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Default Extension="fntdata" ContentType="application/x-fontdata"/>
  <Default Extension="wdp" ContentType="image/vnd.ms-photo"/>
  <Default Extension="xlsx" ContentType="application/vnd.openxmlformats-officedocument.spreadsheetml.sheet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slides/slide100.xml" ContentType="application/vnd.openxmlformats-officedocument.presentationml.slide+xml"/>
  <Override PartName="/ppt/slides/slide101.xml" ContentType="application/vnd.openxmlformats-officedocument.presentationml.slide+xml"/>
  <Override PartName="/ppt/slides/slide102.xml" ContentType="application/vnd.openxmlformats-officedocument.presentationml.slide+xml"/>
  <Override PartName="/ppt/slides/slide103.xml" ContentType="application/vnd.openxmlformats-officedocument.presentationml.slide+xml"/>
  <Override PartName="/ppt/slides/slide104.xml" ContentType="application/vnd.openxmlformats-officedocument.presentationml.slide+xml"/>
  <Override PartName="/ppt/slides/slide105.xml" ContentType="application/vnd.openxmlformats-officedocument.presentationml.slide+xml"/>
  <Override PartName="/ppt/slides/slide106.xml" ContentType="application/vnd.openxmlformats-officedocument.presentationml.slide+xml"/>
  <Override PartName="/ppt/slides/slide107.xml" ContentType="application/vnd.openxmlformats-officedocument.presentationml.slide+xml"/>
  <Override PartName="/ppt/slides/slide108.xml" ContentType="application/vnd.openxmlformats-officedocument.presentationml.slide+xml"/>
  <Override PartName="/ppt/slides/slide109.xml" ContentType="application/vnd.openxmlformats-officedocument.presentationml.slide+xml"/>
  <Override PartName="/ppt/slides/slide110.xml" ContentType="application/vnd.openxmlformats-officedocument.presentationml.slide+xml"/>
  <Override PartName="/ppt/slides/slide111.xml" ContentType="application/vnd.openxmlformats-officedocument.presentationml.slide+xml"/>
  <Override PartName="/ppt/slides/slide112.xml" ContentType="application/vnd.openxmlformats-officedocument.presentationml.slide+xml"/>
  <Override PartName="/ppt/slides/slide113.xml" ContentType="application/vnd.openxmlformats-officedocument.presentationml.slide+xml"/>
  <Override PartName="/ppt/slides/slide114.xml" ContentType="application/vnd.openxmlformats-officedocument.presentationml.slide+xml"/>
  <Override PartName="/ppt/slides/slide115.xml" ContentType="application/vnd.openxmlformats-officedocument.presentationml.slide+xml"/>
  <Override PartName="/ppt/slides/slide116.xml" ContentType="application/vnd.openxmlformats-officedocument.presentationml.slide+xml"/>
  <Override PartName="/ppt/slides/slide117.xml" ContentType="application/vnd.openxmlformats-officedocument.presentationml.slide+xml"/>
  <Override PartName="/ppt/slides/slide118.xml" ContentType="application/vnd.openxmlformats-officedocument.presentationml.slide+xml"/>
  <Override PartName="/ppt/slides/slide119.xml" ContentType="application/vnd.openxmlformats-officedocument.presentationml.slide+xml"/>
  <Override PartName="/ppt/slides/slide120.xml" ContentType="application/vnd.openxmlformats-officedocument.presentationml.slide+xml"/>
  <Override PartName="/ppt/slides/slide121.xml" ContentType="application/vnd.openxmlformats-officedocument.presentationml.slide+xml"/>
  <Override PartName="/ppt/slides/slide122.xml" ContentType="application/vnd.openxmlformats-officedocument.presentationml.slide+xml"/>
  <Override PartName="/ppt/slides/slide123.xml" ContentType="application/vnd.openxmlformats-officedocument.presentationml.slide+xml"/>
  <Override PartName="/ppt/slides/slide124.xml" ContentType="application/vnd.openxmlformats-officedocument.presentationml.slide+xml"/>
  <Override PartName="/ppt/slides/slide125.xml" ContentType="application/vnd.openxmlformats-officedocument.presentationml.slide+xml"/>
  <Override PartName="/ppt/slides/slide126.xml" ContentType="application/vnd.openxmlformats-officedocument.presentationml.slide+xml"/>
  <Override PartName="/ppt/slides/slide127.xml" ContentType="application/vnd.openxmlformats-officedocument.presentationml.slide+xml"/>
  <Override PartName="/ppt/slides/slide128.xml" ContentType="application/vnd.openxmlformats-officedocument.presentationml.slide+xml"/>
  <Override PartName="/ppt/slides/slide129.xml" ContentType="application/vnd.openxmlformats-officedocument.presentationml.slide+xml"/>
  <Override PartName="/ppt/slides/slide130.xml" ContentType="application/vnd.openxmlformats-officedocument.presentationml.slide+xml"/>
  <Override PartName="/ppt/slides/slide131.xml" ContentType="application/vnd.openxmlformats-officedocument.presentationml.slide+xml"/>
  <Override PartName="/ppt/slides/slide132.xml" ContentType="application/vnd.openxmlformats-officedocument.presentationml.slide+xml"/>
  <Override PartName="/ppt/slides/slide133.xml" ContentType="application/vnd.openxmlformats-officedocument.presentationml.slide+xml"/>
  <Override PartName="/ppt/slides/slide134.xml" ContentType="application/vnd.openxmlformats-officedocument.presentationml.slide+xml"/>
  <Override PartName="/ppt/slides/slide135.xml" ContentType="application/vnd.openxmlformats-officedocument.presentationml.slide+xml"/>
  <Override PartName="/ppt/slides/slide136.xml" ContentType="application/vnd.openxmlformats-officedocument.presentationml.slide+xml"/>
  <Override PartName="/ppt/slides/slide137.xml" ContentType="application/vnd.openxmlformats-officedocument.presentationml.slide+xml"/>
  <Override PartName="/ppt/slides/slide138.xml" ContentType="application/vnd.openxmlformats-officedocument.presentationml.slide+xml"/>
  <Override PartName="/ppt/slides/slide139.xml" ContentType="application/vnd.openxmlformats-officedocument.presentationml.slide+xml"/>
  <Override PartName="/ppt/slides/slide140.xml" ContentType="application/vnd.openxmlformats-officedocument.presentationml.slide+xml"/>
  <Override PartName="/ppt/slides/slide141.xml" ContentType="application/vnd.openxmlformats-officedocument.presentationml.slide+xml"/>
  <Override PartName="/ppt/slides/slide142.xml" ContentType="application/vnd.openxmlformats-officedocument.presentationml.slide+xml"/>
  <Override PartName="/ppt/slides/slide143.xml" ContentType="application/vnd.openxmlformats-officedocument.presentationml.slide+xml"/>
  <Override PartName="/ppt/slides/slide144.xml" ContentType="application/vnd.openxmlformats-officedocument.presentationml.slide+xml"/>
  <Override PartName="/ppt/slides/slide145.xml" ContentType="application/vnd.openxmlformats-officedocument.presentationml.slide+xml"/>
  <Override PartName="/ppt/slides/slide146.xml" ContentType="application/vnd.openxmlformats-officedocument.presentationml.slide+xml"/>
  <Override PartName="/ppt/slides/slide147.xml" ContentType="application/vnd.openxmlformats-officedocument.presentationml.slide+xml"/>
  <Override PartName="/ppt/slides/slide148.xml" ContentType="application/vnd.openxmlformats-officedocument.presentationml.slide+xml"/>
  <Override PartName="/ppt/slides/slide149.xml" ContentType="application/vnd.openxmlformats-officedocument.presentationml.slide+xml"/>
  <Override PartName="/ppt/slides/slide150.xml" ContentType="application/vnd.openxmlformats-officedocument.presentationml.slide+xml"/>
  <Override PartName="/ppt/slides/slide151.xml" ContentType="application/vnd.openxmlformats-officedocument.presentationml.slide+xml"/>
  <Override PartName="/ppt/slides/slide152.xml" ContentType="application/vnd.openxmlformats-officedocument.presentationml.slide+xml"/>
  <Override PartName="/ppt/slides/slide153.xml" ContentType="application/vnd.openxmlformats-officedocument.presentationml.slide+xml"/>
  <Override PartName="/ppt/slides/slide154.xml" ContentType="application/vnd.openxmlformats-officedocument.presentationml.slide+xml"/>
  <Override PartName="/ppt/slides/slide155.xml" ContentType="application/vnd.openxmlformats-officedocument.presentationml.slide+xml"/>
  <Override PartName="/ppt/slides/slide156.xml" ContentType="application/vnd.openxmlformats-officedocument.presentationml.slide+xml"/>
  <Override PartName="/ppt/slides/slide157.xml" ContentType="application/vnd.openxmlformats-officedocument.presentationml.slide+xml"/>
  <Override PartName="/ppt/slides/slide158.xml" ContentType="application/vnd.openxmlformats-officedocument.presentationml.slide+xml"/>
  <Override PartName="/ppt/slides/slide159.xml" ContentType="application/vnd.openxmlformats-officedocument.presentationml.slide+xml"/>
  <Override PartName="/ppt/slides/slide160.xml" ContentType="application/vnd.openxmlformats-officedocument.presentationml.slide+xml"/>
  <Override PartName="/ppt/slides/slide161.xml" ContentType="application/vnd.openxmlformats-officedocument.presentationml.slide+xml"/>
  <Override PartName="/ppt/slides/slide162.xml" ContentType="application/vnd.openxmlformats-officedocument.presentationml.slide+xml"/>
  <Override PartName="/ppt/slides/slide163.xml" ContentType="application/vnd.openxmlformats-officedocument.presentationml.slide+xml"/>
  <Override PartName="/ppt/slides/slide164.xml" ContentType="application/vnd.openxmlformats-officedocument.presentationml.slide+xml"/>
  <Override PartName="/ppt/slides/slide165.xml" ContentType="application/vnd.openxmlformats-officedocument.presentationml.slide+xml"/>
  <Override PartName="/ppt/slides/slide166.xml" ContentType="application/vnd.openxmlformats-officedocument.presentationml.slide+xml"/>
  <Override PartName="/ppt/slides/slide167.xml" ContentType="application/vnd.openxmlformats-officedocument.presentationml.slide+xml"/>
  <Override PartName="/ppt/slides/slide168.xml" ContentType="application/vnd.openxmlformats-officedocument.presentationml.slide+xml"/>
  <Override PartName="/ppt/slides/slide169.xml" ContentType="application/vnd.openxmlformats-officedocument.presentationml.slide+xml"/>
  <Override PartName="/ppt/slides/slide170.xml" ContentType="application/vnd.openxmlformats-officedocument.presentationml.slide+xml"/>
  <Override PartName="/ppt/slides/slide171.xml" ContentType="application/vnd.openxmlformats-officedocument.presentationml.slide+xml"/>
  <Override PartName="/ppt/slides/slide172.xml" ContentType="application/vnd.openxmlformats-officedocument.presentationml.slide+xml"/>
  <Override PartName="/ppt/slides/slide173.xml" ContentType="application/vnd.openxmlformats-officedocument.presentationml.slide+xml"/>
  <Override PartName="/ppt/slides/slide174.xml" ContentType="application/vnd.openxmlformats-officedocument.presentationml.slide+xml"/>
  <Override PartName="/ppt/slides/slide175.xml" ContentType="application/vnd.openxmlformats-officedocument.presentationml.slide+xml"/>
  <Override PartName="/ppt/slides/slide176.xml" ContentType="application/vnd.openxmlformats-officedocument.presentationml.slide+xml"/>
  <Override PartName="/ppt/slides/slide177.xml" ContentType="application/vnd.openxmlformats-officedocument.presentationml.slide+xml"/>
  <Override PartName="/ppt/slides/slide178.xml" ContentType="application/vnd.openxmlformats-officedocument.presentationml.slide+xml"/>
  <Override PartName="/ppt/slides/slide179.xml" ContentType="application/vnd.openxmlformats-officedocument.presentationml.slide+xml"/>
  <Override PartName="/ppt/slides/slide180.xml" ContentType="application/vnd.openxmlformats-officedocument.presentationml.slide+xml"/>
  <Override PartName="/ppt/slides/slide181.xml" ContentType="application/vnd.openxmlformats-officedocument.presentationml.slide+xml"/>
  <Override PartName="/ppt/slides/slide182.xml" ContentType="application/vnd.openxmlformats-officedocument.presentationml.slide+xml"/>
  <Override PartName="/ppt/slides/slide183.xml" ContentType="application/vnd.openxmlformats-officedocument.presentationml.slide+xml"/>
  <Override PartName="/ppt/slides/slide184.xml" ContentType="application/vnd.openxmlformats-officedocument.presentationml.slide+xml"/>
  <Override PartName="/ppt/slides/slide185.xml" ContentType="application/vnd.openxmlformats-officedocument.presentationml.slide+xml"/>
  <Override PartName="/ppt/slides/slide186.xml" ContentType="application/vnd.openxmlformats-officedocument.presentationml.slide+xml"/>
  <Override PartName="/ppt/slides/slide187.xml" ContentType="application/vnd.openxmlformats-officedocument.presentationml.slide+xml"/>
  <Override PartName="/ppt/slides/slide188.xml" ContentType="application/vnd.openxmlformats-officedocument.presentationml.slide+xml"/>
  <Override PartName="/ppt/slides/slide189.xml" ContentType="application/vnd.openxmlformats-officedocument.presentationml.slide+xml"/>
  <Override PartName="/ppt/slides/slide190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charts/chart1.xml" ContentType="application/vnd.openxmlformats-officedocument.drawingml.chart+xml"/>
  <Override PartName="/ppt/charts/style1.xml" ContentType="application/vnd.ms-office.chartstyle+xml"/>
  <Override PartName="/ppt/charts/colors1.xml" ContentType="application/vnd.ms-office.chartcolorstyle+xml"/>
  <Override PartName="/ppt/drawings/drawing1.xml" ContentType="application/vnd.openxmlformats-officedocument.drawingml.chartshapes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charts/chart2.xml" ContentType="application/vnd.openxmlformats-officedocument.drawingml.chart+xml"/>
  <Override PartName="/ppt/charts/style2.xml" ContentType="application/vnd.ms-office.chartstyle+xml"/>
  <Override PartName="/ppt/charts/colors2.xml" ContentType="application/vnd.ms-office.chartcolorstyle+xml"/>
  <Override PartName="/ppt/drawings/drawing2.xml" ContentType="application/vnd.openxmlformats-officedocument.drawingml.chartshapes+xml"/>
  <Override PartName="/ppt/notesSlides/notesSlide35.xml" ContentType="application/vnd.openxmlformats-officedocument.presentationml.notesSlide+xml"/>
  <Override PartName="/ppt/charts/chart3.xml" ContentType="application/vnd.openxmlformats-officedocument.drawingml.chart+xml"/>
  <Override PartName="/ppt/charts/style3.xml" ContentType="application/vnd.ms-office.chartstyle+xml"/>
  <Override PartName="/ppt/charts/colors3.xml" ContentType="application/vnd.ms-office.chartcolorstyle+xml"/>
  <Override PartName="/ppt/drawings/drawing3.xml" ContentType="application/vnd.openxmlformats-officedocument.drawingml.chartshapes+xml"/>
  <Override PartName="/ppt/charts/chart4.xml" ContentType="application/vnd.openxmlformats-officedocument.drawingml.chart+xml"/>
  <Override PartName="/ppt/charts/style4.xml" ContentType="application/vnd.ms-office.chartstyle+xml"/>
  <Override PartName="/ppt/charts/colors4.xml" ContentType="application/vnd.ms-office.chartcolorstyle+xml"/>
  <Override PartName="/ppt/notesSlides/notesSlide36.xml" ContentType="application/vnd.openxmlformats-officedocument.presentationml.notesSlide+xml"/>
  <Override PartName="/ppt/notesSlides/notesSlide37.xml" ContentType="application/vnd.openxmlformats-officedocument.presentationml.notesSlide+xml"/>
  <Override PartName="/ppt/notesSlides/notesSlide38.xml" ContentType="application/vnd.openxmlformats-officedocument.presentationml.notesSlide+xml"/>
  <Override PartName="/ppt/notesSlides/notesSlide39.xml" ContentType="application/vnd.openxmlformats-officedocument.presentationml.notesSlide+xml"/>
  <Override PartName="/ppt/notesSlides/notesSlide40.xml" ContentType="application/vnd.openxmlformats-officedocument.presentationml.notesSlide+xml"/>
  <Override PartName="/ppt/notesSlides/notesSlide41.xml" ContentType="application/vnd.openxmlformats-officedocument.presentationml.notesSlide+xml"/>
  <Override PartName="/ppt/notesSlides/notesSlide42.xml" ContentType="application/vnd.openxmlformats-officedocument.presentationml.notesSlide+xml"/>
  <Override PartName="/ppt/notesSlides/notesSlide43.xml" ContentType="application/vnd.openxmlformats-officedocument.presentationml.notesSlide+xml"/>
  <Override PartName="/ppt/notesSlides/notesSlide44.xml" ContentType="application/vnd.openxmlformats-officedocument.presentationml.notesSlide+xml"/>
  <Override PartName="/ppt/notesSlides/notesSlide45.xml" ContentType="application/vnd.openxmlformats-officedocument.presentationml.notesSlide+xml"/>
  <Override PartName="/ppt/notesSlides/notesSlide46.xml" ContentType="application/vnd.openxmlformats-officedocument.presentationml.notesSlide+xml"/>
  <Override PartName="/ppt/notesSlides/notesSlide47.xml" ContentType="application/vnd.openxmlformats-officedocument.presentationml.notesSlide+xml"/>
  <Override PartName="/ppt/notesSlides/notesSlide48.xml" ContentType="application/vnd.openxmlformats-officedocument.presentationml.notesSlide+xml"/>
  <Override PartName="/ppt/notesSlides/notesSlide49.xml" ContentType="application/vnd.openxmlformats-officedocument.presentationml.notesSlide+xml"/>
  <Override PartName="/ppt/notesSlides/notesSlide50.xml" ContentType="application/vnd.openxmlformats-officedocument.presentationml.notesSlide+xml"/>
  <Override PartName="/ppt/notesSlides/notesSlide51.xml" ContentType="application/vnd.openxmlformats-officedocument.presentationml.notesSlide+xml"/>
  <Override PartName="/ppt/notesSlides/notesSlide52.xml" ContentType="application/vnd.openxmlformats-officedocument.presentationml.notesSlide+xml"/>
  <Override PartName="/ppt/notesSlides/notesSlide53.xml" ContentType="application/vnd.openxmlformats-officedocument.presentationml.notesSlide+xml"/>
  <Override PartName="/ppt/notesSlides/notesSlide54.xml" ContentType="application/vnd.openxmlformats-officedocument.presentationml.notesSlide+xml"/>
  <Override PartName="/ppt/notesSlides/notesSlide55.xml" ContentType="application/vnd.openxmlformats-officedocument.presentationml.notesSlide+xml"/>
  <Override PartName="/ppt/notesSlides/notesSlide56.xml" ContentType="application/vnd.openxmlformats-officedocument.presentationml.notesSlide+xml"/>
  <Override PartName="/ppt/notesSlides/notesSlide57.xml" ContentType="application/vnd.openxmlformats-officedocument.presentationml.notesSlide+xml"/>
  <Override PartName="/ppt/notesSlides/notesSlide58.xml" ContentType="application/vnd.openxmlformats-officedocument.presentationml.notesSlide+xml"/>
  <Override PartName="/ppt/notesSlides/notesSlide59.xml" ContentType="application/vnd.openxmlformats-officedocument.presentationml.notesSlide+xml"/>
  <Override PartName="/ppt/notesSlides/notesSlide60.xml" ContentType="application/vnd.openxmlformats-officedocument.presentationml.notesSlide+xml"/>
  <Override PartName="/ppt/notesSlides/notesSlide61.xml" ContentType="application/vnd.openxmlformats-officedocument.presentationml.notesSlide+xml"/>
  <Override PartName="/ppt/notesSlides/notesSlide62.xml" ContentType="application/vnd.openxmlformats-officedocument.presentationml.notesSlide+xml"/>
  <Override PartName="/ppt/notesSlides/notesSlide63.xml" ContentType="application/vnd.openxmlformats-officedocument.presentationml.notesSlide+xml"/>
  <Override PartName="/ppt/notesSlides/notesSlide64.xml" ContentType="application/vnd.openxmlformats-officedocument.presentationml.notesSlide+xml"/>
  <Override PartName="/ppt/notesSlides/notesSlide65.xml" ContentType="application/vnd.openxmlformats-officedocument.presentationml.notesSlide+xml"/>
  <Override PartName="/ppt/notesSlides/notesSlide66.xml" ContentType="application/vnd.openxmlformats-officedocument.presentationml.notesSlide+xml"/>
  <Override PartName="/ppt/notesSlides/notesSlide67.xml" ContentType="application/vnd.openxmlformats-officedocument.presentationml.notesSlide+xml"/>
  <Override PartName="/ppt/notesSlides/notesSlide68.xml" ContentType="application/vnd.openxmlformats-officedocument.presentationml.notesSlide+xml"/>
  <Override PartName="/ppt/notesSlides/notesSlide69.xml" ContentType="application/vnd.openxmlformats-officedocument.presentationml.notesSlide+xml"/>
  <Override PartName="/ppt/notesSlides/notesSlide70.xml" ContentType="application/vnd.openxmlformats-officedocument.presentationml.notesSlide+xml"/>
  <Override PartName="/ppt/notesSlides/notesSlide71.xml" ContentType="application/vnd.openxmlformats-officedocument.presentationml.notesSlide+xml"/>
  <Override PartName="/ppt/notesSlides/notesSlide72.xml" ContentType="application/vnd.openxmlformats-officedocument.presentationml.notesSlide+xml"/>
  <Override PartName="/ppt/notesSlides/notesSlide73.xml" ContentType="application/vnd.openxmlformats-officedocument.presentationml.notesSlide+xml"/>
  <Override PartName="/ppt/notesSlides/notesSlide74.xml" ContentType="application/vnd.openxmlformats-officedocument.presentationml.notesSlide+xml"/>
  <Override PartName="/ppt/notesSlides/notesSlide75.xml" ContentType="application/vnd.openxmlformats-officedocument.presentationml.notesSlide+xml"/>
  <Override PartName="/ppt/notesSlides/notesSlide76.xml" ContentType="application/vnd.openxmlformats-officedocument.presentationml.notesSlide+xml"/>
  <Override PartName="/ppt/diagrams/data1.xml" ContentType="application/vnd.openxmlformats-officedocument.drawingml.diagramData+xml"/>
  <Override PartName="/ppt/diagrams/layout1.xml" ContentType="application/vnd.openxmlformats-officedocument.drawingml.diagramLayout+xml"/>
  <Override PartName="/ppt/diagrams/quickStyle1.xml" ContentType="application/vnd.openxmlformats-officedocument.drawingml.diagramStyle+xml"/>
  <Override PartName="/ppt/diagrams/colors1.xml" ContentType="application/vnd.openxmlformats-officedocument.drawingml.diagramColors+xml"/>
  <Override PartName="/ppt/diagrams/drawing1.xml" ContentType="application/vnd.ms-office.drawingml.diagramDrawing+xml"/>
  <Override PartName="/ppt/diagrams/data2.xml" ContentType="application/vnd.openxmlformats-officedocument.drawingml.diagramData+xml"/>
  <Override PartName="/ppt/diagrams/layout2.xml" ContentType="application/vnd.openxmlformats-officedocument.drawingml.diagramLayout+xml"/>
  <Override PartName="/ppt/diagrams/quickStyle2.xml" ContentType="application/vnd.openxmlformats-officedocument.drawingml.diagramStyle+xml"/>
  <Override PartName="/ppt/diagrams/colors2.xml" ContentType="application/vnd.openxmlformats-officedocument.drawingml.diagramColors+xml"/>
  <Override PartName="/ppt/diagrams/drawing2.xml" ContentType="application/vnd.ms-office.drawingml.diagramDrawing+xml"/>
  <Override PartName="/ppt/notesSlides/notesSlide77.xml" ContentType="application/vnd.openxmlformats-officedocument.presentationml.notesSlide+xml"/>
  <Override PartName="/ppt/notesSlides/notesSlide78.xml" ContentType="application/vnd.openxmlformats-officedocument.presentationml.notesSlide+xml"/>
  <Override PartName="/ppt/diagrams/data3.xml" ContentType="application/vnd.openxmlformats-officedocument.drawingml.diagramData+xml"/>
  <Override PartName="/ppt/diagrams/layout3.xml" ContentType="application/vnd.openxmlformats-officedocument.drawingml.diagramLayout+xml"/>
  <Override PartName="/ppt/diagrams/quickStyle3.xml" ContentType="application/vnd.openxmlformats-officedocument.drawingml.diagramStyle+xml"/>
  <Override PartName="/ppt/diagrams/colors3.xml" ContentType="application/vnd.openxmlformats-officedocument.drawingml.diagramColors+xml"/>
  <Override PartName="/ppt/diagrams/drawing3.xml" ContentType="application/vnd.ms-office.drawingml.diagramDrawing+xml"/>
  <Override PartName="/ppt/notesSlides/notesSlide79.xml" ContentType="application/vnd.openxmlformats-officedocument.presentationml.notesSlide+xml"/>
  <Override PartName="/ppt/notesSlides/notesSlide80.xml" ContentType="application/vnd.openxmlformats-officedocument.presentationml.notesSlide+xml"/>
  <Override PartName="/ppt/notesSlides/notesSlide81.xml" ContentType="application/vnd.openxmlformats-officedocument.presentationml.notesSlide+xml"/>
  <Override PartName="/ppt/notesSlides/notesSlide82.xml" ContentType="application/vnd.openxmlformats-officedocument.presentationml.notesSlide+xml"/>
  <Override PartName="/ppt/notesSlides/notesSlide83.xml" ContentType="application/vnd.openxmlformats-officedocument.presentationml.notesSlide+xml"/>
  <Override PartName="/ppt/notesSlides/notesSlide84.xml" ContentType="application/vnd.openxmlformats-officedocument.presentationml.notesSlide+xml"/>
  <Override PartName="/ppt/notesSlides/notesSlide85.xml" ContentType="application/vnd.openxmlformats-officedocument.presentationml.notesSlide+xml"/>
  <Override PartName="/ppt/notesSlides/notesSlide86.xml" ContentType="application/vnd.openxmlformats-officedocument.presentationml.notesSlide+xml"/>
  <Override PartName="/ppt/notesSlides/notesSlide87.xml" ContentType="application/vnd.openxmlformats-officedocument.presentationml.notesSlide+xml"/>
  <Override PartName="/ppt/notesSlides/notesSlide88.xml" ContentType="application/vnd.openxmlformats-officedocument.presentationml.notesSlide+xml"/>
  <Override PartName="/ppt/notesSlides/notesSlide89.xml" ContentType="application/vnd.openxmlformats-officedocument.presentationml.notesSlide+xml"/>
  <Override PartName="/ppt/notesSlides/notesSlide90.xml" ContentType="application/vnd.openxmlformats-officedocument.presentationml.notesSlide+xml"/>
  <Override PartName="/ppt/notesSlides/notesSlide91.xml" ContentType="application/vnd.openxmlformats-officedocument.presentationml.notesSlide+xml"/>
  <Override PartName="/ppt/notesSlides/notesSlide92.xml" ContentType="application/vnd.openxmlformats-officedocument.presentationml.notesSlide+xml"/>
  <Override PartName="/ppt/notesSlides/notesSlide93.xml" ContentType="application/vnd.openxmlformats-officedocument.presentationml.notesSlide+xml"/>
  <Override PartName="/ppt/notesSlides/notesSlide94.xml" ContentType="application/vnd.openxmlformats-officedocument.presentationml.notesSlide+xml"/>
  <Override PartName="/ppt/notesSlides/notesSlide95.xml" ContentType="application/vnd.openxmlformats-officedocument.presentationml.notesSlide+xml"/>
  <Override PartName="/ppt/notesSlides/notesSlide96.xml" ContentType="application/vnd.openxmlformats-officedocument.presentationml.notesSlide+xml"/>
  <Override PartName="/ppt/notesSlides/notesSlide97.xml" ContentType="application/vnd.openxmlformats-officedocument.presentationml.notesSlide+xml"/>
  <Override PartName="/ppt/notesSlides/notesSlide98.xml" ContentType="application/vnd.openxmlformats-officedocument.presentationml.notesSlide+xml"/>
  <Override PartName="/ppt/notesSlides/notesSlide99.xml" ContentType="application/vnd.openxmlformats-officedocument.presentationml.notesSlide+xml"/>
  <Override PartName="/ppt/notesSlides/notesSlide100.xml" ContentType="application/vnd.openxmlformats-officedocument.presentationml.notesSlide+xml"/>
  <Override PartName="/ppt/notesSlides/notesSlide101.xml" ContentType="application/vnd.openxmlformats-officedocument.presentationml.notesSlide+xml"/>
  <Override PartName="/ppt/notesSlides/notesSlide102.xml" ContentType="application/vnd.openxmlformats-officedocument.presentationml.notesSlide+xml"/>
  <Override PartName="/ppt/notesSlides/notesSlide103.xml" ContentType="application/vnd.openxmlformats-officedocument.presentationml.notesSlide+xml"/>
  <Override PartName="/ppt/notesSlides/notesSlide104.xml" ContentType="application/vnd.openxmlformats-officedocument.presentationml.notesSlide+xml"/>
  <Override PartName="/ppt/notesSlides/notesSlide105.xml" ContentType="application/vnd.openxmlformats-officedocument.presentationml.notesSlide+xml"/>
  <Override PartName="/ppt/notesSlides/notesSlide106.xml" ContentType="application/vnd.openxmlformats-officedocument.presentationml.notesSlide+xml"/>
  <Override PartName="/ppt/notesSlides/notesSlide107.xml" ContentType="application/vnd.openxmlformats-officedocument.presentationml.notesSlide+xml"/>
  <Override PartName="/ppt/notesSlides/notesSlide108.xml" ContentType="application/vnd.openxmlformats-officedocument.presentationml.notesSlide+xml"/>
  <Override PartName="/ppt/notesSlides/notesSlide109.xml" ContentType="application/vnd.openxmlformats-officedocument.presentationml.notesSlide+xml"/>
  <Override PartName="/ppt/notesSlides/notesSlide110.xml" ContentType="application/vnd.openxmlformats-officedocument.presentationml.notesSlide+xml"/>
  <Override PartName="/ppt/diagrams/data4.xml" ContentType="application/vnd.openxmlformats-officedocument.drawingml.diagramData+xml"/>
  <Override PartName="/ppt/diagrams/layout4.xml" ContentType="application/vnd.openxmlformats-officedocument.drawingml.diagramLayout+xml"/>
  <Override PartName="/ppt/diagrams/quickStyle4.xml" ContentType="application/vnd.openxmlformats-officedocument.drawingml.diagramStyle+xml"/>
  <Override PartName="/ppt/diagrams/colors4.xml" ContentType="application/vnd.openxmlformats-officedocument.drawingml.diagramColors+xml"/>
  <Override PartName="/ppt/diagrams/drawing4.xml" ContentType="application/vnd.ms-office.drawingml.diagramDrawing+xml"/>
  <Override PartName="/ppt/diagrams/data5.xml" ContentType="application/vnd.openxmlformats-officedocument.drawingml.diagramData+xml"/>
  <Override PartName="/ppt/diagrams/layout5.xml" ContentType="application/vnd.openxmlformats-officedocument.drawingml.diagramLayout+xml"/>
  <Override PartName="/ppt/diagrams/quickStyle5.xml" ContentType="application/vnd.openxmlformats-officedocument.drawingml.diagramStyle+xml"/>
  <Override PartName="/ppt/diagrams/colors5.xml" ContentType="application/vnd.openxmlformats-officedocument.drawingml.diagramColors+xml"/>
  <Override PartName="/ppt/diagrams/drawing5.xml" ContentType="application/vnd.ms-office.drawingml.diagramDrawing+xml"/>
  <Override PartName="/ppt/notesSlides/notesSlide111.xml" ContentType="application/vnd.openxmlformats-officedocument.presentationml.notesSlide+xml"/>
  <Override PartName="/ppt/diagrams/data6.xml" ContentType="application/vnd.openxmlformats-officedocument.drawingml.diagramData+xml"/>
  <Override PartName="/ppt/diagrams/layout6.xml" ContentType="application/vnd.openxmlformats-officedocument.drawingml.diagramLayout+xml"/>
  <Override PartName="/ppt/diagrams/quickStyle6.xml" ContentType="application/vnd.openxmlformats-officedocument.drawingml.diagramStyle+xml"/>
  <Override PartName="/ppt/diagrams/colors6.xml" ContentType="application/vnd.openxmlformats-officedocument.drawingml.diagramColors+xml"/>
  <Override PartName="/ppt/diagrams/drawing6.xml" ContentType="application/vnd.ms-office.drawingml.diagramDrawing+xml"/>
  <Override PartName="/ppt/diagrams/data7.xml" ContentType="application/vnd.openxmlformats-officedocument.drawingml.diagramData+xml"/>
  <Override PartName="/ppt/diagrams/layout7.xml" ContentType="application/vnd.openxmlformats-officedocument.drawingml.diagramLayout+xml"/>
  <Override PartName="/ppt/diagrams/quickStyle7.xml" ContentType="application/vnd.openxmlformats-officedocument.drawingml.diagramStyle+xml"/>
  <Override PartName="/ppt/diagrams/colors7.xml" ContentType="application/vnd.openxmlformats-officedocument.drawingml.diagramColors+xml"/>
  <Override PartName="/ppt/diagrams/drawing7.xml" ContentType="application/vnd.ms-office.drawingml.diagramDrawing+xml"/>
  <Override PartName="/ppt/notesSlides/notesSlide112.xml" ContentType="application/vnd.openxmlformats-officedocument.presentationml.notesSlide+xml"/>
  <Override PartName="/ppt/notesSlides/notesSlide113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embedTrueTypeFonts="1" saveSubsetFonts="1">
  <p:sldMasterIdLst>
    <p:sldMasterId id="2147483708" r:id="rId1"/>
  </p:sldMasterIdLst>
  <p:notesMasterIdLst>
    <p:notesMasterId r:id="rId192"/>
  </p:notesMasterIdLst>
  <p:handoutMasterIdLst>
    <p:handoutMasterId r:id="rId193"/>
  </p:handoutMasterIdLst>
  <p:sldIdLst>
    <p:sldId id="772" r:id="rId2"/>
    <p:sldId id="410" r:id="rId3"/>
    <p:sldId id="1768" r:id="rId4"/>
    <p:sldId id="1769" r:id="rId5"/>
    <p:sldId id="1509" r:id="rId6"/>
    <p:sldId id="1520" r:id="rId7"/>
    <p:sldId id="1081" r:id="rId8"/>
    <p:sldId id="798" r:id="rId9"/>
    <p:sldId id="1526" r:id="rId10"/>
    <p:sldId id="1529" r:id="rId11"/>
    <p:sldId id="1661" r:id="rId12"/>
    <p:sldId id="1611" r:id="rId13"/>
    <p:sldId id="1770" r:id="rId14"/>
    <p:sldId id="635" r:id="rId15"/>
    <p:sldId id="1813" r:id="rId16"/>
    <p:sldId id="1816" r:id="rId17"/>
    <p:sldId id="1817" r:id="rId18"/>
    <p:sldId id="1818" r:id="rId19"/>
    <p:sldId id="1819" r:id="rId20"/>
    <p:sldId id="1820" r:id="rId21"/>
    <p:sldId id="1821" r:id="rId22"/>
    <p:sldId id="1822" r:id="rId23"/>
    <p:sldId id="1823" r:id="rId24"/>
    <p:sldId id="1824" r:id="rId25"/>
    <p:sldId id="1771" r:id="rId26"/>
    <p:sldId id="1772" r:id="rId27"/>
    <p:sldId id="1613" r:id="rId28"/>
    <p:sldId id="1826" r:id="rId29"/>
    <p:sldId id="1827" r:id="rId30"/>
    <p:sldId id="1828" r:id="rId31"/>
    <p:sldId id="1829" r:id="rId32"/>
    <p:sldId id="1830" r:id="rId33"/>
    <p:sldId id="1831" r:id="rId34"/>
    <p:sldId id="1832" r:id="rId35"/>
    <p:sldId id="1833" r:id="rId36"/>
    <p:sldId id="1834" r:id="rId37"/>
    <p:sldId id="1835" r:id="rId38"/>
    <p:sldId id="1836" r:id="rId39"/>
    <p:sldId id="1837" r:id="rId40"/>
    <p:sldId id="1838" r:id="rId41"/>
    <p:sldId id="1839" r:id="rId42"/>
    <p:sldId id="1840" r:id="rId43"/>
    <p:sldId id="1844" r:id="rId44"/>
    <p:sldId id="1845" r:id="rId45"/>
    <p:sldId id="1846" r:id="rId46"/>
    <p:sldId id="1843" r:id="rId47"/>
    <p:sldId id="1720" r:id="rId48"/>
    <p:sldId id="1521" r:id="rId49"/>
    <p:sldId id="1841" r:id="rId50"/>
    <p:sldId id="1721" r:id="rId51"/>
    <p:sldId id="1842" r:id="rId52"/>
    <p:sldId id="1777" r:id="rId53"/>
    <p:sldId id="1848" r:id="rId54"/>
    <p:sldId id="1851" r:id="rId55"/>
    <p:sldId id="1852" r:id="rId56"/>
    <p:sldId id="1853" r:id="rId57"/>
    <p:sldId id="1854" r:id="rId58"/>
    <p:sldId id="1855" r:id="rId59"/>
    <p:sldId id="1856" r:id="rId60"/>
    <p:sldId id="1857" r:id="rId61"/>
    <p:sldId id="1858" r:id="rId62"/>
    <p:sldId id="1859" r:id="rId63"/>
    <p:sldId id="1860" r:id="rId64"/>
    <p:sldId id="1861" r:id="rId65"/>
    <p:sldId id="1862" r:id="rId66"/>
    <p:sldId id="1863" r:id="rId67"/>
    <p:sldId id="1864" r:id="rId68"/>
    <p:sldId id="1865" r:id="rId69"/>
    <p:sldId id="1866" r:id="rId70"/>
    <p:sldId id="1867" r:id="rId71"/>
    <p:sldId id="1868" r:id="rId72"/>
    <p:sldId id="1869" r:id="rId73"/>
    <p:sldId id="1870" r:id="rId74"/>
    <p:sldId id="1871" r:id="rId75"/>
    <p:sldId id="636" r:id="rId76"/>
    <p:sldId id="325" r:id="rId77"/>
    <p:sldId id="1478" r:id="rId78"/>
    <p:sldId id="326" r:id="rId79"/>
    <p:sldId id="1639" r:id="rId80"/>
    <p:sldId id="1640" r:id="rId81"/>
    <p:sldId id="1641" r:id="rId82"/>
    <p:sldId id="1642" r:id="rId83"/>
    <p:sldId id="1643" r:id="rId84"/>
    <p:sldId id="1644" r:id="rId85"/>
    <p:sldId id="1646" r:id="rId86"/>
    <p:sldId id="1872" r:id="rId87"/>
    <p:sldId id="1873" r:id="rId88"/>
    <p:sldId id="1874" r:id="rId89"/>
    <p:sldId id="1875" r:id="rId90"/>
    <p:sldId id="1876" r:id="rId91"/>
    <p:sldId id="1877" r:id="rId92"/>
    <p:sldId id="1878" r:id="rId93"/>
    <p:sldId id="1879" r:id="rId94"/>
    <p:sldId id="1614" r:id="rId95"/>
    <p:sldId id="1882" r:id="rId96"/>
    <p:sldId id="1883" r:id="rId97"/>
    <p:sldId id="1884" r:id="rId98"/>
    <p:sldId id="1885" r:id="rId99"/>
    <p:sldId id="1886" r:id="rId100"/>
    <p:sldId id="1887" r:id="rId101"/>
    <p:sldId id="1888" r:id="rId102"/>
    <p:sldId id="1889" r:id="rId103"/>
    <p:sldId id="1890" r:id="rId104"/>
    <p:sldId id="1891" r:id="rId105"/>
    <p:sldId id="1892" r:id="rId106"/>
    <p:sldId id="1893" r:id="rId107"/>
    <p:sldId id="1894" r:id="rId108"/>
    <p:sldId id="1895" r:id="rId109"/>
    <p:sldId id="1896" r:id="rId110"/>
    <p:sldId id="1716" r:id="rId111"/>
    <p:sldId id="1899" r:id="rId112"/>
    <p:sldId id="1900" r:id="rId113"/>
    <p:sldId id="1901" r:id="rId114"/>
    <p:sldId id="1902" r:id="rId115"/>
    <p:sldId id="1903" r:id="rId116"/>
    <p:sldId id="1904" r:id="rId117"/>
    <p:sldId id="1905" r:id="rId118"/>
    <p:sldId id="1906" r:id="rId119"/>
    <p:sldId id="1907" r:id="rId120"/>
    <p:sldId id="1908" r:id="rId121"/>
    <p:sldId id="1909" r:id="rId122"/>
    <p:sldId id="1910" r:id="rId123"/>
    <p:sldId id="1911" r:id="rId124"/>
    <p:sldId id="1912" r:id="rId125"/>
    <p:sldId id="1913" r:id="rId126"/>
    <p:sldId id="1914" r:id="rId127"/>
    <p:sldId id="1915" r:id="rId128"/>
    <p:sldId id="1916" r:id="rId129"/>
    <p:sldId id="1750" r:id="rId130"/>
    <p:sldId id="1917" r:id="rId131"/>
    <p:sldId id="1918" r:id="rId132"/>
    <p:sldId id="1919" r:id="rId133"/>
    <p:sldId id="1920" r:id="rId134"/>
    <p:sldId id="1921" r:id="rId135"/>
    <p:sldId id="1922" r:id="rId136"/>
    <p:sldId id="1923" r:id="rId137"/>
    <p:sldId id="1924" r:id="rId138"/>
    <p:sldId id="1925" r:id="rId139"/>
    <p:sldId id="1926" r:id="rId140"/>
    <p:sldId id="1927" r:id="rId141"/>
    <p:sldId id="1928" r:id="rId142"/>
    <p:sldId id="1929" r:id="rId143"/>
    <p:sldId id="1930" r:id="rId144"/>
    <p:sldId id="1931" r:id="rId145"/>
    <p:sldId id="1932" r:id="rId146"/>
    <p:sldId id="1933" r:id="rId147"/>
    <p:sldId id="1934" r:id="rId148"/>
    <p:sldId id="1935" r:id="rId149"/>
    <p:sldId id="1778" r:id="rId150"/>
    <p:sldId id="1936" r:id="rId151"/>
    <p:sldId id="1937" r:id="rId152"/>
    <p:sldId id="1938" r:id="rId153"/>
    <p:sldId id="1780" r:id="rId154"/>
    <p:sldId id="1939" r:id="rId155"/>
    <p:sldId id="1940" r:id="rId156"/>
    <p:sldId id="1779" r:id="rId157"/>
    <p:sldId id="1941" r:id="rId158"/>
    <p:sldId id="1942" r:id="rId159"/>
    <p:sldId id="1943" r:id="rId160"/>
    <p:sldId id="1944" r:id="rId161"/>
    <p:sldId id="1945" r:id="rId162"/>
    <p:sldId id="1781" r:id="rId163"/>
    <p:sldId id="1946" r:id="rId164"/>
    <p:sldId id="1947" r:id="rId165"/>
    <p:sldId id="1948" r:id="rId166"/>
    <p:sldId id="1949" r:id="rId167"/>
    <p:sldId id="1950" r:id="rId168"/>
    <p:sldId id="1951" r:id="rId169"/>
    <p:sldId id="1952" r:id="rId170"/>
    <p:sldId id="1953" r:id="rId171"/>
    <p:sldId id="1954" r:id="rId172"/>
    <p:sldId id="1955" r:id="rId173"/>
    <p:sldId id="1956" r:id="rId174"/>
    <p:sldId id="1957" r:id="rId175"/>
    <p:sldId id="1958" r:id="rId176"/>
    <p:sldId id="1960" r:id="rId177"/>
    <p:sldId id="1961" r:id="rId178"/>
    <p:sldId id="1962" r:id="rId179"/>
    <p:sldId id="1963" r:id="rId180"/>
    <p:sldId id="1964" r:id="rId181"/>
    <p:sldId id="1965" r:id="rId182"/>
    <p:sldId id="1966" r:id="rId183"/>
    <p:sldId id="1782" r:id="rId184"/>
    <p:sldId id="1967" r:id="rId185"/>
    <p:sldId id="1972" r:id="rId186"/>
    <p:sldId id="1969" r:id="rId187"/>
    <p:sldId id="1970" r:id="rId188"/>
    <p:sldId id="1971" r:id="rId189"/>
    <p:sldId id="811" r:id="rId190"/>
    <p:sldId id="323" r:id="rId191"/>
  </p:sldIdLst>
  <p:sldSz cx="10160000" cy="5715000"/>
  <p:notesSz cx="6889750" cy="10021888"/>
  <p:embeddedFontLst>
    <p:embeddedFont>
      <p:font typeface="JasmineUPC" panose="02020603050405020304" pitchFamily="18" charset="-34"/>
      <p:regular r:id="rId194"/>
      <p:bold r:id="rId195"/>
      <p:italic r:id="rId196"/>
      <p:boldItalic r:id="rId197"/>
    </p:embeddedFont>
    <p:embeddedFont>
      <p:font typeface="Calibri" panose="020F0502020204030204" pitchFamily="34" charset="0"/>
      <p:regular r:id="rId198"/>
      <p:bold r:id="rId199"/>
      <p:italic r:id="rId200"/>
      <p:boldItalic r:id="rId201"/>
    </p:embeddedFont>
    <p:embeddedFont>
      <p:font typeface="Malgun Gothic" panose="020B0503020000020004" pitchFamily="34" charset="-127"/>
      <p:regular r:id="rId202"/>
      <p:bold r:id="rId203"/>
    </p:embeddedFont>
    <p:embeddedFont>
      <p:font typeface="Malgun Gothic" panose="020B0503020000020004" pitchFamily="34" charset="-127"/>
      <p:regular r:id="rId202"/>
      <p:bold r:id="rId203"/>
    </p:embeddedFont>
    <p:embeddedFont>
      <p:font typeface="Wingdings 2" panose="05020102010507070707" pitchFamily="18" charset="2"/>
      <p:regular r:id="rId204"/>
    </p:embeddedFont>
    <p:embeddedFont>
      <p:font typeface="Chulabhorn Likit Text Light" panose="00000400000000000000" pitchFamily="50" charset="-34"/>
      <p:regular r:id="rId205"/>
    </p:embeddedFont>
    <p:embeddedFont>
      <p:font typeface="Calibri Light" panose="020F0302020204030204" pitchFamily="34" charset="0"/>
      <p:regular r:id="rId206"/>
      <p:italic r:id="rId207"/>
    </p:embeddedFont>
    <p:embeddedFont>
      <p:font typeface="Cordia New" panose="020B0304020202020204" pitchFamily="34" charset="-34"/>
      <p:regular r:id="rId208"/>
      <p:bold r:id="rId209"/>
      <p:italic r:id="rId210"/>
      <p:boldItalic r:id="rId211"/>
    </p:embeddedFont>
    <p:embeddedFont>
      <p:font typeface="Chulabhorn Likit Display Medium" panose="00000600000000000000" pitchFamily="50" charset="-34"/>
      <p:regular r:id="rId212"/>
    </p:embeddedFont>
    <p:embeddedFont>
      <p:font typeface="Chulabhorn Likit Text Light๙" panose="00000400000000000000" pitchFamily="2" charset="-34"/>
      <p:regular r:id="rId213"/>
    </p:embeddedFont>
    <p:embeddedFont>
      <p:font typeface="Angsana New" panose="02020603050405020304" pitchFamily="18" charset="-34"/>
      <p:regular r:id="rId214"/>
      <p:bold r:id="rId215"/>
      <p:italic r:id="rId216"/>
      <p:boldItalic r:id="rId217"/>
    </p:embeddedFont>
    <p:embeddedFont>
      <p:font typeface="KodchiangUPC" panose="02020603050405020304" pitchFamily="18" charset="-34"/>
      <p:regular r:id="rId218"/>
      <p:bold r:id="rId219"/>
      <p:italic r:id="rId220"/>
      <p:boldItalic r:id="rId221"/>
    </p:embeddedFont>
    <p:embeddedFont>
      <p:font typeface="TH SarabunPSK" panose="020B0500040200020003" pitchFamily="34" charset="-34"/>
      <p:regular r:id="rId222"/>
      <p:bold r:id="rId223"/>
      <p:italic r:id="rId224"/>
      <p:boldItalic r:id="rId225"/>
    </p:embeddedFont>
    <p:embeddedFont>
      <p:font typeface="Tahoma" panose="020B0604030504040204" pitchFamily="34" charset="0"/>
      <p:regular r:id="rId226"/>
      <p:bold r:id="rId227"/>
    </p:embeddedFont>
    <p:embeddedFont>
      <p:font typeface="Chulabhorn Likit Text" panose="00000500000000000000" pitchFamily="50" charset="-34"/>
      <p:regular r:id="rId228"/>
      <p:bold r:id="rId229"/>
    </p:embeddedFont>
  </p:embeddedFontLst>
  <p:defaultTextStyle>
    <a:defPPr>
      <a:defRPr lang="en-US"/>
    </a:defPPr>
    <a:lvl1pPr marL="0" algn="l" defTabSz="457181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181" algn="l" defTabSz="457181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364" algn="l" defTabSz="457181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545" algn="l" defTabSz="457181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727" algn="l" defTabSz="457181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5909" algn="l" defTabSz="457181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090" algn="l" defTabSz="457181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272" algn="l" defTabSz="457181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454" algn="l" defTabSz="457181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1800">
          <p15:clr>
            <a:srgbClr val="A4A3A4"/>
          </p15:clr>
        </p15:guide>
        <p15:guide id="2" pos="320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FCF8E8"/>
    <a:srgbClr val="FFF7FF"/>
    <a:srgbClr val="EBEBFF"/>
    <a:srgbClr val="FFFFCC"/>
    <a:srgbClr val="D9E7E1"/>
    <a:srgbClr val="F4D4E2"/>
    <a:srgbClr val="F8E4ED"/>
    <a:srgbClr val="FFFBEB"/>
    <a:srgbClr val="FFFFF3"/>
    <a:srgbClr val="F9E7EF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สไตล์สีปานกลาง 2 - เน้น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93296810-A885-4BE3-A3E7-6D5BEEA58F35}" styleName="สไตล์สีปานกลาง 2 - เน้น 6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6">
              <a:tint val="20000"/>
            </a:schemeClr>
          </a:solidFill>
        </a:fill>
      </a:tcStyle>
    </a:wholeTbl>
    <a:band1H>
      <a:tcStyle>
        <a:tcBdr/>
        <a:fill>
          <a:solidFill>
            <a:schemeClr val="accent6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6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6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6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6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6"/>
          </a:solidFill>
        </a:fill>
      </a:tcStyle>
    </a:firstRow>
  </a:tblStyle>
  <a:tblStyle styleId="{00A15C55-8517-42AA-B614-E9B94910E393}" styleName="สไตล์สีปานกลาง 2 - เน้น 4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4">
              <a:tint val="20000"/>
            </a:schemeClr>
          </a:solidFill>
        </a:fill>
      </a:tcStyle>
    </a:wholeTbl>
    <a:band1H>
      <a:tcStyle>
        <a:tcBdr/>
        <a:fill>
          <a:solidFill>
            <a:schemeClr val="accent4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4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4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4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4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4"/>
          </a:solidFill>
        </a:fill>
      </a:tcStyle>
    </a:firstRow>
  </a:tblStyle>
  <a:tblStyle styleId="{7DF18680-E054-41AD-8BC1-D1AEF772440D}" styleName="สไตล์สีปานกลาง 2 - เน้น 5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5">
              <a:tint val="20000"/>
            </a:schemeClr>
          </a:solidFill>
        </a:fill>
      </a:tcStyle>
    </a:wholeTbl>
    <a:band1H>
      <a:tcStyle>
        <a:tcBdr/>
        <a:fill>
          <a:solidFill>
            <a:schemeClr val="accent5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5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5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5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5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5"/>
          </a:solidFill>
        </a:fill>
      </a:tcStyle>
    </a:firstRow>
  </a:tblStyle>
  <a:tblStyle styleId="{E8B1032C-EA38-4F05-BA0D-38AFFFC7BED3}" styleName="สไตล์สีอ่อน 3 - เน้น 6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accent6"/>
              </a:solidFill>
            </a:ln>
          </a:left>
          <a:right>
            <a:ln w="12700" cmpd="sng">
              <a:solidFill>
                <a:schemeClr val="accent6"/>
              </a:solidFill>
            </a:ln>
          </a:right>
          <a:top>
            <a:ln w="12700" cmpd="sng">
              <a:solidFill>
                <a:schemeClr val="accent6"/>
              </a:solidFill>
            </a:ln>
          </a:top>
          <a:bottom>
            <a:ln w="12700" cmpd="sng">
              <a:solidFill>
                <a:schemeClr val="accent6"/>
              </a:solidFill>
            </a:ln>
          </a:bottom>
          <a:insideH>
            <a:ln w="12700" cmpd="sng">
              <a:solidFill>
                <a:schemeClr val="accent6"/>
              </a:solidFill>
            </a:ln>
          </a:insideH>
          <a:insideV>
            <a:ln w="12700" cmpd="sng">
              <a:solidFill>
                <a:schemeClr val="accent6"/>
              </a:solidFill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6">
              <a:alpha val="20000"/>
            </a:schemeClr>
          </a:solidFill>
        </a:fill>
      </a:tcStyle>
    </a:band1H>
    <a:band1V>
      <a:tcStyle>
        <a:tcBdr/>
        <a:fill>
          <a:solidFill>
            <a:schemeClr val="accent6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6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25400" cmpd="sng">
              <a:solidFill>
                <a:schemeClr val="accent6"/>
              </a:solidFill>
            </a:ln>
          </a:bottom>
        </a:tcBdr>
        <a:fill>
          <a:noFill/>
        </a:fill>
      </a:tcStyle>
    </a:firstRow>
  </a:tblStyle>
  <a:tblStyle styleId="{21E4AEA4-8DFA-4A89-87EB-49C32662AFE0}" styleName="สไตล์สีปานกลาง 2 - เน้น 2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2">
              <a:tint val="20000"/>
            </a:schemeClr>
          </a:solidFill>
        </a:fill>
      </a:tcStyle>
    </a:wholeTbl>
    <a:band1H>
      <a:tcStyle>
        <a:tcBdr/>
        <a:fill>
          <a:solidFill>
            <a:schemeClr val="accent2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2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2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2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2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2"/>
          </a:solidFill>
        </a:fill>
      </a:tcStyle>
    </a:firstRow>
  </a:tblStyle>
  <a:tblStyle styleId="{72833802-FEF1-4C79-8D5D-14CF1EAF98D9}" styleName="สไตล์สีอ่อน 2 - เน้น 2">
    <a:wholeTbl>
      <a:tcTxStyle>
        <a:fontRef idx="minor">
          <a:scrgbClr r="0" g="0" b="0"/>
        </a:fontRef>
        <a:schemeClr val="tx1"/>
      </a:tcTxStyle>
      <a:tcStyle>
        <a:tcBdr>
          <a:left>
            <a:lnRef idx="1">
              <a:schemeClr val="accent2"/>
            </a:lnRef>
          </a:left>
          <a:right>
            <a:lnRef idx="1">
              <a:schemeClr val="accent2"/>
            </a:lnRef>
          </a:right>
          <a:top>
            <a:lnRef idx="1">
              <a:schemeClr val="accent2"/>
            </a:lnRef>
          </a:top>
          <a:bottom>
            <a:lnRef idx="1">
              <a:schemeClr val="accent2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>
          <a:top>
            <a:lnRef idx="1">
              <a:schemeClr val="accent2"/>
            </a:lnRef>
          </a:top>
          <a:bottom>
            <a:lnRef idx="1">
              <a:schemeClr val="accent2"/>
            </a:lnRef>
          </a:bottom>
        </a:tcBdr>
      </a:tcStyle>
    </a:band1H>
    <a:band1V>
      <a:tcStyle>
        <a:tcBdr>
          <a:left>
            <a:lnRef idx="1">
              <a:schemeClr val="accent2"/>
            </a:lnRef>
          </a:left>
          <a:right>
            <a:lnRef idx="1">
              <a:schemeClr val="accent2"/>
            </a:lnRef>
          </a:right>
        </a:tcBdr>
      </a:tcStyle>
    </a:band1V>
    <a:band2V>
      <a:tcStyle>
        <a:tcBdr>
          <a:left>
            <a:lnRef idx="1">
              <a:schemeClr val="accent2"/>
            </a:lnRef>
          </a:left>
          <a:right>
            <a:lnRef idx="1">
              <a:schemeClr val="accent2"/>
            </a:lnRef>
          </a:right>
        </a:tcBdr>
      </a:tcStyle>
    </a:band2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2"/>
              </a:solidFill>
            </a:ln>
          </a:top>
        </a:tcBdr>
      </a:tcStyle>
    </a:lastRow>
    <a:firstRow>
      <a:tcTxStyle b="on">
        <a:fontRef idx="minor">
          <a:scrgbClr r="0" g="0" b="0"/>
        </a:fontRef>
        <a:schemeClr val="bg1"/>
      </a:tcTxStyle>
      <a:tcStyle>
        <a:tcBdr/>
        <a:fillRef idx="1">
          <a:schemeClr val="accent2"/>
        </a:fillRef>
      </a:tcStyle>
    </a:firstRow>
  </a:tblStyle>
  <a:tblStyle styleId="{F5AB1C69-6EDB-4FF4-983F-18BD219EF322}" styleName="สไตล์สีปานกลาง 2 - เน้น 3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3">
              <a:tint val="20000"/>
            </a:schemeClr>
          </a:solidFill>
        </a:fill>
      </a:tcStyle>
    </a:wholeTbl>
    <a:band1H>
      <a:tcStyle>
        <a:tcBdr/>
        <a:fill>
          <a:solidFill>
            <a:schemeClr val="accent3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3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3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3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3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3"/>
          </a:solidFill>
        </a:fill>
      </a:tcStyle>
    </a:firstRow>
  </a:tblStyle>
  <a:tblStyle styleId="{5DA37D80-6434-44D0-A028-1B22A696006F}" styleName="Light Style 3 - Accent 2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accent2"/>
              </a:solidFill>
            </a:ln>
          </a:left>
          <a:right>
            <a:ln w="12700" cmpd="sng">
              <a:solidFill>
                <a:schemeClr val="accent2"/>
              </a:solidFill>
            </a:ln>
          </a:right>
          <a:top>
            <a:ln w="12700" cmpd="sng">
              <a:solidFill>
                <a:schemeClr val="accent2"/>
              </a:solidFill>
            </a:ln>
          </a:top>
          <a:bottom>
            <a:ln w="12700" cmpd="sng">
              <a:solidFill>
                <a:schemeClr val="accent2"/>
              </a:solidFill>
            </a:ln>
          </a:bottom>
          <a:insideH>
            <a:ln w="12700" cmpd="sng">
              <a:solidFill>
                <a:schemeClr val="accent2"/>
              </a:solidFill>
            </a:ln>
          </a:insideH>
          <a:insideV>
            <a:ln w="12700" cmpd="sng">
              <a:solidFill>
                <a:schemeClr val="accent2"/>
              </a:solidFill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2">
              <a:alpha val="20000"/>
            </a:schemeClr>
          </a:solidFill>
        </a:fill>
      </a:tcStyle>
    </a:band1H>
    <a:band1V>
      <a:tcStyle>
        <a:tcBdr/>
        <a:fill>
          <a:solidFill>
            <a:schemeClr val="accent2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2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25400" cmpd="sng">
              <a:solidFill>
                <a:schemeClr val="accent2"/>
              </a:solidFill>
            </a:ln>
          </a:bottom>
        </a:tcBdr>
        <a:fill>
          <a:noFill/>
        </a:fill>
      </a:tcStyle>
    </a:firstRow>
  </a:tblStyle>
  <a:tblStyle styleId="{3B4B98B0-60AC-42C2-AFA5-B58CD77FA1E5}" styleName="สไตล์สีอ่อน 1 - เน้น 1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12700" cmpd="sng">
              <a:solidFill>
                <a:schemeClr val="accent1"/>
              </a:solidFill>
            </a:ln>
          </a:top>
          <a:bottom>
            <a:ln w="12700" cmpd="sng">
              <a:solidFill>
                <a:schemeClr val="accent1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1">
              <a:alpha val="2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12700" cmpd="sng">
              <a:solidFill>
                <a:schemeClr val="accent1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12700" cmpd="sng">
              <a:solidFill>
                <a:schemeClr val="accent1"/>
              </a:solidFill>
            </a:ln>
          </a:bottom>
        </a:tcBdr>
        <a:fill>
          <a:noFill/>
        </a:fill>
      </a:tcStyle>
    </a:firstRow>
  </a:tblStyle>
  <a:tblStyle styleId="{C083E6E3-FA7D-4D7B-A595-EF9225AFEA82}" styleName="Light Style 1 - Accent 3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12700" cmpd="sng">
              <a:solidFill>
                <a:schemeClr val="accent3"/>
              </a:solidFill>
            </a:ln>
          </a:top>
          <a:bottom>
            <a:ln w="12700" cmpd="sng">
              <a:solidFill>
                <a:schemeClr val="accent3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3">
              <a:alpha val="2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3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12700" cmpd="sng">
              <a:solidFill>
                <a:schemeClr val="accent3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12700" cmpd="sng">
              <a:solidFill>
                <a:schemeClr val="accent3"/>
              </a:solidFill>
            </a:ln>
          </a:bottom>
        </a:tcBdr>
        <a:fill>
          <a:noFill/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0294" autoAdjust="0"/>
    <p:restoredTop sz="94322" autoAdjust="0"/>
  </p:normalViewPr>
  <p:slideViewPr>
    <p:cSldViewPr snapToGrid="0">
      <p:cViewPr varScale="1">
        <p:scale>
          <a:sx n="83" d="100"/>
          <a:sy n="83" d="100"/>
        </p:scale>
        <p:origin x="894" y="84"/>
      </p:cViewPr>
      <p:guideLst>
        <p:guide orient="horz" pos="1800"/>
        <p:guide pos="3200"/>
      </p:guideLst>
    </p:cSldViewPr>
  </p:slideViewPr>
  <p:notesTextViewPr>
    <p:cViewPr>
      <p:scale>
        <a:sx n="1" d="1"/>
        <a:sy n="1" d="1"/>
      </p:scale>
      <p:origin x="0" y="0"/>
    </p:cViewPr>
  </p:notesTextViewPr>
  <p:sorterViewPr>
    <p:cViewPr>
      <p:scale>
        <a:sx n="100" d="100"/>
        <a:sy n="100" d="100"/>
      </p:scale>
      <p:origin x="0" y="0"/>
    </p:cViewPr>
  </p:sorterViewPr>
  <p:gridSpacing cx="72008" cy="72008"/>
</p:viewPr>
</file>

<file path=ppt/_rels/presentation.xml.rels><?xml version="1.0" encoding="UTF-8" standalone="yes"?>
<Relationships xmlns="http://schemas.openxmlformats.org/package/2006/relationships"><Relationship Id="rId117" Type="http://schemas.openxmlformats.org/officeDocument/2006/relationships/slide" Target="slides/slide116.xml"/><Relationship Id="rId21" Type="http://schemas.openxmlformats.org/officeDocument/2006/relationships/slide" Target="slides/slide20.xml"/><Relationship Id="rId42" Type="http://schemas.openxmlformats.org/officeDocument/2006/relationships/slide" Target="slides/slide41.xml"/><Relationship Id="rId63" Type="http://schemas.openxmlformats.org/officeDocument/2006/relationships/slide" Target="slides/slide62.xml"/><Relationship Id="rId84" Type="http://schemas.openxmlformats.org/officeDocument/2006/relationships/slide" Target="slides/slide83.xml"/><Relationship Id="rId138" Type="http://schemas.openxmlformats.org/officeDocument/2006/relationships/slide" Target="slides/slide137.xml"/><Relationship Id="rId159" Type="http://schemas.openxmlformats.org/officeDocument/2006/relationships/slide" Target="slides/slide158.xml"/><Relationship Id="rId170" Type="http://schemas.openxmlformats.org/officeDocument/2006/relationships/slide" Target="slides/slide169.xml"/><Relationship Id="rId191" Type="http://schemas.openxmlformats.org/officeDocument/2006/relationships/slide" Target="slides/slide190.xml"/><Relationship Id="rId205" Type="http://schemas.openxmlformats.org/officeDocument/2006/relationships/font" Target="fonts/font12.fntdata"/><Relationship Id="rId226" Type="http://schemas.openxmlformats.org/officeDocument/2006/relationships/font" Target="fonts/font33.fntdata"/><Relationship Id="rId107" Type="http://schemas.openxmlformats.org/officeDocument/2006/relationships/slide" Target="slides/slide106.xml"/><Relationship Id="rId11" Type="http://schemas.openxmlformats.org/officeDocument/2006/relationships/slide" Target="slides/slide10.xml"/><Relationship Id="rId32" Type="http://schemas.openxmlformats.org/officeDocument/2006/relationships/slide" Target="slides/slide31.xml"/><Relationship Id="rId53" Type="http://schemas.openxmlformats.org/officeDocument/2006/relationships/slide" Target="slides/slide52.xml"/><Relationship Id="rId74" Type="http://schemas.openxmlformats.org/officeDocument/2006/relationships/slide" Target="slides/slide73.xml"/><Relationship Id="rId128" Type="http://schemas.openxmlformats.org/officeDocument/2006/relationships/slide" Target="slides/slide127.xml"/><Relationship Id="rId149" Type="http://schemas.openxmlformats.org/officeDocument/2006/relationships/slide" Target="slides/slide148.xml"/><Relationship Id="rId5" Type="http://schemas.openxmlformats.org/officeDocument/2006/relationships/slide" Target="slides/slide4.xml"/><Relationship Id="rId95" Type="http://schemas.openxmlformats.org/officeDocument/2006/relationships/slide" Target="slides/slide94.xml"/><Relationship Id="rId160" Type="http://schemas.openxmlformats.org/officeDocument/2006/relationships/slide" Target="slides/slide159.xml"/><Relationship Id="rId181" Type="http://schemas.openxmlformats.org/officeDocument/2006/relationships/slide" Target="slides/slide180.xml"/><Relationship Id="rId216" Type="http://schemas.openxmlformats.org/officeDocument/2006/relationships/font" Target="fonts/font23.fntdata"/><Relationship Id="rId22" Type="http://schemas.openxmlformats.org/officeDocument/2006/relationships/slide" Target="slides/slide21.xml"/><Relationship Id="rId43" Type="http://schemas.openxmlformats.org/officeDocument/2006/relationships/slide" Target="slides/slide42.xml"/><Relationship Id="rId64" Type="http://schemas.openxmlformats.org/officeDocument/2006/relationships/slide" Target="slides/slide63.xml"/><Relationship Id="rId118" Type="http://schemas.openxmlformats.org/officeDocument/2006/relationships/slide" Target="slides/slide117.xml"/><Relationship Id="rId139" Type="http://schemas.openxmlformats.org/officeDocument/2006/relationships/slide" Target="slides/slide138.xml"/><Relationship Id="rId85" Type="http://schemas.openxmlformats.org/officeDocument/2006/relationships/slide" Target="slides/slide84.xml"/><Relationship Id="rId150" Type="http://schemas.openxmlformats.org/officeDocument/2006/relationships/slide" Target="slides/slide149.xml"/><Relationship Id="rId171" Type="http://schemas.openxmlformats.org/officeDocument/2006/relationships/slide" Target="slides/slide170.xml"/><Relationship Id="rId192" Type="http://schemas.openxmlformats.org/officeDocument/2006/relationships/notesMaster" Target="notesMasters/notesMaster1.xml"/><Relationship Id="rId206" Type="http://schemas.openxmlformats.org/officeDocument/2006/relationships/font" Target="fonts/font13.fntdata"/><Relationship Id="rId227" Type="http://schemas.openxmlformats.org/officeDocument/2006/relationships/font" Target="fonts/font34.fntdata"/><Relationship Id="rId12" Type="http://schemas.openxmlformats.org/officeDocument/2006/relationships/slide" Target="slides/slide11.xml"/><Relationship Id="rId33" Type="http://schemas.openxmlformats.org/officeDocument/2006/relationships/slide" Target="slides/slide32.xml"/><Relationship Id="rId108" Type="http://schemas.openxmlformats.org/officeDocument/2006/relationships/slide" Target="slides/slide107.xml"/><Relationship Id="rId129" Type="http://schemas.openxmlformats.org/officeDocument/2006/relationships/slide" Target="slides/slide128.xml"/><Relationship Id="rId54" Type="http://schemas.openxmlformats.org/officeDocument/2006/relationships/slide" Target="slides/slide53.xml"/><Relationship Id="rId75" Type="http://schemas.openxmlformats.org/officeDocument/2006/relationships/slide" Target="slides/slide74.xml"/><Relationship Id="rId96" Type="http://schemas.openxmlformats.org/officeDocument/2006/relationships/slide" Target="slides/slide95.xml"/><Relationship Id="rId140" Type="http://schemas.openxmlformats.org/officeDocument/2006/relationships/slide" Target="slides/slide139.xml"/><Relationship Id="rId161" Type="http://schemas.openxmlformats.org/officeDocument/2006/relationships/slide" Target="slides/slide160.xml"/><Relationship Id="rId182" Type="http://schemas.openxmlformats.org/officeDocument/2006/relationships/slide" Target="slides/slide181.xml"/><Relationship Id="rId217" Type="http://schemas.openxmlformats.org/officeDocument/2006/relationships/font" Target="fonts/font24.fntdata"/><Relationship Id="rId6" Type="http://schemas.openxmlformats.org/officeDocument/2006/relationships/slide" Target="slides/slide5.xml"/><Relationship Id="rId23" Type="http://schemas.openxmlformats.org/officeDocument/2006/relationships/slide" Target="slides/slide22.xml"/><Relationship Id="rId119" Type="http://schemas.openxmlformats.org/officeDocument/2006/relationships/slide" Target="slides/slide118.xml"/><Relationship Id="rId44" Type="http://schemas.openxmlformats.org/officeDocument/2006/relationships/slide" Target="slides/slide43.xml"/><Relationship Id="rId65" Type="http://schemas.openxmlformats.org/officeDocument/2006/relationships/slide" Target="slides/slide64.xml"/><Relationship Id="rId86" Type="http://schemas.openxmlformats.org/officeDocument/2006/relationships/slide" Target="slides/slide85.xml"/><Relationship Id="rId130" Type="http://schemas.openxmlformats.org/officeDocument/2006/relationships/slide" Target="slides/slide129.xml"/><Relationship Id="rId151" Type="http://schemas.openxmlformats.org/officeDocument/2006/relationships/slide" Target="slides/slide150.xml"/><Relationship Id="rId172" Type="http://schemas.openxmlformats.org/officeDocument/2006/relationships/slide" Target="slides/slide171.xml"/><Relationship Id="rId193" Type="http://schemas.openxmlformats.org/officeDocument/2006/relationships/handoutMaster" Target="handoutMasters/handoutMaster1.xml"/><Relationship Id="rId207" Type="http://schemas.openxmlformats.org/officeDocument/2006/relationships/font" Target="fonts/font14.fntdata"/><Relationship Id="rId228" Type="http://schemas.openxmlformats.org/officeDocument/2006/relationships/font" Target="fonts/font35.fntdata"/><Relationship Id="rId13" Type="http://schemas.openxmlformats.org/officeDocument/2006/relationships/slide" Target="slides/slide12.xml"/><Relationship Id="rId109" Type="http://schemas.openxmlformats.org/officeDocument/2006/relationships/slide" Target="slides/slide108.xml"/><Relationship Id="rId34" Type="http://schemas.openxmlformats.org/officeDocument/2006/relationships/slide" Target="slides/slide33.xml"/><Relationship Id="rId55" Type="http://schemas.openxmlformats.org/officeDocument/2006/relationships/slide" Target="slides/slide54.xml"/><Relationship Id="rId76" Type="http://schemas.openxmlformats.org/officeDocument/2006/relationships/slide" Target="slides/slide75.xml"/><Relationship Id="rId97" Type="http://schemas.openxmlformats.org/officeDocument/2006/relationships/slide" Target="slides/slide96.xml"/><Relationship Id="rId120" Type="http://schemas.openxmlformats.org/officeDocument/2006/relationships/slide" Target="slides/slide119.xml"/><Relationship Id="rId141" Type="http://schemas.openxmlformats.org/officeDocument/2006/relationships/slide" Target="slides/slide140.xml"/><Relationship Id="rId7" Type="http://schemas.openxmlformats.org/officeDocument/2006/relationships/slide" Target="slides/slide6.xml"/><Relationship Id="rId162" Type="http://schemas.openxmlformats.org/officeDocument/2006/relationships/slide" Target="slides/slide161.xml"/><Relationship Id="rId183" Type="http://schemas.openxmlformats.org/officeDocument/2006/relationships/slide" Target="slides/slide182.xml"/><Relationship Id="rId218" Type="http://schemas.openxmlformats.org/officeDocument/2006/relationships/font" Target="fonts/font25.fntdata"/><Relationship Id="rId24" Type="http://schemas.openxmlformats.org/officeDocument/2006/relationships/slide" Target="slides/slide23.xml"/><Relationship Id="rId45" Type="http://schemas.openxmlformats.org/officeDocument/2006/relationships/slide" Target="slides/slide44.xml"/><Relationship Id="rId66" Type="http://schemas.openxmlformats.org/officeDocument/2006/relationships/slide" Target="slides/slide65.xml"/><Relationship Id="rId87" Type="http://schemas.openxmlformats.org/officeDocument/2006/relationships/slide" Target="slides/slide86.xml"/><Relationship Id="rId110" Type="http://schemas.openxmlformats.org/officeDocument/2006/relationships/slide" Target="slides/slide109.xml"/><Relationship Id="rId131" Type="http://schemas.openxmlformats.org/officeDocument/2006/relationships/slide" Target="slides/slide130.xml"/><Relationship Id="rId152" Type="http://schemas.openxmlformats.org/officeDocument/2006/relationships/slide" Target="slides/slide151.xml"/><Relationship Id="rId173" Type="http://schemas.openxmlformats.org/officeDocument/2006/relationships/slide" Target="slides/slide172.xml"/><Relationship Id="rId194" Type="http://schemas.openxmlformats.org/officeDocument/2006/relationships/font" Target="fonts/font1.fntdata"/><Relationship Id="rId208" Type="http://schemas.openxmlformats.org/officeDocument/2006/relationships/font" Target="fonts/font15.fntdata"/><Relationship Id="rId229" Type="http://schemas.openxmlformats.org/officeDocument/2006/relationships/font" Target="fonts/font36.fntdata"/><Relationship Id="rId14" Type="http://schemas.openxmlformats.org/officeDocument/2006/relationships/slide" Target="slides/slide13.xml"/><Relationship Id="rId35" Type="http://schemas.openxmlformats.org/officeDocument/2006/relationships/slide" Target="slides/slide34.xml"/><Relationship Id="rId56" Type="http://schemas.openxmlformats.org/officeDocument/2006/relationships/slide" Target="slides/slide55.xml"/><Relationship Id="rId77" Type="http://schemas.openxmlformats.org/officeDocument/2006/relationships/slide" Target="slides/slide76.xml"/><Relationship Id="rId100" Type="http://schemas.openxmlformats.org/officeDocument/2006/relationships/slide" Target="slides/slide99.xml"/><Relationship Id="rId8" Type="http://schemas.openxmlformats.org/officeDocument/2006/relationships/slide" Target="slides/slide7.xml"/><Relationship Id="rId98" Type="http://schemas.openxmlformats.org/officeDocument/2006/relationships/slide" Target="slides/slide97.xml"/><Relationship Id="rId121" Type="http://schemas.openxmlformats.org/officeDocument/2006/relationships/slide" Target="slides/slide120.xml"/><Relationship Id="rId142" Type="http://schemas.openxmlformats.org/officeDocument/2006/relationships/slide" Target="slides/slide141.xml"/><Relationship Id="rId163" Type="http://schemas.openxmlformats.org/officeDocument/2006/relationships/slide" Target="slides/slide162.xml"/><Relationship Id="rId184" Type="http://schemas.openxmlformats.org/officeDocument/2006/relationships/slide" Target="slides/slide183.xml"/><Relationship Id="rId219" Type="http://schemas.openxmlformats.org/officeDocument/2006/relationships/font" Target="fonts/font26.fntdata"/><Relationship Id="rId230" Type="http://schemas.openxmlformats.org/officeDocument/2006/relationships/presProps" Target="presProps.xml"/><Relationship Id="rId25" Type="http://schemas.openxmlformats.org/officeDocument/2006/relationships/slide" Target="slides/slide24.xml"/><Relationship Id="rId46" Type="http://schemas.openxmlformats.org/officeDocument/2006/relationships/slide" Target="slides/slide45.xml"/><Relationship Id="rId67" Type="http://schemas.openxmlformats.org/officeDocument/2006/relationships/slide" Target="slides/slide66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62" Type="http://schemas.openxmlformats.org/officeDocument/2006/relationships/slide" Target="slides/slide61.xml"/><Relationship Id="rId83" Type="http://schemas.openxmlformats.org/officeDocument/2006/relationships/slide" Target="slides/slide82.xml"/><Relationship Id="rId88" Type="http://schemas.openxmlformats.org/officeDocument/2006/relationships/slide" Target="slides/slide87.xml"/><Relationship Id="rId111" Type="http://schemas.openxmlformats.org/officeDocument/2006/relationships/slide" Target="slides/slide110.xml"/><Relationship Id="rId132" Type="http://schemas.openxmlformats.org/officeDocument/2006/relationships/slide" Target="slides/slide131.xml"/><Relationship Id="rId153" Type="http://schemas.openxmlformats.org/officeDocument/2006/relationships/slide" Target="slides/slide152.xml"/><Relationship Id="rId174" Type="http://schemas.openxmlformats.org/officeDocument/2006/relationships/slide" Target="slides/slide173.xml"/><Relationship Id="rId179" Type="http://schemas.openxmlformats.org/officeDocument/2006/relationships/slide" Target="slides/slide178.xml"/><Relationship Id="rId195" Type="http://schemas.openxmlformats.org/officeDocument/2006/relationships/font" Target="fonts/font2.fntdata"/><Relationship Id="rId209" Type="http://schemas.openxmlformats.org/officeDocument/2006/relationships/font" Target="fonts/font16.fntdata"/><Relationship Id="rId190" Type="http://schemas.openxmlformats.org/officeDocument/2006/relationships/slide" Target="slides/slide189.xml"/><Relationship Id="rId204" Type="http://schemas.openxmlformats.org/officeDocument/2006/relationships/font" Target="fonts/font11.fntdata"/><Relationship Id="rId220" Type="http://schemas.openxmlformats.org/officeDocument/2006/relationships/font" Target="fonts/font27.fntdata"/><Relationship Id="rId225" Type="http://schemas.openxmlformats.org/officeDocument/2006/relationships/font" Target="fonts/font32.fntdata"/><Relationship Id="rId15" Type="http://schemas.openxmlformats.org/officeDocument/2006/relationships/slide" Target="slides/slide14.xml"/><Relationship Id="rId36" Type="http://schemas.openxmlformats.org/officeDocument/2006/relationships/slide" Target="slides/slide35.xml"/><Relationship Id="rId57" Type="http://schemas.openxmlformats.org/officeDocument/2006/relationships/slide" Target="slides/slide56.xml"/><Relationship Id="rId106" Type="http://schemas.openxmlformats.org/officeDocument/2006/relationships/slide" Target="slides/slide105.xml"/><Relationship Id="rId127" Type="http://schemas.openxmlformats.org/officeDocument/2006/relationships/slide" Target="slides/slide126.xml"/><Relationship Id="rId10" Type="http://schemas.openxmlformats.org/officeDocument/2006/relationships/slide" Target="slides/slide9.xml"/><Relationship Id="rId31" Type="http://schemas.openxmlformats.org/officeDocument/2006/relationships/slide" Target="slides/slide30.xml"/><Relationship Id="rId52" Type="http://schemas.openxmlformats.org/officeDocument/2006/relationships/slide" Target="slides/slide51.xml"/><Relationship Id="rId73" Type="http://schemas.openxmlformats.org/officeDocument/2006/relationships/slide" Target="slides/slide72.xml"/><Relationship Id="rId78" Type="http://schemas.openxmlformats.org/officeDocument/2006/relationships/slide" Target="slides/slide77.xml"/><Relationship Id="rId94" Type="http://schemas.openxmlformats.org/officeDocument/2006/relationships/slide" Target="slides/slide93.xml"/><Relationship Id="rId99" Type="http://schemas.openxmlformats.org/officeDocument/2006/relationships/slide" Target="slides/slide98.xml"/><Relationship Id="rId101" Type="http://schemas.openxmlformats.org/officeDocument/2006/relationships/slide" Target="slides/slide100.xml"/><Relationship Id="rId122" Type="http://schemas.openxmlformats.org/officeDocument/2006/relationships/slide" Target="slides/slide121.xml"/><Relationship Id="rId143" Type="http://schemas.openxmlformats.org/officeDocument/2006/relationships/slide" Target="slides/slide142.xml"/><Relationship Id="rId148" Type="http://schemas.openxmlformats.org/officeDocument/2006/relationships/slide" Target="slides/slide147.xml"/><Relationship Id="rId164" Type="http://schemas.openxmlformats.org/officeDocument/2006/relationships/slide" Target="slides/slide163.xml"/><Relationship Id="rId169" Type="http://schemas.openxmlformats.org/officeDocument/2006/relationships/slide" Target="slides/slide168.xml"/><Relationship Id="rId185" Type="http://schemas.openxmlformats.org/officeDocument/2006/relationships/slide" Target="slides/slide184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80" Type="http://schemas.openxmlformats.org/officeDocument/2006/relationships/slide" Target="slides/slide179.xml"/><Relationship Id="rId210" Type="http://schemas.openxmlformats.org/officeDocument/2006/relationships/font" Target="fonts/font17.fntdata"/><Relationship Id="rId215" Type="http://schemas.openxmlformats.org/officeDocument/2006/relationships/font" Target="fonts/font22.fntdata"/><Relationship Id="rId26" Type="http://schemas.openxmlformats.org/officeDocument/2006/relationships/slide" Target="slides/slide25.xml"/><Relationship Id="rId231" Type="http://schemas.openxmlformats.org/officeDocument/2006/relationships/viewProps" Target="viewProps.xml"/><Relationship Id="rId47" Type="http://schemas.openxmlformats.org/officeDocument/2006/relationships/slide" Target="slides/slide46.xml"/><Relationship Id="rId68" Type="http://schemas.openxmlformats.org/officeDocument/2006/relationships/slide" Target="slides/slide67.xml"/><Relationship Id="rId89" Type="http://schemas.openxmlformats.org/officeDocument/2006/relationships/slide" Target="slides/slide88.xml"/><Relationship Id="rId112" Type="http://schemas.openxmlformats.org/officeDocument/2006/relationships/slide" Target="slides/slide111.xml"/><Relationship Id="rId133" Type="http://schemas.openxmlformats.org/officeDocument/2006/relationships/slide" Target="slides/slide132.xml"/><Relationship Id="rId154" Type="http://schemas.openxmlformats.org/officeDocument/2006/relationships/slide" Target="slides/slide153.xml"/><Relationship Id="rId175" Type="http://schemas.openxmlformats.org/officeDocument/2006/relationships/slide" Target="slides/slide174.xml"/><Relationship Id="rId196" Type="http://schemas.openxmlformats.org/officeDocument/2006/relationships/font" Target="fonts/font3.fntdata"/><Relationship Id="rId200" Type="http://schemas.openxmlformats.org/officeDocument/2006/relationships/font" Target="fonts/font7.fntdata"/><Relationship Id="rId16" Type="http://schemas.openxmlformats.org/officeDocument/2006/relationships/slide" Target="slides/slide15.xml"/><Relationship Id="rId221" Type="http://schemas.openxmlformats.org/officeDocument/2006/relationships/font" Target="fonts/font28.fntdata"/><Relationship Id="rId37" Type="http://schemas.openxmlformats.org/officeDocument/2006/relationships/slide" Target="slides/slide36.xml"/><Relationship Id="rId58" Type="http://schemas.openxmlformats.org/officeDocument/2006/relationships/slide" Target="slides/slide57.xml"/><Relationship Id="rId79" Type="http://schemas.openxmlformats.org/officeDocument/2006/relationships/slide" Target="slides/slide78.xml"/><Relationship Id="rId102" Type="http://schemas.openxmlformats.org/officeDocument/2006/relationships/slide" Target="slides/slide101.xml"/><Relationship Id="rId123" Type="http://schemas.openxmlformats.org/officeDocument/2006/relationships/slide" Target="slides/slide122.xml"/><Relationship Id="rId144" Type="http://schemas.openxmlformats.org/officeDocument/2006/relationships/slide" Target="slides/slide143.xml"/><Relationship Id="rId90" Type="http://schemas.openxmlformats.org/officeDocument/2006/relationships/slide" Target="slides/slide89.xml"/><Relationship Id="rId165" Type="http://schemas.openxmlformats.org/officeDocument/2006/relationships/slide" Target="slides/slide164.xml"/><Relationship Id="rId186" Type="http://schemas.openxmlformats.org/officeDocument/2006/relationships/slide" Target="slides/slide185.xml"/><Relationship Id="rId211" Type="http://schemas.openxmlformats.org/officeDocument/2006/relationships/font" Target="fonts/font18.fntdata"/><Relationship Id="rId232" Type="http://schemas.openxmlformats.org/officeDocument/2006/relationships/theme" Target="theme/theme1.xml"/><Relationship Id="rId27" Type="http://schemas.openxmlformats.org/officeDocument/2006/relationships/slide" Target="slides/slide26.xml"/><Relationship Id="rId48" Type="http://schemas.openxmlformats.org/officeDocument/2006/relationships/slide" Target="slides/slide47.xml"/><Relationship Id="rId69" Type="http://schemas.openxmlformats.org/officeDocument/2006/relationships/slide" Target="slides/slide68.xml"/><Relationship Id="rId113" Type="http://schemas.openxmlformats.org/officeDocument/2006/relationships/slide" Target="slides/slide112.xml"/><Relationship Id="rId134" Type="http://schemas.openxmlformats.org/officeDocument/2006/relationships/slide" Target="slides/slide133.xml"/><Relationship Id="rId80" Type="http://schemas.openxmlformats.org/officeDocument/2006/relationships/slide" Target="slides/slide79.xml"/><Relationship Id="rId155" Type="http://schemas.openxmlformats.org/officeDocument/2006/relationships/slide" Target="slides/slide154.xml"/><Relationship Id="rId176" Type="http://schemas.openxmlformats.org/officeDocument/2006/relationships/slide" Target="slides/slide175.xml"/><Relationship Id="rId197" Type="http://schemas.openxmlformats.org/officeDocument/2006/relationships/font" Target="fonts/font4.fntdata"/><Relationship Id="rId201" Type="http://schemas.openxmlformats.org/officeDocument/2006/relationships/font" Target="fonts/font8.fntdata"/><Relationship Id="rId222" Type="http://schemas.openxmlformats.org/officeDocument/2006/relationships/font" Target="fonts/font29.fntdata"/><Relationship Id="rId17" Type="http://schemas.openxmlformats.org/officeDocument/2006/relationships/slide" Target="slides/slide16.xml"/><Relationship Id="rId38" Type="http://schemas.openxmlformats.org/officeDocument/2006/relationships/slide" Target="slides/slide37.xml"/><Relationship Id="rId59" Type="http://schemas.openxmlformats.org/officeDocument/2006/relationships/slide" Target="slides/slide58.xml"/><Relationship Id="rId103" Type="http://schemas.openxmlformats.org/officeDocument/2006/relationships/slide" Target="slides/slide102.xml"/><Relationship Id="rId124" Type="http://schemas.openxmlformats.org/officeDocument/2006/relationships/slide" Target="slides/slide123.xml"/><Relationship Id="rId70" Type="http://schemas.openxmlformats.org/officeDocument/2006/relationships/slide" Target="slides/slide69.xml"/><Relationship Id="rId91" Type="http://schemas.openxmlformats.org/officeDocument/2006/relationships/slide" Target="slides/slide90.xml"/><Relationship Id="rId145" Type="http://schemas.openxmlformats.org/officeDocument/2006/relationships/slide" Target="slides/slide144.xml"/><Relationship Id="rId166" Type="http://schemas.openxmlformats.org/officeDocument/2006/relationships/slide" Target="slides/slide165.xml"/><Relationship Id="rId187" Type="http://schemas.openxmlformats.org/officeDocument/2006/relationships/slide" Target="slides/slide186.xml"/><Relationship Id="rId1" Type="http://schemas.openxmlformats.org/officeDocument/2006/relationships/slideMaster" Target="slideMasters/slideMaster1.xml"/><Relationship Id="rId212" Type="http://schemas.openxmlformats.org/officeDocument/2006/relationships/font" Target="fonts/font19.fntdata"/><Relationship Id="rId233" Type="http://schemas.openxmlformats.org/officeDocument/2006/relationships/tableStyles" Target="tableStyles.xml"/><Relationship Id="rId28" Type="http://schemas.openxmlformats.org/officeDocument/2006/relationships/slide" Target="slides/slide27.xml"/><Relationship Id="rId49" Type="http://schemas.openxmlformats.org/officeDocument/2006/relationships/slide" Target="slides/slide48.xml"/><Relationship Id="rId114" Type="http://schemas.openxmlformats.org/officeDocument/2006/relationships/slide" Target="slides/slide113.xml"/><Relationship Id="rId60" Type="http://schemas.openxmlformats.org/officeDocument/2006/relationships/slide" Target="slides/slide59.xml"/><Relationship Id="rId81" Type="http://schemas.openxmlformats.org/officeDocument/2006/relationships/slide" Target="slides/slide80.xml"/><Relationship Id="rId135" Type="http://schemas.openxmlformats.org/officeDocument/2006/relationships/slide" Target="slides/slide134.xml"/><Relationship Id="rId156" Type="http://schemas.openxmlformats.org/officeDocument/2006/relationships/slide" Target="slides/slide155.xml"/><Relationship Id="rId177" Type="http://schemas.openxmlformats.org/officeDocument/2006/relationships/slide" Target="slides/slide176.xml"/><Relationship Id="rId198" Type="http://schemas.openxmlformats.org/officeDocument/2006/relationships/font" Target="fonts/font5.fntdata"/><Relationship Id="rId202" Type="http://schemas.openxmlformats.org/officeDocument/2006/relationships/font" Target="fonts/font9.fntdata"/><Relationship Id="rId223" Type="http://schemas.openxmlformats.org/officeDocument/2006/relationships/font" Target="fonts/font30.fntdata"/><Relationship Id="rId18" Type="http://schemas.openxmlformats.org/officeDocument/2006/relationships/slide" Target="slides/slide17.xml"/><Relationship Id="rId39" Type="http://schemas.openxmlformats.org/officeDocument/2006/relationships/slide" Target="slides/slide38.xml"/><Relationship Id="rId50" Type="http://schemas.openxmlformats.org/officeDocument/2006/relationships/slide" Target="slides/slide49.xml"/><Relationship Id="rId104" Type="http://schemas.openxmlformats.org/officeDocument/2006/relationships/slide" Target="slides/slide103.xml"/><Relationship Id="rId125" Type="http://schemas.openxmlformats.org/officeDocument/2006/relationships/slide" Target="slides/slide124.xml"/><Relationship Id="rId146" Type="http://schemas.openxmlformats.org/officeDocument/2006/relationships/slide" Target="slides/slide145.xml"/><Relationship Id="rId167" Type="http://schemas.openxmlformats.org/officeDocument/2006/relationships/slide" Target="slides/slide166.xml"/><Relationship Id="rId188" Type="http://schemas.openxmlformats.org/officeDocument/2006/relationships/slide" Target="slides/slide187.xml"/><Relationship Id="rId71" Type="http://schemas.openxmlformats.org/officeDocument/2006/relationships/slide" Target="slides/slide70.xml"/><Relationship Id="rId92" Type="http://schemas.openxmlformats.org/officeDocument/2006/relationships/slide" Target="slides/slide91.xml"/><Relationship Id="rId213" Type="http://schemas.openxmlformats.org/officeDocument/2006/relationships/font" Target="fonts/font20.fntdata"/><Relationship Id="rId2" Type="http://schemas.openxmlformats.org/officeDocument/2006/relationships/slide" Target="slides/slide1.xml"/><Relationship Id="rId29" Type="http://schemas.openxmlformats.org/officeDocument/2006/relationships/slide" Target="slides/slide28.xml"/><Relationship Id="rId40" Type="http://schemas.openxmlformats.org/officeDocument/2006/relationships/slide" Target="slides/slide39.xml"/><Relationship Id="rId115" Type="http://schemas.openxmlformats.org/officeDocument/2006/relationships/slide" Target="slides/slide114.xml"/><Relationship Id="rId136" Type="http://schemas.openxmlformats.org/officeDocument/2006/relationships/slide" Target="slides/slide135.xml"/><Relationship Id="rId157" Type="http://schemas.openxmlformats.org/officeDocument/2006/relationships/slide" Target="slides/slide156.xml"/><Relationship Id="rId178" Type="http://schemas.openxmlformats.org/officeDocument/2006/relationships/slide" Target="slides/slide177.xml"/><Relationship Id="rId61" Type="http://schemas.openxmlformats.org/officeDocument/2006/relationships/slide" Target="slides/slide60.xml"/><Relationship Id="rId82" Type="http://schemas.openxmlformats.org/officeDocument/2006/relationships/slide" Target="slides/slide81.xml"/><Relationship Id="rId199" Type="http://schemas.openxmlformats.org/officeDocument/2006/relationships/font" Target="fonts/font6.fntdata"/><Relationship Id="rId203" Type="http://schemas.openxmlformats.org/officeDocument/2006/relationships/font" Target="fonts/font10.fntdata"/><Relationship Id="rId19" Type="http://schemas.openxmlformats.org/officeDocument/2006/relationships/slide" Target="slides/slide18.xml"/><Relationship Id="rId224" Type="http://schemas.openxmlformats.org/officeDocument/2006/relationships/font" Target="fonts/font31.fntdata"/><Relationship Id="rId30" Type="http://schemas.openxmlformats.org/officeDocument/2006/relationships/slide" Target="slides/slide29.xml"/><Relationship Id="rId105" Type="http://schemas.openxmlformats.org/officeDocument/2006/relationships/slide" Target="slides/slide104.xml"/><Relationship Id="rId126" Type="http://schemas.openxmlformats.org/officeDocument/2006/relationships/slide" Target="slides/slide125.xml"/><Relationship Id="rId147" Type="http://schemas.openxmlformats.org/officeDocument/2006/relationships/slide" Target="slides/slide146.xml"/><Relationship Id="rId168" Type="http://schemas.openxmlformats.org/officeDocument/2006/relationships/slide" Target="slides/slide167.xml"/><Relationship Id="rId51" Type="http://schemas.openxmlformats.org/officeDocument/2006/relationships/slide" Target="slides/slide50.xml"/><Relationship Id="rId72" Type="http://schemas.openxmlformats.org/officeDocument/2006/relationships/slide" Target="slides/slide71.xml"/><Relationship Id="rId93" Type="http://schemas.openxmlformats.org/officeDocument/2006/relationships/slide" Target="slides/slide92.xml"/><Relationship Id="rId189" Type="http://schemas.openxmlformats.org/officeDocument/2006/relationships/slide" Target="slides/slide188.xml"/><Relationship Id="rId3" Type="http://schemas.openxmlformats.org/officeDocument/2006/relationships/slide" Target="slides/slide2.xml"/><Relationship Id="rId214" Type="http://schemas.openxmlformats.org/officeDocument/2006/relationships/font" Target="fonts/font21.fntdata"/><Relationship Id="rId116" Type="http://schemas.openxmlformats.org/officeDocument/2006/relationships/slide" Target="slides/slide115.xml"/><Relationship Id="rId137" Type="http://schemas.openxmlformats.org/officeDocument/2006/relationships/slide" Target="slides/slide136.xml"/><Relationship Id="rId158" Type="http://schemas.openxmlformats.org/officeDocument/2006/relationships/slide" Target="slides/slide157.xml"/></Relationships>
</file>

<file path=ppt/charts/_rels/chart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.xlsx"/><Relationship Id="rId2" Type="http://schemas.microsoft.com/office/2011/relationships/chartColorStyle" Target="colors1.xml"/><Relationship Id="rId1" Type="http://schemas.microsoft.com/office/2011/relationships/chartStyle" Target="style1.xml"/><Relationship Id="rId4" Type="http://schemas.openxmlformats.org/officeDocument/2006/relationships/chartUserShapes" Target="../drawings/drawing1.xml"/></Relationships>
</file>

<file path=ppt/charts/_rels/chart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.xlsx"/><Relationship Id="rId2" Type="http://schemas.microsoft.com/office/2011/relationships/chartColorStyle" Target="colors2.xml"/><Relationship Id="rId1" Type="http://schemas.microsoft.com/office/2011/relationships/chartStyle" Target="style2.xml"/><Relationship Id="rId4" Type="http://schemas.openxmlformats.org/officeDocument/2006/relationships/chartUserShapes" Target="../drawings/drawing2.xml"/></Relationships>
</file>

<file path=ppt/charts/_rels/chart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.xlsx"/><Relationship Id="rId2" Type="http://schemas.microsoft.com/office/2011/relationships/chartColorStyle" Target="colors3.xml"/><Relationship Id="rId1" Type="http://schemas.microsoft.com/office/2011/relationships/chartStyle" Target="style3.xml"/><Relationship Id="rId4" Type="http://schemas.openxmlformats.org/officeDocument/2006/relationships/chartUserShapes" Target="../drawings/drawing3.xml"/></Relationships>
</file>

<file path=ppt/charts/_rels/chart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.xlsx"/><Relationship Id="rId2" Type="http://schemas.microsoft.com/office/2011/relationships/chartColorStyle" Target="colors4.xml"/><Relationship Id="rId1" Type="http://schemas.microsoft.com/office/2011/relationships/chartStyle" Target="style4.xml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view3D>
      <c:rotX val="15"/>
      <c:rotY val="20"/>
      <c:depthPercent val="100"/>
      <c:rAngAx val="1"/>
    </c:view3D>
    <c:floor>
      <c:thickness val="0"/>
      <c:spPr>
        <a:noFill/>
        <a:ln>
          <a:noFill/>
        </a:ln>
        <a:effectLst/>
        <a:sp3d/>
      </c:spPr>
    </c:floor>
    <c:sideWall>
      <c:thickness val="0"/>
      <c:spPr>
        <a:noFill/>
        <a:ln>
          <a:noFill/>
        </a:ln>
        <a:effectLst/>
        <a:sp3d/>
      </c:spPr>
    </c:sideWall>
    <c:backWall>
      <c:thickness val="0"/>
      <c:spPr>
        <a:noFill/>
        <a:ln>
          <a:noFill/>
        </a:ln>
        <a:effectLst/>
        <a:sp3d/>
      </c:spPr>
    </c:backWall>
    <c:plotArea>
      <c:layout>
        <c:manualLayout>
          <c:layoutTarget val="inner"/>
          <c:xMode val="edge"/>
          <c:yMode val="edge"/>
          <c:x val="0.11746243570243387"/>
          <c:y val="5.0063718667147608E-2"/>
          <c:w val="0.85396252750659718"/>
          <c:h val="0.65078606904363001"/>
        </c:manualLayout>
      </c:layout>
      <c:bar3D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งบประมาณจัดสรร</c:v>
                </c:pt>
              </c:strCache>
            </c:strRef>
          </c:tx>
          <c:spPr>
            <a:solidFill>
              <a:srgbClr val="F4D4E2"/>
            </a:solidFill>
            <a:ln>
              <a:noFill/>
            </a:ln>
            <a:effectLst/>
            <a:sp3d/>
          </c:spPr>
          <c:invertIfNegative val="0"/>
          <c:cat>
            <c:strRef>
              <c:f>Sheet1!$A$2:$A$5</c:f>
              <c:strCache>
                <c:ptCount val="4"/>
                <c:pt idx="0">
                  <c:v>งบบริหาร</c:v>
                </c:pt>
                <c:pt idx="1">
                  <c:v>เงินอุดหนุน</c:v>
                </c:pt>
                <c:pt idx="2">
                  <c:v>เงินทุนหมุนเวียน</c:v>
                </c:pt>
                <c:pt idx="3">
                  <c:v>ผลรวม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100</c:v>
                </c:pt>
                <c:pt idx="1">
                  <c:v>100</c:v>
                </c:pt>
                <c:pt idx="2">
                  <c:v>100</c:v>
                </c:pt>
                <c:pt idx="3">
                  <c:v>100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86DC-4EB7-AC93-EFAD5EFF3DA5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ผลการเบิกจ่าย</c:v>
                </c:pt>
              </c:strCache>
            </c:strRef>
          </c:tx>
          <c:spPr>
            <a:solidFill>
              <a:schemeClr val="accent4">
                <a:lumMod val="60000"/>
                <a:lumOff val="40000"/>
              </a:schemeClr>
            </a:solidFill>
            <a:ln>
              <a:noFill/>
            </a:ln>
            <a:effectLst/>
            <a:sp3d/>
          </c:spPr>
          <c:invertIfNegative val="0"/>
          <c:cat>
            <c:strRef>
              <c:f>Sheet1!$A$2:$A$5</c:f>
              <c:strCache>
                <c:ptCount val="4"/>
                <c:pt idx="0">
                  <c:v>งบบริหาร</c:v>
                </c:pt>
                <c:pt idx="1">
                  <c:v>เงินอุดหนุน</c:v>
                </c:pt>
                <c:pt idx="2">
                  <c:v>เงินทุนหมุนเวียน</c:v>
                </c:pt>
                <c:pt idx="3">
                  <c:v>ผลรวม</c:v>
                </c:pt>
              </c:strCache>
            </c:strRef>
          </c:cat>
          <c:val>
            <c:numRef>
              <c:f>Sheet1!$C$2:$C$5</c:f>
              <c:numCache>
                <c:formatCode>General</c:formatCode>
                <c:ptCount val="4"/>
                <c:pt idx="0">
                  <c:v>52.37</c:v>
                </c:pt>
                <c:pt idx="1">
                  <c:v>90.88</c:v>
                </c:pt>
                <c:pt idx="2">
                  <c:v>86.14</c:v>
                </c:pt>
                <c:pt idx="3">
                  <c:v>77.05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86DC-4EB7-AC93-EFAD5EFF3DA5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shape val="box"/>
        <c:axId val="674311952"/>
        <c:axId val="674313752"/>
        <c:axId val="0"/>
      </c:bar3DChart>
      <c:catAx>
        <c:axId val="67431195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b" anchorCtr="0"/>
          <a:lstStyle/>
          <a:p>
            <a:pPr algn="just">
              <a:defRPr lang="en-US" sz="950" b="0" i="0" u="none" strike="noStrike" kern="1200" baseline="0">
                <a:solidFill>
                  <a:srgbClr val="002060"/>
                </a:solidFill>
                <a:latin typeface="Chulabhorn Likit Text" panose="00000500000000000000" pitchFamily="50" charset="-34"/>
                <a:ea typeface="+mn-ea"/>
                <a:cs typeface="Chulabhorn Likit Text" panose="00000500000000000000" pitchFamily="50" charset="-34"/>
              </a:defRPr>
            </a:pPr>
            <a:endParaRPr lang="th-TH"/>
          </a:p>
        </c:txPr>
        <c:crossAx val="674313752"/>
        <c:crosses val="autoZero"/>
        <c:auto val="1"/>
        <c:lblAlgn val="ctr"/>
        <c:lblOffset val="100"/>
        <c:noMultiLvlLbl val="0"/>
      </c:catAx>
      <c:valAx>
        <c:axId val="674313752"/>
        <c:scaling>
          <c:orientation val="minMax"/>
          <c:max val="100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Chulabhorn Likit Text" panose="00000500000000000000" pitchFamily="50" charset="-34"/>
                <a:ea typeface="+mn-ea"/>
                <a:cs typeface="Chulabhorn Likit Text" panose="00000500000000000000" pitchFamily="50" charset="-34"/>
              </a:defRPr>
            </a:pPr>
            <a:endParaRPr lang="th-TH"/>
          </a:p>
        </c:txPr>
        <c:crossAx val="674311952"/>
        <c:crosses val="autoZero"/>
        <c:crossBetween val="between"/>
        <c:majorUnit val="20"/>
      </c:valAx>
      <c:spPr>
        <a:noFill/>
        <a:ln>
          <a:noFill/>
        </a:ln>
        <a:effectLst/>
      </c:spPr>
    </c:plotArea>
    <c:legend>
      <c:legendPos val="b"/>
      <c:layout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1" i="0" u="none" strike="noStrike" kern="1200" baseline="0">
              <a:solidFill>
                <a:schemeClr val="tx1"/>
              </a:solidFill>
              <a:latin typeface="Chulabhorn Likit Text" panose="00000500000000000000" pitchFamily="50" charset="-34"/>
              <a:ea typeface="+mn-ea"/>
              <a:cs typeface="Chulabhorn Likit Text" panose="00000500000000000000" pitchFamily="50" charset="-34"/>
            </a:defRPr>
          </a:pPr>
          <a:endParaRPr lang="th-TH"/>
        </a:p>
      </c:txPr>
    </c:legend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th-TH"/>
    </a:p>
  </c:txPr>
  <c:externalData r:id="rId3">
    <c:autoUpdate val="0"/>
  </c:externalData>
  <c:userShapes r:id="rId4"/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ndar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เมษายน</c:v>
                </c:pt>
              </c:strCache>
            </c:strRef>
          </c:tx>
          <c:spPr>
            <a:ln w="28575" cap="rnd">
              <a:solidFill>
                <a:schemeClr val="accent1">
                  <a:lumMod val="50000"/>
                </a:schemeClr>
              </a:solidFill>
              <a:round/>
            </a:ln>
            <a:effectLst/>
          </c:spPr>
          <c:marker>
            <c:symbol val="none"/>
          </c:marker>
          <c:dLbls>
            <c:dLbl>
              <c:idx val="0"/>
              <c:layout>
                <c:manualLayout>
                  <c:x val="-5.3110691403225094E-2"/>
                  <c:y val="-9.1014112203917762E-3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  <c:ext xmlns:c16="http://schemas.microsoft.com/office/drawing/2014/chart" uri="{C3380CC4-5D6E-409C-BE32-E72D297353CC}">
                  <c16:uniqueId val="{00000003-DC8C-4912-8D3B-D849DBC72080}"/>
                </c:ext>
              </c:extLst>
            </c:dLbl>
            <c:dLbl>
              <c:idx val="1"/>
              <c:layout>
                <c:manualLayout>
                  <c:x val="3.3408799688459639E-2"/>
                  <c:y val="-5.0057881153246851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4.1760177926192986E-2"/>
                      <c:h val="7.7179967148922002E-2"/>
                    </c:manualLayout>
                  </c15:layout>
                </c:ext>
                <c:ext xmlns:c16="http://schemas.microsoft.com/office/drawing/2014/chart" uri="{C3380CC4-5D6E-409C-BE32-E72D297353CC}">
                  <c16:uniqueId val="{00000005-DC8C-4912-8D3B-D849DBC72080}"/>
                </c:ext>
              </c:extLst>
            </c:dLbl>
            <c:dLbl>
              <c:idx val="2"/>
              <c:layout>
                <c:manualLayout>
                  <c:x val="1.505969606265088E-2"/>
                  <c:y val="-0.10618313090457039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  <c:ext xmlns:c16="http://schemas.microsoft.com/office/drawing/2014/chart" uri="{C3380CC4-5D6E-409C-BE32-E72D297353CC}">
                  <c16:uniqueId val="{00000007-DC8C-4912-8D3B-D849DBC72080}"/>
                </c:ext>
              </c:extLst>
            </c:dLbl>
            <c:dLbl>
              <c:idx val="3"/>
              <c:layout>
                <c:manualLayout>
                  <c:x val="-7.3327055698874993E-3"/>
                  <c:y val="-0.1213521496052234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  <c:ext xmlns:c16="http://schemas.microsoft.com/office/drawing/2014/chart" uri="{C3380CC4-5D6E-409C-BE32-E72D297353CC}">
                  <c16:uniqueId val="{00000009-DC8C-4912-8D3B-D849DBC72080}"/>
                </c:ext>
              </c:extLst>
            </c:dLbl>
            <c:dLbl>
              <c:idx val="4"/>
              <c:layout>
                <c:manualLayout>
                  <c:x val="7.5996486115096299E-3"/>
                  <c:y val="-9.1012917792996171E-3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4.1265617051486542E-2"/>
                      <c:h val="8.0213770889052585E-2"/>
                    </c:manualLayout>
                  </c15:layout>
                </c:ext>
                <c:ext xmlns:c16="http://schemas.microsoft.com/office/drawing/2014/chart" uri="{C3380CC4-5D6E-409C-BE32-E72D297353CC}">
                  <c16:uniqueId val="{0000000A-DC8C-4912-8D3B-D849DBC72080}"/>
                </c:ext>
              </c:extLst>
            </c:dLbl>
            <c:dLbl>
              <c:idx val="5"/>
              <c:layout>
                <c:manualLayout>
                  <c:x val="1.5174483258062086E-3"/>
                  <c:y val="2.427042992104466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  <c:ext xmlns:c16="http://schemas.microsoft.com/office/drawing/2014/chart" uri="{C3380CC4-5D6E-409C-BE32-E72D297353CC}">
                  <c16:uniqueId val="{0000000C-DC8C-4912-8D3B-D849DBC72080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197" b="1" i="0" u="none" strike="noStrike" kern="1200" baseline="0">
                    <a:solidFill>
                      <a:schemeClr val="accent1">
                        <a:lumMod val="50000"/>
                      </a:schemeClr>
                    </a:solidFill>
                    <a:latin typeface="Chulabhorn Likit Text" panose="00000500000000000000" pitchFamily="50" charset="-34"/>
                    <a:ea typeface="+mn-ea"/>
                    <a:cs typeface="Chulabhorn Likit Text" panose="00000500000000000000" pitchFamily="50" charset="-34"/>
                  </a:defRPr>
                </a:pPr>
                <a:endParaRPr lang="th-TH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Sheet1!$A$2:$A$7</c:f>
              <c:strCache>
                <c:ptCount val="6"/>
                <c:pt idx="0">
                  <c:v>ผิดสัญญากู้ยืมเงิน</c:v>
                </c:pt>
                <c:pt idx="1">
                  <c:v>ยักยอก</c:v>
                </c:pt>
                <c:pt idx="2">
                  <c:v>ฉ้อโกง</c:v>
                </c:pt>
                <c:pt idx="3">
                  <c:v>ปลอมแปลงเอกสาร</c:v>
                </c:pt>
                <c:pt idx="4">
                  <c:v>อยู่ระหว่างบังคับคดี</c:v>
                </c:pt>
                <c:pt idx="5">
                  <c:v>ยุติการดำเนินคดี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292</c:v>
                </c:pt>
                <c:pt idx="1">
                  <c:v>102</c:v>
                </c:pt>
                <c:pt idx="2">
                  <c:v>17</c:v>
                </c:pt>
                <c:pt idx="3">
                  <c:v>14</c:v>
                </c:pt>
                <c:pt idx="4">
                  <c:v>105</c:v>
                </c:pt>
                <c:pt idx="5">
                  <c:v>58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DC8C-4912-8D3B-D849DBC72080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พฤษภาคม</c:v>
                </c:pt>
              </c:strCache>
            </c:strRef>
          </c:tx>
          <c:spPr>
            <a:ln w="28575" cap="rnd">
              <a:solidFill>
                <a:srgbClr val="C00000"/>
              </a:solidFill>
              <a:round/>
            </a:ln>
            <a:effectLst/>
          </c:spPr>
          <c:marker>
            <c:symbol val="none"/>
          </c:marker>
          <c:dLbls>
            <c:dLbl>
              <c:idx val="0"/>
              <c:layout>
                <c:manualLayout>
                  <c:x val="1.365703493225788E-2"/>
                  <c:y val="-1.3230728657549011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  <c:ext xmlns:c16="http://schemas.microsoft.com/office/drawing/2014/chart" uri="{C3380CC4-5D6E-409C-BE32-E72D297353CC}">
                  <c16:uniqueId val="{00000001-DC8C-4912-8D3B-D849DBC72080}"/>
                </c:ext>
              </c:extLst>
            </c:dLbl>
            <c:dLbl>
              <c:idx val="1"/>
              <c:layout>
                <c:manualLayout>
                  <c:x val="1.3657057821607831E-2"/>
                  <c:y val="-0.1183183458650927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  <c:ext xmlns:c16="http://schemas.microsoft.com/office/drawing/2014/chart" uri="{C3380CC4-5D6E-409C-BE32-E72D297353CC}">
                  <c16:uniqueId val="{00000004-DC8C-4912-8D3B-D849DBC72080}"/>
                </c:ext>
              </c:extLst>
            </c:dLbl>
            <c:dLbl>
              <c:idx val="2"/>
              <c:layout>
                <c:manualLayout>
                  <c:x val="-1.8349158847786803E-2"/>
                  <c:y val="-0.1183183458650927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  <c:ext xmlns:c16="http://schemas.microsoft.com/office/drawing/2014/chart" uri="{C3380CC4-5D6E-409C-BE32-E72D297353CC}">
                  <c16:uniqueId val="{00000006-DC8C-4912-8D3B-D849DBC72080}"/>
                </c:ext>
              </c:extLst>
            </c:dLbl>
            <c:dLbl>
              <c:idx val="3"/>
              <c:layout>
                <c:manualLayout>
                  <c:x val="-5.1134005406894306E-2"/>
                  <c:y val="-0.124385953345354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  <c:ext xmlns:c16="http://schemas.microsoft.com/office/drawing/2014/chart" uri="{C3380CC4-5D6E-409C-BE32-E72D297353CC}">
                  <c16:uniqueId val="{00000008-DC8C-4912-8D3B-D849DBC72080}"/>
                </c:ext>
              </c:extLst>
            </c:dLbl>
            <c:dLbl>
              <c:idx val="4"/>
              <c:layout>
                <c:manualLayout>
                  <c:x val="2.3844850097731754E-2"/>
                  <c:y val="-2.7304233661175244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  <c:ext xmlns:c16="http://schemas.microsoft.com/office/drawing/2014/chart" uri="{C3380CC4-5D6E-409C-BE32-E72D297353CC}">
                  <c16:uniqueId val="{0000000D-DC8C-4912-8D3B-D849DBC72080}"/>
                </c:ext>
              </c:extLst>
            </c:dLbl>
            <c:dLbl>
              <c:idx val="5"/>
              <c:layout>
                <c:manualLayout>
                  <c:x val="1.5174483258062086E-3"/>
                  <c:y val="-4.8540859842089321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  <c:ext xmlns:c16="http://schemas.microsoft.com/office/drawing/2014/chart" uri="{C3380CC4-5D6E-409C-BE32-E72D297353CC}">
                  <c16:uniqueId val="{0000000B-DC8C-4912-8D3B-D849DBC72080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197" b="1" i="0" u="none" strike="noStrike" kern="1200" baseline="0">
                    <a:solidFill>
                      <a:srgbClr val="C00000"/>
                    </a:solidFill>
                    <a:latin typeface="Chulabhorn Likit Text" panose="00000500000000000000" pitchFamily="50" charset="-34"/>
                    <a:ea typeface="+mn-ea"/>
                    <a:cs typeface="Chulabhorn Likit Text" panose="00000500000000000000" pitchFamily="50" charset="-34"/>
                  </a:defRPr>
                </a:pPr>
                <a:endParaRPr lang="th-TH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Sheet1!$A$2:$A$7</c:f>
              <c:strCache>
                <c:ptCount val="6"/>
                <c:pt idx="0">
                  <c:v>ผิดสัญญากู้ยืมเงิน</c:v>
                </c:pt>
                <c:pt idx="1">
                  <c:v>ยักยอก</c:v>
                </c:pt>
                <c:pt idx="2">
                  <c:v>ฉ้อโกง</c:v>
                </c:pt>
                <c:pt idx="3">
                  <c:v>ปลอมแปลงเอกสาร</c:v>
                </c:pt>
                <c:pt idx="4">
                  <c:v>อยู่ระหว่างบังคับคดี</c:v>
                </c:pt>
                <c:pt idx="5">
                  <c:v>ยุติการดำเนินคดี</c:v>
                </c:pt>
              </c:strCache>
            </c:strRef>
          </c:cat>
          <c:val>
            <c:numRef>
              <c:f>Sheet1!$C$2:$C$7</c:f>
              <c:numCache>
                <c:formatCode>General</c:formatCode>
                <c:ptCount val="6"/>
                <c:pt idx="0">
                  <c:v>323</c:v>
                </c:pt>
                <c:pt idx="1">
                  <c:v>102</c:v>
                </c:pt>
                <c:pt idx="2">
                  <c:v>17</c:v>
                </c:pt>
                <c:pt idx="3">
                  <c:v>14</c:v>
                </c:pt>
                <c:pt idx="4">
                  <c:v>162</c:v>
                </c:pt>
                <c:pt idx="5">
                  <c:v>58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2-DC8C-4912-8D3B-D849DBC72080}"/>
            </c:ext>
          </c:extLst>
        </c:ser>
        <c:dLbls>
          <c:showLegendKey val="0"/>
          <c:showVal val="1"/>
          <c:showCatName val="0"/>
          <c:showSerName val="0"/>
          <c:showPercent val="0"/>
          <c:showBubbleSize val="0"/>
        </c:dLbls>
        <c:smooth val="0"/>
        <c:axId val="194672920"/>
        <c:axId val="194672136"/>
      </c:lineChart>
      <c:catAx>
        <c:axId val="19467292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Chulabhorn Likit Text" panose="00000500000000000000" pitchFamily="50" charset="-34"/>
                <a:ea typeface="+mn-ea"/>
                <a:cs typeface="Chulabhorn Likit Text" panose="00000500000000000000" pitchFamily="50" charset="-34"/>
              </a:defRPr>
            </a:pPr>
            <a:endParaRPr lang="th-TH"/>
          </a:p>
        </c:txPr>
        <c:crossAx val="194672136"/>
        <c:crosses val="autoZero"/>
        <c:auto val="1"/>
        <c:lblAlgn val="ctr"/>
        <c:lblOffset val="100"/>
        <c:tickMarkSkip val="1"/>
        <c:noMultiLvlLbl val="0"/>
      </c:catAx>
      <c:valAx>
        <c:axId val="194672136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Chulabhorn Likit Text" panose="00000500000000000000" pitchFamily="50" charset="-34"/>
                <a:ea typeface="+mn-ea"/>
                <a:cs typeface="Chulabhorn Likit Text" panose="00000500000000000000" pitchFamily="50" charset="-34"/>
              </a:defRPr>
            </a:pPr>
            <a:endParaRPr lang="th-TH"/>
          </a:p>
        </c:txPr>
        <c:crossAx val="194672920"/>
        <c:crosses val="autoZero"/>
        <c:crossBetween val="between"/>
        <c:majorUnit val="100"/>
      </c:valAx>
      <c:spPr>
        <a:noFill/>
        <a:ln>
          <a:noFill/>
        </a:ln>
        <a:effectLst/>
      </c:spPr>
    </c:plotArea>
    <c:legend>
      <c:legendPos val="b"/>
      <c:layout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200" b="1" i="0" u="none" strike="noStrike" kern="1200" baseline="0">
              <a:solidFill>
                <a:schemeClr val="tx1"/>
              </a:solidFill>
              <a:latin typeface="Chulabhorn Likit Text" panose="00000500000000000000" pitchFamily="50" charset="-34"/>
              <a:ea typeface="+mn-ea"/>
              <a:cs typeface="Chulabhorn Likit Text" panose="00000500000000000000" pitchFamily="50" charset="-34"/>
            </a:defRPr>
          </a:pPr>
          <a:endParaRPr lang="th-TH"/>
        </a:p>
      </c:txPr>
    </c:legend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 b="1">
          <a:solidFill>
            <a:schemeClr val="tx1"/>
          </a:solidFill>
          <a:latin typeface="Chulabhorn Likit Text" panose="00000500000000000000" pitchFamily="50" charset="-34"/>
          <a:cs typeface="Chulabhorn Likit Text" panose="00000500000000000000" pitchFamily="50" charset="-34"/>
        </a:defRPr>
      </a:pPr>
      <a:endParaRPr lang="th-TH"/>
    </a:p>
  </c:txPr>
  <c:externalData r:id="rId3">
    <c:autoUpdate val="0"/>
  </c:externalData>
  <c:userShapes r:id="rId4"/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ndar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เมษายน</c:v>
                </c:pt>
              </c:strCache>
            </c:strRef>
          </c:tx>
          <c:spPr>
            <a:ln w="31750" cap="rnd">
              <a:solidFill>
                <a:srgbClr val="C00000"/>
              </a:solidFill>
              <a:round/>
            </a:ln>
            <a:effectLst/>
          </c:spPr>
          <c:marker>
            <c:symbol val="none"/>
          </c:marker>
          <c:dLbls>
            <c:dLbl>
              <c:idx val="0"/>
              <c:layout>
                <c:manualLayout>
                  <c:x val="-5.8500057058085128E-2"/>
                  <c:y val="7.7261743121195506E-2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  <c:ext xmlns:c16="http://schemas.microsoft.com/office/drawing/2014/chart" uri="{C3380CC4-5D6E-409C-BE32-E72D297353CC}">
                  <c16:uniqueId val="{00000001-DDD3-44AD-84C0-C52F73848E63}"/>
                </c:ext>
              </c:extLst>
            </c:dLbl>
            <c:dLbl>
              <c:idx val="1"/>
              <c:layout>
                <c:manualLayout>
                  <c:x val="-2.918486819582335E-2"/>
                  <c:y val="-0.12131861300033905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  <c:ext xmlns:c16="http://schemas.microsoft.com/office/drawing/2014/chart" uri="{C3380CC4-5D6E-409C-BE32-E72D297353CC}">
                  <c16:uniqueId val="{00000000-A118-4BB0-8ED0-9C176B5E393B}"/>
                </c:ext>
              </c:extLst>
            </c:dLbl>
            <c:dLbl>
              <c:idx val="2"/>
              <c:layout>
                <c:manualLayout>
                  <c:x val="-5.8543535318954697E-2"/>
                  <c:y val="-5.9542355154108509E-2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  <c:ext xmlns:c16="http://schemas.microsoft.com/office/drawing/2014/chart" uri="{C3380CC4-5D6E-409C-BE32-E72D297353CC}">
                  <c16:uniqueId val="{00000003-DDD3-44AD-84C0-C52F73848E63}"/>
                </c:ext>
              </c:extLst>
            </c:dLbl>
            <c:dLbl>
              <c:idx val="3"/>
              <c:layout>
                <c:manualLayout>
                  <c:x val="-8.8213853703069722E-2"/>
                  <c:y val="-3.9998912543350855E-2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  <c:ext xmlns:c16="http://schemas.microsoft.com/office/drawing/2014/chart" uri="{C3380CC4-5D6E-409C-BE32-E72D297353CC}">
                  <c16:uniqueId val="{00000005-DDD3-44AD-84C0-C52F73848E63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rgbClr val="C00000"/>
                    </a:solidFill>
                    <a:latin typeface="Chulabhorn Likit Text" panose="00000500000000000000" pitchFamily="50" charset="-34"/>
                    <a:ea typeface="+mn-ea"/>
                    <a:cs typeface="Chulabhorn Likit Text" panose="00000500000000000000" pitchFamily="50" charset="-34"/>
                  </a:defRPr>
                </a:pPr>
                <a:endParaRPr lang="th-TH"/>
              </a:p>
            </c:txPr>
            <c:dLblPos val="b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>
                      <a:solidFill>
                        <a:schemeClr val="tx2">
                          <a:lumMod val="35000"/>
                          <a:lumOff val="65000"/>
                        </a:schemeClr>
                      </a:solidFill>
                    </a:ln>
                    <a:effectLst/>
                  </c:spPr>
                </c15:leaderLines>
              </c:ext>
            </c:extLst>
          </c:dLbls>
          <c:cat>
            <c:strRef>
              <c:f>Sheet1!$A$2:$A$5</c:f>
              <c:strCache>
                <c:ptCount val="4"/>
                <c:pt idx="0">
                  <c:v>ปรับโครงสร้างหนี้</c:v>
                </c:pt>
                <c:pt idx="1">
                  <c:v>ยกเลิกเข้าร่วมมาตรการ</c:v>
                </c:pt>
                <c:pt idx="2">
                  <c:v>ปิดโครงการ</c:v>
                </c:pt>
                <c:pt idx="3">
                  <c:v>ผิดนัดชำระหนี้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 formatCode="#,##0">
                  <c:v>3606</c:v>
                </c:pt>
                <c:pt idx="1">
                  <c:v>49</c:v>
                </c:pt>
                <c:pt idx="2">
                  <c:v>85</c:v>
                </c:pt>
                <c:pt idx="3" formatCode="#,##0">
                  <c:v>1163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E40F-4F1D-BEF8-482B59E9314D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พฤษภาคม</c:v>
                </c:pt>
              </c:strCache>
            </c:strRef>
          </c:tx>
          <c:spPr>
            <a:ln w="31750" cap="rnd">
              <a:solidFill>
                <a:srgbClr val="002060"/>
              </a:solidFill>
              <a:round/>
            </a:ln>
            <a:effectLst/>
          </c:spPr>
          <c:marker>
            <c:symbol val="none"/>
          </c:marker>
          <c:dLbls>
            <c:dLbl>
              <c:idx val="0"/>
              <c:layout>
                <c:manualLayout>
                  <c:x val="7.4817984708432919E-3"/>
                  <c:y val="3.413177615012647E-3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  <c:ext xmlns:c16="http://schemas.microsoft.com/office/drawing/2014/chart" uri="{C3380CC4-5D6E-409C-BE32-E72D297353CC}">
                  <c16:uniqueId val="{00000002-DDD3-44AD-84C0-C52F73848E63}"/>
                </c:ext>
              </c:extLst>
            </c:dLbl>
            <c:dLbl>
              <c:idx val="1"/>
              <c:layout>
                <c:manualLayout>
                  <c:x val="9.3731598767544822E-3"/>
                  <c:y val="-0.15869275399935265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  <c:ext xmlns:c16="http://schemas.microsoft.com/office/drawing/2014/chart" uri="{C3380CC4-5D6E-409C-BE32-E72D297353CC}">
                  <c16:uniqueId val="{00000000-DDD3-44AD-84C0-C52F73848E63}"/>
                </c:ext>
              </c:extLst>
            </c:dLbl>
            <c:dLbl>
              <c:idx val="2"/>
              <c:layout>
                <c:manualLayout>
                  <c:x val="-1.7702955608809769E-2"/>
                  <c:y val="-9.6805185731953222E-2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  <c:ext xmlns:c16="http://schemas.microsoft.com/office/drawing/2014/chart" uri="{C3380CC4-5D6E-409C-BE32-E72D297353CC}">
                  <c16:uniqueId val="{00000004-DDD3-44AD-84C0-C52F73848E63}"/>
                </c:ext>
              </c:extLst>
            </c:dLbl>
            <c:dLbl>
              <c:idx val="3"/>
              <c:layout>
                <c:manualLayout>
                  <c:x val="-3.0815245920347019E-2"/>
                  <c:y val="-7.4004502686069215E-2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  <c:ext xmlns:c16="http://schemas.microsoft.com/office/drawing/2014/chart" uri="{C3380CC4-5D6E-409C-BE32-E72D297353CC}">
                  <c16:uniqueId val="{00000006-DDD3-44AD-84C0-C52F73848E63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rgbClr val="002060"/>
                    </a:solidFill>
                    <a:latin typeface="Chulabhorn Likit Text" panose="00000500000000000000" pitchFamily="50" charset="-34"/>
                    <a:ea typeface="+mn-ea"/>
                    <a:cs typeface="Chulabhorn Likit Text" panose="00000500000000000000" pitchFamily="50" charset="-34"/>
                  </a:defRPr>
                </a:pPr>
                <a:endParaRPr lang="th-TH"/>
              </a:p>
            </c:txPr>
            <c:dLblPos val="t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>
                      <a:solidFill>
                        <a:schemeClr val="tx2">
                          <a:lumMod val="35000"/>
                          <a:lumOff val="65000"/>
                        </a:schemeClr>
                      </a:solidFill>
                    </a:ln>
                    <a:effectLst/>
                  </c:spPr>
                </c15:leaderLines>
              </c:ext>
            </c:extLst>
          </c:dLbls>
          <c:cat>
            <c:strRef>
              <c:f>Sheet1!$A$2:$A$5</c:f>
              <c:strCache>
                <c:ptCount val="4"/>
                <c:pt idx="0">
                  <c:v>ปรับโครงสร้างหนี้</c:v>
                </c:pt>
                <c:pt idx="1">
                  <c:v>ยกเลิกเข้าร่วมมาตรการ</c:v>
                </c:pt>
                <c:pt idx="2">
                  <c:v>ปิดโครงการ</c:v>
                </c:pt>
                <c:pt idx="3">
                  <c:v>ผิดนัดชำระหนี้</c:v>
                </c:pt>
              </c:strCache>
            </c:strRef>
          </c:cat>
          <c:val>
            <c:numRef>
              <c:f>Sheet1!$C$2:$C$5</c:f>
              <c:numCache>
                <c:formatCode>General</c:formatCode>
                <c:ptCount val="4"/>
                <c:pt idx="0" formatCode="#,##0">
                  <c:v>3876</c:v>
                </c:pt>
                <c:pt idx="1">
                  <c:v>50</c:v>
                </c:pt>
                <c:pt idx="2">
                  <c:v>86</c:v>
                </c:pt>
                <c:pt idx="3" formatCode="#,##0">
                  <c:v>1270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1-E40F-4F1D-BEF8-482B59E9314D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Column1</c:v>
                </c:pt>
              </c:strCache>
            </c:strRef>
          </c:tx>
          <c:spPr>
            <a:ln w="31750" cap="rnd">
              <a:solidFill>
                <a:schemeClr val="accent3"/>
              </a:solidFill>
              <a:round/>
            </a:ln>
            <a:effectLst/>
          </c:spPr>
          <c:marker>
            <c:symbol val="none"/>
          </c:marker>
          <c:cat>
            <c:strRef>
              <c:f>Sheet1!$A$2:$A$5</c:f>
              <c:strCache>
                <c:ptCount val="4"/>
                <c:pt idx="0">
                  <c:v>ปรับโครงสร้างหนี้</c:v>
                </c:pt>
                <c:pt idx="1">
                  <c:v>ยกเลิกเข้าร่วมมาตรการ</c:v>
                </c:pt>
                <c:pt idx="2">
                  <c:v>ปิดโครงการ</c:v>
                </c:pt>
                <c:pt idx="3">
                  <c:v>ผิดนัดชำระหนี้</c:v>
                </c:pt>
              </c:strCache>
            </c:strRef>
          </c:cat>
          <c:val>
            <c:numRef>
              <c:f>Sheet1!$D$2:$D$5</c:f>
              <c:numCache>
                <c:formatCode>General</c:formatCode>
                <c:ptCount val="4"/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2-E40F-4F1D-BEF8-482B59E9314D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smooth val="0"/>
        <c:axId val="203471168"/>
        <c:axId val="203471952"/>
      </c:lineChart>
      <c:catAx>
        <c:axId val="20347116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2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200" b="1" i="0" u="none" strike="noStrike" kern="1200" baseline="0">
                <a:solidFill>
                  <a:schemeClr val="tx1"/>
                </a:solidFill>
                <a:latin typeface="Chulabhorn Likit Text" panose="00000500000000000000" pitchFamily="50" charset="-34"/>
                <a:ea typeface="+mn-ea"/>
                <a:cs typeface="Chulabhorn Likit Text" panose="00000500000000000000" pitchFamily="50" charset="-34"/>
              </a:defRPr>
            </a:pPr>
            <a:endParaRPr lang="th-TH"/>
          </a:p>
        </c:txPr>
        <c:crossAx val="203471952"/>
        <c:crosses val="autoZero"/>
        <c:auto val="1"/>
        <c:lblAlgn val="ctr"/>
        <c:lblOffset val="100"/>
        <c:noMultiLvlLbl val="0"/>
      </c:catAx>
      <c:valAx>
        <c:axId val="203471952"/>
        <c:scaling>
          <c:orientation val="minMax"/>
          <c:max val="4000"/>
        </c:scaling>
        <c:delete val="0"/>
        <c:axPos val="l"/>
        <c:majorGridlines>
          <c:spPr>
            <a:ln w="9525" cap="flat" cmpd="sng" algn="ctr">
              <a:solidFill>
                <a:schemeClr val="tx2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#,##0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Chulabhorn Likit Text" panose="00000500000000000000" pitchFamily="50" charset="-34"/>
                <a:ea typeface="+mn-ea"/>
                <a:cs typeface="Chulabhorn Likit Text" panose="00000500000000000000" pitchFamily="50" charset="-34"/>
              </a:defRPr>
            </a:pPr>
            <a:endParaRPr lang="th-TH"/>
          </a:p>
        </c:txPr>
        <c:crossAx val="203471168"/>
        <c:crosses val="autoZero"/>
        <c:crossBetween val="between"/>
        <c:majorUnit val="1000"/>
      </c:valAx>
      <c:spPr>
        <a:noFill/>
        <a:ln>
          <a:noFill/>
        </a:ln>
        <a:effectLst/>
      </c:spPr>
    </c:plotArea>
    <c:legend>
      <c:legendPos val="b"/>
      <c:legendEntry>
        <c:idx val="2"/>
        <c:delete val="1"/>
      </c:legendEntry>
      <c:layout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600" b="1" i="0" u="none" strike="noStrike" kern="1200" baseline="0">
              <a:solidFill>
                <a:schemeClr val="tx1"/>
              </a:solidFill>
              <a:latin typeface="Chulabhorn Likit Text" panose="00000500000000000000" pitchFamily="50" charset="-34"/>
              <a:ea typeface="+mn-ea"/>
              <a:cs typeface="Chulabhorn Likit Text" panose="00000500000000000000" pitchFamily="50" charset="-34"/>
            </a:defRPr>
          </a:pPr>
          <a:endParaRPr lang="th-TH"/>
        </a:p>
      </c:txPr>
    </c:legend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th-TH"/>
    </a:p>
  </c:txPr>
  <c:externalData r:id="rId3">
    <c:autoUpdate val="0"/>
  </c:externalData>
  <c:userShapes r:id="rId4"/>
</c:chartSpace>
</file>

<file path=ppt/charts/chart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862" b="0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th-TH"/>
          </a:p>
        </c:rich>
      </c:tx>
      <c:layout>
        <c:manualLayout>
          <c:xMode val="edge"/>
          <c:yMode val="edge"/>
          <c:x val="0.49999606299212601"/>
          <c:y val="0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862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th-TH"/>
        </a:p>
      </c:txPr>
    </c:title>
    <c:autoTitleDeleted val="0"/>
    <c:plotArea>
      <c:layout>
        <c:manualLayout>
          <c:layoutTarget val="inner"/>
          <c:xMode val="edge"/>
          <c:yMode val="edge"/>
          <c:x val="4.4496045067550699E-2"/>
          <c:y val="3.5871183816979339E-2"/>
          <c:w val="0.92687746062992127"/>
          <c:h val="0.75561554160829592"/>
        </c:manualLayout>
      </c:layout>
      <c:lineChart>
        <c:grouping val="standar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จำนวนลูกหนี้ที่เข้าร่วมมาตรการ</c:v>
                </c:pt>
              </c:strCache>
            </c:strRef>
          </c:tx>
          <c:spPr>
            <a:ln w="28575" cap="rnd">
              <a:solidFill>
                <a:schemeClr val="accent5">
                  <a:lumMod val="50000"/>
                </a:schemeClr>
              </a:solidFill>
              <a:round/>
            </a:ln>
            <a:effectLst/>
          </c:spPr>
          <c:marker>
            <c:symbol val="none"/>
          </c:marker>
          <c:dLbls>
            <c:dLbl>
              <c:idx val="7"/>
              <c:layout>
                <c:manualLayout>
                  <c:x val="-6.8099960022164029E-3"/>
                  <c:y val="5.7577030760641874E-3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  <c:ext xmlns:c16="http://schemas.microsoft.com/office/drawing/2014/chart" uri="{C3380CC4-5D6E-409C-BE32-E72D297353CC}">
                  <c16:uniqueId val="{00000000-098C-45FB-9351-8D239D25B15C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tx1"/>
                    </a:solidFill>
                    <a:latin typeface="Chulabhorn Likit Text" panose="00000500000000000000" pitchFamily="50" charset="-34"/>
                    <a:ea typeface="+mn-ea"/>
                    <a:cs typeface="Chulabhorn Likit Text" panose="00000500000000000000" pitchFamily="50" charset="-34"/>
                  </a:defRPr>
                </a:pPr>
                <a:endParaRPr lang="th-TH"/>
              </a:p>
            </c:txPr>
            <c:dLblPos val="b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Sheet1!$A$2:$A$9</c:f>
              <c:strCache>
                <c:ptCount val="8"/>
                <c:pt idx="0">
                  <c:v>ตุลาคม พ.ศ.2565</c:v>
                </c:pt>
                <c:pt idx="1">
                  <c:v>พฤศจิกายน พ.ศ.2565</c:v>
                </c:pt>
                <c:pt idx="2">
                  <c:v>ธันวาคม พ.ศ.2565</c:v>
                </c:pt>
                <c:pt idx="3">
                  <c:v>มกราคม พ.ศ.2566</c:v>
                </c:pt>
                <c:pt idx="4">
                  <c:v>กุมภาพันธ์ พ.ศ.2566</c:v>
                </c:pt>
                <c:pt idx="5">
                  <c:v>มีนาคม พ.ศ.2566</c:v>
                </c:pt>
                <c:pt idx="6">
                  <c:v>เมษายน พ.ศ.2566</c:v>
                </c:pt>
                <c:pt idx="7">
                  <c:v>พฤษภาคม พ.ศ.2566</c:v>
                </c:pt>
              </c:strCache>
            </c:strRef>
          </c:cat>
          <c:val>
            <c:numRef>
              <c:f>Sheet1!$B$2:$B$9</c:f>
              <c:numCache>
                <c:formatCode>General</c:formatCode>
                <c:ptCount val="8"/>
                <c:pt idx="0">
                  <c:v>32</c:v>
                </c:pt>
                <c:pt idx="1">
                  <c:v>22</c:v>
                </c:pt>
                <c:pt idx="2">
                  <c:v>19</c:v>
                </c:pt>
                <c:pt idx="3">
                  <c:v>49</c:v>
                </c:pt>
                <c:pt idx="4">
                  <c:v>21</c:v>
                </c:pt>
                <c:pt idx="5">
                  <c:v>38</c:v>
                </c:pt>
                <c:pt idx="6">
                  <c:v>31</c:v>
                </c:pt>
                <c:pt idx="7">
                  <c:v>83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D4A1-4A48-A737-58E30AB9EE0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smooth val="0"/>
        <c:axId val="269136728"/>
        <c:axId val="269135944"/>
      </c:lineChart>
      <c:catAx>
        <c:axId val="26913672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0" spcFirstLastPara="1" vertOverflow="ellipsis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Chulabhorn Likit Text" panose="00000500000000000000" pitchFamily="50" charset="-34"/>
                <a:ea typeface="+mn-ea"/>
                <a:cs typeface="Chulabhorn Likit Text" panose="00000500000000000000" pitchFamily="50" charset="-34"/>
              </a:defRPr>
            </a:pPr>
            <a:endParaRPr lang="th-TH"/>
          </a:p>
        </c:txPr>
        <c:crossAx val="269135944"/>
        <c:crosses val="autoZero"/>
        <c:auto val="1"/>
        <c:lblAlgn val="ctr"/>
        <c:lblOffset val="100"/>
        <c:noMultiLvlLbl val="0"/>
      </c:catAx>
      <c:valAx>
        <c:axId val="269135944"/>
        <c:scaling>
          <c:orientation val="minMax"/>
          <c:max val="100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Chulabhorn Likit Text" panose="00000500000000000000" pitchFamily="50" charset="-34"/>
                <a:ea typeface="+mn-ea"/>
                <a:cs typeface="Chulabhorn Likit Text" panose="00000500000000000000" pitchFamily="50" charset="-34"/>
              </a:defRPr>
            </a:pPr>
            <a:endParaRPr lang="th-TH"/>
          </a:p>
        </c:txPr>
        <c:crossAx val="269136728"/>
        <c:crosses val="autoZero"/>
        <c:crossBetween val="between"/>
        <c:majorUnit val="20"/>
        <c:minorUnit val="10"/>
      </c:valAx>
      <c:spPr>
        <a:noFill/>
        <a:ln>
          <a:noFill/>
        </a:ln>
        <a:effectLst/>
      </c:spPr>
    </c:plotArea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th-TH"/>
    </a:p>
  </c:txPr>
  <c:externalData r:id="rId3">
    <c:autoUpdate val="0"/>
  </c:externalData>
</c:chartSpace>
</file>

<file path=ppt/charts/colors1.xml><?xml version="1.0" encoding="utf-8"?>
<cs:colorStyle xmlns:cs="http://schemas.microsoft.com/office/drawing/2012/chartStyle" xmlns:a="http://schemas.openxmlformats.org/drawingml/2006/main" meth="cycle" id="13">
  <a:schemeClr val="accent6"/>
  <a:schemeClr val="accent5"/>
  <a:schemeClr val="accent4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.xml><?xml version="1.0" encoding="utf-8"?>
<cs:colorStyle xmlns:cs="http://schemas.microsoft.com/office/drawing/2012/chartStyle" xmlns:a="http://schemas.openxmlformats.org/drawingml/2006/main" meth="cycle" id="13">
  <a:schemeClr val="accent6"/>
  <a:schemeClr val="accent5"/>
  <a:schemeClr val="accent4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style1.xml><?xml version="1.0" encoding="utf-8"?>
<cs:chartStyle xmlns:cs="http://schemas.microsoft.com/office/drawing/2012/chartStyle" xmlns:a="http://schemas.openxmlformats.org/drawingml/2006/main" id="28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.xml><?xml version="1.0" encoding="utf-8"?>
<cs:chartStyle xmlns:cs="http://schemas.microsoft.com/office/drawing/2012/chartStyle" xmlns:a="http://schemas.openxmlformats.org/drawingml/2006/main" id="22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.xml><?xml version="1.0" encoding="utf-8"?>
<cs:chartStyle xmlns:cs="http://schemas.microsoft.com/office/drawing/2012/chartStyle" xmlns:a="http://schemas.openxmlformats.org/drawingml/2006/main" id="290">
  <cs:axisTitle>
    <cs:lnRef idx="0"/>
    <cs:fillRef idx="0"/>
    <cs:effectRef idx="0"/>
    <cs:fontRef idx="minor">
      <a:schemeClr val="tx2"/>
    </cs:fontRef>
    <cs:defRPr sz="1197" b="1" kern="1200"/>
  </cs:axisTitle>
  <cs:categoryAxis>
    <cs:lnRef idx="0"/>
    <cs:fillRef idx="0"/>
    <cs:effectRef idx="0"/>
    <cs:fontRef idx="minor">
      <a:schemeClr val="tx2"/>
    </cs:fontRef>
    <cs:spPr>
      <a:ln w="9525" cap="flat" cmpd="sng" algn="ctr">
        <a:solidFill>
          <a:schemeClr val="tx2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2"/>
    </cs:fontRef>
    <cs:spPr>
      <a:solidFill>
        <a:schemeClr val="bg1"/>
      </a:solidFill>
      <a:ln w="9525" cap="flat" cmpd="sng" algn="ctr">
        <a:solidFill>
          <a:schemeClr val="tx2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2"/>
    </cs:fontRef>
    <cs:defRPr sz="1197" kern="1200"/>
  </cs:dataLabel>
  <cs:dataLabelCallout>
    <cs:lnRef idx="0"/>
    <cs:fillRef idx="0"/>
    <cs:effectRef idx="0"/>
    <cs:fontRef idx="minor">
      <a:schemeClr val="dk2">
        <a:lumMod val="7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3">
      <cs:styleClr val="auto"/>
    </cs:fillRef>
    <cs:effectRef idx="2"/>
    <cs:fontRef idx="minor">
      <a:schemeClr val="tx2"/>
    </cs:fontRef>
  </cs:dataPoint>
  <cs:dataPoint3D>
    <cs:lnRef idx="0"/>
    <cs:fillRef idx="3">
      <cs:styleClr val="auto"/>
    </cs:fillRef>
    <cs:effectRef idx="2"/>
    <cs:fontRef idx="minor">
      <a:schemeClr val="tx2"/>
    </cs:fontRef>
  </cs:dataPoint3D>
  <cs:dataPointLine>
    <cs:lnRef idx="0">
      <cs:styleClr val="auto"/>
    </cs:lnRef>
    <cs:fillRef idx="3"/>
    <cs:effectRef idx="2"/>
    <cs:fontRef idx="minor">
      <a:schemeClr val="tx2"/>
    </cs:fontRef>
    <cs:spPr>
      <a:ln w="31750" cap="rnd">
        <a:solidFill>
          <a:schemeClr val="phClr"/>
        </a:solidFill>
        <a:round/>
      </a:ln>
    </cs:spPr>
  </cs:dataPointLine>
  <cs:dataPointMarker>
    <cs:lnRef idx="0"/>
    <cs:fillRef idx="3">
      <cs:styleClr val="auto"/>
    </cs:fillRef>
    <cs:effectRef idx="2"/>
    <cs:fontRef idx="minor">
      <a:schemeClr val="tx2"/>
    </cs:fontRef>
    <cs:spPr>
      <a:ln w="12700">
        <a:solidFill>
          <a:schemeClr val="lt2"/>
        </a:solidFill>
        <a:round/>
      </a:ln>
    </cs:spPr>
  </cs:dataPointMarker>
  <cs:dataPointMarkerLayout symbol="circle" size="6"/>
  <cs:dataPointWireframe>
    <cs:lnRef idx="0">
      <cs:styleClr val="auto"/>
    </cs:lnRef>
    <cs:fillRef idx="3"/>
    <cs:effectRef idx="2"/>
    <cs:fontRef idx="minor">
      <a:schemeClr val="tx2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2"/>
    </cs:fontRef>
    <cs:spPr>
      <a:ln w="9525">
        <a:solidFill>
          <a:schemeClr val="tx2">
            <a:lumMod val="15000"/>
            <a:lumOff val="85000"/>
          </a:schemeClr>
        </a:solidFill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2"/>
    </cs:fontRef>
    <cs:spPr>
      <a:ln w="9525">
        <a:solidFill>
          <a:schemeClr val="tx2">
            <a:lumMod val="60000"/>
            <a:lumOff val="40000"/>
          </a:schemeClr>
        </a:solidFill>
        <a:prstDash val="dash"/>
      </a:ln>
    </cs:spPr>
  </cs:dropLine>
  <cs:errorBar>
    <cs:lnRef idx="0"/>
    <cs:fillRef idx="0"/>
    <cs:effectRef idx="0"/>
    <cs:fontRef idx="minor">
      <a:schemeClr val="tx2"/>
    </cs:fontRef>
    <cs:spPr>
      <a:ln w="9525">
        <a:solidFill>
          <a:schemeClr val="tx2">
            <a:lumMod val="75000"/>
          </a:schemeClr>
        </a:solidFill>
        <a:round/>
      </a:ln>
    </cs:spPr>
  </cs:errorBar>
  <cs:floor>
    <cs:lnRef idx="0"/>
    <cs:fillRef idx="0"/>
    <cs:effectRef idx="0"/>
    <cs:fontRef idx="minor">
      <a:schemeClr val="tx2"/>
    </cs:fontRef>
  </cs:floor>
  <cs:gridlineMajor>
    <cs:lnRef idx="0"/>
    <cs:fillRef idx="0"/>
    <cs:effectRef idx="0"/>
    <cs:fontRef idx="minor">
      <a:schemeClr val="tx2"/>
    </cs:fontRef>
    <cs:spPr>
      <a:ln w="9525" cap="flat" cmpd="sng" algn="ctr">
        <a:solidFill>
          <a:schemeClr val="tx2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2"/>
    </cs:fontRef>
    <cs:spPr>
      <a:ln>
        <a:solidFill>
          <a:schemeClr val="tx2">
            <a:lumMod val="5000"/>
            <a:lumOff val="95000"/>
          </a:schemeClr>
        </a:solidFill>
      </a:ln>
    </cs:spPr>
  </cs:gridlineMinor>
  <cs:hiLoLine>
    <cs:lnRef idx="0"/>
    <cs:fillRef idx="0"/>
    <cs:effectRef idx="0"/>
    <cs:fontRef idx="minor">
      <a:schemeClr val="tx2"/>
    </cs:fontRef>
    <cs:spPr>
      <a:ln w="9525">
        <a:solidFill>
          <a:schemeClr val="tx2">
            <a:lumMod val="60000"/>
            <a:lumOff val="40000"/>
          </a:schemeClr>
        </a:solidFill>
        <a:prstDash val="dash"/>
      </a:ln>
    </cs:spPr>
  </cs:hiLoLine>
  <cs:leaderLine>
    <cs:lnRef idx="0"/>
    <cs:fillRef idx="0"/>
    <cs:effectRef idx="0"/>
    <cs:fontRef idx="minor">
      <a:schemeClr val="tx2"/>
    </cs:fontRef>
    <cs:spPr>
      <a:ln w="9525">
        <a:solidFill>
          <a:schemeClr val="tx2">
            <a:lumMod val="35000"/>
            <a:lumOff val="65000"/>
          </a:schemeClr>
        </a:solidFill>
      </a:ln>
    </cs:spPr>
  </cs:leaderLine>
  <cs:legend>
    <cs:lnRef idx="0"/>
    <cs:fillRef idx="0"/>
    <cs:effectRef idx="0"/>
    <cs:fontRef idx="minor">
      <a:schemeClr val="tx2"/>
    </cs:fontRef>
    <cs:defRPr sz="1197" kern="1200"/>
  </cs:legend>
  <cs:plotArea>
    <cs:lnRef idx="0"/>
    <cs:fillRef idx="0"/>
    <cs:effectRef idx="0"/>
    <cs:fontRef idx="minor">
      <a:schemeClr val="tx2"/>
    </cs:fontRef>
  </cs:plotArea>
  <cs:plotArea3D>
    <cs:lnRef idx="0"/>
    <cs:fillRef idx="0"/>
    <cs:effectRef idx="0"/>
    <cs:fontRef idx="minor">
      <a:schemeClr val="tx2"/>
    </cs:fontRef>
  </cs:plotArea3D>
  <cs:seriesAxis>
    <cs:lnRef idx="0"/>
    <cs:fillRef idx="0"/>
    <cs:effectRef idx="0"/>
    <cs:fontRef idx="minor">
      <a:schemeClr val="tx2"/>
    </cs:fontRef>
    <cs:spPr>
      <a:ln w="9525" cap="flat" cmpd="sng" algn="ctr">
        <a:solidFill>
          <a:schemeClr val="tx2">
            <a:lumMod val="15000"/>
            <a:lumOff val="85000"/>
          </a:schemeClr>
        </a:solidFill>
        <a:round/>
      </a:ln>
    </cs:spPr>
    <cs:defRPr sz="1197" kern="1200"/>
  </cs:seriesAxis>
  <cs:seriesLine>
    <cs:lnRef idx="0"/>
    <cs:fillRef idx="0"/>
    <cs:effectRef idx="0"/>
    <cs:fontRef idx="minor">
      <a:schemeClr val="tx2"/>
    </cs:fontRef>
    <cs:spPr>
      <a:ln w="9525">
        <a:solidFill>
          <a:schemeClr val="tx2">
            <a:lumMod val="60000"/>
            <a:lumOff val="40000"/>
          </a:schemeClr>
        </a:solidFill>
        <a:prstDash val="dash"/>
      </a:ln>
    </cs:spPr>
  </cs:seriesLine>
  <cs:title>
    <cs:lnRef idx="0"/>
    <cs:fillRef idx="0"/>
    <cs:effectRef idx="0"/>
    <cs:fontRef idx="minor">
      <a:schemeClr val="tx2"/>
    </cs:fontRef>
    <cs:defRPr sz="2128" b="1" kern="1200"/>
  </cs:title>
  <cs:trendline>
    <cs:lnRef idx="0">
      <cs:styleClr val="auto"/>
    </cs:lnRef>
    <cs:fillRef idx="0"/>
    <cs:effectRef idx="0"/>
    <cs:fontRef idx="minor">
      <a:schemeClr val="tx2"/>
    </cs:fontRef>
    <cs:spPr>
      <a:ln w="19050" cap="rnd">
        <a:solidFill>
          <a:schemeClr val="phClr"/>
        </a:solidFill>
        <a:prstDash val="sysDash"/>
      </a:ln>
    </cs:spPr>
  </cs:trendline>
  <cs:trendlineLabel>
    <cs:lnRef idx="0"/>
    <cs:fillRef idx="0"/>
    <cs:effectRef idx="0"/>
    <cs:fontRef idx="minor">
      <a:schemeClr val="tx2"/>
    </cs:fontRef>
    <cs:defRPr sz="1197" kern="1200"/>
  </cs:trendlineLabel>
  <cs:upBar>
    <cs:lnRef idx="0"/>
    <cs:fillRef idx="0"/>
    <cs:effectRef idx="0"/>
    <cs:fontRef idx="minor">
      <a:schemeClr val="tx2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2"/>
    </cs:fontRef>
    <cs:defRPr sz="1197" kern="1200"/>
  </cs:valueAxis>
  <cs:wall>
    <cs:lnRef idx="0"/>
    <cs:fillRef idx="0"/>
    <cs:effectRef idx="0"/>
    <cs:fontRef idx="minor">
      <a:schemeClr val="tx2"/>
    </cs:fontRef>
  </cs:wall>
</cs:chartStyle>
</file>

<file path=ppt/charts/style4.xml><?xml version="1.0" encoding="utf-8"?>
<cs:chartStyle xmlns:cs="http://schemas.microsoft.com/office/drawing/2012/chartStyle" xmlns:a="http://schemas.openxmlformats.org/drawingml/2006/main" id="22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diagrams/colors1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2.xml><?xml version="1.0" encoding="utf-8"?>
<dgm:colorsDef xmlns:dgm="http://schemas.openxmlformats.org/drawingml/2006/diagram" xmlns:a="http://schemas.openxmlformats.org/drawingml/2006/main" uniqueId="urn:microsoft.com/office/officeart/2005/8/colors/accent1_1">
  <dgm:title val=""/>
  <dgm:desc val=""/>
  <dgm:catLst>
    <dgm:cat type="accent1" pri="11100"/>
  </dgm:catLst>
  <dgm:styleLbl name="node0">
    <dgm:fillClrLst meth="repeat">
      <a:schemeClr val="lt1"/>
    </dgm:fillClrLst>
    <dgm:linClrLst meth="repeat">
      <a:schemeClr val="accent1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alignNode1">
    <dgm:fillClrLst meth="repeat">
      <a:schemeClr val="lt1"/>
    </dgm:fillClrLst>
    <dgm:linClrLst meth="repeat">
      <a:schemeClr val="accent1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node1">
    <dgm:fillClrLst meth="repeat">
      <a:schemeClr val="lt1"/>
    </dgm:fillClrLst>
    <dgm:linClrLst meth="repeat">
      <a:schemeClr val="accent1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lnNode1">
    <dgm:fillClrLst meth="repeat">
      <a:schemeClr val="lt1"/>
    </dgm:fillClrLst>
    <dgm:linClrLst meth="repeat">
      <a:schemeClr val="accent1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vennNode1">
    <dgm:fillClrLst meth="repeat">
      <a:schemeClr val="lt1">
        <a:alpha val="50000"/>
      </a:schemeClr>
    </dgm:fillClrLst>
    <dgm:linClrLst meth="repeat">
      <a:schemeClr val="accent1">
        <a:shade val="80000"/>
      </a:schemeClr>
    </dgm:linClrLst>
    <dgm:effectClrLst/>
    <dgm:txLinClrLst/>
    <dgm:txFillClrLst/>
    <dgm:txEffectClrLst/>
  </dgm:styleLbl>
  <dgm:styleLbl name="node2">
    <dgm:fillClrLst meth="repeat">
      <a:schemeClr val="lt1"/>
    </dgm:fillClrLst>
    <dgm:linClrLst meth="repeat">
      <a:schemeClr val="accent1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node3">
    <dgm:fillClrLst meth="repeat">
      <a:schemeClr val="lt1"/>
    </dgm:fillClrLst>
    <dgm:linClrLst meth="repeat">
      <a:schemeClr val="accent1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node4">
    <dgm:fillClrLst meth="repeat">
      <a:schemeClr val="lt1"/>
    </dgm:fillClrLst>
    <dgm:linClrLst meth="repeat">
      <a:schemeClr val="accent1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fgImgPlace1">
    <dgm:fillClrLst meth="repeat">
      <a:schemeClr val="accent1">
        <a:tint val="40000"/>
      </a:schemeClr>
    </dgm:fillClrLst>
    <dgm:linClrLst meth="repeat">
      <a:schemeClr val="accent1">
        <a:shade val="80000"/>
      </a:schemeClr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40000"/>
      </a:schemeClr>
    </dgm:fillClrLst>
    <dgm:linClrLst meth="repeat">
      <a:schemeClr val="accent1">
        <a:shade val="80000"/>
      </a:schemeClr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40000"/>
      </a:schemeClr>
    </dgm:fillClrLst>
    <dgm:linClrLst meth="repeat">
      <a:schemeClr val="accent1">
        <a:shade val="80000"/>
      </a:schemeClr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dk1"/>
    </dgm:txFillClrLst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dk1"/>
    </dgm:txFillClrLst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dk1"/>
    </dgm:txFillClrLst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lt1"/>
    </dgm:fillClrLst>
    <dgm:linClrLst meth="repeat">
      <a:schemeClr val="accent1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asst1">
    <dgm:fillClrLst meth="repeat">
      <a:schemeClr val="lt1"/>
    </dgm:fillClrLst>
    <dgm:linClrLst meth="repeat">
      <a:schemeClr val="accent1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asst2">
    <dgm:fillClrLst meth="repeat">
      <a:schemeClr val="lt1"/>
    </dgm:fillClrLst>
    <dgm:linClrLst meth="repeat">
      <a:schemeClr val="accent1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asst3">
    <dgm:fillClrLst meth="repeat">
      <a:schemeClr val="lt1"/>
    </dgm:fillClrLst>
    <dgm:linClrLst meth="repeat">
      <a:schemeClr val="accent1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asst4">
    <dgm:fillClrLst meth="repeat">
      <a:schemeClr val="lt1"/>
    </dgm:fillClrLst>
    <dgm:linClrLst meth="repeat">
      <a:schemeClr val="accent1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accent1">
        <a:alpha val="90000"/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accent1">
        <a:alpha val="90000"/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accent1">
        <a:alpha val="90000"/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accent1">
        <a:alpha val="40000"/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accent1">
        <a:alpha val="90000"/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lt1">
        <a:alpha val="90000"/>
        <a:tint val="40000"/>
      </a:schemeClr>
    </dgm:fillClrLst>
    <dgm:linClrLst meth="repeat">
      <a:schemeClr val="accent1"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lt1">
        <a:alpha val="90000"/>
        <a:tint val="40000"/>
      </a:schemeClr>
    </dgm:fillClrLst>
    <dgm:linClrLst meth="repeat">
      <a:schemeClr val="accent1"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lt1">
        <a:alpha val="90000"/>
        <a:tint val="40000"/>
      </a:schemeClr>
    </dgm:fillClrLst>
    <dgm:linClrLst meth="repeat">
      <a:schemeClr val="accent1"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accent1">
        <a:alpha val="90000"/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accent1">
        <a:alpha val="90000"/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accent1">
        <a:alpha val="90000"/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accent1">
        <a:alpha val="90000"/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3.xml><?xml version="1.0" encoding="utf-8"?>
<dgm:colorsDef xmlns:dgm="http://schemas.openxmlformats.org/drawingml/2006/diagram" xmlns:a="http://schemas.openxmlformats.org/drawingml/2006/main" uniqueId="urn:microsoft.com/office/officeart/2005/8/colors/colorful1">
  <dgm:title val=""/>
  <dgm:desc val=""/>
  <dgm:catLst>
    <dgm:cat type="colorful" pri="101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/>
    <dgm:txEffectClrLst/>
  </dgm:styleLbl>
  <dgm:styleLbl name="l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2">
        <a:alpha val="50000"/>
      </a:schemeClr>
      <a:schemeClr val="accent3">
        <a:alpha val="50000"/>
      </a:schemeClr>
      <a:schemeClr val="accent4">
        <a:alpha val="50000"/>
      </a:schemeClr>
      <a:schemeClr val="accent5">
        <a:alpha val="50000"/>
      </a:schemeClr>
      <a:schemeClr val="accent6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2">
        <a:tint val="50000"/>
      </a:schemeClr>
      <a:schemeClr val="accent3">
        <a:tint val="50000"/>
      </a:schemeClr>
      <a:schemeClr val="accent4">
        <a:tint val="50000"/>
      </a:schemeClr>
      <a:schemeClr val="accent5">
        <a:tint val="50000"/>
      </a:schemeClr>
      <a:schemeClr val="accent6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/>
    <dgm:txEffectClrLst/>
  </dgm:styleLbl>
  <dgm:styleLbl name="f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3">
        <a:tint val="90000"/>
      </a:schemeClr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4">
        <a:tint val="70000"/>
      </a:schemeClr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5">
        <a:tint val="5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4.xml><?xml version="1.0" encoding="utf-8"?>
<dgm:colorsDef xmlns:dgm="http://schemas.openxmlformats.org/drawingml/2006/diagram" xmlns:a="http://schemas.openxmlformats.org/drawingml/2006/main" uniqueId="urn:microsoft.com/office/officeart/2005/8/colors/accent0_3">
  <dgm:title val=""/>
  <dgm:desc val=""/>
  <dgm:catLst>
    <dgm:cat type="mainScheme" pri="10300"/>
  </dgm:catLst>
  <dgm:styleLbl name="node0">
    <dgm:fillClrLst meth="repeat">
      <a:schemeClr val="dk2"/>
    </dgm:fillClrLst>
    <dgm:linClrLst meth="repeat">
      <a:schemeClr val="lt2"/>
    </dgm:linClrLst>
    <dgm:effectClrLst/>
    <dgm:txLinClrLst/>
    <dgm:txFillClrLst/>
    <dgm:txEffectClrLst/>
  </dgm:styleLbl>
  <dgm:styleLbl name="alignNode1">
    <dgm:fillClrLst meth="repeat">
      <a:schemeClr val="dk2"/>
    </dgm:fillClrLst>
    <dgm:linClrLst meth="repeat">
      <a:schemeClr val="dk2"/>
    </dgm:linClrLst>
    <dgm:effectClrLst/>
    <dgm:txLinClrLst/>
    <dgm:txFillClrLst/>
    <dgm:txEffectClrLst/>
  </dgm:styleLbl>
  <dgm:styleLbl name="node1">
    <dgm:fillClrLst meth="repeat">
      <a:schemeClr val="dk2"/>
    </dgm:fillClrLst>
    <dgm:linClrLst meth="repeat">
      <a:schemeClr val="lt2"/>
    </dgm:linClrLst>
    <dgm:effectClrLst/>
    <dgm:txLinClrLst/>
    <dgm:txFillClrLst/>
    <dgm:txEffectClrLst/>
  </dgm:styleLbl>
  <dgm:styleLbl name="lnNode1">
    <dgm:fillClrLst meth="repeat">
      <a:schemeClr val="dk2"/>
    </dgm:fillClrLst>
    <dgm:linClrLst meth="repeat">
      <a:schemeClr val="lt2"/>
    </dgm:linClrLst>
    <dgm:effectClrLst/>
    <dgm:txLinClrLst/>
    <dgm:txFillClrLst/>
    <dgm:txEffectClrLst/>
  </dgm:styleLbl>
  <dgm:styleLbl name="vennNode1">
    <dgm:fillClrLst meth="repeat">
      <a:schemeClr val="dk2">
        <a:alpha val="50000"/>
      </a:schemeClr>
    </dgm:fillClrLst>
    <dgm:linClrLst meth="repeat">
      <a:schemeClr val="lt2"/>
    </dgm:linClrLst>
    <dgm:effectClrLst/>
    <dgm:txLinClrLst/>
    <dgm:txFillClrLst/>
    <dgm:txEffectClrLst/>
  </dgm:styleLbl>
  <dgm:styleLbl name="node2">
    <dgm:fillClrLst meth="repeat">
      <a:schemeClr val="dk2"/>
    </dgm:fillClrLst>
    <dgm:linClrLst meth="repeat">
      <a:schemeClr val="lt2"/>
    </dgm:linClrLst>
    <dgm:effectClrLst/>
    <dgm:txLinClrLst/>
    <dgm:txFillClrLst/>
    <dgm:txEffectClrLst/>
  </dgm:styleLbl>
  <dgm:styleLbl name="node3">
    <dgm:fillClrLst meth="repeat">
      <a:schemeClr val="dk2"/>
    </dgm:fillClrLst>
    <dgm:linClrLst meth="repeat">
      <a:schemeClr val="lt2"/>
    </dgm:linClrLst>
    <dgm:effectClrLst/>
    <dgm:txLinClrLst/>
    <dgm:txFillClrLst/>
    <dgm:txEffectClrLst/>
  </dgm:styleLbl>
  <dgm:styleLbl name="node4">
    <dgm:fillClrLst meth="repeat">
      <a:schemeClr val="dk2"/>
    </dgm:fillClrLst>
    <dgm:linClrLst meth="repeat">
      <a:schemeClr val="lt2"/>
    </dgm:linClrLst>
    <dgm:effectClrLst/>
    <dgm:txLinClrLst/>
    <dgm:txFillClrLst/>
    <dgm:txEffectClrLst/>
  </dgm:styleLbl>
  <dgm:styleLbl name="fgImgPlace1">
    <dgm:fillClrLst meth="repeat">
      <a:schemeClr val="dk2">
        <a:tint val="50000"/>
      </a:schemeClr>
    </dgm:fillClrLst>
    <dgm:linClrLst meth="repeat">
      <a:schemeClr val="lt2"/>
    </dgm:linClrLst>
    <dgm:effectClrLst/>
    <dgm:txLinClrLst/>
    <dgm:txFillClrLst meth="repeat">
      <a:schemeClr val="lt2"/>
    </dgm:txFillClrLst>
    <dgm:txEffectClrLst/>
  </dgm:styleLbl>
  <dgm:styleLbl name="alignImgPlace1">
    <dgm:fillClrLst meth="repeat">
      <a:schemeClr val="dk2">
        <a:tint val="50000"/>
      </a:schemeClr>
    </dgm:fillClrLst>
    <dgm:linClrLst meth="repeat">
      <a:schemeClr val="dk2">
        <a:shade val="80000"/>
      </a:schemeClr>
    </dgm:linClrLst>
    <dgm:effectClrLst/>
    <dgm:txLinClrLst/>
    <dgm:txFillClrLst meth="repeat">
      <a:schemeClr val="lt2"/>
    </dgm:txFillClrLst>
    <dgm:txEffectClrLst/>
  </dgm:styleLbl>
  <dgm:styleLbl name="bgImgPlace1">
    <dgm:fillClrLst meth="repeat">
      <a:schemeClr val="dk2">
        <a:tint val="50000"/>
      </a:schemeClr>
    </dgm:fillClrLst>
    <dgm:linClrLst meth="repeat">
      <a:schemeClr val="dk2">
        <a:shade val="80000"/>
      </a:schemeClr>
    </dgm:linClrLst>
    <dgm:effectClrLst/>
    <dgm:txLinClrLst/>
    <dgm:txFillClrLst meth="repeat">
      <a:schemeClr val="lt2"/>
    </dgm:txFillClrLst>
    <dgm:txEffectClrLst/>
  </dgm:styleLbl>
  <dgm:styleLbl name="sibTrans2D1">
    <dgm:fillClrLst meth="repeat">
      <a:schemeClr val="dk2">
        <a:tint val="60000"/>
      </a:schemeClr>
    </dgm:fillClrLst>
    <dgm:linClrLst meth="repeat">
      <a:schemeClr val="dk2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dk2">
        <a:tint val="60000"/>
      </a:schemeClr>
    </dgm:fillClrLst>
    <dgm:linClrLst meth="repeat">
      <a:schemeClr val="dk2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dk2">
        <a:tint val="60000"/>
      </a:schemeClr>
    </dgm:fillClrLst>
    <dgm:linClrLst meth="repeat">
      <a:schemeClr val="dk2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dk2"/>
    </dgm:fillClrLst>
    <dgm:linClrLst meth="repeat">
      <a:schemeClr val="dk2"/>
    </dgm:linClrLst>
    <dgm:effectClrLst/>
    <dgm:txLinClrLst/>
    <dgm:txFillClrLst meth="repeat">
      <a:schemeClr val="lt2"/>
    </dgm:txFillClrLst>
    <dgm:txEffectClrLst/>
  </dgm:styleLbl>
  <dgm:styleLbl name="callout">
    <dgm:fillClrLst meth="repeat">
      <a:schemeClr val="dk2"/>
    </dgm:fillClrLst>
    <dgm:linClrLst meth="repeat">
      <a:schemeClr val="dk2">
        <a:tint val="50000"/>
      </a:schemeClr>
    </dgm:linClrLst>
    <dgm:effectClrLst/>
    <dgm:txLinClrLst/>
    <dgm:txFillClrLst meth="repeat">
      <a:schemeClr val="lt2"/>
    </dgm:txFillClrLst>
    <dgm:txEffectClrLst/>
  </dgm:styleLbl>
  <dgm:styleLbl name="asst0">
    <dgm:fillClrLst meth="repeat">
      <a:schemeClr val="dk2"/>
    </dgm:fillClrLst>
    <dgm:linClrLst meth="repeat">
      <a:schemeClr val="lt2"/>
    </dgm:linClrLst>
    <dgm:effectClrLst/>
    <dgm:txLinClrLst/>
    <dgm:txFillClrLst/>
    <dgm:txEffectClrLst/>
  </dgm:styleLbl>
  <dgm:styleLbl name="asst1">
    <dgm:fillClrLst meth="repeat">
      <a:schemeClr val="dk2"/>
    </dgm:fillClrLst>
    <dgm:linClrLst meth="repeat">
      <a:schemeClr val="lt2"/>
    </dgm:linClrLst>
    <dgm:effectClrLst/>
    <dgm:txLinClrLst/>
    <dgm:txFillClrLst/>
    <dgm:txEffectClrLst/>
  </dgm:styleLbl>
  <dgm:styleLbl name="asst2">
    <dgm:fillClrLst meth="repeat">
      <a:schemeClr val="dk2"/>
    </dgm:fillClrLst>
    <dgm:linClrLst meth="repeat">
      <a:schemeClr val="lt2"/>
    </dgm:linClrLst>
    <dgm:effectClrLst/>
    <dgm:txLinClrLst/>
    <dgm:txFillClrLst/>
    <dgm:txEffectClrLst/>
  </dgm:styleLbl>
  <dgm:styleLbl name="asst3">
    <dgm:fillClrLst meth="repeat">
      <a:schemeClr val="dk2"/>
    </dgm:fillClrLst>
    <dgm:linClrLst meth="repeat">
      <a:schemeClr val="lt2"/>
    </dgm:linClrLst>
    <dgm:effectClrLst/>
    <dgm:txLinClrLst/>
    <dgm:txFillClrLst/>
    <dgm:txEffectClrLst/>
  </dgm:styleLbl>
  <dgm:styleLbl name="asst4">
    <dgm:fillClrLst meth="repeat">
      <a:schemeClr val="dk2"/>
    </dgm:fillClrLst>
    <dgm:linClrLst meth="repeat">
      <a:schemeClr val="lt2"/>
    </dgm:linClrLst>
    <dgm:effectClrLst/>
    <dgm:txLinClrLst/>
    <dgm:txFillClrLst/>
    <dgm:txEffectClrLst/>
  </dgm:styleLbl>
  <dgm:styleLbl name="parChTrans2D1">
    <dgm:fillClrLst meth="repeat">
      <a:schemeClr val="dk2">
        <a:tint val="60000"/>
      </a:schemeClr>
    </dgm:fillClrLst>
    <dgm:linClrLst meth="repeat">
      <a:schemeClr val="dk2">
        <a:tint val="60000"/>
      </a:schemeClr>
    </dgm:linClrLst>
    <dgm:effectClrLst/>
    <dgm:txLinClrLst/>
    <dgm:txFillClrLst meth="repeat">
      <a:schemeClr val="lt2"/>
    </dgm:txFillClrLst>
    <dgm:txEffectClrLst/>
  </dgm:styleLbl>
  <dgm:styleLbl name="parChTrans2D2">
    <dgm:fillClrLst meth="repeat">
      <a:schemeClr val="dk2"/>
    </dgm:fillClrLst>
    <dgm:linClrLst meth="repeat">
      <a:schemeClr val="dk2"/>
    </dgm:linClrLst>
    <dgm:effectClrLst/>
    <dgm:txLinClrLst/>
    <dgm:txFillClrLst meth="repeat">
      <a:schemeClr val="lt2"/>
    </dgm:txFillClrLst>
    <dgm:txEffectClrLst/>
  </dgm:styleLbl>
  <dgm:styleLbl name="parChTrans2D3">
    <dgm:fillClrLst meth="repeat">
      <a:schemeClr val="dk2"/>
    </dgm:fillClrLst>
    <dgm:linClrLst meth="repeat">
      <a:schemeClr val="dk2"/>
    </dgm:linClrLst>
    <dgm:effectClrLst/>
    <dgm:txLinClrLst/>
    <dgm:txFillClrLst meth="repeat">
      <a:schemeClr val="lt2"/>
    </dgm:txFillClrLst>
    <dgm:txEffectClrLst/>
  </dgm:styleLbl>
  <dgm:styleLbl name="parChTrans2D4">
    <dgm:fillClrLst meth="repeat">
      <a:schemeClr val="dk2"/>
    </dgm:fillClrLst>
    <dgm:linClrLst meth="repeat">
      <a:schemeClr val="dk2"/>
    </dgm:linClrLst>
    <dgm:effectClrLst/>
    <dgm:txLinClrLst/>
    <dgm:txFillClrLst meth="repeat">
      <a:schemeClr val="lt2"/>
    </dgm:txFillClrLst>
    <dgm:txEffectClrLst/>
  </dgm:styleLbl>
  <dgm:styleLbl name="parChTrans1D1">
    <dgm:fillClrLst meth="repeat">
      <a:schemeClr val="dk2"/>
    </dgm:fillClrLst>
    <dgm:linClrLst meth="repeat">
      <a:schemeClr val="dk2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dk2"/>
    </dgm:fillClrLst>
    <dgm:linClrLst meth="repeat">
      <a:schemeClr val="dk2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dk2"/>
    </dgm:fillClrLst>
    <dgm:linClrLst meth="repeat">
      <a:schemeClr val="dk2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dk2"/>
    </dgm:fillClrLst>
    <dgm:linClrLst meth="repeat">
      <a:schemeClr val="dk2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2">
        <a:alpha val="90000"/>
      </a:schemeClr>
    </dgm:fillClrLst>
    <dgm:linClrLst meth="repeat">
      <a:schemeClr val="dk2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2">
        <a:alpha val="90000"/>
      </a:schemeClr>
    </dgm:fillClrLst>
    <dgm:linClrLst meth="repeat">
      <a:schemeClr val="dk2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2">
        <a:alpha val="90000"/>
      </a:schemeClr>
    </dgm:fillClrLst>
    <dgm:linClrLst meth="repeat">
      <a:schemeClr val="dk2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2">
        <a:alpha val="40000"/>
      </a:schemeClr>
    </dgm:fillClrLst>
    <dgm:linClrLst meth="repeat">
      <a:schemeClr val="dk2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2">
        <a:alpha val="90000"/>
      </a:schemeClr>
    </dgm:fillClrLst>
    <dgm:linClrLst meth="repeat">
      <a:schemeClr val="dk2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2"/>
    </dgm:fillClrLst>
    <dgm:linClrLst meth="repeat">
      <a:schemeClr val="dk2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2"/>
    </dgm:fillClrLst>
    <dgm:linClrLst meth="repeat">
      <a:schemeClr val="dk2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2"/>
    </dgm:fillClrLst>
    <dgm:linClrLst meth="repeat">
      <a:schemeClr val="dk2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dk2">
        <a:alpha val="90000"/>
        <a:tint val="40000"/>
      </a:schemeClr>
    </dgm:fillClrLst>
    <dgm:linClrLst meth="repeat">
      <a:schemeClr val="dk2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dk2">
        <a:alpha val="90000"/>
        <a:tint val="40000"/>
      </a:schemeClr>
    </dgm:fillClrLst>
    <dgm:linClrLst meth="repeat">
      <a:schemeClr val="dk2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dk2">
        <a:alpha val="90000"/>
        <a:tint val="40000"/>
      </a:schemeClr>
    </dgm:fillClrLst>
    <dgm:linClrLst meth="repeat">
      <a:schemeClr val="dk2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2">
        <a:alpha val="90000"/>
      </a:schemeClr>
    </dgm:fillClrLst>
    <dgm:linClrLst meth="repeat">
      <a:schemeClr val="dk2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2">
        <a:alpha val="90000"/>
      </a:schemeClr>
    </dgm:fillClrLst>
    <dgm:linClrLst meth="repeat">
      <a:schemeClr val="dk2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2">
        <a:alpha val="90000"/>
      </a:schemeClr>
    </dgm:fillClrLst>
    <dgm:linClrLst meth="repeat">
      <a:schemeClr val="dk2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2">
        <a:alpha val="90000"/>
      </a:schemeClr>
    </dgm:fillClrLst>
    <dgm:linClrLst meth="repeat">
      <a:schemeClr val="dk2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dk2">
        <a:tint val="40000"/>
      </a:schemeClr>
    </dgm:fillClrLst>
    <dgm:linClrLst meth="repeat">
      <a:schemeClr val="dk2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dk2">
        <a:shade val="80000"/>
      </a:schemeClr>
    </dgm:fillClrLst>
    <dgm:linClrLst meth="repeat">
      <a:schemeClr val="dk2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dk2">
        <a:tint val="50000"/>
        <a:alpha val="40000"/>
      </a:schemeClr>
    </dgm:fillClrLst>
    <dgm:linClrLst meth="repeat">
      <a:schemeClr val="dk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dk2">
        <a:tint val="60000"/>
      </a:schemeClr>
    </dgm:fillClrLst>
    <dgm:linClrLst meth="repeat">
      <a:schemeClr val="lt2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2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5.xml><?xml version="1.0" encoding="utf-8"?>
<dgm:colorsDef xmlns:dgm="http://schemas.openxmlformats.org/drawingml/2006/diagram" xmlns:a="http://schemas.openxmlformats.org/drawingml/2006/main" uniqueId="urn:microsoft.com/office/officeart/2005/8/colors/colorful5">
  <dgm:title val=""/>
  <dgm:desc val=""/>
  <dgm:catLst>
    <dgm:cat type="colorful" pri="10500"/>
  </dgm:catLst>
  <dgm:styleLbl name="node0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5"/>
      <a:schemeClr val="accent6"/>
    </dgm:fillClrLst>
    <dgm:linClrLst>
      <a:schemeClr val="accent5"/>
      <a:schemeClr val="accent6"/>
    </dgm:linClrLst>
    <dgm:effectClrLst/>
    <dgm:txLinClrLst/>
    <dgm:txFillClrLst/>
    <dgm:txEffectClrLst/>
  </dgm:styleLbl>
  <dgm:styleLbl name="lnNode1">
    <dgm:fillClrLst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5">
        <a:alpha val="50000"/>
      </a:schemeClr>
      <a:schemeClr val="accent6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5">
        <a:tint val="50000"/>
      </a:schemeClr>
      <a:schemeClr val="accent6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5">
        <a:tint val="50000"/>
      </a:schemeClr>
      <a:schemeClr val="accent6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5">
        <a:tint val="50000"/>
      </a:schemeClr>
      <a:schemeClr val="accent6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fgSibTrans2D1">
    <dgm:fillClrLst>
      <a:schemeClr val="accent5"/>
      <a:schemeClr val="accent6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>
      <a:schemeClr val="accent5"/>
      <a:schemeClr val="accent6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/>
    <dgm:linClrLst>
      <a:schemeClr val="accent5"/>
      <a:schemeClr val="accent6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5"/>
    </dgm:fillClrLst>
    <dgm:linClrLst meth="repeat">
      <a:schemeClr val="accent5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5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1">
    <dgm:fillClrLst meth="repeat">
      <a:schemeClr val="accent6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2">
    <dgm:fillClrLst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1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5"/>
    </dgm:fillClrLst>
    <dgm:linClrLst meth="repeat">
      <a:schemeClr val="accent5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6">
        <a:tint val="90000"/>
      </a:schemeClr>
    </dgm:fillClrLst>
    <dgm:linClrLst meth="repeat">
      <a:schemeClr val="accent6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6">
        <a:tint val="70000"/>
      </a:schemeClr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6">
        <a:tint val="50000"/>
      </a:schemeClr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5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fgAccFollowNode1">
    <dgm:fillClrLst>
      <a:schemeClr val="accent5">
        <a:tint val="40000"/>
        <a:alpha val="90000"/>
      </a:schemeClr>
      <a:schemeClr val="accent6">
        <a:tint val="40000"/>
        <a:alpha val="90000"/>
      </a:schemeClr>
    </dgm:fillClrLst>
    <dgm:linClrLst>
      <a:schemeClr val="accent5">
        <a:tint val="40000"/>
        <a:alpha val="90000"/>
      </a:schemeClr>
      <a:schemeClr val="accent5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>
      <a:schemeClr val="accent5">
        <a:tint val="40000"/>
        <a:alpha val="90000"/>
      </a:schemeClr>
      <a:schemeClr val="accent6">
        <a:tint val="40000"/>
        <a:alpha val="90000"/>
      </a:schemeClr>
    </dgm:fillClrLst>
    <dgm:linClrLst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>
      <a:schemeClr val="accent5">
        <a:tint val="40000"/>
        <a:alpha val="90000"/>
      </a:schemeClr>
      <a:schemeClr val="accent6">
        <a:tint val="40000"/>
        <a:alpha val="90000"/>
      </a:schemeClr>
    </dgm:fillClrLst>
    <dgm:linClrLst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6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5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5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5">
        <a:tint val="50000"/>
        <a:alpha val="40000"/>
      </a:schemeClr>
    </dgm:fillClrLst>
    <dgm:linClrLst meth="repeat">
      <a:schemeClr val="accent5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5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6.xml><?xml version="1.0" encoding="utf-8"?>
<dgm:colorsDef xmlns:dgm="http://schemas.openxmlformats.org/drawingml/2006/diagram" xmlns:a="http://schemas.openxmlformats.org/drawingml/2006/main" uniqueId="urn:microsoft.com/office/officeart/2005/8/colors/accent0_3">
  <dgm:title val=""/>
  <dgm:desc val=""/>
  <dgm:catLst>
    <dgm:cat type="mainScheme" pri="10300"/>
  </dgm:catLst>
  <dgm:styleLbl name="node0">
    <dgm:fillClrLst meth="repeat">
      <a:schemeClr val="dk2"/>
    </dgm:fillClrLst>
    <dgm:linClrLst meth="repeat">
      <a:schemeClr val="lt2"/>
    </dgm:linClrLst>
    <dgm:effectClrLst/>
    <dgm:txLinClrLst/>
    <dgm:txFillClrLst/>
    <dgm:txEffectClrLst/>
  </dgm:styleLbl>
  <dgm:styleLbl name="alignNode1">
    <dgm:fillClrLst meth="repeat">
      <a:schemeClr val="dk2"/>
    </dgm:fillClrLst>
    <dgm:linClrLst meth="repeat">
      <a:schemeClr val="dk2"/>
    </dgm:linClrLst>
    <dgm:effectClrLst/>
    <dgm:txLinClrLst/>
    <dgm:txFillClrLst/>
    <dgm:txEffectClrLst/>
  </dgm:styleLbl>
  <dgm:styleLbl name="node1">
    <dgm:fillClrLst meth="repeat">
      <a:schemeClr val="dk2"/>
    </dgm:fillClrLst>
    <dgm:linClrLst meth="repeat">
      <a:schemeClr val="lt2"/>
    </dgm:linClrLst>
    <dgm:effectClrLst/>
    <dgm:txLinClrLst/>
    <dgm:txFillClrLst/>
    <dgm:txEffectClrLst/>
  </dgm:styleLbl>
  <dgm:styleLbl name="lnNode1">
    <dgm:fillClrLst meth="repeat">
      <a:schemeClr val="dk2"/>
    </dgm:fillClrLst>
    <dgm:linClrLst meth="repeat">
      <a:schemeClr val="lt2"/>
    </dgm:linClrLst>
    <dgm:effectClrLst/>
    <dgm:txLinClrLst/>
    <dgm:txFillClrLst/>
    <dgm:txEffectClrLst/>
  </dgm:styleLbl>
  <dgm:styleLbl name="vennNode1">
    <dgm:fillClrLst meth="repeat">
      <a:schemeClr val="dk2">
        <a:alpha val="50000"/>
      </a:schemeClr>
    </dgm:fillClrLst>
    <dgm:linClrLst meth="repeat">
      <a:schemeClr val="lt2"/>
    </dgm:linClrLst>
    <dgm:effectClrLst/>
    <dgm:txLinClrLst/>
    <dgm:txFillClrLst/>
    <dgm:txEffectClrLst/>
  </dgm:styleLbl>
  <dgm:styleLbl name="node2">
    <dgm:fillClrLst meth="repeat">
      <a:schemeClr val="dk2"/>
    </dgm:fillClrLst>
    <dgm:linClrLst meth="repeat">
      <a:schemeClr val="lt2"/>
    </dgm:linClrLst>
    <dgm:effectClrLst/>
    <dgm:txLinClrLst/>
    <dgm:txFillClrLst/>
    <dgm:txEffectClrLst/>
  </dgm:styleLbl>
  <dgm:styleLbl name="node3">
    <dgm:fillClrLst meth="repeat">
      <a:schemeClr val="dk2"/>
    </dgm:fillClrLst>
    <dgm:linClrLst meth="repeat">
      <a:schemeClr val="lt2"/>
    </dgm:linClrLst>
    <dgm:effectClrLst/>
    <dgm:txLinClrLst/>
    <dgm:txFillClrLst/>
    <dgm:txEffectClrLst/>
  </dgm:styleLbl>
  <dgm:styleLbl name="node4">
    <dgm:fillClrLst meth="repeat">
      <a:schemeClr val="dk2"/>
    </dgm:fillClrLst>
    <dgm:linClrLst meth="repeat">
      <a:schemeClr val="lt2"/>
    </dgm:linClrLst>
    <dgm:effectClrLst/>
    <dgm:txLinClrLst/>
    <dgm:txFillClrLst/>
    <dgm:txEffectClrLst/>
  </dgm:styleLbl>
  <dgm:styleLbl name="fgImgPlace1">
    <dgm:fillClrLst meth="repeat">
      <a:schemeClr val="dk2">
        <a:tint val="50000"/>
      </a:schemeClr>
    </dgm:fillClrLst>
    <dgm:linClrLst meth="repeat">
      <a:schemeClr val="lt2"/>
    </dgm:linClrLst>
    <dgm:effectClrLst/>
    <dgm:txLinClrLst/>
    <dgm:txFillClrLst meth="repeat">
      <a:schemeClr val="lt2"/>
    </dgm:txFillClrLst>
    <dgm:txEffectClrLst/>
  </dgm:styleLbl>
  <dgm:styleLbl name="alignImgPlace1">
    <dgm:fillClrLst meth="repeat">
      <a:schemeClr val="dk2">
        <a:tint val="50000"/>
      </a:schemeClr>
    </dgm:fillClrLst>
    <dgm:linClrLst meth="repeat">
      <a:schemeClr val="dk2">
        <a:shade val="80000"/>
      </a:schemeClr>
    </dgm:linClrLst>
    <dgm:effectClrLst/>
    <dgm:txLinClrLst/>
    <dgm:txFillClrLst meth="repeat">
      <a:schemeClr val="lt2"/>
    </dgm:txFillClrLst>
    <dgm:txEffectClrLst/>
  </dgm:styleLbl>
  <dgm:styleLbl name="bgImgPlace1">
    <dgm:fillClrLst meth="repeat">
      <a:schemeClr val="dk2">
        <a:tint val="50000"/>
      </a:schemeClr>
    </dgm:fillClrLst>
    <dgm:linClrLst meth="repeat">
      <a:schemeClr val="dk2">
        <a:shade val="80000"/>
      </a:schemeClr>
    </dgm:linClrLst>
    <dgm:effectClrLst/>
    <dgm:txLinClrLst/>
    <dgm:txFillClrLst meth="repeat">
      <a:schemeClr val="lt2"/>
    </dgm:txFillClrLst>
    <dgm:txEffectClrLst/>
  </dgm:styleLbl>
  <dgm:styleLbl name="sibTrans2D1">
    <dgm:fillClrLst meth="repeat">
      <a:schemeClr val="dk2">
        <a:tint val="60000"/>
      </a:schemeClr>
    </dgm:fillClrLst>
    <dgm:linClrLst meth="repeat">
      <a:schemeClr val="dk2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dk2">
        <a:tint val="60000"/>
      </a:schemeClr>
    </dgm:fillClrLst>
    <dgm:linClrLst meth="repeat">
      <a:schemeClr val="dk2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dk2">
        <a:tint val="60000"/>
      </a:schemeClr>
    </dgm:fillClrLst>
    <dgm:linClrLst meth="repeat">
      <a:schemeClr val="dk2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dk2"/>
    </dgm:fillClrLst>
    <dgm:linClrLst meth="repeat">
      <a:schemeClr val="dk2"/>
    </dgm:linClrLst>
    <dgm:effectClrLst/>
    <dgm:txLinClrLst/>
    <dgm:txFillClrLst meth="repeat">
      <a:schemeClr val="lt2"/>
    </dgm:txFillClrLst>
    <dgm:txEffectClrLst/>
  </dgm:styleLbl>
  <dgm:styleLbl name="callout">
    <dgm:fillClrLst meth="repeat">
      <a:schemeClr val="dk2"/>
    </dgm:fillClrLst>
    <dgm:linClrLst meth="repeat">
      <a:schemeClr val="dk2">
        <a:tint val="50000"/>
      </a:schemeClr>
    </dgm:linClrLst>
    <dgm:effectClrLst/>
    <dgm:txLinClrLst/>
    <dgm:txFillClrLst meth="repeat">
      <a:schemeClr val="lt2"/>
    </dgm:txFillClrLst>
    <dgm:txEffectClrLst/>
  </dgm:styleLbl>
  <dgm:styleLbl name="asst0">
    <dgm:fillClrLst meth="repeat">
      <a:schemeClr val="dk2"/>
    </dgm:fillClrLst>
    <dgm:linClrLst meth="repeat">
      <a:schemeClr val="lt2"/>
    </dgm:linClrLst>
    <dgm:effectClrLst/>
    <dgm:txLinClrLst/>
    <dgm:txFillClrLst/>
    <dgm:txEffectClrLst/>
  </dgm:styleLbl>
  <dgm:styleLbl name="asst1">
    <dgm:fillClrLst meth="repeat">
      <a:schemeClr val="dk2"/>
    </dgm:fillClrLst>
    <dgm:linClrLst meth="repeat">
      <a:schemeClr val="lt2"/>
    </dgm:linClrLst>
    <dgm:effectClrLst/>
    <dgm:txLinClrLst/>
    <dgm:txFillClrLst/>
    <dgm:txEffectClrLst/>
  </dgm:styleLbl>
  <dgm:styleLbl name="asst2">
    <dgm:fillClrLst meth="repeat">
      <a:schemeClr val="dk2"/>
    </dgm:fillClrLst>
    <dgm:linClrLst meth="repeat">
      <a:schemeClr val="lt2"/>
    </dgm:linClrLst>
    <dgm:effectClrLst/>
    <dgm:txLinClrLst/>
    <dgm:txFillClrLst/>
    <dgm:txEffectClrLst/>
  </dgm:styleLbl>
  <dgm:styleLbl name="asst3">
    <dgm:fillClrLst meth="repeat">
      <a:schemeClr val="dk2"/>
    </dgm:fillClrLst>
    <dgm:linClrLst meth="repeat">
      <a:schemeClr val="lt2"/>
    </dgm:linClrLst>
    <dgm:effectClrLst/>
    <dgm:txLinClrLst/>
    <dgm:txFillClrLst/>
    <dgm:txEffectClrLst/>
  </dgm:styleLbl>
  <dgm:styleLbl name="asst4">
    <dgm:fillClrLst meth="repeat">
      <a:schemeClr val="dk2"/>
    </dgm:fillClrLst>
    <dgm:linClrLst meth="repeat">
      <a:schemeClr val="lt2"/>
    </dgm:linClrLst>
    <dgm:effectClrLst/>
    <dgm:txLinClrLst/>
    <dgm:txFillClrLst/>
    <dgm:txEffectClrLst/>
  </dgm:styleLbl>
  <dgm:styleLbl name="parChTrans2D1">
    <dgm:fillClrLst meth="repeat">
      <a:schemeClr val="dk2">
        <a:tint val="60000"/>
      </a:schemeClr>
    </dgm:fillClrLst>
    <dgm:linClrLst meth="repeat">
      <a:schemeClr val="dk2">
        <a:tint val="60000"/>
      </a:schemeClr>
    </dgm:linClrLst>
    <dgm:effectClrLst/>
    <dgm:txLinClrLst/>
    <dgm:txFillClrLst meth="repeat">
      <a:schemeClr val="lt2"/>
    </dgm:txFillClrLst>
    <dgm:txEffectClrLst/>
  </dgm:styleLbl>
  <dgm:styleLbl name="parChTrans2D2">
    <dgm:fillClrLst meth="repeat">
      <a:schemeClr val="dk2"/>
    </dgm:fillClrLst>
    <dgm:linClrLst meth="repeat">
      <a:schemeClr val="dk2"/>
    </dgm:linClrLst>
    <dgm:effectClrLst/>
    <dgm:txLinClrLst/>
    <dgm:txFillClrLst meth="repeat">
      <a:schemeClr val="lt2"/>
    </dgm:txFillClrLst>
    <dgm:txEffectClrLst/>
  </dgm:styleLbl>
  <dgm:styleLbl name="parChTrans2D3">
    <dgm:fillClrLst meth="repeat">
      <a:schemeClr val="dk2"/>
    </dgm:fillClrLst>
    <dgm:linClrLst meth="repeat">
      <a:schemeClr val="dk2"/>
    </dgm:linClrLst>
    <dgm:effectClrLst/>
    <dgm:txLinClrLst/>
    <dgm:txFillClrLst meth="repeat">
      <a:schemeClr val="lt2"/>
    </dgm:txFillClrLst>
    <dgm:txEffectClrLst/>
  </dgm:styleLbl>
  <dgm:styleLbl name="parChTrans2D4">
    <dgm:fillClrLst meth="repeat">
      <a:schemeClr val="dk2"/>
    </dgm:fillClrLst>
    <dgm:linClrLst meth="repeat">
      <a:schemeClr val="dk2"/>
    </dgm:linClrLst>
    <dgm:effectClrLst/>
    <dgm:txLinClrLst/>
    <dgm:txFillClrLst meth="repeat">
      <a:schemeClr val="lt2"/>
    </dgm:txFillClrLst>
    <dgm:txEffectClrLst/>
  </dgm:styleLbl>
  <dgm:styleLbl name="parChTrans1D1">
    <dgm:fillClrLst meth="repeat">
      <a:schemeClr val="dk2"/>
    </dgm:fillClrLst>
    <dgm:linClrLst meth="repeat">
      <a:schemeClr val="dk2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dk2"/>
    </dgm:fillClrLst>
    <dgm:linClrLst meth="repeat">
      <a:schemeClr val="dk2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dk2"/>
    </dgm:fillClrLst>
    <dgm:linClrLst meth="repeat">
      <a:schemeClr val="dk2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dk2"/>
    </dgm:fillClrLst>
    <dgm:linClrLst meth="repeat">
      <a:schemeClr val="dk2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2">
        <a:alpha val="90000"/>
      </a:schemeClr>
    </dgm:fillClrLst>
    <dgm:linClrLst meth="repeat">
      <a:schemeClr val="dk2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2">
        <a:alpha val="90000"/>
      </a:schemeClr>
    </dgm:fillClrLst>
    <dgm:linClrLst meth="repeat">
      <a:schemeClr val="dk2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2">
        <a:alpha val="90000"/>
      </a:schemeClr>
    </dgm:fillClrLst>
    <dgm:linClrLst meth="repeat">
      <a:schemeClr val="dk2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2">
        <a:alpha val="40000"/>
      </a:schemeClr>
    </dgm:fillClrLst>
    <dgm:linClrLst meth="repeat">
      <a:schemeClr val="dk2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2">
        <a:alpha val="90000"/>
      </a:schemeClr>
    </dgm:fillClrLst>
    <dgm:linClrLst meth="repeat">
      <a:schemeClr val="dk2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2"/>
    </dgm:fillClrLst>
    <dgm:linClrLst meth="repeat">
      <a:schemeClr val="dk2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2"/>
    </dgm:fillClrLst>
    <dgm:linClrLst meth="repeat">
      <a:schemeClr val="dk2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2"/>
    </dgm:fillClrLst>
    <dgm:linClrLst meth="repeat">
      <a:schemeClr val="dk2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dk2">
        <a:alpha val="90000"/>
        <a:tint val="40000"/>
      </a:schemeClr>
    </dgm:fillClrLst>
    <dgm:linClrLst meth="repeat">
      <a:schemeClr val="dk2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dk2">
        <a:alpha val="90000"/>
        <a:tint val="40000"/>
      </a:schemeClr>
    </dgm:fillClrLst>
    <dgm:linClrLst meth="repeat">
      <a:schemeClr val="dk2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dk2">
        <a:alpha val="90000"/>
        <a:tint val="40000"/>
      </a:schemeClr>
    </dgm:fillClrLst>
    <dgm:linClrLst meth="repeat">
      <a:schemeClr val="dk2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2">
        <a:alpha val="90000"/>
      </a:schemeClr>
    </dgm:fillClrLst>
    <dgm:linClrLst meth="repeat">
      <a:schemeClr val="dk2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2">
        <a:alpha val="90000"/>
      </a:schemeClr>
    </dgm:fillClrLst>
    <dgm:linClrLst meth="repeat">
      <a:schemeClr val="dk2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2">
        <a:alpha val="90000"/>
      </a:schemeClr>
    </dgm:fillClrLst>
    <dgm:linClrLst meth="repeat">
      <a:schemeClr val="dk2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2">
        <a:alpha val="90000"/>
      </a:schemeClr>
    </dgm:fillClrLst>
    <dgm:linClrLst meth="repeat">
      <a:schemeClr val="dk2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dk2">
        <a:tint val="40000"/>
      </a:schemeClr>
    </dgm:fillClrLst>
    <dgm:linClrLst meth="repeat">
      <a:schemeClr val="dk2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dk2">
        <a:shade val="80000"/>
      </a:schemeClr>
    </dgm:fillClrLst>
    <dgm:linClrLst meth="repeat">
      <a:schemeClr val="dk2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dk2">
        <a:tint val="50000"/>
        <a:alpha val="40000"/>
      </a:schemeClr>
    </dgm:fillClrLst>
    <dgm:linClrLst meth="repeat">
      <a:schemeClr val="dk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dk2">
        <a:tint val="60000"/>
      </a:schemeClr>
    </dgm:fillClrLst>
    <dgm:linClrLst meth="repeat">
      <a:schemeClr val="lt2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2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7.xml><?xml version="1.0" encoding="utf-8"?>
<dgm:colorsDef xmlns:dgm="http://schemas.openxmlformats.org/drawingml/2006/diagram" xmlns:a="http://schemas.openxmlformats.org/drawingml/2006/main" uniqueId="urn:microsoft.com/office/officeart/2005/8/colors/colorful5">
  <dgm:title val=""/>
  <dgm:desc val=""/>
  <dgm:catLst>
    <dgm:cat type="colorful" pri="10500"/>
  </dgm:catLst>
  <dgm:styleLbl name="node0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5"/>
      <a:schemeClr val="accent6"/>
    </dgm:fillClrLst>
    <dgm:linClrLst>
      <a:schemeClr val="accent5"/>
      <a:schemeClr val="accent6"/>
    </dgm:linClrLst>
    <dgm:effectClrLst/>
    <dgm:txLinClrLst/>
    <dgm:txFillClrLst/>
    <dgm:txEffectClrLst/>
  </dgm:styleLbl>
  <dgm:styleLbl name="lnNode1">
    <dgm:fillClrLst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5">
        <a:alpha val="50000"/>
      </a:schemeClr>
      <a:schemeClr val="accent6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5">
        <a:tint val="50000"/>
      </a:schemeClr>
      <a:schemeClr val="accent6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5">
        <a:tint val="50000"/>
      </a:schemeClr>
      <a:schemeClr val="accent6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5">
        <a:tint val="50000"/>
      </a:schemeClr>
      <a:schemeClr val="accent6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fgSibTrans2D1">
    <dgm:fillClrLst>
      <a:schemeClr val="accent5"/>
      <a:schemeClr val="accent6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>
      <a:schemeClr val="accent5"/>
      <a:schemeClr val="accent6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/>
    <dgm:linClrLst>
      <a:schemeClr val="accent5"/>
      <a:schemeClr val="accent6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5"/>
    </dgm:fillClrLst>
    <dgm:linClrLst meth="repeat">
      <a:schemeClr val="accent5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5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1">
    <dgm:fillClrLst meth="repeat">
      <a:schemeClr val="accent6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2">
    <dgm:fillClrLst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1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5"/>
    </dgm:fillClrLst>
    <dgm:linClrLst meth="repeat">
      <a:schemeClr val="accent5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6">
        <a:tint val="90000"/>
      </a:schemeClr>
    </dgm:fillClrLst>
    <dgm:linClrLst meth="repeat">
      <a:schemeClr val="accent6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6">
        <a:tint val="70000"/>
      </a:schemeClr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6">
        <a:tint val="50000"/>
      </a:schemeClr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5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fgAccFollowNode1">
    <dgm:fillClrLst>
      <a:schemeClr val="accent5">
        <a:tint val="40000"/>
        <a:alpha val="90000"/>
      </a:schemeClr>
      <a:schemeClr val="accent6">
        <a:tint val="40000"/>
        <a:alpha val="90000"/>
      </a:schemeClr>
    </dgm:fillClrLst>
    <dgm:linClrLst>
      <a:schemeClr val="accent5">
        <a:tint val="40000"/>
        <a:alpha val="90000"/>
      </a:schemeClr>
      <a:schemeClr val="accent5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>
      <a:schemeClr val="accent5">
        <a:tint val="40000"/>
        <a:alpha val="90000"/>
      </a:schemeClr>
      <a:schemeClr val="accent6">
        <a:tint val="40000"/>
        <a:alpha val="90000"/>
      </a:schemeClr>
    </dgm:fillClrLst>
    <dgm:linClrLst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>
      <a:schemeClr val="accent5">
        <a:tint val="40000"/>
        <a:alpha val="90000"/>
      </a:schemeClr>
      <a:schemeClr val="accent6">
        <a:tint val="40000"/>
        <a:alpha val="90000"/>
      </a:schemeClr>
    </dgm:fillClrLst>
    <dgm:linClrLst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6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5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5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5">
        <a:tint val="50000"/>
        <a:alpha val="40000"/>
      </a:schemeClr>
    </dgm:fillClrLst>
    <dgm:linClrLst meth="repeat">
      <a:schemeClr val="accent5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5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data1.xml><?xml version="1.0" encoding="utf-8"?>
<dgm:dataModel xmlns:dgm="http://schemas.openxmlformats.org/drawingml/2006/diagram" xmlns:a="http://schemas.openxmlformats.org/drawingml/2006/main">
  <dgm:ptLst>
    <dgm:pt modelId="{71A0EC5E-6456-4514-B9C3-A7D54F0FDACA}" type="doc">
      <dgm:prSet loTypeId="urn:microsoft.com/office/officeart/2005/8/layout/vList6" loCatId="list" qsTypeId="urn:microsoft.com/office/officeart/2005/8/quickstyle/simple1" qsCatId="simple" csTypeId="urn:microsoft.com/office/officeart/2005/8/colors/accent1_2" csCatId="accent1" phldr="1"/>
      <dgm:spPr/>
      <dgm:t>
        <a:bodyPr/>
        <a:lstStyle/>
        <a:p>
          <a:endParaRPr lang="en-US"/>
        </a:p>
      </dgm:t>
    </dgm:pt>
    <dgm:pt modelId="{281D3FAA-844C-4EB2-8A87-C694DA36E40B}">
      <dgm:prSet phldrT="[Text]" custT="1"/>
      <dgm:spPr>
        <a:solidFill>
          <a:schemeClr val="accent4">
            <a:lumMod val="20000"/>
            <a:lumOff val="80000"/>
          </a:schemeClr>
        </a:solidFill>
      </dgm:spPr>
      <dgm:t>
        <a:bodyPr/>
        <a:lstStyle/>
        <a:p>
          <a:r>
            <a:rPr lang="th-TH" sz="1600" dirty="0" smtClean="0">
              <a:solidFill>
                <a:schemeClr val="tx1"/>
              </a:solidFill>
              <a:latin typeface="Chulabhorn Likit Text" panose="00000500000000000000" pitchFamily="50" charset="-34"/>
              <a:cs typeface="Chulabhorn Likit Text" panose="00000500000000000000" pitchFamily="50" charset="-34"/>
            </a:rPr>
            <a:t>ลูกหนี้เงินยืมราชการ </a:t>
          </a:r>
        </a:p>
        <a:p>
          <a:r>
            <a:rPr lang="th-TH" sz="1600" dirty="0" smtClean="0">
              <a:solidFill>
                <a:schemeClr val="tx1"/>
              </a:solidFill>
              <a:latin typeface="Chulabhorn Likit Text" panose="00000500000000000000" pitchFamily="50" charset="-34"/>
              <a:cs typeface="Chulabhorn Likit Text" panose="00000500000000000000" pitchFamily="50" charset="-34"/>
            </a:rPr>
            <a:t>(โครงการฝึกอบรม)</a:t>
          </a:r>
          <a:endParaRPr lang="en-US" sz="1600" dirty="0">
            <a:solidFill>
              <a:schemeClr val="tx1"/>
            </a:solidFill>
            <a:latin typeface="Chulabhorn Likit Text" panose="00000500000000000000" pitchFamily="50" charset="-34"/>
            <a:cs typeface="Chulabhorn Likit Text" panose="00000500000000000000" pitchFamily="50" charset="-34"/>
          </a:endParaRPr>
        </a:p>
      </dgm:t>
    </dgm:pt>
    <dgm:pt modelId="{C6F90F40-5861-4087-B91A-31096F24EBE9}" type="parTrans" cxnId="{769E79CA-A973-4418-8483-5852E62291AB}">
      <dgm:prSet/>
      <dgm:spPr/>
      <dgm:t>
        <a:bodyPr/>
        <a:lstStyle/>
        <a:p>
          <a:endParaRPr lang="en-US" sz="1600">
            <a:solidFill>
              <a:schemeClr val="tx1"/>
            </a:solidFill>
            <a:latin typeface="Chulabhorn Likit Text" panose="00000500000000000000" pitchFamily="50" charset="-34"/>
            <a:cs typeface="Chulabhorn Likit Text" panose="00000500000000000000" pitchFamily="50" charset="-34"/>
          </a:endParaRPr>
        </a:p>
      </dgm:t>
    </dgm:pt>
    <dgm:pt modelId="{66A7C726-97D1-407D-8ED8-50AB20317F2E}" type="sibTrans" cxnId="{769E79CA-A973-4418-8483-5852E62291AB}">
      <dgm:prSet/>
      <dgm:spPr/>
      <dgm:t>
        <a:bodyPr/>
        <a:lstStyle/>
        <a:p>
          <a:endParaRPr lang="en-US" sz="1600">
            <a:solidFill>
              <a:schemeClr val="tx1"/>
            </a:solidFill>
            <a:latin typeface="Chulabhorn Likit Text" panose="00000500000000000000" pitchFamily="50" charset="-34"/>
            <a:cs typeface="Chulabhorn Likit Text" panose="00000500000000000000" pitchFamily="50" charset="-34"/>
          </a:endParaRPr>
        </a:p>
      </dgm:t>
    </dgm:pt>
    <dgm:pt modelId="{F67B2AC9-2DF9-492A-9656-B7E307BD4588}">
      <dgm:prSet phldrT="[Text]" custT="1"/>
      <dgm:spPr/>
      <dgm:t>
        <a:bodyPr/>
        <a:lstStyle/>
        <a:p>
          <a:pPr algn="l"/>
          <a:endParaRPr lang="en-US" sz="1400" dirty="0">
            <a:solidFill>
              <a:schemeClr val="tx1"/>
            </a:solidFill>
            <a:latin typeface="Chulabhorn Likit Text" panose="00000500000000000000" pitchFamily="50" charset="-34"/>
            <a:cs typeface="Chulabhorn Likit Text" panose="00000500000000000000" pitchFamily="50" charset="-34"/>
          </a:endParaRPr>
        </a:p>
      </dgm:t>
    </dgm:pt>
    <dgm:pt modelId="{DB9A1361-83C2-4EF2-B483-789A5A37BD66}" type="parTrans" cxnId="{B18B9F55-0635-401C-8211-FCC83E4BB06F}">
      <dgm:prSet/>
      <dgm:spPr/>
      <dgm:t>
        <a:bodyPr/>
        <a:lstStyle/>
        <a:p>
          <a:endParaRPr lang="en-US" sz="1600">
            <a:solidFill>
              <a:schemeClr val="tx1"/>
            </a:solidFill>
            <a:latin typeface="Chulabhorn Likit Text" panose="00000500000000000000" pitchFamily="50" charset="-34"/>
            <a:cs typeface="Chulabhorn Likit Text" panose="00000500000000000000" pitchFamily="50" charset="-34"/>
          </a:endParaRPr>
        </a:p>
      </dgm:t>
    </dgm:pt>
    <dgm:pt modelId="{710E06BD-953B-47D4-872E-01A7EC22B5B0}" type="sibTrans" cxnId="{B18B9F55-0635-401C-8211-FCC83E4BB06F}">
      <dgm:prSet/>
      <dgm:spPr/>
      <dgm:t>
        <a:bodyPr/>
        <a:lstStyle/>
        <a:p>
          <a:endParaRPr lang="en-US" sz="1600">
            <a:solidFill>
              <a:schemeClr val="tx1"/>
            </a:solidFill>
            <a:latin typeface="Chulabhorn Likit Text" panose="00000500000000000000" pitchFamily="50" charset="-34"/>
            <a:cs typeface="Chulabhorn Likit Text" panose="00000500000000000000" pitchFamily="50" charset="-34"/>
          </a:endParaRPr>
        </a:p>
      </dgm:t>
    </dgm:pt>
    <dgm:pt modelId="{CBFB1CA8-7F35-4DBA-953B-0BDB730DCE9A}">
      <dgm:prSet phldrT="[Text]" custT="1"/>
      <dgm:spPr>
        <a:solidFill>
          <a:schemeClr val="accent4">
            <a:lumMod val="20000"/>
            <a:lumOff val="80000"/>
          </a:schemeClr>
        </a:solidFill>
      </dgm:spPr>
      <dgm:t>
        <a:bodyPr/>
        <a:lstStyle/>
        <a:p>
          <a:r>
            <a:rPr lang="th-TH" sz="1600" dirty="0" smtClean="0">
              <a:solidFill>
                <a:schemeClr val="tx1"/>
              </a:solidFill>
              <a:latin typeface="Chulabhorn Likit Text" panose="00000500000000000000" pitchFamily="50" charset="-34"/>
              <a:cs typeface="Chulabhorn Likit Text" panose="00000500000000000000" pitchFamily="50" charset="-34"/>
            </a:rPr>
            <a:t>การเบิกจ่ายเงินค่าตอบแทนการปฏิบัติงานนอกเวลาราชการ</a:t>
          </a:r>
          <a:endParaRPr lang="en-US" sz="1600" dirty="0">
            <a:solidFill>
              <a:schemeClr val="tx1"/>
            </a:solidFill>
            <a:latin typeface="Chulabhorn Likit Text" panose="00000500000000000000" pitchFamily="50" charset="-34"/>
            <a:cs typeface="Chulabhorn Likit Text" panose="00000500000000000000" pitchFamily="50" charset="-34"/>
          </a:endParaRPr>
        </a:p>
      </dgm:t>
    </dgm:pt>
    <dgm:pt modelId="{3463B250-1381-4F3D-B306-62266605FAAA}" type="parTrans" cxnId="{BF4FCFC3-E351-4A23-8CB9-4BE57BF413A4}">
      <dgm:prSet/>
      <dgm:spPr/>
      <dgm:t>
        <a:bodyPr/>
        <a:lstStyle/>
        <a:p>
          <a:endParaRPr lang="en-US" sz="1600">
            <a:solidFill>
              <a:schemeClr val="tx1"/>
            </a:solidFill>
            <a:latin typeface="Chulabhorn Likit Text" panose="00000500000000000000" pitchFamily="50" charset="-34"/>
            <a:cs typeface="Chulabhorn Likit Text" panose="00000500000000000000" pitchFamily="50" charset="-34"/>
          </a:endParaRPr>
        </a:p>
      </dgm:t>
    </dgm:pt>
    <dgm:pt modelId="{017C52E9-3F04-4080-97B8-BBBA9DA06DDC}" type="sibTrans" cxnId="{BF4FCFC3-E351-4A23-8CB9-4BE57BF413A4}">
      <dgm:prSet/>
      <dgm:spPr/>
      <dgm:t>
        <a:bodyPr/>
        <a:lstStyle/>
        <a:p>
          <a:endParaRPr lang="en-US" sz="1600">
            <a:solidFill>
              <a:schemeClr val="tx1"/>
            </a:solidFill>
            <a:latin typeface="Chulabhorn Likit Text" panose="00000500000000000000" pitchFamily="50" charset="-34"/>
            <a:cs typeface="Chulabhorn Likit Text" panose="00000500000000000000" pitchFamily="50" charset="-34"/>
          </a:endParaRPr>
        </a:p>
      </dgm:t>
    </dgm:pt>
    <dgm:pt modelId="{0C6363CE-EC08-458E-8DFD-478F2243D573}">
      <dgm:prSet phldrT="[Text]" custT="1"/>
      <dgm:spPr/>
      <dgm:t>
        <a:bodyPr/>
        <a:lstStyle/>
        <a:p>
          <a:pPr marL="0" marR="0" indent="0" algn="ctr" defTabSz="914400" eaLnBrk="1" fontAlgn="auto" latinLnBrk="0" hangingPunct="1">
            <a:lnSpc>
              <a:spcPct val="100000"/>
            </a:lnSpc>
            <a:spcBef>
              <a:spcPts val="0"/>
            </a:spcBef>
            <a:spcAft>
              <a:spcPts val="0"/>
            </a:spcAft>
            <a:buClrTx/>
            <a:buSzTx/>
            <a:buFontTx/>
            <a:buNone/>
            <a:tabLst/>
            <a:defRPr/>
          </a:pPr>
          <a:r>
            <a:rPr lang="th-TH" sz="1600" dirty="0" smtClean="0">
              <a:solidFill>
                <a:schemeClr val="tx1"/>
              </a:solidFill>
              <a:latin typeface="Chulabhorn Likit Text" panose="00000500000000000000" pitchFamily="50" charset="-34"/>
              <a:cs typeface="Chulabhorn Likit Text" panose="00000500000000000000" pitchFamily="50" charset="-34"/>
            </a:rPr>
            <a:t>  </a:t>
          </a:r>
          <a:r>
            <a:rPr lang="th-TH" sz="1600" spc="-40" baseline="0" dirty="0" smtClean="0">
              <a:solidFill>
                <a:schemeClr val="tx1"/>
              </a:solidFill>
              <a:latin typeface="Chulabhorn Likit Text" panose="00000500000000000000" pitchFamily="50" charset="-34"/>
              <a:cs typeface="Chulabhorn Likit Text" panose="00000500000000000000" pitchFamily="50" charset="-34"/>
            </a:rPr>
            <a:t>ตรวจสอบเอกสารเบิกจ่ายเงินตอบแทน</a:t>
          </a:r>
          <a:r>
            <a:rPr lang="th-TH" sz="1600" dirty="0" smtClean="0">
              <a:solidFill>
                <a:schemeClr val="tx1"/>
              </a:solidFill>
              <a:latin typeface="Chulabhorn Likit Text" panose="00000500000000000000" pitchFamily="50" charset="-34"/>
              <a:cs typeface="Chulabhorn Likit Text" panose="00000500000000000000" pitchFamily="50" charset="-34"/>
            </a:rPr>
            <a:t/>
          </a:r>
          <a:br>
            <a:rPr lang="th-TH" sz="1600" dirty="0" smtClean="0">
              <a:solidFill>
                <a:schemeClr val="tx1"/>
              </a:solidFill>
              <a:latin typeface="Chulabhorn Likit Text" panose="00000500000000000000" pitchFamily="50" charset="-34"/>
              <a:cs typeface="Chulabhorn Likit Text" panose="00000500000000000000" pitchFamily="50" charset="-34"/>
            </a:rPr>
          </a:br>
          <a:r>
            <a:rPr lang="th-TH" sz="1600" dirty="0" smtClean="0">
              <a:solidFill>
                <a:schemeClr val="tx1"/>
              </a:solidFill>
              <a:latin typeface="Chulabhorn Likit Text" panose="00000500000000000000" pitchFamily="50" charset="-34"/>
              <a:cs typeface="Chulabhorn Likit Text" panose="00000500000000000000" pitchFamily="50" charset="-34"/>
            </a:rPr>
            <a:t>การปฏิบัติงานนอกเวลาราชการ จำนวน 17 ฉบับ</a:t>
          </a:r>
          <a:br>
            <a:rPr lang="th-TH" sz="1600" dirty="0" smtClean="0">
              <a:solidFill>
                <a:schemeClr val="tx1"/>
              </a:solidFill>
              <a:latin typeface="Chulabhorn Likit Text" panose="00000500000000000000" pitchFamily="50" charset="-34"/>
              <a:cs typeface="Chulabhorn Likit Text" panose="00000500000000000000" pitchFamily="50" charset="-34"/>
            </a:rPr>
          </a:br>
          <a:endParaRPr lang="en-US" sz="1400" dirty="0">
            <a:solidFill>
              <a:schemeClr val="tx1"/>
            </a:solidFill>
            <a:latin typeface="Chulabhorn Likit Text" panose="00000500000000000000" pitchFamily="50" charset="-34"/>
            <a:cs typeface="Chulabhorn Likit Text" panose="00000500000000000000" pitchFamily="50" charset="-34"/>
          </a:endParaRPr>
        </a:p>
      </dgm:t>
    </dgm:pt>
    <dgm:pt modelId="{91599E72-DF8C-4D9C-92BD-8F6B25AF8571}" type="parTrans" cxnId="{7BA09913-7647-4A93-82F9-751ADAD4245F}">
      <dgm:prSet/>
      <dgm:spPr/>
      <dgm:t>
        <a:bodyPr/>
        <a:lstStyle/>
        <a:p>
          <a:endParaRPr lang="en-US" sz="1600">
            <a:solidFill>
              <a:schemeClr val="tx1"/>
            </a:solidFill>
            <a:latin typeface="Chulabhorn Likit Text" panose="00000500000000000000" pitchFamily="50" charset="-34"/>
            <a:cs typeface="Chulabhorn Likit Text" panose="00000500000000000000" pitchFamily="50" charset="-34"/>
          </a:endParaRPr>
        </a:p>
      </dgm:t>
    </dgm:pt>
    <dgm:pt modelId="{7CC4012B-5164-4DE4-ACAD-B8BB234686C7}" type="sibTrans" cxnId="{7BA09913-7647-4A93-82F9-751ADAD4245F}">
      <dgm:prSet/>
      <dgm:spPr/>
      <dgm:t>
        <a:bodyPr/>
        <a:lstStyle/>
        <a:p>
          <a:endParaRPr lang="en-US" sz="1600">
            <a:solidFill>
              <a:schemeClr val="tx1"/>
            </a:solidFill>
            <a:latin typeface="Chulabhorn Likit Text" panose="00000500000000000000" pitchFamily="50" charset="-34"/>
            <a:cs typeface="Chulabhorn Likit Text" panose="00000500000000000000" pitchFamily="50" charset="-34"/>
          </a:endParaRPr>
        </a:p>
      </dgm:t>
    </dgm:pt>
    <dgm:pt modelId="{404C6DB5-FFDD-42A9-916D-C25A09FA1A1B}">
      <dgm:prSet custT="1"/>
      <dgm:spPr/>
      <dgm:t>
        <a:bodyPr/>
        <a:lstStyle/>
        <a:p>
          <a:pPr algn="ctr"/>
          <a:r>
            <a:rPr lang="th-TH" sz="1800" spc="-30" baseline="0" dirty="0" smtClean="0">
              <a:solidFill>
                <a:schemeClr val="tx1"/>
              </a:solidFill>
              <a:latin typeface="Chulabhorn Likit Text" panose="00000500000000000000" pitchFamily="50" charset="-34"/>
              <a:cs typeface="Chulabhorn Likit Text" panose="00000500000000000000" pitchFamily="50" charset="-34"/>
            </a:rPr>
            <a:t>ตรวจสอบสัญญายืมเงิน จำนวน 8 ฉบับ</a:t>
          </a:r>
          <a:r>
            <a:rPr lang="th-TH" sz="1800" dirty="0" smtClean="0">
              <a:solidFill>
                <a:schemeClr val="tx1"/>
              </a:solidFill>
              <a:latin typeface="Chulabhorn Likit Text" panose="00000500000000000000" pitchFamily="50" charset="-34"/>
              <a:cs typeface="Chulabhorn Likit Text" panose="00000500000000000000" pitchFamily="50" charset="-34"/>
            </a:rPr>
            <a:t/>
          </a:r>
          <a:br>
            <a:rPr lang="th-TH" sz="1800" dirty="0" smtClean="0">
              <a:solidFill>
                <a:schemeClr val="tx1"/>
              </a:solidFill>
              <a:latin typeface="Chulabhorn Likit Text" panose="00000500000000000000" pitchFamily="50" charset="-34"/>
              <a:cs typeface="Chulabhorn Likit Text" panose="00000500000000000000" pitchFamily="50" charset="-34"/>
            </a:rPr>
          </a:br>
          <a:endParaRPr lang="en-US" sz="1400" dirty="0">
            <a:solidFill>
              <a:schemeClr val="tx1"/>
            </a:solidFill>
            <a:latin typeface="Chulabhorn Likit Text" panose="00000500000000000000" pitchFamily="50" charset="-34"/>
            <a:cs typeface="Chulabhorn Likit Text" panose="00000500000000000000" pitchFamily="50" charset="-34"/>
          </a:endParaRPr>
        </a:p>
      </dgm:t>
    </dgm:pt>
    <dgm:pt modelId="{8118843C-5A7F-44CF-9481-80D6C5728B21}" type="parTrans" cxnId="{7AD34C52-2C91-41EA-9E96-C77F813FF918}">
      <dgm:prSet/>
      <dgm:spPr/>
      <dgm:t>
        <a:bodyPr/>
        <a:lstStyle/>
        <a:p>
          <a:endParaRPr lang="en-US" sz="1600">
            <a:solidFill>
              <a:schemeClr val="tx1"/>
            </a:solidFill>
            <a:latin typeface="Chulabhorn Likit Text" panose="00000500000000000000" pitchFamily="50" charset="-34"/>
            <a:cs typeface="Chulabhorn Likit Text" panose="00000500000000000000" pitchFamily="50" charset="-34"/>
          </a:endParaRPr>
        </a:p>
      </dgm:t>
    </dgm:pt>
    <dgm:pt modelId="{2B2F202F-B92A-47A8-BEC0-04513A3F45BB}" type="sibTrans" cxnId="{7AD34C52-2C91-41EA-9E96-C77F813FF918}">
      <dgm:prSet/>
      <dgm:spPr/>
      <dgm:t>
        <a:bodyPr/>
        <a:lstStyle/>
        <a:p>
          <a:endParaRPr lang="en-US" sz="1600">
            <a:solidFill>
              <a:schemeClr val="tx1"/>
            </a:solidFill>
            <a:latin typeface="Chulabhorn Likit Text" panose="00000500000000000000" pitchFamily="50" charset="-34"/>
            <a:cs typeface="Chulabhorn Likit Text" panose="00000500000000000000" pitchFamily="50" charset="-34"/>
          </a:endParaRPr>
        </a:p>
      </dgm:t>
    </dgm:pt>
    <dgm:pt modelId="{8C08991F-B02E-4A46-B0F0-3F5A4F9DC268}" type="pres">
      <dgm:prSet presAssocID="{71A0EC5E-6456-4514-B9C3-A7D54F0FDACA}" presName="Name0" presStyleCnt="0">
        <dgm:presLayoutVars>
          <dgm:dir/>
          <dgm:animLvl val="lvl"/>
          <dgm:resizeHandles/>
        </dgm:presLayoutVars>
      </dgm:prSet>
      <dgm:spPr/>
      <dgm:t>
        <a:bodyPr/>
        <a:lstStyle/>
        <a:p>
          <a:endParaRPr lang="en-US"/>
        </a:p>
      </dgm:t>
    </dgm:pt>
    <dgm:pt modelId="{7E3973D6-A8D4-4924-AFB6-6375F8BAB019}" type="pres">
      <dgm:prSet presAssocID="{281D3FAA-844C-4EB2-8A87-C694DA36E40B}" presName="linNode" presStyleCnt="0"/>
      <dgm:spPr/>
    </dgm:pt>
    <dgm:pt modelId="{F4809463-C364-442D-8BD6-BC9526C7D9DF}" type="pres">
      <dgm:prSet presAssocID="{281D3FAA-844C-4EB2-8A87-C694DA36E40B}" presName="parentShp" presStyleLbl="node1" presStyleIdx="0" presStyleCnt="2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57F267BF-B714-4D55-AC10-DDBC9C6DB20A}" type="pres">
      <dgm:prSet presAssocID="{281D3FAA-844C-4EB2-8A87-C694DA36E40B}" presName="childShp" presStyleLbl="bgAccFollowNode1" presStyleIdx="0" presStyleCnt="2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0BFD591D-8204-41C7-B7B4-58A52109B058}" type="pres">
      <dgm:prSet presAssocID="{66A7C726-97D1-407D-8ED8-50AB20317F2E}" presName="spacing" presStyleCnt="0"/>
      <dgm:spPr/>
    </dgm:pt>
    <dgm:pt modelId="{A376D579-B69D-4FDB-8613-AF5BF423719E}" type="pres">
      <dgm:prSet presAssocID="{CBFB1CA8-7F35-4DBA-953B-0BDB730DCE9A}" presName="linNode" presStyleCnt="0"/>
      <dgm:spPr/>
    </dgm:pt>
    <dgm:pt modelId="{2976E804-BDA3-4ADA-9492-B43C92529395}" type="pres">
      <dgm:prSet presAssocID="{CBFB1CA8-7F35-4DBA-953B-0BDB730DCE9A}" presName="parentShp" presStyleLbl="node1" presStyleIdx="1" presStyleCnt="2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489BE18B-1122-4E20-92A5-4D5D4BEF4075}" type="pres">
      <dgm:prSet presAssocID="{CBFB1CA8-7F35-4DBA-953B-0BDB730DCE9A}" presName="childShp" presStyleLbl="bgAccFollowNode1" presStyleIdx="1" presStyleCnt="2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</dgm:ptLst>
  <dgm:cxnLst>
    <dgm:cxn modelId="{3B28573B-D851-4D0C-9410-F46D1A2E89C6}" type="presOf" srcId="{F67B2AC9-2DF9-492A-9656-B7E307BD4588}" destId="{57F267BF-B714-4D55-AC10-DDBC9C6DB20A}" srcOrd="0" destOrd="0" presId="urn:microsoft.com/office/officeart/2005/8/layout/vList6"/>
    <dgm:cxn modelId="{1FADB509-8486-4C19-B5AE-7867ADEF1C0B}" type="presOf" srcId="{281D3FAA-844C-4EB2-8A87-C694DA36E40B}" destId="{F4809463-C364-442D-8BD6-BC9526C7D9DF}" srcOrd="0" destOrd="0" presId="urn:microsoft.com/office/officeart/2005/8/layout/vList6"/>
    <dgm:cxn modelId="{2EA6FF05-444A-44E6-BE9F-C45271160D16}" type="presOf" srcId="{0C6363CE-EC08-458E-8DFD-478F2243D573}" destId="{489BE18B-1122-4E20-92A5-4D5D4BEF4075}" srcOrd="0" destOrd="0" presId="urn:microsoft.com/office/officeart/2005/8/layout/vList6"/>
    <dgm:cxn modelId="{7AD34C52-2C91-41EA-9E96-C77F813FF918}" srcId="{281D3FAA-844C-4EB2-8A87-C694DA36E40B}" destId="{404C6DB5-FFDD-42A9-916D-C25A09FA1A1B}" srcOrd="1" destOrd="0" parTransId="{8118843C-5A7F-44CF-9481-80D6C5728B21}" sibTransId="{2B2F202F-B92A-47A8-BEC0-04513A3F45BB}"/>
    <dgm:cxn modelId="{7BA09913-7647-4A93-82F9-751ADAD4245F}" srcId="{CBFB1CA8-7F35-4DBA-953B-0BDB730DCE9A}" destId="{0C6363CE-EC08-458E-8DFD-478F2243D573}" srcOrd="0" destOrd="0" parTransId="{91599E72-DF8C-4D9C-92BD-8F6B25AF8571}" sibTransId="{7CC4012B-5164-4DE4-ACAD-B8BB234686C7}"/>
    <dgm:cxn modelId="{F67E7BE0-4F62-4BF4-BA7B-BA507C60EB00}" type="presOf" srcId="{404C6DB5-FFDD-42A9-916D-C25A09FA1A1B}" destId="{57F267BF-B714-4D55-AC10-DDBC9C6DB20A}" srcOrd="0" destOrd="1" presId="urn:microsoft.com/office/officeart/2005/8/layout/vList6"/>
    <dgm:cxn modelId="{B18B9F55-0635-401C-8211-FCC83E4BB06F}" srcId="{281D3FAA-844C-4EB2-8A87-C694DA36E40B}" destId="{F67B2AC9-2DF9-492A-9656-B7E307BD4588}" srcOrd="0" destOrd="0" parTransId="{DB9A1361-83C2-4EF2-B483-789A5A37BD66}" sibTransId="{710E06BD-953B-47D4-872E-01A7EC22B5B0}"/>
    <dgm:cxn modelId="{BF4FCFC3-E351-4A23-8CB9-4BE57BF413A4}" srcId="{71A0EC5E-6456-4514-B9C3-A7D54F0FDACA}" destId="{CBFB1CA8-7F35-4DBA-953B-0BDB730DCE9A}" srcOrd="1" destOrd="0" parTransId="{3463B250-1381-4F3D-B306-62266605FAAA}" sibTransId="{017C52E9-3F04-4080-97B8-BBBA9DA06DDC}"/>
    <dgm:cxn modelId="{769E79CA-A973-4418-8483-5852E62291AB}" srcId="{71A0EC5E-6456-4514-B9C3-A7D54F0FDACA}" destId="{281D3FAA-844C-4EB2-8A87-C694DA36E40B}" srcOrd="0" destOrd="0" parTransId="{C6F90F40-5861-4087-B91A-31096F24EBE9}" sibTransId="{66A7C726-97D1-407D-8ED8-50AB20317F2E}"/>
    <dgm:cxn modelId="{3212FA87-F2F4-4073-B9B9-08A07392B420}" type="presOf" srcId="{71A0EC5E-6456-4514-B9C3-A7D54F0FDACA}" destId="{8C08991F-B02E-4A46-B0F0-3F5A4F9DC268}" srcOrd="0" destOrd="0" presId="urn:microsoft.com/office/officeart/2005/8/layout/vList6"/>
    <dgm:cxn modelId="{BEF358F9-8405-435F-8B68-94B7512BF199}" type="presOf" srcId="{CBFB1CA8-7F35-4DBA-953B-0BDB730DCE9A}" destId="{2976E804-BDA3-4ADA-9492-B43C92529395}" srcOrd="0" destOrd="0" presId="urn:microsoft.com/office/officeart/2005/8/layout/vList6"/>
    <dgm:cxn modelId="{039E383F-BD4C-4348-9999-B654F3F754D6}" type="presParOf" srcId="{8C08991F-B02E-4A46-B0F0-3F5A4F9DC268}" destId="{7E3973D6-A8D4-4924-AFB6-6375F8BAB019}" srcOrd="0" destOrd="0" presId="urn:microsoft.com/office/officeart/2005/8/layout/vList6"/>
    <dgm:cxn modelId="{F851A0D5-7A5C-4385-A1C7-4E880B201A77}" type="presParOf" srcId="{7E3973D6-A8D4-4924-AFB6-6375F8BAB019}" destId="{F4809463-C364-442D-8BD6-BC9526C7D9DF}" srcOrd="0" destOrd="0" presId="urn:microsoft.com/office/officeart/2005/8/layout/vList6"/>
    <dgm:cxn modelId="{12A192E6-C9B7-4430-AF5E-602F4C81E78F}" type="presParOf" srcId="{7E3973D6-A8D4-4924-AFB6-6375F8BAB019}" destId="{57F267BF-B714-4D55-AC10-DDBC9C6DB20A}" srcOrd="1" destOrd="0" presId="urn:microsoft.com/office/officeart/2005/8/layout/vList6"/>
    <dgm:cxn modelId="{F12AE3B7-35E6-440A-A669-271608B0BFA0}" type="presParOf" srcId="{8C08991F-B02E-4A46-B0F0-3F5A4F9DC268}" destId="{0BFD591D-8204-41C7-B7B4-58A52109B058}" srcOrd="1" destOrd="0" presId="urn:microsoft.com/office/officeart/2005/8/layout/vList6"/>
    <dgm:cxn modelId="{61C8A0ED-1298-4DBB-A1B8-A6F7C2EA8601}" type="presParOf" srcId="{8C08991F-B02E-4A46-B0F0-3F5A4F9DC268}" destId="{A376D579-B69D-4FDB-8613-AF5BF423719E}" srcOrd="2" destOrd="0" presId="urn:microsoft.com/office/officeart/2005/8/layout/vList6"/>
    <dgm:cxn modelId="{189A5DAA-7898-45A4-9675-737AF38DE4EE}" type="presParOf" srcId="{A376D579-B69D-4FDB-8613-AF5BF423719E}" destId="{2976E804-BDA3-4ADA-9492-B43C92529395}" srcOrd="0" destOrd="0" presId="urn:microsoft.com/office/officeart/2005/8/layout/vList6"/>
    <dgm:cxn modelId="{F06813CA-378A-404A-B61A-9763BDF26EBA}" type="presParOf" srcId="{A376D579-B69D-4FDB-8613-AF5BF423719E}" destId="{489BE18B-1122-4E20-92A5-4D5D4BEF4075}" srcOrd="1" destOrd="0" presId="urn:microsoft.com/office/officeart/2005/8/layout/vList6"/>
  </dgm:cxnLst>
  <dgm:bg/>
  <dgm:whole/>
  <dgm:extLst>
    <a:ext uri="http://schemas.microsoft.com/office/drawing/2008/diagram">
      <dsp:dataModelExt xmlns:dsp="http://schemas.microsoft.com/office/drawing/2008/diagram" relId="rId8" minVer="http://schemas.openxmlformats.org/drawingml/2006/diagram"/>
    </a:ext>
  </dgm:extLst>
</dgm:dataModel>
</file>

<file path=ppt/diagrams/data2.xml><?xml version="1.0" encoding="utf-8"?>
<dgm:dataModel xmlns:dgm="http://schemas.openxmlformats.org/drawingml/2006/diagram" xmlns:a="http://schemas.openxmlformats.org/drawingml/2006/main">
  <dgm:ptLst>
    <dgm:pt modelId="{964A6489-36D0-4EDA-81D8-26F10390D2B2}" type="doc">
      <dgm:prSet loTypeId="urn:microsoft.com/office/officeart/2005/8/layout/hProcess3" loCatId="process" qsTypeId="urn:microsoft.com/office/officeart/2005/8/quickstyle/simple1" qsCatId="simple" csTypeId="urn:microsoft.com/office/officeart/2005/8/colors/accent1_1" csCatId="accent1" phldr="1"/>
      <dgm:spPr/>
    </dgm:pt>
    <dgm:pt modelId="{68DDAD7B-B055-4A12-942D-3B96FCE2C84E}">
      <dgm:prSet phldrT="[Text]" custT="1"/>
      <dgm:spPr>
        <a:noFill/>
        <a:ln>
          <a:noFill/>
        </a:ln>
      </dgm:spPr>
      <dgm:t>
        <a:bodyPr/>
        <a:lstStyle/>
        <a:p>
          <a:r>
            <a:rPr lang="th-TH" sz="1400" dirty="0" smtClean="0">
              <a:latin typeface="Chulabhorn Likit Text" panose="00000500000000000000" pitchFamily="50" charset="-34"/>
              <a:cs typeface="Chulabhorn Likit Text" panose="00000500000000000000" pitchFamily="50" charset="-34"/>
            </a:rPr>
            <a:t>และ การประเมินระบบควบคุมภายใน</a:t>
          </a:r>
          <a:endParaRPr lang="en-US" sz="1400" dirty="0">
            <a:latin typeface="Chulabhorn Likit Text" panose="00000500000000000000" pitchFamily="50" charset="-34"/>
            <a:cs typeface="Chulabhorn Likit Text" panose="00000500000000000000" pitchFamily="50" charset="-34"/>
          </a:endParaRPr>
        </a:p>
      </dgm:t>
    </dgm:pt>
    <dgm:pt modelId="{0191B92B-2DB0-40B1-B271-3DF555F4A267}" type="parTrans" cxnId="{DC4ED6DF-C7A7-423B-8988-2BDB03C317E0}">
      <dgm:prSet/>
      <dgm:spPr/>
      <dgm:t>
        <a:bodyPr/>
        <a:lstStyle/>
        <a:p>
          <a:endParaRPr lang="en-US"/>
        </a:p>
      </dgm:t>
    </dgm:pt>
    <dgm:pt modelId="{D05E214E-1B04-4EB5-BD44-3D1166257274}" type="sibTrans" cxnId="{DC4ED6DF-C7A7-423B-8988-2BDB03C317E0}">
      <dgm:prSet/>
      <dgm:spPr/>
      <dgm:t>
        <a:bodyPr/>
        <a:lstStyle/>
        <a:p>
          <a:endParaRPr lang="en-US"/>
        </a:p>
      </dgm:t>
    </dgm:pt>
    <dgm:pt modelId="{D69A1B73-A248-4118-B42F-542A5BCBE6CD}" type="pres">
      <dgm:prSet presAssocID="{964A6489-36D0-4EDA-81D8-26F10390D2B2}" presName="Name0" presStyleCnt="0">
        <dgm:presLayoutVars>
          <dgm:dir/>
          <dgm:animLvl val="lvl"/>
          <dgm:resizeHandles val="exact"/>
        </dgm:presLayoutVars>
      </dgm:prSet>
      <dgm:spPr/>
    </dgm:pt>
    <dgm:pt modelId="{23310DEC-62CA-42DC-ABC1-4076D853DBDD}" type="pres">
      <dgm:prSet presAssocID="{964A6489-36D0-4EDA-81D8-26F10390D2B2}" presName="dummy" presStyleCnt="0"/>
      <dgm:spPr/>
    </dgm:pt>
    <dgm:pt modelId="{22CEF96C-67CB-48B8-9F84-C6AA08FE4EA6}" type="pres">
      <dgm:prSet presAssocID="{964A6489-36D0-4EDA-81D8-26F10390D2B2}" presName="linH" presStyleCnt="0"/>
      <dgm:spPr/>
    </dgm:pt>
    <dgm:pt modelId="{85838D51-9573-4AFE-A94D-7F3AD91AAA2F}" type="pres">
      <dgm:prSet presAssocID="{964A6489-36D0-4EDA-81D8-26F10390D2B2}" presName="padding1" presStyleCnt="0"/>
      <dgm:spPr/>
    </dgm:pt>
    <dgm:pt modelId="{34D3BE60-8709-4BDF-AB40-B5B013CBE1DE}" type="pres">
      <dgm:prSet presAssocID="{68DDAD7B-B055-4A12-942D-3B96FCE2C84E}" presName="linV" presStyleCnt="0"/>
      <dgm:spPr/>
    </dgm:pt>
    <dgm:pt modelId="{D791C55E-5109-4991-A02C-F2145FA48F4F}" type="pres">
      <dgm:prSet presAssocID="{68DDAD7B-B055-4A12-942D-3B96FCE2C84E}" presName="spVertical1" presStyleCnt="0"/>
      <dgm:spPr/>
    </dgm:pt>
    <dgm:pt modelId="{98ED3849-83CB-4687-8D77-E67D9A9A68E1}" type="pres">
      <dgm:prSet presAssocID="{68DDAD7B-B055-4A12-942D-3B96FCE2C84E}" presName="parTx" presStyleLbl="revTx" presStyleIdx="0" presStyleCnt="1">
        <dgm:presLayoutVars>
          <dgm:chMax val="0"/>
          <dgm:chPref val="0"/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E9A59EFB-97F9-4870-9D58-799826842EE3}" type="pres">
      <dgm:prSet presAssocID="{68DDAD7B-B055-4A12-942D-3B96FCE2C84E}" presName="spVertical2" presStyleCnt="0"/>
      <dgm:spPr/>
    </dgm:pt>
    <dgm:pt modelId="{39DCE162-850C-427C-BD4E-DCC9F771FB86}" type="pres">
      <dgm:prSet presAssocID="{68DDAD7B-B055-4A12-942D-3B96FCE2C84E}" presName="spVertical3" presStyleCnt="0"/>
      <dgm:spPr/>
    </dgm:pt>
    <dgm:pt modelId="{5FE591DE-CE2A-4D2E-BEEB-1A48FF7DC929}" type="pres">
      <dgm:prSet presAssocID="{964A6489-36D0-4EDA-81D8-26F10390D2B2}" presName="padding2" presStyleCnt="0"/>
      <dgm:spPr/>
    </dgm:pt>
    <dgm:pt modelId="{AEE66A44-FD68-46EA-B07E-92F0CF5B6CAA}" type="pres">
      <dgm:prSet presAssocID="{964A6489-36D0-4EDA-81D8-26F10390D2B2}" presName="negArrow" presStyleCnt="0"/>
      <dgm:spPr/>
    </dgm:pt>
    <dgm:pt modelId="{9449D017-38DA-4FF5-AF7C-587E968E24EA}" type="pres">
      <dgm:prSet presAssocID="{964A6489-36D0-4EDA-81D8-26F10390D2B2}" presName="backgroundArrow" presStyleLbl="node1" presStyleIdx="0" presStyleCnt="1" custLinFactNeighborX="-798" custLinFactNeighborY="11747"/>
      <dgm:spPr>
        <a:solidFill>
          <a:schemeClr val="accent6">
            <a:lumMod val="20000"/>
            <a:lumOff val="80000"/>
          </a:schemeClr>
        </a:solidFill>
        <a:ln>
          <a:solidFill>
            <a:schemeClr val="accent2">
              <a:lumMod val="20000"/>
              <a:lumOff val="80000"/>
            </a:schemeClr>
          </a:solidFill>
        </a:ln>
      </dgm:spPr>
    </dgm:pt>
  </dgm:ptLst>
  <dgm:cxnLst>
    <dgm:cxn modelId="{B1879ED0-15E8-49ED-95EC-AF2A265C92DC}" type="presOf" srcId="{68DDAD7B-B055-4A12-942D-3B96FCE2C84E}" destId="{98ED3849-83CB-4687-8D77-E67D9A9A68E1}" srcOrd="0" destOrd="0" presId="urn:microsoft.com/office/officeart/2005/8/layout/hProcess3"/>
    <dgm:cxn modelId="{DC4ED6DF-C7A7-423B-8988-2BDB03C317E0}" srcId="{964A6489-36D0-4EDA-81D8-26F10390D2B2}" destId="{68DDAD7B-B055-4A12-942D-3B96FCE2C84E}" srcOrd="0" destOrd="0" parTransId="{0191B92B-2DB0-40B1-B271-3DF555F4A267}" sibTransId="{D05E214E-1B04-4EB5-BD44-3D1166257274}"/>
    <dgm:cxn modelId="{2322D371-A69A-4675-BDB2-9CAC0D3206C5}" type="presOf" srcId="{964A6489-36D0-4EDA-81D8-26F10390D2B2}" destId="{D69A1B73-A248-4118-B42F-542A5BCBE6CD}" srcOrd="0" destOrd="0" presId="urn:microsoft.com/office/officeart/2005/8/layout/hProcess3"/>
    <dgm:cxn modelId="{69B94B0E-BB0F-47B4-87ED-1A755A4449D3}" type="presParOf" srcId="{D69A1B73-A248-4118-B42F-542A5BCBE6CD}" destId="{23310DEC-62CA-42DC-ABC1-4076D853DBDD}" srcOrd="0" destOrd="0" presId="urn:microsoft.com/office/officeart/2005/8/layout/hProcess3"/>
    <dgm:cxn modelId="{8DD958A6-33CC-4BDB-9833-2931C8D42AB5}" type="presParOf" srcId="{D69A1B73-A248-4118-B42F-542A5BCBE6CD}" destId="{22CEF96C-67CB-48B8-9F84-C6AA08FE4EA6}" srcOrd="1" destOrd="0" presId="urn:microsoft.com/office/officeart/2005/8/layout/hProcess3"/>
    <dgm:cxn modelId="{3C1A360A-61E1-40C8-8656-57A12EDD7676}" type="presParOf" srcId="{22CEF96C-67CB-48B8-9F84-C6AA08FE4EA6}" destId="{85838D51-9573-4AFE-A94D-7F3AD91AAA2F}" srcOrd="0" destOrd="0" presId="urn:microsoft.com/office/officeart/2005/8/layout/hProcess3"/>
    <dgm:cxn modelId="{AD482767-BCF3-45F7-B50E-1C1BDCB7FB09}" type="presParOf" srcId="{22CEF96C-67CB-48B8-9F84-C6AA08FE4EA6}" destId="{34D3BE60-8709-4BDF-AB40-B5B013CBE1DE}" srcOrd="1" destOrd="0" presId="urn:microsoft.com/office/officeart/2005/8/layout/hProcess3"/>
    <dgm:cxn modelId="{B0AB6D83-4164-423D-9048-1F26E0952B25}" type="presParOf" srcId="{34D3BE60-8709-4BDF-AB40-B5B013CBE1DE}" destId="{D791C55E-5109-4991-A02C-F2145FA48F4F}" srcOrd="0" destOrd="0" presId="urn:microsoft.com/office/officeart/2005/8/layout/hProcess3"/>
    <dgm:cxn modelId="{9C39D493-131B-4B3A-B167-7938BF3FEDAC}" type="presParOf" srcId="{34D3BE60-8709-4BDF-AB40-B5B013CBE1DE}" destId="{98ED3849-83CB-4687-8D77-E67D9A9A68E1}" srcOrd="1" destOrd="0" presId="urn:microsoft.com/office/officeart/2005/8/layout/hProcess3"/>
    <dgm:cxn modelId="{838F011F-E597-43D3-B17A-0CD1AD072864}" type="presParOf" srcId="{34D3BE60-8709-4BDF-AB40-B5B013CBE1DE}" destId="{E9A59EFB-97F9-4870-9D58-799826842EE3}" srcOrd="2" destOrd="0" presId="urn:microsoft.com/office/officeart/2005/8/layout/hProcess3"/>
    <dgm:cxn modelId="{6855E2E7-94E7-41D2-8D4E-62499B7B21DE}" type="presParOf" srcId="{34D3BE60-8709-4BDF-AB40-B5B013CBE1DE}" destId="{39DCE162-850C-427C-BD4E-DCC9F771FB86}" srcOrd="3" destOrd="0" presId="urn:microsoft.com/office/officeart/2005/8/layout/hProcess3"/>
    <dgm:cxn modelId="{854CD13E-761B-4C5A-88E3-39252CC42977}" type="presParOf" srcId="{22CEF96C-67CB-48B8-9F84-C6AA08FE4EA6}" destId="{5FE591DE-CE2A-4D2E-BEEB-1A48FF7DC929}" srcOrd="2" destOrd="0" presId="urn:microsoft.com/office/officeart/2005/8/layout/hProcess3"/>
    <dgm:cxn modelId="{ECE66922-316D-4267-B2B7-C7455A13D1B4}" type="presParOf" srcId="{22CEF96C-67CB-48B8-9F84-C6AA08FE4EA6}" destId="{AEE66A44-FD68-46EA-B07E-92F0CF5B6CAA}" srcOrd="3" destOrd="0" presId="urn:microsoft.com/office/officeart/2005/8/layout/hProcess3"/>
    <dgm:cxn modelId="{7DDD9DC6-1ACF-4C7F-B18E-F15A6C052B6B}" type="presParOf" srcId="{22CEF96C-67CB-48B8-9F84-C6AA08FE4EA6}" destId="{9449D017-38DA-4FF5-AF7C-587E968E24EA}" srcOrd="4" destOrd="0" presId="urn:microsoft.com/office/officeart/2005/8/layout/hProcess3"/>
  </dgm:cxnLst>
  <dgm:bg/>
  <dgm:whole/>
  <dgm:extLst>
    <a:ext uri="http://schemas.microsoft.com/office/drawing/2008/diagram">
      <dsp:dataModelExt xmlns:dsp="http://schemas.microsoft.com/office/drawing/2008/diagram" relId="rId13" minVer="http://schemas.openxmlformats.org/drawingml/2006/diagram"/>
    </a:ext>
  </dgm:extLst>
</dgm:dataModel>
</file>

<file path=ppt/diagrams/data3.xml><?xml version="1.0" encoding="utf-8"?>
<dgm:dataModel xmlns:dgm="http://schemas.openxmlformats.org/drawingml/2006/diagram" xmlns:a="http://schemas.openxmlformats.org/drawingml/2006/main">
  <dgm:ptLst>
    <dgm:pt modelId="{7DBD96AF-F6F0-447D-852C-99611CFC68CF}" type="doc">
      <dgm:prSet loTypeId="urn:microsoft.com/office/officeart/2005/8/layout/hList1" loCatId="list" qsTypeId="urn:microsoft.com/office/officeart/2005/8/quickstyle/simple1" qsCatId="simple" csTypeId="urn:microsoft.com/office/officeart/2005/8/colors/colorful1" csCatId="colorful" phldr="1"/>
      <dgm:spPr/>
      <dgm:t>
        <a:bodyPr/>
        <a:lstStyle/>
        <a:p>
          <a:endParaRPr lang="en-US"/>
        </a:p>
      </dgm:t>
    </dgm:pt>
    <dgm:pt modelId="{3B01A9E3-1B1C-41F8-928E-D64E032B4A87}">
      <dgm:prSet phldrT="[Text]" custT="1"/>
      <dgm:spPr>
        <a:solidFill>
          <a:schemeClr val="accent2">
            <a:lumMod val="40000"/>
            <a:lumOff val="60000"/>
          </a:schemeClr>
        </a:solidFill>
        <a:ln>
          <a:noFill/>
        </a:ln>
      </dgm:spPr>
      <dgm:t>
        <a:bodyPr/>
        <a:lstStyle/>
        <a:p>
          <a:r>
            <a:rPr lang="th-TH" sz="2400" b="1" dirty="0" smtClean="0">
              <a:solidFill>
                <a:schemeClr val="tx1"/>
              </a:solidFill>
              <a:latin typeface="Chulabhorn Likit Text" panose="00000500000000000000" pitchFamily="50" charset="-34"/>
              <a:cs typeface="Chulabhorn Likit Text" panose="00000500000000000000" pitchFamily="50" charset="-34"/>
            </a:rPr>
            <a:t>การเตรียมการ</a:t>
          </a:r>
        </a:p>
      </dgm:t>
    </dgm:pt>
    <dgm:pt modelId="{021AFB2B-E939-482F-9F9D-02CDA29FE5FD}" type="parTrans" cxnId="{E0B249DD-F652-4725-A3D6-A55E2A0526D3}">
      <dgm:prSet/>
      <dgm:spPr/>
      <dgm:t>
        <a:bodyPr/>
        <a:lstStyle/>
        <a:p>
          <a:endParaRPr lang="en-US">
            <a:latin typeface="Chulabhorn Likit Text Light๙" panose="00000400000000000000" pitchFamily="2" charset="-34"/>
            <a:cs typeface="Chulabhorn Likit Text Light๙" panose="00000400000000000000" pitchFamily="2" charset="-34"/>
          </a:endParaRPr>
        </a:p>
      </dgm:t>
    </dgm:pt>
    <dgm:pt modelId="{A9EA7D3E-494F-41B5-8467-98503DFC1010}" type="sibTrans" cxnId="{E0B249DD-F652-4725-A3D6-A55E2A0526D3}">
      <dgm:prSet/>
      <dgm:spPr/>
      <dgm:t>
        <a:bodyPr/>
        <a:lstStyle/>
        <a:p>
          <a:endParaRPr lang="en-US">
            <a:latin typeface="Chulabhorn Likit Text Light๙" panose="00000400000000000000" pitchFamily="2" charset="-34"/>
            <a:cs typeface="Chulabhorn Likit Text Light๙" panose="00000400000000000000" pitchFamily="2" charset="-34"/>
          </a:endParaRPr>
        </a:p>
      </dgm:t>
    </dgm:pt>
    <dgm:pt modelId="{ABEF765F-00EC-46CD-B0AB-93E1AD5EEC62}">
      <dgm:prSet phldrT="[Text]" custT="1"/>
      <dgm:spPr/>
      <dgm:t>
        <a:bodyPr/>
        <a:lstStyle/>
        <a:p>
          <a:r>
            <a:rPr lang="th-TH" sz="1400" dirty="0" smtClean="0">
              <a:latin typeface="Chulabhorn Likit Text" panose="00000500000000000000" pitchFamily="50" charset="-34"/>
              <a:cs typeface="Chulabhorn Likit Text" panose="00000500000000000000" pitchFamily="50" charset="-34"/>
            </a:rPr>
            <a:t>แต่งตั้งคณะทำงานฯ</a:t>
          </a:r>
          <a:endParaRPr lang="en-US" sz="1400" dirty="0">
            <a:latin typeface="Chulabhorn Likit Text" panose="00000500000000000000" pitchFamily="50" charset="-34"/>
            <a:cs typeface="Chulabhorn Likit Text" panose="00000500000000000000" pitchFamily="50" charset="-34"/>
          </a:endParaRPr>
        </a:p>
      </dgm:t>
    </dgm:pt>
    <dgm:pt modelId="{FEAB4C43-4361-4ED9-B407-1880A35838B5}" type="parTrans" cxnId="{1A5A050E-5CCC-467C-A3EF-75EBD93E1E86}">
      <dgm:prSet/>
      <dgm:spPr/>
      <dgm:t>
        <a:bodyPr/>
        <a:lstStyle/>
        <a:p>
          <a:endParaRPr lang="en-US">
            <a:latin typeface="Chulabhorn Likit Text Light๙" panose="00000400000000000000" pitchFamily="2" charset="-34"/>
            <a:cs typeface="Chulabhorn Likit Text Light๙" panose="00000400000000000000" pitchFamily="2" charset="-34"/>
          </a:endParaRPr>
        </a:p>
      </dgm:t>
    </dgm:pt>
    <dgm:pt modelId="{ED302DC8-34DE-43B8-8D49-B160FDF9B407}" type="sibTrans" cxnId="{1A5A050E-5CCC-467C-A3EF-75EBD93E1E86}">
      <dgm:prSet/>
      <dgm:spPr/>
      <dgm:t>
        <a:bodyPr/>
        <a:lstStyle/>
        <a:p>
          <a:endParaRPr lang="en-US">
            <a:latin typeface="Chulabhorn Likit Text Light๙" panose="00000400000000000000" pitchFamily="2" charset="-34"/>
            <a:cs typeface="Chulabhorn Likit Text Light๙" panose="00000400000000000000" pitchFamily="2" charset="-34"/>
          </a:endParaRPr>
        </a:p>
      </dgm:t>
    </dgm:pt>
    <dgm:pt modelId="{61105F23-BD69-4843-9D6C-1BD224B8DA60}">
      <dgm:prSet phldrT="[Text]" custT="1"/>
      <dgm:spPr/>
      <dgm:t>
        <a:bodyPr/>
        <a:lstStyle/>
        <a:p>
          <a:r>
            <a:rPr lang="th-TH" sz="1400" dirty="0" smtClean="0">
              <a:latin typeface="Chulabhorn Likit Text" panose="00000500000000000000" pitchFamily="50" charset="-34"/>
              <a:cs typeface="Chulabhorn Likit Text" panose="00000500000000000000" pitchFamily="50" charset="-34"/>
            </a:rPr>
            <a:t>เตรียมข้อมูลลูกหนี้เงินให้กู้ยืมสำหรับปีสิ้นสุดวันที่ 30 กันยายน 2565</a:t>
          </a:r>
          <a:endParaRPr lang="en-US" sz="1400" dirty="0">
            <a:latin typeface="Chulabhorn Likit Text" panose="00000500000000000000" pitchFamily="50" charset="-34"/>
            <a:cs typeface="Chulabhorn Likit Text" panose="00000500000000000000" pitchFamily="50" charset="-34"/>
          </a:endParaRPr>
        </a:p>
      </dgm:t>
    </dgm:pt>
    <dgm:pt modelId="{5D989386-38B9-4DBB-9724-CBD8CC20EDEA}" type="parTrans" cxnId="{96AA7697-53D3-4951-873A-576C2FCB9E7D}">
      <dgm:prSet/>
      <dgm:spPr/>
      <dgm:t>
        <a:bodyPr/>
        <a:lstStyle/>
        <a:p>
          <a:endParaRPr lang="en-US">
            <a:latin typeface="Chulabhorn Likit Text Light๙" panose="00000400000000000000" pitchFamily="2" charset="-34"/>
            <a:cs typeface="Chulabhorn Likit Text Light๙" panose="00000400000000000000" pitchFamily="2" charset="-34"/>
          </a:endParaRPr>
        </a:p>
      </dgm:t>
    </dgm:pt>
    <dgm:pt modelId="{640B28D4-9423-4362-BE31-4BE1D0CFB504}" type="sibTrans" cxnId="{96AA7697-53D3-4951-873A-576C2FCB9E7D}">
      <dgm:prSet/>
      <dgm:spPr/>
      <dgm:t>
        <a:bodyPr/>
        <a:lstStyle/>
        <a:p>
          <a:endParaRPr lang="en-US">
            <a:latin typeface="Chulabhorn Likit Text Light๙" panose="00000400000000000000" pitchFamily="2" charset="-34"/>
            <a:cs typeface="Chulabhorn Likit Text Light๙" panose="00000400000000000000" pitchFamily="2" charset="-34"/>
          </a:endParaRPr>
        </a:p>
      </dgm:t>
    </dgm:pt>
    <dgm:pt modelId="{621AE507-1B68-465F-8783-A256677450AF}">
      <dgm:prSet phldrT="[Text]" custT="1"/>
      <dgm:spPr/>
      <dgm:t>
        <a:bodyPr/>
        <a:lstStyle/>
        <a:p>
          <a:r>
            <a:rPr lang="th-TH" sz="2400" b="1" dirty="0" smtClean="0">
              <a:solidFill>
                <a:schemeClr val="tx1"/>
              </a:solidFill>
              <a:latin typeface="Chulabhorn Likit Text" panose="00000500000000000000" pitchFamily="50" charset="-34"/>
              <a:cs typeface="Chulabhorn Likit Text" panose="00000500000000000000" pitchFamily="50" charset="-34"/>
            </a:rPr>
            <a:t>การดำเนินการ</a:t>
          </a:r>
          <a:endParaRPr lang="en-US" sz="2400" b="1" dirty="0">
            <a:solidFill>
              <a:schemeClr val="tx1"/>
            </a:solidFill>
            <a:latin typeface="Chulabhorn Likit Text" panose="00000500000000000000" pitchFamily="50" charset="-34"/>
            <a:cs typeface="Chulabhorn Likit Text" panose="00000500000000000000" pitchFamily="50" charset="-34"/>
          </a:endParaRPr>
        </a:p>
      </dgm:t>
    </dgm:pt>
    <dgm:pt modelId="{EFA34802-B070-4FEA-98C6-DD6F7C249CD5}" type="parTrans" cxnId="{4C780DB8-3EC0-4AFB-894B-5896C2652665}">
      <dgm:prSet/>
      <dgm:spPr/>
      <dgm:t>
        <a:bodyPr/>
        <a:lstStyle/>
        <a:p>
          <a:endParaRPr lang="en-US">
            <a:latin typeface="Chulabhorn Likit Text Light๙" panose="00000400000000000000" pitchFamily="2" charset="-34"/>
            <a:cs typeface="Chulabhorn Likit Text Light๙" panose="00000400000000000000" pitchFamily="2" charset="-34"/>
          </a:endParaRPr>
        </a:p>
      </dgm:t>
    </dgm:pt>
    <dgm:pt modelId="{4395D54A-3A78-480D-A96F-A4C188EDD057}" type="sibTrans" cxnId="{4C780DB8-3EC0-4AFB-894B-5896C2652665}">
      <dgm:prSet/>
      <dgm:spPr/>
      <dgm:t>
        <a:bodyPr/>
        <a:lstStyle/>
        <a:p>
          <a:endParaRPr lang="en-US">
            <a:latin typeface="Chulabhorn Likit Text Light๙" panose="00000400000000000000" pitchFamily="2" charset="-34"/>
            <a:cs typeface="Chulabhorn Likit Text Light๙" panose="00000400000000000000" pitchFamily="2" charset="-34"/>
          </a:endParaRPr>
        </a:p>
      </dgm:t>
    </dgm:pt>
    <dgm:pt modelId="{F889ACD6-3DB0-44AC-9D8D-F26C1AEA1DC9}">
      <dgm:prSet phldrT="[Text]" custT="1"/>
      <dgm:spPr/>
      <dgm:t>
        <a:bodyPr/>
        <a:lstStyle/>
        <a:p>
          <a:pPr algn="l"/>
          <a:r>
            <a:rPr lang="th-TH" sz="1400" dirty="0" smtClean="0">
              <a:latin typeface="Chulabhorn Likit Text" panose="00000500000000000000" pitchFamily="50" charset="-34"/>
              <a:cs typeface="Chulabhorn Likit Text" panose="00000500000000000000" pitchFamily="50" charset="-34"/>
            </a:rPr>
            <a:t>ประชุมคณะทำงานฯ ร่วมกับ กองทุนปฏิรูปที่ดินเพื่อการเกษตร และบริษัทผู้รับจ้างพัฒนาระบบบัญชีการเงินกองทุน จำนวน 4 ครั้ง</a:t>
          </a:r>
          <a:endParaRPr lang="en-US" sz="1400" dirty="0">
            <a:latin typeface="Chulabhorn Likit Text" panose="00000500000000000000" pitchFamily="50" charset="-34"/>
            <a:cs typeface="Chulabhorn Likit Text" panose="00000500000000000000" pitchFamily="50" charset="-34"/>
          </a:endParaRPr>
        </a:p>
      </dgm:t>
    </dgm:pt>
    <dgm:pt modelId="{11EB923A-CF40-4D0B-AD70-D60EF61235A5}" type="parTrans" cxnId="{1B00779B-61E5-4943-A501-DD1A9A2C9121}">
      <dgm:prSet/>
      <dgm:spPr/>
      <dgm:t>
        <a:bodyPr/>
        <a:lstStyle/>
        <a:p>
          <a:endParaRPr lang="en-US">
            <a:latin typeface="Chulabhorn Likit Text Light๙" panose="00000400000000000000" pitchFamily="2" charset="-34"/>
            <a:cs typeface="Chulabhorn Likit Text Light๙" panose="00000400000000000000" pitchFamily="2" charset="-34"/>
          </a:endParaRPr>
        </a:p>
      </dgm:t>
    </dgm:pt>
    <dgm:pt modelId="{9BA2D57D-185C-4A63-9D6C-90688D801DC5}" type="sibTrans" cxnId="{1B00779B-61E5-4943-A501-DD1A9A2C9121}">
      <dgm:prSet/>
      <dgm:spPr/>
      <dgm:t>
        <a:bodyPr/>
        <a:lstStyle/>
        <a:p>
          <a:endParaRPr lang="en-US">
            <a:latin typeface="Chulabhorn Likit Text Light๙" panose="00000400000000000000" pitchFamily="2" charset="-34"/>
            <a:cs typeface="Chulabhorn Likit Text Light๙" panose="00000400000000000000" pitchFamily="2" charset="-34"/>
          </a:endParaRPr>
        </a:p>
      </dgm:t>
    </dgm:pt>
    <dgm:pt modelId="{68732A0A-8407-4D87-99D8-56F354B3FFFB}">
      <dgm:prSet phldrT="[Text]" custT="1"/>
      <dgm:spPr/>
      <dgm:t>
        <a:bodyPr/>
        <a:lstStyle/>
        <a:p>
          <a:pPr algn="l"/>
          <a:r>
            <a:rPr lang="th-TH" sz="1400" dirty="0" smtClean="0">
              <a:latin typeface="Chulabhorn Likit Text" panose="00000500000000000000" pitchFamily="50" charset="-34"/>
              <a:cs typeface="Chulabhorn Likit Text" panose="00000500000000000000" pitchFamily="50" charset="-34"/>
            </a:rPr>
            <a:t>วิเคราะห์ข้อมูลลูกหนี้เกินกำหนดชำระของกองทุนพัฒนาบทบาทสตรี ตั้งแต่ปี 2556 - 2565</a:t>
          </a:r>
          <a:endParaRPr lang="en-US" sz="1400" dirty="0">
            <a:latin typeface="Chulabhorn Likit Text" panose="00000500000000000000" pitchFamily="50" charset="-34"/>
            <a:cs typeface="Chulabhorn Likit Text" panose="00000500000000000000" pitchFamily="50" charset="-34"/>
          </a:endParaRPr>
        </a:p>
      </dgm:t>
    </dgm:pt>
    <dgm:pt modelId="{3CAA5926-F9E3-43EE-BE7F-41800540ECB3}" type="parTrans" cxnId="{4A110963-3BBE-43AA-8110-49EB2B9DED39}">
      <dgm:prSet/>
      <dgm:spPr/>
      <dgm:t>
        <a:bodyPr/>
        <a:lstStyle/>
        <a:p>
          <a:endParaRPr lang="en-US">
            <a:latin typeface="Chulabhorn Likit Text Light๙" panose="00000400000000000000" pitchFamily="2" charset="-34"/>
            <a:cs typeface="Chulabhorn Likit Text Light๙" panose="00000400000000000000" pitchFamily="2" charset="-34"/>
          </a:endParaRPr>
        </a:p>
      </dgm:t>
    </dgm:pt>
    <dgm:pt modelId="{7447B7A7-EA96-4726-A645-6B1107A1D443}" type="sibTrans" cxnId="{4A110963-3BBE-43AA-8110-49EB2B9DED39}">
      <dgm:prSet/>
      <dgm:spPr/>
      <dgm:t>
        <a:bodyPr/>
        <a:lstStyle/>
        <a:p>
          <a:endParaRPr lang="en-US">
            <a:latin typeface="Chulabhorn Likit Text Light๙" panose="00000400000000000000" pitchFamily="2" charset="-34"/>
            <a:cs typeface="Chulabhorn Likit Text Light๙" panose="00000400000000000000" pitchFamily="2" charset="-34"/>
          </a:endParaRPr>
        </a:p>
      </dgm:t>
    </dgm:pt>
    <dgm:pt modelId="{CF2DB229-8E5D-4CA5-A373-61CB46A2818F}">
      <dgm:prSet phldrT="[Text]" custT="1"/>
      <dgm:spPr>
        <a:solidFill>
          <a:schemeClr val="accent6">
            <a:lumMod val="40000"/>
            <a:lumOff val="60000"/>
          </a:schemeClr>
        </a:solidFill>
        <a:ln>
          <a:noFill/>
        </a:ln>
      </dgm:spPr>
      <dgm:t>
        <a:bodyPr/>
        <a:lstStyle/>
        <a:p>
          <a:r>
            <a:rPr lang="th-TH" sz="2000" b="1" dirty="0" smtClean="0">
              <a:solidFill>
                <a:schemeClr val="tx1"/>
              </a:solidFill>
              <a:latin typeface="Chulabhorn Likit Text" panose="00000500000000000000" pitchFamily="50" charset="-34"/>
              <a:cs typeface="Chulabhorn Likit Text" panose="00000500000000000000" pitchFamily="50" charset="-34"/>
            </a:rPr>
            <a:t>สรุปผล</a:t>
          </a:r>
        </a:p>
      </dgm:t>
    </dgm:pt>
    <dgm:pt modelId="{01F245EC-C73E-4289-859E-4F6814FC7345}" type="parTrans" cxnId="{2C958F17-5EB4-48A9-A3BE-775811A1CFB8}">
      <dgm:prSet/>
      <dgm:spPr/>
      <dgm:t>
        <a:bodyPr/>
        <a:lstStyle/>
        <a:p>
          <a:endParaRPr lang="en-US">
            <a:latin typeface="Chulabhorn Likit Text Light๙" panose="00000400000000000000" pitchFamily="2" charset="-34"/>
            <a:cs typeface="Chulabhorn Likit Text Light๙" panose="00000400000000000000" pitchFamily="2" charset="-34"/>
          </a:endParaRPr>
        </a:p>
      </dgm:t>
    </dgm:pt>
    <dgm:pt modelId="{26FF6C53-2B21-4D93-8BCD-15DD61349503}" type="sibTrans" cxnId="{2C958F17-5EB4-48A9-A3BE-775811A1CFB8}">
      <dgm:prSet/>
      <dgm:spPr/>
      <dgm:t>
        <a:bodyPr/>
        <a:lstStyle/>
        <a:p>
          <a:endParaRPr lang="en-US">
            <a:latin typeface="Chulabhorn Likit Text Light๙" panose="00000400000000000000" pitchFamily="2" charset="-34"/>
            <a:cs typeface="Chulabhorn Likit Text Light๙" panose="00000400000000000000" pitchFamily="2" charset="-34"/>
          </a:endParaRPr>
        </a:p>
      </dgm:t>
    </dgm:pt>
    <dgm:pt modelId="{5D45CE61-42E1-4D31-8482-AA5793C41829}">
      <dgm:prSet phldrT="[Text]" custT="1"/>
      <dgm:spPr>
        <a:solidFill>
          <a:schemeClr val="accent6">
            <a:lumMod val="20000"/>
            <a:lumOff val="80000"/>
            <a:alpha val="90000"/>
          </a:schemeClr>
        </a:solidFill>
      </dgm:spPr>
      <dgm:t>
        <a:bodyPr/>
        <a:lstStyle/>
        <a:p>
          <a:pPr marL="0" marR="0" indent="0" defTabSz="914400" eaLnBrk="1" fontAlgn="auto" latinLnBrk="0" hangingPunct="1">
            <a:lnSpc>
              <a:spcPct val="100000"/>
            </a:lnSpc>
            <a:spcBef>
              <a:spcPts val="0"/>
            </a:spcBef>
            <a:spcAft>
              <a:spcPts val="0"/>
            </a:spcAft>
            <a:buClrTx/>
            <a:buSzTx/>
            <a:buFontTx/>
            <a:buNone/>
            <a:tabLst/>
            <a:defRPr/>
          </a:pPr>
          <a:r>
            <a:rPr lang="th-TH" sz="1400" b="0" dirty="0" smtClean="0">
              <a:latin typeface="Chulabhorn Likit Text Light๙" panose="00000400000000000000" pitchFamily="2" charset="-34"/>
              <a:cs typeface="Chulabhorn Likit Text Light๙" panose="00000400000000000000" pitchFamily="2" charset="-34"/>
            </a:rPr>
            <a:t> </a:t>
          </a:r>
          <a:r>
            <a:rPr lang="th-TH" sz="1400" b="0" dirty="0" smtClean="0">
              <a:latin typeface="Chulabhorn Likit Text" panose="00000500000000000000" pitchFamily="50" charset="-34"/>
              <a:cs typeface="Chulabhorn Likit Text" panose="00000500000000000000" pitchFamily="50" charset="-34"/>
            </a:rPr>
            <a:t>การกำหนดอัตราร้อยละของค่าเผื่อหนี้สงสัยจะสูญของกองทุนพัฒนาบทบาทสตรี</a:t>
          </a:r>
          <a:endParaRPr lang="en-US" sz="1400" b="0" dirty="0">
            <a:latin typeface="Chulabhorn Likit Text" panose="00000500000000000000" pitchFamily="50" charset="-34"/>
            <a:cs typeface="Chulabhorn Likit Text" panose="00000500000000000000" pitchFamily="50" charset="-34"/>
          </a:endParaRPr>
        </a:p>
      </dgm:t>
    </dgm:pt>
    <dgm:pt modelId="{D07DAFDB-7C24-42E8-BA21-002D017CE1DE}" type="parTrans" cxnId="{9BD70D7F-642C-4747-9E0C-662154DD6849}">
      <dgm:prSet/>
      <dgm:spPr/>
      <dgm:t>
        <a:bodyPr/>
        <a:lstStyle/>
        <a:p>
          <a:endParaRPr lang="en-US">
            <a:latin typeface="Chulabhorn Likit Text Light๙" panose="00000400000000000000" pitchFamily="2" charset="-34"/>
            <a:cs typeface="Chulabhorn Likit Text Light๙" panose="00000400000000000000" pitchFamily="2" charset="-34"/>
          </a:endParaRPr>
        </a:p>
      </dgm:t>
    </dgm:pt>
    <dgm:pt modelId="{EDC915DA-A1FF-4B0E-9D07-10FA2A11D5F4}" type="sibTrans" cxnId="{9BD70D7F-642C-4747-9E0C-662154DD6849}">
      <dgm:prSet/>
      <dgm:spPr/>
      <dgm:t>
        <a:bodyPr/>
        <a:lstStyle/>
        <a:p>
          <a:endParaRPr lang="en-US">
            <a:latin typeface="Chulabhorn Likit Text Light๙" panose="00000400000000000000" pitchFamily="2" charset="-34"/>
            <a:cs typeface="Chulabhorn Likit Text Light๙" panose="00000400000000000000" pitchFamily="2" charset="-34"/>
          </a:endParaRPr>
        </a:p>
      </dgm:t>
    </dgm:pt>
    <dgm:pt modelId="{AF248E91-93BB-445A-A5CD-861276CB5803}">
      <dgm:prSet phldrT="[Text]" custT="1"/>
      <dgm:spPr/>
      <dgm:t>
        <a:bodyPr/>
        <a:lstStyle/>
        <a:p>
          <a:r>
            <a:rPr lang="th-TH" sz="1400" dirty="0" smtClean="0">
              <a:latin typeface="Chulabhorn Likit Text" panose="00000500000000000000" pitchFamily="50" charset="-34"/>
              <a:cs typeface="Chulabhorn Likit Text" panose="00000500000000000000" pitchFamily="50" charset="-34"/>
            </a:rPr>
            <a:t>ศึกษาเทียบเคียงการตั้งค่าเผื่อหนี้สงสัยจะสูญจากหน่วยงานงานที่ลักษณะใกล้เคียงกัน เช่น </a:t>
          </a:r>
          <a:r>
            <a:rPr lang="th-TH" sz="1400" dirty="0" smtClean="0">
              <a:solidFill>
                <a:schemeClr val="tx1"/>
              </a:solidFill>
              <a:latin typeface="Chulabhorn Likit Text" panose="00000500000000000000" pitchFamily="50" charset="-34"/>
              <a:cs typeface="Chulabhorn Likit Text" panose="00000500000000000000" pitchFamily="50" charset="-34"/>
            </a:rPr>
            <a:t>กองทุนปฏิรูปที่ดิน</a:t>
          </a:r>
          <a:br>
            <a:rPr lang="th-TH" sz="1400" dirty="0" smtClean="0">
              <a:solidFill>
                <a:schemeClr val="tx1"/>
              </a:solidFill>
              <a:latin typeface="Chulabhorn Likit Text" panose="00000500000000000000" pitchFamily="50" charset="-34"/>
              <a:cs typeface="Chulabhorn Likit Text" panose="00000500000000000000" pitchFamily="50" charset="-34"/>
            </a:rPr>
          </a:br>
          <a:r>
            <a:rPr lang="th-TH" sz="1400" dirty="0" smtClean="0">
              <a:solidFill>
                <a:schemeClr val="tx1"/>
              </a:solidFill>
              <a:latin typeface="Chulabhorn Likit Text" panose="00000500000000000000" pitchFamily="50" charset="-34"/>
              <a:cs typeface="Chulabhorn Likit Text" panose="00000500000000000000" pitchFamily="50" charset="-34"/>
            </a:rPr>
            <a:t>เพื่อการเกษตร การเคหะแห่งชาติ กองทุนพัฒนาสหกรณ์ เป็นต้น</a:t>
          </a:r>
          <a:endParaRPr lang="en-US" sz="1400" dirty="0">
            <a:latin typeface="Chulabhorn Likit Text" panose="00000500000000000000" pitchFamily="50" charset="-34"/>
            <a:cs typeface="Chulabhorn Likit Text" panose="00000500000000000000" pitchFamily="50" charset="-34"/>
          </a:endParaRPr>
        </a:p>
      </dgm:t>
    </dgm:pt>
    <dgm:pt modelId="{3660294A-40A4-4833-8ADE-EBCDE2FB911B}" type="parTrans" cxnId="{DFAC2664-D2B2-41A5-A55D-353E494CC113}">
      <dgm:prSet/>
      <dgm:spPr/>
      <dgm:t>
        <a:bodyPr/>
        <a:lstStyle/>
        <a:p>
          <a:endParaRPr lang="en-US">
            <a:latin typeface="Chulabhorn Likit Text Light๙" panose="00000400000000000000" pitchFamily="2" charset="-34"/>
            <a:cs typeface="Chulabhorn Likit Text Light๙" panose="00000400000000000000" pitchFamily="2" charset="-34"/>
          </a:endParaRPr>
        </a:p>
      </dgm:t>
    </dgm:pt>
    <dgm:pt modelId="{29F6223D-C07B-4896-A240-F76DB6AE73FA}" type="sibTrans" cxnId="{DFAC2664-D2B2-41A5-A55D-353E494CC113}">
      <dgm:prSet/>
      <dgm:spPr/>
      <dgm:t>
        <a:bodyPr/>
        <a:lstStyle/>
        <a:p>
          <a:endParaRPr lang="en-US">
            <a:latin typeface="Chulabhorn Likit Text Light๙" panose="00000400000000000000" pitchFamily="2" charset="-34"/>
            <a:cs typeface="Chulabhorn Likit Text Light๙" panose="00000400000000000000" pitchFamily="2" charset="-34"/>
          </a:endParaRPr>
        </a:p>
      </dgm:t>
    </dgm:pt>
    <dgm:pt modelId="{755C5507-8A9A-4426-BBEB-090684FC5061}">
      <dgm:prSet phldrT="[Text]" custT="1"/>
      <dgm:spPr/>
      <dgm:t>
        <a:bodyPr/>
        <a:lstStyle/>
        <a:p>
          <a:pPr algn="thaiDist"/>
          <a:r>
            <a:rPr lang="th-TH" sz="1400" spc="-20" baseline="0" dirty="0" smtClean="0">
              <a:solidFill>
                <a:srgbClr val="C00000"/>
              </a:solidFill>
              <a:latin typeface="Chulabhorn Likit Text" panose="00000500000000000000" pitchFamily="50" charset="-34"/>
              <a:cs typeface="Chulabhorn Likit Text" panose="00000500000000000000" pitchFamily="50" charset="-34"/>
            </a:rPr>
            <a:t>เลือกวิธีในการประมาณหนี้สงสัยจะสูญ ตามมาตรฐาน</a:t>
          </a:r>
          <a:r>
            <a:rPr lang="th-TH" sz="1400" spc="-50" baseline="0" dirty="0" smtClean="0">
              <a:solidFill>
                <a:srgbClr val="C00000"/>
              </a:solidFill>
              <a:latin typeface="Chulabhorn Likit Text" panose="00000500000000000000" pitchFamily="50" charset="-34"/>
              <a:cs typeface="Chulabhorn Likit Text" panose="00000500000000000000" pitchFamily="50" charset="-34"/>
            </a:rPr>
            <a:t>การบัญชีภาครัฐ </a:t>
          </a:r>
          <a:r>
            <a:rPr lang="th-TH" sz="1400" u="sng" spc="-50" baseline="0" dirty="0" smtClean="0">
              <a:latin typeface="Chulabhorn Likit Text" panose="00000500000000000000" pitchFamily="50" charset="-34"/>
              <a:cs typeface="Chulabhorn Likit Text" panose="00000500000000000000" pitchFamily="50" charset="-34"/>
            </a:rPr>
            <a:t>โดยพิจารณาจากประสบการณ์ที่ผ่านมา</a:t>
          </a:r>
          <a:r>
            <a:rPr lang="th-TH" sz="1400" u="sng" dirty="0" smtClean="0">
              <a:latin typeface="Chulabhorn Likit Text" panose="00000500000000000000" pitchFamily="50" charset="-34"/>
              <a:cs typeface="Chulabhorn Likit Text" panose="00000500000000000000" pitchFamily="50" charset="-34"/>
            </a:rPr>
            <a:t>เกี่ยวกับลูกหนี้ที่เก็บไม่ได้</a:t>
          </a:r>
          <a:r>
            <a:rPr lang="th-TH" sz="1400" dirty="0" smtClean="0">
              <a:latin typeface="Chulabhorn Likit Text" panose="00000500000000000000" pitchFamily="50" charset="-34"/>
              <a:cs typeface="Chulabhorn Likit Text" panose="00000500000000000000" pitchFamily="50" charset="-34"/>
            </a:rPr>
            <a:t> การประมาณหนี้สงสัย</a:t>
          </a:r>
          <a:br>
            <a:rPr lang="th-TH" sz="1400" dirty="0" smtClean="0">
              <a:latin typeface="Chulabhorn Likit Text" panose="00000500000000000000" pitchFamily="50" charset="-34"/>
              <a:cs typeface="Chulabhorn Likit Text" panose="00000500000000000000" pitchFamily="50" charset="-34"/>
            </a:rPr>
          </a:br>
          <a:r>
            <a:rPr lang="th-TH" sz="1400" dirty="0" smtClean="0">
              <a:latin typeface="Chulabhorn Likit Text" panose="00000500000000000000" pitchFamily="50" charset="-34"/>
              <a:cs typeface="Chulabhorn Likit Text" panose="00000500000000000000" pitchFamily="50" charset="-34"/>
            </a:rPr>
            <a:t>จะสูญ </a:t>
          </a:r>
          <a:r>
            <a:rPr lang="th-TH" sz="1400" dirty="0" smtClean="0">
              <a:solidFill>
                <a:schemeClr val="tx1"/>
              </a:solidFill>
              <a:latin typeface="Chulabhorn Likit Text" panose="00000500000000000000" pitchFamily="50" charset="-34"/>
              <a:cs typeface="Chulabhorn Likit Text" panose="00000500000000000000" pitchFamily="50" charset="-34"/>
            </a:rPr>
            <a:t>(ค) ประมาณหนี้สงสัยจะสูญโดยพิจารณาลูกหนี้</a:t>
          </a:r>
          <a:r>
            <a:rPr lang="th-TH" sz="1400" spc="-20" baseline="0" dirty="0" smtClean="0">
              <a:solidFill>
                <a:schemeClr val="tx1"/>
              </a:solidFill>
              <a:latin typeface="Chulabhorn Likit Text" panose="00000500000000000000" pitchFamily="50" charset="-34"/>
              <a:cs typeface="Chulabhorn Likit Text" panose="00000500000000000000" pitchFamily="50" charset="-34"/>
            </a:rPr>
            <a:t>จากการขายสินค้าและบริการแต่ละราย </a:t>
          </a:r>
          <a:r>
            <a:rPr lang="th-TH" sz="1400" dirty="0" smtClean="0">
              <a:solidFill>
                <a:schemeClr val="tx1"/>
              </a:solidFill>
              <a:latin typeface="Chulabhorn Likit Text" panose="00000500000000000000" pitchFamily="50" charset="-34"/>
              <a:cs typeface="Chulabhorn Likit Text" panose="00000500000000000000" pitchFamily="50" charset="-34"/>
            </a:rPr>
            <a:t>และรับรู้เฉพาะลูกหนี้ที่คาดว่าจะเรียกเก็บไม่ได้เท่านั้นเป็นหนี้สงสัยจะสูญ</a:t>
          </a:r>
          <a:endParaRPr lang="en-US" sz="1400" dirty="0">
            <a:solidFill>
              <a:schemeClr val="tx1"/>
            </a:solidFill>
            <a:latin typeface="Chulabhorn Likit Text" panose="00000500000000000000" pitchFamily="50" charset="-34"/>
            <a:cs typeface="Chulabhorn Likit Text" panose="00000500000000000000" pitchFamily="50" charset="-34"/>
          </a:endParaRPr>
        </a:p>
      </dgm:t>
    </dgm:pt>
    <dgm:pt modelId="{E402839C-8C67-4417-9764-998526AF985D}" type="parTrans" cxnId="{05C24A99-D5D2-47C5-9767-A79A6602AAE5}">
      <dgm:prSet/>
      <dgm:spPr/>
      <dgm:t>
        <a:bodyPr/>
        <a:lstStyle/>
        <a:p>
          <a:endParaRPr lang="en-US">
            <a:latin typeface="Chulabhorn Likit Text Light๙" panose="00000400000000000000" pitchFamily="2" charset="-34"/>
            <a:cs typeface="Chulabhorn Likit Text Light๙" panose="00000400000000000000" pitchFamily="2" charset="-34"/>
          </a:endParaRPr>
        </a:p>
      </dgm:t>
    </dgm:pt>
    <dgm:pt modelId="{C83B46DA-4033-43E7-A146-459BFB4F4C55}" type="sibTrans" cxnId="{05C24A99-D5D2-47C5-9767-A79A6602AAE5}">
      <dgm:prSet/>
      <dgm:spPr/>
      <dgm:t>
        <a:bodyPr/>
        <a:lstStyle/>
        <a:p>
          <a:endParaRPr lang="en-US">
            <a:latin typeface="Chulabhorn Likit Text Light๙" panose="00000400000000000000" pitchFamily="2" charset="-34"/>
            <a:cs typeface="Chulabhorn Likit Text Light๙" panose="00000400000000000000" pitchFamily="2" charset="-34"/>
          </a:endParaRPr>
        </a:p>
      </dgm:t>
    </dgm:pt>
    <dgm:pt modelId="{36154CDC-F2FA-48E8-928E-677DBFFF33BD}">
      <dgm:prSet phldrT="[Text]" custT="1"/>
      <dgm:spPr>
        <a:solidFill>
          <a:schemeClr val="accent6">
            <a:lumMod val="20000"/>
            <a:lumOff val="80000"/>
            <a:alpha val="90000"/>
          </a:schemeClr>
        </a:solidFill>
      </dgm:spPr>
      <dgm:t>
        <a:bodyPr/>
        <a:lstStyle/>
        <a:p>
          <a:pPr marL="0" marR="0" indent="0" defTabSz="914400" eaLnBrk="1" fontAlgn="auto" latinLnBrk="0" hangingPunct="1">
            <a:lnSpc>
              <a:spcPct val="100000"/>
            </a:lnSpc>
            <a:spcBef>
              <a:spcPts val="0"/>
            </a:spcBef>
            <a:spcAft>
              <a:spcPts val="0"/>
            </a:spcAft>
            <a:buClrTx/>
            <a:buSzTx/>
            <a:buFontTx/>
            <a:buNone/>
            <a:tabLst/>
            <a:defRPr/>
          </a:pPr>
          <a:r>
            <a:rPr lang="th-TH" sz="1400" b="0" dirty="0" smtClean="0">
              <a:latin typeface="Chulabhorn Likit Text" panose="00000500000000000000" pitchFamily="50" charset="-34"/>
              <a:cs typeface="Chulabhorn Likit Text" panose="00000500000000000000" pitchFamily="50" charset="-34"/>
            </a:rPr>
            <a:t> สรุปผลการประมาณการตั้งค่าเผื่อหนี้สงสัยจะสูญของกองทุนพัฒนาบทบาทสตรี</a:t>
          </a:r>
          <a:endParaRPr lang="en-US" sz="1400" b="0" dirty="0">
            <a:latin typeface="Chulabhorn Likit Text" panose="00000500000000000000" pitchFamily="50" charset="-34"/>
            <a:cs typeface="Chulabhorn Likit Text" panose="00000500000000000000" pitchFamily="50" charset="-34"/>
          </a:endParaRPr>
        </a:p>
      </dgm:t>
    </dgm:pt>
    <dgm:pt modelId="{707437CA-85A7-4CF0-B59D-A8CA77A9DA6E}" type="parTrans" cxnId="{1AB248F4-3C8D-480C-9A0A-974855E0C913}">
      <dgm:prSet/>
      <dgm:spPr/>
      <dgm:t>
        <a:bodyPr/>
        <a:lstStyle/>
        <a:p>
          <a:endParaRPr lang="en-US">
            <a:latin typeface="Chulabhorn Likit Text Light๙" panose="00000400000000000000" pitchFamily="2" charset="-34"/>
            <a:cs typeface="Chulabhorn Likit Text Light๙" panose="00000400000000000000" pitchFamily="2" charset="-34"/>
          </a:endParaRPr>
        </a:p>
      </dgm:t>
    </dgm:pt>
    <dgm:pt modelId="{463BCF1E-80B5-4416-834F-F3E9D209604C}" type="sibTrans" cxnId="{1AB248F4-3C8D-480C-9A0A-974855E0C913}">
      <dgm:prSet/>
      <dgm:spPr/>
      <dgm:t>
        <a:bodyPr/>
        <a:lstStyle/>
        <a:p>
          <a:endParaRPr lang="en-US">
            <a:latin typeface="Chulabhorn Likit Text Light๙" panose="00000400000000000000" pitchFamily="2" charset="-34"/>
            <a:cs typeface="Chulabhorn Likit Text Light๙" panose="00000400000000000000" pitchFamily="2" charset="-34"/>
          </a:endParaRPr>
        </a:p>
      </dgm:t>
    </dgm:pt>
    <dgm:pt modelId="{94B735E2-A657-4416-A80B-FF30924CAC26}">
      <dgm:prSet phldrT="[Text]" custT="1"/>
      <dgm:spPr/>
      <dgm:t>
        <a:bodyPr/>
        <a:lstStyle/>
        <a:p>
          <a:pPr algn="l"/>
          <a:r>
            <a:rPr lang="th-TH" sz="1400" spc="-90" dirty="0" smtClean="0">
              <a:latin typeface="Chulabhorn Likit Text" panose="00000500000000000000" pitchFamily="50" charset="-34"/>
              <a:cs typeface="Chulabhorn Likit Text" panose="00000500000000000000" pitchFamily="50" charset="-34"/>
            </a:rPr>
            <a:t>สรุปข้อมูลลูกหนี้ค้างชำระของกองทุน</a:t>
          </a:r>
          <a:r>
            <a:rPr lang="th-TH" sz="1400" spc="-90" baseline="0" dirty="0" smtClean="0">
              <a:latin typeface="Chulabhorn Likit Text" panose="00000500000000000000" pitchFamily="50" charset="-34"/>
              <a:cs typeface="Chulabhorn Likit Text" panose="00000500000000000000" pitchFamily="50" charset="-34"/>
            </a:rPr>
            <a:t>พัฒนาบทบาทสตรี </a:t>
          </a:r>
          <a:r>
            <a:rPr lang="th-TH" sz="1400" spc="-40" baseline="0" dirty="0" smtClean="0">
              <a:latin typeface="Chulabhorn Likit Text" panose="00000500000000000000" pitchFamily="50" charset="-34"/>
              <a:cs typeface="Chulabhorn Likit Text" panose="00000500000000000000" pitchFamily="50" charset="-34"/>
            </a:rPr>
            <a:t>ตั้งแต่ปี 2556 - 2565</a:t>
          </a:r>
          <a:endParaRPr lang="en-US" sz="1400" spc="-40" baseline="0" dirty="0">
            <a:latin typeface="Chulabhorn Likit Text" panose="00000500000000000000" pitchFamily="50" charset="-34"/>
            <a:cs typeface="Chulabhorn Likit Text" panose="00000500000000000000" pitchFamily="50" charset="-34"/>
          </a:endParaRPr>
        </a:p>
      </dgm:t>
    </dgm:pt>
    <dgm:pt modelId="{A0D950DF-7451-4798-B824-A6684343303D}" type="sibTrans" cxnId="{0CD4008D-139B-4A20-B23C-3519CF965C70}">
      <dgm:prSet/>
      <dgm:spPr/>
      <dgm:t>
        <a:bodyPr/>
        <a:lstStyle/>
        <a:p>
          <a:endParaRPr lang="en-US">
            <a:latin typeface="Chulabhorn Likit Text Light๙" panose="00000400000000000000" pitchFamily="2" charset="-34"/>
            <a:cs typeface="Chulabhorn Likit Text Light๙" panose="00000400000000000000" pitchFamily="2" charset="-34"/>
          </a:endParaRPr>
        </a:p>
      </dgm:t>
    </dgm:pt>
    <dgm:pt modelId="{CAE5D246-9D2D-4284-89EB-994AF91906EC}" type="parTrans" cxnId="{0CD4008D-139B-4A20-B23C-3519CF965C70}">
      <dgm:prSet/>
      <dgm:spPr/>
      <dgm:t>
        <a:bodyPr/>
        <a:lstStyle/>
        <a:p>
          <a:endParaRPr lang="en-US">
            <a:latin typeface="Chulabhorn Likit Text Light๙" panose="00000400000000000000" pitchFamily="2" charset="-34"/>
            <a:cs typeface="Chulabhorn Likit Text Light๙" panose="00000400000000000000" pitchFamily="2" charset="-34"/>
          </a:endParaRPr>
        </a:p>
      </dgm:t>
    </dgm:pt>
    <dgm:pt modelId="{0EF3017F-E518-4EFA-BF59-CB165F985FAE}">
      <dgm:prSet phldrT="[Text]" custT="1"/>
      <dgm:spPr>
        <a:solidFill>
          <a:schemeClr val="accent6">
            <a:lumMod val="20000"/>
            <a:lumOff val="80000"/>
            <a:alpha val="90000"/>
          </a:schemeClr>
        </a:solidFill>
      </dgm:spPr>
      <dgm:t>
        <a:bodyPr/>
        <a:lstStyle/>
        <a:p>
          <a:pPr marL="0" marR="0" indent="0" defTabSz="914400" eaLnBrk="1" fontAlgn="auto" latinLnBrk="0" hangingPunct="1">
            <a:lnSpc>
              <a:spcPct val="100000"/>
            </a:lnSpc>
            <a:spcBef>
              <a:spcPts val="0"/>
            </a:spcBef>
            <a:spcAft>
              <a:spcPts val="0"/>
            </a:spcAft>
            <a:buClrTx/>
            <a:buSzTx/>
            <a:buFontTx/>
            <a:buNone/>
            <a:tabLst/>
            <a:defRPr/>
          </a:pPr>
          <a:r>
            <a:rPr lang="th-TH" sz="1400" b="0" dirty="0" smtClean="0">
              <a:latin typeface="Chulabhorn Likit Text" panose="00000500000000000000" pitchFamily="50" charset="-34"/>
              <a:cs typeface="Chulabhorn Likit Text" panose="00000500000000000000" pitchFamily="50" charset="-34"/>
            </a:rPr>
            <a:t> ร่างหลักเกณฑ์การตั้งค่าเผื่อหนี้สงสัยจะสูญของกองทุนพัฒนาบทบาทสตรี</a:t>
          </a:r>
          <a:endParaRPr lang="en-US" sz="1400" b="0" dirty="0">
            <a:latin typeface="Chulabhorn Likit Text" panose="00000500000000000000" pitchFamily="50" charset="-34"/>
            <a:cs typeface="Chulabhorn Likit Text" panose="00000500000000000000" pitchFamily="50" charset="-34"/>
          </a:endParaRPr>
        </a:p>
      </dgm:t>
    </dgm:pt>
    <dgm:pt modelId="{49772B81-F56D-4DC8-A8F4-C6AAAAA4921A}" type="parTrans" cxnId="{C9505181-9E37-4FFB-B197-802F29E07391}">
      <dgm:prSet/>
      <dgm:spPr/>
      <dgm:t>
        <a:bodyPr/>
        <a:lstStyle/>
        <a:p>
          <a:endParaRPr lang="en-US"/>
        </a:p>
      </dgm:t>
    </dgm:pt>
    <dgm:pt modelId="{550F28A7-DAA3-48B2-93E7-BEC64E3D3CAD}" type="sibTrans" cxnId="{C9505181-9E37-4FFB-B197-802F29E07391}">
      <dgm:prSet/>
      <dgm:spPr/>
      <dgm:t>
        <a:bodyPr/>
        <a:lstStyle/>
        <a:p>
          <a:endParaRPr lang="en-US"/>
        </a:p>
      </dgm:t>
    </dgm:pt>
    <dgm:pt modelId="{30B8652B-C892-425F-8DBF-02DB5E174950}" type="pres">
      <dgm:prSet presAssocID="{7DBD96AF-F6F0-447D-852C-99611CFC68CF}" presName="Name0" presStyleCnt="0">
        <dgm:presLayoutVars>
          <dgm:dir/>
          <dgm:animLvl val="lvl"/>
          <dgm:resizeHandles val="exact"/>
        </dgm:presLayoutVars>
      </dgm:prSet>
      <dgm:spPr/>
      <dgm:t>
        <a:bodyPr/>
        <a:lstStyle/>
        <a:p>
          <a:endParaRPr lang="en-US"/>
        </a:p>
      </dgm:t>
    </dgm:pt>
    <dgm:pt modelId="{4749CCFC-4713-4485-931F-95F02CCE5F41}" type="pres">
      <dgm:prSet presAssocID="{3B01A9E3-1B1C-41F8-928E-D64E032B4A87}" presName="composite" presStyleCnt="0"/>
      <dgm:spPr/>
    </dgm:pt>
    <dgm:pt modelId="{CB4FFC70-5468-4800-84DE-1FBAAB93EE3E}" type="pres">
      <dgm:prSet presAssocID="{3B01A9E3-1B1C-41F8-928E-D64E032B4A87}" presName="parTx" presStyleLbl="alignNode1" presStyleIdx="0" presStyleCnt="3">
        <dgm:presLayoutVars>
          <dgm:chMax val="0"/>
          <dgm:chPref val="0"/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20D8FCB3-FBF8-45C4-AA35-4C8000CF969B}" type="pres">
      <dgm:prSet presAssocID="{3B01A9E3-1B1C-41F8-928E-D64E032B4A87}" presName="desTx" presStyleLbl="alignAccFollowNode1" presStyleIdx="0" presStyleCnt="3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05F462D1-ED30-453F-99F5-4ABACD999451}" type="pres">
      <dgm:prSet presAssocID="{A9EA7D3E-494F-41B5-8467-98503DFC1010}" presName="space" presStyleCnt="0"/>
      <dgm:spPr/>
    </dgm:pt>
    <dgm:pt modelId="{106F6AC2-6028-4187-98C8-9289845E355D}" type="pres">
      <dgm:prSet presAssocID="{621AE507-1B68-465F-8783-A256677450AF}" presName="composite" presStyleCnt="0"/>
      <dgm:spPr/>
    </dgm:pt>
    <dgm:pt modelId="{E9C8E120-F77E-4EFC-BD48-422F9F6BD306}" type="pres">
      <dgm:prSet presAssocID="{621AE507-1B68-465F-8783-A256677450AF}" presName="parTx" presStyleLbl="alignNode1" presStyleIdx="1" presStyleCnt="3" custScaleX="160797">
        <dgm:presLayoutVars>
          <dgm:chMax val="0"/>
          <dgm:chPref val="0"/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38CD60EC-0871-4CDB-AF4B-0F717539661D}" type="pres">
      <dgm:prSet presAssocID="{621AE507-1B68-465F-8783-A256677450AF}" presName="desTx" presStyleLbl="alignAccFollowNode1" presStyleIdx="1" presStyleCnt="3" custScaleX="160892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C6B10C90-B48C-4A9E-BFFE-79BE5EC80694}" type="pres">
      <dgm:prSet presAssocID="{4395D54A-3A78-480D-A96F-A4C188EDD057}" presName="space" presStyleCnt="0"/>
      <dgm:spPr/>
    </dgm:pt>
    <dgm:pt modelId="{07123F63-1426-4753-806E-2DC9166871C3}" type="pres">
      <dgm:prSet presAssocID="{CF2DB229-8E5D-4CA5-A373-61CB46A2818F}" presName="composite" presStyleCnt="0"/>
      <dgm:spPr/>
    </dgm:pt>
    <dgm:pt modelId="{9EB9CFCE-E619-4C71-BBD1-E8527E437B46}" type="pres">
      <dgm:prSet presAssocID="{CF2DB229-8E5D-4CA5-A373-61CB46A2818F}" presName="parTx" presStyleLbl="alignNode1" presStyleIdx="2" presStyleCnt="3">
        <dgm:presLayoutVars>
          <dgm:chMax val="0"/>
          <dgm:chPref val="0"/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D307AD47-8511-4030-917D-98B1DEE648FC}" type="pres">
      <dgm:prSet presAssocID="{CF2DB229-8E5D-4CA5-A373-61CB46A2818F}" presName="desTx" presStyleLbl="alignAccFollowNode1" presStyleIdx="2" presStyleCnt="3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</dgm:ptLst>
  <dgm:cxnLst>
    <dgm:cxn modelId="{1AB248F4-3C8D-480C-9A0A-974855E0C913}" srcId="{CF2DB229-8E5D-4CA5-A373-61CB46A2818F}" destId="{36154CDC-F2FA-48E8-928E-677DBFFF33BD}" srcOrd="2" destOrd="0" parTransId="{707437CA-85A7-4CF0-B59D-A8CA77A9DA6E}" sibTransId="{463BCF1E-80B5-4416-834F-F3E9D209604C}"/>
    <dgm:cxn modelId="{1B00779B-61E5-4943-A501-DD1A9A2C9121}" srcId="{621AE507-1B68-465F-8783-A256677450AF}" destId="{F889ACD6-3DB0-44AC-9D8D-F26C1AEA1DC9}" srcOrd="0" destOrd="0" parTransId="{11EB923A-CF40-4D0B-AD70-D60EF61235A5}" sibTransId="{9BA2D57D-185C-4A63-9D6C-90688D801DC5}"/>
    <dgm:cxn modelId="{DFAC2664-D2B2-41A5-A55D-353E494CC113}" srcId="{3B01A9E3-1B1C-41F8-928E-D64E032B4A87}" destId="{AF248E91-93BB-445A-A5CD-861276CB5803}" srcOrd="2" destOrd="0" parTransId="{3660294A-40A4-4833-8ADE-EBCDE2FB911B}" sibTransId="{29F6223D-C07B-4896-A240-F76DB6AE73FA}"/>
    <dgm:cxn modelId="{868D5801-BCAF-4F48-B1F1-0FEB1B84E305}" type="presOf" srcId="{755C5507-8A9A-4426-BBEB-090684FC5061}" destId="{38CD60EC-0871-4CDB-AF4B-0F717539661D}" srcOrd="0" destOrd="2" presId="urn:microsoft.com/office/officeart/2005/8/layout/hList1"/>
    <dgm:cxn modelId="{3BB4DF20-5D35-47BB-BDAC-D2D665057FA5}" type="presOf" srcId="{AF248E91-93BB-445A-A5CD-861276CB5803}" destId="{20D8FCB3-FBF8-45C4-AA35-4C8000CF969B}" srcOrd="0" destOrd="2" presId="urn:microsoft.com/office/officeart/2005/8/layout/hList1"/>
    <dgm:cxn modelId="{05C24A99-D5D2-47C5-9767-A79A6602AAE5}" srcId="{621AE507-1B68-465F-8783-A256677450AF}" destId="{755C5507-8A9A-4426-BBEB-090684FC5061}" srcOrd="2" destOrd="0" parTransId="{E402839C-8C67-4417-9764-998526AF985D}" sibTransId="{C83B46DA-4033-43E7-A146-459BFB4F4C55}"/>
    <dgm:cxn modelId="{C9505181-9E37-4FFB-B197-802F29E07391}" srcId="{CF2DB229-8E5D-4CA5-A373-61CB46A2818F}" destId="{0EF3017F-E518-4EFA-BF59-CB165F985FAE}" srcOrd="1" destOrd="0" parTransId="{49772B81-F56D-4DC8-A8F4-C6AAAAA4921A}" sibTransId="{550F28A7-DAA3-48B2-93E7-BEC64E3D3CAD}"/>
    <dgm:cxn modelId="{9E5A5AEC-4200-4B77-B0BE-DA9D48F045C3}" type="presOf" srcId="{68732A0A-8407-4D87-99D8-56F354B3FFFB}" destId="{38CD60EC-0871-4CDB-AF4B-0F717539661D}" srcOrd="0" destOrd="1" presId="urn:microsoft.com/office/officeart/2005/8/layout/hList1"/>
    <dgm:cxn modelId="{E0AF1D30-BA42-4B5C-A31A-92347633B246}" type="presOf" srcId="{36154CDC-F2FA-48E8-928E-677DBFFF33BD}" destId="{D307AD47-8511-4030-917D-98B1DEE648FC}" srcOrd="0" destOrd="2" presId="urn:microsoft.com/office/officeart/2005/8/layout/hList1"/>
    <dgm:cxn modelId="{A2CF17BC-AED1-4BE5-9FAF-DC97B0236C77}" type="presOf" srcId="{F889ACD6-3DB0-44AC-9D8D-F26C1AEA1DC9}" destId="{38CD60EC-0871-4CDB-AF4B-0F717539661D}" srcOrd="0" destOrd="0" presId="urn:microsoft.com/office/officeart/2005/8/layout/hList1"/>
    <dgm:cxn modelId="{3D0DA184-0717-4E6F-BB63-0F1732308458}" type="presOf" srcId="{621AE507-1B68-465F-8783-A256677450AF}" destId="{E9C8E120-F77E-4EFC-BD48-422F9F6BD306}" srcOrd="0" destOrd="0" presId="urn:microsoft.com/office/officeart/2005/8/layout/hList1"/>
    <dgm:cxn modelId="{D163B81D-65D2-4806-B80A-70D170F5D837}" type="presOf" srcId="{ABEF765F-00EC-46CD-B0AB-93E1AD5EEC62}" destId="{20D8FCB3-FBF8-45C4-AA35-4C8000CF969B}" srcOrd="0" destOrd="0" presId="urn:microsoft.com/office/officeart/2005/8/layout/hList1"/>
    <dgm:cxn modelId="{9BD70D7F-642C-4747-9E0C-662154DD6849}" srcId="{CF2DB229-8E5D-4CA5-A373-61CB46A2818F}" destId="{5D45CE61-42E1-4D31-8482-AA5793C41829}" srcOrd="0" destOrd="0" parTransId="{D07DAFDB-7C24-42E8-BA21-002D017CE1DE}" sibTransId="{EDC915DA-A1FF-4B0E-9D07-10FA2A11D5F4}"/>
    <dgm:cxn modelId="{7E3E000A-C09E-4567-8045-ED100D9F654B}" type="presOf" srcId="{0EF3017F-E518-4EFA-BF59-CB165F985FAE}" destId="{D307AD47-8511-4030-917D-98B1DEE648FC}" srcOrd="0" destOrd="1" presId="urn:microsoft.com/office/officeart/2005/8/layout/hList1"/>
    <dgm:cxn modelId="{2C958F17-5EB4-48A9-A3BE-775811A1CFB8}" srcId="{7DBD96AF-F6F0-447D-852C-99611CFC68CF}" destId="{CF2DB229-8E5D-4CA5-A373-61CB46A2818F}" srcOrd="2" destOrd="0" parTransId="{01F245EC-C73E-4289-859E-4F6814FC7345}" sibTransId="{26FF6C53-2B21-4D93-8BCD-15DD61349503}"/>
    <dgm:cxn modelId="{C138D12C-CBEF-478B-868F-C57D8F3244AE}" type="presOf" srcId="{5D45CE61-42E1-4D31-8482-AA5793C41829}" destId="{D307AD47-8511-4030-917D-98B1DEE648FC}" srcOrd="0" destOrd="0" presId="urn:microsoft.com/office/officeart/2005/8/layout/hList1"/>
    <dgm:cxn modelId="{1A5A050E-5CCC-467C-A3EF-75EBD93E1E86}" srcId="{3B01A9E3-1B1C-41F8-928E-D64E032B4A87}" destId="{ABEF765F-00EC-46CD-B0AB-93E1AD5EEC62}" srcOrd="0" destOrd="0" parTransId="{FEAB4C43-4361-4ED9-B407-1880A35838B5}" sibTransId="{ED302DC8-34DE-43B8-8D49-B160FDF9B407}"/>
    <dgm:cxn modelId="{E0B249DD-F652-4725-A3D6-A55E2A0526D3}" srcId="{7DBD96AF-F6F0-447D-852C-99611CFC68CF}" destId="{3B01A9E3-1B1C-41F8-928E-D64E032B4A87}" srcOrd="0" destOrd="0" parTransId="{021AFB2B-E939-482F-9F9D-02CDA29FE5FD}" sibTransId="{A9EA7D3E-494F-41B5-8467-98503DFC1010}"/>
    <dgm:cxn modelId="{4C780DB8-3EC0-4AFB-894B-5896C2652665}" srcId="{7DBD96AF-F6F0-447D-852C-99611CFC68CF}" destId="{621AE507-1B68-465F-8783-A256677450AF}" srcOrd="1" destOrd="0" parTransId="{EFA34802-B070-4FEA-98C6-DD6F7C249CD5}" sibTransId="{4395D54A-3A78-480D-A96F-A4C188EDD057}"/>
    <dgm:cxn modelId="{4A110963-3BBE-43AA-8110-49EB2B9DED39}" srcId="{621AE507-1B68-465F-8783-A256677450AF}" destId="{68732A0A-8407-4D87-99D8-56F354B3FFFB}" srcOrd="1" destOrd="0" parTransId="{3CAA5926-F9E3-43EE-BE7F-41800540ECB3}" sibTransId="{7447B7A7-EA96-4726-A645-6B1107A1D443}"/>
    <dgm:cxn modelId="{6693015A-04A5-49BA-AECF-E54694E69A9D}" type="presOf" srcId="{3B01A9E3-1B1C-41F8-928E-D64E032B4A87}" destId="{CB4FFC70-5468-4800-84DE-1FBAAB93EE3E}" srcOrd="0" destOrd="0" presId="urn:microsoft.com/office/officeart/2005/8/layout/hList1"/>
    <dgm:cxn modelId="{0CD4008D-139B-4A20-B23C-3519CF965C70}" srcId="{621AE507-1B68-465F-8783-A256677450AF}" destId="{94B735E2-A657-4416-A80B-FF30924CAC26}" srcOrd="3" destOrd="0" parTransId="{CAE5D246-9D2D-4284-89EB-994AF91906EC}" sibTransId="{A0D950DF-7451-4798-B824-A6684343303D}"/>
    <dgm:cxn modelId="{9CFE6D63-A0FB-4DA4-8712-68B745A20DDD}" type="presOf" srcId="{61105F23-BD69-4843-9D6C-1BD224B8DA60}" destId="{20D8FCB3-FBF8-45C4-AA35-4C8000CF969B}" srcOrd="0" destOrd="1" presId="urn:microsoft.com/office/officeart/2005/8/layout/hList1"/>
    <dgm:cxn modelId="{4933365E-BB98-451D-BF73-D22422EE9277}" type="presOf" srcId="{94B735E2-A657-4416-A80B-FF30924CAC26}" destId="{38CD60EC-0871-4CDB-AF4B-0F717539661D}" srcOrd="0" destOrd="3" presId="urn:microsoft.com/office/officeart/2005/8/layout/hList1"/>
    <dgm:cxn modelId="{96AA7697-53D3-4951-873A-576C2FCB9E7D}" srcId="{3B01A9E3-1B1C-41F8-928E-D64E032B4A87}" destId="{61105F23-BD69-4843-9D6C-1BD224B8DA60}" srcOrd="1" destOrd="0" parTransId="{5D989386-38B9-4DBB-9724-CBD8CC20EDEA}" sibTransId="{640B28D4-9423-4362-BE31-4BE1D0CFB504}"/>
    <dgm:cxn modelId="{D3C9EA66-2E1C-4F46-BD50-DD3301198A93}" type="presOf" srcId="{7DBD96AF-F6F0-447D-852C-99611CFC68CF}" destId="{30B8652B-C892-425F-8DBF-02DB5E174950}" srcOrd="0" destOrd="0" presId="urn:microsoft.com/office/officeart/2005/8/layout/hList1"/>
    <dgm:cxn modelId="{E32D9885-639D-487D-A30B-8CBFA31C4466}" type="presOf" srcId="{CF2DB229-8E5D-4CA5-A373-61CB46A2818F}" destId="{9EB9CFCE-E619-4C71-BBD1-E8527E437B46}" srcOrd="0" destOrd="0" presId="urn:microsoft.com/office/officeart/2005/8/layout/hList1"/>
    <dgm:cxn modelId="{F5D1FDD5-0789-4F32-A52D-24308A56BA74}" type="presParOf" srcId="{30B8652B-C892-425F-8DBF-02DB5E174950}" destId="{4749CCFC-4713-4485-931F-95F02CCE5F41}" srcOrd="0" destOrd="0" presId="urn:microsoft.com/office/officeart/2005/8/layout/hList1"/>
    <dgm:cxn modelId="{D77503F2-B24B-40CC-BC74-F1AD3EB429C8}" type="presParOf" srcId="{4749CCFC-4713-4485-931F-95F02CCE5F41}" destId="{CB4FFC70-5468-4800-84DE-1FBAAB93EE3E}" srcOrd="0" destOrd="0" presId="urn:microsoft.com/office/officeart/2005/8/layout/hList1"/>
    <dgm:cxn modelId="{C99EC2B6-7A90-48C1-84C7-E77AF79F4C19}" type="presParOf" srcId="{4749CCFC-4713-4485-931F-95F02CCE5F41}" destId="{20D8FCB3-FBF8-45C4-AA35-4C8000CF969B}" srcOrd="1" destOrd="0" presId="urn:microsoft.com/office/officeart/2005/8/layout/hList1"/>
    <dgm:cxn modelId="{790FC562-23D4-4535-A216-CCDC64DC4C79}" type="presParOf" srcId="{30B8652B-C892-425F-8DBF-02DB5E174950}" destId="{05F462D1-ED30-453F-99F5-4ABACD999451}" srcOrd="1" destOrd="0" presId="urn:microsoft.com/office/officeart/2005/8/layout/hList1"/>
    <dgm:cxn modelId="{6C91B600-20E9-4773-968E-842D67DF476A}" type="presParOf" srcId="{30B8652B-C892-425F-8DBF-02DB5E174950}" destId="{106F6AC2-6028-4187-98C8-9289845E355D}" srcOrd="2" destOrd="0" presId="urn:microsoft.com/office/officeart/2005/8/layout/hList1"/>
    <dgm:cxn modelId="{4543DBFF-90FC-4909-89FD-50F30DAAC9AC}" type="presParOf" srcId="{106F6AC2-6028-4187-98C8-9289845E355D}" destId="{E9C8E120-F77E-4EFC-BD48-422F9F6BD306}" srcOrd="0" destOrd="0" presId="urn:microsoft.com/office/officeart/2005/8/layout/hList1"/>
    <dgm:cxn modelId="{3B2AFAF0-4220-4D6E-BD7E-B29CC3773171}" type="presParOf" srcId="{106F6AC2-6028-4187-98C8-9289845E355D}" destId="{38CD60EC-0871-4CDB-AF4B-0F717539661D}" srcOrd="1" destOrd="0" presId="urn:microsoft.com/office/officeart/2005/8/layout/hList1"/>
    <dgm:cxn modelId="{ABBAFEE3-7DAF-48CA-8A37-FF95F22E2CEC}" type="presParOf" srcId="{30B8652B-C892-425F-8DBF-02DB5E174950}" destId="{C6B10C90-B48C-4A9E-BFFE-79BE5EC80694}" srcOrd="3" destOrd="0" presId="urn:microsoft.com/office/officeart/2005/8/layout/hList1"/>
    <dgm:cxn modelId="{F6D3D57B-5FB6-4932-944E-D6ABF8AC6B2F}" type="presParOf" srcId="{30B8652B-C892-425F-8DBF-02DB5E174950}" destId="{07123F63-1426-4753-806E-2DC9166871C3}" srcOrd="4" destOrd="0" presId="urn:microsoft.com/office/officeart/2005/8/layout/hList1"/>
    <dgm:cxn modelId="{29864B3C-7695-4C64-9A7E-0DBBF690F875}" type="presParOf" srcId="{07123F63-1426-4753-806E-2DC9166871C3}" destId="{9EB9CFCE-E619-4C71-BBD1-E8527E437B46}" srcOrd="0" destOrd="0" presId="urn:microsoft.com/office/officeart/2005/8/layout/hList1"/>
    <dgm:cxn modelId="{9630BE26-DC8D-4020-8A64-96481B021766}" type="presParOf" srcId="{07123F63-1426-4753-806E-2DC9166871C3}" destId="{D307AD47-8511-4030-917D-98B1DEE648FC}" srcOrd="1" destOrd="0" presId="urn:microsoft.com/office/officeart/2005/8/layout/hList1"/>
  </dgm:cxnLst>
  <dgm:bg/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ata4.xml><?xml version="1.0" encoding="utf-8"?>
<dgm:dataModel xmlns:dgm="http://schemas.openxmlformats.org/drawingml/2006/diagram" xmlns:a="http://schemas.openxmlformats.org/drawingml/2006/main">
  <dgm:ptLst>
    <dgm:pt modelId="{5B8D6AAD-96A1-4154-B351-61ABE012C5D8}" type="doc">
      <dgm:prSet loTypeId="urn:microsoft.com/office/officeart/2005/8/layout/hList3" loCatId="list" qsTypeId="urn:microsoft.com/office/officeart/2005/8/quickstyle/simple1" qsCatId="simple" csTypeId="urn:microsoft.com/office/officeart/2005/8/colors/accent0_3" csCatId="mainScheme" phldr="1"/>
      <dgm:spPr/>
      <dgm:t>
        <a:bodyPr/>
        <a:lstStyle/>
        <a:p>
          <a:endParaRPr lang="th-TH"/>
        </a:p>
      </dgm:t>
    </dgm:pt>
    <dgm:pt modelId="{136B0160-FA3A-4CE6-98CA-57EB89DB8FB5}">
      <dgm:prSet phldrT="[ข้อความ]" custT="1"/>
      <dgm:spPr>
        <a:solidFill>
          <a:schemeClr val="accent2">
            <a:lumMod val="40000"/>
            <a:lumOff val="60000"/>
          </a:schemeClr>
        </a:solidFill>
        <a:ln>
          <a:solidFill>
            <a:schemeClr val="accent2">
              <a:lumMod val="75000"/>
            </a:schemeClr>
          </a:solidFill>
        </a:ln>
      </dgm:spPr>
      <dgm:t>
        <a:bodyPr/>
        <a:lstStyle/>
        <a:p>
          <a:r>
            <a:rPr lang="th-TH" sz="1400" b="1" dirty="0">
              <a:solidFill>
                <a:schemeClr val="tx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hulabhorn Likit Text" panose="00000500000000000000" pitchFamily="50" charset="-34"/>
              <a:cs typeface="Chulabhorn Likit Text" panose="00000500000000000000" pitchFamily="50" charset="-34"/>
            </a:rPr>
            <a:t>บริหารและพัฒนาทรัพยากรบุคคล ให้มีสมรรถนะสูง</a:t>
          </a:r>
        </a:p>
        <a:p>
          <a:r>
            <a:rPr lang="th-TH" sz="1400" b="1" dirty="0">
              <a:solidFill>
                <a:schemeClr val="tx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hulabhorn Likit Text" panose="00000500000000000000" pitchFamily="50" charset="-34"/>
              <a:cs typeface="Chulabhorn Likit Text" panose="00000500000000000000" pitchFamily="50" charset="-34"/>
            </a:rPr>
            <a:t>และคุณภาพชีวิตที่ดี ตามหลักธรรมา</a:t>
          </a:r>
          <a:r>
            <a:rPr lang="th-TH" sz="1400" b="1" dirty="0" err="1">
              <a:solidFill>
                <a:schemeClr val="tx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hulabhorn Likit Text" panose="00000500000000000000" pitchFamily="50" charset="-34"/>
              <a:cs typeface="Chulabhorn Likit Text" panose="00000500000000000000" pitchFamily="50" charset="-34"/>
            </a:rPr>
            <a:t>ภิ</a:t>
          </a:r>
          <a:r>
            <a:rPr lang="th-TH" sz="1400" b="1" dirty="0">
              <a:solidFill>
                <a:schemeClr val="tx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hulabhorn Likit Text" panose="00000500000000000000" pitchFamily="50" charset="-34"/>
              <a:cs typeface="Chulabhorn Likit Text" panose="00000500000000000000" pitchFamily="50" charset="-34"/>
            </a:rPr>
            <a:t>บาล</a:t>
          </a:r>
        </a:p>
      </dgm:t>
    </dgm:pt>
    <dgm:pt modelId="{6278C29C-72D1-48B8-9F1D-D5DFD49D2269}" type="parTrans" cxnId="{024E8E10-7B92-4E08-B971-DD7C8AFB445F}">
      <dgm:prSet/>
      <dgm:spPr/>
      <dgm:t>
        <a:bodyPr/>
        <a:lstStyle/>
        <a:p>
          <a:endParaRPr lang="th-TH" sz="1400"/>
        </a:p>
      </dgm:t>
    </dgm:pt>
    <dgm:pt modelId="{3124A90E-ED53-4300-A4B4-E0FCD81CAA42}" type="sibTrans" cxnId="{024E8E10-7B92-4E08-B971-DD7C8AFB445F}">
      <dgm:prSet/>
      <dgm:spPr/>
      <dgm:t>
        <a:bodyPr/>
        <a:lstStyle/>
        <a:p>
          <a:endParaRPr lang="th-TH" sz="1400"/>
        </a:p>
      </dgm:t>
    </dgm:pt>
    <dgm:pt modelId="{6C6F2FCC-D300-4B50-887B-5D3CA580D99F}">
      <dgm:prSet phldrT="[ข้อความ]" custT="1"/>
      <dgm:spPr>
        <a:solidFill>
          <a:schemeClr val="accent2">
            <a:lumMod val="20000"/>
            <a:lumOff val="80000"/>
          </a:schemeClr>
        </a:solidFill>
        <a:ln>
          <a:solidFill>
            <a:schemeClr val="accent2">
              <a:lumMod val="75000"/>
            </a:schemeClr>
          </a:solidFill>
        </a:ln>
      </dgm:spPr>
      <dgm:t>
        <a:bodyPr/>
        <a:lstStyle/>
        <a:p>
          <a:r>
            <a:rPr lang="th-TH" sz="1400" b="1" dirty="0">
              <a:solidFill>
                <a:schemeClr val="tx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hulabhorn Likit Text" panose="00000500000000000000" pitchFamily="50" charset="-34"/>
              <a:cs typeface="Chulabhorn Likit Text" panose="00000500000000000000" pitchFamily="50" charset="-34"/>
            </a:rPr>
            <a:t>พัฒนาระบบการบริหารทรัพยากรบุคคล โดยนำเทคโนโลยีเข้ามาใช้ในการพัฒนาระบบ</a:t>
          </a:r>
        </a:p>
      </dgm:t>
    </dgm:pt>
    <dgm:pt modelId="{16B4082B-1A59-4A88-91AE-D01C9C83B19F}" type="parTrans" cxnId="{9FE5AFA0-1C33-4656-BEB0-B6099381B86E}">
      <dgm:prSet/>
      <dgm:spPr/>
      <dgm:t>
        <a:bodyPr/>
        <a:lstStyle/>
        <a:p>
          <a:endParaRPr lang="th-TH" sz="1400"/>
        </a:p>
      </dgm:t>
    </dgm:pt>
    <dgm:pt modelId="{6E0440B4-70C5-43A5-A3C1-02993ABE401A}" type="sibTrans" cxnId="{9FE5AFA0-1C33-4656-BEB0-B6099381B86E}">
      <dgm:prSet/>
      <dgm:spPr/>
      <dgm:t>
        <a:bodyPr/>
        <a:lstStyle/>
        <a:p>
          <a:endParaRPr lang="th-TH" sz="1400"/>
        </a:p>
      </dgm:t>
    </dgm:pt>
    <dgm:pt modelId="{BB067396-206C-4B66-8997-FAE766CD3B2F}">
      <dgm:prSet phldrT="[ข้อความ]" custT="1"/>
      <dgm:spPr>
        <a:solidFill>
          <a:schemeClr val="accent2">
            <a:lumMod val="20000"/>
            <a:lumOff val="80000"/>
          </a:schemeClr>
        </a:solidFill>
        <a:ln>
          <a:solidFill>
            <a:schemeClr val="accent2">
              <a:lumMod val="75000"/>
            </a:schemeClr>
          </a:solidFill>
        </a:ln>
      </dgm:spPr>
      <dgm:t>
        <a:bodyPr/>
        <a:lstStyle/>
        <a:p>
          <a:r>
            <a:rPr lang="th-TH" sz="1400" b="1" dirty="0">
              <a:solidFill>
                <a:schemeClr val="tx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hulabhorn Likit Text" panose="00000500000000000000" pitchFamily="50" charset="-34"/>
              <a:cs typeface="Chulabhorn Likit Text" panose="00000500000000000000" pitchFamily="50" charset="-34"/>
            </a:rPr>
            <a:t>เสริมสร้างศักยภาพของบุคลากรให้มีสมรรถนะสูง ปรับตัวได้ทันต่อการเปลี่ยนแปลง สามารถขับเคลื่อนงานได้บรรลุเป้าหมาย</a:t>
          </a:r>
        </a:p>
      </dgm:t>
    </dgm:pt>
    <dgm:pt modelId="{FC0B52C3-94FB-40E2-A49E-363140B68C2A}" type="parTrans" cxnId="{A2D7669A-0DAB-44B1-8BFF-AC28A594C0C0}">
      <dgm:prSet/>
      <dgm:spPr/>
      <dgm:t>
        <a:bodyPr/>
        <a:lstStyle/>
        <a:p>
          <a:endParaRPr lang="th-TH" sz="1400"/>
        </a:p>
      </dgm:t>
    </dgm:pt>
    <dgm:pt modelId="{CB9F25F5-0563-4754-A2B0-E46AF1B97F27}" type="sibTrans" cxnId="{A2D7669A-0DAB-44B1-8BFF-AC28A594C0C0}">
      <dgm:prSet/>
      <dgm:spPr/>
      <dgm:t>
        <a:bodyPr/>
        <a:lstStyle/>
        <a:p>
          <a:endParaRPr lang="th-TH" sz="1400"/>
        </a:p>
      </dgm:t>
    </dgm:pt>
    <dgm:pt modelId="{C934EACB-E6AB-4975-BA2E-3FD37B4F2C35}">
      <dgm:prSet phldrT="[ข้อความ]" custT="1"/>
      <dgm:spPr>
        <a:solidFill>
          <a:schemeClr val="accent2">
            <a:lumMod val="20000"/>
            <a:lumOff val="80000"/>
          </a:schemeClr>
        </a:solidFill>
        <a:ln>
          <a:solidFill>
            <a:schemeClr val="accent2">
              <a:lumMod val="50000"/>
            </a:schemeClr>
          </a:solidFill>
        </a:ln>
      </dgm:spPr>
      <dgm:t>
        <a:bodyPr/>
        <a:lstStyle/>
        <a:p>
          <a:r>
            <a:rPr lang="th-TH" sz="1400" b="1" dirty="0">
              <a:solidFill>
                <a:schemeClr val="tx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hulabhorn Likit Text" panose="00000500000000000000" pitchFamily="50" charset="-34"/>
              <a:cs typeface="Chulabhorn Likit Text" panose="00000500000000000000" pitchFamily="50" charset="-34"/>
            </a:rPr>
            <a:t>ส่งเสริมให้บุคลากร มีคุณภาพชีวิตที่ดี   มีความสุขกับการทำงาน และมีจิตสาธารณะ</a:t>
          </a:r>
        </a:p>
      </dgm:t>
    </dgm:pt>
    <dgm:pt modelId="{76FF906B-C5E6-4142-9385-7BCBF62EAADF}" type="parTrans" cxnId="{CA47881D-9042-4CB4-9912-62C76559F0D2}">
      <dgm:prSet/>
      <dgm:spPr/>
      <dgm:t>
        <a:bodyPr/>
        <a:lstStyle/>
        <a:p>
          <a:endParaRPr lang="th-TH" sz="1400"/>
        </a:p>
      </dgm:t>
    </dgm:pt>
    <dgm:pt modelId="{D12C8156-0B77-4711-A08D-22D23F68BDB0}" type="sibTrans" cxnId="{CA47881D-9042-4CB4-9912-62C76559F0D2}">
      <dgm:prSet/>
      <dgm:spPr/>
      <dgm:t>
        <a:bodyPr/>
        <a:lstStyle/>
        <a:p>
          <a:endParaRPr lang="th-TH" sz="1400"/>
        </a:p>
      </dgm:t>
    </dgm:pt>
    <dgm:pt modelId="{D691C306-CF5B-472A-AEC8-AA7635990AE3}">
      <dgm:prSet/>
      <dgm:spPr/>
      <dgm:t>
        <a:bodyPr/>
        <a:lstStyle/>
        <a:p>
          <a:endParaRPr lang="th-TH" sz="1400"/>
        </a:p>
      </dgm:t>
    </dgm:pt>
    <dgm:pt modelId="{80BCC1A8-EACD-4927-8510-44EF1EF54B89}" type="parTrans" cxnId="{BA168B87-CCE1-4DE7-8216-88770BE2BEC6}">
      <dgm:prSet/>
      <dgm:spPr/>
      <dgm:t>
        <a:bodyPr/>
        <a:lstStyle/>
        <a:p>
          <a:endParaRPr lang="th-TH" sz="1400"/>
        </a:p>
      </dgm:t>
    </dgm:pt>
    <dgm:pt modelId="{1CDD73C4-55A8-4173-9CD3-0D08842875BA}" type="sibTrans" cxnId="{BA168B87-CCE1-4DE7-8216-88770BE2BEC6}">
      <dgm:prSet/>
      <dgm:spPr/>
      <dgm:t>
        <a:bodyPr/>
        <a:lstStyle/>
        <a:p>
          <a:endParaRPr lang="th-TH" sz="1400"/>
        </a:p>
      </dgm:t>
    </dgm:pt>
    <dgm:pt modelId="{D4F20598-215C-43A9-8BEC-531DF80F8972}" type="pres">
      <dgm:prSet presAssocID="{5B8D6AAD-96A1-4154-B351-61ABE012C5D8}" presName="composite" presStyleCnt="0">
        <dgm:presLayoutVars>
          <dgm:chMax val="1"/>
          <dgm:dir/>
          <dgm:resizeHandles val="exact"/>
        </dgm:presLayoutVars>
      </dgm:prSet>
      <dgm:spPr/>
      <dgm:t>
        <a:bodyPr/>
        <a:lstStyle/>
        <a:p>
          <a:endParaRPr lang="en-US"/>
        </a:p>
      </dgm:t>
    </dgm:pt>
    <dgm:pt modelId="{45430872-847A-4C98-8CC4-D1B9C70F9B26}" type="pres">
      <dgm:prSet presAssocID="{136B0160-FA3A-4CE6-98CA-57EB89DB8FB5}" presName="roof" presStyleLbl="dkBgShp" presStyleIdx="0" presStyleCnt="2" custLinFactNeighborX="-207"/>
      <dgm:spPr/>
      <dgm:t>
        <a:bodyPr/>
        <a:lstStyle/>
        <a:p>
          <a:endParaRPr lang="en-US"/>
        </a:p>
      </dgm:t>
    </dgm:pt>
    <dgm:pt modelId="{559AC9DF-316A-420C-A405-2FD4081D4548}" type="pres">
      <dgm:prSet presAssocID="{136B0160-FA3A-4CE6-98CA-57EB89DB8FB5}" presName="pillars" presStyleCnt="0"/>
      <dgm:spPr/>
    </dgm:pt>
    <dgm:pt modelId="{C67081F8-CC42-4504-8D5A-931D3AE29772}" type="pres">
      <dgm:prSet presAssocID="{136B0160-FA3A-4CE6-98CA-57EB89DB8FB5}" presName="pillar1" presStyleLbl="node1" presStyleIdx="0" presStyleCnt="3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2A013DBB-171A-4F27-86D2-59E8233C5390}" type="pres">
      <dgm:prSet presAssocID="{BB067396-206C-4B66-8997-FAE766CD3B2F}" presName="pillarX" presStyleLbl="node1" presStyleIdx="1" presStyleCnt="3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39A6C07E-0359-497C-9832-AF96080606E2}" type="pres">
      <dgm:prSet presAssocID="{C934EACB-E6AB-4975-BA2E-3FD37B4F2C35}" presName="pillarX" presStyleLbl="node1" presStyleIdx="2" presStyleCnt="3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F5F82362-1468-4083-B69E-18043A9DC7FC}" type="pres">
      <dgm:prSet presAssocID="{136B0160-FA3A-4CE6-98CA-57EB89DB8FB5}" presName="base" presStyleLbl="dkBgShp" presStyleIdx="1" presStyleCnt="2"/>
      <dgm:spPr>
        <a:solidFill>
          <a:schemeClr val="accent2">
            <a:lumMod val="40000"/>
            <a:lumOff val="60000"/>
          </a:schemeClr>
        </a:solidFill>
      </dgm:spPr>
      <dgm:t>
        <a:bodyPr/>
        <a:lstStyle/>
        <a:p>
          <a:endParaRPr lang="en-US"/>
        </a:p>
      </dgm:t>
    </dgm:pt>
  </dgm:ptLst>
  <dgm:cxnLst>
    <dgm:cxn modelId="{CA47881D-9042-4CB4-9912-62C76559F0D2}" srcId="{136B0160-FA3A-4CE6-98CA-57EB89DB8FB5}" destId="{C934EACB-E6AB-4975-BA2E-3FD37B4F2C35}" srcOrd="2" destOrd="0" parTransId="{76FF906B-C5E6-4142-9385-7BCBF62EAADF}" sibTransId="{D12C8156-0B77-4711-A08D-22D23F68BDB0}"/>
    <dgm:cxn modelId="{E2CEF75D-AD36-4AB4-A30F-3CB88CFA73D9}" type="presOf" srcId="{C934EACB-E6AB-4975-BA2E-3FD37B4F2C35}" destId="{39A6C07E-0359-497C-9832-AF96080606E2}" srcOrd="0" destOrd="0" presId="urn:microsoft.com/office/officeart/2005/8/layout/hList3"/>
    <dgm:cxn modelId="{9FE5AFA0-1C33-4656-BEB0-B6099381B86E}" srcId="{136B0160-FA3A-4CE6-98CA-57EB89DB8FB5}" destId="{6C6F2FCC-D300-4B50-887B-5D3CA580D99F}" srcOrd="0" destOrd="0" parTransId="{16B4082B-1A59-4A88-91AE-D01C9C83B19F}" sibTransId="{6E0440B4-70C5-43A5-A3C1-02993ABE401A}"/>
    <dgm:cxn modelId="{41308595-DA5E-4C73-AF38-0D2D3AE61588}" type="presOf" srcId="{5B8D6AAD-96A1-4154-B351-61ABE012C5D8}" destId="{D4F20598-215C-43A9-8BEC-531DF80F8972}" srcOrd="0" destOrd="0" presId="urn:microsoft.com/office/officeart/2005/8/layout/hList3"/>
    <dgm:cxn modelId="{3C622BCB-7DE6-4C03-8715-408627CFC7AC}" type="presOf" srcId="{136B0160-FA3A-4CE6-98CA-57EB89DB8FB5}" destId="{45430872-847A-4C98-8CC4-D1B9C70F9B26}" srcOrd="0" destOrd="0" presId="urn:microsoft.com/office/officeart/2005/8/layout/hList3"/>
    <dgm:cxn modelId="{024E8E10-7B92-4E08-B971-DD7C8AFB445F}" srcId="{5B8D6AAD-96A1-4154-B351-61ABE012C5D8}" destId="{136B0160-FA3A-4CE6-98CA-57EB89DB8FB5}" srcOrd="0" destOrd="0" parTransId="{6278C29C-72D1-48B8-9F1D-D5DFD49D2269}" sibTransId="{3124A90E-ED53-4300-A4B4-E0FCD81CAA42}"/>
    <dgm:cxn modelId="{92C5FCC3-2213-428E-BBBA-6EE22DDC0519}" type="presOf" srcId="{BB067396-206C-4B66-8997-FAE766CD3B2F}" destId="{2A013DBB-171A-4F27-86D2-59E8233C5390}" srcOrd="0" destOrd="0" presId="urn:microsoft.com/office/officeart/2005/8/layout/hList3"/>
    <dgm:cxn modelId="{A2D7669A-0DAB-44B1-8BFF-AC28A594C0C0}" srcId="{136B0160-FA3A-4CE6-98CA-57EB89DB8FB5}" destId="{BB067396-206C-4B66-8997-FAE766CD3B2F}" srcOrd="1" destOrd="0" parTransId="{FC0B52C3-94FB-40E2-A49E-363140B68C2A}" sibTransId="{CB9F25F5-0563-4754-A2B0-E46AF1B97F27}"/>
    <dgm:cxn modelId="{BA168B87-CCE1-4DE7-8216-88770BE2BEC6}" srcId="{5B8D6AAD-96A1-4154-B351-61ABE012C5D8}" destId="{D691C306-CF5B-472A-AEC8-AA7635990AE3}" srcOrd="1" destOrd="0" parTransId="{80BCC1A8-EACD-4927-8510-44EF1EF54B89}" sibTransId="{1CDD73C4-55A8-4173-9CD3-0D08842875BA}"/>
    <dgm:cxn modelId="{B5584D4A-AAE2-43D7-88C0-56750C69B318}" type="presOf" srcId="{6C6F2FCC-D300-4B50-887B-5D3CA580D99F}" destId="{C67081F8-CC42-4504-8D5A-931D3AE29772}" srcOrd="0" destOrd="0" presId="urn:microsoft.com/office/officeart/2005/8/layout/hList3"/>
    <dgm:cxn modelId="{793F5DE8-6D60-4EED-A272-CD5B853954CF}" type="presParOf" srcId="{D4F20598-215C-43A9-8BEC-531DF80F8972}" destId="{45430872-847A-4C98-8CC4-D1B9C70F9B26}" srcOrd="0" destOrd="0" presId="urn:microsoft.com/office/officeart/2005/8/layout/hList3"/>
    <dgm:cxn modelId="{86937BFB-DFCB-44F6-A31D-06731DB01237}" type="presParOf" srcId="{D4F20598-215C-43A9-8BEC-531DF80F8972}" destId="{559AC9DF-316A-420C-A405-2FD4081D4548}" srcOrd="1" destOrd="0" presId="urn:microsoft.com/office/officeart/2005/8/layout/hList3"/>
    <dgm:cxn modelId="{0F272F08-DF84-4626-B1B2-55CB897D30C0}" type="presParOf" srcId="{559AC9DF-316A-420C-A405-2FD4081D4548}" destId="{C67081F8-CC42-4504-8D5A-931D3AE29772}" srcOrd="0" destOrd="0" presId="urn:microsoft.com/office/officeart/2005/8/layout/hList3"/>
    <dgm:cxn modelId="{0AF8CCE9-D6FB-4635-88C4-5E68436706D3}" type="presParOf" srcId="{559AC9DF-316A-420C-A405-2FD4081D4548}" destId="{2A013DBB-171A-4F27-86D2-59E8233C5390}" srcOrd="1" destOrd="0" presId="urn:microsoft.com/office/officeart/2005/8/layout/hList3"/>
    <dgm:cxn modelId="{74FD9AB1-E970-44AE-8D00-5707A3B61A39}" type="presParOf" srcId="{559AC9DF-316A-420C-A405-2FD4081D4548}" destId="{39A6C07E-0359-497C-9832-AF96080606E2}" srcOrd="2" destOrd="0" presId="urn:microsoft.com/office/officeart/2005/8/layout/hList3"/>
    <dgm:cxn modelId="{E71244BC-A617-4ABD-8F37-6C9465638D9F}" type="presParOf" srcId="{D4F20598-215C-43A9-8BEC-531DF80F8972}" destId="{F5F82362-1468-4083-B69E-18043A9DC7FC}" srcOrd="2" destOrd="0" presId="urn:microsoft.com/office/officeart/2005/8/layout/hList3"/>
  </dgm:cxnLst>
  <dgm:bg/>
  <dgm:whole>
    <a:ln>
      <a:solidFill>
        <a:schemeClr val="accent2">
          <a:lumMod val="75000"/>
        </a:schemeClr>
      </a:solidFill>
    </a:ln>
  </dgm:whole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ata5.xml><?xml version="1.0" encoding="utf-8"?>
<dgm:dataModel xmlns:dgm="http://schemas.openxmlformats.org/drawingml/2006/diagram" xmlns:a="http://schemas.openxmlformats.org/drawingml/2006/main">
  <dgm:ptLst>
    <dgm:pt modelId="{A4CBBB5A-3672-4D3E-A63C-909BA49DB4EC}" type="doc">
      <dgm:prSet loTypeId="urn:microsoft.com/office/officeart/2005/8/layout/hList3" loCatId="list" qsTypeId="urn:microsoft.com/office/officeart/2005/8/quickstyle/simple1" qsCatId="simple" csTypeId="urn:microsoft.com/office/officeart/2005/8/colors/colorful5" csCatId="colorful" phldr="1"/>
      <dgm:spPr/>
      <dgm:t>
        <a:bodyPr/>
        <a:lstStyle/>
        <a:p>
          <a:endParaRPr lang="th-TH"/>
        </a:p>
      </dgm:t>
    </dgm:pt>
    <dgm:pt modelId="{47536D45-C711-4B33-9A0F-CBECF1F4E7E2}">
      <dgm:prSet phldrT="[ข้อความ]" custT="1"/>
      <dgm:spPr>
        <a:solidFill>
          <a:schemeClr val="accent5">
            <a:lumMod val="40000"/>
            <a:lumOff val="60000"/>
          </a:schemeClr>
        </a:solidFill>
        <a:ln>
          <a:solidFill>
            <a:schemeClr val="accent5">
              <a:lumMod val="75000"/>
            </a:schemeClr>
          </a:solidFill>
        </a:ln>
      </dgm:spPr>
      <dgm:t>
        <a:bodyPr/>
        <a:lstStyle/>
        <a:p>
          <a:r>
            <a:rPr lang="th-TH" sz="1400" b="1" u="none" dirty="0">
              <a:solidFill>
                <a:schemeClr val="tx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hulabhorn Likit Text" panose="00000500000000000000" pitchFamily="50" charset="-34"/>
              <a:ea typeface="Silom" pitchFamily="2" charset="-34"/>
              <a:cs typeface="Chulabhorn Likit Text" panose="00000500000000000000" pitchFamily="50" charset="-34"/>
            </a:rPr>
            <a:t>ส่งเสริมบุคลากร ให้มีสมรรถนะในการสนับสนุน</a:t>
          </a:r>
        </a:p>
        <a:p>
          <a:r>
            <a:rPr lang="th-TH" sz="1400" b="1" u="none" dirty="0">
              <a:solidFill>
                <a:schemeClr val="tx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hulabhorn Likit Text" panose="00000500000000000000" pitchFamily="50" charset="-34"/>
              <a:ea typeface="Silom" pitchFamily="2" charset="-34"/>
              <a:cs typeface="Chulabhorn Likit Text" panose="00000500000000000000" pitchFamily="50" charset="-34"/>
            </a:rPr>
            <a:t>สมาชิกกองทุนฯ สตรี สร้างนวัตกรรม เพื่อพัฒนาเศรษฐกิจชุมชน</a:t>
          </a:r>
          <a:endParaRPr lang="th-TH" sz="1400" b="1" u="none" dirty="0">
            <a:solidFill>
              <a:schemeClr val="tx1"/>
            </a:solidFill>
            <a:effectLst>
              <a:outerShdw blurRad="38100" dist="38100" dir="2700000" algn="tl">
                <a:srgbClr val="000000">
                  <a:alpha val="43137"/>
                </a:srgbClr>
              </a:outerShdw>
            </a:effectLst>
            <a:latin typeface="Chulabhorn Likit Text" panose="00000500000000000000" pitchFamily="50" charset="-34"/>
            <a:cs typeface="Chulabhorn Likit Text" panose="00000500000000000000" pitchFamily="50" charset="-34"/>
          </a:endParaRPr>
        </a:p>
      </dgm:t>
    </dgm:pt>
    <dgm:pt modelId="{CC7B2142-6BF2-405A-B5FE-177781C8297C}" type="parTrans" cxnId="{FDFF6343-72B1-4E1F-9E2B-85E7031E6084}">
      <dgm:prSet/>
      <dgm:spPr/>
      <dgm:t>
        <a:bodyPr/>
        <a:lstStyle/>
        <a:p>
          <a:endParaRPr lang="th-TH"/>
        </a:p>
      </dgm:t>
    </dgm:pt>
    <dgm:pt modelId="{3A952236-5471-4FC2-B622-074D00B4CC62}" type="sibTrans" cxnId="{FDFF6343-72B1-4E1F-9E2B-85E7031E6084}">
      <dgm:prSet/>
      <dgm:spPr/>
      <dgm:t>
        <a:bodyPr/>
        <a:lstStyle/>
        <a:p>
          <a:endParaRPr lang="th-TH"/>
        </a:p>
      </dgm:t>
    </dgm:pt>
    <dgm:pt modelId="{854D0230-0865-42DB-A37F-7E38C16BBE80}">
      <dgm:prSet phldrT="[ข้อความ]" custT="1"/>
      <dgm:spPr>
        <a:solidFill>
          <a:schemeClr val="accent6">
            <a:lumMod val="20000"/>
            <a:lumOff val="80000"/>
          </a:schemeClr>
        </a:solidFill>
        <a:ln>
          <a:solidFill>
            <a:schemeClr val="accent5">
              <a:lumMod val="75000"/>
            </a:schemeClr>
          </a:solidFill>
        </a:ln>
      </dgm:spPr>
      <dgm:t>
        <a:bodyPr/>
        <a:lstStyle/>
        <a:p>
          <a:pPr>
            <a:buClrTx/>
            <a:buSzTx/>
            <a:buFontTx/>
            <a:buNone/>
          </a:pPr>
          <a:r>
            <a:rPr lang="th-TH" sz="1400" b="1" dirty="0">
              <a:solidFill>
                <a:schemeClr val="tx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hulabhorn Likit Text" panose="00000500000000000000" pitchFamily="50" charset="-34"/>
              <a:cs typeface="Chulabhorn Likit Text" panose="00000500000000000000" pitchFamily="50" charset="-34"/>
            </a:rPr>
            <a:t>พัฒนาระบบการบริหารทรัพยากรบุคคล โดยนำเทคโนโลยีเข้ามาใช้ในการพัฒนาระบบ</a:t>
          </a:r>
        </a:p>
      </dgm:t>
    </dgm:pt>
    <dgm:pt modelId="{8122C364-3E01-43EE-AC53-154EF7074298}" type="parTrans" cxnId="{3EA0C78E-CD6B-4580-8319-78BC2CAD4509}">
      <dgm:prSet/>
      <dgm:spPr/>
      <dgm:t>
        <a:bodyPr/>
        <a:lstStyle/>
        <a:p>
          <a:endParaRPr lang="th-TH"/>
        </a:p>
      </dgm:t>
    </dgm:pt>
    <dgm:pt modelId="{CCA3BFAE-D4E4-4710-A979-0165E1C45432}" type="sibTrans" cxnId="{3EA0C78E-CD6B-4580-8319-78BC2CAD4509}">
      <dgm:prSet/>
      <dgm:spPr/>
      <dgm:t>
        <a:bodyPr/>
        <a:lstStyle/>
        <a:p>
          <a:endParaRPr lang="th-TH"/>
        </a:p>
      </dgm:t>
    </dgm:pt>
    <dgm:pt modelId="{DC93CDD6-7615-405D-9C18-FED5FD02DA16}">
      <dgm:prSet phldrT="[ข้อความ]" custT="1"/>
      <dgm:spPr>
        <a:solidFill>
          <a:schemeClr val="accent6">
            <a:lumMod val="20000"/>
            <a:lumOff val="80000"/>
          </a:schemeClr>
        </a:solidFill>
        <a:ln>
          <a:solidFill>
            <a:schemeClr val="accent5">
              <a:lumMod val="75000"/>
            </a:schemeClr>
          </a:solidFill>
        </a:ln>
      </dgm:spPr>
      <dgm:t>
        <a:bodyPr/>
        <a:lstStyle/>
        <a:p>
          <a:pPr>
            <a:buClrTx/>
            <a:buSzTx/>
            <a:buFontTx/>
            <a:buNone/>
          </a:pPr>
          <a:r>
            <a:rPr lang="th-TH" sz="1400" b="1" dirty="0">
              <a:solidFill>
                <a:schemeClr val="tx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hulabhorn Likit Text" panose="00000500000000000000" pitchFamily="50" charset="-34"/>
              <a:cs typeface="Chulabhorn Likit Text" panose="00000500000000000000" pitchFamily="50" charset="-34"/>
            </a:rPr>
            <a:t>เสริมสร้างศักยภาพของบุคลากรให้มีสมรรถนะสูง ปรับตัวได้ทันต่อการเปลี่ยนแปลง สามารถขับเคลื่อนงานได้บรรลุเป้าหมาย</a:t>
          </a:r>
        </a:p>
      </dgm:t>
    </dgm:pt>
    <dgm:pt modelId="{5AF9A5D9-94A4-4FF4-BF33-72ACF889A0BE}" type="parTrans" cxnId="{3338CFE2-C911-4890-9729-8DCB1301CC4E}">
      <dgm:prSet/>
      <dgm:spPr/>
      <dgm:t>
        <a:bodyPr/>
        <a:lstStyle/>
        <a:p>
          <a:endParaRPr lang="th-TH"/>
        </a:p>
      </dgm:t>
    </dgm:pt>
    <dgm:pt modelId="{2FF8F550-3C66-4DA2-AE82-754306931236}" type="sibTrans" cxnId="{3338CFE2-C911-4890-9729-8DCB1301CC4E}">
      <dgm:prSet/>
      <dgm:spPr/>
      <dgm:t>
        <a:bodyPr/>
        <a:lstStyle/>
        <a:p>
          <a:endParaRPr lang="th-TH"/>
        </a:p>
      </dgm:t>
    </dgm:pt>
    <dgm:pt modelId="{4FB89139-0F59-4158-8644-8B0DFFE55BDC}">
      <dgm:prSet phldrT="[ข้อความ]" custT="1"/>
      <dgm:spPr>
        <a:solidFill>
          <a:schemeClr val="accent6">
            <a:lumMod val="20000"/>
            <a:lumOff val="80000"/>
          </a:schemeClr>
        </a:solidFill>
        <a:ln>
          <a:solidFill>
            <a:schemeClr val="accent5">
              <a:lumMod val="75000"/>
            </a:schemeClr>
          </a:solidFill>
        </a:ln>
      </dgm:spPr>
      <dgm:t>
        <a:bodyPr/>
        <a:lstStyle/>
        <a:p>
          <a:pPr>
            <a:buClrTx/>
            <a:buSzTx/>
            <a:buFontTx/>
            <a:buNone/>
          </a:pPr>
          <a:r>
            <a:rPr lang="th-TH" sz="1400" b="1" dirty="0">
              <a:solidFill>
                <a:schemeClr val="tx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hulabhorn Likit Text" panose="00000500000000000000" pitchFamily="50" charset="-34"/>
              <a:cs typeface="Chulabhorn Likit Text" panose="00000500000000000000" pitchFamily="50" charset="-34"/>
            </a:rPr>
            <a:t>ส่งเสริมให้บุคลากร มีคุณภาพชีวิตที่ดี    มีความสุขกับการทำงาน และมีจิตสาธารณะ</a:t>
          </a:r>
        </a:p>
      </dgm:t>
    </dgm:pt>
    <dgm:pt modelId="{CF01483C-0CA4-4154-BCF5-5F2C0801968B}" type="parTrans" cxnId="{1ED9B85B-7A65-4749-AC9E-24BD7E1847BB}">
      <dgm:prSet/>
      <dgm:spPr/>
      <dgm:t>
        <a:bodyPr/>
        <a:lstStyle/>
        <a:p>
          <a:endParaRPr lang="th-TH"/>
        </a:p>
      </dgm:t>
    </dgm:pt>
    <dgm:pt modelId="{723DD322-C1CC-461D-93D3-4510856C1E0B}" type="sibTrans" cxnId="{1ED9B85B-7A65-4749-AC9E-24BD7E1847BB}">
      <dgm:prSet/>
      <dgm:spPr/>
      <dgm:t>
        <a:bodyPr/>
        <a:lstStyle/>
        <a:p>
          <a:endParaRPr lang="th-TH"/>
        </a:p>
      </dgm:t>
    </dgm:pt>
    <dgm:pt modelId="{A6E2076E-D9A1-4881-B030-9FD165109494}" type="pres">
      <dgm:prSet presAssocID="{A4CBBB5A-3672-4D3E-A63C-909BA49DB4EC}" presName="composite" presStyleCnt="0">
        <dgm:presLayoutVars>
          <dgm:chMax val="1"/>
          <dgm:dir/>
          <dgm:resizeHandles val="exact"/>
        </dgm:presLayoutVars>
      </dgm:prSet>
      <dgm:spPr/>
      <dgm:t>
        <a:bodyPr/>
        <a:lstStyle/>
        <a:p>
          <a:endParaRPr lang="en-US"/>
        </a:p>
      </dgm:t>
    </dgm:pt>
    <dgm:pt modelId="{ECCE7EDC-4046-456F-ABB8-1324253F8A87}" type="pres">
      <dgm:prSet presAssocID="{47536D45-C711-4B33-9A0F-CBECF1F4E7E2}" presName="roof" presStyleLbl="dkBgShp" presStyleIdx="0" presStyleCnt="2"/>
      <dgm:spPr/>
      <dgm:t>
        <a:bodyPr/>
        <a:lstStyle/>
        <a:p>
          <a:endParaRPr lang="en-US"/>
        </a:p>
      </dgm:t>
    </dgm:pt>
    <dgm:pt modelId="{26E3E5C2-9A20-4582-A6CB-9E050E270375}" type="pres">
      <dgm:prSet presAssocID="{47536D45-C711-4B33-9A0F-CBECF1F4E7E2}" presName="pillars" presStyleCnt="0"/>
      <dgm:spPr/>
    </dgm:pt>
    <dgm:pt modelId="{DE422A5A-5F5C-4E31-ACF4-57EAE58FCC3C}" type="pres">
      <dgm:prSet presAssocID="{47536D45-C711-4B33-9A0F-CBECF1F4E7E2}" presName="pillar1" presStyleLbl="node1" presStyleIdx="0" presStyleCnt="3" custLinFactNeighborX="-308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3952C7B7-F166-4B54-BF8C-2C0CD11AD29B}" type="pres">
      <dgm:prSet presAssocID="{DC93CDD6-7615-405D-9C18-FED5FD02DA16}" presName="pillarX" presStyleLbl="node1" presStyleIdx="1" presStyleCnt="3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CA943871-48EC-41A8-84E3-E087D39E213B}" type="pres">
      <dgm:prSet presAssocID="{4FB89139-0F59-4158-8644-8B0DFFE55BDC}" presName="pillarX" presStyleLbl="node1" presStyleIdx="2" presStyleCnt="3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63DD73A4-4DC3-4CF6-A621-DDB3C6934958}" type="pres">
      <dgm:prSet presAssocID="{47536D45-C711-4B33-9A0F-CBECF1F4E7E2}" presName="base" presStyleLbl="dkBgShp" presStyleIdx="1" presStyleCnt="2"/>
      <dgm:spPr>
        <a:ln>
          <a:solidFill>
            <a:schemeClr val="accent5">
              <a:lumMod val="75000"/>
            </a:schemeClr>
          </a:solidFill>
        </a:ln>
      </dgm:spPr>
      <dgm:t>
        <a:bodyPr/>
        <a:lstStyle/>
        <a:p>
          <a:endParaRPr lang="en-US"/>
        </a:p>
      </dgm:t>
    </dgm:pt>
  </dgm:ptLst>
  <dgm:cxnLst>
    <dgm:cxn modelId="{B2F837C9-C0D1-4AD4-8721-B0199CD41D74}" type="presOf" srcId="{47536D45-C711-4B33-9A0F-CBECF1F4E7E2}" destId="{ECCE7EDC-4046-456F-ABB8-1324253F8A87}" srcOrd="0" destOrd="0" presId="urn:microsoft.com/office/officeart/2005/8/layout/hList3"/>
    <dgm:cxn modelId="{45C1BDE2-6512-4762-AD7D-B7D4760547F5}" type="presOf" srcId="{DC93CDD6-7615-405D-9C18-FED5FD02DA16}" destId="{3952C7B7-F166-4B54-BF8C-2C0CD11AD29B}" srcOrd="0" destOrd="0" presId="urn:microsoft.com/office/officeart/2005/8/layout/hList3"/>
    <dgm:cxn modelId="{1ED9B85B-7A65-4749-AC9E-24BD7E1847BB}" srcId="{47536D45-C711-4B33-9A0F-CBECF1F4E7E2}" destId="{4FB89139-0F59-4158-8644-8B0DFFE55BDC}" srcOrd="2" destOrd="0" parTransId="{CF01483C-0CA4-4154-BCF5-5F2C0801968B}" sibTransId="{723DD322-C1CC-461D-93D3-4510856C1E0B}"/>
    <dgm:cxn modelId="{17675B07-7898-46E2-81EF-883B5ABC8814}" type="presOf" srcId="{854D0230-0865-42DB-A37F-7E38C16BBE80}" destId="{DE422A5A-5F5C-4E31-ACF4-57EAE58FCC3C}" srcOrd="0" destOrd="0" presId="urn:microsoft.com/office/officeart/2005/8/layout/hList3"/>
    <dgm:cxn modelId="{3EA0C78E-CD6B-4580-8319-78BC2CAD4509}" srcId="{47536D45-C711-4B33-9A0F-CBECF1F4E7E2}" destId="{854D0230-0865-42DB-A37F-7E38C16BBE80}" srcOrd="0" destOrd="0" parTransId="{8122C364-3E01-43EE-AC53-154EF7074298}" sibTransId="{CCA3BFAE-D4E4-4710-A979-0165E1C45432}"/>
    <dgm:cxn modelId="{FDFF6343-72B1-4E1F-9E2B-85E7031E6084}" srcId="{A4CBBB5A-3672-4D3E-A63C-909BA49DB4EC}" destId="{47536D45-C711-4B33-9A0F-CBECF1F4E7E2}" srcOrd="0" destOrd="0" parTransId="{CC7B2142-6BF2-405A-B5FE-177781C8297C}" sibTransId="{3A952236-5471-4FC2-B622-074D00B4CC62}"/>
    <dgm:cxn modelId="{3338CFE2-C911-4890-9729-8DCB1301CC4E}" srcId="{47536D45-C711-4B33-9A0F-CBECF1F4E7E2}" destId="{DC93CDD6-7615-405D-9C18-FED5FD02DA16}" srcOrd="1" destOrd="0" parTransId="{5AF9A5D9-94A4-4FF4-BF33-72ACF889A0BE}" sibTransId="{2FF8F550-3C66-4DA2-AE82-754306931236}"/>
    <dgm:cxn modelId="{25FFB633-F4F5-4290-A75D-527336375152}" type="presOf" srcId="{A4CBBB5A-3672-4D3E-A63C-909BA49DB4EC}" destId="{A6E2076E-D9A1-4881-B030-9FD165109494}" srcOrd="0" destOrd="0" presId="urn:microsoft.com/office/officeart/2005/8/layout/hList3"/>
    <dgm:cxn modelId="{DA64C09C-B562-473D-9649-1277B944D4E5}" type="presOf" srcId="{4FB89139-0F59-4158-8644-8B0DFFE55BDC}" destId="{CA943871-48EC-41A8-84E3-E087D39E213B}" srcOrd="0" destOrd="0" presId="urn:microsoft.com/office/officeart/2005/8/layout/hList3"/>
    <dgm:cxn modelId="{5D5288F8-52E9-4F97-A73A-B600B35682A2}" type="presParOf" srcId="{A6E2076E-D9A1-4881-B030-9FD165109494}" destId="{ECCE7EDC-4046-456F-ABB8-1324253F8A87}" srcOrd="0" destOrd="0" presId="urn:microsoft.com/office/officeart/2005/8/layout/hList3"/>
    <dgm:cxn modelId="{C241E24A-B7AE-4918-B59A-DDAE19D04B98}" type="presParOf" srcId="{A6E2076E-D9A1-4881-B030-9FD165109494}" destId="{26E3E5C2-9A20-4582-A6CB-9E050E270375}" srcOrd="1" destOrd="0" presId="urn:microsoft.com/office/officeart/2005/8/layout/hList3"/>
    <dgm:cxn modelId="{2CDD494A-E16F-4065-AB2B-C3891099C9DD}" type="presParOf" srcId="{26E3E5C2-9A20-4582-A6CB-9E050E270375}" destId="{DE422A5A-5F5C-4E31-ACF4-57EAE58FCC3C}" srcOrd="0" destOrd="0" presId="urn:microsoft.com/office/officeart/2005/8/layout/hList3"/>
    <dgm:cxn modelId="{DCF4808A-91C4-4316-9A5D-2E5CC45AF066}" type="presParOf" srcId="{26E3E5C2-9A20-4582-A6CB-9E050E270375}" destId="{3952C7B7-F166-4B54-BF8C-2C0CD11AD29B}" srcOrd="1" destOrd="0" presId="urn:microsoft.com/office/officeart/2005/8/layout/hList3"/>
    <dgm:cxn modelId="{BED87306-037D-4158-9374-6365D725B0CB}" type="presParOf" srcId="{26E3E5C2-9A20-4582-A6CB-9E050E270375}" destId="{CA943871-48EC-41A8-84E3-E087D39E213B}" srcOrd="2" destOrd="0" presId="urn:microsoft.com/office/officeart/2005/8/layout/hList3"/>
    <dgm:cxn modelId="{E37C53E8-1755-4DD0-9EE4-BA2B6690D6DA}" type="presParOf" srcId="{A6E2076E-D9A1-4881-B030-9FD165109494}" destId="{63DD73A4-4DC3-4CF6-A621-DDB3C6934958}" srcOrd="2" destOrd="0" presId="urn:microsoft.com/office/officeart/2005/8/layout/hList3"/>
  </dgm:cxnLst>
  <dgm:bg/>
  <dgm:whole/>
  <dgm:extLst>
    <a:ext uri="http://schemas.microsoft.com/office/drawing/2008/diagram">
      <dsp:dataModelExt xmlns:dsp="http://schemas.microsoft.com/office/drawing/2008/diagram" relId="rId11" minVer="http://schemas.openxmlformats.org/drawingml/2006/diagram"/>
    </a:ext>
  </dgm:extLst>
</dgm:dataModel>
</file>

<file path=ppt/diagrams/data6.xml><?xml version="1.0" encoding="utf-8"?>
<dgm:dataModel xmlns:dgm="http://schemas.openxmlformats.org/drawingml/2006/diagram" xmlns:a="http://schemas.openxmlformats.org/drawingml/2006/main">
  <dgm:ptLst>
    <dgm:pt modelId="{CC491FC9-2553-48C4-B230-0E06B01BEBAF}" type="doc">
      <dgm:prSet loTypeId="urn:microsoft.com/office/officeart/2005/8/layout/vList5" loCatId="list" qsTypeId="urn:microsoft.com/office/officeart/2005/8/quickstyle/simple1" qsCatId="simple" csTypeId="urn:microsoft.com/office/officeart/2005/8/colors/accent0_3" csCatId="mainScheme" phldr="1"/>
      <dgm:spPr/>
      <dgm:t>
        <a:bodyPr/>
        <a:lstStyle/>
        <a:p>
          <a:endParaRPr lang="th-TH"/>
        </a:p>
      </dgm:t>
    </dgm:pt>
    <dgm:pt modelId="{5F7C6253-7617-407E-9000-89D2E17DE9E8}">
      <dgm:prSet phldrT="[ข้อความ]" custT="1"/>
      <dgm:spPr>
        <a:solidFill>
          <a:schemeClr val="accent2">
            <a:lumMod val="20000"/>
            <a:lumOff val="80000"/>
          </a:schemeClr>
        </a:solidFill>
      </dgm:spPr>
      <dgm:t>
        <a:bodyPr/>
        <a:lstStyle/>
        <a:p>
          <a:pPr algn="l"/>
          <a:r>
            <a:rPr lang="th-TH" sz="1200" dirty="0">
              <a:solidFill>
                <a:schemeClr val="tx1"/>
              </a:solidFill>
              <a:latin typeface="Chulabhorn Likit Text" panose="00000500000000000000" pitchFamily="50" charset="-34"/>
              <a:cs typeface="Chulabhorn Likit Text" panose="00000500000000000000" pitchFamily="50" charset="-34"/>
            </a:rPr>
            <a:t>1. พัฒนาระบบโครงสร้างและกรอบอัตรากำลัง</a:t>
          </a:r>
        </a:p>
      </dgm:t>
    </dgm:pt>
    <dgm:pt modelId="{76087D2A-3642-4D52-9545-8308682C79E2}" type="parTrans" cxnId="{0E484952-AF50-4E01-AE9A-0EE3EEFCD5D2}">
      <dgm:prSet/>
      <dgm:spPr/>
      <dgm:t>
        <a:bodyPr/>
        <a:lstStyle/>
        <a:p>
          <a:endParaRPr lang="th-TH" sz="1200">
            <a:latin typeface="Chulabhorn Likit Text" panose="00000500000000000000" pitchFamily="50" charset="-34"/>
            <a:cs typeface="Chulabhorn Likit Text" panose="00000500000000000000" pitchFamily="50" charset="-34"/>
          </a:endParaRPr>
        </a:p>
      </dgm:t>
    </dgm:pt>
    <dgm:pt modelId="{BFA91F17-BC4E-4FC5-9FE7-4ED23F886DB1}" type="sibTrans" cxnId="{0E484952-AF50-4E01-AE9A-0EE3EEFCD5D2}">
      <dgm:prSet/>
      <dgm:spPr/>
      <dgm:t>
        <a:bodyPr/>
        <a:lstStyle/>
        <a:p>
          <a:endParaRPr lang="th-TH" sz="1200">
            <a:latin typeface="Chulabhorn Likit Text" panose="00000500000000000000" pitchFamily="50" charset="-34"/>
            <a:cs typeface="Chulabhorn Likit Text" panose="00000500000000000000" pitchFamily="50" charset="-34"/>
          </a:endParaRPr>
        </a:p>
      </dgm:t>
    </dgm:pt>
    <dgm:pt modelId="{CF0613C9-6C81-4723-965B-019828A1B55F}">
      <dgm:prSet phldrT="[ข้อความ]" custT="1"/>
      <dgm:spPr/>
      <dgm:t>
        <a:bodyPr/>
        <a:lstStyle/>
        <a:p>
          <a:pPr>
            <a:buFontTx/>
            <a:buNone/>
          </a:pPr>
          <a:r>
            <a:rPr lang="th-TH" sz="1200" dirty="0">
              <a:latin typeface="Chulabhorn Likit Text" panose="00000500000000000000" pitchFamily="50" charset="-34"/>
              <a:cs typeface="Chulabhorn Likit Text" panose="00000500000000000000" pitchFamily="50" charset="-34"/>
            </a:rPr>
            <a:t>-การทบทวนโครงสร้างกรอบอัตรากำลัง</a:t>
          </a:r>
        </a:p>
      </dgm:t>
    </dgm:pt>
    <dgm:pt modelId="{F6265DB1-C88F-4932-AA40-9D270485F9C8}" type="parTrans" cxnId="{4EF8317D-C587-405E-A42A-953E6C8F62A4}">
      <dgm:prSet/>
      <dgm:spPr/>
      <dgm:t>
        <a:bodyPr/>
        <a:lstStyle/>
        <a:p>
          <a:endParaRPr lang="th-TH" sz="1200">
            <a:latin typeface="Chulabhorn Likit Text" panose="00000500000000000000" pitchFamily="50" charset="-34"/>
            <a:cs typeface="Chulabhorn Likit Text" panose="00000500000000000000" pitchFamily="50" charset="-34"/>
          </a:endParaRPr>
        </a:p>
      </dgm:t>
    </dgm:pt>
    <dgm:pt modelId="{92091448-0EA2-47CD-9FD6-280C4F8214D5}" type="sibTrans" cxnId="{4EF8317D-C587-405E-A42A-953E6C8F62A4}">
      <dgm:prSet/>
      <dgm:spPr/>
      <dgm:t>
        <a:bodyPr/>
        <a:lstStyle/>
        <a:p>
          <a:endParaRPr lang="th-TH" sz="1200">
            <a:latin typeface="Chulabhorn Likit Text" panose="00000500000000000000" pitchFamily="50" charset="-34"/>
            <a:cs typeface="Chulabhorn Likit Text" panose="00000500000000000000" pitchFamily="50" charset="-34"/>
          </a:endParaRPr>
        </a:p>
      </dgm:t>
    </dgm:pt>
    <dgm:pt modelId="{E1D3114A-A2D0-4224-99AA-C40A6F90114F}">
      <dgm:prSet phldrT="[ข้อความ]" custT="1"/>
      <dgm:spPr>
        <a:solidFill>
          <a:schemeClr val="accent2">
            <a:lumMod val="20000"/>
            <a:lumOff val="80000"/>
          </a:schemeClr>
        </a:solidFill>
      </dgm:spPr>
      <dgm:t>
        <a:bodyPr/>
        <a:lstStyle/>
        <a:p>
          <a:pPr algn="l"/>
          <a:r>
            <a:rPr lang="th-TH" sz="1200" dirty="0">
              <a:solidFill>
                <a:schemeClr val="tx1"/>
              </a:solidFill>
              <a:latin typeface="Chulabhorn Likit Text" panose="00000500000000000000" pitchFamily="50" charset="-34"/>
              <a:cs typeface="Chulabhorn Likit Text" panose="00000500000000000000" pitchFamily="50" charset="-34"/>
            </a:rPr>
            <a:t>2. เสริมสร้างบุคลากรให้มีสมรรถนะสูง</a:t>
          </a:r>
        </a:p>
      </dgm:t>
    </dgm:pt>
    <dgm:pt modelId="{07DDB884-A6A6-42D0-BB41-C7436038E1D4}" type="parTrans" cxnId="{7CDD2E25-9D12-45CD-ABC3-369898316431}">
      <dgm:prSet/>
      <dgm:spPr/>
      <dgm:t>
        <a:bodyPr/>
        <a:lstStyle/>
        <a:p>
          <a:endParaRPr lang="th-TH" sz="1200">
            <a:latin typeface="Chulabhorn Likit Text" panose="00000500000000000000" pitchFamily="50" charset="-34"/>
            <a:cs typeface="Chulabhorn Likit Text" panose="00000500000000000000" pitchFamily="50" charset="-34"/>
          </a:endParaRPr>
        </a:p>
      </dgm:t>
    </dgm:pt>
    <dgm:pt modelId="{EB41C300-7B30-47D3-8DD3-FD8FA727ECF1}" type="sibTrans" cxnId="{7CDD2E25-9D12-45CD-ABC3-369898316431}">
      <dgm:prSet/>
      <dgm:spPr/>
      <dgm:t>
        <a:bodyPr/>
        <a:lstStyle/>
        <a:p>
          <a:endParaRPr lang="th-TH" sz="1200">
            <a:latin typeface="Chulabhorn Likit Text" panose="00000500000000000000" pitchFamily="50" charset="-34"/>
            <a:cs typeface="Chulabhorn Likit Text" panose="00000500000000000000" pitchFamily="50" charset="-34"/>
          </a:endParaRPr>
        </a:p>
      </dgm:t>
    </dgm:pt>
    <dgm:pt modelId="{7F57FF35-2184-4AC9-B1A3-7FB2096530DA}">
      <dgm:prSet phldrT="[ข้อความ]" custT="1"/>
      <dgm:spPr/>
      <dgm:t>
        <a:bodyPr/>
        <a:lstStyle/>
        <a:p>
          <a:pPr algn="l">
            <a:lnSpc>
              <a:spcPct val="100000"/>
            </a:lnSpc>
            <a:spcAft>
              <a:spcPts val="0"/>
            </a:spcAft>
            <a:buFontTx/>
            <a:buNone/>
          </a:pPr>
          <a:r>
            <a:rPr lang="th-TH" sz="1200" dirty="0">
              <a:latin typeface="Chulabhorn Likit Text" panose="00000500000000000000" pitchFamily="50" charset="-34"/>
              <a:cs typeface="Chulabhorn Likit Text" panose="00000500000000000000" pitchFamily="50" charset="-34"/>
            </a:rPr>
            <a:t>-การพัฒนาบุคลากรให้มีสมรรถนะสอดคล้องตามภารกิจ</a:t>
          </a:r>
        </a:p>
      </dgm:t>
    </dgm:pt>
    <dgm:pt modelId="{342C1EEC-0906-4ABE-912D-21D28662957F}" type="parTrans" cxnId="{47D75E93-BA2D-48D9-9647-56E8952D337E}">
      <dgm:prSet/>
      <dgm:spPr/>
      <dgm:t>
        <a:bodyPr/>
        <a:lstStyle/>
        <a:p>
          <a:endParaRPr lang="th-TH" sz="1200">
            <a:latin typeface="Chulabhorn Likit Text" panose="00000500000000000000" pitchFamily="50" charset="-34"/>
            <a:cs typeface="Chulabhorn Likit Text" panose="00000500000000000000" pitchFamily="50" charset="-34"/>
          </a:endParaRPr>
        </a:p>
      </dgm:t>
    </dgm:pt>
    <dgm:pt modelId="{A7F73172-31D7-4ADC-B9FF-8EE33BBE6FCE}" type="sibTrans" cxnId="{47D75E93-BA2D-48D9-9647-56E8952D337E}">
      <dgm:prSet/>
      <dgm:spPr/>
      <dgm:t>
        <a:bodyPr/>
        <a:lstStyle/>
        <a:p>
          <a:endParaRPr lang="th-TH" sz="1200">
            <a:latin typeface="Chulabhorn Likit Text" panose="00000500000000000000" pitchFamily="50" charset="-34"/>
            <a:cs typeface="Chulabhorn Likit Text" panose="00000500000000000000" pitchFamily="50" charset="-34"/>
          </a:endParaRPr>
        </a:p>
      </dgm:t>
    </dgm:pt>
    <dgm:pt modelId="{5FDB8460-E2C0-43D3-AF86-3F4940E4EE74}">
      <dgm:prSet phldrT="[ข้อความ]" custT="1"/>
      <dgm:spPr>
        <a:solidFill>
          <a:schemeClr val="accent2">
            <a:lumMod val="20000"/>
            <a:lumOff val="80000"/>
          </a:schemeClr>
        </a:solidFill>
      </dgm:spPr>
      <dgm:t>
        <a:bodyPr/>
        <a:lstStyle/>
        <a:p>
          <a:pPr algn="l"/>
          <a:r>
            <a:rPr lang="th-TH" sz="1200" dirty="0">
              <a:solidFill>
                <a:schemeClr val="tx1"/>
              </a:solidFill>
              <a:latin typeface="Chulabhorn Likit Text" panose="00000500000000000000" pitchFamily="50" charset="-34"/>
              <a:cs typeface="Chulabhorn Likit Text" panose="00000500000000000000" pitchFamily="50" charset="-34"/>
            </a:rPr>
            <a:t>3. สร้างองค์กรแห่งการเรียนรู้</a:t>
          </a:r>
        </a:p>
      </dgm:t>
    </dgm:pt>
    <dgm:pt modelId="{D92A0695-5344-4404-B91C-92CB1B51D10D}" type="parTrans" cxnId="{1690B30C-250C-4CD5-AD8A-57C2C5A5DBB9}">
      <dgm:prSet/>
      <dgm:spPr/>
      <dgm:t>
        <a:bodyPr/>
        <a:lstStyle/>
        <a:p>
          <a:endParaRPr lang="th-TH" sz="1200">
            <a:latin typeface="Chulabhorn Likit Text" panose="00000500000000000000" pitchFamily="50" charset="-34"/>
            <a:cs typeface="Chulabhorn Likit Text" panose="00000500000000000000" pitchFamily="50" charset="-34"/>
          </a:endParaRPr>
        </a:p>
      </dgm:t>
    </dgm:pt>
    <dgm:pt modelId="{0E589754-2F89-4A35-97F5-7E7B49589B8A}" type="sibTrans" cxnId="{1690B30C-250C-4CD5-AD8A-57C2C5A5DBB9}">
      <dgm:prSet/>
      <dgm:spPr/>
      <dgm:t>
        <a:bodyPr/>
        <a:lstStyle/>
        <a:p>
          <a:endParaRPr lang="th-TH" sz="1200">
            <a:latin typeface="Chulabhorn Likit Text" panose="00000500000000000000" pitchFamily="50" charset="-34"/>
            <a:cs typeface="Chulabhorn Likit Text" panose="00000500000000000000" pitchFamily="50" charset="-34"/>
          </a:endParaRPr>
        </a:p>
      </dgm:t>
    </dgm:pt>
    <dgm:pt modelId="{E875AD33-FC08-4564-A972-4173C37D9111}">
      <dgm:prSet phldrT="[ข้อความ]" custT="1"/>
      <dgm:spPr/>
      <dgm:t>
        <a:bodyPr/>
        <a:lstStyle/>
        <a:p>
          <a:pPr>
            <a:buFontTx/>
            <a:buNone/>
          </a:pPr>
          <a:r>
            <a:rPr lang="th-TH" sz="1200" dirty="0">
              <a:latin typeface="Chulabhorn Likit Text" panose="00000500000000000000" pitchFamily="50" charset="-34"/>
              <a:cs typeface="Chulabhorn Likit Text" panose="00000500000000000000" pitchFamily="50" charset="-34"/>
            </a:rPr>
            <a:t>-การสร้างแรงจูงใจ</a:t>
          </a:r>
        </a:p>
      </dgm:t>
    </dgm:pt>
    <dgm:pt modelId="{DB096656-AE21-4F29-BED2-76A1E9BC49EC}" type="parTrans" cxnId="{4380C233-DF1F-4851-88B7-39FB516D9C2F}">
      <dgm:prSet/>
      <dgm:spPr/>
      <dgm:t>
        <a:bodyPr/>
        <a:lstStyle/>
        <a:p>
          <a:endParaRPr lang="th-TH" sz="1200">
            <a:latin typeface="Chulabhorn Likit Text" panose="00000500000000000000" pitchFamily="50" charset="-34"/>
            <a:cs typeface="Chulabhorn Likit Text" panose="00000500000000000000" pitchFamily="50" charset="-34"/>
          </a:endParaRPr>
        </a:p>
      </dgm:t>
    </dgm:pt>
    <dgm:pt modelId="{187CB94F-2958-457C-A0C8-E232563DA20C}" type="sibTrans" cxnId="{4380C233-DF1F-4851-88B7-39FB516D9C2F}">
      <dgm:prSet/>
      <dgm:spPr/>
      <dgm:t>
        <a:bodyPr/>
        <a:lstStyle/>
        <a:p>
          <a:endParaRPr lang="th-TH" sz="1200">
            <a:latin typeface="Chulabhorn Likit Text" panose="00000500000000000000" pitchFamily="50" charset="-34"/>
            <a:cs typeface="Chulabhorn Likit Text" panose="00000500000000000000" pitchFamily="50" charset="-34"/>
          </a:endParaRPr>
        </a:p>
      </dgm:t>
    </dgm:pt>
    <dgm:pt modelId="{FAE95AFC-2CE5-4887-8A66-1B1234347478}">
      <dgm:prSet phldrT="[ข้อความ]" custT="1"/>
      <dgm:spPr>
        <a:solidFill>
          <a:schemeClr val="accent2">
            <a:lumMod val="20000"/>
            <a:lumOff val="80000"/>
          </a:schemeClr>
        </a:solidFill>
      </dgm:spPr>
      <dgm:t>
        <a:bodyPr/>
        <a:lstStyle/>
        <a:p>
          <a:pPr algn="l"/>
          <a:r>
            <a:rPr lang="th-TH" sz="1200" dirty="0">
              <a:solidFill>
                <a:schemeClr val="tx1"/>
              </a:solidFill>
              <a:latin typeface="Chulabhorn Likit Text" panose="00000500000000000000" pitchFamily="50" charset="-34"/>
              <a:cs typeface="Chulabhorn Likit Text" panose="00000500000000000000" pitchFamily="50" charset="-34"/>
            </a:rPr>
            <a:t>4. บริหารทรัพยากรบุคคลอย่างมีธรรมา</a:t>
          </a:r>
          <a:r>
            <a:rPr lang="th-TH" sz="1200" dirty="0" err="1">
              <a:solidFill>
                <a:schemeClr val="tx1"/>
              </a:solidFill>
              <a:latin typeface="Chulabhorn Likit Text" panose="00000500000000000000" pitchFamily="50" charset="-34"/>
              <a:cs typeface="Chulabhorn Likit Text" panose="00000500000000000000" pitchFamily="50" charset="-34"/>
            </a:rPr>
            <a:t>ภิ</a:t>
          </a:r>
          <a:r>
            <a:rPr lang="th-TH" sz="1200" dirty="0">
              <a:solidFill>
                <a:schemeClr val="tx1"/>
              </a:solidFill>
              <a:latin typeface="Chulabhorn Likit Text" panose="00000500000000000000" pitchFamily="50" charset="-34"/>
              <a:cs typeface="Chulabhorn Likit Text" panose="00000500000000000000" pitchFamily="50" charset="-34"/>
            </a:rPr>
            <a:t>บาล</a:t>
          </a:r>
        </a:p>
      </dgm:t>
    </dgm:pt>
    <dgm:pt modelId="{709F105F-1AE1-4DC0-982E-75C8B5BCA54A}" type="parTrans" cxnId="{5BDA4062-C389-4276-9C2D-C94CC8113F24}">
      <dgm:prSet/>
      <dgm:spPr/>
      <dgm:t>
        <a:bodyPr/>
        <a:lstStyle/>
        <a:p>
          <a:endParaRPr lang="th-TH" sz="1200">
            <a:latin typeface="Chulabhorn Likit Text" panose="00000500000000000000" pitchFamily="50" charset="-34"/>
            <a:cs typeface="Chulabhorn Likit Text" panose="00000500000000000000" pitchFamily="50" charset="-34"/>
          </a:endParaRPr>
        </a:p>
      </dgm:t>
    </dgm:pt>
    <dgm:pt modelId="{8D6873FC-9820-46C9-933D-998B749BF20C}" type="sibTrans" cxnId="{5BDA4062-C389-4276-9C2D-C94CC8113F24}">
      <dgm:prSet/>
      <dgm:spPr/>
      <dgm:t>
        <a:bodyPr/>
        <a:lstStyle/>
        <a:p>
          <a:endParaRPr lang="th-TH" sz="1200">
            <a:latin typeface="Chulabhorn Likit Text" panose="00000500000000000000" pitchFamily="50" charset="-34"/>
            <a:cs typeface="Chulabhorn Likit Text" panose="00000500000000000000" pitchFamily="50" charset="-34"/>
          </a:endParaRPr>
        </a:p>
      </dgm:t>
    </dgm:pt>
    <dgm:pt modelId="{C06816D6-3E09-462B-AB12-3F94F08D87A6}">
      <dgm:prSet phldrT="[ข้อความ]" custT="1"/>
      <dgm:spPr>
        <a:solidFill>
          <a:schemeClr val="accent2">
            <a:lumMod val="20000"/>
            <a:lumOff val="80000"/>
          </a:schemeClr>
        </a:solidFill>
      </dgm:spPr>
      <dgm:t>
        <a:bodyPr/>
        <a:lstStyle/>
        <a:p>
          <a:pPr algn="l"/>
          <a:r>
            <a:rPr lang="th-TH" sz="1200" dirty="0">
              <a:solidFill>
                <a:schemeClr val="tx1"/>
              </a:solidFill>
              <a:latin typeface="Chulabhorn Likit Text" panose="00000500000000000000" pitchFamily="50" charset="-34"/>
              <a:cs typeface="Chulabhorn Likit Text" panose="00000500000000000000" pitchFamily="50" charset="-34"/>
            </a:rPr>
            <a:t>5. พัฒนาคุณภาพชีวิตการทำงาน</a:t>
          </a:r>
        </a:p>
      </dgm:t>
    </dgm:pt>
    <dgm:pt modelId="{2498096B-AEBB-4D9D-A462-ACBD4A31C42B}" type="parTrans" cxnId="{F0EB89EE-4A62-43AE-B6E4-C5EEC0E37DCE}">
      <dgm:prSet/>
      <dgm:spPr/>
      <dgm:t>
        <a:bodyPr/>
        <a:lstStyle/>
        <a:p>
          <a:endParaRPr lang="th-TH" sz="1200">
            <a:latin typeface="Chulabhorn Likit Text" panose="00000500000000000000" pitchFamily="50" charset="-34"/>
            <a:cs typeface="Chulabhorn Likit Text" panose="00000500000000000000" pitchFamily="50" charset="-34"/>
          </a:endParaRPr>
        </a:p>
      </dgm:t>
    </dgm:pt>
    <dgm:pt modelId="{11C4052A-EEE2-4E69-AD14-D7D668E7828B}" type="sibTrans" cxnId="{F0EB89EE-4A62-43AE-B6E4-C5EEC0E37DCE}">
      <dgm:prSet/>
      <dgm:spPr/>
      <dgm:t>
        <a:bodyPr/>
        <a:lstStyle/>
        <a:p>
          <a:endParaRPr lang="th-TH" sz="1200">
            <a:latin typeface="Chulabhorn Likit Text" panose="00000500000000000000" pitchFamily="50" charset="-34"/>
            <a:cs typeface="Chulabhorn Likit Text" panose="00000500000000000000" pitchFamily="50" charset="-34"/>
          </a:endParaRPr>
        </a:p>
      </dgm:t>
    </dgm:pt>
    <dgm:pt modelId="{B4E0DF3B-FC2A-4DEA-9F33-8D5F0655FAFD}">
      <dgm:prSet phldrT="[ข้อความ]" custT="1"/>
      <dgm:spPr/>
      <dgm:t>
        <a:bodyPr/>
        <a:lstStyle/>
        <a:p>
          <a:pPr>
            <a:buFontTx/>
            <a:buNone/>
          </a:pPr>
          <a:r>
            <a:rPr lang="th-TH" sz="1200" dirty="0">
              <a:latin typeface="Chulabhorn Likit Text" panose="00000500000000000000" pitchFamily="50" charset="-34"/>
              <a:cs typeface="Chulabhorn Likit Text" panose="00000500000000000000" pitchFamily="50" charset="-34"/>
            </a:rPr>
            <a:t>-การพัฒนาระบบการสรรหาและเลือกสรร</a:t>
          </a:r>
        </a:p>
      </dgm:t>
    </dgm:pt>
    <dgm:pt modelId="{E749AC03-8464-449C-B1D0-930FED85EE8F}" type="parTrans" cxnId="{56A78FA1-6A08-4805-9ADC-D94E36AEAC01}">
      <dgm:prSet/>
      <dgm:spPr/>
      <dgm:t>
        <a:bodyPr/>
        <a:lstStyle/>
        <a:p>
          <a:endParaRPr lang="th-TH" sz="1200">
            <a:latin typeface="Chulabhorn Likit Text" panose="00000500000000000000" pitchFamily="50" charset="-34"/>
            <a:cs typeface="Chulabhorn Likit Text" panose="00000500000000000000" pitchFamily="50" charset="-34"/>
          </a:endParaRPr>
        </a:p>
      </dgm:t>
    </dgm:pt>
    <dgm:pt modelId="{C0C25027-A442-4CCF-8ACD-6D38A8CA42DE}" type="sibTrans" cxnId="{56A78FA1-6A08-4805-9ADC-D94E36AEAC01}">
      <dgm:prSet/>
      <dgm:spPr/>
      <dgm:t>
        <a:bodyPr/>
        <a:lstStyle/>
        <a:p>
          <a:endParaRPr lang="th-TH" sz="1200">
            <a:latin typeface="Chulabhorn Likit Text" panose="00000500000000000000" pitchFamily="50" charset="-34"/>
            <a:cs typeface="Chulabhorn Likit Text" panose="00000500000000000000" pitchFamily="50" charset="-34"/>
          </a:endParaRPr>
        </a:p>
      </dgm:t>
    </dgm:pt>
    <dgm:pt modelId="{F10AF15A-F34C-4FD4-BD60-3865F1DEA1C8}">
      <dgm:prSet phldrT="[ข้อความ]" custT="1"/>
      <dgm:spPr/>
      <dgm:t>
        <a:bodyPr/>
        <a:lstStyle/>
        <a:p>
          <a:pPr>
            <a:buFontTx/>
            <a:buNone/>
          </a:pPr>
          <a:r>
            <a:rPr lang="th-TH" sz="1200" dirty="0">
              <a:latin typeface="Chulabhorn Likit Text" panose="00000500000000000000" pitchFamily="50" charset="-34"/>
              <a:cs typeface="Chulabhorn Likit Text" panose="00000500000000000000" pitchFamily="50" charset="-34"/>
            </a:rPr>
            <a:t>-การพัฒนาคุณภาพชีวิต</a:t>
          </a:r>
        </a:p>
      </dgm:t>
    </dgm:pt>
    <dgm:pt modelId="{FD6C1C28-4A3D-4BEE-B600-05B37217F85B}" type="parTrans" cxnId="{F1ED2E37-3164-4B2F-98F3-F773FD240F94}">
      <dgm:prSet/>
      <dgm:spPr/>
      <dgm:t>
        <a:bodyPr/>
        <a:lstStyle/>
        <a:p>
          <a:endParaRPr lang="th-TH" sz="1200">
            <a:latin typeface="Chulabhorn Likit Text" panose="00000500000000000000" pitchFamily="50" charset="-34"/>
            <a:cs typeface="Chulabhorn Likit Text" panose="00000500000000000000" pitchFamily="50" charset="-34"/>
          </a:endParaRPr>
        </a:p>
      </dgm:t>
    </dgm:pt>
    <dgm:pt modelId="{E21A4C3F-BC47-4AA5-9008-72898A49EB7D}" type="sibTrans" cxnId="{F1ED2E37-3164-4B2F-98F3-F773FD240F94}">
      <dgm:prSet/>
      <dgm:spPr/>
      <dgm:t>
        <a:bodyPr/>
        <a:lstStyle/>
        <a:p>
          <a:endParaRPr lang="th-TH" sz="1200">
            <a:latin typeface="Chulabhorn Likit Text" panose="00000500000000000000" pitchFamily="50" charset="-34"/>
            <a:cs typeface="Chulabhorn Likit Text" panose="00000500000000000000" pitchFamily="50" charset="-34"/>
          </a:endParaRPr>
        </a:p>
      </dgm:t>
    </dgm:pt>
    <dgm:pt modelId="{E4CB9421-5FFA-42BB-B2F9-F9022A89BFFD}">
      <dgm:prSet phldrT="[ข้อความ]" custT="1"/>
      <dgm:spPr/>
      <dgm:t>
        <a:bodyPr/>
        <a:lstStyle/>
        <a:p>
          <a:pPr algn="l">
            <a:lnSpc>
              <a:spcPct val="100000"/>
            </a:lnSpc>
            <a:spcAft>
              <a:spcPts val="0"/>
            </a:spcAft>
            <a:buFontTx/>
            <a:buNone/>
          </a:pPr>
          <a:r>
            <a:rPr lang="th-TH" sz="1200" dirty="0">
              <a:latin typeface="Chulabhorn Likit Text" panose="00000500000000000000" pitchFamily="50" charset="-34"/>
              <a:cs typeface="Chulabhorn Likit Text" panose="00000500000000000000" pitchFamily="50" charset="-34"/>
            </a:rPr>
            <a:t>-การพัฒนาบุคลากรกลุ่มพิเศษ</a:t>
          </a:r>
        </a:p>
      </dgm:t>
    </dgm:pt>
    <dgm:pt modelId="{751B3E59-2FB4-46B2-B2C0-4C4FDE65D520}" type="parTrans" cxnId="{31F307D4-A901-4E10-802C-0F5EC63EF955}">
      <dgm:prSet/>
      <dgm:spPr/>
      <dgm:t>
        <a:bodyPr/>
        <a:lstStyle/>
        <a:p>
          <a:endParaRPr lang="th-TH" sz="1200">
            <a:latin typeface="Chulabhorn Likit Text" panose="00000500000000000000" pitchFamily="50" charset="-34"/>
            <a:cs typeface="Chulabhorn Likit Text" panose="00000500000000000000" pitchFamily="50" charset="-34"/>
          </a:endParaRPr>
        </a:p>
      </dgm:t>
    </dgm:pt>
    <dgm:pt modelId="{963409D5-537D-455B-B755-1B37B80AE27A}" type="sibTrans" cxnId="{31F307D4-A901-4E10-802C-0F5EC63EF955}">
      <dgm:prSet/>
      <dgm:spPr/>
      <dgm:t>
        <a:bodyPr/>
        <a:lstStyle/>
        <a:p>
          <a:endParaRPr lang="th-TH" sz="1200">
            <a:latin typeface="Chulabhorn Likit Text" panose="00000500000000000000" pitchFamily="50" charset="-34"/>
            <a:cs typeface="Chulabhorn Likit Text" panose="00000500000000000000" pitchFamily="50" charset="-34"/>
          </a:endParaRPr>
        </a:p>
      </dgm:t>
    </dgm:pt>
    <dgm:pt modelId="{2677A630-E114-4B15-BCD3-64773ED941BE}" type="pres">
      <dgm:prSet presAssocID="{CC491FC9-2553-48C4-B230-0E06B01BEBAF}" presName="Name0" presStyleCnt="0">
        <dgm:presLayoutVars>
          <dgm:dir/>
          <dgm:animLvl val="lvl"/>
          <dgm:resizeHandles val="exact"/>
        </dgm:presLayoutVars>
      </dgm:prSet>
      <dgm:spPr/>
      <dgm:t>
        <a:bodyPr/>
        <a:lstStyle/>
        <a:p>
          <a:endParaRPr lang="en-US"/>
        </a:p>
      </dgm:t>
    </dgm:pt>
    <dgm:pt modelId="{51573CF8-EF3A-4BEE-9E74-89297855E3E8}" type="pres">
      <dgm:prSet presAssocID="{5F7C6253-7617-407E-9000-89D2E17DE9E8}" presName="linNode" presStyleCnt="0"/>
      <dgm:spPr/>
    </dgm:pt>
    <dgm:pt modelId="{6C026CB5-3ADC-4C5A-AD59-460380083ABC}" type="pres">
      <dgm:prSet presAssocID="{5F7C6253-7617-407E-9000-89D2E17DE9E8}" presName="parentText" presStyleLbl="node1" presStyleIdx="0" presStyleCnt="5">
        <dgm:presLayoutVars>
          <dgm:chMax val="1"/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E9F4A046-43DC-472B-BCD6-6D53D1F67022}" type="pres">
      <dgm:prSet presAssocID="{5F7C6253-7617-407E-9000-89D2E17DE9E8}" presName="descendantText" presStyleLbl="alignAccFollowNode1" presStyleIdx="0" presStyleCnt="3" custScaleY="128331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37A133ED-59D3-4075-ABD2-4570AABD7E5A}" type="pres">
      <dgm:prSet presAssocID="{BFA91F17-BC4E-4FC5-9FE7-4ED23F886DB1}" presName="sp" presStyleCnt="0"/>
      <dgm:spPr/>
    </dgm:pt>
    <dgm:pt modelId="{76ACD330-5624-477F-A9A7-F6FA8C3F1DB8}" type="pres">
      <dgm:prSet presAssocID="{E1D3114A-A2D0-4224-99AA-C40A6F90114F}" presName="linNode" presStyleCnt="0"/>
      <dgm:spPr/>
    </dgm:pt>
    <dgm:pt modelId="{FFCA0AB3-AA95-4BD9-BB2C-C8B83E4EBA41}" type="pres">
      <dgm:prSet presAssocID="{E1D3114A-A2D0-4224-99AA-C40A6F90114F}" presName="parentText" presStyleLbl="node1" presStyleIdx="1" presStyleCnt="5">
        <dgm:presLayoutVars>
          <dgm:chMax val="1"/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40FB95C8-F3E0-47E2-80D1-353E23F357CC}" type="pres">
      <dgm:prSet presAssocID="{E1D3114A-A2D0-4224-99AA-C40A6F90114F}" presName="descendantText" presStyleLbl="alignAccFollowNode1" presStyleIdx="1" presStyleCnt="3" custScaleY="137827" custLinFactNeighborX="5964" custLinFactNeighborY="8742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30D192B2-9FA1-4A97-8ADF-99BFD0D92C59}" type="pres">
      <dgm:prSet presAssocID="{EB41C300-7B30-47D3-8DD3-FD8FA727ECF1}" presName="sp" presStyleCnt="0"/>
      <dgm:spPr/>
    </dgm:pt>
    <dgm:pt modelId="{6489083F-5AF1-4691-9304-48DCBFCD6C96}" type="pres">
      <dgm:prSet presAssocID="{5FDB8460-E2C0-43D3-AF86-3F4940E4EE74}" presName="linNode" presStyleCnt="0"/>
      <dgm:spPr/>
    </dgm:pt>
    <dgm:pt modelId="{8BB3D59F-1DA4-4B20-A552-56D2645F616D}" type="pres">
      <dgm:prSet presAssocID="{5FDB8460-E2C0-43D3-AF86-3F4940E4EE74}" presName="parentText" presStyleLbl="node1" presStyleIdx="2" presStyleCnt="5">
        <dgm:presLayoutVars>
          <dgm:chMax val="1"/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17D789A1-E050-46FB-957D-41C018933BDB}" type="pres">
      <dgm:prSet presAssocID="{0E589754-2F89-4A35-97F5-7E7B49589B8A}" presName="sp" presStyleCnt="0"/>
      <dgm:spPr/>
    </dgm:pt>
    <dgm:pt modelId="{1546105D-CE2E-4E5C-8DC2-8C59B63707AB}" type="pres">
      <dgm:prSet presAssocID="{FAE95AFC-2CE5-4887-8A66-1B1234347478}" presName="linNode" presStyleCnt="0"/>
      <dgm:spPr/>
    </dgm:pt>
    <dgm:pt modelId="{FFDE5665-83BB-4389-A72F-8D93A1F84FC1}" type="pres">
      <dgm:prSet presAssocID="{FAE95AFC-2CE5-4887-8A66-1B1234347478}" presName="parentText" presStyleLbl="node1" presStyleIdx="3" presStyleCnt="5">
        <dgm:presLayoutVars>
          <dgm:chMax val="1"/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EEAC9861-9037-4C9D-BDD2-E7220739686F}" type="pres">
      <dgm:prSet presAssocID="{8D6873FC-9820-46C9-933D-998B749BF20C}" presName="sp" presStyleCnt="0"/>
      <dgm:spPr/>
    </dgm:pt>
    <dgm:pt modelId="{C7B4AC4C-8089-4EEF-BFCA-9E7F7934B4CA}" type="pres">
      <dgm:prSet presAssocID="{C06816D6-3E09-462B-AB12-3F94F08D87A6}" presName="linNode" presStyleCnt="0"/>
      <dgm:spPr/>
    </dgm:pt>
    <dgm:pt modelId="{C3A5918D-5E0B-4742-8A9F-16586D102ED8}" type="pres">
      <dgm:prSet presAssocID="{C06816D6-3E09-462B-AB12-3F94F08D87A6}" presName="parentText" presStyleLbl="node1" presStyleIdx="4" presStyleCnt="5">
        <dgm:presLayoutVars>
          <dgm:chMax val="1"/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B58121E0-4C45-410E-91FE-7C79BCBDD33A}" type="pres">
      <dgm:prSet presAssocID="{C06816D6-3E09-462B-AB12-3F94F08D87A6}" presName="descendantText" presStyleLbl="alignAccFollowNode1" presStyleIdx="2" presStyleCnt="3" custLinFactNeighborX="-292" custLinFactNeighborY="642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</dgm:ptLst>
  <dgm:cxnLst>
    <dgm:cxn modelId="{B8015C68-F7AF-47BE-B10F-C0D99A6DB945}" type="presOf" srcId="{E1D3114A-A2D0-4224-99AA-C40A6F90114F}" destId="{FFCA0AB3-AA95-4BD9-BB2C-C8B83E4EBA41}" srcOrd="0" destOrd="0" presId="urn:microsoft.com/office/officeart/2005/8/layout/vList5"/>
    <dgm:cxn modelId="{F6A13130-4EB3-46EA-B5F1-F5A94FAE5259}" type="presOf" srcId="{E4CB9421-5FFA-42BB-B2F9-F9022A89BFFD}" destId="{40FB95C8-F3E0-47E2-80D1-353E23F357CC}" srcOrd="0" destOrd="1" presId="urn:microsoft.com/office/officeart/2005/8/layout/vList5"/>
    <dgm:cxn modelId="{31F307D4-A901-4E10-802C-0F5EC63EF955}" srcId="{E1D3114A-A2D0-4224-99AA-C40A6F90114F}" destId="{E4CB9421-5FFA-42BB-B2F9-F9022A89BFFD}" srcOrd="1" destOrd="0" parTransId="{751B3E59-2FB4-46B2-B2C0-4C4FDE65D520}" sibTransId="{963409D5-537D-455B-B755-1B37B80AE27A}"/>
    <dgm:cxn modelId="{0E3712EC-E44F-4B55-B184-D3B8F13CBEB6}" type="presOf" srcId="{CF0613C9-6C81-4723-965B-019828A1B55F}" destId="{E9F4A046-43DC-472B-BCD6-6D53D1F67022}" srcOrd="0" destOrd="0" presId="urn:microsoft.com/office/officeart/2005/8/layout/vList5"/>
    <dgm:cxn modelId="{4EF8317D-C587-405E-A42A-953E6C8F62A4}" srcId="{5F7C6253-7617-407E-9000-89D2E17DE9E8}" destId="{CF0613C9-6C81-4723-965B-019828A1B55F}" srcOrd="0" destOrd="0" parTransId="{F6265DB1-C88F-4932-AA40-9D270485F9C8}" sibTransId="{92091448-0EA2-47CD-9FD6-280C4F8214D5}"/>
    <dgm:cxn modelId="{7CDD2E25-9D12-45CD-ABC3-369898316431}" srcId="{CC491FC9-2553-48C4-B230-0E06B01BEBAF}" destId="{E1D3114A-A2D0-4224-99AA-C40A6F90114F}" srcOrd="1" destOrd="0" parTransId="{07DDB884-A6A6-42D0-BB41-C7436038E1D4}" sibTransId="{EB41C300-7B30-47D3-8DD3-FD8FA727ECF1}"/>
    <dgm:cxn modelId="{1690B30C-250C-4CD5-AD8A-57C2C5A5DBB9}" srcId="{CC491FC9-2553-48C4-B230-0E06B01BEBAF}" destId="{5FDB8460-E2C0-43D3-AF86-3F4940E4EE74}" srcOrd="2" destOrd="0" parTransId="{D92A0695-5344-4404-B91C-92CB1B51D10D}" sibTransId="{0E589754-2F89-4A35-97F5-7E7B49589B8A}"/>
    <dgm:cxn modelId="{F1ED2E37-3164-4B2F-98F3-F773FD240F94}" srcId="{C06816D6-3E09-462B-AB12-3F94F08D87A6}" destId="{F10AF15A-F34C-4FD4-BD60-3865F1DEA1C8}" srcOrd="1" destOrd="0" parTransId="{FD6C1C28-4A3D-4BEE-B600-05B37217F85B}" sibTransId="{E21A4C3F-BC47-4AA5-9008-72898A49EB7D}"/>
    <dgm:cxn modelId="{F506071E-903B-4D16-BE41-C84946CA88C9}" type="presOf" srcId="{B4E0DF3B-FC2A-4DEA-9F33-8D5F0655FAFD}" destId="{E9F4A046-43DC-472B-BCD6-6D53D1F67022}" srcOrd="0" destOrd="1" presId="urn:microsoft.com/office/officeart/2005/8/layout/vList5"/>
    <dgm:cxn modelId="{F0EB89EE-4A62-43AE-B6E4-C5EEC0E37DCE}" srcId="{CC491FC9-2553-48C4-B230-0E06B01BEBAF}" destId="{C06816D6-3E09-462B-AB12-3F94F08D87A6}" srcOrd="4" destOrd="0" parTransId="{2498096B-AEBB-4D9D-A462-ACBD4A31C42B}" sibTransId="{11C4052A-EEE2-4E69-AD14-D7D668E7828B}"/>
    <dgm:cxn modelId="{103F372E-A57A-4A10-BBD9-07B68D2ACCFF}" type="presOf" srcId="{CC491FC9-2553-48C4-B230-0E06B01BEBAF}" destId="{2677A630-E114-4B15-BCD3-64773ED941BE}" srcOrd="0" destOrd="0" presId="urn:microsoft.com/office/officeart/2005/8/layout/vList5"/>
    <dgm:cxn modelId="{FF82A53F-0EA5-44CA-89A3-4130326863C2}" type="presOf" srcId="{F10AF15A-F34C-4FD4-BD60-3865F1DEA1C8}" destId="{B58121E0-4C45-410E-91FE-7C79BCBDD33A}" srcOrd="0" destOrd="1" presId="urn:microsoft.com/office/officeart/2005/8/layout/vList5"/>
    <dgm:cxn modelId="{82DF7815-3172-4710-B346-E7D0319D2934}" type="presOf" srcId="{5F7C6253-7617-407E-9000-89D2E17DE9E8}" destId="{6C026CB5-3ADC-4C5A-AD59-460380083ABC}" srcOrd="0" destOrd="0" presId="urn:microsoft.com/office/officeart/2005/8/layout/vList5"/>
    <dgm:cxn modelId="{D11D20B3-70FF-4928-8504-ECB049A2B422}" type="presOf" srcId="{E875AD33-FC08-4564-A972-4173C37D9111}" destId="{B58121E0-4C45-410E-91FE-7C79BCBDD33A}" srcOrd="0" destOrd="0" presId="urn:microsoft.com/office/officeart/2005/8/layout/vList5"/>
    <dgm:cxn modelId="{1CD2E323-7302-4B93-8E0D-E1321080FE84}" type="presOf" srcId="{7F57FF35-2184-4AC9-B1A3-7FB2096530DA}" destId="{40FB95C8-F3E0-47E2-80D1-353E23F357CC}" srcOrd="0" destOrd="0" presId="urn:microsoft.com/office/officeart/2005/8/layout/vList5"/>
    <dgm:cxn modelId="{4380C233-DF1F-4851-88B7-39FB516D9C2F}" srcId="{C06816D6-3E09-462B-AB12-3F94F08D87A6}" destId="{E875AD33-FC08-4564-A972-4173C37D9111}" srcOrd="0" destOrd="0" parTransId="{DB096656-AE21-4F29-BED2-76A1E9BC49EC}" sibTransId="{187CB94F-2958-457C-A0C8-E232563DA20C}"/>
    <dgm:cxn modelId="{0E484952-AF50-4E01-AE9A-0EE3EEFCD5D2}" srcId="{CC491FC9-2553-48C4-B230-0E06B01BEBAF}" destId="{5F7C6253-7617-407E-9000-89D2E17DE9E8}" srcOrd="0" destOrd="0" parTransId="{76087D2A-3642-4D52-9545-8308682C79E2}" sibTransId="{BFA91F17-BC4E-4FC5-9FE7-4ED23F886DB1}"/>
    <dgm:cxn modelId="{56A78FA1-6A08-4805-9ADC-D94E36AEAC01}" srcId="{5F7C6253-7617-407E-9000-89D2E17DE9E8}" destId="{B4E0DF3B-FC2A-4DEA-9F33-8D5F0655FAFD}" srcOrd="1" destOrd="0" parTransId="{E749AC03-8464-449C-B1D0-930FED85EE8F}" sibTransId="{C0C25027-A442-4CCF-8ACD-6D38A8CA42DE}"/>
    <dgm:cxn modelId="{5BDA4062-C389-4276-9C2D-C94CC8113F24}" srcId="{CC491FC9-2553-48C4-B230-0E06B01BEBAF}" destId="{FAE95AFC-2CE5-4887-8A66-1B1234347478}" srcOrd="3" destOrd="0" parTransId="{709F105F-1AE1-4DC0-982E-75C8B5BCA54A}" sibTransId="{8D6873FC-9820-46C9-933D-998B749BF20C}"/>
    <dgm:cxn modelId="{C00057C5-624C-4BCB-BCFA-B346C2BAA3FD}" type="presOf" srcId="{5FDB8460-E2C0-43D3-AF86-3F4940E4EE74}" destId="{8BB3D59F-1DA4-4B20-A552-56D2645F616D}" srcOrd="0" destOrd="0" presId="urn:microsoft.com/office/officeart/2005/8/layout/vList5"/>
    <dgm:cxn modelId="{47D75E93-BA2D-48D9-9647-56E8952D337E}" srcId="{E1D3114A-A2D0-4224-99AA-C40A6F90114F}" destId="{7F57FF35-2184-4AC9-B1A3-7FB2096530DA}" srcOrd="0" destOrd="0" parTransId="{342C1EEC-0906-4ABE-912D-21D28662957F}" sibTransId="{A7F73172-31D7-4ADC-B9FF-8EE33BBE6FCE}"/>
    <dgm:cxn modelId="{A5FF4939-7B21-447C-9EFA-8D083E0B1342}" type="presOf" srcId="{FAE95AFC-2CE5-4887-8A66-1B1234347478}" destId="{FFDE5665-83BB-4389-A72F-8D93A1F84FC1}" srcOrd="0" destOrd="0" presId="urn:microsoft.com/office/officeart/2005/8/layout/vList5"/>
    <dgm:cxn modelId="{34DCD4D9-9789-4523-990B-1A0FB30E9D79}" type="presOf" srcId="{C06816D6-3E09-462B-AB12-3F94F08D87A6}" destId="{C3A5918D-5E0B-4742-8A9F-16586D102ED8}" srcOrd="0" destOrd="0" presId="urn:microsoft.com/office/officeart/2005/8/layout/vList5"/>
    <dgm:cxn modelId="{7C1AAFED-1A81-43E0-8940-B2B4E6C24B63}" type="presParOf" srcId="{2677A630-E114-4B15-BCD3-64773ED941BE}" destId="{51573CF8-EF3A-4BEE-9E74-89297855E3E8}" srcOrd="0" destOrd="0" presId="urn:microsoft.com/office/officeart/2005/8/layout/vList5"/>
    <dgm:cxn modelId="{A0D89655-3A5A-4B92-BB69-7D5427C3AC84}" type="presParOf" srcId="{51573CF8-EF3A-4BEE-9E74-89297855E3E8}" destId="{6C026CB5-3ADC-4C5A-AD59-460380083ABC}" srcOrd="0" destOrd="0" presId="urn:microsoft.com/office/officeart/2005/8/layout/vList5"/>
    <dgm:cxn modelId="{456BE16E-A759-410A-BC5B-46B650F69863}" type="presParOf" srcId="{51573CF8-EF3A-4BEE-9E74-89297855E3E8}" destId="{E9F4A046-43DC-472B-BCD6-6D53D1F67022}" srcOrd="1" destOrd="0" presId="urn:microsoft.com/office/officeart/2005/8/layout/vList5"/>
    <dgm:cxn modelId="{B16FD910-8E89-4EC1-A157-EE6872FB8869}" type="presParOf" srcId="{2677A630-E114-4B15-BCD3-64773ED941BE}" destId="{37A133ED-59D3-4075-ABD2-4570AABD7E5A}" srcOrd="1" destOrd="0" presId="urn:microsoft.com/office/officeart/2005/8/layout/vList5"/>
    <dgm:cxn modelId="{64E4FA9C-3691-48E6-BB60-FA32997499D5}" type="presParOf" srcId="{2677A630-E114-4B15-BCD3-64773ED941BE}" destId="{76ACD330-5624-477F-A9A7-F6FA8C3F1DB8}" srcOrd="2" destOrd="0" presId="urn:microsoft.com/office/officeart/2005/8/layout/vList5"/>
    <dgm:cxn modelId="{F957D305-29A6-4D19-A9F4-A2DB0C5E579E}" type="presParOf" srcId="{76ACD330-5624-477F-A9A7-F6FA8C3F1DB8}" destId="{FFCA0AB3-AA95-4BD9-BB2C-C8B83E4EBA41}" srcOrd="0" destOrd="0" presId="urn:microsoft.com/office/officeart/2005/8/layout/vList5"/>
    <dgm:cxn modelId="{0B26B611-A907-4427-B3CA-755F0B70D1F6}" type="presParOf" srcId="{76ACD330-5624-477F-A9A7-F6FA8C3F1DB8}" destId="{40FB95C8-F3E0-47E2-80D1-353E23F357CC}" srcOrd="1" destOrd="0" presId="urn:microsoft.com/office/officeart/2005/8/layout/vList5"/>
    <dgm:cxn modelId="{BC0B9FC7-61D1-4257-83E2-D0C7A17A2652}" type="presParOf" srcId="{2677A630-E114-4B15-BCD3-64773ED941BE}" destId="{30D192B2-9FA1-4A97-8ADF-99BFD0D92C59}" srcOrd="3" destOrd="0" presId="urn:microsoft.com/office/officeart/2005/8/layout/vList5"/>
    <dgm:cxn modelId="{6DF681A9-E36E-4778-8491-5CAEDD2A66E3}" type="presParOf" srcId="{2677A630-E114-4B15-BCD3-64773ED941BE}" destId="{6489083F-5AF1-4691-9304-48DCBFCD6C96}" srcOrd="4" destOrd="0" presId="urn:microsoft.com/office/officeart/2005/8/layout/vList5"/>
    <dgm:cxn modelId="{64C0998F-24FB-4709-8D5E-B7A36ECB0BDC}" type="presParOf" srcId="{6489083F-5AF1-4691-9304-48DCBFCD6C96}" destId="{8BB3D59F-1DA4-4B20-A552-56D2645F616D}" srcOrd="0" destOrd="0" presId="urn:microsoft.com/office/officeart/2005/8/layout/vList5"/>
    <dgm:cxn modelId="{1942CA1E-7242-4F60-A9E5-4CBD768D1901}" type="presParOf" srcId="{2677A630-E114-4B15-BCD3-64773ED941BE}" destId="{17D789A1-E050-46FB-957D-41C018933BDB}" srcOrd="5" destOrd="0" presId="urn:microsoft.com/office/officeart/2005/8/layout/vList5"/>
    <dgm:cxn modelId="{22647686-9BB3-42CD-A970-FC43F04DA4D6}" type="presParOf" srcId="{2677A630-E114-4B15-BCD3-64773ED941BE}" destId="{1546105D-CE2E-4E5C-8DC2-8C59B63707AB}" srcOrd="6" destOrd="0" presId="urn:microsoft.com/office/officeart/2005/8/layout/vList5"/>
    <dgm:cxn modelId="{AE68F671-04B5-4D7D-AAB7-45B17317E669}" type="presParOf" srcId="{1546105D-CE2E-4E5C-8DC2-8C59B63707AB}" destId="{FFDE5665-83BB-4389-A72F-8D93A1F84FC1}" srcOrd="0" destOrd="0" presId="urn:microsoft.com/office/officeart/2005/8/layout/vList5"/>
    <dgm:cxn modelId="{998F40D3-F8D1-4429-B8EC-44A4D3C450A6}" type="presParOf" srcId="{2677A630-E114-4B15-BCD3-64773ED941BE}" destId="{EEAC9861-9037-4C9D-BDD2-E7220739686F}" srcOrd="7" destOrd="0" presId="urn:microsoft.com/office/officeart/2005/8/layout/vList5"/>
    <dgm:cxn modelId="{569935A2-9074-4198-A988-3F356D0B24BE}" type="presParOf" srcId="{2677A630-E114-4B15-BCD3-64773ED941BE}" destId="{C7B4AC4C-8089-4EEF-BFCA-9E7F7934B4CA}" srcOrd="8" destOrd="0" presId="urn:microsoft.com/office/officeart/2005/8/layout/vList5"/>
    <dgm:cxn modelId="{B4595609-4E7A-4B22-9C12-C1877070CC83}" type="presParOf" srcId="{C7B4AC4C-8089-4EEF-BFCA-9E7F7934B4CA}" destId="{C3A5918D-5E0B-4742-8A9F-16586D102ED8}" srcOrd="0" destOrd="0" presId="urn:microsoft.com/office/officeart/2005/8/layout/vList5"/>
    <dgm:cxn modelId="{B50A677B-2FEC-477C-A6D0-7D1EB93F8C1E}" type="presParOf" srcId="{C7B4AC4C-8089-4EEF-BFCA-9E7F7934B4CA}" destId="{B58121E0-4C45-410E-91FE-7C79BCBDD33A}" srcOrd="1" destOrd="0" presId="urn:microsoft.com/office/officeart/2005/8/layout/vList5"/>
  </dgm:cxnLst>
  <dgm:bg/>
  <dgm:whole/>
  <dgm:extLst>
    <a:ext uri="http://schemas.microsoft.com/office/drawing/2008/diagram">
      <dsp:dataModelExt xmlns:dsp="http://schemas.microsoft.com/office/drawing/2008/diagram" relId="rId7" minVer="http://schemas.openxmlformats.org/drawingml/2006/diagram"/>
    </a:ext>
  </dgm:extLst>
</dgm:dataModel>
</file>

<file path=ppt/diagrams/data7.xml><?xml version="1.0" encoding="utf-8"?>
<dgm:dataModel xmlns:dgm="http://schemas.openxmlformats.org/drawingml/2006/diagram" xmlns:a="http://schemas.openxmlformats.org/drawingml/2006/main">
  <dgm:ptLst>
    <dgm:pt modelId="{F39CFB48-1C99-4A0B-9EE8-C4CD4DD11B38}" type="doc">
      <dgm:prSet loTypeId="urn:microsoft.com/office/officeart/2005/8/layout/vList5" loCatId="list" qsTypeId="urn:microsoft.com/office/officeart/2005/8/quickstyle/simple1" qsCatId="simple" csTypeId="urn:microsoft.com/office/officeart/2005/8/colors/colorful5" csCatId="colorful" phldr="1"/>
      <dgm:spPr/>
      <dgm:t>
        <a:bodyPr/>
        <a:lstStyle/>
        <a:p>
          <a:endParaRPr lang="th-TH"/>
        </a:p>
      </dgm:t>
    </dgm:pt>
    <dgm:pt modelId="{397CF5B8-6537-437B-8FC4-7822EA309D84}">
      <dgm:prSet phldrT="[ข้อความ]" custT="1"/>
      <dgm:spPr>
        <a:solidFill>
          <a:srgbClr val="FFFBEB"/>
        </a:solidFill>
      </dgm:spPr>
      <dgm:t>
        <a:bodyPr/>
        <a:lstStyle/>
        <a:p>
          <a:pPr algn="l"/>
          <a:r>
            <a:rPr lang="th-TH" sz="1200" b="1" dirty="0">
              <a:solidFill>
                <a:schemeClr val="tx1"/>
              </a:solidFill>
              <a:latin typeface="Chulabhorn Likit Text" panose="00000500000000000000" pitchFamily="50" charset="-34"/>
              <a:cs typeface="Chulabhorn Likit Text" panose="00000500000000000000" pitchFamily="50" charset="-34"/>
            </a:rPr>
            <a:t>1. พัฒนาระบบบริหารงานบุคคลด้วยเทคโนโลยีเป็นหลัก</a:t>
          </a:r>
        </a:p>
      </dgm:t>
    </dgm:pt>
    <dgm:pt modelId="{5AA06F51-BF54-4492-8028-9061B76AFD8F}" type="parTrans" cxnId="{AC9C9653-42C0-46B1-949E-713DB2360E94}">
      <dgm:prSet/>
      <dgm:spPr/>
      <dgm:t>
        <a:bodyPr/>
        <a:lstStyle/>
        <a:p>
          <a:endParaRPr lang="th-TH" sz="1200">
            <a:latin typeface="Chulabhorn Likit Text" panose="00000500000000000000" pitchFamily="50" charset="-34"/>
            <a:cs typeface="Chulabhorn Likit Text" panose="00000500000000000000" pitchFamily="50" charset="-34"/>
          </a:endParaRPr>
        </a:p>
      </dgm:t>
    </dgm:pt>
    <dgm:pt modelId="{A892D3A7-C5CA-4733-8A1F-100D864D8109}" type="sibTrans" cxnId="{AC9C9653-42C0-46B1-949E-713DB2360E94}">
      <dgm:prSet/>
      <dgm:spPr/>
      <dgm:t>
        <a:bodyPr/>
        <a:lstStyle/>
        <a:p>
          <a:endParaRPr lang="th-TH" sz="1200">
            <a:latin typeface="Chulabhorn Likit Text" panose="00000500000000000000" pitchFamily="50" charset="-34"/>
            <a:cs typeface="Chulabhorn Likit Text" panose="00000500000000000000" pitchFamily="50" charset="-34"/>
          </a:endParaRPr>
        </a:p>
      </dgm:t>
    </dgm:pt>
    <dgm:pt modelId="{F6B2C82C-0833-4DAD-AB54-80160A04D002}">
      <dgm:prSet phldrT="[ข้อความ]" custT="1"/>
      <dgm:spPr/>
      <dgm:t>
        <a:bodyPr/>
        <a:lstStyle/>
        <a:p>
          <a:r>
            <a:rPr lang="th-TH" sz="1100" dirty="0">
              <a:solidFill>
                <a:schemeClr val="tx1"/>
              </a:solidFill>
              <a:latin typeface="Chulabhorn Likit Text" panose="00000500000000000000" pitchFamily="50" charset="-34"/>
              <a:cs typeface="Chulabhorn Likit Text" panose="00000500000000000000" pitchFamily="50" charset="-34"/>
            </a:rPr>
            <a:t>ประยุกต์ใช้เทคโนโลยีในการบริหารงานบุคคล</a:t>
          </a:r>
        </a:p>
      </dgm:t>
    </dgm:pt>
    <dgm:pt modelId="{3A236647-2443-41BC-A63C-FA77CD2F8D16}" type="parTrans" cxnId="{594844DC-54FC-4D9E-A43E-A8C59E2881D2}">
      <dgm:prSet/>
      <dgm:spPr/>
      <dgm:t>
        <a:bodyPr/>
        <a:lstStyle/>
        <a:p>
          <a:endParaRPr lang="th-TH" sz="1200">
            <a:latin typeface="Chulabhorn Likit Text" panose="00000500000000000000" pitchFamily="50" charset="-34"/>
            <a:cs typeface="Chulabhorn Likit Text" panose="00000500000000000000" pitchFamily="50" charset="-34"/>
          </a:endParaRPr>
        </a:p>
      </dgm:t>
    </dgm:pt>
    <dgm:pt modelId="{50A11568-4340-4AB1-829E-C01258525C91}" type="sibTrans" cxnId="{594844DC-54FC-4D9E-A43E-A8C59E2881D2}">
      <dgm:prSet/>
      <dgm:spPr/>
      <dgm:t>
        <a:bodyPr/>
        <a:lstStyle/>
        <a:p>
          <a:endParaRPr lang="th-TH" sz="1200">
            <a:latin typeface="Chulabhorn Likit Text" panose="00000500000000000000" pitchFamily="50" charset="-34"/>
            <a:cs typeface="Chulabhorn Likit Text" panose="00000500000000000000" pitchFamily="50" charset="-34"/>
          </a:endParaRPr>
        </a:p>
      </dgm:t>
    </dgm:pt>
    <dgm:pt modelId="{620C6387-7E01-409F-B582-DC22E10D994B}">
      <dgm:prSet phldrT="[ข้อความ]" custT="1"/>
      <dgm:spPr/>
      <dgm:t>
        <a:bodyPr/>
        <a:lstStyle/>
        <a:p>
          <a:r>
            <a:rPr lang="th-TH" sz="1100" dirty="0">
              <a:solidFill>
                <a:schemeClr val="tx1"/>
              </a:solidFill>
              <a:latin typeface="Chulabhorn Likit Text" panose="00000500000000000000" pitchFamily="50" charset="-34"/>
              <a:cs typeface="Chulabhorn Likit Text" panose="00000500000000000000" pitchFamily="50" charset="-34"/>
            </a:rPr>
            <a:t>เสริมสร้างความก้าวหน้าในอาชีพของบุคลากร</a:t>
          </a:r>
        </a:p>
      </dgm:t>
    </dgm:pt>
    <dgm:pt modelId="{77A91B5C-B5AF-4A33-BB79-643B7D747181}" type="parTrans" cxnId="{571050A2-941B-4F05-B41B-AFCC072040BC}">
      <dgm:prSet/>
      <dgm:spPr/>
      <dgm:t>
        <a:bodyPr/>
        <a:lstStyle/>
        <a:p>
          <a:endParaRPr lang="th-TH" sz="1200">
            <a:latin typeface="Chulabhorn Likit Text" panose="00000500000000000000" pitchFamily="50" charset="-34"/>
            <a:cs typeface="Chulabhorn Likit Text" panose="00000500000000000000" pitchFamily="50" charset="-34"/>
          </a:endParaRPr>
        </a:p>
      </dgm:t>
    </dgm:pt>
    <dgm:pt modelId="{3445E8EB-EF61-4749-B31F-5712AF74BB03}" type="sibTrans" cxnId="{571050A2-941B-4F05-B41B-AFCC072040BC}">
      <dgm:prSet/>
      <dgm:spPr/>
      <dgm:t>
        <a:bodyPr/>
        <a:lstStyle/>
        <a:p>
          <a:endParaRPr lang="th-TH" sz="1200">
            <a:latin typeface="Chulabhorn Likit Text" panose="00000500000000000000" pitchFamily="50" charset="-34"/>
            <a:cs typeface="Chulabhorn Likit Text" panose="00000500000000000000" pitchFamily="50" charset="-34"/>
          </a:endParaRPr>
        </a:p>
      </dgm:t>
    </dgm:pt>
    <dgm:pt modelId="{6036C130-C07C-478D-9A50-B4F4E30785D2}">
      <dgm:prSet phldrT="[ข้อความ]" custT="1"/>
      <dgm:spPr>
        <a:solidFill>
          <a:srgbClr val="F9E7EF"/>
        </a:solidFill>
      </dgm:spPr>
      <dgm:t>
        <a:bodyPr/>
        <a:lstStyle/>
        <a:p>
          <a:pPr algn="l"/>
          <a:r>
            <a:rPr lang="th-TH" sz="1200" b="1" dirty="0">
              <a:solidFill>
                <a:schemeClr val="tx1"/>
              </a:solidFill>
              <a:latin typeface="Chulabhorn Likit Text" panose="00000500000000000000" pitchFamily="50" charset="-34"/>
              <a:cs typeface="Chulabhorn Likit Text" panose="00000500000000000000" pitchFamily="50" charset="-34"/>
            </a:rPr>
            <a:t>2. มุ่งสู่องค์กรแห่งการเรียนรู้</a:t>
          </a:r>
        </a:p>
      </dgm:t>
    </dgm:pt>
    <dgm:pt modelId="{265EA2C3-3558-4739-928E-CF46C18F811B}" type="parTrans" cxnId="{6C71BD0A-8523-4368-9774-DF0D4DE13564}">
      <dgm:prSet/>
      <dgm:spPr/>
      <dgm:t>
        <a:bodyPr/>
        <a:lstStyle/>
        <a:p>
          <a:endParaRPr lang="th-TH" sz="1200">
            <a:latin typeface="Chulabhorn Likit Text" panose="00000500000000000000" pitchFamily="50" charset="-34"/>
            <a:cs typeface="Chulabhorn Likit Text" panose="00000500000000000000" pitchFamily="50" charset="-34"/>
          </a:endParaRPr>
        </a:p>
      </dgm:t>
    </dgm:pt>
    <dgm:pt modelId="{FA8AF252-2287-4136-8018-46E40E5B8998}" type="sibTrans" cxnId="{6C71BD0A-8523-4368-9774-DF0D4DE13564}">
      <dgm:prSet/>
      <dgm:spPr/>
      <dgm:t>
        <a:bodyPr/>
        <a:lstStyle/>
        <a:p>
          <a:endParaRPr lang="th-TH" sz="1200">
            <a:latin typeface="Chulabhorn Likit Text" panose="00000500000000000000" pitchFamily="50" charset="-34"/>
            <a:cs typeface="Chulabhorn Likit Text" panose="00000500000000000000" pitchFamily="50" charset="-34"/>
          </a:endParaRPr>
        </a:p>
      </dgm:t>
    </dgm:pt>
    <dgm:pt modelId="{823B02DE-36E0-46B4-AA29-A28309E09D3D}">
      <dgm:prSet phldrT="[ข้อความ]" custT="1"/>
      <dgm:spPr/>
      <dgm:t>
        <a:bodyPr/>
        <a:lstStyle/>
        <a:p>
          <a:r>
            <a:rPr lang="th-TH" sz="1100" dirty="0">
              <a:latin typeface="Chulabhorn Likit Text" panose="00000500000000000000" pitchFamily="50" charset="-34"/>
              <a:cs typeface="Chulabhorn Likit Text" panose="00000500000000000000" pitchFamily="50" charset="-34"/>
            </a:rPr>
            <a:t>พัฒนาสมรรถนะแก่บุคลากรในด้านดิจิทัล การสร้างนวัตกรรมและการเป็นผู้ประกอบการ</a:t>
          </a:r>
        </a:p>
      </dgm:t>
    </dgm:pt>
    <dgm:pt modelId="{1DEBD785-D3AE-451D-AC20-AE4743654E26}" type="parTrans" cxnId="{71D5AEEE-AC31-4092-BA0D-9B297D268CBA}">
      <dgm:prSet/>
      <dgm:spPr/>
      <dgm:t>
        <a:bodyPr/>
        <a:lstStyle/>
        <a:p>
          <a:endParaRPr lang="th-TH" sz="1200">
            <a:latin typeface="Chulabhorn Likit Text" panose="00000500000000000000" pitchFamily="50" charset="-34"/>
            <a:cs typeface="Chulabhorn Likit Text" panose="00000500000000000000" pitchFamily="50" charset="-34"/>
          </a:endParaRPr>
        </a:p>
      </dgm:t>
    </dgm:pt>
    <dgm:pt modelId="{2C61BB2D-77E5-4ABB-B33E-1E1B6058EB59}" type="sibTrans" cxnId="{71D5AEEE-AC31-4092-BA0D-9B297D268CBA}">
      <dgm:prSet/>
      <dgm:spPr/>
      <dgm:t>
        <a:bodyPr/>
        <a:lstStyle/>
        <a:p>
          <a:endParaRPr lang="th-TH" sz="1200">
            <a:latin typeface="Chulabhorn Likit Text" panose="00000500000000000000" pitchFamily="50" charset="-34"/>
            <a:cs typeface="Chulabhorn Likit Text" panose="00000500000000000000" pitchFamily="50" charset="-34"/>
          </a:endParaRPr>
        </a:p>
      </dgm:t>
    </dgm:pt>
    <dgm:pt modelId="{9E71FBFA-331A-4FF6-A4F2-3D71647818B8}">
      <dgm:prSet phldrT="[ข้อความ]" custT="1"/>
      <dgm:spPr/>
      <dgm:t>
        <a:bodyPr/>
        <a:lstStyle/>
        <a:p>
          <a:r>
            <a:rPr lang="th-TH" sz="1100" dirty="0">
              <a:latin typeface="Chulabhorn Likit Text" panose="00000500000000000000" pitchFamily="50" charset="-34"/>
              <a:cs typeface="Chulabhorn Likit Text" panose="00000500000000000000" pitchFamily="50" charset="-34"/>
            </a:rPr>
            <a:t>สร้างระบบการจัดการความรู้ที่สนับสนุนการสร้างนวัตกรรมร่วมกับหน่วยงานเครือข่าย</a:t>
          </a:r>
        </a:p>
      </dgm:t>
    </dgm:pt>
    <dgm:pt modelId="{F8E76EC5-DE59-405C-AA5F-98C10CBE0A10}" type="parTrans" cxnId="{F44DA9E0-43F5-4239-9B27-575B40DAF2AC}">
      <dgm:prSet/>
      <dgm:spPr/>
      <dgm:t>
        <a:bodyPr/>
        <a:lstStyle/>
        <a:p>
          <a:endParaRPr lang="th-TH" sz="1200">
            <a:latin typeface="Chulabhorn Likit Text" panose="00000500000000000000" pitchFamily="50" charset="-34"/>
            <a:cs typeface="Chulabhorn Likit Text" panose="00000500000000000000" pitchFamily="50" charset="-34"/>
          </a:endParaRPr>
        </a:p>
      </dgm:t>
    </dgm:pt>
    <dgm:pt modelId="{A05B5DDC-95BA-494C-ACAD-CF229A89F0D8}" type="sibTrans" cxnId="{F44DA9E0-43F5-4239-9B27-575B40DAF2AC}">
      <dgm:prSet/>
      <dgm:spPr/>
      <dgm:t>
        <a:bodyPr/>
        <a:lstStyle/>
        <a:p>
          <a:endParaRPr lang="th-TH" sz="1200">
            <a:latin typeface="Chulabhorn Likit Text" panose="00000500000000000000" pitchFamily="50" charset="-34"/>
            <a:cs typeface="Chulabhorn Likit Text" panose="00000500000000000000" pitchFamily="50" charset="-34"/>
          </a:endParaRPr>
        </a:p>
      </dgm:t>
    </dgm:pt>
    <dgm:pt modelId="{89480178-55D9-4756-A016-7F2DB786B755}">
      <dgm:prSet phldrT="[ข้อความ]" custT="1"/>
      <dgm:spPr>
        <a:solidFill>
          <a:srgbClr val="EBEBFF"/>
        </a:solidFill>
      </dgm:spPr>
      <dgm:t>
        <a:bodyPr/>
        <a:lstStyle/>
        <a:p>
          <a:pPr algn="l"/>
          <a:r>
            <a:rPr lang="th-TH" sz="1200" b="1" dirty="0">
              <a:solidFill>
                <a:schemeClr val="tx1"/>
              </a:solidFill>
              <a:latin typeface="Chulabhorn Likit Text" panose="00000500000000000000" pitchFamily="50" charset="-34"/>
              <a:cs typeface="Chulabhorn Likit Text" panose="00000500000000000000" pitchFamily="50" charset="-34"/>
            </a:rPr>
            <a:t>3. ยกระดับความผูกพันของบุคลากรและความสุขในการทำงาน</a:t>
          </a:r>
        </a:p>
      </dgm:t>
    </dgm:pt>
    <dgm:pt modelId="{F42A7E79-8F5C-4FA6-896D-29410A00FC39}" type="parTrans" cxnId="{52336EF3-BEA1-4886-BC1E-BE43F189DCE0}">
      <dgm:prSet/>
      <dgm:spPr/>
      <dgm:t>
        <a:bodyPr/>
        <a:lstStyle/>
        <a:p>
          <a:endParaRPr lang="th-TH" sz="1200">
            <a:latin typeface="Chulabhorn Likit Text" panose="00000500000000000000" pitchFamily="50" charset="-34"/>
            <a:cs typeface="Chulabhorn Likit Text" panose="00000500000000000000" pitchFamily="50" charset="-34"/>
          </a:endParaRPr>
        </a:p>
      </dgm:t>
    </dgm:pt>
    <dgm:pt modelId="{42F0EC8C-B5C0-413E-872C-FA24BA65A644}" type="sibTrans" cxnId="{52336EF3-BEA1-4886-BC1E-BE43F189DCE0}">
      <dgm:prSet/>
      <dgm:spPr/>
      <dgm:t>
        <a:bodyPr/>
        <a:lstStyle/>
        <a:p>
          <a:endParaRPr lang="th-TH" sz="1200">
            <a:latin typeface="Chulabhorn Likit Text" panose="00000500000000000000" pitchFamily="50" charset="-34"/>
            <a:cs typeface="Chulabhorn Likit Text" panose="00000500000000000000" pitchFamily="50" charset="-34"/>
          </a:endParaRPr>
        </a:p>
      </dgm:t>
    </dgm:pt>
    <dgm:pt modelId="{AC5BDC13-93E6-4FC2-9D09-107678FE4A0A}">
      <dgm:prSet phldrT="[ข้อความ]" custT="1"/>
      <dgm:spPr/>
      <dgm:t>
        <a:bodyPr/>
        <a:lstStyle/>
        <a:p>
          <a:r>
            <a:rPr lang="th-TH" sz="1100" dirty="0">
              <a:latin typeface="Chulabhorn Likit Text" panose="00000500000000000000" pitchFamily="50" charset="-34"/>
              <a:cs typeface="Chulabhorn Likit Text" panose="00000500000000000000" pitchFamily="50" charset="-34"/>
            </a:rPr>
            <a:t>สร้างระบบการบริหารผลตอบแทนโดยรวม</a:t>
          </a:r>
        </a:p>
      </dgm:t>
    </dgm:pt>
    <dgm:pt modelId="{AE295D93-D6B3-41B2-9906-F3E697608B6E}" type="parTrans" cxnId="{27D0CC85-D22B-4AE9-80AB-201E16B14CD6}">
      <dgm:prSet/>
      <dgm:spPr/>
      <dgm:t>
        <a:bodyPr/>
        <a:lstStyle/>
        <a:p>
          <a:endParaRPr lang="th-TH" sz="1200">
            <a:latin typeface="Chulabhorn Likit Text" panose="00000500000000000000" pitchFamily="50" charset="-34"/>
            <a:cs typeface="Chulabhorn Likit Text" panose="00000500000000000000" pitchFamily="50" charset="-34"/>
          </a:endParaRPr>
        </a:p>
      </dgm:t>
    </dgm:pt>
    <dgm:pt modelId="{2BB45C3A-01B1-4773-8C78-566C054ADA07}" type="sibTrans" cxnId="{27D0CC85-D22B-4AE9-80AB-201E16B14CD6}">
      <dgm:prSet/>
      <dgm:spPr/>
      <dgm:t>
        <a:bodyPr/>
        <a:lstStyle/>
        <a:p>
          <a:endParaRPr lang="th-TH" sz="1200">
            <a:latin typeface="Chulabhorn Likit Text" panose="00000500000000000000" pitchFamily="50" charset="-34"/>
            <a:cs typeface="Chulabhorn Likit Text" panose="00000500000000000000" pitchFamily="50" charset="-34"/>
          </a:endParaRPr>
        </a:p>
      </dgm:t>
    </dgm:pt>
    <dgm:pt modelId="{89E58E7D-B0B4-4B74-A826-3B8DC516FB96}">
      <dgm:prSet phldrT="[ข้อความ]" custT="1"/>
      <dgm:spPr/>
      <dgm:t>
        <a:bodyPr/>
        <a:lstStyle/>
        <a:p>
          <a:r>
            <a:rPr lang="th-TH" sz="1100" dirty="0">
              <a:latin typeface="Chulabhorn Likit Text" panose="00000500000000000000" pitchFamily="50" charset="-34"/>
              <a:cs typeface="Chulabhorn Likit Text" panose="00000500000000000000" pitchFamily="50" charset="-34"/>
            </a:rPr>
            <a:t>เสริมสร้างวัฒนธรรมองค์กร</a:t>
          </a:r>
        </a:p>
      </dgm:t>
    </dgm:pt>
    <dgm:pt modelId="{02BB55C1-5E41-4391-A92B-888B94397776}" type="parTrans" cxnId="{F6ED8749-465A-4603-83F9-29E733A36183}">
      <dgm:prSet/>
      <dgm:spPr/>
      <dgm:t>
        <a:bodyPr/>
        <a:lstStyle/>
        <a:p>
          <a:endParaRPr lang="th-TH" sz="1200">
            <a:latin typeface="Chulabhorn Likit Text" panose="00000500000000000000" pitchFamily="50" charset="-34"/>
            <a:cs typeface="Chulabhorn Likit Text" panose="00000500000000000000" pitchFamily="50" charset="-34"/>
          </a:endParaRPr>
        </a:p>
      </dgm:t>
    </dgm:pt>
    <dgm:pt modelId="{1871DA0A-B947-49AD-9BF0-64A269638CE2}" type="sibTrans" cxnId="{F6ED8749-465A-4603-83F9-29E733A36183}">
      <dgm:prSet/>
      <dgm:spPr/>
      <dgm:t>
        <a:bodyPr/>
        <a:lstStyle/>
        <a:p>
          <a:endParaRPr lang="th-TH" sz="1200">
            <a:latin typeface="Chulabhorn Likit Text" panose="00000500000000000000" pitchFamily="50" charset="-34"/>
            <a:cs typeface="Chulabhorn Likit Text" panose="00000500000000000000" pitchFamily="50" charset="-34"/>
          </a:endParaRPr>
        </a:p>
      </dgm:t>
    </dgm:pt>
    <dgm:pt modelId="{A13EBD9B-7024-479C-A00A-500402C519FA}">
      <dgm:prSet phldrT="[ข้อความ]" custT="1"/>
      <dgm:spPr/>
      <dgm:t>
        <a:bodyPr/>
        <a:lstStyle/>
        <a:p>
          <a:r>
            <a:rPr lang="th-TH" sz="1100" dirty="0">
              <a:solidFill>
                <a:schemeClr val="tx1"/>
              </a:solidFill>
              <a:latin typeface="Chulabhorn Likit Text" panose="00000500000000000000" pitchFamily="50" charset="-34"/>
              <a:cs typeface="Chulabhorn Likit Text" panose="00000500000000000000" pitchFamily="50" charset="-34"/>
            </a:rPr>
            <a:t>สรรหาบุคลากรใหม่แบบเชิงรุก</a:t>
          </a:r>
        </a:p>
      </dgm:t>
    </dgm:pt>
    <dgm:pt modelId="{63350C00-E63A-4FAB-B0AE-EF5766B6D68A}" type="parTrans" cxnId="{503F44FE-584D-4121-96A6-D09FCCDE80B0}">
      <dgm:prSet/>
      <dgm:spPr/>
      <dgm:t>
        <a:bodyPr/>
        <a:lstStyle/>
        <a:p>
          <a:endParaRPr lang="th-TH" sz="1200">
            <a:latin typeface="Chulabhorn Likit Text" panose="00000500000000000000" pitchFamily="50" charset="-34"/>
            <a:cs typeface="Chulabhorn Likit Text" panose="00000500000000000000" pitchFamily="50" charset="-34"/>
          </a:endParaRPr>
        </a:p>
      </dgm:t>
    </dgm:pt>
    <dgm:pt modelId="{E04EB3C9-B88D-40A8-9319-17450CC0A4D9}" type="sibTrans" cxnId="{503F44FE-584D-4121-96A6-D09FCCDE80B0}">
      <dgm:prSet/>
      <dgm:spPr/>
      <dgm:t>
        <a:bodyPr/>
        <a:lstStyle/>
        <a:p>
          <a:endParaRPr lang="th-TH" sz="1200">
            <a:latin typeface="Chulabhorn Likit Text" panose="00000500000000000000" pitchFamily="50" charset="-34"/>
            <a:cs typeface="Chulabhorn Likit Text" panose="00000500000000000000" pitchFamily="50" charset="-34"/>
          </a:endParaRPr>
        </a:p>
      </dgm:t>
    </dgm:pt>
    <dgm:pt modelId="{E88270F8-48DC-4172-AB26-F76DC534FECA}">
      <dgm:prSet phldrT="[ข้อความ]" custT="1"/>
      <dgm:spPr/>
      <dgm:t>
        <a:bodyPr/>
        <a:lstStyle/>
        <a:p>
          <a:r>
            <a:rPr lang="th-TH" sz="1100" dirty="0">
              <a:solidFill>
                <a:schemeClr val="tx1"/>
              </a:solidFill>
              <a:latin typeface="Chulabhorn Likit Text" panose="00000500000000000000" pitchFamily="50" charset="-34"/>
              <a:cs typeface="Chulabhorn Likit Text" panose="00000500000000000000" pitchFamily="50" charset="-34"/>
            </a:rPr>
            <a:t>ประเมินขีดความสามารถและอัตรากำลังของบุคลากร</a:t>
          </a:r>
        </a:p>
      </dgm:t>
    </dgm:pt>
    <dgm:pt modelId="{6F2266B4-0EB1-4545-A9A8-D173C4535C13}" type="parTrans" cxnId="{B207016A-1A74-46DE-99DF-7C27D9B7E6F7}">
      <dgm:prSet/>
      <dgm:spPr/>
      <dgm:t>
        <a:bodyPr/>
        <a:lstStyle/>
        <a:p>
          <a:endParaRPr lang="th-TH" sz="1200">
            <a:latin typeface="Chulabhorn Likit Text" panose="00000500000000000000" pitchFamily="50" charset="-34"/>
            <a:cs typeface="Chulabhorn Likit Text" panose="00000500000000000000" pitchFamily="50" charset="-34"/>
          </a:endParaRPr>
        </a:p>
      </dgm:t>
    </dgm:pt>
    <dgm:pt modelId="{D871F8F4-2AEF-41BD-8BF7-417723F8ABFC}" type="sibTrans" cxnId="{B207016A-1A74-46DE-99DF-7C27D9B7E6F7}">
      <dgm:prSet/>
      <dgm:spPr/>
      <dgm:t>
        <a:bodyPr/>
        <a:lstStyle/>
        <a:p>
          <a:endParaRPr lang="th-TH" sz="1200">
            <a:latin typeface="Chulabhorn Likit Text" panose="00000500000000000000" pitchFamily="50" charset="-34"/>
            <a:cs typeface="Chulabhorn Likit Text" panose="00000500000000000000" pitchFamily="50" charset="-34"/>
          </a:endParaRPr>
        </a:p>
      </dgm:t>
    </dgm:pt>
    <dgm:pt modelId="{5A925802-D897-46CD-93A2-D8493CDC734E}">
      <dgm:prSet phldrT="[ข้อความ]" custT="1"/>
      <dgm:spPr/>
      <dgm:t>
        <a:bodyPr/>
        <a:lstStyle/>
        <a:p>
          <a:r>
            <a:rPr lang="th-TH" sz="1100" dirty="0">
              <a:latin typeface="Chulabhorn Likit Text" panose="00000500000000000000" pitchFamily="50" charset="-34"/>
              <a:cs typeface="Chulabhorn Likit Text" panose="00000500000000000000" pitchFamily="50" charset="-34"/>
            </a:rPr>
            <a:t>สร้างความสุขในการทำงานและความผูกพันของบุคลากร</a:t>
          </a:r>
        </a:p>
      </dgm:t>
    </dgm:pt>
    <dgm:pt modelId="{C7950967-C32F-4AC5-A424-F1D5E0B73A50}" type="parTrans" cxnId="{61173824-8B88-4580-AFEF-A5DF7A848C4D}">
      <dgm:prSet/>
      <dgm:spPr/>
      <dgm:t>
        <a:bodyPr/>
        <a:lstStyle/>
        <a:p>
          <a:endParaRPr lang="th-TH" sz="1200">
            <a:latin typeface="Chulabhorn Likit Text" panose="00000500000000000000" pitchFamily="50" charset="-34"/>
            <a:cs typeface="Chulabhorn Likit Text" panose="00000500000000000000" pitchFamily="50" charset="-34"/>
          </a:endParaRPr>
        </a:p>
      </dgm:t>
    </dgm:pt>
    <dgm:pt modelId="{B25202EC-1D9E-4893-B438-183CF2D64221}" type="sibTrans" cxnId="{61173824-8B88-4580-AFEF-A5DF7A848C4D}">
      <dgm:prSet/>
      <dgm:spPr/>
      <dgm:t>
        <a:bodyPr/>
        <a:lstStyle/>
        <a:p>
          <a:endParaRPr lang="th-TH" sz="1200">
            <a:latin typeface="Chulabhorn Likit Text" panose="00000500000000000000" pitchFamily="50" charset="-34"/>
            <a:cs typeface="Chulabhorn Likit Text" panose="00000500000000000000" pitchFamily="50" charset="-34"/>
          </a:endParaRPr>
        </a:p>
      </dgm:t>
    </dgm:pt>
    <dgm:pt modelId="{380F7714-B124-493F-8727-3E2989B2A38C}" type="pres">
      <dgm:prSet presAssocID="{F39CFB48-1C99-4A0B-9EE8-C4CD4DD11B38}" presName="Name0" presStyleCnt="0">
        <dgm:presLayoutVars>
          <dgm:dir/>
          <dgm:animLvl val="lvl"/>
          <dgm:resizeHandles val="exact"/>
        </dgm:presLayoutVars>
      </dgm:prSet>
      <dgm:spPr/>
      <dgm:t>
        <a:bodyPr/>
        <a:lstStyle/>
        <a:p>
          <a:endParaRPr lang="en-US"/>
        </a:p>
      </dgm:t>
    </dgm:pt>
    <dgm:pt modelId="{7CD09EEA-3DB5-408A-BEDB-87E35656CB9A}" type="pres">
      <dgm:prSet presAssocID="{397CF5B8-6537-437B-8FC4-7822EA309D84}" presName="linNode" presStyleCnt="0"/>
      <dgm:spPr/>
    </dgm:pt>
    <dgm:pt modelId="{DF5A965F-B808-4305-ACD1-538137243954}" type="pres">
      <dgm:prSet presAssocID="{397CF5B8-6537-437B-8FC4-7822EA309D84}" presName="parentText" presStyleLbl="node1" presStyleIdx="0" presStyleCnt="3">
        <dgm:presLayoutVars>
          <dgm:chMax val="1"/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88AA3E5C-DC74-4C8D-9798-A2D016B677B1}" type="pres">
      <dgm:prSet presAssocID="{397CF5B8-6537-437B-8FC4-7822EA309D84}" presName="descendantText" presStyleLbl="alignAccFollowNode1" presStyleIdx="0" presStyleCnt="3" custScaleY="113181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F2144012-76F7-45EC-BFA4-08E7A4FAF8DC}" type="pres">
      <dgm:prSet presAssocID="{A892D3A7-C5CA-4733-8A1F-100D864D8109}" presName="sp" presStyleCnt="0"/>
      <dgm:spPr/>
    </dgm:pt>
    <dgm:pt modelId="{BFB1CACC-67B1-4CEA-B67A-47D077871C28}" type="pres">
      <dgm:prSet presAssocID="{6036C130-C07C-478D-9A50-B4F4E30785D2}" presName="linNode" presStyleCnt="0"/>
      <dgm:spPr/>
    </dgm:pt>
    <dgm:pt modelId="{DDF5B687-3FE6-43DC-816C-410171DF6519}" type="pres">
      <dgm:prSet presAssocID="{6036C130-C07C-478D-9A50-B4F4E30785D2}" presName="parentText" presStyleLbl="node1" presStyleIdx="1" presStyleCnt="3">
        <dgm:presLayoutVars>
          <dgm:chMax val="1"/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3C4629F5-8E66-499E-BDB5-27E44661F7BF}" type="pres">
      <dgm:prSet presAssocID="{6036C130-C07C-478D-9A50-B4F4E30785D2}" presName="descendantText" presStyleLbl="alignAccFollowNode1" presStyleIdx="1" presStyleCnt="3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08728BCF-2CD4-4290-B492-F279DAF2F902}" type="pres">
      <dgm:prSet presAssocID="{FA8AF252-2287-4136-8018-46E40E5B8998}" presName="sp" presStyleCnt="0"/>
      <dgm:spPr/>
    </dgm:pt>
    <dgm:pt modelId="{BC9CACB5-9FEA-46BD-8D1B-E2F7ACA5DD0C}" type="pres">
      <dgm:prSet presAssocID="{89480178-55D9-4756-A016-7F2DB786B755}" presName="linNode" presStyleCnt="0"/>
      <dgm:spPr/>
    </dgm:pt>
    <dgm:pt modelId="{DA7F5E37-B7CA-442B-A004-0CF6A0CF9E7F}" type="pres">
      <dgm:prSet presAssocID="{89480178-55D9-4756-A016-7F2DB786B755}" presName="parentText" presStyleLbl="node1" presStyleIdx="2" presStyleCnt="3">
        <dgm:presLayoutVars>
          <dgm:chMax val="1"/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4B21B226-E1DE-42C8-B369-40515F1E1FDC}" type="pres">
      <dgm:prSet presAssocID="{89480178-55D9-4756-A016-7F2DB786B755}" presName="descendantText" presStyleLbl="alignAccFollowNode1" presStyleIdx="2" presStyleCnt="3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</dgm:ptLst>
  <dgm:cxnLst>
    <dgm:cxn modelId="{52336EF3-BEA1-4886-BC1E-BE43F189DCE0}" srcId="{F39CFB48-1C99-4A0B-9EE8-C4CD4DD11B38}" destId="{89480178-55D9-4756-A016-7F2DB786B755}" srcOrd="2" destOrd="0" parTransId="{F42A7E79-8F5C-4FA6-896D-29410A00FC39}" sibTransId="{42F0EC8C-B5C0-413E-872C-FA24BA65A644}"/>
    <dgm:cxn modelId="{EDF95CE3-4757-49D0-914B-B4AEA4743A23}" type="presOf" srcId="{F39CFB48-1C99-4A0B-9EE8-C4CD4DD11B38}" destId="{380F7714-B124-493F-8727-3E2989B2A38C}" srcOrd="0" destOrd="0" presId="urn:microsoft.com/office/officeart/2005/8/layout/vList5"/>
    <dgm:cxn modelId="{80D959D0-48CA-463D-BF09-DAF9F2AB5E64}" type="presOf" srcId="{A13EBD9B-7024-479C-A00A-500402C519FA}" destId="{88AA3E5C-DC74-4C8D-9798-A2D016B677B1}" srcOrd="0" destOrd="2" presId="urn:microsoft.com/office/officeart/2005/8/layout/vList5"/>
    <dgm:cxn modelId="{6BECABD6-1A82-48B8-A6B4-52AC2D27F93C}" type="presOf" srcId="{89E58E7D-B0B4-4B74-A826-3B8DC516FB96}" destId="{4B21B226-E1DE-42C8-B369-40515F1E1FDC}" srcOrd="0" destOrd="1" presId="urn:microsoft.com/office/officeart/2005/8/layout/vList5"/>
    <dgm:cxn modelId="{594844DC-54FC-4D9E-A43E-A8C59E2881D2}" srcId="{397CF5B8-6537-437B-8FC4-7822EA309D84}" destId="{F6B2C82C-0833-4DAD-AB54-80160A04D002}" srcOrd="0" destOrd="0" parTransId="{3A236647-2443-41BC-A63C-FA77CD2F8D16}" sibTransId="{50A11568-4340-4AB1-829E-C01258525C91}"/>
    <dgm:cxn modelId="{F44DA9E0-43F5-4239-9B27-575B40DAF2AC}" srcId="{6036C130-C07C-478D-9A50-B4F4E30785D2}" destId="{9E71FBFA-331A-4FF6-A4F2-3D71647818B8}" srcOrd="1" destOrd="0" parTransId="{F8E76EC5-DE59-405C-AA5F-98C10CBE0A10}" sibTransId="{A05B5DDC-95BA-494C-ACAD-CF229A89F0D8}"/>
    <dgm:cxn modelId="{620D7BD5-EE84-4598-AC55-63B7A3D0473A}" type="presOf" srcId="{9E71FBFA-331A-4FF6-A4F2-3D71647818B8}" destId="{3C4629F5-8E66-499E-BDB5-27E44661F7BF}" srcOrd="0" destOrd="1" presId="urn:microsoft.com/office/officeart/2005/8/layout/vList5"/>
    <dgm:cxn modelId="{71D5AEEE-AC31-4092-BA0D-9B297D268CBA}" srcId="{6036C130-C07C-478D-9A50-B4F4E30785D2}" destId="{823B02DE-36E0-46B4-AA29-A28309E09D3D}" srcOrd="0" destOrd="0" parTransId="{1DEBD785-D3AE-451D-AC20-AE4743654E26}" sibTransId="{2C61BB2D-77E5-4ABB-B33E-1E1B6058EB59}"/>
    <dgm:cxn modelId="{75374A64-AFDF-4F67-825D-4FC157CEB943}" type="presOf" srcId="{620C6387-7E01-409F-B582-DC22E10D994B}" destId="{88AA3E5C-DC74-4C8D-9798-A2D016B677B1}" srcOrd="0" destOrd="1" presId="urn:microsoft.com/office/officeart/2005/8/layout/vList5"/>
    <dgm:cxn modelId="{437C3A51-79B8-4106-9562-7775D45F9DF6}" type="presOf" srcId="{E88270F8-48DC-4172-AB26-F76DC534FECA}" destId="{88AA3E5C-DC74-4C8D-9798-A2D016B677B1}" srcOrd="0" destOrd="3" presId="urn:microsoft.com/office/officeart/2005/8/layout/vList5"/>
    <dgm:cxn modelId="{20334B80-0FFA-40BD-A7DF-61EE1EA309FF}" type="presOf" srcId="{AC5BDC13-93E6-4FC2-9D09-107678FE4A0A}" destId="{4B21B226-E1DE-42C8-B369-40515F1E1FDC}" srcOrd="0" destOrd="0" presId="urn:microsoft.com/office/officeart/2005/8/layout/vList5"/>
    <dgm:cxn modelId="{61173824-8B88-4580-AFEF-A5DF7A848C4D}" srcId="{89480178-55D9-4756-A016-7F2DB786B755}" destId="{5A925802-D897-46CD-93A2-D8493CDC734E}" srcOrd="2" destOrd="0" parTransId="{C7950967-C32F-4AC5-A424-F1D5E0B73A50}" sibTransId="{B25202EC-1D9E-4893-B438-183CF2D64221}"/>
    <dgm:cxn modelId="{58504BA2-8832-4B9F-8102-A7DF798F34DE}" type="presOf" srcId="{6036C130-C07C-478D-9A50-B4F4E30785D2}" destId="{DDF5B687-3FE6-43DC-816C-410171DF6519}" srcOrd="0" destOrd="0" presId="urn:microsoft.com/office/officeart/2005/8/layout/vList5"/>
    <dgm:cxn modelId="{571050A2-941B-4F05-B41B-AFCC072040BC}" srcId="{397CF5B8-6537-437B-8FC4-7822EA309D84}" destId="{620C6387-7E01-409F-B582-DC22E10D994B}" srcOrd="1" destOrd="0" parTransId="{77A91B5C-B5AF-4A33-BB79-643B7D747181}" sibTransId="{3445E8EB-EF61-4749-B31F-5712AF74BB03}"/>
    <dgm:cxn modelId="{566F2D09-5272-4A6E-AD20-3965F8346C16}" type="presOf" srcId="{5A925802-D897-46CD-93A2-D8493CDC734E}" destId="{4B21B226-E1DE-42C8-B369-40515F1E1FDC}" srcOrd="0" destOrd="2" presId="urn:microsoft.com/office/officeart/2005/8/layout/vList5"/>
    <dgm:cxn modelId="{AC9C9653-42C0-46B1-949E-713DB2360E94}" srcId="{F39CFB48-1C99-4A0B-9EE8-C4CD4DD11B38}" destId="{397CF5B8-6537-437B-8FC4-7822EA309D84}" srcOrd="0" destOrd="0" parTransId="{5AA06F51-BF54-4492-8028-9061B76AFD8F}" sibTransId="{A892D3A7-C5CA-4733-8A1F-100D864D8109}"/>
    <dgm:cxn modelId="{56E035DD-7CB8-483E-8DE4-431AF3B1D00F}" type="presOf" srcId="{823B02DE-36E0-46B4-AA29-A28309E09D3D}" destId="{3C4629F5-8E66-499E-BDB5-27E44661F7BF}" srcOrd="0" destOrd="0" presId="urn:microsoft.com/office/officeart/2005/8/layout/vList5"/>
    <dgm:cxn modelId="{F3EE6D1D-39D5-47E5-A6AE-271E20D9729C}" type="presOf" srcId="{397CF5B8-6537-437B-8FC4-7822EA309D84}" destId="{DF5A965F-B808-4305-ACD1-538137243954}" srcOrd="0" destOrd="0" presId="urn:microsoft.com/office/officeart/2005/8/layout/vList5"/>
    <dgm:cxn modelId="{69020790-7551-4192-B4CC-73237B35C6CA}" type="presOf" srcId="{89480178-55D9-4756-A016-7F2DB786B755}" destId="{DA7F5E37-B7CA-442B-A004-0CF6A0CF9E7F}" srcOrd="0" destOrd="0" presId="urn:microsoft.com/office/officeart/2005/8/layout/vList5"/>
    <dgm:cxn modelId="{F6ED8749-465A-4603-83F9-29E733A36183}" srcId="{89480178-55D9-4756-A016-7F2DB786B755}" destId="{89E58E7D-B0B4-4B74-A826-3B8DC516FB96}" srcOrd="1" destOrd="0" parTransId="{02BB55C1-5E41-4391-A92B-888B94397776}" sibTransId="{1871DA0A-B947-49AD-9BF0-64A269638CE2}"/>
    <dgm:cxn modelId="{27D0CC85-D22B-4AE9-80AB-201E16B14CD6}" srcId="{89480178-55D9-4756-A016-7F2DB786B755}" destId="{AC5BDC13-93E6-4FC2-9D09-107678FE4A0A}" srcOrd="0" destOrd="0" parTransId="{AE295D93-D6B3-41B2-9906-F3E697608B6E}" sibTransId="{2BB45C3A-01B1-4773-8C78-566C054ADA07}"/>
    <dgm:cxn modelId="{503F44FE-584D-4121-96A6-D09FCCDE80B0}" srcId="{397CF5B8-6537-437B-8FC4-7822EA309D84}" destId="{A13EBD9B-7024-479C-A00A-500402C519FA}" srcOrd="2" destOrd="0" parTransId="{63350C00-E63A-4FAB-B0AE-EF5766B6D68A}" sibTransId="{E04EB3C9-B88D-40A8-9319-17450CC0A4D9}"/>
    <dgm:cxn modelId="{6C71BD0A-8523-4368-9774-DF0D4DE13564}" srcId="{F39CFB48-1C99-4A0B-9EE8-C4CD4DD11B38}" destId="{6036C130-C07C-478D-9A50-B4F4E30785D2}" srcOrd="1" destOrd="0" parTransId="{265EA2C3-3558-4739-928E-CF46C18F811B}" sibTransId="{FA8AF252-2287-4136-8018-46E40E5B8998}"/>
    <dgm:cxn modelId="{B207016A-1A74-46DE-99DF-7C27D9B7E6F7}" srcId="{397CF5B8-6537-437B-8FC4-7822EA309D84}" destId="{E88270F8-48DC-4172-AB26-F76DC534FECA}" srcOrd="3" destOrd="0" parTransId="{6F2266B4-0EB1-4545-A9A8-D173C4535C13}" sibTransId="{D871F8F4-2AEF-41BD-8BF7-417723F8ABFC}"/>
    <dgm:cxn modelId="{CFF49F88-2ACE-4122-B838-C3A41D9A20A6}" type="presOf" srcId="{F6B2C82C-0833-4DAD-AB54-80160A04D002}" destId="{88AA3E5C-DC74-4C8D-9798-A2D016B677B1}" srcOrd="0" destOrd="0" presId="urn:microsoft.com/office/officeart/2005/8/layout/vList5"/>
    <dgm:cxn modelId="{B2A9A57C-AD85-4237-A7B2-AECE8D0AC230}" type="presParOf" srcId="{380F7714-B124-493F-8727-3E2989B2A38C}" destId="{7CD09EEA-3DB5-408A-BEDB-87E35656CB9A}" srcOrd="0" destOrd="0" presId="urn:microsoft.com/office/officeart/2005/8/layout/vList5"/>
    <dgm:cxn modelId="{B0DF11D2-C3A2-4507-8AAE-11361B7F2ABE}" type="presParOf" srcId="{7CD09EEA-3DB5-408A-BEDB-87E35656CB9A}" destId="{DF5A965F-B808-4305-ACD1-538137243954}" srcOrd="0" destOrd="0" presId="urn:microsoft.com/office/officeart/2005/8/layout/vList5"/>
    <dgm:cxn modelId="{F533E686-952B-4B28-B891-09A98C4902B6}" type="presParOf" srcId="{7CD09EEA-3DB5-408A-BEDB-87E35656CB9A}" destId="{88AA3E5C-DC74-4C8D-9798-A2D016B677B1}" srcOrd="1" destOrd="0" presId="urn:microsoft.com/office/officeart/2005/8/layout/vList5"/>
    <dgm:cxn modelId="{8E412608-3A25-4C18-8625-67AAE2794F65}" type="presParOf" srcId="{380F7714-B124-493F-8727-3E2989B2A38C}" destId="{F2144012-76F7-45EC-BFA4-08E7A4FAF8DC}" srcOrd="1" destOrd="0" presId="urn:microsoft.com/office/officeart/2005/8/layout/vList5"/>
    <dgm:cxn modelId="{D997AB3F-B082-417B-9012-5EDCEF3010B5}" type="presParOf" srcId="{380F7714-B124-493F-8727-3E2989B2A38C}" destId="{BFB1CACC-67B1-4CEA-B67A-47D077871C28}" srcOrd="2" destOrd="0" presId="urn:microsoft.com/office/officeart/2005/8/layout/vList5"/>
    <dgm:cxn modelId="{4D12B70F-D65F-40A6-92B0-6EA26BCF40E1}" type="presParOf" srcId="{BFB1CACC-67B1-4CEA-B67A-47D077871C28}" destId="{DDF5B687-3FE6-43DC-816C-410171DF6519}" srcOrd="0" destOrd="0" presId="urn:microsoft.com/office/officeart/2005/8/layout/vList5"/>
    <dgm:cxn modelId="{E283A1EF-53AB-4A58-A541-372790DD112E}" type="presParOf" srcId="{BFB1CACC-67B1-4CEA-B67A-47D077871C28}" destId="{3C4629F5-8E66-499E-BDB5-27E44661F7BF}" srcOrd="1" destOrd="0" presId="urn:microsoft.com/office/officeart/2005/8/layout/vList5"/>
    <dgm:cxn modelId="{0A72D73A-C7E8-4C18-B7E4-BB3EDF40AE9C}" type="presParOf" srcId="{380F7714-B124-493F-8727-3E2989B2A38C}" destId="{08728BCF-2CD4-4290-B492-F279DAF2F902}" srcOrd="3" destOrd="0" presId="urn:microsoft.com/office/officeart/2005/8/layout/vList5"/>
    <dgm:cxn modelId="{A778660A-D4D5-467D-BF00-FD24A1356214}" type="presParOf" srcId="{380F7714-B124-493F-8727-3E2989B2A38C}" destId="{BC9CACB5-9FEA-46BD-8D1B-E2F7ACA5DD0C}" srcOrd="4" destOrd="0" presId="urn:microsoft.com/office/officeart/2005/8/layout/vList5"/>
    <dgm:cxn modelId="{E7C9B4A6-C91C-4C91-95B8-000DC6838747}" type="presParOf" srcId="{BC9CACB5-9FEA-46BD-8D1B-E2F7ACA5DD0C}" destId="{DA7F5E37-B7CA-442B-A004-0CF6A0CF9E7F}" srcOrd="0" destOrd="0" presId="urn:microsoft.com/office/officeart/2005/8/layout/vList5"/>
    <dgm:cxn modelId="{55B1F27D-254B-46BF-BE9A-B57DAED77E92}" type="presParOf" srcId="{BC9CACB5-9FEA-46BD-8D1B-E2F7ACA5DD0C}" destId="{4B21B226-E1DE-42C8-B369-40515F1E1FDC}" srcOrd="1" destOrd="0" presId="urn:microsoft.com/office/officeart/2005/8/layout/vList5"/>
  </dgm:cxnLst>
  <dgm:bg/>
  <dgm:whole/>
  <dgm:extLst>
    <a:ext uri="http://schemas.microsoft.com/office/drawing/2008/diagram">
      <dsp:dataModelExt xmlns:dsp="http://schemas.microsoft.com/office/drawing/2008/diagram" relId="rId12" minVer="http://schemas.openxmlformats.org/drawingml/2006/diagram"/>
    </a:ext>
  </dgm:extLst>
</dgm:dataModel>
</file>

<file path=ppt/diagrams/drawing1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57F267BF-B714-4D55-AC10-DDBC9C6DB20A}">
      <dsp:nvSpPr>
        <dsp:cNvPr id="0" name=""/>
        <dsp:cNvSpPr/>
      </dsp:nvSpPr>
      <dsp:spPr>
        <a:xfrm>
          <a:off x="3047999" y="301"/>
          <a:ext cx="4571999" cy="1174477"/>
        </a:xfrm>
        <a:prstGeom prst="rightArrow">
          <a:avLst>
            <a:gd name="adj1" fmla="val 75000"/>
            <a:gd name="adj2" fmla="val 50000"/>
          </a:avLst>
        </a:prstGeom>
        <a:solidFill>
          <a:schemeClr val="accent1">
            <a:alpha val="90000"/>
            <a:tint val="4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1">
              <a:alpha val="90000"/>
              <a:tint val="40000"/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8890" tIns="8890" rIns="8890" bIns="8890" numCol="1" spcCol="1270" anchor="t" anchorCtr="0">
          <a:noAutofit/>
        </a:bodyPr>
        <a:lstStyle/>
        <a:p>
          <a:pPr marL="114300" lvl="1" indent="-114300" algn="l" defTabSz="6223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•"/>
          </a:pPr>
          <a:endParaRPr lang="en-US" sz="1400" kern="1200" dirty="0">
            <a:solidFill>
              <a:schemeClr val="tx1"/>
            </a:solidFill>
            <a:latin typeface="Chulabhorn Likit Text" panose="00000500000000000000" pitchFamily="50" charset="-34"/>
            <a:cs typeface="Chulabhorn Likit Text" panose="00000500000000000000" pitchFamily="50" charset="-34"/>
          </a:endParaRPr>
        </a:p>
        <a:p>
          <a:pPr marL="171450" lvl="1" indent="-171450" algn="ctr" defTabSz="8001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•"/>
          </a:pPr>
          <a:r>
            <a:rPr lang="th-TH" sz="1800" kern="1200" spc="-30" baseline="0" dirty="0" smtClean="0">
              <a:solidFill>
                <a:schemeClr val="tx1"/>
              </a:solidFill>
              <a:latin typeface="Chulabhorn Likit Text" panose="00000500000000000000" pitchFamily="50" charset="-34"/>
              <a:cs typeface="Chulabhorn Likit Text" panose="00000500000000000000" pitchFamily="50" charset="-34"/>
            </a:rPr>
            <a:t>ตรวจสอบสัญญายืมเงิน จำนวน 8 ฉบับ</a:t>
          </a:r>
          <a:r>
            <a:rPr lang="th-TH" sz="1800" kern="1200" dirty="0" smtClean="0">
              <a:solidFill>
                <a:schemeClr val="tx1"/>
              </a:solidFill>
              <a:latin typeface="Chulabhorn Likit Text" panose="00000500000000000000" pitchFamily="50" charset="-34"/>
              <a:cs typeface="Chulabhorn Likit Text" panose="00000500000000000000" pitchFamily="50" charset="-34"/>
            </a:rPr>
            <a:t/>
          </a:r>
          <a:br>
            <a:rPr lang="th-TH" sz="1800" kern="1200" dirty="0" smtClean="0">
              <a:solidFill>
                <a:schemeClr val="tx1"/>
              </a:solidFill>
              <a:latin typeface="Chulabhorn Likit Text" panose="00000500000000000000" pitchFamily="50" charset="-34"/>
              <a:cs typeface="Chulabhorn Likit Text" panose="00000500000000000000" pitchFamily="50" charset="-34"/>
            </a:rPr>
          </a:br>
          <a:endParaRPr lang="en-US" sz="1400" kern="1200" dirty="0">
            <a:solidFill>
              <a:schemeClr val="tx1"/>
            </a:solidFill>
            <a:latin typeface="Chulabhorn Likit Text" panose="00000500000000000000" pitchFamily="50" charset="-34"/>
            <a:cs typeface="Chulabhorn Likit Text" panose="00000500000000000000" pitchFamily="50" charset="-34"/>
          </a:endParaRPr>
        </a:p>
      </dsp:txBody>
      <dsp:txXfrm>
        <a:off x="3047999" y="147111"/>
        <a:ext cx="4131570" cy="880857"/>
      </dsp:txXfrm>
    </dsp:sp>
    <dsp:sp modelId="{F4809463-C364-442D-8BD6-BC9526C7D9DF}">
      <dsp:nvSpPr>
        <dsp:cNvPr id="0" name=""/>
        <dsp:cNvSpPr/>
      </dsp:nvSpPr>
      <dsp:spPr>
        <a:xfrm>
          <a:off x="0" y="301"/>
          <a:ext cx="3047999" cy="1174477"/>
        </a:xfrm>
        <a:prstGeom prst="roundRect">
          <a:avLst/>
        </a:prstGeom>
        <a:solidFill>
          <a:schemeClr val="accent4">
            <a:lumMod val="20000"/>
            <a:lumOff val="8000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60960" tIns="30480" rIns="60960" bIns="30480" numCol="1" spcCol="1270" anchor="ctr" anchorCtr="0">
          <a:noAutofit/>
        </a:bodyPr>
        <a:lstStyle/>
        <a:p>
          <a:pPr lvl="0" algn="ctr" defTabSz="7112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th-TH" sz="1600" kern="1200" dirty="0" smtClean="0">
              <a:solidFill>
                <a:schemeClr val="tx1"/>
              </a:solidFill>
              <a:latin typeface="Chulabhorn Likit Text" panose="00000500000000000000" pitchFamily="50" charset="-34"/>
              <a:cs typeface="Chulabhorn Likit Text" panose="00000500000000000000" pitchFamily="50" charset="-34"/>
            </a:rPr>
            <a:t>ลูกหนี้เงินยืมราชการ </a:t>
          </a:r>
        </a:p>
        <a:p>
          <a:pPr lvl="0" algn="ctr" defTabSz="7112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th-TH" sz="1600" kern="1200" dirty="0" smtClean="0">
              <a:solidFill>
                <a:schemeClr val="tx1"/>
              </a:solidFill>
              <a:latin typeface="Chulabhorn Likit Text" panose="00000500000000000000" pitchFamily="50" charset="-34"/>
              <a:cs typeface="Chulabhorn Likit Text" panose="00000500000000000000" pitchFamily="50" charset="-34"/>
            </a:rPr>
            <a:t>(โครงการฝึกอบรม)</a:t>
          </a:r>
          <a:endParaRPr lang="en-US" sz="1600" kern="1200" dirty="0">
            <a:solidFill>
              <a:schemeClr val="tx1"/>
            </a:solidFill>
            <a:latin typeface="Chulabhorn Likit Text" panose="00000500000000000000" pitchFamily="50" charset="-34"/>
            <a:cs typeface="Chulabhorn Likit Text" panose="00000500000000000000" pitchFamily="50" charset="-34"/>
          </a:endParaRPr>
        </a:p>
      </dsp:txBody>
      <dsp:txXfrm>
        <a:off x="57333" y="57634"/>
        <a:ext cx="2933333" cy="1059811"/>
      </dsp:txXfrm>
    </dsp:sp>
    <dsp:sp modelId="{489BE18B-1122-4E20-92A5-4D5D4BEF4075}">
      <dsp:nvSpPr>
        <dsp:cNvPr id="0" name=""/>
        <dsp:cNvSpPr/>
      </dsp:nvSpPr>
      <dsp:spPr>
        <a:xfrm>
          <a:off x="3047999" y="1292226"/>
          <a:ext cx="4571999" cy="1174477"/>
        </a:xfrm>
        <a:prstGeom prst="rightArrow">
          <a:avLst>
            <a:gd name="adj1" fmla="val 75000"/>
            <a:gd name="adj2" fmla="val 50000"/>
          </a:avLst>
        </a:prstGeom>
        <a:solidFill>
          <a:schemeClr val="accent1">
            <a:alpha val="90000"/>
            <a:tint val="4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1">
              <a:alpha val="90000"/>
              <a:tint val="40000"/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0160" tIns="10160" rIns="10160" bIns="10160" numCol="1" spcCol="1270" anchor="t" anchorCtr="0">
          <a:noAutofit/>
        </a:bodyPr>
        <a:lstStyle/>
        <a:p>
          <a:pPr marL="0" marR="0" lvl="1" indent="0" algn="ctr" defTabSz="914400" eaLnBrk="1" fontAlgn="auto" latinLnBrk="0" hangingPunct="1">
            <a:lnSpc>
              <a:spcPct val="100000"/>
            </a:lnSpc>
            <a:spcBef>
              <a:spcPct val="0"/>
            </a:spcBef>
            <a:spcAft>
              <a:spcPts val="0"/>
            </a:spcAft>
            <a:buClrTx/>
            <a:buSzTx/>
            <a:buFontTx/>
            <a:buChar char="••"/>
            <a:tabLst/>
            <a:defRPr/>
          </a:pPr>
          <a:r>
            <a:rPr lang="th-TH" sz="1600" kern="1200" dirty="0" smtClean="0">
              <a:solidFill>
                <a:schemeClr val="tx1"/>
              </a:solidFill>
              <a:latin typeface="Chulabhorn Likit Text" panose="00000500000000000000" pitchFamily="50" charset="-34"/>
              <a:cs typeface="Chulabhorn Likit Text" panose="00000500000000000000" pitchFamily="50" charset="-34"/>
            </a:rPr>
            <a:t>  </a:t>
          </a:r>
          <a:r>
            <a:rPr lang="th-TH" sz="1600" kern="1200" spc="-40" baseline="0" dirty="0" smtClean="0">
              <a:solidFill>
                <a:schemeClr val="tx1"/>
              </a:solidFill>
              <a:latin typeface="Chulabhorn Likit Text" panose="00000500000000000000" pitchFamily="50" charset="-34"/>
              <a:cs typeface="Chulabhorn Likit Text" panose="00000500000000000000" pitchFamily="50" charset="-34"/>
            </a:rPr>
            <a:t>ตรวจสอบเอกสารเบิกจ่ายเงินตอบแทน</a:t>
          </a:r>
          <a:r>
            <a:rPr lang="th-TH" sz="1600" kern="1200" dirty="0" smtClean="0">
              <a:solidFill>
                <a:schemeClr val="tx1"/>
              </a:solidFill>
              <a:latin typeface="Chulabhorn Likit Text" panose="00000500000000000000" pitchFamily="50" charset="-34"/>
              <a:cs typeface="Chulabhorn Likit Text" panose="00000500000000000000" pitchFamily="50" charset="-34"/>
            </a:rPr>
            <a:t/>
          </a:r>
          <a:br>
            <a:rPr lang="th-TH" sz="1600" kern="1200" dirty="0" smtClean="0">
              <a:solidFill>
                <a:schemeClr val="tx1"/>
              </a:solidFill>
              <a:latin typeface="Chulabhorn Likit Text" panose="00000500000000000000" pitchFamily="50" charset="-34"/>
              <a:cs typeface="Chulabhorn Likit Text" panose="00000500000000000000" pitchFamily="50" charset="-34"/>
            </a:rPr>
          </a:br>
          <a:r>
            <a:rPr lang="th-TH" sz="1600" kern="1200" dirty="0" smtClean="0">
              <a:solidFill>
                <a:schemeClr val="tx1"/>
              </a:solidFill>
              <a:latin typeface="Chulabhorn Likit Text" panose="00000500000000000000" pitchFamily="50" charset="-34"/>
              <a:cs typeface="Chulabhorn Likit Text" panose="00000500000000000000" pitchFamily="50" charset="-34"/>
            </a:rPr>
            <a:t>การปฏิบัติงานนอกเวลาราชการ จำนวน 17 ฉบับ</a:t>
          </a:r>
          <a:br>
            <a:rPr lang="th-TH" sz="1600" kern="1200" dirty="0" smtClean="0">
              <a:solidFill>
                <a:schemeClr val="tx1"/>
              </a:solidFill>
              <a:latin typeface="Chulabhorn Likit Text" panose="00000500000000000000" pitchFamily="50" charset="-34"/>
              <a:cs typeface="Chulabhorn Likit Text" panose="00000500000000000000" pitchFamily="50" charset="-34"/>
            </a:rPr>
          </a:br>
          <a:endParaRPr lang="en-US" sz="1400" kern="1200" dirty="0">
            <a:solidFill>
              <a:schemeClr val="tx1"/>
            </a:solidFill>
            <a:latin typeface="Chulabhorn Likit Text" panose="00000500000000000000" pitchFamily="50" charset="-34"/>
            <a:cs typeface="Chulabhorn Likit Text" panose="00000500000000000000" pitchFamily="50" charset="-34"/>
          </a:endParaRPr>
        </a:p>
      </dsp:txBody>
      <dsp:txXfrm>
        <a:off x="3047999" y="1439036"/>
        <a:ext cx="4131570" cy="880857"/>
      </dsp:txXfrm>
    </dsp:sp>
    <dsp:sp modelId="{2976E804-BDA3-4ADA-9492-B43C92529395}">
      <dsp:nvSpPr>
        <dsp:cNvPr id="0" name=""/>
        <dsp:cNvSpPr/>
      </dsp:nvSpPr>
      <dsp:spPr>
        <a:xfrm>
          <a:off x="0" y="1292226"/>
          <a:ext cx="3047999" cy="1174477"/>
        </a:xfrm>
        <a:prstGeom prst="roundRect">
          <a:avLst/>
        </a:prstGeom>
        <a:solidFill>
          <a:schemeClr val="accent4">
            <a:lumMod val="20000"/>
            <a:lumOff val="8000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60960" tIns="30480" rIns="60960" bIns="30480" numCol="1" spcCol="1270" anchor="ctr" anchorCtr="0">
          <a:noAutofit/>
        </a:bodyPr>
        <a:lstStyle/>
        <a:p>
          <a:pPr lvl="0" algn="ctr" defTabSz="7112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th-TH" sz="1600" kern="1200" dirty="0" smtClean="0">
              <a:solidFill>
                <a:schemeClr val="tx1"/>
              </a:solidFill>
              <a:latin typeface="Chulabhorn Likit Text" panose="00000500000000000000" pitchFamily="50" charset="-34"/>
              <a:cs typeface="Chulabhorn Likit Text" panose="00000500000000000000" pitchFamily="50" charset="-34"/>
            </a:rPr>
            <a:t>การเบิกจ่ายเงินค่าตอบแทนการปฏิบัติงานนอกเวลาราชการ</a:t>
          </a:r>
          <a:endParaRPr lang="en-US" sz="1600" kern="1200" dirty="0">
            <a:solidFill>
              <a:schemeClr val="tx1"/>
            </a:solidFill>
            <a:latin typeface="Chulabhorn Likit Text" panose="00000500000000000000" pitchFamily="50" charset="-34"/>
            <a:cs typeface="Chulabhorn Likit Text" panose="00000500000000000000" pitchFamily="50" charset="-34"/>
          </a:endParaRPr>
        </a:p>
      </dsp:txBody>
      <dsp:txXfrm>
        <a:off x="57333" y="1349559"/>
        <a:ext cx="2933333" cy="1059811"/>
      </dsp:txXfrm>
    </dsp:sp>
  </dsp:spTree>
</dsp:drawing>
</file>

<file path=ppt/diagrams/drawing2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9449D017-38DA-4FF5-AF7C-587E968E24EA}">
      <dsp:nvSpPr>
        <dsp:cNvPr id="0" name=""/>
        <dsp:cNvSpPr/>
      </dsp:nvSpPr>
      <dsp:spPr>
        <a:xfrm>
          <a:off x="0" y="32106"/>
          <a:ext cx="7835899" cy="1224000"/>
        </a:xfrm>
        <a:prstGeom prst="rightArrow">
          <a:avLst/>
        </a:prstGeom>
        <a:solidFill>
          <a:schemeClr val="accent6">
            <a:lumMod val="20000"/>
            <a:lumOff val="80000"/>
          </a:schemeClr>
        </a:solidFill>
        <a:ln w="12700" cap="flat" cmpd="sng" algn="ctr">
          <a:solidFill>
            <a:schemeClr val="accent2">
              <a:lumMod val="20000"/>
              <a:lumOff val="8000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98ED3849-83CB-4687-8D77-E67D9A9A68E1}">
      <dsp:nvSpPr>
        <dsp:cNvPr id="0" name=""/>
        <dsp:cNvSpPr/>
      </dsp:nvSpPr>
      <dsp:spPr>
        <a:xfrm>
          <a:off x="627199" y="322052"/>
          <a:ext cx="6894672" cy="612000"/>
        </a:xfrm>
        <a:prstGeom prst="rect">
          <a:avLst/>
        </a:prstGeom>
        <a:noFill/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0" tIns="142240" rIns="0" bIns="142240" numCol="1" spcCol="1270" anchor="ctr" anchorCtr="0">
          <a:noAutofit/>
        </a:bodyPr>
        <a:lstStyle/>
        <a:p>
          <a:pPr lvl="0" algn="ctr" defTabSz="6223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th-TH" sz="1400" kern="1200" dirty="0" smtClean="0">
              <a:latin typeface="Chulabhorn Likit Text" panose="00000500000000000000" pitchFamily="50" charset="-34"/>
              <a:cs typeface="Chulabhorn Likit Text" panose="00000500000000000000" pitchFamily="50" charset="-34"/>
            </a:rPr>
            <a:t>และ การประเมินระบบควบคุมภายใน</a:t>
          </a:r>
          <a:endParaRPr lang="en-US" sz="1400" kern="1200" dirty="0">
            <a:latin typeface="Chulabhorn Likit Text" panose="00000500000000000000" pitchFamily="50" charset="-34"/>
            <a:cs typeface="Chulabhorn Likit Text" panose="00000500000000000000" pitchFamily="50" charset="-34"/>
          </a:endParaRPr>
        </a:p>
      </dsp:txBody>
      <dsp:txXfrm>
        <a:off x="627199" y="322052"/>
        <a:ext cx="6894672" cy="612000"/>
      </dsp:txXfrm>
    </dsp:sp>
  </dsp:spTree>
</dsp:drawing>
</file>

<file path=ppt/diagrams/drawing3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CB4FFC70-5468-4800-84DE-1FBAAB93EE3E}">
      <dsp:nvSpPr>
        <dsp:cNvPr id="0" name=""/>
        <dsp:cNvSpPr/>
      </dsp:nvSpPr>
      <dsp:spPr>
        <a:xfrm>
          <a:off x="13288" y="0"/>
          <a:ext cx="2493372" cy="651834"/>
        </a:xfrm>
        <a:prstGeom prst="rect">
          <a:avLst/>
        </a:prstGeom>
        <a:solidFill>
          <a:schemeClr val="accent2">
            <a:lumMod val="40000"/>
            <a:lumOff val="60000"/>
          </a:schemeClr>
        </a:solidFill>
        <a:ln w="12700" cap="flat" cmpd="sng" algn="ctr">
          <a:noFill/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70688" tIns="97536" rIns="170688" bIns="97536" numCol="1" spcCol="1270" anchor="ctr" anchorCtr="0">
          <a:noAutofit/>
        </a:bodyPr>
        <a:lstStyle/>
        <a:p>
          <a:pPr lvl="0" algn="ctr" defTabSz="10668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th-TH" sz="2400" b="1" kern="1200" dirty="0" smtClean="0">
              <a:solidFill>
                <a:schemeClr val="tx1"/>
              </a:solidFill>
              <a:latin typeface="Chulabhorn Likit Text" panose="00000500000000000000" pitchFamily="50" charset="-34"/>
              <a:cs typeface="Chulabhorn Likit Text" panose="00000500000000000000" pitchFamily="50" charset="-34"/>
            </a:rPr>
            <a:t>การเตรียมการ</a:t>
          </a:r>
        </a:p>
      </dsp:txBody>
      <dsp:txXfrm>
        <a:off x="13288" y="0"/>
        <a:ext cx="2493372" cy="651834"/>
      </dsp:txXfrm>
    </dsp:sp>
    <dsp:sp modelId="{20D8FCB3-FBF8-45C4-AA35-4C8000CF969B}">
      <dsp:nvSpPr>
        <dsp:cNvPr id="0" name=""/>
        <dsp:cNvSpPr/>
      </dsp:nvSpPr>
      <dsp:spPr>
        <a:xfrm>
          <a:off x="13288" y="651834"/>
          <a:ext cx="2493372" cy="3863721"/>
        </a:xfrm>
        <a:prstGeom prst="rect">
          <a:avLst/>
        </a:prstGeom>
        <a:solidFill>
          <a:schemeClr val="accent2">
            <a:tint val="40000"/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2">
              <a:tint val="40000"/>
              <a:alpha val="90000"/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74676" tIns="74676" rIns="99568" bIns="112014" numCol="1" spcCol="1270" anchor="t" anchorCtr="0">
          <a:noAutofit/>
        </a:bodyPr>
        <a:lstStyle/>
        <a:p>
          <a:pPr marL="114300" lvl="1" indent="-114300" algn="l" defTabSz="6223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•"/>
          </a:pPr>
          <a:r>
            <a:rPr lang="th-TH" sz="1400" kern="1200" dirty="0" smtClean="0">
              <a:latin typeface="Chulabhorn Likit Text" panose="00000500000000000000" pitchFamily="50" charset="-34"/>
              <a:cs typeface="Chulabhorn Likit Text" panose="00000500000000000000" pitchFamily="50" charset="-34"/>
            </a:rPr>
            <a:t>แต่งตั้งคณะทำงานฯ</a:t>
          </a:r>
          <a:endParaRPr lang="en-US" sz="1400" kern="1200" dirty="0">
            <a:latin typeface="Chulabhorn Likit Text" panose="00000500000000000000" pitchFamily="50" charset="-34"/>
            <a:cs typeface="Chulabhorn Likit Text" panose="00000500000000000000" pitchFamily="50" charset="-34"/>
          </a:endParaRPr>
        </a:p>
        <a:p>
          <a:pPr marL="114300" lvl="1" indent="-114300" algn="l" defTabSz="6223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•"/>
          </a:pPr>
          <a:r>
            <a:rPr lang="th-TH" sz="1400" kern="1200" dirty="0" smtClean="0">
              <a:latin typeface="Chulabhorn Likit Text" panose="00000500000000000000" pitchFamily="50" charset="-34"/>
              <a:cs typeface="Chulabhorn Likit Text" panose="00000500000000000000" pitchFamily="50" charset="-34"/>
            </a:rPr>
            <a:t>เตรียมข้อมูลลูกหนี้เงินให้กู้ยืมสำหรับปีสิ้นสุดวันที่ 30 กันยายน 2565</a:t>
          </a:r>
          <a:endParaRPr lang="en-US" sz="1400" kern="1200" dirty="0">
            <a:latin typeface="Chulabhorn Likit Text" panose="00000500000000000000" pitchFamily="50" charset="-34"/>
            <a:cs typeface="Chulabhorn Likit Text" panose="00000500000000000000" pitchFamily="50" charset="-34"/>
          </a:endParaRPr>
        </a:p>
        <a:p>
          <a:pPr marL="114300" lvl="1" indent="-114300" algn="l" defTabSz="6223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•"/>
          </a:pPr>
          <a:r>
            <a:rPr lang="th-TH" sz="1400" kern="1200" dirty="0" smtClean="0">
              <a:latin typeface="Chulabhorn Likit Text" panose="00000500000000000000" pitchFamily="50" charset="-34"/>
              <a:cs typeface="Chulabhorn Likit Text" panose="00000500000000000000" pitchFamily="50" charset="-34"/>
            </a:rPr>
            <a:t>ศึกษาเทียบเคียงการตั้งค่าเผื่อหนี้สงสัยจะสูญจากหน่วยงานงานที่ลักษณะใกล้เคียงกัน เช่น </a:t>
          </a:r>
          <a:r>
            <a:rPr lang="th-TH" sz="1400" kern="1200" dirty="0" smtClean="0">
              <a:solidFill>
                <a:schemeClr val="tx1"/>
              </a:solidFill>
              <a:latin typeface="Chulabhorn Likit Text" panose="00000500000000000000" pitchFamily="50" charset="-34"/>
              <a:cs typeface="Chulabhorn Likit Text" panose="00000500000000000000" pitchFamily="50" charset="-34"/>
            </a:rPr>
            <a:t>กองทุนปฏิรูปที่ดิน</a:t>
          </a:r>
          <a:br>
            <a:rPr lang="th-TH" sz="1400" kern="1200" dirty="0" smtClean="0">
              <a:solidFill>
                <a:schemeClr val="tx1"/>
              </a:solidFill>
              <a:latin typeface="Chulabhorn Likit Text" panose="00000500000000000000" pitchFamily="50" charset="-34"/>
              <a:cs typeface="Chulabhorn Likit Text" panose="00000500000000000000" pitchFamily="50" charset="-34"/>
            </a:rPr>
          </a:br>
          <a:r>
            <a:rPr lang="th-TH" sz="1400" kern="1200" dirty="0" smtClean="0">
              <a:solidFill>
                <a:schemeClr val="tx1"/>
              </a:solidFill>
              <a:latin typeface="Chulabhorn Likit Text" panose="00000500000000000000" pitchFamily="50" charset="-34"/>
              <a:cs typeface="Chulabhorn Likit Text" panose="00000500000000000000" pitchFamily="50" charset="-34"/>
            </a:rPr>
            <a:t>เพื่อการเกษตร การเคหะแห่งชาติ กองทุนพัฒนาสหกรณ์ เป็นต้น</a:t>
          </a:r>
          <a:endParaRPr lang="en-US" sz="1400" kern="1200" dirty="0">
            <a:latin typeface="Chulabhorn Likit Text" panose="00000500000000000000" pitchFamily="50" charset="-34"/>
            <a:cs typeface="Chulabhorn Likit Text" panose="00000500000000000000" pitchFamily="50" charset="-34"/>
          </a:endParaRPr>
        </a:p>
      </dsp:txBody>
      <dsp:txXfrm>
        <a:off x="13288" y="651834"/>
        <a:ext cx="2493372" cy="3863721"/>
      </dsp:txXfrm>
    </dsp:sp>
    <dsp:sp modelId="{E9C8E120-F77E-4EFC-BD48-422F9F6BD306}">
      <dsp:nvSpPr>
        <dsp:cNvPr id="0" name=""/>
        <dsp:cNvSpPr/>
      </dsp:nvSpPr>
      <dsp:spPr>
        <a:xfrm>
          <a:off x="2856918" y="-151801"/>
          <a:ext cx="4013186" cy="651834"/>
        </a:xfrm>
        <a:prstGeom prst="rect">
          <a:avLst/>
        </a:prstGeom>
        <a:solidFill>
          <a:schemeClr val="accent3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3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70688" tIns="97536" rIns="170688" bIns="97536" numCol="1" spcCol="1270" anchor="ctr" anchorCtr="0">
          <a:noAutofit/>
        </a:bodyPr>
        <a:lstStyle/>
        <a:p>
          <a:pPr lvl="0" algn="ctr" defTabSz="10668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th-TH" sz="2400" b="1" kern="1200" dirty="0" smtClean="0">
              <a:solidFill>
                <a:schemeClr val="tx1"/>
              </a:solidFill>
              <a:latin typeface="Chulabhorn Likit Text" panose="00000500000000000000" pitchFamily="50" charset="-34"/>
              <a:cs typeface="Chulabhorn Likit Text" panose="00000500000000000000" pitchFamily="50" charset="-34"/>
            </a:rPr>
            <a:t>การดำเนินการ</a:t>
          </a:r>
          <a:endParaRPr lang="en-US" sz="2400" b="1" kern="1200" dirty="0">
            <a:solidFill>
              <a:schemeClr val="tx1"/>
            </a:solidFill>
            <a:latin typeface="Chulabhorn Likit Text" panose="00000500000000000000" pitchFamily="50" charset="-34"/>
            <a:cs typeface="Chulabhorn Likit Text" panose="00000500000000000000" pitchFamily="50" charset="-34"/>
          </a:endParaRPr>
        </a:p>
      </dsp:txBody>
      <dsp:txXfrm>
        <a:off x="2856918" y="-151801"/>
        <a:ext cx="4013186" cy="651834"/>
      </dsp:txXfrm>
    </dsp:sp>
    <dsp:sp modelId="{38CD60EC-0871-4CDB-AF4B-0F717539661D}">
      <dsp:nvSpPr>
        <dsp:cNvPr id="0" name=""/>
        <dsp:cNvSpPr/>
      </dsp:nvSpPr>
      <dsp:spPr>
        <a:xfrm>
          <a:off x="2855732" y="500032"/>
          <a:ext cx="4015557" cy="4167325"/>
        </a:xfrm>
        <a:prstGeom prst="rect">
          <a:avLst/>
        </a:prstGeom>
        <a:solidFill>
          <a:schemeClr val="accent3">
            <a:tint val="40000"/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3">
              <a:tint val="40000"/>
              <a:alpha val="90000"/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74676" tIns="74676" rIns="99568" bIns="112014" numCol="1" spcCol="1270" anchor="t" anchorCtr="0">
          <a:noAutofit/>
        </a:bodyPr>
        <a:lstStyle/>
        <a:p>
          <a:pPr marL="114300" lvl="1" indent="-114300" algn="l" defTabSz="6223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•"/>
          </a:pPr>
          <a:r>
            <a:rPr lang="th-TH" sz="1400" kern="1200" dirty="0" smtClean="0">
              <a:latin typeface="Chulabhorn Likit Text" panose="00000500000000000000" pitchFamily="50" charset="-34"/>
              <a:cs typeface="Chulabhorn Likit Text" panose="00000500000000000000" pitchFamily="50" charset="-34"/>
            </a:rPr>
            <a:t>ประชุมคณะทำงานฯ ร่วมกับ กองทุนปฏิรูปที่ดินเพื่อการเกษตร และบริษัทผู้รับจ้างพัฒนาระบบบัญชีการเงินกองทุน จำนวน 4 ครั้ง</a:t>
          </a:r>
          <a:endParaRPr lang="en-US" sz="1400" kern="1200" dirty="0">
            <a:latin typeface="Chulabhorn Likit Text" panose="00000500000000000000" pitchFamily="50" charset="-34"/>
            <a:cs typeface="Chulabhorn Likit Text" panose="00000500000000000000" pitchFamily="50" charset="-34"/>
          </a:endParaRPr>
        </a:p>
        <a:p>
          <a:pPr marL="114300" lvl="1" indent="-114300" algn="l" defTabSz="6223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•"/>
          </a:pPr>
          <a:r>
            <a:rPr lang="th-TH" sz="1400" kern="1200" dirty="0" smtClean="0">
              <a:latin typeface="Chulabhorn Likit Text" panose="00000500000000000000" pitchFamily="50" charset="-34"/>
              <a:cs typeface="Chulabhorn Likit Text" panose="00000500000000000000" pitchFamily="50" charset="-34"/>
            </a:rPr>
            <a:t>วิเคราะห์ข้อมูลลูกหนี้เกินกำหนดชำระของกองทุนพัฒนาบทบาทสตรี ตั้งแต่ปี 2556 - 2565</a:t>
          </a:r>
          <a:endParaRPr lang="en-US" sz="1400" kern="1200" dirty="0">
            <a:latin typeface="Chulabhorn Likit Text" panose="00000500000000000000" pitchFamily="50" charset="-34"/>
            <a:cs typeface="Chulabhorn Likit Text" panose="00000500000000000000" pitchFamily="50" charset="-34"/>
          </a:endParaRPr>
        </a:p>
        <a:p>
          <a:pPr marL="114300" lvl="1" indent="-114300" algn="thaiDist" defTabSz="6223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•"/>
          </a:pPr>
          <a:r>
            <a:rPr lang="th-TH" sz="1400" kern="1200" spc="-20" baseline="0" dirty="0" smtClean="0">
              <a:solidFill>
                <a:srgbClr val="C00000"/>
              </a:solidFill>
              <a:latin typeface="Chulabhorn Likit Text" panose="00000500000000000000" pitchFamily="50" charset="-34"/>
              <a:cs typeface="Chulabhorn Likit Text" panose="00000500000000000000" pitchFamily="50" charset="-34"/>
            </a:rPr>
            <a:t>เลือกวิธีในการประมาณหนี้สงสัยจะสูญ ตามมาตรฐาน</a:t>
          </a:r>
          <a:r>
            <a:rPr lang="th-TH" sz="1400" kern="1200" spc="-50" baseline="0" dirty="0" smtClean="0">
              <a:solidFill>
                <a:srgbClr val="C00000"/>
              </a:solidFill>
              <a:latin typeface="Chulabhorn Likit Text" panose="00000500000000000000" pitchFamily="50" charset="-34"/>
              <a:cs typeface="Chulabhorn Likit Text" panose="00000500000000000000" pitchFamily="50" charset="-34"/>
            </a:rPr>
            <a:t>การบัญชีภาครัฐ </a:t>
          </a:r>
          <a:r>
            <a:rPr lang="th-TH" sz="1400" u="sng" kern="1200" spc="-50" baseline="0" dirty="0" smtClean="0">
              <a:latin typeface="Chulabhorn Likit Text" panose="00000500000000000000" pitchFamily="50" charset="-34"/>
              <a:cs typeface="Chulabhorn Likit Text" panose="00000500000000000000" pitchFamily="50" charset="-34"/>
            </a:rPr>
            <a:t>โดยพิจารณาจากประสบการณ์ที่ผ่านมา</a:t>
          </a:r>
          <a:r>
            <a:rPr lang="th-TH" sz="1400" u="sng" kern="1200" dirty="0" smtClean="0">
              <a:latin typeface="Chulabhorn Likit Text" panose="00000500000000000000" pitchFamily="50" charset="-34"/>
              <a:cs typeface="Chulabhorn Likit Text" panose="00000500000000000000" pitchFamily="50" charset="-34"/>
            </a:rPr>
            <a:t>เกี่ยวกับลูกหนี้ที่เก็บไม่ได้</a:t>
          </a:r>
          <a:r>
            <a:rPr lang="th-TH" sz="1400" kern="1200" dirty="0" smtClean="0">
              <a:latin typeface="Chulabhorn Likit Text" panose="00000500000000000000" pitchFamily="50" charset="-34"/>
              <a:cs typeface="Chulabhorn Likit Text" panose="00000500000000000000" pitchFamily="50" charset="-34"/>
            </a:rPr>
            <a:t> การประมาณหนี้สงสัย</a:t>
          </a:r>
          <a:br>
            <a:rPr lang="th-TH" sz="1400" kern="1200" dirty="0" smtClean="0">
              <a:latin typeface="Chulabhorn Likit Text" panose="00000500000000000000" pitchFamily="50" charset="-34"/>
              <a:cs typeface="Chulabhorn Likit Text" panose="00000500000000000000" pitchFamily="50" charset="-34"/>
            </a:rPr>
          </a:br>
          <a:r>
            <a:rPr lang="th-TH" sz="1400" kern="1200" dirty="0" smtClean="0">
              <a:latin typeface="Chulabhorn Likit Text" panose="00000500000000000000" pitchFamily="50" charset="-34"/>
              <a:cs typeface="Chulabhorn Likit Text" panose="00000500000000000000" pitchFamily="50" charset="-34"/>
            </a:rPr>
            <a:t>จะสูญ </a:t>
          </a:r>
          <a:r>
            <a:rPr lang="th-TH" sz="1400" kern="1200" dirty="0" smtClean="0">
              <a:solidFill>
                <a:schemeClr val="tx1"/>
              </a:solidFill>
              <a:latin typeface="Chulabhorn Likit Text" panose="00000500000000000000" pitchFamily="50" charset="-34"/>
              <a:cs typeface="Chulabhorn Likit Text" panose="00000500000000000000" pitchFamily="50" charset="-34"/>
            </a:rPr>
            <a:t>(ค) ประมาณหนี้สงสัยจะสูญโดยพิจารณาลูกหนี้</a:t>
          </a:r>
          <a:r>
            <a:rPr lang="th-TH" sz="1400" kern="1200" spc="-20" baseline="0" dirty="0" smtClean="0">
              <a:solidFill>
                <a:schemeClr val="tx1"/>
              </a:solidFill>
              <a:latin typeface="Chulabhorn Likit Text" panose="00000500000000000000" pitchFamily="50" charset="-34"/>
              <a:cs typeface="Chulabhorn Likit Text" panose="00000500000000000000" pitchFamily="50" charset="-34"/>
            </a:rPr>
            <a:t>จากการขายสินค้าและบริการแต่ละราย </a:t>
          </a:r>
          <a:r>
            <a:rPr lang="th-TH" sz="1400" kern="1200" dirty="0" smtClean="0">
              <a:solidFill>
                <a:schemeClr val="tx1"/>
              </a:solidFill>
              <a:latin typeface="Chulabhorn Likit Text" panose="00000500000000000000" pitchFamily="50" charset="-34"/>
              <a:cs typeface="Chulabhorn Likit Text" panose="00000500000000000000" pitchFamily="50" charset="-34"/>
            </a:rPr>
            <a:t>และรับรู้เฉพาะลูกหนี้ที่คาดว่าจะเรียกเก็บไม่ได้เท่านั้นเป็นหนี้สงสัยจะสูญ</a:t>
          </a:r>
          <a:endParaRPr lang="en-US" sz="1400" kern="1200" dirty="0">
            <a:solidFill>
              <a:schemeClr val="tx1"/>
            </a:solidFill>
            <a:latin typeface="Chulabhorn Likit Text" panose="00000500000000000000" pitchFamily="50" charset="-34"/>
            <a:cs typeface="Chulabhorn Likit Text" panose="00000500000000000000" pitchFamily="50" charset="-34"/>
          </a:endParaRPr>
        </a:p>
        <a:p>
          <a:pPr marL="114300" lvl="1" indent="-114300" algn="l" defTabSz="6223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•"/>
          </a:pPr>
          <a:r>
            <a:rPr lang="th-TH" sz="1400" kern="1200" spc="-90" dirty="0" smtClean="0">
              <a:latin typeface="Chulabhorn Likit Text" panose="00000500000000000000" pitchFamily="50" charset="-34"/>
              <a:cs typeface="Chulabhorn Likit Text" panose="00000500000000000000" pitchFamily="50" charset="-34"/>
            </a:rPr>
            <a:t>สรุปข้อมูลลูกหนี้ค้างชำระของกองทุน</a:t>
          </a:r>
          <a:r>
            <a:rPr lang="th-TH" sz="1400" kern="1200" spc="-90" baseline="0" dirty="0" smtClean="0">
              <a:latin typeface="Chulabhorn Likit Text" panose="00000500000000000000" pitchFamily="50" charset="-34"/>
              <a:cs typeface="Chulabhorn Likit Text" panose="00000500000000000000" pitchFamily="50" charset="-34"/>
            </a:rPr>
            <a:t>พัฒนาบทบาทสตรี </a:t>
          </a:r>
          <a:r>
            <a:rPr lang="th-TH" sz="1400" kern="1200" spc="-40" baseline="0" dirty="0" smtClean="0">
              <a:latin typeface="Chulabhorn Likit Text" panose="00000500000000000000" pitchFamily="50" charset="-34"/>
              <a:cs typeface="Chulabhorn Likit Text" panose="00000500000000000000" pitchFamily="50" charset="-34"/>
            </a:rPr>
            <a:t>ตั้งแต่ปี 2556 - 2565</a:t>
          </a:r>
          <a:endParaRPr lang="en-US" sz="1400" kern="1200" spc="-40" baseline="0" dirty="0">
            <a:latin typeface="Chulabhorn Likit Text" panose="00000500000000000000" pitchFamily="50" charset="-34"/>
            <a:cs typeface="Chulabhorn Likit Text" panose="00000500000000000000" pitchFamily="50" charset="-34"/>
          </a:endParaRPr>
        </a:p>
      </dsp:txBody>
      <dsp:txXfrm>
        <a:off x="2855732" y="500032"/>
        <a:ext cx="4015557" cy="4167325"/>
      </dsp:txXfrm>
    </dsp:sp>
    <dsp:sp modelId="{9EB9CFCE-E619-4C71-BBD1-E8527E437B46}">
      <dsp:nvSpPr>
        <dsp:cNvPr id="0" name=""/>
        <dsp:cNvSpPr/>
      </dsp:nvSpPr>
      <dsp:spPr>
        <a:xfrm>
          <a:off x="7220362" y="0"/>
          <a:ext cx="2493372" cy="651834"/>
        </a:xfrm>
        <a:prstGeom prst="rect">
          <a:avLst/>
        </a:prstGeom>
        <a:solidFill>
          <a:schemeClr val="accent6">
            <a:lumMod val="40000"/>
            <a:lumOff val="60000"/>
          </a:schemeClr>
        </a:solidFill>
        <a:ln w="12700" cap="flat" cmpd="sng" algn="ctr">
          <a:noFill/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42240" tIns="81280" rIns="142240" bIns="81280" numCol="1" spcCol="1270" anchor="ctr" anchorCtr="0">
          <a:noAutofit/>
        </a:bodyPr>
        <a:lstStyle/>
        <a:p>
          <a:pPr lvl="0" algn="ctr" defTabSz="8890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th-TH" sz="2000" b="1" kern="1200" dirty="0" smtClean="0">
              <a:solidFill>
                <a:schemeClr val="tx1"/>
              </a:solidFill>
              <a:latin typeface="Chulabhorn Likit Text" panose="00000500000000000000" pitchFamily="50" charset="-34"/>
              <a:cs typeface="Chulabhorn Likit Text" panose="00000500000000000000" pitchFamily="50" charset="-34"/>
            </a:rPr>
            <a:t>สรุปผล</a:t>
          </a:r>
        </a:p>
      </dsp:txBody>
      <dsp:txXfrm>
        <a:off x="7220362" y="0"/>
        <a:ext cx="2493372" cy="651834"/>
      </dsp:txXfrm>
    </dsp:sp>
    <dsp:sp modelId="{D307AD47-8511-4030-917D-98B1DEE648FC}">
      <dsp:nvSpPr>
        <dsp:cNvPr id="0" name=""/>
        <dsp:cNvSpPr/>
      </dsp:nvSpPr>
      <dsp:spPr>
        <a:xfrm>
          <a:off x="7220362" y="651834"/>
          <a:ext cx="2493372" cy="3863721"/>
        </a:xfrm>
        <a:prstGeom prst="rect">
          <a:avLst/>
        </a:prstGeom>
        <a:solidFill>
          <a:schemeClr val="accent6">
            <a:lumMod val="20000"/>
            <a:lumOff val="80000"/>
            <a:alpha val="90000"/>
          </a:schemeClr>
        </a:solidFill>
        <a:ln w="12700" cap="flat" cmpd="sng" algn="ctr">
          <a:solidFill>
            <a:schemeClr val="accent4">
              <a:tint val="40000"/>
              <a:alpha val="90000"/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74676" tIns="74676" rIns="99568" bIns="112014" numCol="1" spcCol="1270" anchor="t" anchorCtr="0">
          <a:noAutofit/>
        </a:bodyPr>
        <a:lstStyle/>
        <a:p>
          <a:pPr marL="0" marR="0" lvl="1" indent="0" algn="l" defTabSz="914400" eaLnBrk="1" fontAlgn="auto" latinLnBrk="0" hangingPunct="1">
            <a:lnSpc>
              <a:spcPct val="100000"/>
            </a:lnSpc>
            <a:spcBef>
              <a:spcPct val="0"/>
            </a:spcBef>
            <a:spcAft>
              <a:spcPts val="0"/>
            </a:spcAft>
            <a:buClrTx/>
            <a:buSzTx/>
            <a:buFontTx/>
            <a:buChar char="••"/>
            <a:tabLst/>
            <a:defRPr/>
          </a:pPr>
          <a:r>
            <a:rPr lang="th-TH" sz="1400" b="0" kern="1200" dirty="0" smtClean="0">
              <a:latin typeface="Chulabhorn Likit Text Light๙" panose="00000400000000000000" pitchFamily="2" charset="-34"/>
              <a:cs typeface="Chulabhorn Likit Text Light๙" panose="00000400000000000000" pitchFamily="2" charset="-34"/>
            </a:rPr>
            <a:t> </a:t>
          </a:r>
          <a:r>
            <a:rPr lang="th-TH" sz="1400" b="0" kern="1200" dirty="0" smtClean="0">
              <a:latin typeface="Chulabhorn Likit Text" panose="00000500000000000000" pitchFamily="50" charset="-34"/>
              <a:cs typeface="Chulabhorn Likit Text" panose="00000500000000000000" pitchFamily="50" charset="-34"/>
            </a:rPr>
            <a:t>การกำหนดอัตราร้อยละของค่าเผื่อหนี้สงสัยจะสูญของกองทุนพัฒนาบทบาทสตรี</a:t>
          </a:r>
          <a:endParaRPr lang="en-US" sz="1400" b="0" kern="1200" dirty="0">
            <a:latin typeface="Chulabhorn Likit Text" panose="00000500000000000000" pitchFamily="50" charset="-34"/>
            <a:cs typeface="Chulabhorn Likit Text" panose="00000500000000000000" pitchFamily="50" charset="-34"/>
          </a:endParaRPr>
        </a:p>
        <a:p>
          <a:pPr marL="0" marR="0" lvl="1" indent="0" algn="l" defTabSz="914400" eaLnBrk="1" fontAlgn="auto" latinLnBrk="0" hangingPunct="1">
            <a:lnSpc>
              <a:spcPct val="100000"/>
            </a:lnSpc>
            <a:spcBef>
              <a:spcPct val="0"/>
            </a:spcBef>
            <a:spcAft>
              <a:spcPts val="0"/>
            </a:spcAft>
            <a:buClrTx/>
            <a:buSzTx/>
            <a:buFontTx/>
            <a:buChar char="••"/>
            <a:tabLst/>
            <a:defRPr/>
          </a:pPr>
          <a:r>
            <a:rPr lang="th-TH" sz="1400" b="0" kern="1200" dirty="0" smtClean="0">
              <a:latin typeface="Chulabhorn Likit Text" panose="00000500000000000000" pitchFamily="50" charset="-34"/>
              <a:cs typeface="Chulabhorn Likit Text" panose="00000500000000000000" pitchFamily="50" charset="-34"/>
            </a:rPr>
            <a:t> ร่างหลักเกณฑ์การตั้งค่าเผื่อหนี้สงสัยจะสูญของกองทุนพัฒนาบทบาทสตรี</a:t>
          </a:r>
          <a:endParaRPr lang="en-US" sz="1400" b="0" kern="1200" dirty="0">
            <a:latin typeface="Chulabhorn Likit Text" panose="00000500000000000000" pitchFamily="50" charset="-34"/>
            <a:cs typeface="Chulabhorn Likit Text" panose="00000500000000000000" pitchFamily="50" charset="-34"/>
          </a:endParaRPr>
        </a:p>
        <a:p>
          <a:pPr marL="0" marR="0" lvl="1" indent="0" algn="l" defTabSz="914400" eaLnBrk="1" fontAlgn="auto" latinLnBrk="0" hangingPunct="1">
            <a:lnSpc>
              <a:spcPct val="100000"/>
            </a:lnSpc>
            <a:spcBef>
              <a:spcPct val="0"/>
            </a:spcBef>
            <a:spcAft>
              <a:spcPts val="0"/>
            </a:spcAft>
            <a:buClrTx/>
            <a:buSzTx/>
            <a:buFontTx/>
            <a:buChar char="••"/>
            <a:tabLst/>
            <a:defRPr/>
          </a:pPr>
          <a:r>
            <a:rPr lang="th-TH" sz="1400" b="0" kern="1200" dirty="0" smtClean="0">
              <a:latin typeface="Chulabhorn Likit Text" panose="00000500000000000000" pitchFamily="50" charset="-34"/>
              <a:cs typeface="Chulabhorn Likit Text" panose="00000500000000000000" pitchFamily="50" charset="-34"/>
            </a:rPr>
            <a:t> สรุปผลการประมาณการตั้งค่าเผื่อหนี้สงสัยจะสูญของกองทุนพัฒนาบทบาทสตรี</a:t>
          </a:r>
          <a:endParaRPr lang="en-US" sz="1400" b="0" kern="1200" dirty="0">
            <a:latin typeface="Chulabhorn Likit Text" panose="00000500000000000000" pitchFamily="50" charset="-34"/>
            <a:cs typeface="Chulabhorn Likit Text" panose="00000500000000000000" pitchFamily="50" charset="-34"/>
          </a:endParaRPr>
        </a:p>
      </dsp:txBody>
      <dsp:txXfrm>
        <a:off x="7220362" y="651834"/>
        <a:ext cx="2493372" cy="3863721"/>
      </dsp:txXfrm>
    </dsp:sp>
  </dsp:spTree>
</dsp:drawing>
</file>

<file path=ppt/diagrams/drawing4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45430872-847A-4C98-8CC4-D1B9C70F9B26}">
      <dsp:nvSpPr>
        <dsp:cNvPr id="0" name=""/>
        <dsp:cNvSpPr/>
      </dsp:nvSpPr>
      <dsp:spPr>
        <a:xfrm>
          <a:off x="0" y="0"/>
          <a:ext cx="4915958" cy="1047633"/>
        </a:xfrm>
        <a:prstGeom prst="rect">
          <a:avLst/>
        </a:prstGeom>
        <a:solidFill>
          <a:schemeClr val="accent2">
            <a:lumMod val="40000"/>
            <a:lumOff val="60000"/>
          </a:schemeClr>
        </a:solidFill>
        <a:ln>
          <a:solidFill>
            <a:schemeClr val="accent2">
              <a:lumMod val="75000"/>
            </a:schemeClr>
          </a:solidFill>
        </a:ln>
        <a:effectLst/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53340" tIns="53340" rIns="53340" bIns="53340" numCol="1" spcCol="1270" anchor="ctr" anchorCtr="0">
          <a:noAutofit/>
        </a:bodyPr>
        <a:lstStyle/>
        <a:p>
          <a:pPr lvl="0" algn="ctr" defTabSz="6223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th-TH" sz="1400" b="1" kern="1200" dirty="0">
              <a:solidFill>
                <a:schemeClr val="tx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hulabhorn Likit Text" panose="00000500000000000000" pitchFamily="50" charset="-34"/>
              <a:cs typeface="Chulabhorn Likit Text" panose="00000500000000000000" pitchFamily="50" charset="-34"/>
            </a:rPr>
            <a:t>บริหารและพัฒนาทรัพยากรบุคคล ให้มีสมรรถนะสูง</a:t>
          </a:r>
        </a:p>
        <a:p>
          <a:pPr lvl="0" algn="ctr" defTabSz="6223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th-TH" sz="1400" b="1" kern="1200" dirty="0">
              <a:solidFill>
                <a:schemeClr val="tx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hulabhorn Likit Text" panose="00000500000000000000" pitchFamily="50" charset="-34"/>
              <a:cs typeface="Chulabhorn Likit Text" panose="00000500000000000000" pitchFamily="50" charset="-34"/>
            </a:rPr>
            <a:t>และคุณภาพชีวิตที่ดี ตามหลักธรรมา</a:t>
          </a:r>
          <a:r>
            <a:rPr lang="th-TH" sz="1400" b="1" kern="1200" dirty="0" err="1">
              <a:solidFill>
                <a:schemeClr val="tx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hulabhorn Likit Text" panose="00000500000000000000" pitchFamily="50" charset="-34"/>
              <a:cs typeface="Chulabhorn Likit Text" panose="00000500000000000000" pitchFamily="50" charset="-34"/>
            </a:rPr>
            <a:t>ภิ</a:t>
          </a:r>
          <a:r>
            <a:rPr lang="th-TH" sz="1400" b="1" kern="1200" dirty="0">
              <a:solidFill>
                <a:schemeClr val="tx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hulabhorn Likit Text" panose="00000500000000000000" pitchFamily="50" charset="-34"/>
              <a:cs typeface="Chulabhorn Likit Text" panose="00000500000000000000" pitchFamily="50" charset="-34"/>
            </a:rPr>
            <a:t>บาล</a:t>
          </a:r>
        </a:p>
      </dsp:txBody>
      <dsp:txXfrm>
        <a:off x="0" y="0"/>
        <a:ext cx="4915958" cy="1047633"/>
      </dsp:txXfrm>
    </dsp:sp>
    <dsp:sp modelId="{C67081F8-CC42-4504-8D5A-931D3AE29772}">
      <dsp:nvSpPr>
        <dsp:cNvPr id="0" name=""/>
        <dsp:cNvSpPr/>
      </dsp:nvSpPr>
      <dsp:spPr>
        <a:xfrm>
          <a:off x="2400" y="1047633"/>
          <a:ext cx="1637052" cy="2200030"/>
        </a:xfrm>
        <a:prstGeom prst="rect">
          <a:avLst/>
        </a:prstGeom>
        <a:solidFill>
          <a:schemeClr val="accent2">
            <a:lumMod val="20000"/>
            <a:lumOff val="80000"/>
          </a:schemeClr>
        </a:solidFill>
        <a:ln w="12700" cap="flat" cmpd="sng" algn="ctr">
          <a:solidFill>
            <a:schemeClr val="accent2">
              <a:lumMod val="7500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53340" tIns="53340" rIns="53340" bIns="53340" numCol="1" spcCol="1270" anchor="ctr" anchorCtr="0">
          <a:noAutofit/>
        </a:bodyPr>
        <a:lstStyle/>
        <a:p>
          <a:pPr lvl="0" algn="ctr" defTabSz="6223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th-TH" sz="1400" b="1" kern="1200" dirty="0">
              <a:solidFill>
                <a:schemeClr val="tx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hulabhorn Likit Text" panose="00000500000000000000" pitchFamily="50" charset="-34"/>
              <a:cs typeface="Chulabhorn Likit Text" panose="00000500000000000000" pitchFamily="50" charset="-34"/>
            </a:rPr>
            <a:t>พัฒนาระบบการบริหารทรัพยากรบุคคล โดยนำเทคโนโลยีเข้ามาใช้ในการพัฒนาระบบ</a:t>
          </a:r>
        </a:p>
      </dsp:txBody>
      <dsp:txXfrm>
        <a:off x="2400" y="1047633"/>
        <a:ext cx="1637052" cy="2200030"/>
      </dsp:txXfrm>
    </dsp:sp>
    <dsp:sp modelId="{2A013DBB-171A-4F27-86D2-59E8233C5390}">
      <dsp:nvSpPr>
        <dsp:cNvPr id="0" name=""/>
        <dsp:cNvSpPr/>
      </dsp:nvSpPr>
      <dsp:spPr>
        <a:xfrm>
          <a:off x="1639452" y="1047633"/>
          <a:ext cx="1637052" cy="2200030"/>
        </a:xfrm>
        <a:prstGeom prst="rect">
          <a:avLst/>
        </a:prstGeom>
        <a:solidFill>
          <a:schemeClr val="accent2">
            <a:lumMod val="20000"/>
            <a:lumOff val="80000"/>
          </a:schemeClr>
        </a:solidFill>
        <a:ln w="12700" cap="flat" cmpd="sng" algn="ctr">
          <a:solidFill>
            <a:schemeClr val="accent2">
              <a:lumMod val="7500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53340" tIns="53340" rIns="53340" bIns="53340" numCol="1" spcCol="1270" anchor="ctr" anchorCtr="0">
          <a:noAutofit/>
        </a:bodyPr>
        <a:lstStyle/>
        <a:p>
          <a:pPr lvl="0" algn="ctr" defTabSz="6223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th-TH" sz="1400" b="1" kern="1200" dirty="0">
              <a:solidFill>
                <a:schemeClr val="tx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hulabhorn Likit Text" panose="00000500000000000000" pitchFamily="50" charset="-34"/>
              <a:cs typeface="Chulabhorn Likit Text" panose="00000500000000000000" pitchFamily="50" charset="-34"/>
            </a:rPr>
            <a:t>เสริมสร้างศักยภาพของบุคลากรให้มีสมรรถนะสูง ปรับตัวได้ทันต่อการเปลี่ยนแปลง สามารถขับเคลื่อนงานได้บรรลุเป้าหมาย</a:t>
          </a:r>
        </a:p>
      </dsp:txBody>
      <dsp:txXfrm>
        <a:off x="1639452" y="1047633"/>
        <a:ext cx="1637052" cy="2200030"/>
      </dsp:txXfrm>
    </dsp:sp>
    <dsp:sp modelId="{39A6C07E-0359-497C-9832-AF96080606E2}">
      <dsp:nvSpPr>
        <dsp:cNvPr id="0" name=""/>
        <dsp:cNvSpPr/>
      </dsp:nvSpPr>
      <dsp:spPr>
        <a:xfrm>
          <a:off x="3276505" y="1047633"/>
          <a:ext cx="1637052" cy="2200030"/>
        </a:xfrm>
        <a:prstGeom prst="rect">
          <a:avLst/>
        </a:prstGeom>
        <a:solidFill>
          <a:schemeClr val="accent2">
            <a:lumMod val="20000"/>
            <a:lumOff val="80000"/>
          </a:schemeClr>
        </a:solidFill>
        <a:ln w="12700" cap="flat" cmpd="sng" algn="ctr">
          <a:solidFill>
            <a:schemeClr val="accent2">
              <a:lumMod val="5000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53340" tIns="53340" rIns="53340" bIns="53340" numCol="1" spcCol="1270" anchor="ctr" anchorCtr="0">
          <a:noAutofit/>
        </a:bodyPr>
        <a:lstStyle/>
        <a:p>
          <a:pPr lvl="0" algn="ctr" defTabSz="6223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th-TH" sz="1400" b="1" kern="1200" dirty="0">
              <a:solidFill>
                <a:schemeClr val="tx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hulabhorn Likit Text" panose="00000500000000000000" pitchFamily="50" charset="-34"/>
              <a:cs typeface="Chulabhorn Likit Text" panose="00000500000000000000" pitchFamily="50" charset="-34"/>
            </a:rPr>
            <a:t>ส่งเสริมให้บุคลากร มีคุณภาพชีวิตที่ดี   มีความสุขกับการทำงาน และมีจิตสาธารณะ</a:t>
          </a:r>
        </a:p>
      </dsp:txBody>
      <dsp:txXfrm>
        <a:off x="3276505" y="1047633"/>
        <a:ext cx="1637052" cy="2200030"/>
      </dsp:txXfrm>
    </dsp:sp>
    <dsp:sp modelId="{F5F82362-1468-4083-B69E-18043A9DC7FC}">
      <dsp:nvSpPr>
        <dsp:cNvPr id="0" name=""/>
        <dsp:cNvSpPr/>
      </dsp:nvSpPr>
      <dsp:spPr>
        <a:xfrm>
          <a:off x="0" y="3247664"/>
          <a:ext cx="4915958" cy="244447"/>
        </a:xfrm>
        <a:prstGeom prst="rect">
          <a:avLst/>
        </a:prstGeom>
        <a:solidFill>
          <a:schemeClr val="accent2">
            <a:lumMod val="40000"/>
            <a:lumOff val="60000"/>
          </a:schemeClr>
        </a:solidFill>
        <a:ln>
          <a:noFill/>
        </a:ln>
        <a:effectLst/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</dsp:spTree>
</dsp:drawing>
</file>

<file path=ppt/diagrams/drawing5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ECCE7EDC-4046-456F-ABB8-1324253F8A87}">
      <dsp:nvSpPr>
        <dsp:cNvPr id="0" name=""/>
        <dsp:cNvSpPr/>
      </dsp:nvSpPr>
      <dsp:spPr>
        <a:xfrm>
          <a:off x="0" y="0"/>
          <a:ext cx="4937126" cy="1053179"/>
        </a:xfrm>
        <a:prstGeom prst="rect">
          <a:avLst/>
        </a:prstGeom>
        <a:solidFill>
          <a:schemeClr val="accent5">
            <a:lumMod val="40000"/>
            <a:lumOff val="60000"/>
          </a:schemeClr>
        </a:solidFill>
        <a:ln>
          <a:solidFill>
            <a:schemeClr val="accent5">
              <a:lumMod val="75000"/>
            </a:schemeClr>
          </a:solidFill>
        </a:ln>
        <a:effectLst/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53340" tIns="53340" rIns="53340" bIns="53340" numCol="1" spcCol="1270" anchor="ctr" anchorCtr="0">
          <a:noAutofit/>
        </a:bodyPr>
        <a:lstStyle/>
        <a:p>
          <a:pPr lvl="0" algn="ctr" defTabSz="6223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th-TH" sz="1400" b="1" u="none" kern="1200" dirty="0">
              <a:solidFill>
                <a:schemeClr val="tx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hulabhorn Likit Text" panose="00000500000000000000" pitchFamily="50" charset="-34"/>
              <a:ea typeface="Silom" pitchFamily="2" charset="-34"/>
              <a:cs typeface="Chulabhorn Likit Text" panose="00000500000000000000" pitchFamily="50" charset="-34"/>
            </a:rPr>
            <a:t>ส่งเสริมบุคลากร ให้มีสมรรถนะในการสนับสนุน</a:t>
          </a:r>
        </a:p>
        <a:p>
          <a:pPr lvl="0" algn="ctr" defTabSz="6223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th-TH" sz="1400" b="1" u="none" kern="1200" dirty="0">
              <a:solidFill>
                <a:schemeClr val="tx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hulabhorn Likit Text" panose="00000500000000000000" pitchFamily="50" charset="-34"/>
              <a:ea typeface="Silom" pitchFamily="2" charset="-34"/>
              <a:cs typeface="Chulabhorn Likit Text" panose="00000500000000000000" pitchFamily="50" charset="-34"/>
            </a:rPr>
            <a:t>สมาชิกกองทุนฯ สตรี สร้างนวัตกรรม เพื่อพัฒนาเศรษฐกิจชุมชน</a:t>
          </a:r>
          <a:endParaRPr lang="th-TH" sz="1400" b="1" u="none" kern="1200" dirty="0">
            <a:solidFill>
              <a:schemeClr val="tx1"/>
            </a:solidFill>
            <a:effectLst>
              <a:outerShdw blurRad="38100" dist="38100" dir="2700000" algn="tl">
                <a:srgbClr val="000000">
                  <a:alpha val="43137"/>
                </a:srgbClr>
              </a:outerShdw>
            </a:effectLst>
            <a:latin typeface="Chulabhorn Likit Text" panose="00000500000000000000" pitchFamily="50" charset="-34"/>
            <a:cs typeface="Chulabhorn Likit Text" panose="00000500000000000000" pitchFamily="50" charset="-34"/>
          </a:endParaRPr>
        </a:p>
      </dsp:txBody>
      <dsp:txXfrm>
        <a:off x="0" y="0"/>
        <a:ext cx="4937126" cy="1053179"/>
      </dsp:txXfrm>
    </dsp:sp>
    <dsp:sp modelId="{DE422A5A-5F5C-4E31-ACF4-57EAE58FCC3C}">
      <dsp:nvSpPr>
        <dsp:cNvPr id="0" name=""/>
        <dsp:cNvSpPr/>
      </dsp:nvSpPr>
      <dsp:spPr>
        <a:xfrm>
          <a:off x="0" y="1053179"/>
          <a:ext cx="1644101" cy="2211676"/>
        </a:xfrm>
        <a:prstGeom prst="rect">
          <a:avLst/>
        </a:prstGeom>
        <a:solidFill>
          <a:schemeClr val="accent6">
            <a:lumMod val="20000"/>
            <a:lumOff val="80000"/>
          </a:schemeClr>
        </a:solidFill>
        <a:ln w="12700" cap="flat" cmpd="sng" algn="ctr">
          <a:solidFill>
            <a:schemeClr val="accent5">
              <a:lumMod val="7500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53340" tIns="53340" rIns="53340" bIns="53340" numCol="1" spcCol="1270" anchor="ctr" anchorCtr="0">
          <a:noAutofit/>
        </a:bodyPr>
        <a:lstStyle/>
        <a:p>
          <a:pPr lvl="0" algn="ctr" defTabSz="622300">
            <a:lnSpc>
              <a:spcPct val="90000"/>
            </a:lnSpc>
            <a:spcBef>
              <a:spcPct val="0"/>
            </a:spcBef>
            <a:spcAft>
              <a:spcPct val="35000"/>
            </a:spcAft>
            <a:buClrTx/>
            <a:buSzTx/>
            <a:buFontTx/>
            <a:buNone/>
          </a:pPr>
          <a:r>
            <a:rPr lang="th-TH" sz="1400" b="1" kern="1200" dirty="0">
              <a:solidFill>
                <a:schemeClr val="tx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hulabhorn Likit Text" panose="00000500000000000000" pitchFamily="50" charset="-34"/>
              <a:cs typeface="Chulabhorn Likit Text" panose="00000500000000000000" pitchFamily="50" charset="-34"/>
            </a:rPr>
            <a:t>พัฒนาระบบการบริหารทรัพยากรบุคคล โดยนำเทคโนโลยีเข้ามาใช้ในการพัฒนาระบบ</a:t>
          </a:r>
        </a:p>
      </dsp:txBody>
      <dsp:txXfrm>
        <a:off x="0" y="1053179"/>
        <a:ext cx="1644101" cy="2211676"/>
      </dsp:txXfrm>
    </dsp:sp>
    <dsp:sp modelId="{3952C7B7-F166-4B54-BF8C-2C0CD11AD29B}">
      <dsp:nvSpPr>
        <dsp:cNvPr id="0" name=""/>
        <dsp:cNvSpPr/>
      </dsp:nvSpPr>
      <dsp:spPr>
        <a:xfrm>
          <a:off x="1646512" y="1053179"/>
          <a:ext cx="1644101" cy="2211676"/>
        </a:xfrm>
        <a:prstGeom prst="rect">
          <a:avLst/>
        </a:prstGeom>
        <a:solidFill>
          <a:schemeClr val="accent6">
            <a:lumMod val="20000"/>
            <a:lumOff val="80000"/>
          </a:schemeClr>
        </a:solidFill>
        <a:ln w="12700" cap="flat" cmpd="sng" algn="ctr">
          <a:solidFill>
            <a:schemeClr val="accent5">
              <a:lumMod val="7500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53340" tIns="53340" rIns="53340" bIns="53340" numCol="1" spcCol="1270" anchor="ctr" anchorCtr="0">
          <a:noAutofit/>
        </a:bodyPr>
        <a:lstStyle/>
        <a:p>
          <a:pPr lvl="0" algn="ctr" defTabSz="622300">
            <a:lnSpc>
              <a:spcPct val="90000"/>
            </a:lnSpc>
            <a:spcBef>
              <a:spcPct val="0"/>
            </a:spcBef>
            <a:spcAft>
              <a:spcPct val="35000"/>
            </a:spcAft>
            <a:buClrTx/>
            <a:buSzTx/>
            <a:buFontTx/>
            <a:buNone/>
          </a:pPr>
          <a:r>
            <a:rPr lang="th-TH" sz="1400" b="1" kern="1200" dirty="0">
              <a:solidFill>
                <a:schemeClr val="tx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hulabhorn Likit Text" panose="00000500000000000000" pitchFamily="50" charset="-34"/>
              <a:cs typeface="Chulabhorn Likit Text" panose="00000500000000000000" pitchFamily="50" charset="-34"/>
            </a:rPr>
            <a:t>เสริมสร้างศักยภาพของบุคลากรให้มีสมรรถนะสูง ปรับตัวได้ทันต่อการเปลี่ยนแปลง สามารถขับเคลื่อนงานได้บรรลุเป้าหมาย</a:t>
          </a:r>
        </a:p>
      </dsp:txBody>
      <dsp:txXfrm>
        <a:off x="1646512" y="1053179"/>
        <a:ext cx="1644101" cy="2211676"/>
      </dsp:txXfrm>
    </dsp:sp>
    <dsp:sp modelId="{CA943871-48EC-41A8-84E3-E087D39E213B}">
      <dsp:nvSpPr>
        <dsp:cNvPr id="0" name=""/>
        <dsp:cNvSpPr/>
      </dsp:nvSpPr>
      <dsp:spPr>
        <a:xfrm>
          <a:off x="3290613" y="1053179"/>
          <a:ext cx="1644101" cy="2211676"/>
        </a:xfrm>
        <a:prstGeom prst="rect">
          <a:avLst/>
        </a:prstGeom>
        <a:solidFill>
          <a:schemeClr val="accent6">
            <a:lumMod val="20000"/>
            <a:lumOff val="80000"/>
          </a:schemeClr>
        </a:solidFill>
        <a:ln w="12700" cap="flat" cmpd="sng" algn="ctr">
          <a:solidFill>
            <a:schemeClr val="accent5">
              <a:lumMod val="7500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53340" tIns="53340" rIns="53340" bIns="53340" numCol="1" spcCol="1270" anchor="ctr" anchorCtr="0">
          <a:noAutofit/>
        </a:bodyPr>
        <a:lstStyle/>
        <a:p>
          <a:pPr lvl="0" algn="ctr" defTabSz="622300">
            <a:lnSpc>
              <a:spcPct val="90000"/>
            </a:lnSpc>
            <a:spcBef>
              <a:spcPct val="0"/>
            </a:spcBef>
            <a:spcAft>
              <a:spcPct val="35000"/>
            </a:spcAft>
            <a:buClrTx/>
            <a:buSzTx/>
            <a:buFontTx/>
            <a:buNone/>
          </a:pPr>
          <a:r>
            <a:rPr lang="th-TH" sz="1400" b="1" kern="1200" dirty="0">
              <a:solidFill>
                <a:schemeClr val="tx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hulabhorn Likit Text" panose="00000500000000000000" pitchFamily="50" charset="-34"/>
              <a:cs typeface="Chulabhorn Likit Text" panose="00000500000000000000" pitchFamily="50" charset="-34"/>
            </a:rPr>
            <a:t>ส่งเสริมให้บุคลากร มีคุณภาพชีวิตที่ดี    มีความสุขกับการทำงาน และมีจิตสาธารณะ</a:t>
          </a:r>
        </a:p>
      </dsp:txBody>
      <dsp:txXfrm>
        <a:off x="3290613" y="1053179"/>
        <a:ext cx="1644101" cy="2211676"/>
      </dsp:txXfrm>
    </dsp:sp>
    <dsp:sp modelId="{63DD73A4-4DC3-4CF6-A621-DDB3C6934958}">
      <dsp:nvSpPr>
        <dsp:cNvPr id="0" name=""/>
        <dsp:cNvSpPr/>
      </dsp:nvSpPr>
      <dsp:spPr>
        <a:xfrm>
          <a:off x="0" y="3264856"/>
          <a:ext cx="4937126" cy="245741"/>
        </a:xfrm>
        <a:prstGeom prst="rect">
          <a:avLst/>
        </a:prstGeom>
        <a:solidFill>
          <a:schemeClr val="accent5">
            <a:shade val="90000"/>
            <a:hueOff val="0"/>
            <a:satOff val="0"/>
            <a:lumOff val="0"/>
            <a:alphaOff val="0"/>
          </a:schemeClr>
        </a:solidFill>
        <a:ln>
          <a:solidFill>
            <a:schemeClr val="accent5">
              <a:lumMod val="75000"/>
            </a:schemeClr>
          </a:solidFill>
        </a:ln>
        <a:effectLst/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</dsp:spTree>
</dsp:drawing>
</file>

<file path=ppt/diagrams/drawing6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E9F4A046-43DC-472B-BCD6-6D53D1F67022}">
      <dsp:nvSpPr>
        <dsp:cNvPr id="0" name=""/>
        <dsp:cNvSpPr/>
      </dsp:nvSpPr>
      <dsp:spPr>
        <a:xfrm rot="5400000">
          <a:off x="2932268" y="-1165144"/>
          <a:ext cx="805234" cy="3138716"/>
        </a:xfrm>
        <a:prstGeom prst="round2SameRect">
          <a:avLst/>
        </a:prstGeom>
        <a:solidFill>
          <a:schemeClr val="dk2">
            <a:alpha val="90000"/>
            <a:tint val="4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dk2">
              <a:alpha val="90000"/>
              <a:tint val="40000"/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247650" tIns="123825" rIns="247650" bIns="123825" numCol="1" spcCol="1270" anchor="ctr" anchorCtr="0">
          <a:noAutofit/>
        </a:bodyPr>
        <a:lstStyle/>
        <a:p>
          <a:pPr marL="114300" lvl="1" indent="-114300" algn="l" defTabSz="533400">
            <a:lnSpc>
              <a:spcPct val="90000"/>
            </a:lnSpc>
            <a:spcBef>
              <a:spcPct val="0"/>
            </a:spcBef>
            <a:spcAft>
              <a:spcPct val="15000"/>
            </a:spcAft>
            <a:buFontTx/>
            <a:buChar char="••"/>
          </a:pPr>
          <a:r>
            <a:rPr lang="th-TH" sz="1200" kern="1200" dirty="0">
              <a:latin typeface="Chulabhorn Likit Text" panose="00000500000000000000" pitchFamily="50" charset="-34"/>
              <a:cs typeface="Chulabhorn Likit Text" panose="00000500000000000000" pitchFamily="50" charset="-34"/>
            </a:rPr>
            <a:t>-การทบทวนโครงสร้างกรอบอัตรากำลัง</a:t>
          </a:r>
        </a:p>
        <a:p>
          <a:pPr marL="114300" lvl="1" indent="-114300" algn="l" defTabSz="533400">
            <a:lnSpc>
              <a:spcPct val="90000"/>
            </a:lnSpc>
            <a:spcBef>
              <a:spcPct val="0"/>
            </a:spcBef>
            <a:spcAft>
              <a:spcPct val="15000"/>
            </a:spcAft>
            <a:buFontTx/>
            <a:buChar char="••"/>
          </a:pPr>
          <a:r>
            <a:rPr lang="th-TH" sz="1200" kern="1200" dirty="0">
              <a:latin typeface="Chulabhorn Likit Text" panose="00000500000000000000" pitchFamily="50" charset="-34"/>
              <a:cs typeface="Chulabhorn Likit Text" panose="00000500000000000000" pitchFamily="50" charset="-34"/>
            </a:rPr>
            <a:t>-การพัฒนาระบบการสรรหาและเลือกสรร</a:t>
          </a:r>
        </a:p>
      </dsp:txBody>
      <dsp:txXfrm rot="-5400000">
        <a:off x="1765527" y="40905"/>
        <a:ext cx="3099408" cy="726618"/>
      </dsp:txXfrm>
    </dsp:sp>
    <dsp:sp modelId="{6C026CB5-3ADC-4C5A-AD59-460380083ABC}">
      <dsp:nvSpPr>
        <dsp:cNvPr id="0" name=""/>
        <dsp:cNvSpPr/>
      </dsp:nvSpPr>
      <dsp:spPr>
        <a:xfrm>
          <a:off x="0" y="12046"/>
          <a:ext cx="1765527" cy="784333"/>
        </a:xfrm>
        <a:prstGeom prst="roundRect">
          <a:avLst/>
        </a:prstGeom>
        <a:solidFill>
          <a:schemeClr val="accent2">
            <a:lumMod val="20000"/>
            <a:lumOff val="80000"/>
          </a:schemeClr>
        </a:solidFill>
        <a:ln w="12700" cap="flat" cmpd="sng" algn="ctr">
          <a:solidFill>
            <a:schemeClr val="lt2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45720" tIns="22860" rIns="45720" bIns="22860" numCol="1" spcCol="1270" anchor="ctr" anchorCtr="0">
          <a:noAutofit/>
        </a:bodyPr>
        <a:lstStyle/>
        <a:p>
          <a:pPr lvl="0" algn="l" defTabSz="5334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th-TH" sz="1200" kern="1200" dirty="0">
              <a:solidFill>
                <a:schemeClr val="tx1"/>
              </a:solidFill>
              <a:latin typeface="Chulabhorn Likit Text" panose="00000500000000000000" pitchFamily="50" charset="-34"/>
              <a:cs typeface="Chulabhorn Likit Text" panose="00000500000000000000" pitchFamily="50" charset="-34"/>
            </a:rPr>
            <a:t>1. พัฒนาระบบโครงสร้างและกรอบอัตรากำลัง</a:t>
          </a:r>
        </a:p>
      </dsp:txBody>
      <dsp:txXfrm>
        <a:off x="38288" y="50334"/>
        <a:ext cx="1688951" cy="707757"/>
      </dsp:txXfrm>
    </dsp:sp>
    <dsp:sp modelId="{40FB95C8-F3E0-47E2-80D1-353E23F357CC}">
      <dsp:nvSpPr>
        <dsp:cNvPr id="0" name=""/>
        <dsp:cNvSpPr/>
      </dsp:nvSpPr>
      <dsp:spPr>
        <a:xfrm rot="5400000">
          <a:off x="2907270" y="-236048"/>
          <a:ext cx="864818" cy="3138716"/>
        </a:xfrm>
        <a:prstGeom prst="round2SameRect">
          <a:avLst/>
        </a:prstGeom>
        <a:solidFill>
          <a:schemeClr val="dk2">
            <a:alpha val="90000"/>
            <a:tint val="4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dk2">
              <a:alpha val="90000"/>
              <a:tint val="40000"/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247650" tIns="123825" rIns="247650" bIns="123825" numCol="1" spcCol="1270" anchor="ctr" anchorCtr="0">
          <a:noAutofit/>
        </a:bodyPr>
        <a:lstStyle/>
        <a:p>
          <a:pPr marL="114300" lvl="1" indent="-114300" algn="l" defTabSz="533400">
            <a:lnSpc>
              <a:spcPct val="100000"/>
            </a:lnSpc>
            <a:spcBef>
              <a:spcPct val="0"/>
            </a:spcBef>
            <a:spcAft>
              <a:spcPts val="0"/>
            </a:spcAft>
            <a:buFontTx/>
            <a:buChar char="••"/>
          </a:pPr>
          <a:r>
            <a:rPr lang="th-TH" sz="1200" kern="1200" dirty="0">
              <a:latin typeface="Chulabhorn Likit Text" panose="00000500000000000000" pitchFamily="50" charset="-34"/>
              <a:cs typeface="Chulabhorn Likit Text" panose="00000500000000000000" pitchFamily="50" charset="-34"/>
            </a:rPr>
            <a:t>-การพัฒนาบุคลากรให้มีสมรรถนะสอดคล้องตามภารกิจ</a:t>
          </a:r>
        </a:p>
        <a:p>
          <a:pPr marL="114300" lvl="1" indent="-114300" algn="l" defTabSz="533400">
            <a:lnSpc>
              <a:spcPct val="100000"/>
            </a:lnSpc>
            <a:spcBef>
              <a:spcPct val="0"/>
            </a:spcBef>
            <a:spcAft>
              <a:spcPts val="0"/>
            </a:spcAft>
            <a:buFontTx/>
            <a:buChar char="••"/>
          </a:pPr>
          <a:r>
            <a:rPr lang="th-TH" sz="1200" kern="1200" dirty="0">
              <a:latin typeface="Chulabhorn Likit Text" panose="00000500000000000000" pitchFamily="50" charset="-34"/>
              <a:cs typeface="Chulabhorn Likit Text" panose="00000500000000000000" pitchFamily="50" charset="-34"/>
            </a:rPr>
            <a:t>-การพัฒนาบุคลากรกลุ่มพิเศษ</a:t>
          </a:r>
        </a:p>
      </dsp:txBody>
      <dsp:txXfrm rot="-5400000">
        <a:off x="1770322" y="943117"/>
        <a:ext cx="3096499" cy="780384"/>
      </dsp:txXfrm>
    </dsp:sp>
    <dsp:sp modelId="{FFCA0AB3-AA95-4BD9-BB2C-C8B83E4EBA41}">
      <dsp:nvSpPr>
        <dsp:cNvPr id="0" name=""/>
        <dsp:cNvSpPr/>
      </dsp:nvSpPr>
      <dsp:spPr>
        <a:xfrm>
          <a:off x="0" y="886289"/>
          <a:ext cx="1765527" cy="784333"/>
        </a:xfrm>
        <a:prstGeom prst="roundRect">
          <a:avLst/>
        </a:prstGeom>
        <a:solidFill>
          <a:schemeClr val="accent2">
            <a:lumMod val="20000"/>
            <a:lumOff val="80000"/>
          </a:schemeClr>
        </a:solidFill>
        <a:ln w="12700" cap="flat" cmpd="sng" algn="ctr">
          <a:solidFill>
            <a:schemeClr val="lt2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45720" tIns="22860" rIns="45720" bIns="22860" numCol="1" spcCol="1270" anchor="ctr" anchorCtr="0">
          <a:noAutofit/>
        </a:bodyPr>
        <a:lstStyle/>
        <a:p>
          <a:pPr lvl="0" algn="l" defTabSz="5334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th-TH" sz="1200" kern="1200" dirty="0">
              <a:solidFill>
                <a:schemeClr val="tx1"/>
              </a:solidFill>
              <a:latin typeface="Chulabhorn Likit Text" panose="00000500000000000000" pitchFamily="50" charset="-34"/>
              <a:cs typeface="Chulabhorn Likit Text" panose="00000500000000000000" pitchFamily="50" charset="-34"/>
            </a:rPr>
            <a:t>2. เสริมสร้างบุคลากรให้มีสมรรถนะสูง</a:t>
          </a:r>
        </a:p>
      </dsp:txBody>
      <dsp:txXfrm>
        <a:off x="38288" y="924577"/>
        <a:ext cx="1688951" cy="707757"/>
      </dsp:txXfrm>
    </dsp:sp>
    <dsp:sp modelId="{8BB3D59F-1DA4-4B20-A552-56D2645F616D}">
      <dsp:nvSpPr>
        <dsp:cNvPr id="0" name=""/>
        <dsp:cNvSpPr/>
      </dsp:nvSpPr>
      <dsp:spPr>
        <a:xfrm>
          <a:off x="0" y="1750082"/>
          <a:ext cx="1767253" cy="784333"/>
        </a:xfrm>
        <a:prstGeom prst="roundRect">
          <a:avLst/>
        </a:prstGeom>
        <a:solidFill>
          <a:schemeClr val="accent2">
            <a:lumMod val="20000"/>
            <a:lumOff val="80000"/>
          </a:schemeClr>
        </a:solidFill>
        <a:ln w="12700" cap="flat" cmpd="sng" algn="ctr">
          <a:solidFill>
            <a:schemeClr val="lt2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45720" tIns="22860" rIns="45720" bIns="22860" numCol="1" spcCol="1270" anchor="ctr" anchorCtr="0">
          <a:noAutofit/>
        </a:bodyPr>
        <a:lstStyle/>
        <a:p>
          <a:pPr lvl="0" algn="l" defTabSz="5334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th-TH" sz="1200" kern="1200" dirty="0">
              <a:solidFill>
                <a:schemeClr val="tx1"/>
              </a:solidFill>
              <a:latin typeface="Chulabhorn Likit Text" panose="00000500000000000000" pitchFamily="50" charset="-34"/>
              <a:cs typeface="Chulabhorn Likit Text" panose="00000500000000000000" pitchFamily="50" charset="-34"/>
            </a:rPr>
            <a:t>3. สร้างองค์กรแห่งการเรียนรู้</a:t>
          </a:r>
        </a:p>
      </dsp:txBody>
      <dsp:txXfrm>
        <a:off x="38288" y="1788370"/>
        <a:ext cx="1690677" cy="707757"/>
      </dsp:txXfrm>
    </dsp:sp>
    <dsp:sp modelId="{FFDE5665-83BB-4389-A72F-8D93A1F84FC1}">
      <dsp:nvSpPr>
        <dsp:cNvPr id="0" name=""/>
        <dsp:cNvSpPr/>
      </dsp:nvSpPr>
      <dsp:spPr>
        <a:xfrm>
          <a:off x="0" y="2573633"/>
          <a:ext cx="1767253" cy="784333"/>
        </a:xfrm>
        <a:prstGeom prst="roundRect">
          <a:avLst/>
        </a:prstGeom>
        <a:solidFill>
          <a:schemeClr val="accent2">
            <a:lumMod val="20000"/>
            <a:lumOff val="80000"/>
          </a:schemeClr>
        </a:solidFill>
        <a:ln w="12700" cap="flat" cmpd="sng" algn="ctr">
          <a:solidFill>
            <a:schemeClr val="lt2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45720" tIns="22860" rIns="45720" bIns="22860" numCol="1" spcCol="1270" anchor="ctr" anchorCtr="0">
          <a:noAutofit/>
        </a:bodyPr>
        <a:lstStyle/>
        <a:p>
          <a:pPr lvl="0" algn="l" defTabSz="5334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th-TH" sz="1200" kern="1200" dirty="0">
              <a:solidFill>
                <a:schemeClr val="tx1"/>
              </a:solidFill>
              <a:latin typeface="Chulabhorn Likit Text" panose="00000500000000000000" pitchFamily="50" charset="-34"/>
              <a:cs typeface="Chulabhorn Likit Text" panose="00000500000000000000" pitchFamily="50" charset="-34"/>
            </a:rPr>
            <a:t>4. บริหารทรัพยากรบุคคลอย่างมีธรรมา</a:t>
          </a:r>
          <a:r>
            <a:rPr lang="th-TH" sz="1200" kern="1200" dirty="0" err="1">
              <a:solidFill>
                <a:schemeClr val="tx1"/>
              </a:solidFill>
              <a:latin typeface="Chulabhorn Likit Text" panose="00000500000000000000" pitchFamily="50" charset="-34"/>
              <a:cs typeface="Chulabhorn Likit Text" panose="00000500000000000000" pitchFamily="50" charset="-34"/>
            </a:rPr>
            <a:t>ภิ</a:t>
          </a:r>
          <a:r>
            <a:rPr lang="th-TH" sz="1200" kern="1200" dirty="0">
              <a:solidFill>
                <a:schemeClr val="tx1"/>
              </a:solidFill>
              <a:latin typeface="Chulabhorn Likit Text" panose="00000500000000000000" pitchFamily="50" charset="-34"/>
              <a:cs typeface="Chulabhorn Likit Text" panose="00000500000000000000" pitchFamily="50" charset="-34"/>
            </a:rPr>
            <a:t>บาล</a:t>
          </a:r>
        </a:p>
      </dsp:txBody>
      <dsp:txXfrm>
        <a:off x="38288" y="2611921"/>
        <a:ext cx="1690677" cy="707757"/>
      </dsp:txXfrm>
    </dsp:sp>
    <dsp:sp modelId="{B58121E0-4C45-410E-91FE-7C79BCBDD33A}">
      <dsp:nvSpPr>
        <dsp:cNvPr id="0" name=""/>
        <dsp:cNvSpPr/>
      </dsp:nvSpPr>
      <dsp:spPr>
        <a:xfrm rot="5400000">
          <a:off x="3019251" y="2222486"/>
          <a:ext cx="627466" cy="3141784"/>
        </a:xfrm>
        <a:prstGeom prst="round2SameRect">
          <a:avLst/>
        </a:prstGeom>
        <a:solidFill>
          <a:schemeClr val="dk2">
            <a:alpha val="90000"/>
            <a:tint val="4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dk2">
              <a:alpha val="90000"/>
              <a:tint val="40000"/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247650" tIns="123825" rIns="247650" bIns="123825" numCol="1" spcCol="1270" anchor="ctr" anchorCtr="0">
          <a:noAutofit/>
        </a:bodyPr>
        <a:lstStyle/>
        <a:p>
          <a:pPr marL="114300" lvl="1" indent="-114300" algn="l" defTabSz="533400">
            <a:lnSpc>
              <a:spcPct val="90000"/>
            </a:lnSpc>
            <a:spcBef>
              <a:spcPct val="0"/>
            </a:spcBef>
            <a:spcAft>
              <a:spcPct val="15000"/>
            </a:spcAft>
            <a:buFontTx/>
            <a:buChar char="••"/>
          </a:pPr>
          <a:r>
            <a:rPr lang="th-TH" sz="1200" kern="1200" dirty="0">
              <a:latin typeface="Chulabhorn Likit Text" panose="00000500000000000000" pitchFamily="50" charset="-34"/>
              <a:cs typeface="Chulabhorn Likit Text" panose="00000500000000000000" pitchFamily="50" charset="-34"/>
            </a:rPr>
            <a:t>-การสร้างแรงจูงใจ</a:t>
          </a:r>
        </a:p>
        <a:p>
          <a:pPr marL="114300" lvl="1" indent="-114300" algn="l" defTabSz="533400">
            <a:lnSpc>
              <a:spcPct val="90000"/>
            </a:lnSpc>
            <a:spcBef>
              <a:spcPct val="0"/>
            </a:spcBef>
            <a:spcAft>
              <a:spcPct val="15000"/>
            </a:spcAft>
            <a:buFontTx/>
            <a:buChar char="••"/>
          </a:pPr>
          <a:r>
            <a:rPr lang="th-TH" sz="1200" kern="1200" dirty="0">
              <a:latin typeface="Chulabhorn Likit Text" panose="00000500000000000000" pitchFamily="50" charset="-34"/>
              <a:cs typeface="Chulabhorn Likit Text" panose="00000500000000000000" pitchFamily="50" charset="-34"/>
            </a:rPr>
            <a:t>-การพัฒนาคุณภาพชีวิต</a:t>
          </a:r>
        </a:p>
      </dsp:txBody>
      <dsp:txXfrm rot="-5400000">
        <a:off x="1762092" y="3510275"/>
        <a:ext cx="3111154" cy="566206"/>
      </dsp:txXfrm>
    </dsp:sp>
    <dsp:sp modelId="{C3A5918D-5E0B-4742-8A9F-16586D102ED8}">
      <dsp:nvSpPr>
        <dsp:cNvPr id="0" name=""/>
        <dsp:cNvSpPr/>
      </dsp:nvSpPr>
      <dsp:spPr>
        <a:xfrm>
          <a:off x="0" y="3397183"/>
          <a:ext cx="1767253" cy="784333"/>
        </a:xfrm>
        <a:prstGeom prst="roundRect">
          <a:avLst/>
        </a:prstGeom>
        <a:solidFill>
          <a:schemeClr val="accent2">
            <a:lumMod val="20000"/>
            <a:lumOff val="80000"/>
          </a:schemeClr>
        </a:solidFill>
        <a:ln w="12700" cap="flat" cmpd="sng" algn="ctr">
          <a:solidFill>
            <a:schemeClr val="lt2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45720" tIns="22860" rIns="45720" bIns="22860" numCol="1" spcCol="1270" anchor="ctr" anchorCtr="0">
          <a:noAutofit/>
        </a:bodyPr>
        <a:lstStyle/>
        <a:p>
          <a:pPr lvl="0" algn="l" defTabSz="5334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th-TH" sz="1200" kern="1200" dirty="0">
              <a:solidFill>
                <a:schemeClr val="tx1"/>
              </a:solidFill>
              <a:latin typeface="Chulabhorn Likit Text" panose="00000500000000000000" pitchFamily="50" charset="-34"/>
              <a:cs typeface="Chulabhorn Likit Text" panose="00000500000000000000" pitchFamily="50" charset="-34"/>
            </a:rPr>
            <a:t>5. พัฒนาคุณภาพชีวิตการทำงาน</a:t>
          </a:r>
        </a:p>
      </dsp:txBody>
      <dsp:txXfrm>
        <a:off x="38288" y="3435471"/>
        <a:ext cx="1690677" cy="707757"/>
      </dsp:txXfrm>
    </dsp:sp>
  </dsp:spTree>
</dsp:drawing>
</file>

<file path=ppt/diagrams/drawing7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88AA3E5C-DC74-4C8D-9798-A2D016B677B1}">
      <dsp:nvSpPr>
        <dsp:cNvPr id="0" name=""/>
        <dsp:cNvSpPr/>
      </dsp:nvSpPr>
      <dsp:spPr>
        <a:xfrm rot="5400000">
          <a:off x="2727840" y="-894812"/>
          <a:ext cx="1220610" cy="3141784"/>
        </a:xfrm>
        <a:prstGeom prst="round2SameRect">
          <a:avLst/>
        </a:prstGeom>
        <a:solidFill>
          <a:schemeClr val="accent5">
            <a:tint val="40000"/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5">
              <a:tint val="40000"/>
              <a:alpha val="90000"/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247650" tIns="123825" rIns="247650" bIns="123825" numCol="1" spcCol="1270" anchor="ctr" anchorCtr="0">
          <a:noAutofit/>
        </a:bodyPr>
        <a:lstStyle/>
        <a:p>
          <a:pPr marL="57150" lvl="1" indent="-57150" algn="l" defTabSz="48895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•"/>
          </a:pPr>
          <a:r>
            <a:rPr lang="th-TH" sz="1100" kern="1200" dirty="0">
              <a:solidFill>
                <a:schemeClr val="tx1"/>
              </a:solidFill>
              <a:latin typeface="Chulabhorn Likit Text" panose="00000500000000000000" pitchFamily="50" charset="-34"/>
              <a:cs typeface="Chulabhorn Likit Text" panose="00000500000000000000" pitchFamily="50" charset="-34"/>
            </a:rPr>
            <a:t>ประยุกต์ใช้เทคโนโลยีในการบริหารงานบุคคล</a:t>
          </a:r>
        </a:p>
        <a:p>
          <a:pPr marL="57150" lvl="1" indent="-57150" algn="l" defTabSz="48895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•"/>
          </a:pPr>
          <a:r>
            <a:rPr lang="th-TH" sz="1100" kern="1200" dirty="0">
              <a:solidFill>
                <a:schemeClr val="tx1"/>
              </a:solidFill>
              <a:latin typeface="Chulabhorn Likit Text" panose="00000500000000000000" pitchFamily="50" charset="-34"/>
              <a:cs typeface="Chulabhorn Likit Text" panose="00000500000000000000" pitchFamily="50" charset="-34"/>
            </a:rPr>
            <a:t>เสริมสร้างความก้าวหน้าในอาชีพของบุคลากร</a:t>
          </a:r>
        </a:p>
        <a:p>
          <a:pPr marL="57150" lvl="1" indent="-57150" algn="l" defTabSz="48895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•"/>
          </a:pPr>
          <a:r>
            <a:rPr lang="th-TH" sz="1100" kern="1200" dirty="0">
              <a:solidFill>
                <a:schemeClr val="tx1"/>
              </a:solidFill>
              <a:latin typeface="Chulabhorn Likit Text" panose="00000500000000000000" pitchFamily="50" charset="-34"/>
              <a:cs typeface="Chulabhorn Likit Text" panose="00000500000000000000" pitchFamily="50" charset="-34"/>
            </a:rPr>
            <a:t>สรรหาบุคลากรใหม่แบบเชิงรุก</a:t>
          </a:r>
        </a:p>
        <a:p>
          <a:pPr marL="57150" lvl="1" indent="-57150" algn="l" defTabSz="48895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•"/>
          </a:pPr>
          <a:r>
            <a:rPr lang="th-TH" sz="1100" kern="1200" dirty="0">
              <a:solidFill>
                <a:schemeClr val="tx1"/>
              </a:solidFill>
              <a:latin typeface="Chulabhorn Likit Text" panose="00000500000000000000" pitchFamily="50" charset="-34"/>
              <a:cs typeface="Chulabhorn Likit Text" panose="00000500000000000000" pitchFamily="50" charset="-34"/>
            </a:rPr>
            <a:t>ประเมินขีดความสามารถและอัตรากำลังของบุคลากร</a:t>
          </a:r>
        </a:p>
      </dsp:txBody>
      <dsp:txXfrm rot="-5400000">
        <a:off x="1767254" y="125359"/>
        <a:ext cx="3082199" cy="1101440"/>
      </dsp:txXfrm>
    </dsp:sp>
    <dsp:sp modelId="{DF5A965F-B808-4305-ACD1-538137243954}">
      <dsp:nvSpPr>
        <dsp:cNvPr id="0" name=""/>
        <dsp:cNvSpPr/>
      </dsp:nvSpPr>
      <dsp:spPr>
        <a:xfrm>
          <a:off x="0" y="2042"/>
          <a:ext cx="1767253" cy="1348073"/>
        </a:xfrm>
        <a:prstGeom prst="roundRect">
          <a:avLst/>
        </a:prstGeom>
        <a:solidFill>
          <a:srgbClr val="FFFBEB"/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45720" tIns="22860" rIns="45720" bIns="22860" numCol="1" spcCol="1270" anchor="ctr" anchorCtr="0">
          <a:noAutofit/>
        </a:bodyPr>
        <a:lstStyle/>
        <a:p>
          <a:pPr lvl="0" algn="l" defTabSz="5334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th-TH" sz="1200" b="1" kern="1200" dirty="0">
              <a:solidFill>
                <a:schemeClr val="tx1"/>
              </a:solidFill>
              <a:latin typeface="Chulabhorn Likit Text" panose="00000500000000000000" pitchFamily="50" charset="-34"/>
              <a:cs typeface="Chulabhorn Likit Text" panose="00000500000000000000" pitchFamily="50" charset="-34"/>
            </a:rPr>
            <a:t>1. พัฒนาระบบบริหารงานบุคคลด้วยเทคโนโลยีเป็นหลัก</a:t>
          </a:r>
        </a:p>
      </dsp:txBody>
      <dsp:txXfrm>
        <a:off x="65807" y="67849"/>
        <a:ext cx="1635639" cy="1216459"/>
      </dsp:txXfrm>
    </dsp:sp>
    <dsp:sp modelId="{3C4629F5-8E66-499E-BDB5-27E44661F7BF}">
      <dsp:nvSpPr>
        <dsp:cNvPr id="0" name=""/>
        <dsp:cNvSpPr/>
      </dsp:nvSpPr>
      <dsp:spPr>
        <a:xfrm rot="5400000">
          <a:off x="2798916" y="520664"/>
          <a:ext cx="1078458" cy="3141784"/>
        </a:xfrm>
        <a:prstGeom prst="round2SameRect">
          <a:avLst/>
        </a:prstGeom>
        <a:solidFill>
          <a:schemeClr val="accent5">
            <a:tint val="40000"/>
            <a:alpha val="90000"/>
            <a:hueOff val="498070"/>
            <a:satOff val="23416"/>
            <a:lumOff val="1938"/>
            <a:alphaOff val="0"/>
          </a:schemeClr>
        </a:solidFill>
        <a:ln w="12700" cap="flat" cmpd="sng" algn="ctr">
          <a:solidFill>
            <a:schemeClr val="accent5">
              <a:tint val="40000"/>
              <a:alpha val="90000"/>
              <a:hueOff val="498070"/>
              <a:satOff val="23416"/>
              <a:lumOff val="1938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247650" tIns="123825" rIns="247650" bIns="123825" numCol="1" spcCol="1270" anchor="ctr" anchorCtr="0">
          <a:noAutofit/>
        </a:bodyPr>
        <a:lstStyle/>
        <a:p>
          <a:pPr marL="57150" lvl="1" indent="-57150" algn="l" defTabSz="48895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•"/>
          </a:pPr>
          <a:r>
            <a:rPr lang="th-TH" sz="1100" kern="1200" dirty="0">
              <a:latin typeface="Chulabhorn Likit Text" panose="00000500000000000000" pitchFamily="50" charset="-34"/>
              <a:cs typeface="Chulabhorn Likit Text" panose="00000500000000000000" pitchFamily="50" charset="-34"/>
            </a:rPr>
            <a:t>พัฒนาสมรรถนะแก่บุคลากรในด้านดิจิทัล การสร้างนวัตกรรมและการเป็นผู้ประกอบการ</a:t>
          </a:r>
        </a:p>
        <a:p>
          <a:pPr marL="57150" lvl="1" indent="-57150" algn="l" defTabSz="48895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•"/>
          </a:pPr>
          <a:r>
            <a:rPr lang="th-TH" sz="1100" kern="1200" dirty="0">
              <a:latin typeface="Chulabhorn Likit Text" panose="00000500000000000000" pitchFamily="50" charset="-34"/>
              <a:cs typeface="Chulabhorn Likit Text" panose="00000500000000000000" pitchFamily="50" charset="-34"/>
            </a:rPr>
            <a:t>สร้างระบบการจัดการความรู้ที่สนับสนุนการสร้างนวัตกรรมร่วมกับหน่วยงานเครือข่าย</a:t>
          </a:r>
        </a:p>
      </dsp:txBody>
      <dsp:txXfrm rot="-5400000">
        <a:off x="1767253" y="1604973"/>
        <a:ext cx="3089138" cy="973166"/>
      </dsp:txXfrm>
    </dsp:sp>
    <dsp:sp modelId="{DDF5B687-3FE6-43DC-816C-410171DF6519}">
      <dsp:nvSpPr>
        <dsp:cNvPr id="0" name=""/>
        <dsp:cNvSpPr/>
      </dsp:nvSpPr>
      <dsp:spPr>
        <a:xfrm>
          <a:off x="0" y="1417519"/>
          <a:ext cx="1767253" cy="1348073"/>
        </a:xfrm>
        <a:prstGeom prst="roundRect">
          <a:avLst/>
        </a:prstGeom>
        <a:solidFill>
          <a:srgbClr val="F9E7EF"/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45720" tIns="22860" rIns="45720" bIns="22860" numCol="1" spcCol="1270" anchor="ctr" anchorCtr="0">
          <a:noAutofit/>
        </a:bodyPr>
        <a:lstStyle/>
        <a:p>
          <a:pPr lvl="0" algn="l" defTabSz="5334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th-TH" sz="1200" b="1" kern="1200" dirty="0">
              <a:solidFill>
                <a:schemeClr val="tx1"/>
              </a:solidFill>
              <a:latin typeface="Chulabhorn Likit Text" panose="00000500000000000000" pitchFamily="50" charset="-34"/>
              <a:cs typeface="Chulabhorn Likit Text" panose="00000500000000000000" pitchFamily="50" charset="-34"/>
            </a:rPr>
            <a:t>2. มุ่งสู่องค์กรแห่งการเรียนรู้</a:t>
          </a:r>
        </a:p>
      </dsp:txBody>
      <dsp:txXfrm>
        <a:off x="65807" y="1483326"/>
        <a:ext cx="1635639" cy="1216459"/>
      </dsp:txXfrm>
    </dsp:sp>
    <dsp:sp modelId="{4B21B226-E1DE-42C8-B369-40515F1E1FDC}">
      <dsp:nvSpPr>
        <dsp:cNvPr id="0" name=""/>
        <dsp:cNvSpPr/>
      </dsp:nvSpPr>
      <dsp:spPr>
        <a:xfrm rot="5400000">
          <a:off x="2798916" y="1936141"/>
          <a:ext cx="1078458" cy="3141784"/>
        </a:xfrm>
        <a:prstGeom prst="round2SameRect">
          <a:avLst/>
        </a:prstGeom>
        <a:solidFill>
          <a:schemeClr val="accent5">
            <a:tint val="40000"/>
            <a:alpha val="90000"/>
            <a:hueOff val="996140"/>
            <a:satOff val="46832"/>
            <a:lumOff val="3876"/>
            <a:alphaOff val="0"/>
          </a:schemeClr>
        </a:solidFill>
        <a:ln w="12700" cap="flat" cmpd="sng" algn="ctr">
          <a:solidFill>
            <a:schemeClr val="accent5">
              <a:tint val="40000"/>
              <a:alpha val="90000"/>
              <a:hueOff val="996140"/>
              <a:satOff val="46832"/>
              <a:lumOff val="3876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247650" tIns="123825" rIns="247650" bIns="123825" numCol="1" spcCol="1270" anchor="ctr" anchorCtr="0">
          <a:noAutofit/>
        </a:bodyPr>
        <a:lstStyle/>
        <a:p>
          <a:pPr marL="57150" lvl="1" indent="-57150" algn="l" defTabSz="48895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•"/>
          </a:pPr>
          <a:r>
            <a:rPr lang="th-TH" sz="1100" kern="1200" dirty="0">
              <a:latin typeface="Chulabhorn Likit Text" panose="00000500000000000000" pitchFamily="50" charset="-34"/>
              <a:cs typeface="Chulabhorn Likit Text" panose="00000500000000000000" pitchFamily="50" charset="-34"/>
            </a:rPr>
            <a:t>สร้างระบบการบริหารผลตอบแทนโดยรวม</a:t>
          </a:r>
        </a:p>
        <a:p>
          <a:pPr marL="57150" lvl="1" indent="-57150" algn="l" defTabSz="48895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•"/>
          </a:pPr>
          <a:r>
            <a:rPr lang="th-TH" sz="1100" kern="1200" dirty="0">
              <a:latin typeface="Chulabhorn Likit Text" panose="00000500000000000000" pitchFamily="50" charset="-34"/>
              <a:cs typeface="Chulabhorn Likit Text" panose="00000500000000000000" pitchFamily="50" charset="-34"/>
            </a:rPr>
            <a:t>เสริมสร้างวัฒนธรรมองค์กร</a:t>
          </a:r>
        </a:p>
        <a:p>
          <a:pPr marL="57150" lvl="1" indent="-57150" algn="l" defTabSz="48895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•"/>
          </a:pPr>
          <a:r>
            <a:rPr lang="th-TH" sz="1100" kern="1200" dirty="0">
              <a:latin typeface="Chulabhorn Likit Text" panose="00000500000000000000" pitchFamily="50" charset="-34"/>
              <a:cs typeface="Chulabhorn Likit Text" panose="00000500000000000000" pitchFamily="50" charset="-34"/>
            </a:rPr>
            <a:t>สร้างความสุขในการทำงานและความผูกพันของบุคลากร</a:t>
          </a:r>
        </a:p>
      </dsp:txBody>
      <dsp:txXfrm rot="-5400000">
        <a:off x="1767253" y="3020450"/>
        <a:ext cx="3089138" cy="973166"/>
      </dsp:txXfrm>
    </dsp:sp>
    <dsp:sp modelId="{DA7F5E37-B7CA-442B-A004-0CF6A0CF9E7F}">
      <dsp:nvSpPr>
        <dsp:cNvPr id="0" name=""/>
        <dsp:cNvSpPr/>
      </dsp:nvSpPr>
      <dsp:spPr>
        <a:xfrm>
          <a:off x="0" y="2832996"/>
          <a:ext cx="1767253" cy="1348073"/>
        </a:xfrm>
        <a:prstGeom prst="roundRect">
          <a:avLst/>
        </a:prstGeom>
        <a:solidFill>
          <a:srgbClr val="EBEBFF"/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45720" tIns="22860" rIns="45720" bIns="22860" numCol="1" spcCol="1270" anchor="ctr" anchorCtr="0">
          <a:noAutofit/>
        </a:bodyPr>
        <a:lstStyle/>
        <a:p>
          <a:pPr lvl="0" algn="l" defTabSz="5334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th-TH" sz="1200" b="1" kern="1200" dirty="0">
              <a:solidFill>
                <a:schemeClr val="tx1"/>
              </a:solidFill>
              <a:latin typeface="Chulabhorn Likit Text" panose="00000500000000000000" pitchFamily="50" charset="-34"/>
              <a:cs typeface="Chulabhorn Likit Text" panose="00000500000000000000" pitchFamily="50" charset="-34"/>
            </a:rPr>
            <a:t>3. ยกระดับความผูกพันของบุคลากรและความสุขในการทำงาน</a:t>
          </a:r>
        </a:p>
      </dsp:txBody>
      <dsp:txXfrm>
        <a:off x="65807" y="2898803"/>
        <a:ext cx="1635639" cy="1216459"/>
      </dsp:txXfrm>
    </dsp:sp>
  </dsp:spTree>
</dsp:drawing>
</file>

<file path=ppt/diagrams/layout1.xml><?xml version="1.0" encoding="utf-8"?>
<dgm:layoutDef xmlns:dgm="http://schemas.openxmlformats.org/drawingml/2006/diagram" xmlns:a="http://schemas.openxmlformats.org/drawingml/2006/main" uniqueId="urn:microsoft.com/office/officeart/2005/8/layout/vList6">
  <dgm:title val=""/>
  <dgm:desc val=""/>
  <dgm:catLst>
    <dgm:cat type="process" pri="22000"/>
    <dgm:cat type="list" pri="17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</dgm:ptLst>
      <dgm:cxnLst>
        <dgm:cxn modelId="4" srcId="0" destId="1" srcOrd="0" destOrd="0"/>
        <dgm:cxn modelId="5" srcId="0" destId="2" srcOrd="1" destOrd="0"/>
        <dgm:cxn modelId="13" srcId="1" destId="11" srcOrd="0" destOrd="0"/>
        <dgm:cxn modelId="14" srcId="1" destId="12" srcOrd="0" destOrd="0"/>
        <dgm:cxn modelId="23" srcId="2" destId="21" srcOrd="0" destOrd="0"/>
        <dgm:cxn modelId="24" srcId="2" destId="22" srcOrd="0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Name0">
    <dgm:varLst>
      <dgm:dir/>
      <dgm:animLvl val="lvl"/>
      <dgm:resizeHandles/>
    </dgm:varLst>
    <dgm:alg type="lin">
      <dgm:param type="linDir" val="fromT"/>
    </dgm:alg>
    <dgm:shape xmlns:r="http://schemas.openxmlformats.org/officeDocument/2006/relationships" r:blip="">
      <dgm:adjLst/>
    </dgm:shape>
    <dgm:presOf/>
    <dgm:constrLst>
      <dgm:constr type="w" for="ch" forName="linNode" refType="w"/>
      <dgm:constr type="h" for="ch" forName="linNode" refType="h"/>
      <dgm:constr type="h" for="ch" forName="spacing" refType="h" refFor="ch" refForName="linNode" fact="0.1"/>
      <dgm:constr type="primFontSz" for="des" forName="parentShp" op="equ" val="65"/>
      <dgm:constr type="primFontSz" for="des" forName="childShp" op="equ" val="65"/>
    </dgm:constrLst>
    <dgm:ruleLst/>
    <dgm:forEach name="Name1" axis="ch" ptType="node">
      <dgm:layoutNode name="linNode">
        <dgm:choose name="Name2">
          <dgm:if name="Name3" func="var" arg="dir" op="equ" val="norm">
            <dgm:alg type="lin">
              <dgm:param type="linDir" val="fromL"/>
            </dgm:alg>
          </dgm:if>
          <dgm:else name="Name4">
            <dgm:alg type="lin">
              <dgm:param type="linDir" val="fromR"/>
            </dgm:alg>
          </dgm:else>
        </dgm:choose>
        <dgm:shape xmlns:r="http://schemas.openxmlformats.org/officeDocument/2006/relationships" r:blip="">
          <dgm:adjLst/>
        </dgm:shape>
        <dgm:presOf/>
        <dgm:choose name="Name5">
          <dgm:if name="Name6" func="var" arg="dir" op="equ" val="norm">
            <dgm:constrLst>
              <dgm:constr type="w" for="ch" forName="parentShp" refType="w" fact="0.4"/>
              <dgm:constr type="h" for="ch" forName="parentShp" refType="h"/>
              <dgm:constr type="w" for="ch" forName="childShp" refType="w" fact="0.6"/>
              <dgm:constr type="h" for="ch" forName="childShp" refType="h" refFor="ch" refForName="parentShp"/>
            </dgm:constrLst>
          </dgm:if>
          <dgm:else name="Name7">
            <dgm:constrLst>
              <dgm:constr type="w" for="ch" forName="parentShp" refType="w" fact="0.4"/>
              <dgm:constr type="h" for="ch" forName="parentShp" refType="h"/>
              <dgm:constr type="w" for="ch" forName="childShp" refType="w" fact="0.6"/>
              <dgm:constr type="h" for="ch" forName="childShp" refType="h" refFor="ch" refForName="parentShp"/>
            </dgm:constrLst>
          </dgm:else>
        </dgm:choose>
        <dgm:ruleLst/>
        <dgm:layoutNode name="parentShp" styleLbl="node1">
          <dgm:varLst>
            <dgm:bulletEnabled val="1"/>
          </dgm:varLst>
          <dgm:alg type="tx"/>
          <dgm:shape xmlns:r="http://schemas.openxmlformats.org/officeDocument/2006/relationships" type="roundRect" r:blip="">
            <dgm:adjLst/>
          </dgm:shape>
          <dgm:presOf axis="self" ptType="node"/>
          <dgm:constrLst>
            <dgm:constr type="tMarg" refType="primFontSz" fact="0.15"/>
            <dgm:constr type="bMarg" refType="primFontSz" fact="0.15"/>
            <dgm:constr type="lMarg" refType="primFontSz" fact="0.3"/>
            <dgm:constr type="rMarg" refType="primFontSz" fact="0.3"/>
          </dgm:constrLst>
          <dgm:ruleLst>
            <dgm:rule type="primFontSz" val="5" fact="NaN" max="NaN"/>
          </dgm:ruleLst>
        </dgm:layoutNode>
        <dgm:layoutNode name="childShp" styleLbl="bgAccFollowNode1">
          <dgm:varLst>
            <dgm:bulletEnabled val="1"/>
          </dgm:varLst>
          <dgm:alg type="tx">
            <dgm:param type="stBulletLvl" val="1"/>
          </dgm:alg>
          <dgm:choose name="Name8">
            <dgm:if name="Name9" func="var" arg="dir" op="equ" val="norm">
              <dgm:shape xmlns:r="http://schemas.openxmlformats.org/officeDocument/2006/relationships" type="rightArrow" r:blip="" zOrderOff="-2">
                <dgm:adjLst>
                  <dgm:adj idx="1" val="0.75"/>
                </dgm:adjLst>
              </dgm:shape>
            </dgm:if>
            <dgm:else name="Name10">
              <dgm:shape xmlns:r="http://schemas.openxmlformats.org/officeDocument/2006/relationships" rot="180" type="rightArrow" r:blip="" zOrderOff="-2">
                <dgm:adjLst>
                  <dgm:adj idx="1" val="0.75"/>
                </dgm:adjLst>
              </dgm:shape>
            </dgm:else>
          </dgm:choose>
          <dgm:presOf axis="des" ptType="node"/>
          <dgm:constrLst>
            <dgm:constr type="secFontSz" refType="primFontSz"/>
            <dgm:constr type="tMarg" refType="primFontSz" fact="0.05"/>
            <dgm:constr type="bMarg" refType="primFontSz" fact="0.05"/>
            <dgm:constr type="lMarg" refType="primFontSz" fact="0.05"/>
            <dgm:constr type="rMarg" refType="primFontSz" fact="0.05"/>
          </dgm:constrLst>
          <dgm:ruleLst>
            <dgm:rule type="primFontSz" val="5" fact="NaN" max="NaN"/>
          </dgm:ruleLst>
        </dgm:layoutNode>
      </dgm:layoutNode>
      <dgm:forEach name="Name11" axis="followSib" ptType="sibTrans" cnt="1">
        <dgm:layoutNode name="spacing">
          <dgm:alg type="sp"/>
          <dgm:shape xmlns:r="http://schemas.openxmlformats.org/officeDocument/2006/relationships" r:blip="">
            <dgm:adjLst/>
          </dgm:shape>
          <dgm:presOf/>
          <dgm:constrLst/>
          <dgm:ruleLst/>
        </dgm:layoutNode>
      </dgm:forEach>
    </dgm:forEach>
  </dgm:layoutNode>
</dgm:layoutDef>
</file>

<file path=ppt/diagrams/layout2.xml><?xml version="1.0" encoding="utf-8"?>
<dgm:layoutDef xmlns:dgm="http://schemas.openxmlformats.org/drawingml/2006/diagram" xmlns:a="http://schemas.openxmlformats.org/drawingml/2006/main" uniqueId="urn:microsoft.com/office/officeart/2005/8/layout/hProcess3">
  <dgm:title val=""/>
  <dgm:desc val=""/>
  <dgm:catLst>
    <dgm:cat type="process" pri="6000"/>
  </dgm:catLst>
  <dgm:sampData useDef="1">
    <dgm:dataModel>
      <dgm:ptLst/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Name0" chOrder="t">
    <dgm:varLst>
      <dgm:dir/>
      <dgm:animLvl val="lvl"/>
      <dgm:resizeHandles val="exact"/>
    </dgm:varLst>
    <dgm:alg type="composite"/>
    <dgm:shape xmlns:r="http://schemas.openxmlformats.org/officeDocument/2006/relationships" r:blip="">
      <dgm:adjLst/>
    </dgm:shape>
    <dgm:presOf/>
    <dgm:constrLst>
      <dgm:constr type="w" for="ch" forName="dummy" refType="w"/>
      <dgm:constr type="h" for="ch" forName="dummy" refType="h"/>
      <dgm:constr type="h" for="ch" forName="dummy" refType="w" refFor="ch" refForName="dummy" op="lte" fact="0.4"/>
      <dgm:constr type="ctrX" for="ch" forName="dummy" refType="w" fact="0.5"/>
      <dgm:constr type="ctrY" for="ch" forName="dummy" refType="h" fact="0.5"/>
      <dgm:constr type="w" for="ch" forName="linH" refType="w"/>
      <dgm:constr type="h" for="ch" forName="linH" refType="h"/>
      <dgm:constr type="ctrX" for="ch" forName="linH" refType="w" fact="0.5"/>
      <dgm:constr type="ctrY" for="ch" forName="linH" refType="h" fact="0.5"/>
      <dgm:constr type="userP" for="ch" forName="linH" refType="h" refFor="ch" refForName="dummy" fact="0.25"/>
      <dgm:constr type="userT" for="des" forName="parTx" refType="w" refFor="ch" refForName="dummy" fact="0.2"/>
    </dgm:constrLst>
    <dgm:ruleLst/>
    <dgm:layoutNode name="dummy">
      <dgm:alg type="sp"/>
      <dgm:shape xmlns:r="http://schemas.openxmlformats.org/officeDocument/2006/relationships" r:blip="">
        <dgm:adjLst/>
      </dgm:shape>
      <dgm:presOf/>
      <dgm:constrLst/>
      <dgm:ruleLst/>
    </dgm:layoutNode>
    <dgm:layoutNode name="linH">
      <dgm:choose name="Name1">
        <dgm:if name="Name2" func="var" arg="dir" op="equ" val="norm">
          <dgm:alg type="lin">
            <dgm:param type="linDir" val="fromL"/>
            <dgm:param type="nodeVertAlign" val="t"/>
          </dgm:alg>
        </dgm:if>
        <dgm:else name="Name3">
          <dgm:alg type="lin">
            <dgm:param type="linDir" val="fromR"/>
            <dgm:param type="nodeVertAlign" val="t"/>
          </dgm:alg>
        </dgm:else>
      </dgm:choose>
      <dgm:shape xmlns:r="http://schemas.openxmlformats.org/officeDocument/2006/relationships" r:blip="">
        <dgm:adjLst/>
      </dgm:shape>
      <dgm:presOf/>
      <dgm:constrLst>
        <dgm:constr type="primFontSz" for="des" forName="parTx" val="65"/>
        <dgm:constr type="primFontSz" for="des" forName="desTx" refType="primFontSz" refFor="des" refForName="parTx" op="equ"/>
        <dgm:constr type="h" for="des" forName="parTx" refType="primFontSz" refFor="des" refForName="parTx"/>
        <dgm:constr type="h" for="des" forName="desTx" refType="primFontSz" refFor="des" refForName="parTx" fact="0.5"/>
        <dgm:constr type="h" for="des" forName="parTx" op="equ"/>
        <dgm:constr type="h" for="des" forName="desTx" op="equ"/>
        <dgm:constr type="h" for="ch" forName="backgroundArrow" refType="primFontSz" refFor="des" refForName="parTx" fact="2"/>
        <dgm:constr type="h" for="ch" forName="backgroundArrow" refType="h" refFor="des" refForName="parTx" op="lte" fact="2"/>
        <dgm:constr type="h" for="ch" forName="backgroundArrow" refType="h" refFor="des" refForName="parTx" op="gte" fact="2"/>
        <dgm:constr type="h" for="des" forName="spVertical1" refType="primFontSz" refFor="des" refForName="parTx" fact="0.5"/>
        <dgm:constr type="h" for="des" forName="spVertical1" refType="h" refFor="des" refForName="parTx" op="lte" fact="0.5"/>
        <dgm:constr type="h" for="des" forName="spVertical1" refType="h" refFor="des" refForName="parTx" op="gte" fact="0.5"/>
        <dgm:constr type="h" for="des" forName="spVertical2" refType="primFontSz" refFor="des" refForName="parTx" fact="0.5"/>
        <dgm:constr type="h" for="des" forName="spVertical2" refType="h" refFor="des" refForName="parTx" op="lte" fact="0.5"/>
        <dgm:constr type="h" for="des" forName="spVertical2" refType="h" refFor="des" refForName="parTx" op="gte" fact="0.5"/>
        <dgm:constr type="h" for="des" forName="spVertical3" refType="primFontSz" refFor="des" refForName="parTx" fact="-0.4"/>
        <dgm:constr type="h" for="des" forName="spVertical3" refType="h" refFor="des" refForName="parTx" op="lte" fact="-0.4"/>
        <dgm:constr type="h" for="des" forName="spVertical3" refType="h" refFor="des" refForName="parTx" op="gte" fact="-0.4"/>
        <dgm:constr type="w" for="ch" forName="backgroundArrow" refType="w"/>
        <dgm:constr type="w" for="ch" forName="negArrow" refType="w" fact="-1"/>
        <dgm:constr type="w" for="ch" forName="linV" refType="w"/>
        <dgm:constr type="w" for="ch" forName="space" refType="w" refFor="ch" refForName="linV" fact="0.2"/>
        <dgm:constr type="w" for="ch" forName="padding1" refType="w" fact="0.08"/>
        <dgm:constr type="userP"/>
        <dgm:constr type="w" for="ch" forName="padding2" refType="userP"/>
      </dgm:constrLst>
      <dgm:ruleLst>
        <dgm:rule type="w" for="ch" forName="linV" val="0" fact="NaN" max="NaN"/>
        <dgm:rule type="primFontSz" for="des" forName="parTx" val="5" fact="NaN" max="NaN"/>
      </dgm:ruleLst>
      <dgm:layoutNode name="padding1">
        <dgm:alg type="sp"/>
        <dgm:shape xmlns:r="http://schemas.openxmlformats.org/officeDocument/2006/relationships" r:blip="">
          <dgm:adjLst/>
        </dgm:shape>
        <dgm:presOf/>
        <dgm:constrLst/>
        <dgm:ruleLst/>
      </dgm:layoutNode>
      <dgm:forEach name="Name4" axis="ch" ptType="node">
        <dgm:layoutNode name="linV">
          <dgm:alg type="lin">
            <dgm:param type="linDir" val="fromT"/>
          </dgm:alg>
          <dgm:shape xmlns:r="http://schemas.openxmlformats.org/officeDocument/2006/relationships" r:blip="">
            <dgm:adjLst/>
          </dgm:shape>
          <dgm:presOf/>
          <dgm:constrLst>
            <dgm:constr type="w" for="ch" forName="spVertical1" refType="w"/>
            <dgm:constr type="w" for="ch" forName="parTx" refType="w"/>
            <dgm:constr type="w" for="ch" forName="spVertical2" refType="w"/>
            <dgm:constr type="w" for="ch" forName="spVertical3" refType="w"/>
            <dgm:constr type="w" for="ch" forName="desTx" refType="w"/>
          </dgm:constrLst>
          <dgm:ruleLst/>
          <dgm:layoutNode name="spVertical1">
            <dgm:alg type="sp"/>
            <dgm:shape xmlns:r="http://schemas.openxmlformats.org/officeDocument/2006/relationships" r:blip="">
              <dgm:adjLst/>
            </dgm:shape>
            <dgm:presOf/>
            <dgm:constrLst/>
            <dgm:ruleLst/>
          </dgm:layoutNode>
          <dgm:layoutNode name="parTx" styleLbl="revTx">
            <dgm:varLst>
              <dgm:chMax val="0"/>
              <dgm:chPref val="0"/>
              <dgm:bulletEnabled val="1"/>
            </dgm:varLst>
            <dgm:choose name="Name5">
              <dgm:if name="Name6" axis="root des" ptType="all node" func="maxDepth" op="gt" val="1">
                <dgm:alg type="tx">
                  <dgm:param type="parTxLTRAlign" val="l"/>
                  <dgm:param type="parTxRTLAlign" val="r"/>
                </dgm:alg>
              </dgm:if>
              <dgm:else name="Name7">
                <dgm:alg type="tx">
                  <dgm:param type="parTxLTRAlign" val="ctr"/>
                  <dgm:param type="parTxRTLAlign" val="ctr"/>
                </dgm:alg>
              </dgm:else>
            </dgm:choose>
            <dgm:shape xmlns:r="http://schemas.openxmlformats.org/officeDocument/2006/relationships" type="rect" r:blip="">
              <dgm:adjLst/>
            </dgm:shape>
            <dgm:presOf axis="self" ptType="node"/>
            <dgm:choose name="Name8">
              <dgm:if name="Name9" func="var" arg="dir" op="equ" val="norm">
                <dgm:constrLst>
                  <dgm:constr type="userT"/>
                  <dgm:constr type="h" refType="userT" op="lte"/>
                  <dgm:constr type="tMarg" refType="primFontSz" fact="0.8"/>
                  <dgm:constr type="bMarg" refType="tMarg"/>
                  <dgm:constr type="lMarg"/>
                  <dgm:constr type="rMarg"/>
                </dgm:constrLst>
              </dgm:if>
              <dgm:else name="Name10">
                <dgm:constrLst>
                  <dgm:constr type="userT"/>
                  <dgm:constr type="h" refType="userT" op="lte"/>
                  <dgm:constr type="tMarg" refType="primFontSz" fact="0.8"/>
                  <dgm:constr type="bMarg" refType="tMarg"/>
                  <dgm:constr type="lMarg"/>
                  <dgm:constr type="rMarg"/>
                </dgm:constrLst>
              </dgm:else>
            </dgm:choose>
            <dgm:ruleLst>
              <dgm:rule type="h" val="INF" fact="NaN" max="NaN"/>
            </dgm:ruleLst>
          </dgm:layoutNode>
          <dgm:layoutNode name="spVertical2">
            <dgm:alg type="sp"/>
            <dgm:shape xmlns:r="http://schemas.openxmlformats.org/officeDocument/2006/relationships" r:blip="">
              <dgm:adjLst/>
            </dgm:shape>
            <dgm:presOf/>
            <dgm:constrLst/>
            <dgm:ruleLst/>
          </dgm:layoutNode>
          <dgm:layoutNode name="spVertical3">
            <dgm:alg type="sp"/>
            <dgm:shape xmlns:r="http://schemas.openxmlformats.org/officeDocument/2006/relationships" r:blip="">
              <dgm:adjLst/>
            </dgm:shape>
            <dgm:presOf/>
            <dgm:constrLst/>
            <dgm:ruleLst/>
          </dgm:layoutNode>
          <dgm:choose name="Name11">
            <dgm:if name="Name12" axis="ch" ptType="node" func="cnt" op="gte" val="1">
              <dgm:layoutNode name="desTx" styleLbl="revTx">
                <dgm:varLst>
                  <dgm:bulletEnabled val="1"/>
                </dgm:varLst>
                <dgm:alg type="tx">
                  <dgm:param type="stBulletLvl" val="1"/>
                </dgm:alg>
                <dgm:shape xmlns:r="http://schemas.openxmlformats.org/officeDocument/2006/relationships" type="rect" r:blip="">
                  <dgm:adjLst/>
                </dgm:shape>
                <dgm:presOf axis="des" ptType="node"/>
                <dgm:constrLst>
                  <dgm:constr type="tMarg"/>
                  <dgm:constr type="bMarg"/>
                  <dgm:constr type="rMarg"/>
                  <dgm:constr type="lMarg"/>
                </dgm:constrLst>
                <dgm:ruleLst>
                  <dgm:rule type="h" val="INF" fact="NaN" max="NaN"/>
                </dgm:ruleLst>
              </dgm:layoutNode>
            </dgm:if>
            <dgm:else name="Name13"/>
          </dgm:choose>
        </dgm:layoutNode>
        <dgm:forEach name="Name14" axis="followSib" ptType="sibTrans" cnt="1">
          <dgm:layoutNode name="space">
            <dgm:alg type="sp"/>
            <dgm:shape xmlns:r="http://schemas.openxmlformats.org/officeDocument/2006/relationships" r:blip="">
              <dgm:adjLst/>
            </dgm:shape>
            <dgm:presOf/>
            <dgm:constrLst/>
            <dgm:ruleLst/>
          </dgm:layoutNode>
        </dgm:forEach>
      </dgm:forEach>
      <dgm:layoutNode name="padding2">
        <dgm:alg type="sp"/>
        <dgm:shape xmlns:r="http://schemas.openxmlformats.org/officeDocument/2006/relationships" r:blip="">
          <dgm:adjLst/>
        </dgm:shape>
        <dgm:presOf/>
        <dgm:constrLst/>
        <dgm:ruleLst/>
      </dgm:layoutNode>
      <dgm:layoutNode name="negArrow">
        <dgm:alg type="sp"/>
        <dgm:shape xmlns:r="http://schemas.openxmlformats.org/officeDocument/2006/relationships" r:blip="">
          <dgm:adjLst/>
        </dgm:shape>
        <dgm:presOf/>
        <dgm:constrLst/>
        <dgm:ruleLst/>
      </dgm:layoutNode>
      <dgm:layoutNode name="backgroundArrow" styleLbl="node1">
        <dgm:alg type="sp"/>
        <dgm:choose name="Name15">
          <dgm:if name="Name16" func="var" arg="dir" op="equ" val="norm">
            <dgm:shape xmlns:r="http://schemas.openxmlformats.org/officeDocument/2006/relationships" type="rightArrow" r:blip="">
              <dgm:adjLst/>
            </dgm:shape>
          </dgm:if>
          <dgm:else name="Name17">
            <dgm:shape xmlns:r="http://schemas.openxmlformats.org/officeDocument/2006/relationships" type="leftArrow" r:blip="">
              <dgm:adjLst/>
            </dgm:shape>
          </dgm:else>
        </dgm:choose>
        <dgm:presOf/>
        <dgm:constrLst/>
        <dgm:ruleLst/>
      </dgm:layoutNode>
    </dgm:layoutNode>
  </dgm:layoutNode>
</dgm:layoutDef>
</file>

<file path=ppt/diagrams/layout3.xml><?xml version="1.0" encoding="utf-8"?>
<dgm:layoutDef xmlns:dgm="http://schemas.openxmlformats.org/drawingml/2006/diagram" xmlns:a="http://schemas.openxmlformats.org/drawingml/2006/main" uniqueId="urn:microsoft.com/office/officeart/2005/8/layout/hList1">
  <dgm:title val=""/>
  <dgm:desc val=""/>
  <dgm:catLst>
    <dgm:cat type="list" pri="5000"/>
    <dgm:cat type="convert" pri="5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  <dgm:pt modelId="32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13" srcId="1" destId="11" srcOrd="0" destOrd="0"/>
        <dgm:cxn modelId="14" srcId="1" destId="12" srcOrd="1" destOrd="0"/>
        <dgm:cxn modelId="23" srcId="2" destId="21" srcOrd="0" destOrd="0"/>
        <dgm:cxn modelId="24" srcId="2" destId="22" srcOrd="1" destOrd="0"/>
        <dgm:cxn modelId="33" srcId="3" destId="31" srcOrd="0" destOrd="0"/>
        <dgm:cxn modelId="34" srcId="3" destId="32" srcOrd="1" destOrd="0"/>
      </dgm:cxnLst>
      <dgm:bg/>
      <dgm:whole/>
    </dgm:dataModel>
  </dgm:sampData>
  <dgm:styleData>
    <dgm:dataModel>
      <dgm:ptLst>
        <dgm:pt modelId="0" type="doc"/>
        <dgm:pt modelId="1">
          <dgm:prSet phldr="1"/>
        </dgm:pt>
        <dgm:pt modelId="2">
          <dgm:prSet phldr="1"/>
        </dgm:pt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>
          <dgm:prSet phldr="1"/>
        </dgm:pt>
        <dgm:pt modelId="2">
          <dgm:prSet phldr="1"/>
        </dgm:pt>
        <dgm:pt modelId="3">
          <dgm:prSet phldr="1"/>
        </dgm:pt>
        <dgm:pt modelId="4">
          <dgm:prSet phldr="1"/>
        </dgm:pt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Name0">
    <dgm:varLst>
      <dgm:dir/>
      <dgm:animLvl val="lvl"/>
      <dgm:resizeHandles val="exact"/>
    </dgm:varLst>
    <dgm:choose name="Name1">
      <dgm:if name="Name2" func="var" arg="dir" op="equ" val="norm">
        <dgm:alg type="lin"/>
      </dgm:if>
      <dgm:else name="Name3">
        <dgm:alg type="lin">
          <dgm:param type="linDir" val="fromR"/>
        </dgm:alg>
      </dgm:else>
    </dgm:choose>
    <dgm:shape xmlns:r="http://schemas.openxmlformats.org/officeDocument/2006/relationships" r:blip="">
      <dgm:adjLst/>
    </dgm:shape>
    <dgm:presOf/>
    <dgm:constrLst>
      <dgm:constr type="h" for="ch" forName="composite" refType="h"/>
      <dgm:constr type="w" for="ch" forName="composite" refType="w"/>
      <dgm:constr type="w" for="des" forName="parTx"/>
      <dgm:constr type="h" for="des" forName="parTx" op="equ"/>
      <dgm:constr type="w" for="des" forName="desTx"/>
      <dgm:constr type="h" for="des" forName="desTx" op="equ"/>
      <dgm:constr type="primFontSz" for="des" forName="parTx" val="65"/>
      <dgm:constr type="secFontSz" for="des" forName="desTx" refType="primFontSz" refFor="des" refForName="parTx" op="equ"/>
      <dgm:constr type="h" for="des" forName="parTx" refType="primFontSz" refFor="des" refForName="parTx" fact="0.8"/>
      <dgm:constr type="h" for="des" forName="desTx" refType="primFontSz" refFor="des" refForName="parTx" fact="1.22"/>
      <dgm:constr type="w" for="ch" forName="space" refType="w" refFor="ch" refForName="composite" op="equ" fact="0.14"/>
    </dgm:constrLst>
    <dgm:ruleLst>
      <dgm:rule type="w" for="ch" forName="composite" val="0" fact="NaN" max="NaN"/>
      <dgm:rule type="primFontSz" for="des" forName="parTx" val="5" fact="NaN" max="NaN"/>
    </dgm:ruleLst>
    <dgm:forEach name="Name4" axis="ch" ptType="node">
      <dgm:layoutNode name="composite">
        <dgm:alg type="composite"/>
        <dgm:shape xmlns:r="http://schemas.openxmlformats.org/officeDocument/2006/relationships" r:blip="">
          <dgm:adjLst/>
        </dgm:shape>
        <dgm:presOf/>
        <dgm:constrLst>
          <dgm:constr type="l" for="ch" forName="parTx"/>
          <dgm:constr type="w" for="ch" forName="parTx" refType="w"/>
          <dgm:constr type="t" for="ch" forName="parTx"/>
          <dgm:constr type="l" for="ch" forName="desTx"/>
          <dgm:constr type="w" for="ch" forName="desTx" refType="w" refFor="ch" refForName="parTx"/>
          <dgm:constr type="t" for="ch" forName="desTx" refType="h" refFor="ch" refForName="parTx"/>
        </dgm:constrLst>
        <dgm:ruleLst>
          <dgm:rule type="h" val="INF" fact="NaN" max="NaN"/>
        </dgm:ruleLst>
        <dgm:layoutNode name="parTx" styleLbl="alignNode1">
          <dgm:varLst>
            <dgm:chMax val="0"/>
            <dgm:chPref val="0"/>
            <dgm:bulletEnabled val="1"/>
          </dgm:varLst>
          <dgm:alg type="tx"/>
          <dgm:shape xmlns:r="http://schemas.openxmlformats.org/officeDocument/2006/relationships" type="rect" r:blip="">
            <dgm:adjLst/>
          </dgm:shape>
          <dgm:presOf axis="self" ptType="node"/>
          <dgm:constrLst>
            <dgm:constr type="h" refType="w" op="lte" fact="0.4"/>
            <dgm:constr type="h"/>
            <dgm:constr type="tMarg" refType="primFontSz" fact="0.32"/>
            <dgm:constr type="bMarg" refType="primFontSz" fact="0.32"/>
          </dgm:constrLst>
          <dgm:ruleLst>
            <dgm:rule type="h" val="INF" fact="NaN" max="NaN"/>
          </dgm:ruleLst>
        </dgm:layoutNode>
        <dgm:layoutNode name="desTx" styleLbl="alignAccFollowNode1">
          <dgm:varLst>
            <dgm:bulletEnabled val="1"/>
          </dgm:varLst>
          <dgm:alg type="tx">
            <dgm:param type="stBulletLvl" val="1"/>
          </dgm:alg>
          <dgm:shape xmlns:r="http://schemas.openxmlformats.org/officeDocument/2006/relationships" type="rect" r:blip="">
            <dgm:adjLst/>
          </dgm:shape>
          <dgm:presOf axis="des" ptType="node"/>
          <dgm:constrLst>
            <dgm:constr type="secFontSz" val="65"/>
            <dgm:constr type="primFontSz" refType="secFontSz"/>
            <dgm:constr type="h"/>
            <dgm:constr type="lMarg" refType="primFontSz" fact="0.42"/>
            <dgm:constr type="tMarg" refType="primFontSz" fact="0.42"/>
            <dgm:constr type="bMarg" refType="primFontSz" fact="0.63"/>
          </dgm:constrLst>
          <dgm:ruleLst>
            <dgm:rule type="h" val="INF" fact="NaN" max="NaN"/>
          </dgm:ruleLst>
        </dgm:layoutNode>
      </dgm:layoutNode>
      <dgm:forEach name="Name5" axis="followSib" ptType="sibTrans" cnt="1">
        <dgm:layoutNode name="space">
          <dgm:alg type="sp"/>
          <dgm:shape xmlns:r="http://schemas.openxmlformats.org/officeDocument/2006/relationships" r:blip="">
            <dgm:adjLst/>
          </dgm:shape>
          <dgm:presOf/>
          <dgm:constrLst/>
          <dgm:ruleLst/>
        </dgm:layoutNode>
      </dgm:forEach>
    </dgm:forEach>
  </dgm:layoutNode>
</dgm:layoutDef>
</file>

<file path=ppt/diagrams/layout4.xml><?xml version="1.0" encoding="utf-8"?>
<dgm:layoutDef xmlns:dgm="http://schemas.openxmlformats.org/drawingml/2006/diagram" xmlns:a="http://schemas.openxmlformats.org/drawingml/2006/main" uniqueId="urn:microsoft.com/office/officeart/2005/8/layout/hList3">
  <dgm:title val=""/>
  <dgm:desc val=""/>
  <dgm:catLst>
    <dgm:cat type="list" pri="19000"/>
  </dgm:catLst>
  <dgm:sampData>
    <dgm:dataModel>
      <dgm:ptLst>
        <dgm:pt modelId="0" type="doc"/>
        <dgm:pt modelId="1">
          <dgm:prSet phldr="1"/>
        </dgm:pt>
        <dgm:pt modelId="2">
          <dgm:prSet phldr="1"/>
        </dgm:pt>
        <dgm:pt modelId="3">
          <dgm:prSet phldr="1"/>
        </dgm:pt>
        <dgm:pt modelId="4">
          <dgm:prSet phldr="1"/>
        </dgm:pt>
      </dgm:ptLst>
      <dgm:cxnLst>
        <dgm:cxn modelId="5" srcId="0" destId="1" srcOrd="0" destOrd="0"/>
        <dgm:cxn modelId="6" srcId="1" destId="2" srcOrd="0" destOrd="0"/>
        <dgm:cxn modelId="7" srcId="1" destId="3" srcOrd="1" destOrd="0"/>
        <dgm:cxn modelId="8" srcId="1" destId="4" srcOrd="2" destOrd="0"/>
      </dgm:cxnLst>
      <dgm:bg/>
      <dgm:whole/>
    </dgm:dataModel>
  </dgm:sampData>
  <dgm:styleData>
    <dgm:dataModel>
      <dgm:ptLst>
        <dgm:pt modelId="0" type="doc"/>
        <dgm:pt modelId="1"/>
        <dgm:pt modelId="2"/>
        <dgm:pt modelId="3"/>
      </dgm:ptLst>
      <dgm:cxnLst>
        <dgm:cxn modelId="5" srcId="0" destId="1" srcOrd="0" destOrd="0"/>
        <dgm:cxn modelId="6" srcId="1" destId="2" srcOrd="0" destOrd="0"/>
        <dgm:cxn modelId="7" srcId="1" destId="3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  <dgm:pt modelId="5"/>
      </dgm:ptLst>
      <dgm:cxnLst>
        <dgm:cxn modelId="6" srcId="0" destId="1" srcOrd="0" destOrd="0"/>
        <dgm:cxn modelId="7" srcId="1" destId="2" srcOrd="0" destOrd="0"/>
        <dgm:cxn modelId="8" srcId="1" destId="3" srcOrd="1" destOrd="0"/>
        <dgm:cxn modelId="9" srcId="1" destId="4" srcOrd="2" destOrd="0"/>
        <dgm:cxn modelId="10" srcId="1" destId="5" srcOrd="3" destOrd="0"/>
      </dgm:cxnLst>
      <dgm:bg/>
      <dgm:whole/>
    </dgm:dataModel>
  </dgm:clrData>
  <dgm:layoutNode name="composite">
    <dgm:varLst>
      <dgm:chMax val="1"/>
      <dgm:dir/>
      <dgm:resizeHandles val="exact"/>
    </dgm:varLst>
    <dgm:alg type="composite"/>
    <dgm:shape xmlns:r="http://schemas.openxmlformats.org/officeDocument/2006/relationships" r:blip="">
      <dgm:adjLst/>
    </dgm:shape>
    <dgm:presOf/>
    <dgm:constrLst>
      <dgm:constr type="w" for="ch" forName="roof" refType="w"/>
      <dgm:constr type="h" for="ch" forName="roof" refType="h" fact="0.3"/>
      <dgm:constr type="primFontSz" for="ch" forName="roof" val="65"/>
      <dgm:constr type="w" for="ch" forName="pillars" refType="w"/>
      <dgm:constr type="h" for="ch" forName="pillars" refType="h" fact="0.63"/>
      <dgm:constr type="t" for="ch" forName="pillars" refType="h" fact="0.3"/>
      <dgm:constr type="primFontSz" for="des" forName="pillar1" val="65"/>
      <dgm:constr type="primFontSz" for="des" forName="pillarX" refType="primFontSz" refFor="des" refForName="pillar1" op="equ"/>
      <dgm:constr type="w" for="ch" forName="base" refType="w"/>
      <dgm:constr type="h" for="ch" forName="base" refType="h" fact="0.07"/>
      <dgm:constr type="t" for="ch" forName="base" refType="h" fact="0.93"/>
    </dgm:constrLst>
    <dgm:ruleLst/>
    <dgm:forEach name="Name0" axis="ch" ptType="node" cnt="1">
      <dgm:layoutNode name="roof" styleLbl="dkBgShp">
        <dgm:alg type="tx"/>
        <dgm:shape xmlns:r="http://schemas.openxmlformats.org/officeDocument/2006/relationships" type="rect" r:blip="">
          <dgm:adjLst/>
        </dgm:shape>
        <dgm:presOf axis="self"/>
        <dgm:constrLst>
          <dgm:constr type="lMarg" refType="primFontSz" fact="0.3"/>
          <dgm:constr type="rMarg" refType="primFontSz" fact="0.3"/>
          <dgm:constr type="tMarg" refType="primFontSz" fact="0.3"/>
          <dgm:constr type="bMarg" refType="primFontSz" fact="0.3"/>
        </dgm:constrLst>
        <dgm:ruleLst>
          <dgm:rule type="primFontSz" val="5" fact="NaN" max="NaN"/>
        </dgm:ruleLst>
      </dgm:layoutNode>
      <dgm:layoutNode name="pillars" styleLbl="node1">
        <dgm:choose name="Name1">
          <dgm:if name="Name2" func="var" arg="dir" op="equ" val="norm">
            <dgm:alg type="lin">
              <dgm:param type="linDir" val="fromL"/>
            </dgm:alg>
          </dgm:if>
          <dgm:else name="Name3">
            <dgm:alg type="lin">
              <dgm:param type="linDir" val="fromR"/>
            </dgm:alg>
          </dgm:else>
        </dgm:choose>
        <dgm:shape xmlns:r="http://schemas.openxmlformats.org/officeDocument/2006/relationships" r:blip="">
          <dgm:adjLst/>
        </dgm:shape>
        <dgm:presOf/>
        <dgm:constrLst>
          <dgm:constr type="w" for="ch" forName="pillar1" refType="w"/>
          <dgm:constr type="h" for="ch" forName="pillar1" refType="h"/>
          <dgm:constr type="w" for="ch" forName="pillarX" refType="w"/>
          <dgm:constr type="h" for="ch" forName="pillarX" refType="h"/>
        </dgm:constrLst>
        <dgm:ruleLst/>
        <dgm:layoutNode name="pillar1" styleLbl="node1">
          <dgm:varLst>
            <dgm:bulletEnabled val="1"/>
          </dgm:varLst>
          <dgm:alg type="tx"/>
          <dgm:shape xmlns:r="http://schemas.openxmlformats.org/officeDocument/2006/relationships" type="rect" r:blip="">
            <dgm:adjLst/>
          </dgm:shape>
          <dgm:presOf axis="ch desOrSelf" ptType="node node" st="1 1" cnt="1 0"/>
          <dgm:constrLst>
            <dgm:constr type="lMarg" refType="primFontSz" fact="0.3"/>
            <dgm:constr type="rMarg" refType="primFontSz" fact="0.3"/>
            <dgm:constr type="tMarg" refType="primFontSz" fact="0.3"/>
            <dgm:constr type="bMarg" refType="primFontSz" fact="0.3"/>
          </dgm:constrLst>
          <dgm:ruleLst>
            <dgm:rule type="primFontSz" val="5" fact="NaN" max="NaN"/>
          </dgm:ruleLst>
        </dgm:layoutNode>
        <dgm:forEach name="Name4" axis="ch" ptType="node" st="2">
          <dgm:layoutNode name="pillarX" styleLbl="node1">
            <dgm:varLst>
              <dgm:bulletEnabled val="1"/>
            </dgm:varLst>
            <dgm:alg type="tx"/>
            <dgm:shape xmlns:r="http://schemas.openxmlformats.org/officeDocument/2006/relationships" type="rect" r:blip="">
              <dgm:adjLst/>
            </dgm:shape>
            <dgm:presOf axis="desOrSelf" ptType="node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forEach>
      </dgm:layoutNode>
      <dgm:layoutNode name="base" styleLbl="dkBgShp">
        <dgm:alg type="sp"/>
        <dgm:shape xmlns:r="http://schemas.openxmlformats.org/officeDocument/2006/relationships" type="rect" r:blip="">
          <dgm:adjLst/>
        </dgm:shape>
        <dgm:presOf/>
        <dgm:constrLst/>
        <dgm:ruleLst/>
      </dgm:layoutNode>
    </dgm:forEach>
  </dgm:layoutNode>
</dgm:layoutDef>
</file>

<file path=ppt/diagrams/layout5.xml><?xml version="1.0" encoding="utf-8"?>
<dgm:layoutDef xmlns:dgm="http://schemas.openxmlformats.org/drawingml/2006/diagram" xmlns:a="http://schemas.openxmlformats.org/drawingml/2006/main" uniqueId="urn:microsoft.com/office/officeart/2005/8/layout/hList3">
  <dgm:title val=""/>
  <dgm:desc val=""/>
  <dgm:catLst>
    <dgm:cat type="list" pri="19000"/>
  </dgm:catLst>
  <dgm:sampData>
    <dgm:dataModel>
      <dgm:ptLst>
        <dgm:pt modelId="0" type="doc"/>
        <dgm:pt modelId="1">
          <dgm:prSet phldr="1"/>
        </dgm:pt>
        <dgm:pt modelId="2">
          <dgm:prSet phldr="1"/>
        </dgm:pt>
        <dgm:pt modelId="3">
          <dgm:prSet phldr="1"/>
        </dgm:pt>
        <dgm:pt modelId="4">
          <dgm:prSet phldr="1"/>
        </dgm:pt>
      </dgm:ptLst>
      <dgm:cxnLst>
        <dgm:cxn modelId="5" srcId="0" destId="1" srcOrd="0" destOrd="0"/>
        <dgm:cxn modelId="6" srcId="1" destId="2" srcOrd="0" destOrd="0"/>
        <dgm:cxn modelId="7" srcId="1" destId="3" srcOrd="1" destOrd="0"/>
        <dgm:cxn modelId="8" srcId="1" destId="4" srcOrd="2" destOrd="0"/>
      </dgm:cxnLst>
      <dgm:bg/>
      <dgm:whole/>
    </dgm:dataModel>
  </dgm:sampData>
  <dgm:styleData>
    <dgm:dataModel>
      <dgm:ptLst>
        <dgm:pt modelId="0" type="doc"/>
        <dgm:pt modelId="1"/>
        <dgm:pt modelId="2"/>
        <dgm:pt modelId="3"/>
      </dgm:ptLst>
      <dgm:cxnLst>
        <dgm:cxn modelId="5" srcId="0" destId="1" srcOrd="0" destOrd="0"/>
        <dgm:cxn modelId="6" srcId="1" destId="2" srcOrd="0" destOrd="0"/>
        <dgm:cxn modelId="7" srcId="1" destId="3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  <dgm:pt modelId="5"/>
      </dgm:ptLst>
      <dgm:cxnLst>
        <dgm:cxn modelId="6" srcId="0" destId="1" srcOrd="0" destOrd="0"/>
        <dgm:cxn modelId="7" srcId="1" destId="2" srcOrd="0" destOrd="0"/>
        <dgm:cxn modelId="8" srcId="1" destId="3" srcOrd="1" destOrd="0"/>
        <dgm:cxn modelId="9" srcId="1" destId="4" srcOrd="2" destOrd="0"/>
        <dgm:cxn modelId="10" srcId="1" destId="5" srcOrd="3" destOrd="0"/>
      </dgm:cxnLst>
      <dgm:bg/>
      <dgm:whole/>
    </dgm:dataModel>
  </dgm:clrData>
  <dgm:layoutNode name="composite">
    <dgm:varLst>
      <dgm:chMax val="1"/>
      <dgm:dir/>
      <dgm:resizeHandles val="exact"/>
    </dgm:varLst>
    <dgm:alg type="composite"/>
    <dgm:shape xmlns:r="http://schemas.openxmlformats.org/officeDocument/2006/relationships" r:blip="">
      <dgm:adjLst/>
    </dgm:shape>
    <dgm:presOf/>
    <dgm:constrLst>
      <dgm:constr type="w" for="ch" forName="roof" refType="w"/>
      <dgm:constr type="h" for="ch" forName="roof" refType="h" fact="0.3"/>
      <dgm:constr type="primFontSz" for="ch" forName="roof" val="65"/>
      <dgm:constr type="w" for="ch" forName="pillars" refType="w"/>
      <dgm:constr type="h" for="ch" forName="pillars" refType="h" fact="0.63"/>
      <dgm:constr type="t" for="ch" forName="pillars" refType="h" fact="0.3"/>
      <dgm:constr type="primFontSz" for="des" forName="pillar1" val="65"/>
      <dgm:constr type="primFontSz" for="des" forName="pillarX" refType="primFontSz" refFor="des" refForName="pillar1" op="equ"/>
      <dgm:constr type="w" for="ch" forName="base" refType="w"/>
      <dgm:constr type="h" for="ch" forName="base" refType="h" fact="0.07"/>
      <dgm:constr type="t" for="ch" forName="base" refType="h" fact="0.93"/>
    </dgm:constrLst>
    <dgm:ruleLst/>
    <dgm:forEach name="Name0" axis="ch" ptType="node" cnt="1">
      <dgm:layoutNode name="roof" styleLbl="dkBgShp">
        <dgm:alg type="tx"/>
        <dgm:shape xmlns:r="http://schemas.openxmlformats.org/officeDocument/2006/relationships" type="rect" r:blip="">
          <dgm:adjLst/>
        </dgm:shape>
        <dgm:presOf axis="self"/>
        <dgm:constrLst>
          <dgm:constr type="lMarg" refType="primFontSz" fact="0.3"/>
          <dgm:constr type="rMarg" refType="primFontSz" fact="0.3"/>
          <dgm:constr type="tMarg" refType="primFontSz" fact="0.3"/>
          <dgm:constr type="bMarg" refType="primFontSz" fact="0.3"/>
        </dgm:constrLst>
        <dgm:ruleLst>
          <dgm:rule type="primFontSz" val="5" fact="NaN" max="NaN"/>
        </dgm:ruleLst>
      </dgm:layoutNode>
      <dgm:layoutNode name="pillars" styleLbl="node1">
        <dgm:choose name="Name1">
          <dgm:if name="Name2" func="var" arg="dir" op="equ" val="norm">
            <dgm:alg type="lin">
              <dgm:param type="linDir" val="fromL"/>
            </dgm:alg>
          </dgm:if>
          <dgm:else name="Name3">
            <dgm:alg type="lin">
              <dgm:param type="linDir" val="fromR"/>
            </dgm:alg>
          </dgm:else>
        </dgm:choose>
        <dgm:shape xmlns:r="http://schemas.openxmlformats.org/officeDocument/2006/relationships" r:blip="">
          <dgm:adjLst/>
        </dgm:shape>
        <dgm:presOf/>
        <dgm:constrLst>
          <dgm:constr type="w" for="ch" forName="pillar1" refType="w"/>
          <dgm:constr type="h" for="ch" forName="pillar1" refType="h"/>
          <dgm:constr type="w" for="ch" forName="pillarX" refType="w"/>
          <dgm:constr type="h" for="ch" forName="pillarX" refType="h"/>
        </dgm:constrLst>
        <dgm:ruleLst/>
        <dgm:layoutNode name="pillar1" styleLbl="node1">
          <dgm:varLst>
            <dgm:bulletEnabled val="1"/>
          </dgm:varLst>
          <dgm:alg type="tx"/>
          <dgm:shape xmlns:r="http://schemas.openxmlformats.org/officeDocument/2006/relationships" type="rect" r:blip="">
            <dgm:adjLst/>
          </dgm:shape>
          <dgm:presOf axis="ch desOrSelf" ptType="node node" st="1 1" cnt="1 0"/>
          <dgm:constrLst>
            <dgm:constr type="lMarg" refType="primFontSz" fact="0.3"/>
            <dgm:constr type="rMarg" refType="primFontSz" fact="0.3"/>
            <dgm:constr type="tMarg" refType="primFontSz" fact="0.3"/>
            <dgm:constr type="bMarg" refType="primFontSz" fact="0.3"/>
          </dgm:constrLst>
          <dgm:ruleLst>
            <dgm:rule type="primFontSz" val="5" fact="NaN" max="NaN"/>
          </dgm:ruleLst>
        </dgm:layoutNode>
        <dgm:forEach name="Name4" axis="ch" ptType="node" st="2">
          <dgm:layoutNode name="pillarX" styleLbl="node1">
            <dgm:varLst>
              <dgm:bulletEnabled val="1"/>
            </dgm:varLst>
            <dgm:alg type="tx"/>
            <dgm:shape xmlns:r="http://schemas.openxmlformats.org/officeDocument/2006/relationships" type="rect" r:blip="">
              <dgm:adjLst/>
            </dgm:shape>
            <dgm:presOf axis="desOrSelf" ptType="node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forEach>
      </dgm:layoutNode>
      <dgm:layoutNode name="base" styleLbl="dkBgShp">
        <dgm:alg type="sp"/>
        <dgm:shape xmlns:r="http://schemas.openxmlformats.org/officeDocument/2006/relationships" type="rect" r:blip="">
          <dgm:adjLst/>
        </dgm:shape>
        <dgm:presOf/>
        <dgm:constrLst/>
        <dgm:ruleLst/>
      </dgm:layoutNode>
    </dgm:forEach>
  </dgm:layoutNode>
</dgm:layoutDef>
</file>

<file path=ppt/diagrams/layout6.xml><?xml version="1.0" encoding="utf-8"?>
<dgm:layoutDef xmlns:dgm="http://schemas.openxmlformats.org/drawingml/2006/diagram" xmlns:a="http://schemas.openxmlformats.org/drawingml/2006/main" uniqueId="urn:microsoft.com/office/officeart/2005/8/layout/vList5">
  <dgm:title val=""/>
  <dgm:desc val=""/>
  <dgm:catLst>
    <dgm:cat type="list" pri="15000"/>
    <dgm:cat type="convert" pri="2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  <dgm:pt modelId="32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13" srcId="1" destId="11" srcOrd="0" destOrd="0"/>
        <dgm:cxn modelId="14" srcId="1" destId="12" srcOrd="1" destOrd="0"/>
        <dgm:cxn modelId="23" srcId="2" destId="21" srcOrd="0" destOrd="0"/>
        <dgm:cxn modelId="24" srcId="2" destId="22" srcOrd="1" destOrd="0"/>
        <dgm:cxn modelId="33" srcId="3" destId="31" srcOrd="0" destOrd="0"/>
        <dgm:cxn modelId="34" srcId="3" destId="32" srcOrd="1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2"/>
        <dgm:pt modelId="21"/>
      </dgm:ptLst>
      <dgm:cxnLst>
        <dgm:cxn modelId="4" srcId="0" destId="1" srcOrd="0" destOrd="0"/>
        <dgm:cxn modelId="5" srcId="0" destId="2" srcOrd="1" destOrd="0"/>
        <dgm:cxn modelId="13" srcId="1" destId="11" srcOrd="0" destOrd="0"/>
        <dgm:cxn modelId="23" srcId="2" destId="21" srcOrd="0" destOrd="0"/>
      </dgm:cxnLst>
      <dgm:bg/>
      <dgm:whole/>
    </dgm:dataModel>
  </dgm:styleData>
  <dgm:clrData>
    <dgm:dataModel>
      <dgm:ptLst>
        <dgm:pt modelId="0" type="doc"/>
        <dgm:pt modelId="1"/>
        <dgm:pt modelId="11"/>
        <dgm:pt modelId="2"/>
        <dgm:pt modelId="21"/>
        <dgm:pt modelId="3"/>
        <dgm:pt modelId="31"/>
        <dgm:pt modelId="4"/>
        <dgm:pt modelId="41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  <dgm:cxn modelId="13" srcId="1" destId="11" srcOrd="0" destOrd="0"/>
        <dgm:cxn modelId="23" srcId="2" destId="21" srcOrd="0" destOrd="0"/>
        <dgm:cxn modelId="33" srcId="3" destId="31" srcOrd="0" destOrd="0"/>
        <dgm:cxn modelId="43" srcId="4" destId="41" srcOrd="0" destOrd="0"/>
      </dgm:cxnLst>
      <dgm:bg/>
      <dgm:whole/>
    </dgm:dataModel>
  </dgm:clrData>
  <dgm:layoutNode name="Name0">
    <dgm:varLst>
      <dgm:dir/>
      <dgm:animLvl val="lvl"/>
      <dgm:resizeHandles val="exact"/>
    </dgm:varLst>
    <dgm:choose name="Name1">
      <dgm:if name="Name2" func="var" arg="dir" op="equ" val="norm">
        <dgm:alg type="lin">
          <dgm:param type="linDir" val="fromT"/>
          <dgm:param type="nodeHorzAlign" val="l"/>
        </dgm:alg>
      </dgm:if>
      <dgm:else name="Name3">
        <dgm:alg type="lin">
          <dgm:param type="linDir" val="fromT"/>
          <dgm:param type="nodeHorzAlign" val="r"/>
        </dgm:alg>
      </dgm:else>
    </dgm:choose>
    <dgm:shape xmlns:r="http://schemas.openxmlformats.org/officeDocument/2006/relationships" r:blip="">
      <dgm:adjLst/>
    </dgm:shape>
    <dgm:presOf/>
    <dgm:constrLst>
      <dgm:constr type="h" for="ch" forName="linNode" refType="h"/>
      <dgm:constr type="w" for="ch" forName="linNode" refType="w"/>
      <dgm:constr type="h" for="ch" forName="sp" refType="h" fact="0.05"/>
      <dgm:constr type="primFontSz" for="des" forName="parentText" op="equ" val="65"/>
      <dgm:constr type="secFontSz" for="des" forName="descendantText" op="equ"/>
    </dgm:constrLst>
    <dgm:ruleLst/>
    <dgm:forEach name="Name4" axis="ch" ptType="node">
      <dgm:layoutNode name="linNode">
        <dgm:choose name="Name5">
          <dgm:if name="Name6" func="var" arg="dir" op="equ" val="norm">
            <dgm:alg type="lin">
              <dgm:param type="linDir" val="fromL"/>
            </dgm:alg>
          </dgm:if>
          <dgm:else name="Name7">
            <dgm:alg type="lin">
              <dgm:param type="linDir" val="fromR"/>
            </dgm:alg>
          </dgm:else>
        </dgm:choose>
        <dgm:shape xmlns:r="http://schemas.openxmlformats.org/officeDocument/2006/relationships" r:blip="">
          <dgm:adjLst/>
        </dgm:shape>
        <dgm:presOf/>
        <dgm:constrLst>
          <dgm:constr type="w" for="ch" forName="parentText" refType="w" fact="0.36"/>
          <dgm:constr type="w" for="ch" forName="descendantText" refType="w" fact="0.64"/>
          <dgm:constr type="h" for="ch" forName="parentText" refType="h"/>
          <dgm:constr type="h" for="ch" forName="descendantText" refType="h" refFor="ch" refForName="parentText" fact="0.8"/>
        </dgm:constrLst>
        <dgm:ruleLst/>
        <dgm:layoutNode name="parentText">
          <dgm:varLst>
            <dgm:chMax val="1"/>
            <dgm:bulletEnabled val="1"/>
          </dgm:varLst>
          <dgm:alg type="tx"/>
          <dgm:shape xmlns:r="http://schemas.openxmlformats.org/officeDocument/2006/relationships" type="roundRect" r:blip="" zOrderOff="3">
            <dgm:adjLst/>
          </dgm:shape>
          <dgm:presOf axis="self" ptType="node"/>
          <dgm:constrLst>
            <dgm:constr type="tMarg" refType="primFontSz" fact="0.15"/>
            <dgm:constr type="bMarg" refType="primFontSz" fact="0.15"/>
            <dgm:constr type="lMarg" refType="primFontSz" fact="0.3"/>
            <dgm:constr type="rMarg" refType="primFontSz" fact="0.3"/>
          </dgm:constrLst>
          <dgm:ruleLst>
            <dgm:rule type="primFontSz" val="5" fact="NaN" max="NaN"/>
          </dgm:ruleLst>
        </dgm:layoutNode>
        <dgm:choose name="Name8">
          <dgm:if name="Name9" axis="ch" ptType="node" func="cnt" op="gte" val="1">
            <dgm:layoutNode name="descendantText" styleLbl="alignAccFollowNode1">
              <dgm:varLst>
                <dgm:bulletEnabled val="1"/>
              </dgm:varLst>
              <dgm:alg type="tx">
                <dgm:param type="stBulletLvl" val="1"/>
                <dgm:param type="txAnchorVertCh" val="mid"/>
              </dgm:alg>
              <dgm:choose name="Name10">
                <dgm:if name="Name11" func="var" arg="dir" op="equ" val="norm">
                  <dgm:shape xmlns:r="http://schemas.openxmlformats.org/officeDocument/2006/relationships" rot="90" type="round2SameRect" r:blip="">
                    <dgm:adjLst/>
                  </dgm:shape>
                </dgm:if>
                <dgm:else name="Name12">
                  <dgm:shape xmlns:r="http://schemas.openxmlformats.org/officeDocument/2006/relationships" rot="-90" type="round2SameRect" r:blip="">
                    <dgm:adjLst/>
                  </dgm:shape>
                </dgm:else>
              </dgm:choose>
              <dgm:presOf axis="des" ptType="node"/>
              <dgm:constrLst>
                <dgm:constr type="secFontSz" val="65"/>
                <dgm:constr type="primFontSz" refType="secFontSz"/>
                <dgm:constr type="lMarg" refType="secFontSz" fact="0.3"/>
                <dgm:constr type="rMarg" refType="secFontSz" fact="0.3"/>
                <dgm:constr type="tMarg" refType="secFontSz" fact="0.15"/>
                <dgm:constr type="bMarg" refType="secFontSz" fact="0.15"/>
              </dgm:constrLst>
              <dgm:ruleLst>
                <dgm:rule type="secFontSz" val="5" fact="NaN" max="NaN"/>
              </dgm:ruleLst>
            </dgm:layoutNode>
          </dgm:if>
          <dgm:else name="Name13"/>
        </dgm:choose>
      </dgm:layoutNode>
      <dgm:forEach name="Name14" axis="followSib" ptType="sibTrans" cnt="1">
        <dgm:layoutNode name="sp">
          <dgm:alg type="sp"/>
          <dgm:shape xmlns:r="http://schemas.openxmlformats.org/officeDocument/2006/relationships" r:blip="">
            <dgm:adjLst/>
          </dgm:shape>
          <dgm:presOf/>
          <dgm:constrLst/>
          <dgm:ruleLst/>
        </dgm:layoutNode>
      </dgm:forEach>
    </dgm:forEach>
  </dgm:layoutNode>
</dgm:layoutDef>
</file>

<file path=ppt/diagrams/layout7.xml><?xml version="1.0" encoding="utf-8"?>
<dgm:layoutDef xmlns:dgm="http://schemas.openxmlformats.org/drawingml/2006/diagram" xmlns:a="http://schemas.openxmlformats.org/drawingml/2006/main" uniqueId="urn:microsoft.com/office/officeart/2005/8/layout/vList5">
  <dgm:title val=""/>
  <dgm:desc val=""/>
  <dgm:catLst>
    <dgm:cat type="list" pri="15000"/>
    <dgm:cat type="convert" pri="2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  <dgm:pt modelId="32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13" srcId="1" destId="11" srcOrd="0" destOrd="0"/>
        <dgm:cxn modelId="14" srcId="1" destId="12" srcOrd="1" destOrd="0"/>
        <dgm:cxn modelId="23" srcId="2" destId="21" srcOrd="0" destOrd="0"/>
        <dgm:cxn modelId="24" srcId="2" destId="22" srcOrd="1" destOrd="0"/>
        <dgm:cxn modelId="33" srcId="3" destId="31" srcOrd="0" destOrd="0"/>
        <dgm:cxn modelId="34" srcId="3" destId="32" srcOrd="1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2"/>
        <dgm:pt modelId="21"/>
      </dgm:ptLst>
      <dgm:cxnLst>
        <dgm:cxn modelId="4" srcId="0" destId="1" srcOrd="0" destOrd="0"/>
        <dgm:cxn modelId="5" srcId="0" destId="2" srcOrd="1" destOrd="0"/>
        <dgm:cxn modelId="13" srcId="1" destId="11" srcOrd="0" destOrd="0"/>
        <dgm:cxn modelId="23" srcId="2" destId="21" srcOrd="0" destOrd="0"/>
      </dgm:cxnLst>
      <dgm:bg/>
      <dgm:whole/>
    </dgm:dataModel>
  </dgm:styleData>
  <dgm:clrData>
    <dgm:dataModel>
      <dgm:ptLst>
        <dgm:pt modelId="0" type="doc"/>
        <dgm:pt modelId="1"/>
        <dgm:pt modelId="11"/>
        <dgm:pt modelId="2"/>
        <dgm:pt modelId="21"/>
        <dgm:pt modelId="3"/>
        <dgm:pt modelId="31"/>
        <dgm:pt modelId="4"/>
        <dgm:pt modelId="41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  <dgm:cxn modelId="13" srcId="1" destId="11" srcOrd="0" destOrd="0"/>
        <dgm:cxn modelId="23" srcId="2" destId="21" srcOrd="0" destOrd="0"/>
        <dgm:cxn modelId="33" srcId="3" destId="31" srcOrd="0" destOrd="0"/>
        <dgm:cxn modelId="43" srcId="4" destId="41" srcOrd="0" destOrd="0"/>
      </dgm:cxnLst>
      <dgm:bg/>
      <dgm:whole/>
    </dgm:dataModel>
  </dgm:clrData>
  <dgm:layoutNode name="Name0">
    <dgm:varLst>
      <dgm:dir/>
      <dgm:animLvl val="lvl"/>
      <dgm:resizeHandles val="exact"/>
    </dgm:varLst>
    <dgm:choose name="Name1">
      <dgm:if name="Name2" func="var" arg="dir" op="equ" val="norm">
        <dgm:alg type="lin">
          <dgm:param type="linDir" val="fromT"/>
          <dgm:param type="nodeHorzAlign" val="l"/>
        </dgm:alg>
      </dgm:if>
      <dgm:else name="Name3">
        <dgm:alg type="lin">
          <dgm:param type="linDir" val="fromT"/>
          <dgm:param type="nodeHorzAlign" val="r"/>
        </dgm:alg>
      </dgm:else>
    </dgm:choose>
    <dgm:shape xmlns:r="http://schemas.openxmlformats.org/officeDocument/2006/relationships" r:blip="">
      <dgm:adjLst/>
    </dgm:shape>
    <dgm:presOf/>
    <dgm:constrLst>
      <dgm:constr type="h" for="ch" forName="linNode" refType="h"/>
      <dgm:constr type="w" for="ch" forName="linNode" refType="w"/>
      <dgm:constr type="h" for="ch" forName="sp" refType="h" fact="0.05"/>
      <dgm:constr type="primFontSz" for="des" forName="parentText" op="equ" val="65"/>
      <dgm:constr type="secFontSz" for="des" forName="descendantText" op="equ"/>
    </dgm:constrLst>
    <dgm:ruleLst/>
    <dgm:forEach name="Name4" axis="ch" ptType="node">
      <dgm:layoutNode name="linNode">
        <dgm:choose name="Name5">
          <dgm:if name="Name6" func="var" arg="dir" op="equ" val="norm">
            <dgm:alg type="lin">
              <dgm:param type="linDir" val="fromL"/>
            </dgm:alg>
          </dgm:if>
          <dgm:else name="Name7">
            <dgm:alg type="lin">
              <dgm:param type="linDir" val="fromR"/>
            </dgm:alg>
          </dgm:else>
        </dgm:choose>
        <dgm:shape xmlns:r="http://schemas.openxmlformats.org/officeDocument/2006/relationships" r:blip="">
          <dgm:adjLst/>
        </dgm:shape>
        <dgm:presOf/>
        <dgm:constrLst>
          <dgm:constr type="w" for="ch" forName="parentText" refType="w" fact="0.36"/>
          <dgm:constr type="w" for="ch" forName="descendantText" refType="w" fact="0.64"/>
          <dgm:constr type="h" for="ch" forName="parentText" refType="h"/>
          <dgm:constr type="h" for="ch" forName="descendantText" refType="h" refFor="ch" refForName="parentText" fact="0.8"/>
        </dgm:constrLst>
        <dgm:ruleLst/>
        <dgm:layoutNode name="parentText">
          <dgm:varLst>
            <dgm:chMax val="1"/>
            <dgm:bulletEnabled val="1"/>
          </dgm:varLst>
          <dgm:alg type="tx"/>
          <dgm:shape xmlns:r="http://schemas.openxmlformats.org/officeDocument/2006/relationships" type="roundRect" r:blip="" zOrderOff="3">
            <dgm:adjLst/>
          </dgm:shape>
          <dgm:presOf axis="self" ptType="node"/>
          <dgm:constrLst>
            <dgm:constr type="tMarg" refType="primFontSz" fact="0.15"/>
            <dgm:constr type="bMarg" refType="primFontSz" fact="0.15"/>
            <dgm:constr type="lMarg" refType="primFontSz" fact="0.3"/>
            <dgm:constr type="rMarg" refType="primFontSz" fact="0.3"/>
          </dgm:constrLst>
          <dgm:ruleLst>
            <dgm:rule type="primFontSz" val="5" fact="NaN" max="NaN"/>
          </dgm:ruleLst>
        </dgm:layoutNode>
        <dgm:choose name="Name8">
          <dgm:if name="Name9" axis="ch" ptType="node" func="cnt" op="gte" val="1">
            <dgm:layoutNode name="descendantText" styleLbl="alignAccFollowNode1">
              <dgm:varLst>
                <dgm:bulletEnabled val="1"/>
              </dgm:varLst>
              <dgm:alg type="tx">
                <dgm:param type="stBulletLvl" val="1"/>
                <dgm:param type="txAnchorVertCh" val="mid"/>
              </dgm:alg>
              <dgm:choose name="Name10">
                <dgm:if name="Name11" func="var" arg="dir" op="equ" val="norm">
                  <dgm:shape xmlns:r="http://schemas.openxmlformats.org/officeDocument/2006/relationships" rot="90" type="round2SameRect" r:blip="">
                    <dgm:adjLst/>
                  </dgm:shape>
                </dgm:if>
                <dgm:else name="Name12">
                  <dgm:shape xmlns:r="http://schemas.openxmlformats.org/officeDocument/2006/relationships" rot="-90" type="round2SameRect" r:blip="">
                    <dgm:adjLst/>
                  </dgm:shape>
                </dgm:else>
              </dgm:choose>
              <dgm:presOf axis="des" ptType="node"/>
              <dgm:constrLst>
                <dgm:constr type="secFontSz" val="65"/>
                <dgm:constr type="primFontSz" refType="secFontSz"/>
                <dgm:constr type="lMarg" refType="secFontSz" fact="0.3"/>
                <dgm:constr type="rMarg" refType="secFontSz" fact="0.3"/>
                <dgm:constr type="tMarg" refType="secFontSz" fact="0.15"/>
                <dgm:constr type="bMarg" refType="secFontSz" fact="0.15"/>
              </dgm:constrLst>
              <dgm:ruleLst>
                <dgm:rule type="secFontSz" val="5" fact="NaN" max="NaN"/>
              </dgm:ruleLst>
            </dgm:layoutNode>
          </dgm:if>
          <dgm:else name="Name13"/>
        </dgm:choose>
      </dgm:layoutNode>
      <dgm:forEach name="Name14" axis="followSib" ptType="sibTrans" cnt="1">
        <dgm:layoutNode name="sp">
          <dgm:alg type="sp"/>
          <dgm:shape xmlns:r="http://schemas.openxmlformats.org/officeDocument/2006/relationships" r:blip="">
            <dgm:adjLst/>
          </dgm:shape>
          <dgm:presOf/>
          <dgm:constrLst/>
          <dgm:ruleLst/>
        </dgm:layoutNode>
      </dgm:forEach>
    </dgm:forEach>
  </dgm:layoutNode>
</dgm:layoutDef>
</file>

<file path=ppt/diagrams/quickStyle1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2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3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4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5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6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7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rawings/drawing1.xml><?xml version="1.0" encoding="utf-8"?>
<c:userShapes xmlns:c="http://schemas.openxmlformats.org/drawingml/2006/chart">
  <cdr:relSizeAnchor xmlns:cdr="http://schemas.openxmlformats.org/drawingml/2006/chartDrawing">
    <cdr:from>
      <cdr:x>0.02831</cdr:x>
      <cdr:y>0.76721</cdr:y>
    </cdr:from>
    <cdr:to>
      <cdr:x>0.13295</cdr:x>
      <cdr:y>0.86285</cdr:y>
    </cdr:to>
    <cdr:sp macro="" textlink="">
      <cdr:nvSpPr>
        <cdr:cNvPr id="3" name="Google Shape;1346;p36">
          <a:extLst xmlns:a="http://schemas.openxmlformats.org/drawingml/2006/main">
            <a:ext uri="{FF2B5EF4-FFF2-40B4-BE49-F238E27FC236}">
              <a16:creationId xmlns:a16="http://schemas.microsoft.com/office/drawing/2014/main" id="{E6380EC4-6F27-8F32-0FB0-65C8D45BF603}"/>
            </a:ext>
          </a:extLst>
        </cdr:cNvPr>
        <cdr:cNvSpPr txBox="1"/>
      </cdr:nvSpPr>
      <cdr:spPr>
        <a:xfrm xmlns:a="http://schemas.openxmlformats.org/drawingml/2006/main">
          <a:off x="135829" y="2600265"/>
          <a:ext cx="502110" cy="324148"/>
        </a:xfrm>
        <a:prstGeom xmlns:a="http://schemas.openxmlformats.org/drawingml/2006/main" prst="rect">
          <a:avLst/>
        </a:prstGeom>
        <a:noFill xmlns:a="http://schemas.openxmlformats.org/drawingml/2006/main"/>
        <a:ln xmlns:a="http://schemas.openxmlformats.org/drawingml/2006/main">
          <a:noFill/>
        </a:ln>
      </cdr:spPr>
      <cdr:txBody>
        <a:bodyPr xmlns:a="http://schemas.openxmlformats.org/drawingml/2006/main" spcFirstLastPara="1" wrap="square" lIns="0" tIns="121900" rIns="0" bIns="121900" anchor="ctr" anchorCtr="0">
          <a:noAutofit/>
        </a:bodyPr>
        <a:lstStyle xmlns:a="http://schemas.openxmlformats.org/drawingml/2006/main">
          <a:defPPr>
            <a:defRPr lang="th-TH"/>
          </a:defPPr>
          <a:lvl1pPr marL="0" algn="l" defTabSz="1219170" rtl="0" eaLnBrk="1" latinLnBrk="0" hangingPunct="1">
            <a:defRPr sz="3733" kern="1200">
              <a:solidFill>
                <a:schemeClr val="tx1"/>
              </a:solidFill>
              <a:latin typeface="+mn-lt"/>
              <a:ea typeface="+mn-ea"/>
              <a:cs typeface="+mn-cs"/>
            </a:defRPr>
          </a:lvl1pPr>
          <a:lvl2pPr marL="609585" algn="l" defTabSz="1219170" rtl="0" eaLnBrk="1" latinLnBrk="0" hangingPunct="1">
            <a:defRPr sz="3733" kern="1200">
              <a:solidFill>
                <a:schemeClr val="tx1"/>
              </a:solidFill>
              <a:latin typeface="+mn-lt"/>
              <a:ea typeface="+mn-ea"/>
              <a:cs typeface="+mn-cs"/>
            </a:defRPr>
          </a:lvl2pPr>
          <a:lvl3pPr marL="1219170" algn="l" defTabSz="1219170" rtl="0" eaLnBrk="1" latinLnBrk="0" hangingPunct="1">
            <a:defRPr sz="3733" kern="1200">
              <a:solidFill>
                <a:schemeClr val="tx1"/>
              </a:solidFill>
              <a:latin typeface="+mn-lt"/>
              <a:ea typeface="+mn-ea"/>
              <a:cs typeface="+mn-cs"/>
            </a:defRPr>
          </a:lvl3pPr>
          <a:lvl4pPr marL="1828754" algn="l" defTabSz="1219170" rtl="0" eaLnBrk="1" latinLnBrk="0" hangingPunct="1">
            <a:defRPr sz="3733" kern="1200">
              <a:solidFill>
                <a:schemeClr val="tx1"/>
              </a:solidFill>
              <a:latin typeface="+mn-lt"/>
              <a:ea typeface="+mn-ea"/>
              <a:cs typeface="+mn-cs"/>
            </a:defRPr>
          </a:lvl4pPr>
          <a:lvl5pPr marL="2438339" algn="l" defTabSz="1219170" rtl="0" eaLnBrk="1" latinLnBrk="0" hangingPunct="1">
            <a:defRPr sz="3733" kern="1200">
              <a:solidFill>
                <a:schemeClr val="tx1"/>
              </a:solidFill>
              <a:latin typeface="+mn-lt"/>
              <a:ea typeface="+mn-ea"/>
              <a:cs typeface="+mn-cs"/>
            </a:defRPr>
          </a:lvl5pPr>
          <a:lvl6pPr marL="3047924" algn="l" defTabSz="1219170" rtl="0" eaLnBrk="1" latinLnBrk="0" hangingPunct="1">
            <a:defRPr sz="3733" kern="1200">
              <a:solidFill>
                <a:schemeClr val="tx1"/>
              </a:solidFill>
              <a:latin typeface="+mn-lt"/>
              <a:ea typeface="+mn-ea"/>
              <a:cs typeface="+mn-cs"/>
            </a:defRPr>
          </a:lvl6pPr>
          <a:lvl7pPr marL="3657509" algn="l" defTabSz="1219170" rtl="0" eaLnBrk="1" latinLnBrk="0" hangingPunct="1">
            <a:defRPr sz="3733" kern="1200">
              <a:solidFill>
                <a:schemeClr val="tx1"/>
              </a:solidFill>
              <a:latin typeface="+mn-lt"/>
              <a:ea typeface="+mn-ea"/>
              <a:cs typeface="+mn-cs"/>
            </a:defRPr>
          </a:lvl7pPr>
          <a:lvl8pPr marL="4267093" algn="l" defTabSz="1219170" rtl="0" eaLnBrk="1" latinLnBrk="0" hangingPunct="1">
            <a:defRPr sz="3733" kern="1200">
              <a:solidFill>
                <a:schemeClr val="tx1"/>
              </a:solidFill>
              <a:latin typeface="+mn-lt"/>
              <a:ea typeface="+mn-ea"/>
              <a:cs typeface="+mn-cs"/>
            </a:defRPr>
          </a:lvl8pPr>
          <a:lvl9pPr marL="4876678" algn="l" defTabSz="1219170" rtl="0" eaLnBrk="1" latinLnBrk="0" hangingPunct="1">
            <a:defRPr sz="3733" kern="1200">
              <a:solidFill>
                <a:schemeClr val="tx1"/>
              </a:solidFill>
              <a:latin typeface="+mn-lt"/>
              <a:ea typeface="+mn-ea"/>
              <a:cs typeface="+mn-cs"/>
            </a:defRPr>
          </a:lvl9pPr>
        </a:lstStyle>
        <a:p xmlns:a="http://schemas.openxmlformats.org/drawingml/2006/main">
          <a:pPr algn="ctr"/>
          <a:r>
            <a:rPr lang="th-TH" sz="1100" b="1" dirty="0">
              <a:solidFill>
                <a:schemeClr val="tx1"/>
              </a:solidFill>
              <a:latin typeface="Chulabhorn Likit Text" panose="00000500000000000000" pitchFamily="50" charset="-34"/>
              <a:ea typeface="Fira Sans Extra Condensed Medium"/>
              <a:cs typeface="Chulabhorn Likit Text" panose="00000500000000000000" pitchFamily="50" charset="-34"/>
              <a:sym typeface="Fira Sans Extra Condensed Medium"/>
            </a:rPr>
            <a:t>ร้อยละ</a:t>
          </a:r>
          <a:endParaRPr sz="1100" b="1" dirty="0">
            <a:solidFill>
              <a:schemeClr val="tx1"/>
            </a:solidFill>
            <a:latin typeface="Chulabhorn Likit Text" panose="00000500000000000000" pitchFamily="50" charset="-34"/>
            <a:ea typeface="Fira Sans Extra Condensed Medium"/>
            <a:cs typeface="Chulabhorn Likit Text" panose="00000500000000000000" pitchFamily="50" charset="-34"/>
            <a:sym typeface="Fira Sans Extra Condensed Medium"/>
          </a:endParaRPr>
        </a:p>
      </cdr:txBody>
    </cdr:sp>
  </cdr:relSizeAnchor>
</c:userShapes>
</file>

<file path=ppt/drawings/drawing2.xml><?xml version="1.0" encoding="utf-8"?>
<c:userShapes xmlns:c="http://schemas.openxmlformats.org/drawingml/2006/chart">
  <cdr:relSizeAnchor xmlns:cdr="http://schemas.openxmlformats.org/drawingml/2006/chartDrawing">
    <cdr:from>
      <cdr:x>0.01055</cdr:x>
      <cdr:y>0.84942</cdr:y>
    </cdr:from>
    <cdr:to>
      <cdr:x>0.06297</cdr:x>
      <cdr:y>0.91855</cdr:y>
    </cdr:to>
    <cdr:sp macro="" textlink="">
      <cdr:nvSpPr>
        <cdr:cNvPr id="2" name="TextBox 1"/>
        <cdr:cNvSpPr txBox="1"/>
      </cdr:nvSpPr>
      <cdr:spPr>
        <a:xfrm xmlns:a="http://schemas.openxmlformats.org/drawingml/2006/main">
          <a:off x="95560" y="3555831"/>
          <a:ext cx="474563" cy="289367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vertOverflow="clip" wrap="square" rtlCol="0"/>
        <a:lstStyle xmlns:a="http://schemas.openxmlformats.org/drawingml/2006/main"/>
        <a:p xmlns:a="http://schemas.openxmlformats.org/drawingml/2006/main">
          <a:r>
            <a:rPr lang="th-TH" sz="1400" b="1" dirty="0" smtClean="0">
              <a:latin typeface="Chulabhorn Likit Text" panose="00000500000000000000" pitchFamily="50" charset="-34"/>
              <a:cs typeface="Chulabhorn Likit Text" panose="00000500000000000000" pitchFamily="50" charset="-34"/>
            </a:rPr>
            <a:t>คดี</a:t>
          </a:r>
          <a:endParaRPr lang="th-TH" sz="1400" b="1" dirty="0">
            <a:latin typeface="Chulabhorn Likit Text" panose="00000500000000000000" pitchFamily="50" charset="-34"/>
            <a:cs typeface="Chulabhorn Likit Text" panose="00000500000000000000" pitchFamily="50" charset="-34"/>
          </a:endParaRPr>
        </a:p>
      </cdr:txBody>
    </cdr:sp>
  </cdr:relSizeAnchor>
</c:userShapes>
</file>

<file path=ppt/drawings/drawing3.xml><?xml version="1.0" encoding="utf-8"?>
<c:userShapes xmlns:c="http://schemas.openxmlformats.org/drawingml/2006/chart">
  <cdr:relSizeAnchor xmlns:cdr="http://schemas.openxmlformats.org/drawingml/2006/chartDrawing">
    <cdr:from>
      <cdr:x>0</cdr:x>
      <cdr:y>0.81036</cdr:y>
    </cdr:from>
    <cdr:to>
      <cdr:x>0.10145</cdr:x>
      <cdr:y>0.89505</cdr:y>
    </cdr:to>
    <cdr:sp macro="" textlink="">
      <cdr:nvSpPr>
        <cdr:cNvPr id="2" name="TextBox 1"/>
        <cdr:cNvSpPr txBox="1"/>
      </cdr:nvSpPr>
      <cdr:spPr>
        <a:xfrm xmlns:a="http://schemas.openxmlformats.org/drawingml/2006/main">
          <a:off x="-698500" y="3159582"/>
          <a:ext cx="889006" cy="330206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vertOverflow="clip" wrap="square" rtlCol="0"/>
        <a:lstStyle xmlns:a="http://schemas.openxmlformats.org/drawingml/2006/main"/>
        <a:p xmlns:a="http://schemas.openxmlformats.org/drawingml/2006/main">
          <a:r>
            <a:rPr lang="th-TH" sz="1400" b="1" dirty="0" smtClean="0">
              <a:latin typeface="Chulabhorn Likit Text" panose="00000500000000000000" pitchFamily="50" charset="-34"/>
              <a:cs typeface="Chulabhorn Likit Text" panose="00000500000000000000" pitchFamily="50" charset="-34"/>
            </a:rPr>
            <a:t>โครงการ</a:t>
          </a:r>
          <a:endParaRPr lang="th-TH" sz="1400" b="1" dirty="0">
            <a:latin typeface="Chulabhorn Likit Text" panose="00000500000000000000" pitchFamily="50" charset="-34"/>
            <a:cs typeface="Chulabhorn Likit Text" panose="00000500000000000000" pitchFamily="50" charset="-34"/>
          </a:endParaRPr>
        </a:p>
      </cdr:txBody>
    </cdr:sp>
  </cdr:relSizeAnchor>
</c:userShape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ตัวแทนหัวกระดาษ 1"/>
          <p:cNvSpPr>
            <a:spLocks noGrp="1"/>
          </p:cNvSpPr>
          <p:nvPr>
            <p:ph type="hdr" sz="quarter"/>
          </p:nvPr>
        </p:nvSpPr>
        <p:spPr>
          <a:xfrm>
            <a:off x="0" y="4"/>
            <a:ext cx="2986088" cy="501649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th-TH"/>
          </a:p>
        </p:txBody>
      </p:sp>
      <p:sp>
        <p:nvSpPr>
          <p:cNvPr id="3" name="ตัวแทนวันที่ 2"/>
          <p:cNvSpPr>
            <a:spLocks noGrp="1"/>
          </p:cNvSpPr>
          <p:nvPr>
            <p:ph type="dt" sz="quarter" idx="1"/>
          </p:nvPr>
        </p:nvSpPr>
        <p:spPr>
          <a:xfrm>
            <a:off x="3902076" y="4"/>
            <a:ext cx="2986088" cy="501649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E2FA74C7-ACB0-4EC4-AC49-EABDB89AEE9D}" type="datetimeFigureOut">
              <a:rPr lang="th-TH" smtClean="0"/>
              <a:t>25/05/66</a:t>
            </a:fld>
            <a:endParaRPr lang="th-TH"/>
          </a:p>
        </p:txBody>
      </p:sp>
      <p:sp>
        <p:nvSpPr>
          <p:cNvPr id="4" name="ตัวแทนท้ายกระดาษ 3"/>
          <p:cNvSpPr>
            <a:spLocks noGrp="1"/>
          </p:cNvSpPr>
          <p:nvPr>
            <p:ph type="ftr" sz="quarter" idx="2"/>
          </p:nvPr>
        </p:nvSpPr>
        <p:spPr>
          <a:xfrm>
            <a:off x="0" y="9520241"/>
            <a:ext cx="2986088" cy="501649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th-TH"/>
          </a:p>
        </p:txBody>
      </p:sp>
      <p:sp>
        <p:nvSpPr>
          <p:cNvPr id="5" name="ตัวแทนหมายเลขสไลด์ 4"/>
          <p:cNvSpPr>
            <a:spLocks noGrp="1"/>
          </p:cNvSpPr>
          <p:nvPr>
            <p:ph type="sldNum" sz="quarter" idx="3"/>
          </p:nvPr>
        </p:nvSpPr>
        <p:spPr>
          <a:xfrm>
            <a:off x="3902076" y="9520241"/>
            <a:ext cx="2986088" cy="501649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85FE47EA-5A7A-4822-8210-06A4D03C7C35}" type="slidenum">
              <a:rPr lang="th-TH" smtClean="0"/>
              <a:t>‹#›</a:t>
            </a:fld>
            <a:endParaRPr lang="th-TH"/>
          </a:p>
        </p:txBody>
      </p:sp>
    </p:spTree>
    <p:extLst>
      <p:ext uri="{BB962C8B-B14F-4D97-AF65-F5344CB8AC3E}">
        <p14:creationId xmlns:p14="http://schemas.microsoft.com/office/powerpoint/2010/main" val="1085151315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ตัวแทนหัวกระดาษ 1"/>
          <p:cNvSpPr>
            <a:spLocks noGrp="1"/>
          </p:cNvSpPr>
          <p:nvPr>
            <p:ph type="hdr" sz="quarter"/>
          </p:nvPr>
        </p:nvSpPr>
        <p:spPr>
          <a:xfrm>
            <a:off x="0" y="4"/>
            <a:ext cx="2986088" cy="501649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th-TH" dirty="0"/>
          </a:p>
        </p:txBody>
      </p:sp>
      <p:sp>
        <p:nvSpPr>
          <p:cNvPr id="3" name="ตัวแทนวันที่ 2"/>
          <p:cNvSpPr>
            <a:spLocks noGrp="1"/>
          </p:cNvSpPr>
          <p:nvPr>
            <p:ph type="dt" idx="1"/>
          </p:nvPr>
        </p:nvSpPr>
        <p:spPr>
          <a:xfrm>
            <a:off x="3902076" y="4"/>
            <a:ext cx="2986088" cy="501649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74C8BFDC-ECE7-43E2-87D2-133B36FE0225}" type="datetimeFigureOut">
              <a:rPr lang="th-TH" smtClean="0"/>
              <a:t>25/05/66</a:t>
            </a:fld>
            <a:endParaRPr lang="th-TH" dirty="0"/>
          </a:p>
        </p:txBody>
      </p:sp>
      <p:sp>
        <p:nvSpPr>
          <p:cNvPr id="4" name="ตัวแทนรูปบนสไลด์ 3"/>
          <p:cNvSpPr>
            <a:spLocks noGrp="1" noRot="1" noChangeAspect="1"/>
          </p:cNvSpPr>
          <p:nvPr>
            <p:ph type="sldImg" idx="2"/>
          </p:nvPr>
        </p:nvSpPr>
        <p:spPr>
          <a:xfrm>
            <a:off x="438150" y="1250950"/>
            <a:ext cx="6013450" cy="3382963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th-TH" dirty="0"/>
          </a:p>
        </p:txBody>
      </p:sp>
      <p:sp>
        <p:nvSpPr>
          <p:cNvPr id="5" name="ตัวแทนบันทึกย่อ 4"/>
          <p:cNvSpPr>
            <a:spLocks noGrp="1"/>
          </p:cNvSpPr>
          <p:nvPr>
            <p:ph type="body" sz="quarter" idx="3"/>
          </p:nvPr>
        </p:nvSpPr>
        <p:spPr>
          <a:xfrm>
            <a:off x="688975" y="4822827"/>
            <a:ext cx="5511800" cy="3946526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th-TH"/>
              <a:t>คลิกเพื่อแก้ไขสไตล์ของข้อความต้นแบบ</a:t>
            </a:r>
          </a:p>
          <a:p>
            <a:pPr lvl="1"/>
            <a:r>
              <a:rPr lang="th-TH"/>
              <a:t>ระดับที่สอง</a:t>
            </a:r>
          </a:p>
          <a:p>
            <a:pPr lvl="2"/>
            <a:r>
              <a:rPr lang="th-TH"/>
              <a:t>ระดับที่สาม</a:t>
            </a:r>
          </a:p>
          <a:p>
            <a:pPr lvl="3"/>
            <a:r>
              <a:rPr lang="th-TH"/>
              <a:t>ระดับที่สี่</a:t>
            </a:r>
          </a:p>
          <a:p>
            <a:pPr lvl="4"/>
            <a:r>
              <a:rPr lang="th-TH"/>
              <a:t>ระดับที่ห้า</a:t>
            </a:r>
          </a:p>
        </p:txBody>
      </p:sp>
      <p:sp>
        <p:nvSpPr>
          <p:cNvPr id="6" name="ตัวแทนท้ายกระดาษ 5"/>
          <p:cNvSpPr>
            <a:spLocks noGrp="1"/>
          </p:cNvSpPr>
          <p:nvPr>
            <p:ph type="ftr" sz="quarter" idx="4"/>
          </p:nvPr>
        </p:nvSpPr>
        <p:spPr>
          <a:xfrm>
            <a:off x="0" y="9520242"/>
            <a:ext cx="2986088" cy="501649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th-TH" dirty="0"/>
          </a:p>
        </p:txBody>
      </p:sp>
      <p:sp>
        <p:nvSpPr>
          <p:cNvPr id="7" name="ตัวแทนหมายเลขสไลด์ 6"/>
          <p:cNvSpPr>
            <a:spLocks noGrp="1"/>
          </p:cNvSpPr>
          <p:nvPr>
            <p:ph type="sldNum" sz="quarter" idx="5"/>
          </p:nvPr>
        </p:nvSpPr>
        <p:spPr>
          <a:xfrm>
            <a:off x="3902076" y="9520242"/>
            <a:ext cx="2986088" cy="501649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3E5F51A1-A190-4FE8-BD22-59A8BF5E5BA7}" type="slidenum">
              <a:rPr lang="th-TH" smtClean="0"/>
              <a:t>‹#›</a:t>
            </a:fld>
            <a:endParaRPr lang="th-TH" dirty="0"/>
          </a:p>
        </p:txBody>
      </p:sp>
    </p:spTree>
    <p:extLst>
      <p:ext uri="{BB962C8B-B14F-4D97-AF65-F5344CB8AC3E}">
        <p14:creationId xmlns:p14="http://schemas.microsoft.com/office/powerpoint/2010/main" val="3979728276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0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2.xml"/><Relationship Id="rId1" Type="http://schemas.openxmlformats.org/officeDocument/2006/relationships/notesMaster" Target="../notesMasters/notesMaster1.xml"/></Relationships>
</file>

<file path=ppt/notesSlides/_rels/notesSlide10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3.xml"/><Relationship Id="rId1" Type="http://schemas.openxmlformats.org/officeDocument/2006/relationships/notesMaster" Target="../notesMasters/notesMaster1.xml"/></Relationships>
</file>

<file path=ppt/notesSlides/_rels/notesSlide10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4.xml"/><Relationship Id="rId1" Type="http://schemas.openxmlformats.org/officeDocument/2006/relationships/notesMaster" Target="../notesMasters/notesMaster1.xml"/></Relationships>
</file>

<file path=ppt/notesSlides/_rels/notesSlide10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5.xml"/><Relationship Id="rId1" Type="http://schemas.openxmlformats.org/officeDocument/2006/relationships/notesMaster" Target="../notesMasters/notesMaster1.xml"/></Relationships>
</file>

<file path=ppt/notesSlides/_rels/notesSlide10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6.xml"/><Relationship Id="rId1" Type="http://schemas.openxmlformats.org/officeDocument/2006/relationships/notesMaster" Target="../notesMasters/notesMaster1.xml"/></Relationships>
</file>

<file path=ppt/notesSlides/_rels/notesSlide10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7.xml"/><Relationship Id="rId1" Type="http://schemas.openxmlformats.org/officeDocument/2006/relationships/notesMaster" Target="../notesMasters/notesMaster1.xml"/></Relationships>
</file>

<file path=ppt/notesSlides/_rels/notesSlide10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8.xml"/><Relationship Id="rId1" Type="http://schemas.openxmlformats.org/officeDocument/2006/relationships/notesMaster" Target="../notesMasters/notesMaster1.xml"/></Relationships>
</file>

<file path=ppt/notesSlides/_rels/notesSlide10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9.xml"/><Relationship Id="rId1" Type="http://schemas.openxmlformats.org/officeDocument/2006/relationships/notesMaster" Target="../notesMasters/notesMaster1.xml"/></Relationships>
</file>

<file path=ppt/notesSlides/_rels/notesSlide10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1.xml"/><Relationship Id="rId1" Type="http://schemas.openxmlformats.org/officeDocument/2006/relationships/notesMaster" Target="../notesMasters/notesMaster1.xml"/></Relationships>
</file>

<file path=ppt/notesSlides/_rels/notesSlide10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2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3.xml"/><Relationship Id="rId1" Type="http://schemas.openxmlformats.org/officeDocument/2006/relationships/notesMaster" Target="../notesMasters/notesMaster1.xml"/></Relationships>
</file>

<file path=ppt/notesSlides/_rels/notesSlide1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6.xml"/><Relationship Id="rId1" Type="http://schemas.openxmlformats.org/officeDocument/2006/relationships/notesMaster" Target="../notesMasters/notesMaster1.xml"/></Relationships>
</file>

<file path=ppt/notesSlides/_rels/notesSlide1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9.xml"/><Relationship Id="rId1" Type="http://schemas.openxmlformats.org/officeDocument/2006/relationships/notesMaster" Target="../notesMasters/notesMaster1.xml"/></Relationships>
</file>

<file path=ppt/notesSlides/_rels/notesSlide1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0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3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4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6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8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2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6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7.xml"/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8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9.xml"/><Relationship Id="rId1" Type="http://schemas.openxmlformats.org/officeDocument/2006/relationships/notesMaster" Target="../notesMasters/notesMaster1.xml"/></Relationships>
</file>

<file path=ppt/notesSlides/_rels/notesSlide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0.xml"/><Relationship Id="rId1" Type="http://schemas.openxmlformats.org/officeDocument/2006/relationships/notesMaster" Target="../notesMasters/notesMaster1.xml"/></Relationships>
</file>

<file path=ppt/notesSlides/_rels/notesSlide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1.xml"/><Relationship Id="rId1" Type="http://schemas.openxmlformats.org/officeDocument/2006/relationships/notesMaster" Target="../notesMasters/notesMaster1.xml"/></Relationships>
</file>

<file path=ppt/notesSlides/_rels/notesSlide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2.xml"/><Relationship Id="rId1" Type="http://schemas.openxmlformats.org/officeDocument/2006/relationships/notesMaster" Target="../notesMasters/notesMaster1.xml"/></Relationships>
</file>

<file path=ppt/notesSlides/_rels/notesSlide4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3.xml"/><Relationship Id="rId1" Type="http://schemas.openxmlformats.org/officeDocument/2006/relationships/notesMaster" Target="../notesMasters/notesMaster1.xml"/></Relationships>
</file>

<file path=ppt/notesSlides/_rels/notesSlide4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4.xml"/><Relationship Id="rId1" Type="http://schemas.openxmlformats.org/officeDocument/2006/relationships/notesMaster" Target="../notesMasters/notesMaster1.xml"/></Relationships>
</file>

<file path=ppt/notesSlides/_rels/notesSlide4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5.xml"/><Relationship Id="rId1" Type="http://schemas.openxmlformats.org/officeDocument/2006/relationships/notesMaster" Target="../notesMasters/notesMaster1.xml"/></Relationships>
</file>

<file path=ppt/notesSlides/_rels/notesSlide4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6.xml"/><Relationship Id="rId1" Type="http://schemas.openxmlformats.org/officeDocument/2006/relationships/notesMaster" Target="../notesMasters/notesMaster1.xml"/></Relationships>
</file>

<file path=ppt/notesSlides/_rels/notesSlide4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7.xml"/><Relationship Id="rId1" Type="http://schemas.openxmlformats.org/officeDocument/2006/relationships/notesMaster" Target="../notesMasters/notesMaster1.xml"/></Relationships>
</file>

<file path=ppt/notesSlides/_rels/notesSlide4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8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5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9.xml"/><Relationship Id="rId1" Type="http://schemas.openxmlformats.org/officeDocument/2006/relationships/notesMaster" Target="../notesMasters/notesMaster1.xml"/></Relationships>
</file>

<file path=ppt/notesSlides/_rels/notesSlide5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0.xml"/><Relationship Id="rId1" Type="http://schemas.openxmlformats.org/officeDocument/2006/relationships/notesMaster" Target="../notesMasters/notesMaster1.xml"/></Relationships>
</file>

<file path=ppt/notesSlides/_rels/notesSlide5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1.xml"/><Relationship Id="rId1" Type="http://schemas.openxmlformats.org/officeDocument/2006/relationships/notesMaster" Target="../notesMasters/notesMaster1.xml"/></Relationships>
</file>

<file path=ppt/notesSlides/_rels/notesSlide5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2.xml"/><Relationship Id="rId1" Type="http://schemas.openxmlformats.org/officeDocument/2006/relationships/notesMaster" Target="../notesMasters/notesMaster1.xml"/></Relationships>
</file>

<file path=ppt/notesSlides/_rels/notesSlide5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3.xml"/><Relationship Id="rId1" Type="http://schemas.openxmlformats.org/officeDocument/2006/relationships/notesMaster" Target="../notesMasters/notesMaster1.xml"/></Relationships>
</file>

<file path=ppt/notesSlides/_rels/notesSlide5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4.xml"/><Relationship Id="rId1" Type="http://schemas.openxmlformats.org/officeDocument/2006/relationships/notesMaster" Target="../notesMasters/notesMaster1.xml"/></Relationships>
</file>

<file path=ppt/notesSlides/_rels/notesSlide5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5.xml"/><Relationship Id="rId1" Type="http://schemas.openxmlformats.org/officeDocument/2006/relationships/notesMaster" Target="../notesMasters/notesMaster1.xml"/></Relationships>
</file>

<file path=ppt/notesSlides/_rels/notesSlide5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6.xml"/><Relationship Id="rId1" Type="http://schemas.openxmlformats.org/officeDocument/2006/relationships/notesMaster" Target="../notesMasters/notesMaster1.xml"/></Relationships>
</file>

<file path=ppt/notesSlides/_rels/notesSlide5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8.xml"/><Relationship Id="rId1" Type="http://schemas.openxmlformats.org/officeDocument/2006/relationships/notesMaster" Target="../notesMasters/notesMaster1.xml"/></Relationships>
</file>

<file path=ppt/notesSlides/_rels/notesSlide5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9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6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0.xml"/><Relationship Id="rId1" Type="http://schemas.openxmlformats.org/officeDocument/2006/relationships/notesMaster" Target="../notesMasters/notesMaster1.xml"/></Relationships>
</file>

<file path=ppt/notesSlides/_rels/notesSlide6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1.xml"/><Relationship Id="rId1" Type="http://schemas.openxmlformats.org/officeDocument/2006/relationships/notesMaster" Target="../notesMasters/notesMaster1.xml"/></Relationships>
</file>

<file path=ppt/notesSlides/_rels/notesSlide6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2.xml"/><Relationship Id="rId1" Type="http://schemas.openxmlformats.org/officeDocument/2006/relationships/notesMaster" Target="../notesMasters/notesMaster1.xml"/></Relationships>
</file>

<file path=ppt/notesSlides/_rels/notesSlide6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3.xml"/><Relationship Id="rId1" Type="http://schemas.openxmlformats.org/officeDocument/2006/relationships/notesMaster" Target="../notesMasters/notesMaster1.xml"/></Relationships>
</file>

<file path=ppt/notesSlides/_rels/notesSlide6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4.xml"/><Relationship Id="rId1" Type="http://schemas.openxmlformats.org/officeDocument/2006/relationships/notesMaster" Target="../notesMasters/notesMaster1.xml"/></Relationships>
</file>

<file path=ppt/notesSlides/_rels/notesSlide6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5.xml"/><Relationship Id="rId1" Type="http://schemas.openxmlformats.org/officeDocument/2006/relationships/notesMaster" Target="../notesMasters/notesMaster1.xml"/></Relationships>
</file>

<file path=ppt/notesSlides/_rels/notesSlide6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6.xml"/><Relationship Id="rId1" Type="http://schemas.openxmlformats.org/officeDocument/2006/relationships/notesMaster" Target="../notesMasters/notesMaster1.xml"/></Relationships>
</file>

<file path=ppt/notesSlides/_rels/notesSlide6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7.xml"/><Relationship Id="rId1" Type="http://schemas.openxmlformats.org/officeDocument/2006/relationships/notesMaster" Target="../notesMasters/notesMaster1.xml"/></Relationships>
</file>

<file path=ppt/notesSlides/_rels/notesSlide6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8.xml"/><Relationship Id="rId1" Type="http://schemas.openxmlformats.org/officeDocument/2006/relationships/notesMaster" Target="../notesMasters/notesMaster1.xml"/></Relationships>
</file>

<file path=ppt/notesSlides/_rels/notesSlide6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9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7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0.xml"/><Relationship Id="rId1" Type="http://schemas.openxmlformats.org/officeDocument/2006/relationships/notesMaster" Target="../notesMasters/notesMaster1.xml"/></Relationships>
</file>

<file path=ppt/notesSlides/_rels/notesSlide7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1.xml"/><Relationship Id="rId1" Type="http://schemas.openxmlformats.org/officeDocument/2006/relationships/notesMaster" Target="../notesMasters/notesMaster1.xml"/></Relationships>
</file>

<file path=ppt/notesSlides/_rels/notesSlide7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2.xml"/><Relationship Id="rId1" Type="http://schemas.openxmlformats.org/officeDocument/2006/relationships/notesMaster" Target="../notesMasters/notesMaster1.xml"/></Relationships>
</file>

<file path=ppt/notesSlides/_rels/notesSlide7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3.xml"/><Relationship Id="rId1" Type="http://schemas.openxmlformats.org/officeDocument/2006/relationships/notesMaster" Target="../notesMasters/notesMaster1.xml"/></Relationships>
</file>

<file path=ppt/notesSlides/_rels/notesSlide7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4.xml"/><Relationship Id="rId1" Type="http://schemas.openxmlformats.org/officeDocument/2006/relationships/notesMaster" Target="../notesMasters/notesMaster1.xml"/></Relationships>
</file>

<file path=ppt/notesSlides/_rels/notesSlide7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5.xml"/><Relationship Id="rId1" Type="http://schemas.openxmlformats.org/officeDocument/2006/relationships/notesMaster" Target="../notesMasters/notesMaster1.xml"/></Relationships>
</file>

<file path=ppt/notesSlides/_rels/notesSlide7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6.xml"/><Relationship Id="rId1" Type="http://schemas.openxmlformats.org/officeDocument/2006/relationships/notesMaster" Target="../notesMasters/notesMaster1.xml"/></Relationships>
</file>

<file path=ppt/notesSlides/_rels/notesSlide7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9.xml"/><Relationship Id="rId1" Type="http://schemas.openxmlformats.org/officeDocument/2006/relationships/notesMaster" Target="../notesMasters/notesMaster1.xml"/></Relationships>
</file>

<file path=ppt/notesSlides/_rels/notesSlide7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0.xml"/><Relationship Id="rId1" Type="http://schemas.openxmlformats.org/officeDocument/2006/relationships/notesMaster" Target="../notesMasters/notesMaster1.xml"/></Relationships>
</file>

<file path=ppt/notesSlides/_rels/notesSlide7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9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8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0.xml"/><Relationship Id="rId1" Type="http://schemas.openxmlformats.org/officeDocument/2006/relationships/notesMaster" Target="../notesMasters/notesMaster1.xml"/></Relationships>
</file>

<file path=ppt/notesSlides/_rels/notesSlide8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1.xml"/><Relationship Id="rId1" Type="http://schemas.openxmlformats.org/officeDocument/2006/relationships/notesMaster" Target="../notesMasters/notesMaster1.xml"/></Relationships>
</file>

<file path=ppt/notesSlides/_rels/notesSlide8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2.xml"/><Relationship Id="rId1" Type="http://schemas.openxmlformats.org/officeDocument/2006/relationships/notesMaster" Target="../notesMasters/notesMaster1.xml"/></Relationships>
</file>

<file path=ppt/notesSlides/_rels/notesSlide8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1.xml"/><Relationship Id="rId1" Type="http://schemas.openxmlformats.org/officeDocument/2006/relationships/notesMaster" Target="../notesMasters/notesMaster1.xml"/></Relationships>
</file>

<file path=ppt/notesSlides/_rels/notesSlide8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2.xml"/><Relationship Id="rId1" Type="http://schemas.openxmlformats.org/officeDocument/2006/relationships/notesMaster" Target="../notesMasters/notesMaster1.xml"/></Relationships>
</file>

<file path=ppt/notesSlides/_rels/notesSlide8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3.xml"/><Relationship Id="rId1" Type="http://schemas.openxmlformats.org/officeDocument/2006/relationships/notesMaster" Target="../notesMasters/notesMaster1.xml"/></Relationships>
</file>

<file path=ppt/notesSlides/_rels/notesSlide8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4.xml"/><Relationship Id="rId1" Type="http://schemas.openxmlformats.org/officeDocument/2006/relationships/notesMaster" Target="../notesMasters/notesMaster1.xml"/></Relationships>
</file>

<file path=ppt/notesSlides/_rels/notesSlide8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5.xml"/><Relationship Id="rId1" Type="http://schemas.openxmlformats.org/officeDocument/2006/relationships/notesMaster" Target="../notesMasters/notesMaster1.xml"/></Relationships>
</file>

<file path=ppt/notesSlides/_rels/notesSlide8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6.xml"/><Relationship Id="rId1" Type="http://schemas.openxmlformats.org/officeDocument/2006/relationships/notesMaster" Target="../notesMasters/notesMaster1.xml"/></Relationships>
</file>

<file path=ppt/notesSlides/_rels/notesSlide8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7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9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8.xml"/><Relationship Id="rId1" Type="http://schemas.openxmlformats.org/officeDocument/2006/relationships/notesMaster" Target="../notesMasters/notesMaster1.xml"/></Relationships>
</file>

<file path=ppt/notesSlides/_rels/notesSlide9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9.xml"/><Relationship Id="rId1" Type="http://schemas.openxmlformats.org/officeDocument/2006/relationships/notesMaster" Target="../notesMasters/notesMaster1.xml"/></Relationships>
</file>

<file path=ppt/notesSlides/_rels/notesSlide9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0.xml"/><Relationship Id="rId1" Type="http://schemas.openxmlformats.org/officeDocument/2006/relationships/notesMaster" Target="../notesMasters/notesMaster1.xml"/></Relationships>
</file>

<file path=ppt/notesSlides/_rels/notesSlide9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1.xml"/><Relationship Id="rId1" Type="http://schemas.openxmlformats.org/officeDocument/2006/relationships/notesMaster" Target="../notesMasters/notesMaster1.xml"/></Relationships>
</file>

<file path=ppt/notesSlides/_rels/notesSlide9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2.xml"/><Relationship Id="rId1" Type="http://schemas.openxmlformats.org/officeDocument/2006/relationships/notesMaster" Target="../notesMasters/notesMaster1.xml"/></Relationships>
</file>

<file path=ppt/notesSlides/_rels/notesSlide9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3.xml"/><Relationship Id="rId1" Type="http://schemas.openxmlformats.org/officeDocument/2006/relationships/notesMaster" Target="../notesMasters/notesMaster1.xml"/></Relationships>
</file>

<file path=ppt/notesSlides/_rels/notesSlide9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6.xml"/><Relationship Id="rId1" Type="http://schemas.openxmlformats.org/officeDocument/2006/relationships/notesMaster" Target="../notesMasters/notesMaster1.xml"/></Relationships>
</file>

<file path=ppt/notesSlides/_rels/notesSlide9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7.xml"/><Relationship Id="rId1" Type="http://schemas.openxmlformats.org/officeDocument/2006/relationships/notesMaster" Target="../notesMasters/notesMaster1.xml"/></Relationships>
</file>

<file path=ppt/notesSlides/_rels/notesSlide9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8.xml"/><Relationship Id="rId1" Type="http://schemas.openxmlformats.org/officeDocument/2006/relationships/notesMaster" Target="../notesMasters/notesMaster1.xml"/></Relationships>
</file>

<file path=ppt/notesSlides/_rels/notesSlide9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th-TH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3E5F51A1-A190-4FE8-BD22-59A8BF5E5BA7}" type="slidenum">
              <a:rPr lang="th-TH" smtClean="0"/>
              <a:t>2</a:t>
            </a:fld>
            <a:endParaRPr lang="th-TH" dirty="0"/>
          </a:p>
        </p:txBody>
      </p:sp>
    </p:spTree>
    <p:extLst>
      <p:ext uri="{BB962C8B-B14F-4D97-AF65-F5344CB8AC3E}">
        <p14:creationId xmlns:p14="http://schemas.microsoft.com/office/powerpoint/2010/main" val="941693007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th-TH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3E5F51A1-A190-4FE8-BD22-59A8BF5E5BA7}" type="slidenum">
              <a:rPr lang="th-TH" smtClean="0"/>
              <a:t>11</a:t>
            </a:fld>
            <a:endParaRPr lang="th-TH" dirty="0"/>
          </a:p>
        </p:txBody>
      </p:sp>
    </p:spTree>
    <p:extLst>
      <p:ext uri="{BB962C8B-B14F-4D97-AF65-F5344CB8AC3E}">
        <p14:creationId xmlns:p14="http://schemas.microsoft.com/office/powerpoint/2010/main" val="719192709"/>
      </p:ext>
    </p:extLst>
  </p:cSld>
  <p:clrMapOvr>
    <a:masterClrMapping/>
  </p:clrMapOvr>
</p:notes>
</file>

<file path=ppt/notesSlides/notesSlide10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th-TH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3E5F51A1-A190-4FE8-BD22-59A8BF5E5BA7}" type="slidenum">
              <a:rPr lang="th-TH" smtClean="0"/>
              <a:t>162</a:t>
            </a:fld>
            <a:endParaRPr lang="th-TH" dirty="0"/>
          </a:p>
        </p:txBody>
      </p:sp>
    </p:spTree>
    <p:extLst>
      <p:ext uri="{BB962C8B-B14F-4D97-AF65-F5344CB8AC3E}">
        <p14:creationId xmlns:p14="http://schemas.microsoft.com/office/powerpoint/2010/main" val="2964680205"/>
      </p:ext>
    </p:extLst>
  </p:cSld>
  <p:clrMapOvr>
    <a:masterClrMapping/>
  </p:clrMapOvr>
</p:notes>
</file>

<file path=ppt/notesSlides/notesSlide10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ตัวแทนรูปบนสไลด์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ตัวแทนบันทึกย่อ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th-TH"/>
          </a:p>
        </p:txBody>
      </p:sp>
      <p:sp>
        <p:nvSpPr>
          <p:cNvPr id="4" name="ตัวแทนหมายเลขสไลด์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D0778A3-6E0D-4DCB-8C72-3A5A270818CC}" type="slidenum">
              <a:rPr lang="th-TH" smtClean="0"/>
              <a:t>163</a:t>
            </a:fld>
            <a:endParaRPr lang="th-TH"/>
          </a:p>
        </p:txBody>
      </p:sp>
    </p:spTree>
    <p:extLst>
      <p:ext uri="{BB962C8B-B14F-4D97-AF65-F5344CB8AC3E}">
        <p14:creationId xmlns:p14="http://schemas.microsoft.com/office/powerpoint/2010/main" val="1978220872"/>
      </p:ext>
    </p:extLst>
  </p:cSld>
  <p:clrMapOvr>
    <a:masterClrMapping/>
  </p:clrMapOvr>
</p:notes>
</file>

<file path=ppt/notesSlides/notesSlide10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ตัวแทนรูปบนสไลด์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ตัวแทนบันทึกย่อ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th-TH"/>
          </a:p>
        </p:txBody>
      </p:sp>
      <p:sp>
        <p:nvSpPr>
          <p:cNvPr id="4" name="ตัวแทนหมายเลขสไลด์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D0778A3-6E0D-4DCB-8C72-3A5A270818CC}" type="slidenum">
              <a:rPr lang="th-TH" smtClean="0"/>
              <a:t>164</a:t>
            </a:fld>
            <a:endParaRPr lang="th-TH"/>
          </a:p>
        </p:txBody>
      </p:sp>
    </p:spTree>
    <p:extLst>
      <p:ext uri="{BB962C8B-B14F-4D97-AF65-F5344CB8AC3E}">
        <p14:creationId xmlns:p14="http://schemas.microsoft.com/office/powerpoint/2010/main" val="2549272034"/>
      </p:ext>
    </p:extLst>
  </p:cSld>
  <p:clrMapOvr>
    <a:masterClrMapping/>
  </p:clrMapOvr>
</p:notes>
</file>

<file path=ppt/notesSlides/notesSlide10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ตัวแทนรูปบนสไลด์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ตัวแทนบันทึกย่อ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th-TH"/>
          </a:p>
        </p:txBody>
      </p:sp>
      <p:sp>
        <p:nvSpPr>
          <p:cNvPr id="4" name="ตัวแทนหมายเลขสไลด์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D0778A3-6E0D-4DCB-8C72-3A5A270818CC}" type="slidenum">
              <a:rPr lang="th-TH" smtClean="0"/>
              <a:t>165</a:t>
            </a:fld>
            <a:endParaRPr lang="th-TH"/>
          </a:p>
        </p:txBody>
      </p:sp>
    </p:spTree>
    <p:extLst>
      <p:ext uri="{BB962C8B-B14F-4D97-AF65-F5344CB8AC3E}">
        <p14:creationId xmlns:p14="http://schemas.microsoft.com/office/powerpoint/2010/main" val="3617412123"/>
      </p:ext>
    </p:extLst>
  </p:cSld>
  <p:clrMapOvr>
    <a:masterClrMapping/>
  </p:clrMapOvr>
</p:notes>
</file>

<file path=ppt/notesSlides/notesSlide10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ตัวแทนรูปบนสไลด์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ตัวแทนบันทึกย่อ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th-TH"/>
          </a:p>
        </p:txBody>
      </p:sp>
      <p:sp>
        <p:nvSpPr>
          <p:cNvPr id="4" name="ตัวแทนหมายเลขสไลด์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D0778A3-6E0D-4DCB-8C72-3A5A270818CC}" type="slidenum">
              <a:rPr lang="th-TH" smtClean="0"/>
              <a:t>166</a:t>
            </a:fld>
            <a:endParaRPr lang="th-TH"/>
          </a:p>
        </p:txBody>
      </p:sp>
    </p:spTree>
    <p:extLst>
      <p:ext uri="{BB962C8B-B14F-4D97-AF65-F5344CB8AC3E}">
        <p14:creationId xmlns:p14="http://schemas.microsoft.com/office/powerpoint/2010/main" val="3594959295"/>
      </p:ext>
    </p:extLst>
  </p:cSld>
  <p:clrMapOvr>
    <a:masterClrMapping/>
  </p:clrMapOvr>
</p:notes>
</file>

<file path=ppt/notesSlides/notesSlide10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ตัวแทนรูปบนสไลด์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ตัวแทนบันทึกย่อ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th-TH"/>
          </a:p>
        </p:txBody>
      </p:sp>
      <p:sp>
        <p:nvSpPr>
          <p:cNvPr id="4" name="ตัวแทนหมายเลขสไลด์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D0778A3-6E0D-4DCB-8C72-3A5A270818CC}" type="slidenum">
              <a:rPr lang="th-TH" smtClean="0"/>
              <a:t>167</a:t>
            </a:fld>
            <a:endParaRPr lang="th-TH"/>
          </a:p>
        </p:txBody>
      </p:sp>
    </p:spTree>
    <p:extLst>
      <p:ext uri="{BB962C8B-B14F-4D97-AF65-F5344CB8AC3E}">
        <p14:creationId xmlns:p14="http://schemas.microsoft.com/office/powerpoint/2010/main" val="4026525067"/>
      </p:ext>
    </p:extLst>
  </p:cSld>
  <p:clrMapOvr>
    <a:masterClrMapping/>
  </p:clrMapOvr>
</p:notes>
</file>

<file path=ppt/notesSlides/notesSlide10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ตัวแทนรูปบนสไลด์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ตัวแทนบันทึกย่อ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th-TH"/>
          </a:p>
        </p:txBody>
      </p:sp>
      <p:sp>
        <p:nvSpPr>
          <p:cNvPr id="4" name="ตัวแทนหมายเลขสไลด์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D0778A3-6E0D-4DCB-8C72-3A5A270818CC}" type="slidenum">
              <a:rPr lang="th-TH" smtClean="0"/>
              <a:t>168</a:t>
            </a:fld>
            <a:endParaRPr lang="th-TH"/>
          </a:p>
        </p:txBody>
      </p:sp>
    </p:spTree>
    <p:extLst>
      <p:ext uri="{BB962C8B-B14F-4D97-AF65-F5344CB8AC3E}">
        <p14:creationId xmlns:p14="http://schemas.microsoft.com/office/powerpoint/2010/main" val="746856589"/>
      </p:ext>
    </p:extLst>
  </p:cSld>
  <p:clrMapOvr>
    <a:masterClrMapping/>
  </p:clrMapOvr>
</p:notes>
</file>

<file path=ppt/notesSlides/notesSlide10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ตัวแทนรูปบนสไลด์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ตัวแทนบันทึกย่อ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th-TH"/>
          </a:p>
        </p:txBody>
      </p:sp>
      <p:sp>
        <p:nvSpPr>
          <p:cNvPr id="4" name="ตัวแทนหมายเลขสไลด์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D0778A3-6E0D-4DCB-8C72-3A5A270818CC}" type="slidenum">
              <a:rPr lang="th-TH" smtClean="0"/>
              <a:t>169</a:t>
            </a:fld>
            <a:endParaRPr lang="th-TH"/>
          </a:p>
        </p:txBody>
      </p:sp>
    </p:spTree>
    <p:extLst>
      <p:ext uri="{BB962C8B-B14F-4D97-AF65-F5344CB8AC3E}">
        <p14:creationId xmlns:p14="http://schemas.microsoft.com/office/powerpoint/2010/main" val="2911890224"/>
      </p:ext>
    </p:extLst>
  </p:cSld>
  <p:clrMapOvr>
    <a:masterClrMapping/>
  </p:clrMapOvr>
</p:notes>
</file>

<file path=ppt/notesSlides/notesSlide10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ตัวแทนรูปบนสไลด์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ตัวแทนบันทึกย่อ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th-TH"/>
          </a:p>
        </p:txBody>
      </p:sp>
      <p:sp>
        <p:nvSpPr>
          <p:cNvPr id="4" name="ตัวแทนหมายเลขสไลด์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D0778A3-6E0D-4DCB-8C72-3A5A270818CC}" type="slidenum">
              <a:rPr lang="th-TH" smtClean="0"/>
              <a:t>171</a:t>
            </a:fld>
            <a:endParaRPr lang="th-TH"/>
          </a:p>
        </p:txBody>
      </p:sp>
    </p:spTree>
    <p:extLst>
      <p:ext uri="{BB962C8B-B14F-4D97-AF65-F5344CB8AC3E}">
        <p14:creationId xmlns:p14="http://schemas.microsoft.com/office/powerpoint/2010/main" val="2804016426"/>
      </p:ext>
    </p:extLst>
  </p:cSld>
  <p:clrMapOvr>
    <a:masterClrMapping/>
  </p:clrMapOvr>
</p:notes>
</file>

<file path=ppt/notesSlides/notesSlide10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ตัวแทนรูปบนสไลด์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ตัวแทนบันทึกย่อ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th-TH"/>
          </a:p>
        </p:txBody>
      </p:sp>
      <p:sp>
        <p:nvSpPr>
          <p:cNvPr id="4" name="ตัวแทนหมายเลขสไลด์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D0778A3-6E0D-4DCB-8C72-3A5A270818CC}" type="slidenum">
              <a:rPr lang="th-TH" smtClean="0"/>
              <a:t>172</a:t>
            </a:fld>
            <a:endParaRPr lang="th-TH"/>
          </a:p>
        </p:txBody>
      </p:sp>
    </p:spTree>
    <p:extLst>
      <p:ext uri="{BB962C8B-B14F-4D97-AF65-F5344CB8AC3E}">
        <p14:creationId xmlns:p14="http://schemas.microsoft.com/office/powerpoint/2010/main" val="1528858911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th-TH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3E5F51A1-A190-4FE8-BD22-59A8BF5E5BA7}" type="slidenum">
              <a:rPr lang="th-TH" smtClean="0"/>
              <a:t>12</a:t>
            </a:fld>
            <a:endParaRPr lang="th-TH" dirty="0"/>
          </a:p>
        </p:txBody>
      </p:sp>
    </p:spTree>
    <p:extLst>
      <p:ext uri="{BB962C8B-B14F-4D97-AF65-F5344CB8AC3E}">
        <p14:creationId xmlns:p14="http://schemas.microsoft.com/office/powerpoint/2010/main" val="1718314363"/>
      </p:ext>
    </p:extLst>
  </p:cSld>
  <p:clrMapOvr>
    <a:masterClrMapping/>
  </p:clrMapOvr>
</p:notes>
</file>

<file path=ppt/notesSlides/notesSlide1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th-TH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3E5F51A1-A190-4FE8-BD22-59A8BF5E5BA7}" type="slidenum">
              <a:rPr lang="th-TH" smtClean="0"/>
              <a:t>183</a:t>
            </a:fld>
            <a:endParaRPr lang="th-TH" dirty="0"/>
          </a:p>
        </p:txBody>
      </p:sp>
    </p:spTree>
    <p:extLst>
      <p:ext uri="{BB962C8B-B14F-4D97-AF65-F5344CB8AC3E}">
        <p14:creationId xmlns:p14="http://schemas.microsoft.com/office/powerpoint/2010/main" val="1679508401"/>
      </p:ext>
    </p:extLst>
  </p:cSld>
  <p:clrMapOvr>
    <a:masterClrMapping/>
  </p:clrMapOvr>
</p:notes>
</file>

<file path=ppt/notesSlides/notesSlide1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ตัวแทนรูปบนสไลด์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ตัวแทนบันทึกย่อ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th-TH" dirty="0"/>
          </a:p>
        </p:txBody>
      </p:sp>
      <p:sp>
        <p:nvSpPr>
          <p:cNvPr id="4" name="ตัวแทนหมายเลขสไลด์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EAF0C20-EA7E-4098-8A5B-DD764B2E9A33}" type="slidenum">
              <a:rPr lang="th-TH" smtClean="0"/>
              <a:t>186</a:t>
            </a:fld>
            <a:endParaRPr lang="th-TH"/>
          </a:p>
        </p:txBody>
      </p:sp>
    </p:spTree>
    <p:extLst>
      <p:ext uri="{BB962C8B-B14F-4D97-AF65-F5344CB8AC3E}">
        <p14:creationId xmlns:p14="http://schemas.microsoft.com/office/powerpoint/2010/main" val="2520118678"/>
      </p:ext>
    </p:extLst>
  </p:cSld>
  <p:clrMapOvr>
    <a:masterClrMapping/>
  </p:clrMapOvr>
</p:notes>
</file>

<file path=ppt/notesSlides/notesSlide1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th-TH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3E5F51A1-A190-4FE8-BD22-59A8BF5E5BA7}" type="slidenum">
              <a:rPr lang="th-TH" smtClean="0"/>
              <a:t>189</a:t>
            </a:fld>
            <a:endParaRPr lang="th-TH" dirty="0"/>
          </a:p>
        </p:txBody>
      </p:sp>
    </p:spTree>
    <p:extLst>
      <p:ext uri="{BB962C8B-B14F-4D97-AF65-F5344CB8AC3E}">
        <p14:creationId xmlns:p14="http://schemas.microsoft.com/office/powerpoint/2010/main" val="4125284248"/>
      </p:ext>
    </p:extLst>
  </p:cSld>
  <p:clrMapOvr>
    <a:masterClrMapping/>
  </p:clrMapOvr>
</p:notes>
</file>

<file path=ppt/notesSlides/notesSlide1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th-TH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3E5F51A1-A190-4FE8-BD22-59A8BF5E5BA7}" type="slidenum">
              <a:rPr lang="th-TH" smtClean="0"/>
              <a:t>190</a:t>
            </a:fld>
            <a:endParaRPr lang="th-TH" dirty="0"/>
          </a:p>
        </p:txBody>
      </p:sp>
    </p:spTree>
    <p:extLst>
      <p:ext uri="{BB962C8B-B14F-4D97-AF65-F5344CB8AC3E}">
        <p14:creationId xmlns:p14="http://schemas.microsoft.com/office/powerpoint/2010/main" val="2052376955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th-TH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3E5F51A1-A190-4FE8-BD22-59A8BF5E5BA7}" type="slidenum">
              <a:rPr lang="th-TH" smtClean="0"/>
              <a:t>13</a:t>
            </a:fld>
            <a:endParaRPr lang="th-TH" dirty="0"/>
          </a:p>
        </p:txBody>
      </p:sp>
    </p:spTree>
    <p:extLst>
      <p:ext uri="{BB962C8B-B14F-4D97-AF65-F5344CB8AC3E}">
        <p14:creationId xmlns:p14="http://schemas.microsoft.com/office/powerpoint/2010/main" val="3004410263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th-TH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3E5F51A1-A190-4FE8-BD22-59A8BF5E5BA7}" type="slidenum">
              <a:rPr lang="th-TH" smtClean="0"/>
              <a:t>14</a:t>
            </a:fld>
            <a:endParaRPr lang="th-TH" dirty="0"/>
          </a:p>
        </p:txBody>
      </p:sp>
    </p:spTree>
    <p:extLst>
      <p:ext uri="{BB962C8B-B14F-4D97-AF65-F5344CB8AC3E}">
        <p14:creationId xmlns:p14="http://schemas.microsoft.com/office/powerpoint/2010/main" val="3213716865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ตัวแทนรูปบนสไลด์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ตัวแทนบันทึกย่อ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th-TH" dirty="0"/>
          </a:p>
        </p:txBody>
      </p:sp>
      <p:sp>
        <p:nvSpPr>
          <p:cNvPr id="4" name="ตัวแทนหมายเลขสไลด์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8C45EBE-8949-4B8A-9DD2-810D76ED3261}" type="slidenum">
              <a:rPr lang="th-TH" smtClean="0"/>
              <a:t>15</a:t>
            </a:fld>
            <a:endParaRPr lang="th-TH" dirty="0"/>
          </a:p>
        </p:txBody>
      </p:sp>
    </p:spTree>
    <p:extLst>
      <p:ext uri="{BB962C8B-B14F-4D97-AF65-F5344CB8AC3E}">
        <p14:creationId xmlns:p14="http://schemas.microsoft.com/office/powerpoint/2010/main" val="4148885246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th-TH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3E5F51A1-A190-4FE8-BD22-59A8BF5E5BA7}" type="slidenum">
              <a:rPr lang="th-TH" smtClean="0"/>
              <a:t>25</a:t>
            </a:fld>
            <a:endParaRPr lang="th-TH" dirty="0"/>
          </a:p>
        </p:txBody>
      </p:sp>
    </p:spTree>
    <p:extLst>
      <p:ext uri="{BB962C8B-B14F-4D97-AF65-F5344CB8AC3E}">
        <p14:creationId xmlns:p14="http://schemas.microsoft.com/office/powerpoint/2010/main" val="2519722551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th-TH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3E5F51A1-A190-4FE8-BD22-59A8BF5E5BA7}" type="slidenum">
              <a:rPr lang="th-TH" smtClean="0"/>
              <a:t>27</a:t>
            </a:fld>
            <a:endParaRPr lang="th-TH" dirty="0"/>
          </a:p>
        </p:txBody>
      </p:sp>
    </p:spTree>
    <p:extLst>
      <p:ext uri="{BB962C8B-B14F-4D97-AF65-F5344CB8AC3E}">
        <p14:creationId xmlns:p14="http://schemas.microsoft.com/office/powerpoint/2010/main" val="2330704377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th-TH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3E5F51A1-A190-4FE8-BD22-59A8BF5E5BA7}" type="slidenum">
              <a:rPr lang="th-TH" smtClean="0"/>
              <a:t>28</a:t>
            </a:fld>
            <a:endParaRPr lang="th-TH" dirty="0"/>
          </a:p>
        </p:txBody>
      </p:sp>
    </p:spTree>
    <p:extLst>
      <p:ext uri="{BB962C8B-B14F-4D97-AF65-F5344CB8AC3E}">
        <p14:creationId xmlns:p14="http://schemas.microsoft.com/office/powerpoint/2010/main" val="3209295857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th-TH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3E5F51A1-A190-4FE8-BD22-59A8BF5E5BA7}" type="slidenum">
              <a:rPr lang="th-TH" smtClean="0"/>
              <a:t>29</a:t>
            </a:fld>
            <a:endParaRPr lang="th-TH" dirty="0"/>
          </a:p>
        </p:txBody>
      </p:sp>
    </p:spTree>
    <p:extLst>
      <p:ext uri="{BB962C8B-B14F-4D97-AF65-F5344CB8AC3E}">
        <p14:creationId xmlns:p14="http://schemas.microsoft.com/office/powerpoint/2010/main" val="282933012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th-TH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3E5F51A1-A190-4FE8-BD22-59A8BF5E5BA7}" type="slidenum">
              <a:rPr lang="th-TH" smtClean="0"/>
              <a:t>30</a:t>
            </a:fld>
            <a:endParaRPr lang="th-TH" dirty="0"/>
          </a:p>
        </p:txBody>
      </p:sp>
    </p:spTree>
    <p:extLst>
      <p:ext uri="{BB962C8B-B14F-4D97-AF65-F5344CB8AC3E}">
        <p14:creationId xmlns:p14="http://schemas.microsoft.com/office/powerpoint/2010/main" val="3374326718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th-TH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3E5F51A1-A190-4FE8-BD22-59A8BF5E5BA7}" type="slidenum">
              <a:rPr lang="th-TH" smtClean="0"/>
              <a:t>3</a:t>
            </a:fld>
            <a:endParaRPr lang="th-TH" dirty="0"/>
          </a:p>
        </p:txBody>
      </p:sp>
    </p:spTree>
    <p:extLst>
      <p:ext uri="{BB962C8B-B14F-4D97-AF65-F5344CB8AC3E}">
        <p14:creationId xmlns:p14="http://schemas.microsoft.com/office/powerpoint/2010/main" val="3516609201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th-TH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3E5F51A1-A190-4FE8-BD22-59A8BF5E5BA7}" type="slidenum">
              <a:rPr lang="th-TH" smtClean="0"/>
              <a:t>31</a:t>
            </a:fld>
            <a:endParaRPr lang="th-TH" dirty="0"/>
          </a:p>
        </p:txBody>
      </p:sp>
    </p:spTree>
    <p:extLst>
      <p:ext uri="{BB962C8B-B14F-4D97-AF65-F5344CB8AC3E}">
        <p14:creationId xmlns:p14="http://schemas.microsoft.com/office/powerpoint/2010/main" val="218343596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th-TH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3E5F51A1-A190-4FE8-BD22-59A8BF5E5BA7}" type="slidenum">
              <a:rPr lang="th-TH" smtClean="0"/>
              <a:t>32</a:t>
            </a:fld>
            <a:endParaRPr lang="th-TH" dirty="0"/>
          </a:p>
        </p:txBody>
      </p:sp>
    </p:spTree>
    <p:extLst>
      <p:ext uri="{BB962C8B-B14F-4D97-AF65-F5344CB8AC3E}">
        <p14:creationId xmlns:p14="http://schemas.microsoft.com/office/powerpoint/2010/main" val="695502463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th-TH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3E5F51A1-A190-4FE8-BD22-59A8BF5E5BA7}" type="slidenum">
              <a:rPr lang="th-TH" smtClean="0"/>
              <a:t>33</a:t>
            </a:fld>
            <a:endParaRPr lang="th-TH" dirty="0"/>
          </a:p>
        </p:txBody>
      </p:sp>
    </p:spTree>
    <p:extLst>
      <p:ext uri="{BB962C8B-B14F-4D97-AF65-F5344CB8AC3E}">
        <p14:creationId xmlns:p14="http://schemas.microsoft.com/office/powerpoint/2010/main" val="167252623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th-TH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3E5F51A1-A190-4FE8-BD22-59A8BF5E5BA7}" type="slidenum">
              <a:rPr lang="th-TH" smtClean="0"/>
              <a:t>34</a:t>
            </a:fld>
            <a:endParaRPr lang="th-TH" dirty="0"/>
          </a:p>
        </p:txBody>
      </p:sp>
    </p:spTree>
    <p:extLst>
      <p:ext uri="{BB962C8B-B14F-4D97-AF65-F5344CB8AC3E}">
        <p14:creationId xmlns:p14="http://schemas.microsoft.com/office/powerpoint/2010/main" val="4094884689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th-TH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3E5F51A1-A190-4FE8-BD22-59A8BF5E5BA7}" type="slidenum">
              <a:rPr lang="th-TH" smtClean="0"/>
              <a:t>35</a:t>
            </a:fld>
            <a:endParaRPr lang="th-TH" dirty="0"/>
          </a:p>
        </p:txBody>
      </p:sp>
    </p:spTree>
    <p:extLst>
      <p:ext uri="{BB962C8B-B14F-4D97-AF65-F5344CB8AC3E}">
        <p14:creationId xmlns:p14="http://schemas.microsoft.com/office/powerpoint/2010/main" val="705761296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th-TH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3E5F51A1-A190-4FE8-BD22-59A8BF5E5BA7}" type="slidenum">
              <a:rPr lang="th-TH" smtClean="0"/>
              <a:t>36</a:t>
            </a:fld>
            <a:endParaRPr lang="th-TH" dirty="0"/>
          </a:p>
        </p:txBody>
      </p:sp>
    </p:spTree>
    <p:extLst>
      <p:ext uri="{BB962C8B-B14F-4D97-AF65-F5344CB8AC3E}">
        <p14:creationId xmlns:p14="http://schemas.microsoft.com/office/powerpoint/2010/main" val="282917563"/>
      </p:ext>
    </p:extLst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th-TH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3E5F51A1-A190-4FE8-BD22-59A8BF5E5BA7}" type="slidenum">
              <a:rPr lang="th-TH" smtClean="0"/>
              <a:t>37</a:t>
            </a:fld>
            <a:endParaRPr lang="th-TH" dirty="0"/>
          </a:p>
        </p:txBody>
      </p:sp>
    </p:spTree>
    <p:extLst>
      <p:ext uri="{BB962C8B-B14F-4D97-AF65-F5344CB8AC3E}">
        <p14:creationId xmlns:p14="http://schemas.microsoft.com/office/powerpoint/2010/main" val="1593734535"/>
      </p:ext>
    </p:extLst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th-TH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3E5F51A1-A190-4FE8-BD22-59A8BF5E5BA7}" type="slidenum">
              <a:rPr lang="th-TH" smtClean="0"/>
              <a:t>38</a:t>
            </a:fld>
            <a:endParaRPr lang="th-TH" dirty="0"/>
          </a:p>
        </p:txBody>
      </p:sp>
    </p:spTree>
    <p:extLst>
      <p:ext uri="{BB962C8B-B14F-4D97-AF65-F5344CB8AC3E}">
        <p14:creationId xmlns:p14="http://schemas.microsoft.com/office/powerpoint/2010/main" val="2302925577"/>
      </p:ext>
    </p:extLst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th-TH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3E5F51A1-A190-4FE8-BD22-59A8BF5E5BA7}" type="slidenum">
              <a:rPr lang="th-TH" smtClean="0"/>
              <a:t>39</a:t>
            </a:fld>
            <a:endParaRPr lang="th-TH" dirty="0"/>
          </a:p>
        </p:txBody>
      </p:sp>
    </p:spTree>
    <p:extLst>
      <p:ext uri="{BB962C8B-B14F-4D97-AF65-F5344CB8AC3E}">
        <p14:creationId xmlns:p14="http://schemas.microsoft.com/office/powerpoint/2010/main" val="1089711222"/>
      </p:ext>
    </p:extLst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th-TH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3E5F51A1-A190-4FE8-BD22-59A8BF5E5BA7}" type="slidenum">
              <a:rPr lang="th-TH" smtClean="0"/>
              <a:t>40</a:t>
            </a:fld>
            <a:endParaRPr lang="th-TH" dirty="0"/>
          </a:p>
        </p:txBody>
      </p:sp>
    </p:spTree>
    <p:extLst>
      <p:ext uri="{BB962C8B-B14F-4D97-AF65-F5344CB8AC3E}">
        <p14:creationId xmlns:p14="http://schemas.microsoft.com/office/powerpoint/2010/main" val="886661805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th-TH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3E5F51A1-A190-4FE8-BD22-59A8BF5E5BA7}" type="slidenum">
              <a:rPr lang="th-TH" smtClean="0"/>
              <a:t>4</a:t>
            </a:fld>
            <a:endParaRPr lang="th-TH" dirty="0"/>
          </a:p>
        </p:txBody>
      </p:sp>
    </p:spTree>
    <p:extLst>
      <p:ext uri="{BB962C8B-B14F-4D97-AF65-F5344CB8AC3E}">
        <p14:creationId xmlns:p14="http://schemas.microsoft.com/office/powerpoint/2010/main" val="232170873"/>
      </p:ext>
    </p:extLst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th-TH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3E5F51A1-A190-4FE8-BD22-59A8BF5E5BA7}" type="slidenum">
              <a:rPr lang="th-TH" smtClean="0"/>
              <a:t>41</a:t>
            </a:fld>
            <a:endParaRPr lang="th-TH" dirty="0"/>
          </a:p>
        </p:txBody>
      </p:sp>
    </p:spTree>
    <p:extLst>
      <p:ext uri="{BB962C8B-B14F-4D97-AF65-F5344CB8AC3E}">
        <p14:creationId xmlns:p14="http://schemas.microsoft.com/office/powerpoint/2010/main" val="251481055"/>
      </p:ext>
    </p:extLst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th-TH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3E5F51A1-A190-4FE8-BD22-59A8BF5E5BA7}" type="slidenum">
              <a:rPr lang="th-TH" smtClean="0"/>
              <a:t>42</a:t>
            </a:fld>
            <a:endParaRPr lang="th-TH" dirty="0"/>
          </a:p>
        </p:txBody>
      </p:sp>
    </p:spTree>
    <p:extLst>
      <p:ext uri="{BB962C8B-B14F-4D97-AF65-F5344CB8AC3E}">
        <p14:creationId xmlns:p14="http://schemas.microsoft.com/office/powerpoint/2010/main" val="2037709020"/>
      </p:ext>
    </p:extLst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th-TH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3E5F51A1-A190-4FE8-BD22-59A8BF5E5BA7}" type="slidenum">
              <a:rPr lang="th-TH" smtClean="0"/>
              <a:t>43</a:t>
            </a:fld>
            <a:endParaRPr lang="th-TH" dirty="0"/>
          </a:p>
        </p:txBody>
      </p:sp>
    </p:spTree>
    <p:extLst>
      <p:ext uri="{BB962C8B-B14F-4D97-AF65-F5344CB8AC3E}">
        <p14:creationId xmlns:p14="http://schemas.microsoft.com/office/powerpoint/2010/main" val="540768031"/>
      </p:ext>
    </p:extLst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ตัวแทนรูปบนสไลด์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ตัวแทนบันทึกย่อ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th-TH" dirty="0"/>
          </a:p>
        </p:txBody>
      </p:sp>
      <p:sp>
        <p:nvSpPr>
          <p:cNvPr id="4" name="ตัวแทนหมายเลขสไลด์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3E5F51A1-A190-4FE8-BD22-59A8BF5E5BA7}" type="slidenum">
              <a:rPr lang="th-TH" smtClean="0"/>
              <a:t>44</a:t>
            </a:fld>
            <a:endParaRPr lang="th-TH" dirty="0"/>
          </a:p>
        </p:txBody>
      </p:sp>
    </p:spTree>
    <p:extLst>
      <p:ext uri="{BB962C8B-B14F-4D97-AF65-F5344CB8AC3E}">
        <p14:creationId xmlns:p14="http://schemas.microsoft.com/office/powerpoint/2010/main" val="89482067"/>
      </p:ext>
    </p:extLst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th-TH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3E5F51A1-A190-4FE8-BD22-59A8BF5E5BA7}" type="slidenum">
              <a:rPr lang="th-TH" smtClean="0"/>
              <a:t>46</a:t>
            </a:fld>
            <a:endParaRPr lang="th-TH" dirty="0"/>
          </a:p>
        </p:txBody>
      </p:sp>
    </p:spTree>
    <p:extLst>
      <p:ext uri="{BB962C8B-B14F-4D97-AF65-F5344CB8AC3E}">
        <p14:creationId xmlns:p14="http://schemas.microsoft.com/office/powerpoint/2010/main" val="4285155955"/>
      </p:ext>
    </p:extLst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th-TH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3E5F51A1-A190-4FE8-BD22-59A8BF5E5BA7}" type="slidenum">
              <a:rPr lang="th-TH" smtClean="0"/>
              <a:t>48</a:t>
            </a:fld>
            <a:endParaRPr lang="th-TH" dirty="0"/>
          </a:p>
        </p:txBody>
      </p:sp>
    </p:spTree>
    <p:extLst>
      <p:ext uri="{BB962C8B-B14F-4D97-AF65-F5344CB8AC3E}">
        <p14:creationId xmlns:p14="http://schemas.microsoft.com/office/powerpoint/2010/main" val="231655806"/>
      </p:ext>
    </p:extLst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th-TH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3E5F51A1-A190-4FE8-BD22-59A8BF5E5BA7}" type="slidenum">
              <a:rPr lang="th-TH" smtClean="0"/>
              <a:t>52</a:t>
            </a:fld>
            <a:endParaRPr lang="th-TH" dirty="0"/>
          </a:p>
        </p:txBody>
      </p:sp>
    </p:spTree>
    <p:extLst>
      <p:ext uri="{BB962C8B-B14F-4D97-AF65-F5344CB8AC3E}">
        <p14:creationId xmlns:p14="http://schemas.microsoft.com/office/powerpoint/2010/main" val="819259493"/>
      </p:ext>
    </p:extLst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0D9D912-FE65-457F-91F9-607D3E2B40A3}" type="slidenum">
              <a:rPr lang="en-US" smtClean="0"/>
              <a:t>56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74672762"/>
      </p:ext>
    </p:extLst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0D9D912-FE65-457F-91F9-607D3E2B40A3}" type="slidenum">
              <a:rPr lang="en-US" smtClean="0"/>
              <a:t>57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03046652"/>
      </p:ext>
    </p:extLst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0D9D912-FE65-457F-91F9-607D3E2B40A3}" type="slidenum">
              <a:rPr lang="en-US" smtClean="0"/>
              <a:t>58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82063662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th-TH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3E5F51A1-A190-4FE8-BD22-59A8BF5E5BA7}" type="slidenum">
              <a:rPr lang="th-TH" smtClean="0"/>
              <a:t>5</a:t>
            </a:fld>
            <a:endParaRPr lang="th-TH" dirty="0"/>
          </a:p>
        </p:txBody>
      </p:sp>
    </p:spTree>
    <p:extLst>
      <p:ext uri="{BB962C8B-B14F-4D97-AF65-F5344CB8AC3E}">
        <p14:creationId xmlns:p14="http://schemas.microsoft.com/office/powerpoint/2010/main" val="2565657807"/>
      </p:ext>
    </p:extLst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0D9D912-FE65-457F-91F9-607D3E2B40A3}" type="slidenum">
              <a:rPr lang="en-US" smtClean="0"/>
              <a:t>59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42945542"/>
      </p:ext>
    </p:extLst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0D9D912-FE65-457F-91F9-607D3E2B40A3}" type="slidenum">
              <a:rPr lang="en-US" smtClean="0"/>
              <a:t>60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25920772"/>
      </p:ext>
    </p:extLst>
  </p:cSld>
  <p:clrMapOvr>
    <a:masterClrMapping/>
  </p:clrMapOvr>
</p:notes>
</file>

<file path=ppt/notesSlides/notesSlide4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h-TH" sz="1200" b="1" i="0" u="none" strike="noStrike" baseline="0" dirty="0">
                <a:solidFill>
                  <a:schemeClr val="tx1"/>
                </a:solidFill>
                <a:latin typeface="TH SarabunPSK" panose="020B0500040200020003" pitchFamily="34" charset="-34"/>
                <a:cs typeface="TH SarabunPSK" panose="020B0500040200020003" pitchFamily="34" charset="-34"/>
              </a:rPr>
              <a:t>ระบบบัญชีแยกประเภท (</a:t>
            </a:r>
            <a:r>
              <a:rPr lang="en-US" sz="1200" b="1" i="0" u="none" strike="noStrike" baseline="0" dirty="0">
                <a:solidFill>
                  <a:schemeClr val="tx1"/>
                </a:solidFill>
                <a:latin typeface="TH SarabunPSK" panose="020B0500040200020003" pitchFamily="34" charset="-34"/>
                <a:cs typeface="TH SarabunPSK" panose="020B0500040200020003" pitchFamily="34" charset="-34"/>
              </a:rPr>
              <a:t>General Ledger Module)</a:t>
            </a:r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0D9D912-FE65-457F-91F9-607D3E2B40A3}" type="slidenum">
              <a:rPr lang="en-US" smtClean="0"/>
              <a:t>61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35471523"/>
      </p:ext>
    </p:extLst>
  </p:cSld>
  <p:clrMapOvr>
    <a:masterClrMapping/>
  </p:clrMapOvr>
</p:notes>
</file>

<file path=ppt/notesSlides/notesSlide4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h-TH" sz="1200" b="1" i="0" u="none" strike="noStrike" baseline="0" dirty="0">
                <a:solidFill>
                  <a:schemeClr val="tx1"/>
                </a:solidFill>
                <a:latin typeface="TH SarabunPSK" panose="020B0500040200020003" pitchFamily="34" charset="-34"/>
                <a:cs typeface="TH SarabunPSK" panose="020B0500040200020003" pitchFamily="34" charset="-34"/>
              </a:rPr>
              <a:t>ระบบเจ้าหนี้ (</a:t>
            </a:r>
            <a:r>
              <a:rPr lang="en-US" sz="1200" b="1" i="0" u="none" strike="noStrike" baseline="0" dirty="0">
                <a:solidFill>
                  <a:schemeClr val="tx1"/>
                </a:solidFill>
                <a:latin typeface="TH SarabunPSK" panose="020B0500040200020003" pitchFamily="34" charset="-34"/>
                <a:cs typeface="TH SarabunPSK" panose="020B0500040200020003" pitchFamily="34" charset="-34"/>
              </a:rPr>
              <a:t>Accounts Payable Module)</a:t>
            </a:r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0D9D912-FE65-457F-91F9-607D3E2B40A3}" type="slidenum">
              <a:rPr lang="en-US" smtClean="0"/>
              <a:t>62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19483152"/>
      </p:ext>
    </p:extLst>
  </p:cSld>
  <p:clrMapOvr>
    <a:masterClrMapping/>
  </p:clrMapOvr>
</p:notes>
</file>

<file path=ppt/notesSlides/notesSlide4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h-TH" sz="1200" b="1" i="0" u="none" strike="noStrike" baseline="0" dirty="0">
                <a:solidFill>
                  <a:schemeClr val="tx1"/>
                </a:solidFill>
                <a:latin typeface="TH SarabunPSK" panose="020B0500040200020003" pitchFamily="34" charset="-34"/>
                <a:cs typeface="TH SarabunPSK" panose="020B0500040200020003" pitchFamily="34" charset="-34"/>
              </a:rPr>
              <a:t>ระบบลูกหนี้ (</a:t>
            </a:r>
            <a:r>
              <a:rPr lang="en-US" sz="1200" b="1" i="0" u="none" strike="noStrike" baseline="0" dirty="0">
                <a:solidFill>
                  <a:schemeClr val="tx1"/>
                </a:solidFill>
                <a:latin typeface="TH SarabunPSK" panose="020B0500040200020003" pitchFamily="34" charset="-34"/>
                <a:cs typeface="TH SarabunPSK" panose="020B0500040200020003" pitchFamily="34" charset="-34"/>
              </a:rPr>
              <a:t>Accounts Receivable Modules)</a:t>
            </a:r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0D9D912-FE65-457F-91F9-607D3E2B40A3}" type="slidenum">
              <a:rPr lang="en-US" smtClean="0"/>
              <a:t>63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55802158"/>
      </p:ext>
    </p:extLst>
  </p:cSld>
  <p:clrMapOvr>
    <a:masterClrMapping/>
  </p:clrMapOvr>
</p:notes>
</file>

<file path=ppt/notesSlides/notesSlide4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h-TH" sz="1200" b="1" i="0" u="none" strike="noStrike" baseline="0" dirty="0">
                <a:solidFill>
                  <a:schemeClr val="tx1"/>
                </a:solidFill>
                <a:latin typeface="TH SarabunPSK" panose="020B0500040200020003" pitchFamily="34" charset="-34"/>
                <a:cs typeface="TH SarabunPSK" panose="020B0500040200020003" pitchFamily="34" charset="-34"/>
              </a:rPr>
              <a:t>ระบบการควบคุมงบประมาณ (</a:t>
            </a:r>
            <a:r>
              <a:rPr lang="en-US" sz="1200" b="1" i="0" u="none" strike="noStrike" baseline="0" dirty="0">
                <a:solidFill>
                  <a:schemeClr val="tx1"/>
                </a:solidFill>
                <a:latin typeface="TH SarabunPSK" panose="020B0500040200020003" pitchFamily="34" charset="-34"/>
                <a:cs typeface="TH SarabunPSK" panose="020B0500040200020003" pitchFamily="34" charset="-34"/>
              </a:rPr>
              <a:t>Budgeting Module)</a:t>
            </a:r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0D9D912-FE65-457F-91F9-607D3E2B40A3}" type="slidenum">
              <a:rPr lang="en-US" smtClean="0"/>
              <a:t>64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44924223"/>
      </p:ext>
    </p:extLst>
  </p:cSld>
  <p:clrMapOvr>
    <a:masterClrMapping/>
  </p:clrMapOvr>
</p:notes>
</file>

<file path=ppt/notesSlides/notesSlide4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h-TH" sz="1200" b="1" i="0" u="none" strike="noStrike" baseline="0" dirty="0">
                <a:solidFill>
                  <a:schemeClr val="tx1"/>
                </a:solidFill>
                <a:latin typeface="TH SarabunPSK" panose="020B0500040200020003" pitchFamily="34" charset="-34"/>
                <a:cs typeface="TH SarabunPSK" panose="020B0500040200020003" pitchFamily="34" charset="-34"/>
              </a:rPr>
              <a:t>ระบบธนาคาร (</a:t>
            </a:r>
            <a:r>
              <a:rPr lang="en-US" sz="1200" b="1" i="0" u="none" strike="noStrike" baseline="0" dirty="0">
                <a:solidFill>
                  <a:schemeClr val="tx1"/>
                </a:solidFill>
                <a:latin typeface="TH SarabunPSK" panose="020B0500040200020003" pitchFamily="34" charset="-34"/>
                <a:cs typeface="TH SarabunPSK" panose="020B0500040200020003" pitchFamily="34" charset="-34"/>
              </a:rPr>
              <a:t>Bank Management)</a:t>
            </a:r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0D9D912-FE65-457F-91F9-607D3E2B40A3}" type="slidenum">
              <a:rPr lang="en-US" smtClean="0"/>
              <a:t>65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80063862"/>
      </p:ext>
    </p:extLst>
  </p:cSld>
  <p:clrMapOvr>
    <a:masterClrMapping/>
  </p:clrMapOvr>
</p:notes>
</file>

<file path=ppt/notesSlides/notesSlide4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h-TH" sz="1200" b="1" i="0" u="none" strike="noStrike" baseline="0" dirty="0">
                <a:solidFill>
                  <a:schemeClr val="tx1"/>
                </a:solidFill>
                <a:latin typeface="TH SarabunPSK" panose="020B0500040200020003" pitchFamily="34" charset="-34"/>
                <a:cs typeface="TH SarabunPSK" panose="020B0500040200020003" pitchFamily="34" charset="-34"/>
              </a:rPr>
              <a:t>ระบบจัดซื้อจัดจ้าง (</a:t>
            </a:r>
            <a:r>
              <a:rPr lang="en-US" sz="1200" b="1" i="0" u="none" strike="noStrike" baseline="0" dirty="0">
                <a:solidFill>
                  <a:schemeClr val="tx1"/>
                </a:solidFill>
                <a:latin typeface="TH SarabunPSK" panose="020B0500040200020003" pitchFamily="34" charset="-34"/>
                <a:cs typeface="TH SarabunPSK" panose="020B0500040200020003" pitchFamily="34" charset="-34"/>
              </a:rPr>
              <a:t>Procurement Management)</a:t>
            </a:r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0D9D912-FE65-457F-91F9-607D3E2B40A3}" type="slidenum">
              <a:rPr lang="en-US" smtClean="0"/>
              <a:t>66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28028506"/>
      </p:ext>
    </p:extLst>
  </p:cSld>
  <p:clrMapOvr>
    <a:masterClrMapping/>
  </p:clrMapOvr>
</p:notes>
</file>

<file path=ppt/notesSlides/notesSlide4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h-TH" sz="1200" b="1" i="0" u="none" strike="noStrike" baseline="0" dirty="0">
                <a:solidFill>
                  <a:schemeClr val="tx1"/>
                </a:solidFill>
                <a:latin typeface="TH SarabunPSK" panose="020B0500040200020003" pitchFamily="34" charset="-34"/>
                <a:cs typeface="TH SarabunPSK" panose="020B0500040200020003" pitchFamily="34" charset="-34"/>
              </a:rPr>
              <a:t>ระบบวัสดุคงคลัง (</a:t>
            </a:r>
            <a:r>
              <a:rPr lang="en-US" sz="1200" b="1" i="0" u="none" strike="noStrike" baseline="0" dirty="0">
                <a:solidFill>
                  <a:schemeClr val="tx1"/>
                </a:solidFill>
                <a:latin typeface="TH SarabunPSK" panose="020B0500040200020003" pitchFamily="34" charset="-34"/>
                <a:cs typeface="TH SarabunPSK" panose="020B0500040200020003" pitchFamily="34" charset="-34"/>
              </a:rPr>
              <a:t>Inventory Management)</a:t>
            </a:r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0D9D912-FE65-457F-91F9-607D3E2B40A3}" type="slidenum">
              <a:rPr lang="en-US" smtClean="0"/>
              <a:t>67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90529238"/>
      </p:ext>
    </p:extLst>
  </p:cSld>
  <p:clrMapOvr>
    <a:masterClrMapping/>
  </p:clrMapOvr>
</p:notes>
</file>

<file path=ppt/notesSlides/notesSlide4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h-TH" sz="1200" b="1" i="0" u="none" strike="noStrike" baseline="0" dirty="0">
                <a:solidFill>
                  <a:schemeClr val="tx1"/>
                </a:solidFill>
                <a:latin typeface="TH SarabunPSK" panose="020B0500040200020003" pitchFamily="34" charset="-34"/>
                <a:cs typeface="TH SarabunPSK" panose="020B0500040200020003" pitchFamily="34" charset="-34"/>
              </a:rPr>
              <a:t>ระบบเงินทุนหมุนเวียน</a:t>
            </a:r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0D9D912-FE65-457F-91F9-607D3E2B40A3}" type="slidenum">
              <a:rPr lang="en-US" smtClean="0"/>
              <a:t>68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26562576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th-TH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3E5F51A1-A190-4FE8-BD22-59A8BF5E5BA7}" type="slidenum">
              <a:rPr lang="th-TH" smtClean="0"/>
              <a:t>6</a:t>
            </a:fld>
            <a:endParaRPr lang="th-TH" dirty="0"/>
          </a:p>
        </p:txBody>
      </p:sp>
    </p:spTree>
    <p:extLst>
      <p:ext uri="{BB962C8B-B14F-4D97-AF65-F5344CB8AC3E}">
        <p14:creationId xmlns:p14="http://schemas.microsoft.com/office/powerpoint/2010/main" val="1595594934"/>
      </p:ext>
    </p:extLst>
  </p:cSld>
  <p:clrMapOvr>
    <a:masterClrMapping/>
  </p:clrMapOvr>
</p:notes>
</file>

<file path=ppt/notesSlides/notesSlide5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h-TH" sz="1200" b="1" i="0" u="none" strike="noStrike" baseline="0" dirty="0">
                <a:solidFill>
                  <a:schemeClr val="tx1"/>
                </a:solidFill>
                <a:latin typeface="TH SarabunPSK" panose="020B0500040200020003" pitchFamily="34" charset="-34"/>
                <a:cs typeface="TH SarabunPSK" panose="020B0500040200020003" pitchFamily="34" charset="-34"/>
              </a:rPr>
              <a:t>ระบบเงินอุดหนุน</a:t>
            </a:r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0D9D912-FE65-457F-91F9-607D3E2B40A3}" type="slidenum">
              <a:rPr lang="en-US" smtClean="0"/>
              <a:t>69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4565165"/>
      </p:ext>
    </p:extLst>
  </p:cSld>
  <p:clrMapOvr>
    <a:masterClrMapping/>
  </p:clrMapOvr>
</p:notes>
</file>

<file path=ppt/notesSlides/notesSlide5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h-TH" sz="1200" b="1" i="0" u="none" strike="noStrike" baseline="0" dirty="0">
                <a:solidFill>
                  <a:schemeClr val="tx1"/>
                </a:solidFill>
                <a:latin typeface="TH SarabunPSK" panose="020B0500040200020003" pitchFamily="34" charset="-34"/>
                <a:cs typeface="TH SarabunPSK" panose="020B0500040200020003" pitchFamily="34" charset="-34"/>
              </a:rPr>
              <a:t>การออกรายงาน</a:t>
            </a:r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0D9D912-FE65-457F-91F9-607D3E2B40A3}" type="slidenum">
              <a:rPr lang="en-US" smtClean="0"/>
              <a:t>70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72509287"/>
      </p:ext>
    </p:extLst>
  </p:cSld>
  <p:clrMapOvr>
    <a:masterClrMapping/>
  </p:clrMapOvr>
</p:notes>
</file>

<file path=ppt/notesSlides/notesSlide5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0D9D912-FE65-457F-91F9-607D3E2B40A3}" type="slidenum">
              <a:rPr lang="en-US" smtClean="0"/>
              <a:t>71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56366670"/>
      </p:ext>
    </p:extLst>
  </p:cSld>
  <p:clrMapOvr>
    <a:masterClrMapping/>
  </p:clrMapOvr>
</p:notes>
</file>

<file path=ppt/notesSlides/notesSlide5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0D9D912-FE65-457F-91F9-607D3E2B40A3}" type="slidenum">
              <a:rPr lang="en-US" smtClean="0"/>
              <a:t>72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16385342"/>
      </p:ext>
    </p:extLst>
  </p:cSld>
  <p:clrMapOvr>
    <a:masterClrMapping/>
  </p:clrMapOvr>
</p:notes>
</file>

<file path=ppt/notesSlides/notesSlide5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0D9D912-FE65-457F-91F9-607D3E2B40A3}" type="slidenum">
              <a:rPr lang="en-US" smtClean="0"/>
              <a:t>73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346855"/>
      </p:ext>
    </p:extLst>
  </p:cSld>
  <p:clrMapOvr>
    <a:masterClrMapping/>
  </p:clrMapOvr>
</p:notes>
</file>

<file path=ppt/notesSlides/notesSlide5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0D9D912-FE65-457F-91F9-607D3E2B40A3}" type="slidenum">
              <a:rPr lang="en-US" smtClean="0"/>
              <a:t>74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13434775"/>
      </p:ext>
    </p:extLst>
  </p:cSld>
  <p:clrMapOvr>
    <a:masterClrMapping/>
  </p:clrMapOvr>
</p:notes>
</file>

<file path=ppt/notesSlides/notesSlide5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th-TH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3E5F51A1-A190-4FE8-BD22-59A8BF5E5BA7}" type="slidenum">
              <a:rPr lang="th-TH" smtClean="0"/>
              <a:t>75</a:t>
            </a:fld>
            <a:endParaRPr lang="th-TH" dirty="0"/>
          </a:p>
        </p:txBody>
      </p:sp>
    </p:spTree>
    <p:extLst>
      <p:ext uri="{BB962C8B-B14F-4D97-AF65-F5344CB8AC3E}">
        <p14:creationId xmlns:p14="http://schemas.microsoft.com/office/powerpoint/2010/main" val="1534586358"/>
      </p:ext>
    </p:extLst>
  </p:cSld>
  <p:clrMapOvr>
    <a:masterClrMapping/>
  </p:clrMapOvr>
</p:notes>
</file>

<file path=ppt/notesSlides/notesSlide5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th-TH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3E5F51A1-A190-4FE8-BD22-59A8BF5E5BA7}" type="slidenum">
              <a:rPr lang="th-TH" smtClean="0"/>
              <a:t>76</a:t>
            </a:fld>
            <a:endParaRPr lang="th-TH" dirty="0"/>
          </a:p>
        </p:txBody>
      </p:sp>
    </p:spTree>
    <p:extLst>
      <p:ext uri="{BB962C8B-B14F-4D97-AF65-F5344CB8AC3E}">
        <p14:creationId xmlns:p14="http://schemas.microsoft.com/office/powerpoint/2010/main" val="405621076"/>
      </p:ext>
    </p:extLst>
  </p:cSld>
  <p:clrMapOvr>
    <a:masterClrMapping/>
  </p:clrMapOvr>
</p:notes>
</file>

<file path=ppt/notesSlides/notesSlide5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th-TH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3E5F51A1-A190-4FE8-BD22-59A8BF5E5BA7}" type="slidenum">
              <a:rPr lang="th-TH" smtClean="0"/>
              <a:t>78</a:t>
            </a:fld>
            <a:endParaRPr lang="th-TH" dirty="0"/>
          </a:p>
        </p:txBody>
      </p:sp>
    </p:spTree>
    <p:extLst>
      <p:ext uri="{BB962C8B-B14F-4D97-AF65-F5344CB8AC3E}">
        <p14:creationId xmlns:p14="http://schemas.microsoft.com/office/powerpoint/2010/main" val="3092649005"/>
      </p:ext>
    </p:extLst>
  </p:cSld>
  <p:clrMapOvr>
    <a:masterClrMapping/>
  </p:clrMapOvr>
</p:notes>
</file>

<file path=ppt/notesSlides/notesSlide5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th-TH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3E5F51A1-A190-4FE8-BD22-59A8BF5E5BA7}" type="slidenum">
              <a:rPr lang="th-TH" smtClean="0"/>
              <a:t>79</a:t>
            </a:fld>
            <a:endParaRPr lang="th-TH" dirty="0"/>
          </a:p>
        </p:txBody>
      </p:sp>
    </p:spTree>
    <p:extLst>
      <p:ext uri="{BB962C8B-B14F-4D97-AF65-F5344CB8AC3E}">
        <p14:creationId xmlns:p14="http://schemas.microsoft.com/office/powerpoint/2010/main" val="1418902515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th-TH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3E5F51A1-A190-4FE8-BD22-59A8BF5E5BA7}" type="slidenum">
              <a:rPr lang="th-TH" smtClean="0"/>
              <a:t>7</a:t>
            </a:fld>
            <a:endParaRPr lang="th-TH" dirty="0"/>
          </a:p>
        </p:txBody>
      </p:sp>
    </p:spTree>
    <p:extLst>
      <p:ext uri="{BB962C8B-B14F-4D97-AF65-F5344CB8AC3E}">
        <p14:creationId xmlns:p14="http://schemas.microsoft.com/office/powerpoint/2010/main" val="2451630322"/>
      </p:ext>
    </p:extLst>
  </p:cSld>
  <p:clrMapOvr>
    <a:masterClrMapping/>
  </p:clrMapOvr>
</p:notes>
</file>

<file path=ppt/notesSlides/notesSlide6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th-TH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3E5F51A1-A190-4FE8-BD22-59A8BF5E5BA7}" type="slidenum">
              <a:rPr lang="th-TH" smtClean="0"/>
              <a:t>80</a:t>
            </a:fld>
            <a:endParaRPr lang="th-TH" dirty="0"/>
          </a:p>
        </p:txBody>
      </p:sp>
    </p:spTree>
    <p:extLst>
      <p:ext uri="{BB962C8B-B14F-4D97-AF65-F5344CB8AC3E}">
        <p14:creationId xmlns:p14="http://schemas.microsoft.com/office/powerpoint/2010/main" val="2554324176"/>
      </p:ext>
    </p:extLst>
  </p:cSld>
  <p:clrMapOvr>
    <a:masterClrMapping/>
  </p:clrMapOvr>
</p:notes>
</file>

<file path=ppt/notesSlides/notesSlide6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th-TH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3E5F51A1-A190-4FE8-BD22-59A8BF5E5BA7}" type="slidenum">
              <a:rPr lang="th-TH" smtClean="0"/>
              <a:t>81</a:t>
            </a:fld>
            <a:endParaRPr lang="th-TH" dirty="0"/>
          </a:p>
        </p:txBody>
      </p:sp>
    </p:spTree>
    <p:extLst>
      <p:ext uri="{BB962C8B-B14F-4D97-AF65-F5344CB8AC3E}">
        <p14:creationId xmlns:p14="http://schemas.microsoft.com/office/powerpoint/2010/main" val="105355967"/>
      </p:ext>
    </p:extLst>
  </p:cSld>
  <p:clrMapOvr>
    <a:masterClrMapping/>
  </p:clrMapOvr>
</p:notes>
</file>

<file path=ppt/notesSlides/notesSlide6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th-TH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3E5F51A1-A190-4FE8-BD22-59A8BF5E5BA7}" type="slidenum">
              <a:rPr lang="th-TH" smtClean="0"/>
              <a:t>82</a:t>
            </a:fld>
            <a:endParaRPr lang="th-TH" dirty="0"/>
          </a:p>
        </p:txBody>
      </p:sp>
    </p:spTree>
    <p:extLst>
      <p:ext uri="{BB962C8B-B14F-4D97-AF65-F5344CB8AC3E}">
        <p14:creationId xmlns:p14="http://schemas.microsoft.com/office/powerpoint/2010/main" val="1985354121"/>
      </p:ext>
    </p:extLst>
  </p:cSld>
  <p:clrMapOvr>
    <a:masterClrMapping/>
  </p:clrMapOvr>
</p:notes>
</file>

<file path=ppt/notesSlides/notesSlide6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th-TH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3E5F51A1-A190-4FE8-BD22-59A8BF5E5BA7}" type="slidenum">
              <a:rPr lang="th-TH" smtClean="0"/>
              <a:t>83</a:t>
            </a:fld>
            <a:endParaRPr lang="th-TH" dirty="0"/>
          </a:p>
        </p:txBody>
      </p:sp>
    </p:spTree>
    <p:extLst>
      <p:ext uri="{BB962C8B-B14F-4D97-AF65-F5344CB8AC3E}">
        <p14:creationId xmlns:p14="http://schemas.microsoft.com/office/powerpoint/2010/main" val="863245215"/>
      </p:ext>
    </p:extLst>
  </p:cSld>
  <p:clrMapOvr>
    <a:masterClrMapping/>
  </p:clrMapOvr>
</p:notes>
</file>

<file path=ppt/notesSlides/notesSlide6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th-TH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3E5F51A1-A190-4FE8-BD22-59A8BF5E5BA7}" type="slidenum">
              <a:rPr lang="th-TH" smtClean="0"/>
              <a:t>84</a:t>
            </a:fld>
            <a:endParaRPr lang="th-TH" dirty="0"/>
          </a:p>
        </p:txBody>
      </p:sp>
    </p:spTree>
    <p:extLst>
      <p:ext uri="{BB962C8B-B14F-4D97-AF65-F5344CB8AC3E}">
        <p14:creationId xmlns:p14="http://schemas.microsoft.com/office/powerpoint/2010/main" val="362369040"/>
      </p:ext>
    </p:extLst>
  </p:cSld>
  <p:clrMapOvr>
    <a:masterClrMapping/>
  </p:clrMapOvr>
</p:notes>
</file>

<file path=ppt/notesSlides/notesSlide6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th-TH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3E5F51A1-A190-4FE8-BD22-59A8BF5E5BA7}" type="slidenum">
              <a:rPr lang="th-TH" smtClean="0"/>
              <a:t>85</a:t>
            </a:fld>
            <a:endParaRPr lang="th-TH" dirty="0"/>
          </a:p>
        </p:txBody>
      </p:sp>
    </p:spTree>
    <p:extLst>
      <p:ext uri="{BB962C8B-B14F-4D97-AF65-F5344CB8AC3E}">
        <p14:creationId xmlns:p14="http://schemas.microsoft.com/office/powerpoint/2010/main" val="2831860247"/>
      </p:ext>
    </p:extLst>
  </p:cSld>
  <p:clrMapOvr>
    <a:masterClrMapping/>
  </p:clrMapOvr>
</p:notes>
</file>

<file path=ppt/notesSlides/notesSlide6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ตัวแทนรูปบนสไลด์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ตัวแทนบันทึกย่อ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th-TH"/>
          </a:p>
        </p:txBody>
      </p:sp>
      <p:sp>
        <p:nvSpPr>
          <p:cNvPr id="4" name="ตัวแทนหมายเลขสไลด์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8C45EBE-8949-4B8A-9DD2-810D76ED3261}" type="slidenum">
              <a:rPr lang="th-TH" smtClean="0"/>
              <a:t>86</a:t>
            </a:fld>
            <a:endParaRPr lang="th-TH"/>
          </a:p>
        </p:txBody>
      </p:sp>
    </p:spTree>
    <p:extLst>
      <p:ext uri="{BB962C8B-B14F-4D97-AF65-F5344CB8AC3E}">
        <p14:creationId xmlns:p14="http://schemas.microsoft.com/office/powerpoint/2010/main" val="3802866602"/>
      </p:ext>
    </p:extLst>
  </p:cSld>
  <p:clrMapOvr>
    <a:masterClrMapping/>
  </p:clrMapOvr>
</p:notes>
</file>

<file path=ppt/notesSlides/notesSlide6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ตัวแทนรูปบนสไลด์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ตัวแทนบันทึกย่อ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th-TH"/>
          </a:p>
        </p:txBody>
      </p:sp>
      <p:sp>
        <p:nvSpPr>
          <p:cNvPr id="4" name="ตัวแทนหมายเลขสไลด์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8C45EBE-8949-4B8A-9DD2-810D76ED3261}" type="slidenum">
              <a:rPr lang="th-TH" smtClean="0"/>
              <a:t>87</a:t>
            </a:fld>
            <a:endParaRPr lang="th-TH"/>
          </a:p>
        </p:txBody>
      </p:sp>
    </p:spTree>
    <p:extLst>
      <p:ext uri="{BB962C8B-B14F-4D97-AF65-F5344CB8AC3E}">
        <p14:creationId xmlns:p14="http://schemas.microsoft.com/office/powerpoint/2010/main" val="3909399694"/>
      </p:ext>
    </p:extLst>
  </p:cSld>
  <p:clrMapOvr>
    <a:masterClrMapping/>
  </p:clrMapOvr>
</p:notes>
</file>

<file path=ppt/notesSlides/notesSlide6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ตัวแทนรูปบนสไลด์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ตัวแทนบันทึกย่อ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th-TH"/>
          </a:p>
        </p:txBody>
      </p:sp>
      <p:sp>
        <p:nvSpPr>
          <p:cNvPr id="4" name="ตัวแทนหมายเลขสไลด์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8C45EBE-8949-4B8A-9DD2-810D76ED3261}" type="slidenum">
              <a:rPr lang="th-TH" smtClean="0"/>
              <a:t>88</a:t>
            </a:fld>
            <a:endParaRPr lang="th-TH"/>
          </a:p>
        </p:txBody>
      </p:sp>
    </p:spTree>
    <p:extLst>
      <p:ext uri="{BB962C8B-B14F-4D97-AF65-F5344CB8AC3E}">
        <p14:creationId xmlns:p14="http://schemas.microsoft.com/office/powerpoint/2010/main" val="1484882778"/>
      </p:ext>
    </p:extLst>
  </p:cSld>
  <p:clrMapOvr>
    <a:masterClrMapping/>
  </p:clrMapOvr>
</p:notes>
</file>

<file path=ppt/notesSlides/notesSlide6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ตัวแทนรูปบนสไลด์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ตัวแทนบันทึกย่อ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th-TH"/>
          </a:p>
        </p:txBody>
      </p:sp>
      <p:sp>
        <p:nvSpPr>
          <p:cNvPr id="4" name="ตัวแทนหมายเลขสไลด์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8C45EBE-8949-4B8A-9DD2-810D76ED3261}" type="slidenum">
              <a:rPr lang="th-TH" smtClean="0"/>
              <a:t>89</a:t>
            </a:fld>
            <a:endParaRPr lang="th-TH"/>
          </a:p>
        </p:txBody>
      </p:sp>
    </p:spTree>
    <p:extLst>
      <p:ext uri="{BB962C8B-B14F-4D97-AF65-F5344CB8AC3E}">
        <p14:creationId xmlns:p14="http://schemas.microsoft.com/office/powerpoint/2010/main" val="2314439393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th-TH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3E5F51A1-A190-4FE8-BD22-59A8BF5E5BA7}" type="slidenum">
              <a:rPr lang="th-TH" smtClean="0"/>
              <a:t>8</a:t>
            </a:fld>
            <a:endParaRPr lang="th-TH" dirty="0"/>
          </a:p>
        </p:txBody>
      </p:sp>
    </p:spTree>
    <p:extLst>
      <p:ext uri="{BB962C8B-B14F-4D97-AF65-F5344CB8AC3E}">
        <p14:creationId xmlns:p14="http://schemas.microsoft.com/office/powerpoint/2010/main" val="808113590"/>
      </p:ext>
    </p:extLst>
  </p:cSld>
  <p:clrMapOvr>
    <a:masterClrMapping/>
  </p:clrMapOvr>
</p:notes>
</file>

<file path=ppt/notesSlides/notesSlide7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ตัวแทนรูปบนสไลด์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ตัวแทนบันทึกย่อ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th-TH"/>
          </a:p>
        </p:txBody>
      </p:sp>
      <p:sp>
        <p:nvSpPr>
          <p:cNvPr id="4" name="ตัวแทนหมายเลขสไลด์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8C45EBE-8949-4B8A-9DD2-810D76ED3261}" type="slidenum">
              <a:rPr lang="th-TH" smtClean="0"/>
              <a:t>90</a:t>
            </a:fld>
            <a:endParaRPr lang="th-TH"/>
          </a:p>
        </p:txBody>
      </p:sp>
    </p:spTree>
    <p:extLst>
      <p:ext uri="{BB962C8B-B14F-4D97-AF65-F5344CB8AC3E}">
        <p14:creationId xmlns:p14="http://schemas.microsoft.com/office/powerpoint/2010/main" val="1169801402"/>
      </p:ext>
    </p:extLst>
  </p:cSld>
  <p:clrMapOvr>
    <a:masterClrMapping/>
  </p:clrMapOvr>
</p:notes>
</file>

<file path=ppt/notesSlides/notesSlide7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ตัวแทนรูปบนสไลด์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ตัวแทนบันทึกย่อ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th-TH"/>
          </a:p>
        </p:txBody>
      </p:sp>
      <p:sp>
        <p:nvSpPr>
          <p:cNvPr id="4" name="ตัวแทนหมายเลขสไลด์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8C45EBE-8949-4B8A-9DD2-810D76ED3261}" type="slidenum">
              <a:rPr lang="th-TH" smtClean="0"/>
              <a:t>91</a:t>
            </a:fld>
            <a:endParaRPr lang="th-TH"/>
          </a:p>
        </p:txBody>
      </p:sp>
    </p:spTree>
    <p:extLst>
      <p:ext uri="{BB962C8B-B14F-4D97-AF65-F5344CB8AC3E}">
        <p14:creationId xmlns:p14="http://schemas.microsoft.com/office/powerpoint/2010/main" val="2865328790"/>
      </p:ext>
    </p:extLst>
  </p:cSld>
  <p:clrMapOvr>
    <a:masterClrMapping/>
  </p:clrMapOvr>
</p:notes>
</file>

<file path=ppt/notesSlides/notesSlide7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ตัวแทนรูปบนสไลด์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ตัวแทนบันทึกย่อ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th-TH"/>
          </a:p>
        </p:txBody>
      </p:sp>
      <p:sp>
        <p:nvSpPr>
          <p:cNvPr id="4" name="ตัวแทนหมายเลขสไลด์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8C45EBE-8949-4B8A-9DD2-810D76ED3261}" type="slidenum">
              <a:rPr lang="th-TH" smtClean="0"/>
              <a:t>92</a:t>
            </a:fld>
            <a:endParaRPr lang="th-TH"/>
          </a:p>
        </p:txBody>
      </p:sp>
    </p:spTree>
    <p:extLst>
      <p:ext uri="{BB962C8B-B14F-4D97-AF65-F5344CB8AC3E}">
        <p14:creationId xmlns:p14="http://schemas.microsoft.com/office/powerpoint/2010/main" val="1547803930"/>
      </p:ext>
    </p:extLst>
  </p:cSld>
  <p:clrMapOvr>
    <a:masterClrMapping/>
  </p:clrMapOvr>
</p:notes>
</file>

<file path=ppt/notesSlides/notesSlide7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ตัวแทนรูปบนสไลด์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ตัวแทนบันทึกย่อ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th-TH"/>
          </a:p>
        </p:txBody>
      </p:sp>
      <p:sp>
        <p:nvSpPr>
          <p:cNvPr id="4" name="ตัวแทนหมายเลขสไลด์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8C45EBE-8949-4B8A-9DD2-810D76ED3261}" type="slidenum">
              <a:rPr lang="th-TH" smtClean="0"/>
              <a:t>93</a:t>
            </a:fld>
            <a:endParaRPr lang="th-TH"/>
          </a:p>
        </p:txBody>
      </p:sp>
    </p:spTree>
    <p:extLst>
      <p:ext uri="{BB962C8B-B14F-4D97-AF65-F5344CB8AC3E}">
        <p14:creationId xmlns:p14="http://schemas.microsoft.com/office/powerpoint/2010/main" val="1730514675"/>
      </p:ext>
    </p:extLst>
  </p:cSld>
  <p:clrMapOvr>
    <a:masterClrMapping/>
  </p:clrMapOvr>
</p:notes>
</file>

<file path=ppt/notesSlides/notesSlide7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th-TH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3E5F51A1-A190-4FE8-BD22-59A8BF5E5BA7}" type="slidenum">
              <a:rPr lang="th-TH" smtClean="0"/>
              <a:t>94</a:t>
            </a:fld>
            <a:endParaRPr lang="th-TH" dirty="0"/>
          </a:p>
        </p:txBody>
      </p:sp>
    </p:spTree>
    <p:extLst>
      <p:ext uri="{BB962C8B-B14F-4D97-AF65-F5344CB8AC3E}">
        <p14:creationId xmlns:p14="http://schemas.microsoft.com/office/powerpoint/2010/main" val="356416480"/>
      </p:ext>
    </p:extLst>
  </p:cSld>
  <p:clrMapOvr>
    <a:masterClrMapping/>
  </p:clrMapOvr>
</p:notes>
</file>

<file path=ppt/notesSlides/notesSlide7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ตัวแทนรูปบนภาพนิ่ง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ตัวแทนบันทึกย่อ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th-TH"/>
          </a:p>
        </p:txBody>
      </p:sp>
      <p:sp>
        <p:nvSpPr>
          <p:cNvPr id="4" name="ตัวแทนหมายเลขภาพนิ่ง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A8A7B4E-EDEB-473E-8BB0-33D000AA0EF8}" type="slidenum">
              <a:rPr lang="th-TH" smtClean="0"/>
              <a:t>95</a:t>
            </a:fld>
            <a:endParaRPr lang="th-TH"/>
          </a:p>
        </p:txBody>
      </p:sp>
    </p:spTree>
    <p:extLst>
      <p:ext uri="{BB962C8B-B14F-4D97-AF65-F5344CB8AC3E}">
        <p14:creationId xmlns:p14="http://schemas.microsoft.com/office/powerpoint/2010/main" val="2240568972"/>
      </p:ext>
    </p:extLst>
  </p:cSld>
  <p:clrMapOvr>
    <a:masterClrMapping/>
  </p:clrMapOvr>
</p:notes>
</file>

<file path=ppt/notesSlides/notesSlide7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ตัวแทนรูปบนภาพนิ่ง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ตัวแทนบันทึกย่อ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th-TH"/>
          </a:p>
        </p:txBody>
      </p:sp>
      <p:sp>
        <p:nvSpPr>
          <p:cNvPr id="4" name="ตัวแทนหมายเลขภาพนิ่ง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A8A7B4E-EDEB-473E-8BB0-33D000AA0EF8}" type="slidenum">
              <a:rPr lang="th-TH" smtClean="0"/>
              <a:t>96</a:t>
            </a:fld>
            <a:endParaRPr lang="th-TH"/>
          </a:p>
        </p:txBody>
      </p:sp>
    </p:spTree>
    <p:extLst>
      <p:ext uri="{BB962C8B-B14F-4D97-AF65-F5344CB8AC3E}">
        <p14:creationId xmlns:p14="http://schemas.microsoft.com/office/powerpoint/2010/main" val="3361551319"/>
      </p:ext>
    </p:extLst>
  </p:cSld>
  <p:clrMapOvr>
    <a:masterClrMapping/>
  </p:clrMapOvr>
</p:notes>
</file>

<file path=ppt/notesSlides/notesSlide7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ตัวแทนรูปบนภาพนิ่ง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ตัวแทนบันทึกย่อ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th-TH"/>
          </a:p>
        </p:txBody>
      </p:sp>
      <p:sp>
        <p:nvSpPr>
          <p:cNvPr id="4" name="ตัวแทนหมายเลขภาพนิ่ง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A8A7B4E-EDEB-473E-8BB0-33D000AA0EF8}" type="slidenum">
              <a:rPr lang="th-TH" smtClean="0"/>
              <a:t>109</a:t>
            </a:fld>
            <a:endParaRPr lang="th-TH"/>
          </a:p>
        </p:txBody>
      </p:sp>
    </p:spTree>
    <p:extLst>
      <p:ext uri="{BB962C8B-B14F-4D97-AF65-F5344CB8AC3E}">
        <p14:creationId xmlns:p14="http://schemas.microsoft.com/office/powerpoint/2010/main" val="1207685384"/>
      </p:ext>
    </p:extLst>
  </p:cSld>
  <p:clrMapOvr>
    <a:masterClrMapping/>
  </p:clrMapOvr>
</p:notes>
</file>

<file path=ppt/notesSlides/notesSlide7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th-TH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3E5F51A1-A190-4FE8-BD22-59A8BF5E5BA7}" type="slidenum">
              <a:rPr lang="th-TH" smtClean="0"/>
              <a:t>110</a:t>
            </a:fld>
            <a:endParaRPr lang="th-TH" dirty="0"/>
          </a:p>
        </p:txBody>
      </p:sp>
    </p:spTree>
    <p:extLst>
      <p:ext uri="{BB962C8B-B14F-4D97-AF65-F5344CB8AC3E}">
        <p14:creationId xmlns:p14="http://schemas.microsoft.com/office/powerpoint/2010/main" val="3036725586"/>
      </p:ext>
    </p:extLst>
  </p:cSld>
  <p:clrMapOvr>
    <a:masterClrMapping/>
  </p:clrMapOvr>
</p:notes>
</file>

<file path=ppt/notesSlides/notesSlide7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th-TH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3E5F51A1-A190-4FE8-BD22-59A8BF5E5BA7}" type="slidenum">
              <a:rPr lang="th-TH" smtClean="0"/>
              <a:t>129</a:t>
            </a:fld>
            <a:endParaRPr lang="th-TH" dirty="0"/>
          </a:p>
        </p:txBody>
      </p:sp>
    </p:spTree>
    <p:extLst>
      <p:ext uri="{BB962C8B-B14F-4D97-AF65-F5344CB8AC3E}">
        <p14:creationId xmlns:p14="http://schemas.microsoft.com/office/powerpoint/2010/main" val="2183523775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th-TH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3E5F51A1-A190-4FE8-BD22-59A8BF5E5BA7}" type="slidenum">
              <a:rPr lang="th-TH" smtClean="0"/>
              <a:t>9</a:t>
            </a:fld>
            <a:endParaRPr lang="th-TH" dirty="0"/>
          </a:p>
        </p:txBody>
      </p:sp>
    </p:spTree>
    <p:extLst>
      <p:ext uri="{BB962C8B-B14F-4D97-AF65-F5344CB8AC3E}">
        <p14:creationId xmlns:p14="http://schemas.microsoft.com/office/powerpoint/2010/main" val="379857324"/>
      </p:ext>
    </p:extLst>
  </p:cSld>
  <p:clrMapOvr>
    <a:masterClrMapping/>
  </p:clrMapOvr>
</p:notes>
</file>

<file path=ppt/notesSlides/notesSlide8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th-TH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3E5F51A1-A190-4FE8-BD22-59A8BF5E5BA7}" type="slidenum">
              <a:rPr lang="th-TH" smtClean="0"/>
              <a:t>130</a:t>
            </a:fld>
            <a:endParaRPr lang="th-TH" dirty="0"/>
          </a:p>
        </p:txBody>
      </p:sp>
    </p:spTree>
    <p:extLst>
      <p:ext uri="{BB962C8B-B14F-4D97-AF65-F5344CB8AC3E}">
        <p14:creationId xmlns:p14="http://schemas.microsoft.com/office/powerpoint/2010/main" val="221938460"/>
      </p:ext>
    </p:extLst>
  </p:cSld>
  <p:clrMapOvr>
    <a:masterClrMapping/>
  </p:clrMapOvr>
</p:notes>
</file>

<file path=ppt/notesSlides/notesSlide8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th-TH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3E5F51A1-A190-4FE8-BD22-59A8BF5E5BA7}" type="slidenum">
              <a:rPr lang="th-TH" smtClean="0"/>
              <a:t>131</a:t>
            </a:fld>
            <a:endParaRPr lang="th-TH" dirty="0"/>
          </a:p>
        </p:txBody>
      </p:sp>
    </p:spTree>
    <p:extLst>
      <p:ext uri="{BB962C8B-B14F-4D97-AF65-F5344CB8AC3E}">
        <p14:creationId xmlns:p14="http://schemas.microsoft.com/office/powerpoint/2010/main" val="1670293951"/>
      </p:ext>
    </p:extLst>
  </p:cSld>
  <p:clrMapOvr>
    <a:masterClrMapping/>
  </p:clrMapOvr>
</p:notes>
</file>

<file path=ppt/notesSlides/notesSlide8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th-TH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3E5F51A1-A190-4FE8-BD22-59A8BF5E5BA7}" type="slidenum">
              <a:rPr lang="th-TH" smtClean="0"/>
              <a:t>132</a:t>
            </a:fld>
            <a:endParaRPr lang="th-TH" dirty="0"/>
          </a:p>
        </p:txBody>
      </p:sp>
    </p:spTree>
    <p:extLst>
      <p:ext uri="{BB962C8B-B14F-4D97-AF65-F5344CB8AC3E}">
        <p14:creationId xmlns:p14="http://schemas.microsoft.com/office/powerpoint/2010/main" val="38782789"/>
      </p:ext>
    </p:extLst>
  </p:cSld>
  <p:clrMapOvr>
    <a:masterClrMapping/>
  </p:clrMapOvr>
</p:notes>
</file>

<file path=ppt/notesSlides/notesSlide8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th-TH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3E5F51A1-A190-4FE8-BD22-59A8BF5E5BA7}" type="slidenum">
              <a:rPr lang="th-TH" smtClean="0"/>
              <a:t>141</a:t>
            </a:fld>
            <a:endParaRPr lang="th-TH" dirty="0"/>
          </a:p>
        </p:txBody>
      </p:sp>
    </p:spTree>
    <p:extLst>
      <p:ext uri="{BB962C8B-B14F-4D97-AF65-F5344CB8AC3E}">
        <p14:creationId xmlns:p14="http://schemas.microsoft.com/office/powerpoint/2010/main" val="3936358110"/>
      </p:ext>
    </p:extLst>
  </p:cSld>
  <p:clrMapOvr>
    <a:masterClrMapping/>
  </p:clrMapOvr>
</p:notes>
</file>

<file path=ppt/notesSlides/notesSlide8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th-TH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3E5F51A1-A190-4FE8-BD22-59A8BF5E5BA7}" type="slidenum">
              <a:rPr lang="th-TH" smtClean="0"/>
              <a:t>142</a:t>
            </a:fld>
            <a:endParaRPr lang="th-TH" dirty="0"/>
          </a:p>
        </p:txBody>
      </p:sp>
    </p:spTree>
    <p:extLst>
      <p:ext uri="{BB962C8B-B14F-4D97-AF65-F5344CB8AC3E}">
        <p14:creationId xmlns:p14="http://schemas.microsoft.com/office/powerpoint/2010/main" val="1292512623"/>
      </p:ext>
    </p:extLst>
  </p:cSld>
  <p:clrMapOvr>
    <a:masterClrMapping/>
  </p:clrMapOvr>
</p:notes>
</file>

<file path=ppt/notesSlides/notesSlide8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th-TH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3E5F51A1-A190-4FE8-BD22-59A8BF5E5BA7}" type="slidenum">
              <a:rPr lang="th-TH" smtClean="0"/>
              <a:t>143</a:t>
            </a:fld>
            <a:endParaRPr lang="th-TH" dirty="0"/>
          </a:p>
        </p:txBody>
      </p:sp>
    </p:spTree>
    <p:extLst>
      <p:ext uri="{BB962C8B-B14F-4D97-AF65-F5344CB8AC3E}">
        <p14:creationId xmlns:p14="http://schemas.microsoft.com/office/powerpoint/2010/main" val="3796341804"/>
      </p:ext>
    </p:extLst>
  </p:cSld>
  <p:clrMapOvr>
    <a:masterClrMapping/>
  </p:clrMapOvr>
</p:notes>
</file>

<file path=ppt/notesSlides/notesSlide8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th-TH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3E5F51A1-A190-4FE8-BD22-59A8BF5E5BA7}" type="slidenum">
              <a:rPr lang="th-TH" smtClean="0"/>
              <a:t>144</a:t>
            </a:fld>
            <a:endParaRPr lang="th-TH" dirty="0"/>
          </a:p>
        </p:txBody>
      </p:sp>
    </p:spTree>
    <p:extLst>
      <p:ext uri="{BB962C8B-B14F-4D97-AF65-F5344CB8AC3E}">
        <p14:creationId xmlns:p14="http://schemas.microsoft.com/office/powerpoint/2010/main" val="667828902"/>
      </p:ext>
    </p:extLst>
  </p:cSld>
  <p:clrMapOvr>
    <a:masterClrMapping/>
  </p:clrMapOvr>
</p:notes>
</file>

<file path=ppt/notesSlides/notesSlide8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th-TH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3E5F51A1-A190-4FE8-BD22-59A8BF5E5BA7}" type="slidenum">
              <a:rPr lang="th-TH" smtClean="0"/>
              <a:t>145</a:t>
            </a:fld>
            <a:endParaRPr lang="th-TH" dirty="0"/>
          </a:p>
        </p:txBody>
      </p:sp>
    </p:spTree>
    <p:extLst>
      <p:ext uri="{BB962C8B-B14F-4D97-AF65-F5344CB8AC3E}">
        <p14:creationId xmlns:p14="http://schemas.microsoft.com/office/powerpoint/2010/main" val="2993472296"/>
      </p:ext>
    </p:extLst>
  </p:cSld>
  <p:clrMapOvr>
    <a:masterClrMapping/>
  </p:clrMapOvr>
</p:notes>
</file>

<file path=ppt/notesSlides/notesSlide8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th-TH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3E5F51A1-A190-4FE8-BD22-59A8BF5E5BA7}" type="slidenum">
              <a:rPr lang="th-TH" smtClean="0"/>
              <a:t>146</a:t>
            </a:fld>
            <a:endParaRPr lang="th-TH" dirty="0"/>
          </a:p>
        </p:txBody>
      </p:sp>
    </p:spTree>
    <p:extLst>
      <p:ext uri="{BB962C8B-B14F-4D97-AF65-F5344CB8AC3E}">
        <p14:creationId xmlns:p14="http://schemas.microsoft.com/office/powerpoint/2010/main" val="1479279851"/>
      </p:ext>
    </p:extLst>
  </p:cSld>
  <p:clrMapOvr>
    <a:masterClrMapping/>
  </p:clrMapOvr>
</p:notes>
</file>

<file path=ppt/notesSlides/notesSlide8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th-TH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3E5F51A1-A190-4FE8-BD22-59A8BF5E5BA7}" type="slidenum">
              <a:rPr lang="th-TH" smtClean="0"/>
              <a:t>147</a:t>
            </a:fld>
            <a:endParaRPr lang="th-TH" dirty="0"/>
          </a:p>
        </p:txBody>
      </p:sp>
    </p:spTree>
    <p:extLst>
      <p:ext uri="{BB962C8B-B14F-4D97-AF65-F5344CB8AC3E}">
        <p14:creationId xmlns:p14="http://schemas.microsoft.com/office/powerpoint/2010/main" val="2410850798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th-TH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3E5F51A1-A190-4FE8-BD22-59A8BF5E5BA7}" type="slidenum">
              <a:rPr lang="th-TH" smtClean="0"/>
              <a:t>10</a:t>
            </a:fld>
            <a:endParaRPr lang="th-TH" dirty="0"/>
          </a:p>
        </p:txBody>
      </p:sp>
    </p:spTree>
    <p:extLst>
      <p:ext uri="{BB962C8B-B14F-4D97-AF65-F5344CB8AC3E}">
        <p14:creationId xmlns:p14="http://schemas.microsoft.com/office/powerpoint/2010/main" val="632838378"/>
      </p:ext>
    </p:extLst>
  </p:cSld>
  <p:clrMapOvr>
    <a:masterClrMapping/>
  </p:clrMapOvr>
</p:notes>
</file>

<file path=ppt/notesSlides/notesSlide9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th-TH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3E5F51A1-A190-4FE8-BD22-59A8BF5E5BA7}" type="slidenum">
              <a:rPr lang="th-TH" smtClean="0"/>
              <a:t>148</a:t>
            </a:fld>
            <a:endParaRPr lang="th-TH" dirty="0"/>
          </a:p>
        </p:txBody>
      </p:sp>
    </p:spTree>
    <p:extLst>
      <p:ext uri="{BB962C8B-B14F-4D97-AF65-F5344CB8AC3E}">
        <p14:creationId xmlns:p14="http://schemas.microsoft.com/office/powerpoint/2010/main" val="3280031140"/>
      </p:ext>
    </p:extLst>
  </p:cSld>
  <p:clrMapOvr>
    <a:masterClrMapping/>
  </p:clrMapOvr>
</p:notes>
</file>

<file path=ppt/notesSlides/notesSlide9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th-TH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3E5F51A1-A190-4FE8-BD22-59A8BF5E5BA7}" type="slidenum">
              <a:rPr lang="th-TH" smtClean="0"/>
              <a:t>149</a:t>
            </a:fld>
            <a:endParaRPr lang="th-TH" dirty="0"/>
          </a:p>
        </p:txBody>
      </p:sp>
    </p:spTree>
    <p:extLst>
      <p:ext uri="{BB962C8B-B14F-4D97-AF65-F5344CB8AC3E}">
        <p14:creationId xmlns:p14="http://schemas.microsoft.com/office/powerpoint/2010/main" val="4209107861"/>
      </p:ext>
    </p:extLst>
  </p:cSld>
  <p:clrMapOvr>
    <a:masterClrMapping/>
  </p:clrMapOvr>
</p:notes>
</file>

<file path=ppt/notesSlides/notesSlide9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th-TH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3E5F51A1-A190-4FE8-BD22-59A8BF5E5BA7}" type="slidenum">
              <a:rPr lang="th-TH" smtClean="0"/>
              <a:t>150</a:t>
            </a:fld>
            <a:endParaRPr lang="th-TH" dirty="0"/>
          </a:p>
        </p:txBody>
      </p:sp>
    </p:spTree>
    <p:extLst>
      <p:ext uri="{BB962C8B-B14F-4D97-AF65-F5344CB8AC3E}">
        <p14:creationId xmlns:p14="http://schemas.microsoft.com/office/powerpoint/2010/main" val="193684760"/>
      </p:ext>
    </p:extLst>
  </p:cSld>
  <p:clrMapOvr>
    <a:masterClrMapping/>
  </p:clrMapOvr>
</p:notes>
</file>

<file path=ppt/notesSlides/notesSlide9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th-TH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3E5F51A1-A190-4FE8-BD22-59A8BF5E5BA7}" type="slidenum">
              <a:rPr lang="th-TH" smtClean="0"/>
              <a:t>151</a:t>
            </a:fld>
            <a:endParaRPr lang="th-TH" dirty="0"/>
          </a:p>
        </p:txBody>
      </p:sp>
    </p:spTree>
    <p:extLst>
      <p:ext uri="{BB962C8B-B14F-4D97-AF65-F5344CB8AC3E}">
        <p14:creationId xmlns:p14="http://schemas.microsoft.com/office/powerpoint/2010/main" val="1780446671"/>
      </p:ext>
    </p:extLst>
  </p:cSld>
  <p:clrMapOvr>
    <a:masterClrMapping/>
  </p:clrMapOvr>
</p:notes>
</file>

<file path=ppt/notesSlides/notesSlide9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th-TH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3E5F51A1-A190-4FE8-BD22-59A8BF5E5BA7}" type="slidenum">
              <a:rPr lang="th-TH" smtClean="0"/>
              <a:t>152</a:t>
            </a:fld>
            <a:endParaRPr lang="th-TH" dirty="0"/>
          </a:p>
        </p:txBody>
      </p:sp>
    </p:spTree>
    <p:extLst>
      <p:ext uri="{BB962C8B-B14F-4D97-AF65-F5344CB8AC3E}">
        <p14:creationId xmlns:p14="http://schemas.microsoft.com/office/powerpoint/2010/main" val="2274786171"/>
      </p:ext>
    </p:extLst>
  </p:cSld>
  <p:clrMapOvr>
    <a:masterClrMapping/>
  </p:clrMapOvr>
</p:notes>
</file>

<file path=ppt/notesSlides/notesSlide9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th-TH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3E5F51A1-A190-4FE8-BD22-59A8BF5E5BA7}" type="slidenum">
              <a:rPr lang="th-TH" smtClean="0"/>
              <a:t>153</a:t>
            </a:fld>
            <a:endParaRPr lang="th-TH" dirty="0"/>
          </a:p>
        </p:txBody>
      </p:sp>
    </p:spTree>
    <p:extLst>
      <p:ext uri="{BB962C8B-B14F-4D97-AF65-F5344CB8AC3E}">
        <p14:creationId xmlns:p14="http://schemas.microsoft.com/office/powerpoint/2010/main" val="1457215571"/>
      </p:ext>
    </p:extLst>
  </p:cSld>
  <p:clrMapOvr>
    <a:masterClrMapping/>
  </p:clrMapOvr>
</p:notes>
</file>

<file path=ppt/notesSlides/notesSlide9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th-TH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3E5F51A1-A190-4FE8-BD22-59A8BF5E5BA7}" type="slidenum">
              <a:rPr lang="th-TH" smtClean="0"/>
              <a:t>156</a:t>
            </a:fld>
            <a:endParaRPr lang="th-TH" dirty="0"/>
          </a:p>
        </p:txBody>
      </p:sp>
    </p:spTree>
    <p:extLst>
      <p:ext uri="{BB962C8B-B14F-4D97-AF65-F5344CB8AC3E}">
        <p14:creationId xmlns:p14="http://schemas.microsoft.com/office/powerpoint/2010/main" val="949641987"/>
      </p:ext>
    </p:extLst>
  </p:cSld>
  <p:clrMapOvr>
    <a:masterClrMapping/>
  </p:clrMapOvr>
</p:notes>
</file>

<file path=ppt/notesSlides/notesSlide9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th-TH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3E5F51A1-A190-4FE8-BD22-59A8BF5E5BA7}" type="slidenum">
              <a:rPr lang="th-TH" smtClean="0"/>
              <a:t>157</a:t>
            </a:fld>
            <a:endParaRPr lang="th-TH" dirty="0"/>
          </a:p>
        </p:txBody>
      </p:sp>
    </p:spTree>
    <p:extLst>
      <p:ext uri="{BB962C8B-B14F-4D97-AF65-F5344CB8AC3E}">
        <p14:creationId xmlns:p14="http://schemas.microsoft.com/office/powerpoint/2010/main" val="3357502971"/>
      </p:ext>
    </p:extLst>
  </p:cSld>
  <p:clrMapOvr>
    <a:masterClrMapping/>
  </p:clrMapOvr>
</p:notes>
</file>

<file path=ppt/notesSlides/notesSlide9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th-TH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3E5F51A1-A190-4FE8-BD22-59A8BF5E5BA7}" type="slidenum">
              <a:rPr lang="th-TH" smtClean="0"/>
              <a:t>158</a:t>
            </a:fld>
            <a:endParaRPr lang="th-TH" dirty="0"/>
          </a:p>
        </p:txBody>
      </p:sp>
    </p:spTree>
    <p:extLst>
      <p:ext uri="{BB962C8B-B14F-4D97-AF65-F5344CB8AC3E}">
        <p14:creationId xmlns:p14="http://schemas.microsoft.com/office/powerpoint/2010/main" val="3843310154"/>
      </p:ext>
    </p:extLst>
  </p:cSld>
  <p:clrMapOvr>
    <a:masterClrMapping/>
  </p:clrMapOvr>
</p:notes>
</file>

<file path=ppt/notesSlides/notesSlide9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th-TH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3E5F51A1-A190-4FE8-BD22-59A8BF5E5BA7}" type="slidenum">
              <a:rPr lang="th-TH" smtClean="0"/>
              <a:t>159</a:t>
            </a:fld>
            <a:endParaRPr lang="th-TH" dirty="0"/>
          </a:p>
        </p:txBody>
      </p:sp>
    </p:spTree>
    <p:extLst>
      <p:ext uri="{BB962C8B-B14F-4D97-AF65-F5344CB8AC3E}">
        <p14:creationId xmlns:p14="http://schemas.microsoft.com/office/powerpoint/2010/main" val="279517472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สไลด์ชื่อเรื่อ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270000" y="935302"/>
            <a:ext cx="7620000" cy="1989667"/>
          </a:xfrm>
        </p:spPr>
        <p:txBody>
          <a:bodyPr anchor="b"/>
          <a:lstStyle>
            <a:lvl1pPr algn="ctr">
              <a:defRPr sz="5000"/>
            </a:lvl1pPr>
          </a:lstStyle>
          <a:p>
            <a:r>
              <a:rPr lang="th-TH"/>
              <a:t>คลิกเพื่อแก้ไขสไตล์ชื่อเรื่องต้นแบบ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270000" y="3001698"/>
            <a:ext cx="7620000" cy="1379802"/>
          </a:xfrm>
        </p:spPr>
        <p:txBody>
          <a:bodyPr/>
          <a:lstStyle>
            <a:lvl1pPr marL="0" indent="0" algn="ctr">
              <a:buNone/>
              <a:defRPr sz="2000"/>
            </a:lvl1pPr>
            <a:lvl2pPr marL="380985" indent="0" algn="ctr">
              <a:buNone/>
              <a:defRPr sz="1667"/>
            </a:lvl2pPr>
            <a:lvl3pPr marL="761970" indent="0" algn="ctr">
              <a:buNone/>
              <a:defRPr sz="1500"/>
            </a:lvl3pPr>
            <a:lvl4pPr marL="1142954" indent="0" algn="ctr">
              <a:buNone/>
              <a:defRPr sz="1333"/>
            </a:lvl4pPr>
            <a:lvl5pPr marL="1523939" indent="0" algn="ctr">
              <a:buNone/>
              <a:defRPr sz="1333"/>
            </a:lvl5pPr>
            <a:lvl6pPr marL="1904924" indent="0" algn="ctr">
              <a:buNone/>
              <a:defRPr sz="1333"/>
            </a:lvl6pPr>
            <a:lvl7pPr marL="2285909" indent="0" algn="ctr">
              <a:buNone/>
              <a:defRPr sz="1333"/>
            </a:lvl7pPr>
            <a:lvl8pPr marL="2666893" indent="0" algn="ctr">
              <a:buNone/>
              <a:defRPr sz="1333"/>
            </a:lvl8pPr>
            <a:lvl9pPr marL="3047878" indent="0" algn="ctr">
              <a:buNone/>
              <a:defRPr sz="1333"/>
            </a:lvl9pPr>
          </a:lstStyle>
          <a:p>
            <a:r>
              <a:rPr lang="th-TH"/>
              <a:t>คลิกเพื่อแก้ไขสไตล์ชื่อเรื่องรองต้นแบบ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AA070FC-0B66-45F4-862E-AC35BDE9927B}" type="datetimeFigureOut">
              <a:rPr lang="th-TH" smtClean="0"/>
              <a:t>25/05/66</a:t>
            </a:fld>
            <a:endParaRPr lang="th-TH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h-TH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79B76DE-B38D-4960-9A84-C5901B2944D9}" type="slidenum">
              <a:rPr lang="th-TH" smtClean="0"/>
              <a:t>‹#›</a:t>
            </a:fld>
            <a:endParaRPr lang="th-TH" dirty="0"/>
          </a:p>
        </p:txBody>
      </p:sp>
    </p:spTree>
    <p:extLst>
      <p:ext uri="{BB962C8B-B14F-4D97-AF65-F5344CB8AC3E}">
        <p14:creationId xmlns:p14="http://schemas.microsoft.com/office/powerpoint/2010/main" val="293759349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ชื่อเรื่องและข้อความแนวตั้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th-TH"/>
              <a:t>คลิกเพื่อแก้ไขสไตล์ชื่อเรื่องต้นแบบ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th-TH"/>
              <a:t>แก้ไขสไตล์ของข้อความต้นแบบ</a:t>
            </a:r>
          </a:p>
          <a:p>
            <a:pPr lvl="1"/>
            <a:r>
              <a:rPr lang="th-TH"/>
              <a:t>ระดับที่สอง</a:t>
            </a:r>
          </a:p>
          <a:p>
            <a:pPr lvl="2"/>
            <a:r>
              <a:rPr lang="th-TH"/>
              <a:t>ระดับที่สาม</a:t>
            </a:r>
          </a:p>
          <a:p>
            <a:pPr lvl="3"/>
            <a:r>
              <a:rPr lang="th-TH"/>
              <a:t>ระดับที่สี่</a:t>
            </a:r>
          </a:p>
          <a:p>
            <a:pPr lvl="4"/>
            <a:r>
              <a:rPr lang="th-TH"/>
              <a:t>ระดับที่ห้า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AA070FC-0B66-45F4-862E-AC35BDE9927B}" type="datetimeFigureOut">
              <a:rPr lang="th-TH" smtClean="0"/>
              <a:t>25/05/66</a:t>
            </a:fld>
            <a:endParaRPr lang="th-TH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h-TH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79B76DE-B38D-4960-9A84-C5901B2944D9}" type="slidenum">
              <a:rPr lang="th-TH" smtClean="0"/>
              <a:t>‹#›</a:t>
            </a:fld>
            <a:endParaRPr lang="th-TH" dirty="0"/>
          </a:p>
        </p:txBody>
      </p:sp>
    </p:spTree>
    <p:extLst>
      <p:ext uri="{BB962C8B-B14F-4D97-AF65-F5344CB8AC3E}">
        <p14:creationId xmlns:p14="http://schemas.microsoft.com/office/powerpoint/2010/main" val="2412967101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ข้อความและชื่อเรื่องแนวตั้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7270750" y="304271"/>
            <a:ext cx="2190750" cy="4843198"/>
          </a:xfrm>
        </p:spPr>
        <p:txBody>
          <a:bodyPr vert="eaVert"/>
          <a:lstStyle/>
          <a:p>
            <a:r>
              <a:rPr lang="th-TH"/>
              <a:t>คลิกเพื่อแก้ไขสไตล์ชื่อเรื่องต้นแบบ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98500" y="304271"/>
            <a:ext cx="6445250" cy="4843198"/>
          </a:xfrm>
        </p:spPr>
        <p:txBody>
          <a:bodyPr vert="eaVert"/>
          <a:lstStyle/>
          <a:p>
            <a:pPr lvl="0"/>
            <a:r>
              <a:rPr lang="th-TH"/>
              <a:t>แก้ไขสไตล์ของข้อความต้นแบบ</a:t>
            </a:r>
          </a:p>
          <a:p>
            <a:pPr lvl="1"/>
            <a:r>
              <a:rPr lang="th-TH"/>
              <a:t>ระดับที่สอง</a:t>
            </a:r>
          </a:p>
          <a:p>
            <a:pPr lvl="2"/>
            <a:r>
              <a:rPr lang="th-TH"/>
              <a:t>ระดับที่สาม</a:t>
            </a:r>
          </a:p>
          <a:p>
            <a:pPr lvl="3"/>
            <a:r>
              <a:rPr lang="th-TH"/>
              <a:t>ระดับที่สี่</a:t>
            </a:r>
          </a:p>
          <a:p>
            <a:pPr lvl="4"/>
            <a:r>
              <a:rPr lang="th-TH"/>
              <a:t>ระดับที่ห้า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AA070FC-0B66-45F4-862E-AC35BDE9927B}" type="datetimeFigureOut">
              <a:rPr lang="th-TH" smtClean="0"/>
              <a:t>25/05/66</a:t>
            </a:fld>
            <a:endParaRPr lang="th-TH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h-TH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79B76DE-B38D-4960-9A84-C5901B2944D9}" type="slidenum">
              <a:rPr lang="th-TH" smtClean="0"/>
              <a:t>‹#›</a:t>
            </a:fld>
            <a:endParaRPr lang="th-TH" dirty="0"/>
          </a:p>
        </p:txBody>
      </p:sp>
    </p:spTree>
    <p:extLst>
      <p:ext uri="{BB962C8B-B14F-4D97-AF65-F5344CB8AC3E}">
        <p14:creationId xmlns:p14="http://schemas.microsoft.com/office/powerpoint/2010/main" val="1406994682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>
            <a:extLst>
              <a:ext uri="{FF2B5EF4-FFF2-40B4-BE49-F238E27FC236}">
                <a16:creationId xmlns:a16="http://schemas.microsoft.com/office/drawing/2014/main" id="{23DE32A5-6181-4C51-AD5C-3F1A448478A1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269608" y="282925"/>
            <a:ext cx="9644331" cy="603539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45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2359950218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ชื่อเรื่องและเนื้อหา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th-TH"/>
              <a:t>คลิกเพื่อแก้ไขสไตล์ชื่อเรื่องต้นแบบ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th-TH"/>
              <a:t>แก้ไขสไตล์ของข้อความต้นแบบ</a:t>
            </a:r>
          </a:p>
          <a:p>
            <a:pPr lvl="1"/>
            <a:r>
              <a:rPr lang="th-TH"/>
              <a:t>ระดับที่สอง</a:t>
            </a:r>
          </a:p>
          <a:p>
            <a:pPr lvl="2"/>
            <a:r>
              <a:rPr lang="th-TH"/>
              <a:t>ระดับที่สาม</a:t>
            </a:r>
          </a:p>
          <a:p>
            <a:pPr lvl="3"/>
            <a:r>
              <a:rPr lang="th-TH"/>
              <a:t>ระดับที่สี่</a:t>
            </a:r>
          </a:p>
          <a:p>
            <a:pPr lvl="4"/>
            <a:r>
              <a:rPr lang="th-TH"/>
              <a:t>ระดับที่ห้า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AA070FC-0B66-45F4-862E-AC35BDE9927B}" type="datetimeFigureOut">
              <a:rPr lang="th-TH" smtClean="0"/>
              <a:t>25/05/66</a:t>
            </a:fld>
            <a:endParaRPr lang="th-TH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h-TH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79B76DE-B38D-4960-9A84-C5901B2944D9}" type="slidenum">
              <a:rPr lang="th-TH" smtClean="0"/>
              <a:t>‹#›</a:t>
            </a:fld>
            <a:endParaRPr lang="th-TH" dirty="0"/>
          </a:p>
        </p:txBody>
      </p:sp>
    </p:spTree>
    <p:extLst>
      <p:ext uri="{BB962C8B-B14F-4D97-AF65-F5344CB8AC3E}">
        <p14:creationId xmlns:p14="http://schemas.microsoft.com/office/powerpoint/2010/main" val="2946767866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ส่วนหัวของส่วน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93208" y="1424782"/>
            <a:ext cx="8763000" cy="2377281"/>
          </a:xfrm>
        </p:spPr>
        <p:txBody>
          <a:bodyPr anchor="b"/>
          <a:lstStyle>
            <a:lvl1pPr>
              <a:defRPr sz="5000"/>
            </a:lvl1pPr>
          </a:lstStyle>
          <a:p>
            <a:r>
              <a:rPr lang="th-TH"/>
              <a:t>คลิกเพื่อแก้ไขสไตล์ชื่อเรื่องต้นแบบ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93208" y="3824553"/>
            <a:ext cx="8763000" cy="1250156"/>
          </a:xfrm>
        </p:spPr>
        <p:txBody>
          <a:bodyPr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380985" indent="0">
              <a:buNone/>
              <a:defRPr sz="1667">
                <a:solidFill>
                  <a:schemeClr val="tx1">
                    <a:tint val="75000"/>
                  </a:schemeClr>
                </a:solidFill>
              </a:defRPr>
            </a:lvl2pPr>
            <a:lvl3pPr marL="761970" indent="0">
              <a:buNone/>
              <a:defRPr sz="1500">
                <a:solidFill>
                  <a:schemeClr val="tx1">
                    <a:tint val="75000"/>
                  </a:schemeClr>
                </a:solidFill>
              </a:defRPr>
            </a:lvl3pPr>
            <a:lvl4pPr marL="1142954" indent="0">
              <a:buNone/>
              <a:defRPr sz="1333">
                <a:solidFill>
                  <a:schemeClr val="tx1">
                    <a:tint val="75000"/>
                  </a:schemeClr>
                </a:solidFill>
              </a:defRPr>
            </a:lvl4pPr>
            <a:lvl5pPr marL="1523939" indent="0">
              <a:buNone/>
              <a:defRPr sz="1333">
                <a:solidFill>
                  <a:schemeClr val="tx1">
                    <a:tint val="75000"/>
                  </a:schemeClr>
                </a:solidFill>
              </a:defRPr>
            </a:lvl5pPr>
            <a:lvl6pPr marL="1904924" indent="0">
              <a:buNone/>
              <a:defRPr sz="1333">
                <a:solidFill>
                  <a:schemeClr val="tx1">
                    <a:tint val="75000"/>
                  </a:schemeClr>
                </a:solidFill>
              </a:defRPr>
            </a:lvl6pPr>
            <a:lvl7pPr marL="2285909" indent="0">
              <a:buNone/>
              <a:defRPr sz="1333">
                <a:solidFill>
                  <a:schemeClr val="tx1">
                    <a:tint val="75000"/>
                  </a:schemeClr>
                </a:solidFill>
              </a:defRPr>
            </a:lvl7pPr>
            <a:lvl8pPr marL="2666893" indent="0">
              <a:buNone/>
              <a:defRPr sz="1333">
                <a:solidFill>
                  <a:schemeClr val="tx1">
                    <a:tint val="75000"/>
                  </a:schemeClr>
                </a:solidFill>
              </a:defRPr>
            </a:lvl8pPr>
            <a:lvl9pPr marL="3047878" indent="0">
              <a:buNone/>
              <a:defRPr sz="1333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th-TH"/>
              <a:t>แก้ไขสไตล์ของข้อความต้นแบบ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AA070FC-0B66-45F4-862E-AC35BDE9927B}" type="datetimeFigureOut">
              <a:rPr lang="th-TH" smtClean="0"/>
              <a:t>25/05/66</a:t>
            </a:fld>
            <a:endParaRPr lang="th-TH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h-TH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79B76DE-B38D-4960-9A84-C5901B2944D9}" type="slidenum">
              <a:rPr lang="th-TH" smtClean="0"/>
              <a:t>‹#›</a:t>
            </a:fld>
            <a:endParaRPr lang="th-TH" dirty="0"/>
          </a:p>
        </p:txBody>
      </p:sp>
    </p:spTree>
    <p:extLst>
      <p:ext uri="{BB962C8B-B14F-4D97-AF65-F5344CB8AC3E}">
        <p14:creationId xmlns:p14="http://schemas.microsoft.com/office/powerpoint/2010/main" val="3634490576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เนื้อหา 2 ส่วน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th-TH"/>
              <a:t>คลิกเพื่อแก้ไขสไตล์ชื่อเรื่องต้นแบบ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98500" y="1521354"/>
            <a:ext cx="4318000" cy="3626115"/>
          </a:xfrm>
        </p:spPr>
        <p:txBody>
          <a:bodyPr/>
          <a:lstStyle/>
          <a:p>
            <a:pPr lvl="0"/>
            <a:r>
              <a:rPr lang="th-TH"/>
              <a:t>แก้ไขสไตล์ของข้อความต้นแบบ</a:t>
            </a:r>
          </a:p>
          <a:p>
            <a:pPr lvl="1"/>
            <a:r>
              <a:rPr lang="th-TH"/>
              <a:t>ระดับที่สอง</a:t>
            </a:r>
          </a:p>
          <a:p>
            <a:pPr lvl="2"/>
            <a:r>
              <a:rPr lang="th-TH"/>
              <a:t>ระดับที่สาม</a:t>
            </a:r>
          </a:p>
          <a:p>
            <a:pPr lvl="3"/>
            <a:r>
              <a:rPr lang="th-TH"/>
              <a:t>ระดับที่สี่</a:t>
            </a:r>
          </a:p>
          <a:p>
            <a:pPr lvl="4"/>
            <a:r>
              <a:rPr lang="th-TH"/>
              <a:t>ระดับที่ห้า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5143500" y="1521354"/>
            <a:ext cx="4318000" cy="3626115"/>
          </a:xfrm>
        </p:spPr>
        <p:txBody>
          <a:bodyPr/>
          <a:lstStyle/>
          <a:p>
            <a:pPr lvl="0"/>
            <a:r>
              <a:rPr lang="th-TH"/>
              <a:t>แก้ไขสไตล์ของข้อความต้นแบบ</a:t>
            </a:r>
          </a:p>
          <a:p>
            <a:pPr lvl="1"/>
            <a:r>
              <a:rPr lang="th-TH"/>
              <a:t>ระดับที่สอง</a:t>
            </a:r>
          </a:p>
          <a:p>
            <a:pPr lvl="2"/>
            <a:r>
              <a:rPr lang="th-TH"/>
              <a:t>ระดับที่สาม</a:t>
            </a:r>
          </a:p>
          <a:p>
            <a:pPr lvl="3"/>
            <a:r>
              <a:rPr lang="th-TH"/>
              <a:t>ระดับที่สี่</a:t>
            </a:r>
          </a:p>
          <a:p>
            <a:pPr lvl="4"/>
            <a:r>
              <a:rPr lang="th-TH"/>
              <a:t>ระดับที่ห้า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AA070FC-0B66-45F4-862E-AC35BDE9927B}" type="datetimeFigureOut">
              <a:rPr lang="th-TH" smtClean="0"/>
              <a:t>25/05/66</a:t>
            </a:fld>
            <a:endParaRPr lang="th-TH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h-TH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79B76DE-B38D-4960-9A84-C5901B2944D9}" type="slidenum">
              <a:rPr lang="th-TH" smtClean="0"/>
              <a:t>‹#›</a:t>
            </a:fld>
            <a:endParaRPr lang="th-TH" dirty="0"/>
          </a:p>
        </p:txBody>
      </p:sp>
    </p:spTree>
    <p:extLst>
      <p:ext uri="{BB962C8B-B14F-4D97-AF65-F5344CB8AC3E}">
        <p14:creationId xmlns:p14="http://schemas.microsoft.com/office/powerpoint/2010/main" val="2866159785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การเปรียบเทียบ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99823" y="304271"/>
            <a:ext cx="8763000" cy="1104636"/>
          </a:xfrm>
        </p:spPr>
        <p:txBody>
          <a:bodyPr/>
          <a:lstStyle/>
          <a:p>
            <a:r>
              <a:rPr lang="th-TH"/>
              <a:t>คลิกเพื่อแก้ไขสไตล์ชื่อเรื่องต้นแบบ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99824" y="1400969"/>
            <a:ext cx="4298156" cy="686593"/>
          </a:xfrm>
        </p:spPr>
        <p:txBody>
          <a:bodyPr anchor="b"/>
          <a:lstStyle>
            <a:lvl1pPr marL="0" indent="0">
              <a:buNone/>
              <a:defRPr sz="2000" b="1"/>
            </a:lvl1pPr>
            <a:lvl2pPr marL="380985" indent="0">
              <a:buNone/>
              <a:defRPr sz="1667" b="1"/>
            </a:lvl2pPr>
            <a:lvl3pPr marL="761970" indent="0">
              <a:buNone/>
              <a:defRPr sz="1500" b="1"/>
            </a:lvl3pPr>
            <a:lvl4pPr marL="1142954" indent="0">
              <a:buNone/>
              <a:defRPr sz="1333" b="1"/>
            </a:lvl4pPr>
            <a:lvl5pPr marL="1523939" indent="0">
              <a:buNone/>
              <a:defRPr sz="1333" b="1"/>
            </a:lvl5pPr>
            <a:lvl6pPr marL="1904924" indent="0">
              <a:buNone/>
              <a:defRPr sz="1333" b="1"/>
            </a:lvl6pPr>
            <a:lvl7pPr marL="2285909" indent="0">
              <a:buNone/>
              <a:defRPr sz="1333" b="1"/>
            </a:lvl7pPr>
            <a:lvl8pPr marL="2666893" indent="0">
              <a:buNone/>
              <a:defRPr sz="1333" b="1"/>
            </a:lvl8pPr>
            <a:lvl9pPr marL="3047878" indent="0">
              <a:buNone/>
              <a:defRPr sz="1333" b="1"/>
            </a:lvl9pPr>
          </a:lstStyle>
          <a:p>
            <a:pPr lvl="0"/>
            <a:r>
              <a:rPr lang="th-TH"/>
              <a:t>แก้ไขสไตล์ของข้อความต้นแบบ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99824" y="2087563"/>
            <a:ext cx="4298156" cy="3070490"/>
          </a:xfrm>
        </p:spPr>
        <p:txBody>
          <a:bodyPr/>
          <a:lstStyle/>
          <a:p>
            <a:pPr lvl="0"/>
            <a:r>
              <a:rPr lang="th-TH"/>
              <a:t>แก้ไขสไตล์ของข้อความต้นแบบ</a:t>
            </a:r>
          </a:p>
          <a:p>
            <a:pPr lvl="1"/>
            <a:r>
              <a:rPr lang="th-TH"/>
              <a:t>ระดับที่สอง</a:t>
            </a:r>
          </a:p>
          <a:p>
            <a:pPr lvl="2"/>
            <a:r>
              <a:rPr lang="th-TH"/>
              <a:t>ระดับที่สาม</a:t>
            </a:r>
          </a:p>
          <a:p>
            <a:pPr lvl="3"/>
            <a:r>
              <a:rPr lang="th-TH"/>
              <a:t>ระดับที่สี่</a:t>
            </a:r>
          </a:p>
          <a:p>
            <a:pPr lvl="4"/>
            <a:r>
              <a:rPr lang="th-TH"/>
              <a:t>ระดับที่ห้า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5143500" y="1400969"/>
            <a:ext cx="4319323" cy="686593"/>
          </a:xfrm>
        </p:spPr>
        <p:txBody>
          <a:bodyPr anchor="b"/>
          <a:lstStyle>
            <a:lvl1pPr marL="0" indent="0">
              <a:buNone/>
              <a:defRPr sz="2000" b="1"/>
            </a:lvl1pPr>
            <a:lvl2pPr marL="380985" indent="0">
              <a:buNone/>
              <a:defRPr sz="1667" b="1"/>
            </a:lvl2pPr>
            <a:lvl3pPr marL="761970" indent="0">
              <a:buNone/>
              <a:defRPr sz="1500" b="1"/>
            </a:lvl3pPr>
            <a:lvl4pPr marL="1142954" indent="0">
              <a:buNone/>
              <a:defRPr sz="1333" b="1"/>
            </a:lvl4pPr>
            <a:lvl5pPr marL="1523939" indent="0">
              <a:buNone/>
              <a:defRPr sz="1333" b="1"/>
            </a:lvl5pPr>
            <a:lvl6pPr marL="1904924" indent="0">
              <a:buNone/>
              <a:defRPr sz="1333" b="1"/>
            </a:lvl6pPr>
            <a:lvl7pPr marL="2285909" indent="0">
              <a:buNone/>
              <a:defRPr sz="1333" b="1"/>
            </a:lvl7pPr>
            <a:lvl8pPr marL="2666893" indent="0">
              <a:buNone/>
              <a:defRPr sz="1333" b="1"/>
            </a:lvl8pPr>
            <a:lvl9pPr marL="3047878" indent="0">
              <a:buNone/>
              <a:defRPr sz="1333" b="1"/>
            </a:lvl9pPr>
          </a:lstStyle>
          <a:p>
            <a:pPr lvl="0"/>
            <a:r>
              <a:rPr lang="th-TH"/>
              <a:t>แก้ไขสไตล์ของข้อความต้นแบบ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5143500" y="2087563"/>
            <a:ext cx="4319323" cy="3070490"/>
          </a:xfrm>
        </p:spPr>
        <p:txBody>
          <a:bodyPr/>
          <a:lstStyle/>
          <a:p>
            <a:pPr lvl="0"/>
            <a:r>
              <a:rPr lang="th-TH"/>
              <a:t>แก้ไขสไตล์ของข้อความต้นแบบ</a:t>
            </a:r>
          </a:p>
          <a:p>
            <a:pPr lvl="1"/>
            <a:r>
              <a:rPr lang="th-TH"/>
              <a:t>ระดับที่สอง</a:t>
            </a:r>
          </a:p>
          <a:p>
            <a:pPr lvl="2"/>
            <a:r>
              <a:rPr lang="th-TH"/>
              <a:t>ระดับที่สาม</a:t>
            </a:r>
          </a:p>
          <a:p>
            <a:pPr lvl="3"/>
            <a:r>
              <a:rPr lang="th-TH"/>
              <a:t>ระดับที่สี่</a:t>
            </a:r>
          </a:p>
          <a:p>
            <a:pPr lvl="4"/>
            <a:r>
              <a:rPr lang="th-TH"/>
              <a:t>ระดับที่ห้า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AA070FC-0B66-45F4-862E-AC35BDE9927B}" type="datetimeFigureOut">
              <a:rPr lang="th-TH" smtClean="0"/>
              <a:t>25/05/66</a:t>
            </a:fld>
            <a:endParaRPr lang="th-TH" dirty="0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h-TH" dirty="0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79B76DE-B38D-4960-9A84-C5901B2944D9}" type="slidenum">
              <a:rPr lang="th-TH" smtClean="0"/>
              <a:t>‹#›</a:t>
            </a:fld>
            <a:endParaRPr lang="th-TH" dirty="0"/>
          </a:p>
        </p:txBody>
      </p:sp>
    </p:spTree>
    <p:extLst>
      <p:ext uri="{BB962C8B-B14F-4D97-AF65-F5344CB8AC3E}">
        <p14:creationId xmlns:p14="http://schemas.microsoft.com/office/powerpoint/2010/main" val="248374258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เฉพาะชื่อเรื่อ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th-TH"/>
              <a:t>คลิกเพื่อแก้ไขสไตล์ชื่อเรื่องต้นแบบ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AA070FC-0B66-45F4-862E-AC35BDE9927B}" type="datetimeFigureOut">
              <a:rPr lang="th-TH" smtClean="0"/>
              <a:t>25/05/66</a:t>
            </a:fld>
            <a:endParaRPr lang="th-TH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h-TH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79B76DE-B38D-4960-9A84-C5901B2944D9}" type="slidenum">
              <a:rPr lang="th-TH" smtClean="0"/>
              <a:t>‹#›</a:t>
            </a:fld>
            <a:endParaRPr lang="th-TH" dirty="0"/>
          </a:p>
        </p:txBody>
      </p:sp>
    </p:spTree>
    <p:extLst>
      <p:ext uri="{BB962C8B-B14F-4D97-AF65-F5344CB8AC3E}">
        <p14:creationId xmlns:p14="http://schemas.microsoft.com/office/powerpoint/2010/main" val="1292608673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ว่างเปล่า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AA070FC-0B66-45F4-862E-AC35BDE9927B}" type="datetimeFigureOut">
              <a:rPr lang="th-TH" smtClean="0"/>
              <a:t>25/05/66</a:t>
            </a:fld>
            <a:endParaRPr lang="th-TH" dirty="0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h-TH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79B76DE-B38D-4960-9A84-C5901B2944D9}" type="slidenum">
              <a:rPr lang="th-TH" smtClean="0"/>
              <a:t>‹#›</a:t>
            </a:fld>
            <a:endParaRPr lang="th-TH" dirty="0"/>
          </a:p>
        </p:txBody>
      </p:sp>
    </p:spTree>
    <p:extLst>
      <p:ext uri="{BB962C8B-B14F-4D97-AF65-F5344CB8AC3E}">
        <p14:creationId xmlns:p14="http://schemas.microsoft.com/office/powerpoint/2010/main" val="537967632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เนื้อหาพร้อมคำอธิบายภาพ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99824" y="381000"/>
            <a:ext cx="3276864" cy="1333500"/>
          </a:xfrm>
        </p:spPr>
        <p:txBody>
          <a:bodyPr anchor="b"/>
          <a:lstStyle>
            <a:lvl1pPr>
              <a:defRPr sz="2667"/>
            </a:lvl1pPr>
          </a:lstStyle>
          <a:p>
            <a:r>
              <a:rPr lang="th-TH"/>
              <a:t>คลิกเพื่อแก้ไขสไตล์ชื่อเรื่องต้นแบบ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319323" y="822855"/>
            <a:ext cx="5143500" cy="4061354"/>
          </a:xfrm>
        </p:spPr>
        <p:txBody>
          <a:bodyPr/>
          <a:lstStyle>
            <a:lvl1pPr>
              <a:defRPr sz="2667"/>
            </a:lvl1pPr>
            <a:lvl2pPr>
              <a:defRPr sz="2333"/>
            </a:lvl2pPr>
            <a:lvl3pPr>
              <a:defRPr sz="2000"/>
            </a:lvl3pPr>
            <a:lvl4pPr>
              <a:defRPr sz="1667"/>
            </a:lvl4pPr>
            <a:lvl5pPr>
              <a:defRPr sz="1667"/>
            </a:lvl5pPr>
            <a:lvl6pPr>
              <a:defRPr sz="1667"/>
            </a:lvl6pPr>
            <a:lvl7pPr>
              <a:defRPr sz="1667"/>
            </a:lvl7pPr>
            <a:lvl8pPr>
              <a:defRPr sz="1667"/>
            </a:lvl8pPr>
            <a:lvl9pPr>
              <a:defRPr sz="1667"/>
            </a:lvl9pPr>
          </a:lstStyle>
          <a:p>
            <a:pPr lvl="0"/>
            <a:r>
              <a:rPr lang="th-TH"/>
              <a:t>แก้ไขสไตล์ของข้อความต้นแบบ</a:t>
            </a:r>
          </a:p>
          <a:p>
            <a:pPr lvl="1"/>
            <a:r>
              <a:rPr lang="th-TH"/>
              <a:t>ระดับที่สอง</a:t>
            </a:r>
          </a:p>
          <a:p>
            <a:pPr lvl="2"/>
            <a:r>
              <a:rPr lang="th-TH"/>
              <a:t>ระดับที่สาม</a:t>
            </a:r>
          </a:p>
          <a:p>
            <a:pPr lvl="3"/>
            <a:r>
              <a:rPr lang="th-TH"/>
              <a:t>ระดับที่สี่</a:t>
            </a:r>
          </a:p>
          <a:p>
            <a:pPr lvl="4"/>
            <a:r>
              <a:rPr lang="th-TH"/>
              <a:t>ระดับที่ห้า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99824" y="1714500"/>
            <a:ext cx="3276864" cy="3176323"/>
          </a:xfrm>
        </p:spPr>
        <p:txBody>
          <a:bodyPr/>
          <a:lstStyle>
            <a:lvl1pPr marL="0" indent="0">
              <a:buNone/>
              <a:defRPr sz="1333"/>
            </a:lvl1pPr>
            <a:lvl2pPr marL="380985" indent="0">
              <a:buNone/>
              <a:defRPr sz="1167"/>
            </a:lvl2pPr>
            <a:lvl3pPr marL="761970" indent="0">
              <a:buNone/>
              <a:defRPr sz="1000"/>
            </a:lvl3pPr>
            <a:lvl4pPr marL="1142954" indent="0">
              <a:buNone/>
              <a:defRPr sz="833"/>
            </a:lvl4pPr>
            <a:lvl5pPr marL="1523939" indent="0">
              <a:buNone/>
              <a:defRPr sz="833"/>
            </a:lvl5pPr>
            <a:lvl6pPr marL="1904924" indent="0">
              <a:buNone/>
              <a:defRPr sz="833"/>
            </a:lvl6pPr>
            <a:lvl7pPr marL="2285909" indent="0">
              <a:buNone/>
              <a:defRPr sz="833"/>
            </a:lvl7pPr>
            <a:lvl8pPr marL="2666893" indent="0">
              <a:buNone/>
              <a:defRPr sz="833"/>
            </a:lvl8pPr>
            <a:lvl9pPr marL="3047878" indent="0">
              <a:buNone/>
              <a:defRPr sz="833"/>
            </a:lvl9pPr>
          </a:lstStyle>
          <a:p>
            <a:pPr lvl="0"/>
            <a:r>
              <a:rPr lang="th-TH"/>
              <a:t>แก้ไขสไตล์ของข้อความต้นแบบ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AA070FC-0B66-45F4-862E-AC35BDE9927B}" type="datetimeFigureOut">
              <a:rPr lang="th-TH" smtClean="0"/>
              <a:t>25/05/66</a:t>
            </a:fld>
            <a:endParaRPr lang="th-TH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h-TH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79B76DE-B38D-4960-9A84-C5901B2944D9}" type="slidenum">
              <a:rPr lang="th-TH" smtClean="0"/>
              <a:t>‹#›</a:t>
            </a:fld>
            <a:endParaRPr lang="th-TH" dirty="0"/>
          </a:p>
        </p:txBody>
      </p:sp>
    </p:spTree>
    <p:extLst>
      <p:ext uri="{BB962C8B-B14F-4D97-AF65-F5344CB8AC3E}">
        <p14:creationId xmlns:p14="http://schemas.microsoft.com/office/powerpoint/2010/main" val="916697779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รูปภาพพร้อมคำอธิบายภาพ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99824" y="381000"/>
            <a:ext cx="3276864" cy="1333500"/>
          </a:xfrm>
        </p:spPr>
        <p:txBody>
          <a:bodyPr anchor="b"/>
          <a:lstStyle>
            <a:lvl1pPr>
              <a:defRPr sz="2667"/>
            </a:lvl1pPr>
          </a:lstStyle>
          <a:p>
            <a:r>
              <a:rPr lang="th-TH"/>
              <a:t>คลิกเพื่อแก้ไขสไตล์ชื่อเรื่องต้นแบบ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4319323" y="822855"/>
            <a:ext cx="5143500" cy="4061354"/>
          </a:xfrm>
        </p:spPr>
        <p:txBody>
          <a:bodyPr anchor="t"/>
          <a:lstStyle>
            <a:lvl1pPr marL="0" indent="0">
              <a:buNone/>
              <a:defRPr sz="2667"/>
            </a:lvl1pPr>
            <a:lvl2pPr marL="380985" indent="0">
              <a:buNone/>
              <a:defRPr sz="2333"/>
            </a:lvl2pPr>
            <a:lvl3pPr marL="761970" indent="0">
              <a:buNone/>
              <a:defRPr sz="2000"/>
            </a:lvl3pPr>
            <a:lvl4pPr marL="1142954" indent="0">
              <a:buNone/>
              <a:defRPr sz="1667"/>
            </a:lvl4pPr>
            <a:lvl5pPr marL="1523939" indent="0">
              <a:buNone/>
              <a:defRPr sz="1667"/>
            </a:lvl5pPr>
            <a:lvl6pPr marL="1904924" indent="0">
              <a:buNone/>
              <a:defRPr sz="1667"/>
            </a:lvl6pPr>
            <a:lvl7pPr marL="2285909" indent="0">
              <a:buNone/>
              <a:defRPr sz="1667"/>
            </a:lvl7pPr>
            <a:lvl8pPr marL="2666893" indent="0">
              <a:buNone/>
              <a:defRPr sz="1667"/>
            </a:lvl8pPr>
            <a:lvl9pPr marL="3047878" indent="0">
              <a:buNone/>
              <a:defRPr sz="1667"/>
            </a:lvl9pPr>
          </a:lstStyle>
          <a:p>
            <a:r>
              <a:rPr lang="th-TH"/>
              <a:t>คลิกไอคอนเพื่อเพิ่มรูปภาพ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99824" y="1714500"/>
            <a:ext cx="3276864" cy="3176323"/>
          </a:xfrm>
        </p:spPr>
        <p:txBody>
          <a:bodyPr/>
          <a:lstStyle>
            <a:lvl1pPr marL="0" indent="0">
              <a:buNone/>
              <a:defRPr sz="1333"/>
            </a:lvl1pPr>
            <a:lvl2pPr marL="380985" indent="0">
              <a:buNone/>
              <a:defRPr sz="1167"/>
            </a:lvl2pPr>
            <a:lvl3pPr marL="761970" indent="0">
              <a:buNone/>
              <a:defRPr sz="1000"/>
            </a:lvl3pPr>
            <a:lvl4pPr marL="1142954" indent="0">
              <a:buNone/>
              <a:defRPr sz="833"/>
            </a:lvl4pPr>
            <a:lvl5pPr marL="1523939" indent="0">
              <a:buNone/>
              <a:defRPr sz="833"/>
            </a:lvl5pPr>
            <a:lvl6pPr marL="1904924" indent="0">
              <a:buNone/>
              <a:defRPr sz="833"/>
            </a:lvl6pPr>
            <a:lvl7pPr marL="2285909" indent="0">
              <a:buNone/>
              <a:defRPr sz="833"/>
            </a:lvl7pPr>
            <a:lvl8pPr marL="2666893" indent="0">
              <a:buNone/>
              <a:defRPr sz="833"/>
            </a:lvl8pPr>
            <a:lvl9pPr marL="3047878" indent="0">
              <a:buNone/>
              <a:defRPr sz="833"/>
            </a:lvl9pPr>
          </a:lstStyle>
          <a:p>
            <a:pPr lvl="0"/>
            <a:r>
              <a:rPr lang="th-TH"/>
              <a:t>แก้ไขสไตล์ของข้อความต้นแบบ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AA070FC-0B66-45F4-862E-AC35BDE9927B}" type="datetimeFigureOut">
              <a:rPr lang="th-TH" smtClean="0"/>
              <a:t>25/05/66</a:t>
            </a:fld>
            <a:endParaRPr lang="th-TH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h-TH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79B76DE-B38D-4960-9A84-C5901B2944D9}" type="slidenum">
              <a:rPr lang="th-TH" smtClean="0"/>
              <a:t>‹#›</a:t>
            </a:fld>
            <a:endParaRPr lang="th-TH" dirty="0"/>
          </a:p>
        </p:txBody>
      </p:sp>
    </p:spTree>
    <p:extLst>
      <p:ext uri="{BB962C8B-B14F-4D97-AF65-F5344CB8AC3E}">
        <p14:creationId xmlns:p14="http://schemas.microsoft.com/office/powerpoint/2010/main" val="328248789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image" Target="../media/image1.jpg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14">
            <a:alphaModFix amt="8000"/>
            <a:lum/>
          </a:blip>
          <a:srcRect/>
          <a:stretch>
            <a:fillRect l="-10000" r="-10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698500" y="304271"/>
            <a:ext cx="8763000" cy="1104636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th-TH"/>
              <a:t>คลิกเพื่อแก้ไขสไตล์ชื่อเรื่องต้นแบบ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98500" y="1521354"/>
            <a:ext cx="8763000" cy="3626115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th-TH"/>
              <a:t>แก้ไขสไตล์ของข้อความต้นแบบ</a:t>
            </a:r>
          </a:p>
          <a:p>
            <a:pPr lvl="1"/>
            <a:r>
              <a:rPr lang="th-TH"/>
              <a:t>ระดับที่สอง</a:t>
            </a:r>
          </a:p>
          <a:p>
            <a:pPr lvl="2"/>
            <a:r>
              <a:rPr lang="th-TH"/>
              <a:t>ระดับที่สาม</a:t>
            </a:r>
          </a:p>
          <a:p>
            <a:pPr lvl="3"/>
            <a:r>
              <a:rPr lang="th-TH"/>
              <a:t>ระดับที่สี่</a:t>
            </a:r>
          </a:p>
          <a:p>
            <a:pPr lvl="4"/>
            <a:r>
              <a:rPr lang="th-TH"/>
              <a:t>ระดับที่ห้า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698500" y="5296959"/>
            <a:ext cx="2286000" cy="304271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8AA070FC-0B66-45F4-862E-AC35BDE9927B}" type="datetimeFigureOut">
              <a:rPr lang="th-TH" smtClean="0"/>
              <a:t>25/05/66</a:t>
            </a:fld>
            <a:endParaRPr lang="th-TH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365500" y="5296959"/>
            <a:ext cx="3429000" cy="304271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0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th-TH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7175500" y="5296959"/>
            <a:ext cx="2286000" cy="304271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0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479B76DE-B38D-4960-9A84-C5901B2944D9}" type="slidenum">
              <a:rPr lang="th-TH" smtClean="0"/>
              <a:t>‹#›</a:t>
            </a:fld>
            <a:endParaRPr lang="th-TH" dirty="0"/>
          </a:p>
        </p:txBody>
      </p:sp>
    </p:spTree>
    <p:extLst>
      <p:ext uri="{BB962C8B-B14F-4D97-AF65-F5344CB8AC3E}">
        <p14:creationId xmlns:p14="http://schemas.microsoft.com/office/powerpoint/2010/main" val="78303275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09" r:id="rId1"/>
    <p:sldLayoutId id="2147483710" r:id="rId2"/>
    <p:sldLayoutId id="2147483711" r:id="rId3"/>
    <p:sldLayoutId id="2147483712" r:id="rId4"/>
    <p:sldLayoutId id="2147483713" r:id="rId5"/>
    <p:sldLayoutId id="2147483714" r:id="rId6"/>
    <p:sldLayoutId id="2147483715" r:id="rId7"/>
    <p:sldLayoutId id="2147483716" r:id="rId8"/>
    <p:sldLayoutId id="2147483717" r:id="rId9"/>
    <p:sldLayoutId id="2147483718" r:id="rId10"/>
    <p:sldLayoutId id="2147483719" r:id="rId11"/>
    <p:sldLayoutId id="2147483720" r:id="rId12"/>
  </p:sldLayoutIdLst>
  <p:txStyles>
    <p:titleStyle>
      <a:lvl1pPr algn="l" defTabSz="761970" rtl="0" eaLnBrk="1" latinLnBrk="0" hangingPunct="1">
        <a:lnSpc>
          <a:spcPct val="90000"/>
        </a:lnSpc>
        <a:spcBef>
          <a:spcPct val="0"/>
        </a:spcBef>
        <a:buNone/>
        <a:defRPr sz="3667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190492" indent="-190492" algn="l" defTabSz="761970" rtl="0" eaLnBrk="1" latinLnBrk="0" hangingPunct="1">
        <a:lnSpc>
          <a:spcPct val="90000"/>
        </a:lnSpc>
        <a:spcBef>
          <a:spcPts val="833"/>
        </a:spcBef>
        <a:buFont typeface="Arial" panose="020B0604020202020204" pitchFamily="34" charset="0"/>
        <a:buChar char="•"/>
        <a:defRPr sz="2333" kern="1200">
          <a:solidFill>
            <a:schemeClr val="tx1"/>
          </a:solidFill>
          <a:latin typeface="+mn-lt"/>
          <a:ea typeface="+mn-ea"/>
          <a:cs typeface="+mn-cs"/>
        </a:defRPr>
      </a:lvl1pPr>
      <a:lvl2pPr marL="571477" indent="-190492" algn="l" defTabSz="761970" rtl="0" eaLnBrk="1" latinLnBrk="0" hangingPunct="1">
        <a:lnSpc>
          <a:spcPct val="90000"/>
        </a:lnSpc>
        <a:spcBef>
          <a:spcPts val="417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2pPr>
      <a:lvl3pPr marL="952462" indent="-190492" algn="l" defTabSz="761970" rtl="0" eaLnBrk="1" latinLnBrk="0" hangingPunct="1">
        <a:lnSpc>
          <a:spcPct val="90000"/>
        </a:lnSpc>
        <a:spcBef>
          <a:spcPts val="417"/>
        </a:spcBef>
        <a:buFont typeface="Arial" panose="020B0604020202020204" pitchFamily="34" charset="0"/>
        <a:buChar char="•"/>
        <a:defRPr sz="1667" kern="1200">
          <a:solidFill>
            <a:schemeClr val="tx1"/>
          </a:solidFill>
          <a:latin typeface="+mn-lt"/>
          <a:ea typeface="+mn-ea"/>
          <a:cs typeface="+mn-cs"/>
        </a:defRPr>
      </a:lvl3pPr>
      <a:lvl4pPr marL="1333447" indent="-190492" algn="l" defTabSz="761970" rtl="0" eaLnBrk="1" latinLnBrk="0" hangingPunct="1">
        <a:lnSpc>
          <a:spcPct val="90000"/>
        </a:lnSpc>
        <a:spcBef>
          <a:spcPts val="417"/>
        </a:spcBef>
        <a:buFont typeface="Arial" panose="020B0604020202020204" pitchFamily="34" charset="0"/>
        <a:buChar char="•"/>
        <a:defRPr sz="1500" kern="1200">
          <a:solidFill>
            <a:schemeClr val="tx1"/>
          </a:solidFill>
          <a:latin typeface="+mn-lt"/>
          <a:ea typeface="+mn-ea"/>
          <a:cs typeface="+mn-cs"/>
        </a:defRPr>
      </a:lvl4pPr>
      <a:lvl5pPr marL="1714431" indent="-190492" algn="l" defTabSz="761970" rtl="0" eaLnBrk="1" latinLnBrk="0" hangingPunct="1">
        <a:lnSpc>
          <a:spcPct val="90000"/>
        </a:lnSpc>
        <a:spcBef>
          <a:spcPts val="417"/>
        </a:spcBef>
        <a:buFont typeface="Arial" panose="020B0604020202020204" pitchFamily="34" charset="0"/>
        <a:buChar char="•"/>
        <a:defRPr sz="1500" kern="1200">
          <a:solidFill>
            <a:schemeClr val="tx1"/>
          </a:solidFill>
          <a:latin typeface="+mn-lt"/>
          <a:ea typeface="+mn-ea"/>
          <a:cs typeface="+mn-cs"/>
        </a:defRPr>
      </a:lvl5pPr>
      <a:lvl6pPr marL="2095416" indent="-190492" algn="l" defTabSz="761970" rtl="0" eaLnBrk="1" latinLnBrk="0" hangingPunct="1">
        <a:lnSpc>
          <a:spcPct val="90000"/>
        </a:lnSpc>
        <a:spcBef>
          <a:spcPts val="417"/>
        </a:spcBef>
        <a:buFont typeface="Arial" panose="020B0604020202020204" pitchFamily="34" charset="0"/>
        <a:buChar char="•"/>
        <a:defRPr sz="1500" kern="1200">
          <a:solidFill>
            <a:schemeClr val="tx1"/>
          </a:solidFill>
          <a:latin typeface="+mn-lt"/>
          <a:ea typeface="+mn-ea"/>
          <a:cs typeface="+mn-cs"/>
        </a:defRPr>
      </a:lvl6pPr>
      <a:lvl7pPr marL="2476401" indent="-190492" algn="l" defTabSz="761970" rtl="0" eaLnBrk="1" latinLnBrk="0" hangingPunct="1">
        <a:lnSpc>
          <a:spcPct val="90000"/>
        </a:lnSpc>
        <a:spcBef>
          <a:spcPts val="417"/>
        </a:spcBef>
        <a:buFont typeface="Arial" panose="020B0604020202020204" pitchFamily="34" charset="0"/>
        <a:buChar char="•"/>
        <a:defRPr sz="1500" kern="1200">
          <a:solidFill>
            <a:schemeClr val="tx1"/>
          </a:solidFill>
          <a:latin typeface="+mn-lt"/>
          <a:ea typeface="+mn-ea"/>
          <a:cs typeface="+mn-cs"/>
        </a:defRPr>
      </a:lvl7pPr>
      <a:lvl8pPr marL="2857386" indent="-190492" algn="l" defTabSz="761970" rtl="0" eaLnBrk="1" latinLnBrk="0" hangingPunct="1">
        <a:lnSpc>
          <a:spcPct val="90000"/>
        </a:lnSpc>
        <a:spcBef>
          <a:spcPts val="417"/>
        </a:spcBef>
        <a:buFont typeface="Arial" panose="020B0604020202020204" pitchFamily="34" charset="0"/>
        <a:buChar char="•"/>
        <a:defRPr sz="1500" kern="1200">
          <a:solidFill>
            <a:schemeClr val="tx1"/>
          </a:solidFill>
          <a:latin typeface="+mn-lt"/>
          <a:ea typeface="+mn-ea"/>
          <a:cs typeface="+mn-cs"/>
        </a:defRPr>
      </a:lvl8pPr>
      <a:lvl9pPr marL="3238370" indent="-190492" algn="l" defTabSz="761970" rtl="0" eaLnBrk="1" latinLnBrk="0" hangingPunct="1">
        <a:lnSpc>
          <a:spcPct val="90000"/>
        </a:lnSpc>
        <a:spcBef>
          <a:spcPts val="417"/>
        </a:spcBef>
        <a:buFont typeface="Arial" panose="020B0604020202020204" pitchFamily="34" charset="0"/>
        <a:buChar char="•"/>
        <a:defRPr sz="15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761970" rtl="0" eaLnBrk="1" latinLnBrk="0" hangingPunct="1">
        <a:defRPr sz="1500" kern="1200">
          <a:solidFill>
            <a:schemeClr val="tx1"/>
          </a:solidFill>
          <a:latin typeface="+mn-lt"/>
          <a:ea typeface="+mn-ea"/>
          <a:cs typeface="+mn-cs"/>
        </a:defRPr>
      </a:lvl1pPr>
      <a:lvl2pPr marL="380985" algn="l" defTabSz="761970" rtl="0" eaLnBrk="1" latinLnBrk="0" hangingPunct="1">
        <a:defRPr sz="1500" kern="1200">
          <a:solidFill>
            <a:schemeClr val="tx1"/>
          </a:solidFill>
          <a:latin typeface="+mn-lt"/>
          <a:ea typeface="+mn-ea"/>
          <a:cs typeface="+mn-cs"/>
        </a:defRPr>
      </a:lvl2pPr>
      <a:lvl3pPr marL="761970" algn="l" defTabSz="761970" rtl="0" eaLnBrk="1" latinLnBrk="0" hangingPunct="1">
        <a:defRPr sz="1500" kern="1200">
          <a:solidFill>
            <a:schemeClr val="tx1"/>
          </a:solidFill>
          <a:latin typeface="+mn-lt"/>
          <a:ea typeface="+mn-ea"/>
          <a:cs typeface="+mn-cs"/>
        </a:defRPr>
      </a:lvl3pPr>
      <a:lvl4pPr marL="1142954" algn="l" defTabSz="761970" rtl="0" eaLnBrk="1" latinLnBrk="0" hangingPunct="1">
        <a:defRPr sz="1500" kern="1200">
          <a:solidFill>
            <a:schemeClr val="tx1"/>
          </a:solidFill>
          <a:latin typeface="+mn-lt"/>
          <a:ea typeface="+mn-ea"/>
          <a:cs typeface="+mn-cs"/>
        </a:defRPr>
      </a:lvl4pPr>
      <a:lvl5pPr marL="1523939" algn="l" defTabSz="761970" rtl="0" eaLnBrk="1" latinLnBrk="0" hangingPunct="1">
        <a:defRPr sz="1500" kern="1200">
          <a:solidFill>
            <a:schemeClr val="tx1"/>
          </a:solidFill>
          <a:latin typeface="+mn-lt"/>
          <a:ea typeface="+mn-ea"/>
          <a:cs typeface="+mn-cs"/>
        </a:defRPr>
      </a:lvl5pPr>
      <a:lvl6pPr marL="1904924" algn="l" defTabSz="761970" rtl="0" eaLnBrk="1" latinLnBrk="0" hangingPunct="1">
        <a:defRPr sz="1500" kern="1200">
          <a:solidFill>
            <a:schemeClr val="tx1"/>
          </a:solidFill>
          <a:latin typeface="+mn-lt"/>
          <a:ea typeface="+mn-ea"/>
          <a:cs typeface="+mn-cs"/>
        </a:defRPr>
      </a:lvl6pPr>
      <a:lvl7pPr marL="2285909" algn="l" defTabSz="761970" rtl="0" eaLnBrk="1" latinLnBrk="0" hangingPunct="1">
        <a:defRPr sz="1500" kern="1200">
          <a:solidFill>
            <a:schemeClr val="tx1"/>
          </a:solidFill>
          <a:latin typeface="+mn-lt"/>
          <a:ea typeface="+mn-ea"/>
          <a:cs typeface="+mn-cs"/>
        </a:defRPr>
      </a:lvl7pPr>
      <a:lvl8pPr marL="2666893" algn="l" defTabSz="761970" rtl="0" eaLnBrk="1" latinLnBrk="0" hangingPunct="1">
        <a:defRPr sz="1500" kern="1200">
          <a:solidFill>
            <a:schemeClr val="tx1"/>
          </a:solidFill>
          <a:latin typeface="+mn-lt"/>
          <a:ea typeface="+mn-ea"/>
          <a:cs typeface="+mn-cs"/>
        </a:defRPr>
      </a:lvl8pPr>
      <a:lvl9pPr marL="3047878" algn="l" defTabSz="761970" rtl="0" eaLnBrk="1" latinLnBrk="0" hangingPunct="1">
        <a:defRPr sz="15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8" Type="http://schemas.openxmlformats.org/officeDocument/2006/relationships/image" Target="../media/image8.png"/><Relationship Id="rId3" Type="http://schemas.openxmlformats.org/officeDocument/2006/relationships/image" Target="../media/image3.png"/><Relationship Id="rId7" Type="http://schemas.openxmlformats.org/officeDocument/2006/relationships/image" Target="../media/image7.png"/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.png"/><Relationship Id="rId5" Type="http://schemas.openxmlformats.org/officeDocument/2006/relationships/image" Target="../media/image5.png"/><Relationship Id="rId4" Type="http://schemas.openxmlformats.org/officeDocument/2006/relationships/image" Target="../media/image4.png"/><Relationship Id="rId9" Type="http://schemas.openxmlformats.org/officeDocument/2006/relationships/image" Target="../media/image9.png"/></Relationships>
</file>

<file path=ppt/slides/_rels/slide10.xml.rels><?xml version="1.0" encoding="UTF-8" standalone="yes"?>
<Relationships xmlns="http://schemas.openxmlformats.org/package/2006/relationships"><Relationship Id="rId8" Type="http://schemas.openxmlformats.org/officeDocument/2006/relationships/image" Target="../media/image8.png"/><Relationship Id="rId3" Type="http://schemas.openxmlformats.org/officeDocument/2006/relationships/image" Target="../media/image9.png"/><Relationship Id="rId7" Type="http://schemas.openxmlformats.org/officeDocument/2006/relationships/image" Target="../media/image7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6.png"/><Relationship Id="rId5" Type="http://schemas.openxmlformats.org/officeDocument/2006/relationships/image" Target="../media/image5.png"/><Relationship Id="rId4" Type="http://schemas.openxmlformats.org/officeDocument/2006/relationships/image" Target="../media/image4.png"/></Relationships>
</file>

<file path=ppt/slides/_rels/slide10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2.xml.rels><?xml version="1.0" encoding="UTF-8" standalone="yes"?>
<Relationships xmlns="http://schemas.openxmlformats.org/package/2006/relationships"><Relationship Id="rId2" Type="http://schemas.openxmlformats.org/officeDocument/2006/relationships/image" Target="../media/image50.png"/><Relationship Id="rId1" Type="http://schemas.openxmlformats.org/officeDocument/2006/relationships/slideLayout" Target="../slideLayouts/slideLayout2.xml"/></Relationships>
</file>

<file path=ppt/slides/_rels/slide103.xml.rels><?xml version="1.0" encoding="UTF-8" standalone="yes"?>
<Relationships xmlns="http://schemas.openxmlformats.org/package/2006/relationships"><Relationship Id="rId2" Type="http://schemas.openxmlformats.org/officeDocument/2006/relationships/image" Target="../media/image51.png"/><Relationship Id="rId1" Type="http://schemas.openxmlformats.org/officeDocument/2006/relationships/slideLayout" Target="../slideLayouts/slideLayout2.xml"/></Relationships>
</file>

<file path=ppt/slides/_rels/slide10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6.xml.rels><?xml version="1.0" encoding="UTF-8" standalone="yes"?>
<Relationships xmlns="http://schemas.openxmlformats.org/package/2006/relationships"><Relationship Id="rId2" Type="http://schemas.openxmlformats.org/officeDocument/2006/relationships/image" Target="../media/image52.png"/><Relationship Id="rId1" Type="http://schemas.openxmlformats.org/officeDocument/2006/relationships/slideLayout" Target="../slideLayouts/slideLayout2.xml"/></Relationships>
</file>

<file path=ppt/slides/_rels/slide107.xml.rels><?xml version="1.0" encoding="UTF-8" standalone="yes"?>
<Relationships xmlns="http://schemas.openxmlformats.org/package/2006/relationships"><Relationship Id="rId2" Type="http://schemas.openxmlformats.org/officeDocument/2006/relationships/image" Target="../media/image53.png"/><Relationship Id="rId1" Type="http://schemas.openxmlformats.org/officeDocument/2006/relationships/slideLayout" Target="../slideLayouts/slideLayout2.xml"/></Relationships>
</file>

<file path=ppt/slides/_rels/slide108.xml.rels><?xml version="1.0" encoding="UTF-8" standalone="yes"?>
<Relationships xmlns="http://schemas.openxmlformats.org/package/2006/relationships"><Relationship Id="rId2" Type="http://schemas.openxmlformats.org/officeDocument/2006/relationships/image" Target="../media/image54.png"/><Relationship Id="rId1" Type="http://schemas.openxmlformats.org/officeDocument/2006/relationships/slideLayout" Target="../slideLayouts/slideLayout2.xml"/></Relationships>
</file>

<file path=ppt/slides/_rels/slide10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8.png"/><Relationship Id="rId2" Type="http://schemas.openxmlformats.org/officeDocument/2006/relationships/notesSlide" Target="../notesSlides/notesSlide77.xml"/><Relationship Id="rId1" Type="http://schemas.openxmlformats.org/officeDocument/2006/relationships/slideLayout" Target="../slideLayouts/slideLayout1.xml"/></Relationships>
</file>

<file path=ppt/slides/_rels/slide11.xml.rels><?xml version="1.0" encoding="UTF-8" standalone="yes"?>
<Relationships xmlns="http://schemas.openxmlformats.org/package/2006/relationships"><Relationship Id="rId8" Type="http://schemas.openxmlformats.org/officeDocument/2006/relationships/image" Target="../media/image8.png"/><Relationship Id="rId3" Type="http://schemas.openxmlformats.org/officeDocument/2006/relationships/image" Target="../media/image9.png"/><Relationship Id="rId7" Type="http://schemas.openxmlformats.org/officeDocument/2006/relationships/image" Target="../media/image7.pn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6.png"/><Relationship Id="rId5" Type="http://schemas.openxmlformats.org/officeDocument/2006/relationships/image" Target="../media/image5.png"/><Relationship Id="rId4" Type="http://schemas.openxmlformats.org/officeDocument/2006/relationships/image" Target="../media/image4.png"/></Relationships>
</file>

<file path=ppt/slides/_rels/slide110.xml.rels><?xml version="1.0" encoding="UTF-8" standalone="yes"?>
<Relationships xmlns="http://schemas.openxmlformats.org/package/2006/relationships"><Relationship Id="rId8" Type="http://schemas.openxmlformats.org/officeDocument/2006/relationships/image" Target="../media/image8.png"/><Relationship Id="rId3" Type="http://schemas.openxmlformats.org/officeDocument/2006/relationships/image" Target="../media/image9.png"/><Relationship Id="rId7" Type="http://schemas.openxmlformats.org/officeDocument/2006/relationships/image" Target="../media/image7.png"/><Relationship Id="rId2" Type="http://schemas.openxmlformats.org/officeDocument/2006/relationships/notesSlide" Target="../notesSlides/notesSlide78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.png"/><Relationship Id="rId5" Type="http://schemas.openxmlformats.org/officeDocument/2006/relationships/image" Target="../media/image5.png"/><Relationship Id="rId4" Type="http://schemas.openxmlformats.org/officeDocument/2006/relationships/image" Target="../media/image4.png"/></Relationships>
</file>

<file path=ppt/slides/_rels/slide1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7" Type="http://schemas.openxmlformats.org/officeDocument/2006/relationships/image" Target="../media/image8.png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7.png"/><Relationship Id="rId5" Type="http://schemas.openxmlformats.org/officeDocument/2006/relationships/image" Target="../media/image6.png"/><Relationship Id="rId4" Type="http://schemas.openxmlformats.org/officeDocument/2006/relationships/image" Target="../media/image5.png"/></Relationships>
</file>

<file path=ppt/slides/_rels/slide1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7" Type="http://schemas.openxmlformats.org/officeDocument/2006/relationships/image" Target="../media/image8.png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7.png"/><Relationship Id="rId5" Type="http://schemas.openxmlformats.org/officeDocument/2006/relationships/image" Target="../media/image6.png"/><Relationship Id="rId4" Type="http://schemas.openxmlformats.org/officeDocument/2006/relationships/image" Target="../media/image5.png"/></Relationships>
</file>

<file path=ppt/slides/_rels/slide1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7" Type="http://schemas.openxmlformats.org/officeDocument/2006/relationships/image" Target="../media/image8.png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7.png"/><Relationship Id="rId5" Type="http://schemas.openxmlformats.org/officeDocument/2006/relationships/image" Target="../media/image6.png"/><Relationship Id="rId4" Type="http://schemas.openxmlformats.org/officeDocument/2006/relationships/image" Target="../media/image5.png"/></Relationships>
</file>

<file path=ppt/slides/_rels/slide1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7" Type="http://schemas.openxmlformats.org/officeDocument/2006/relationships/image" Target="../media/image8.png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7.png"/><Relationship Id="rId5" Type="http://schemas.openxmlformats.org/officeDocument/2006/relationships/image" Target="../media/image6.png"/><Relationship Id="rId4" Type="http://schemas.openxmlformats.org/officeDocument/2006/relationships/image" Target="../media/image5.png"/></Relationships>
</file>

<file path=ppt/slides/_rels/slide1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7" Type="http://schemas.openxmlformats.org/officeDocument/2006/relationships/image" Target="../media/image8.png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7.png"/><Relationship Id="rId5" Type="http://schemas.openxmlformats.org/officeDocument/2006/relationships/image" Target="../media/image6.png"/><Relationship Id="rId4" Type="http://schemas.openxmlformats.org/officeDocument/2006/relationships/image" Target="../media/image5.png"/></Relationships>
</file>

<file path=ppt/slides/_rels/slide1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6.jpeg"/><Relationship Id="rId2" Type="http://schemas.openxmlformats.org/officeDocument/2006/relationships/image" Target="../media/image55.jpeg"/><Relationship Id="rId1" Type="http://schemas.openxmlformats.org/officeDocument/2006/relationships/slideLayout" Target="../slideLayouts/slideLayout1.xml"/></Relationships>
</file>

<file path=ppt/slides/_rels/slide117.xml.rels><?xml version="1.0" encoding="UTF-8" standalone="yes"?>
<Relationships xmlns="http://schemas.openxmlformats.org/package/2006/relationships"><Relationship Id="rId3" Type="http://schemas.openxmlformats.org/officeDocument/2006/relationships/diagramLayout" Target="../diagrams/layout3.xml"/><Relationship Id="rId2" Type="http://schemas.openxmlformats.org/officeDocument/2006/relationships/diagramData" Target="../diagrams/data3.xml"/><Relationship Id="rId1" Type="http://schemas.openxmlformats.org/officeDocument/2006/relationships/slideLayout" Target="../slideLayouts/slideLayout2.xml"/><Relationship Id="rId6" Type="http://schemas.microsoft.com/office/2007/relationships/diagramDrawing" Target="../diagrams/drawing3.xml"/><Relationship Id="rId5" Type="http://schemas.openxmlformats.org/officeDocument/2006/relationships/diagramColors" Target="../diagrams/colors3.xml"/><Relationship Id="rId4" Type="http://schemas.openxmlformats.org/officeDocument/2006/relationships/diagramQuickStyle" Target="../diagrams/quickStyle3.xml"/></Relationships>
</file>

<file path=ppt/slides/_rels/slide1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57.jpeg"/><Relationship Id="rId1" Type="http://schemas.openxmlformats.org/officeDocument/2006/relationships/slideLayout" Target="../slideLayouts/slideLayout1.xml"/></Relationships>
</file>

<file path=ppt/slides/_rels/slide1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.xml.rels><?xml version="1.0" encoding="UTF-8" standalone="yes"?>
<Relationships xmlns="http://schemas.openxmlformats.org/package/2006/relationships"><Relationship Id="rId8" Type="http://schemas.openxmlformats.org/officeDocument/2006/relationships/image" Target="../media/image8.png"/><Relationship Id="rId3" Type="http://schemas.openxmlformats.org/officeDocument/2006/relationships/image" Target="../media/image9.png"/><Relationship Id="rId7" Type="http://schemas.openxmlformats.org/officeDocument/2006/relationships/image" Target="../media/image7.pn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6.png"/><Relationship Id="rId5" Type="http://schemas.openxmlformats.org/officeDocument/2006/relationships/image" Target="../media/image5.png"/><Relationship Id="rId4" Type="http://schemas.openxmlformats.org/officeDocument/2006/relationships/image" Target="../media/image4.png"/></Relationships>
</file>

<file path=ppt/slides/_rels/slide1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9.xml.rels><?xml version="1.0" encoding="UTF-8" standalone="yes"?>
<Relationships xmlns="http://schemas.openxmlformats.org/package/2006/relationships"><Relationship Id="rId8" Type="http://schemas.openxmlformats.org/officeDocument/2006/relationships/image" Target="../media/image8.png"/><Relationship Id="rId3" Type="http://schemas.openxmlformats.org/officeDocument/2006/relationships/image" Target="../media/image9.png"/><Relationship Id="rId7" Type="http://schemas.openxmlformats.org/officeDocument/2006/relationships/image" Target="../media/image7.png"/><Relationship Id="rId2" Type="http://schemas.openxmlformats.org/officeDocument/2006/relationships/notesSlide" Target="../notesSlides/notesSlide79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.png"/><Relationship Id="rId5" Type="http://schemas.openxmlformats.org/officeDocument/2006/relationships/image" Target="../media/image5.png"/><Relationship Id="rId4" Type="http://schemas.openxmlformats.org/officeDocument/2006/relationships/image" Target="../media/image4.png"/></Relationships>
</file>

<file path=ppt/slides/_rels/slide13.xml.rels><?xml version="1.0" encoding="UTF-8" standalone="yes"?>
<Relationships xmlns="http://schemas.openxmlformats.org/package/2006/relationships"><Relationship Id="rId8" Type="http://schemas.openxmlformats.org/officeDocument/2006/relationships/image" Target="../media/image8.png"/><Relationship Id="rId3" Type="http://schemas.openxmlformats.org/officeDocument/2006/relationships/image" Target="../media/image9.png"/><Relationship Id="rId7" Type="http://schemas.openxmlformats.org/officeDocument/2006/relationships/image" Target="../media/image7.pn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6.png"/><Relationship Id="rId5" Type="http://schemas.openxmlformats.org/officeDocument/2006/relationships/image" Target="../media/image5.png"/><Relationship Id="rId4" Type="http://schemas.openxmlformats.org/officeDocument/2006/relationships/image" Target="../media/image4.png"/></Relationships>
</file>

<file path=ppt/slides/_rels/slide130.xml.rels><?xml version="1.0" encoding="UTF-8" standalone="yes"?>
<Relationships xmlns="http://schemas.openxmlformats.org/package/2006/relationships"><Relationship Id="rId8" Type="http://schemas.openxmlformats.org/officeDocument/2006/relationships/image" Target="../media/image8.png"/><Relationship Id="rId3" Type="http://schemas.openxmlformats.org/officeDocument/2006/relationships/image" Target="../media/image9.png"/><Relationship Id="rId7" Type="http://schemas.openxmlformats.org/officeDocument/2006/relationships/image" Target="../media/image7.png"/><Relationship Id="rId2" Type="http://schemas.openxmlformats.org/officeDocument/2006/relationships/notesSlide" Target="../notesSlides/notesSlide80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.png"/><Relationship Id="rId5" Type="http://schemas.openxmlformats.org/officeDocument/2006/relationships/image" Target="../media/image5.png"/><Relationship Id="rId4" Type="http://schemas.openxmlformats.org/officeDocument/2006/relationships/image" Target="../media/image4.png"/></Relationships>
</file>

<file path=ppt/slides/_rels/slide131.xml.rels><?xml version="1.0" encoding="UTF-8" standalone="yes"?>
<Relationships xmlns="http://schemas.openxmlformats.org/package/2006/relationships"><Relationship Id="rId8" Type="http://schemas.openxmlformats.org/officeDocument/2006/relationships/image" Target="../media/image8.png"/><Relationship Id="rId3" Type="http://schemas.openxmlformats.org/officeDocument/2006/relationships/image" Target="../media/image9.png"/><Relationship Id="rId7" Type="http://schemas.openxmlformats.org/officeDocument/2006/relationships/image" Target="../media/image7.png"/><Relationship Id="rId2" Type="http://schemas.openxmlformats.org/officeDocument/2006/relationships/notesSlide" Target="../notesSlides/notesSlide81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.png"/><Relationship Id="rId5" Type="http://schemas.openxmlformats.org/officeDocument/2006/relationships/image" Target="../media/image5.png"/><Relationship Id="rId4" Type="http://schemas.openxmlformats.org/officeDocument/2006/relationships/image" Target="../media/image4.png"/></Relationships>
</file>

<file path=ppt/slides/_rels/slide132.xml.rels><?xml version="1.0" encoding="UTF-8" standalone="yes"?>
<Relationships xmlns="http://schemas.openxmlformats.org/package/2006/relationships"><Relationship Id="rId8" Type="http://schemas.openxmlformats.org/officeDocument/2006/relationships/image" Target="../media/image8.png"/><Relationship Id="rId3" Type="http://schemas.openxmlformats.org/officeDocument/2006/relationships/image" Target="../media/image9.png"/><Relationship Id="rId7" Type="http://schemas.openxmlformats.org/officeDocument/2006/relationships/image" Target="../media/image7.png"/><Relationship Id="rId2" Type="http://schemas.openxmlformats.org/officeDocument/2006/relationships/notesSlide" Target="../notesSlides/notesSlide82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.png"/><Relationship Id="rId5" Type="http://schemas.openxmlformats.org/officeDocument/2006/relationships/image" Target="../media/image5.png"/><Relationship Id="rId4" Type="http://schemas.openxmlformats.org/officeDocument/2006/relationships/image" Target="../media/image4.png"/></Relationships>
</file>

<file path=ppt/slides/_rels/slide1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7" Type="http://schemas.openxmlformats.org/officeDocument/2006/relationships/image" Target="../media/image8.png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.png"/><Relationship Id="rId5" Type="http://schemas.openxmlformats.org/officeDocument/2006/relationships/image" Target="../media/image6.png"/><Relationship Id="rId4" Type="http://schemas.openxmlformats.org/officeDocument/2006/relationships/image" Target="../media/image5.png"/></Relationships>
</file>

<file path=ppt/slides/_rels/slide1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7" Type="http://schemas.openxmlformats.org/officeDocument/2006/relationships/image" Target="../media/image8.png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.png"/><Relationship Id="rId5" Type="http://schemas.openxmlformats.org/officeDocument/2006/relationships/image" Target="../media/image6.png"/><Relationship Id="rId4" Type="http://schemas.openxmlformats.org/officeDocument/2006/relationships/image" Target="../media/image5.png"/></Relationships>
</file>

<file path=ppt/slides/_rels/slide1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7" Type="http://schemas.openxmlformats.org/officeDocument/2006/relationships/image" Target="../media/image8.png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.png"/><Relationship Id="rId5" Type="http://schemas.openxmlformats.org/officeDocument/2006/relationships/image" Target="../media/image6.png"/><Relationship Id="rId4" Type="http://schemas.openxmlformats.org/officeDocument/2006/relationships/image" Target="../media/image5.png"/></Relationships>
</file>

<file path=ppt/slides/_rels/slide1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7" Type="http://schemas.openxmlformats.org/officeDocument/2006/relationships/image" Target="../media/image8.png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.png"/><Relationship Id="rId5" Type="http://schemas.openxmlformats.org/officeDocument/2006/relationships/image" Target="../media/image6.png"/><Relationship Id="rId4" Type="http://schemas.openxmlformats.org/officeDocument/2006/relationships/image" Target="../media/image5.png"/></Relationships>
</file>

<file path=ppt/slides/_rels/slide1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7" Type="http://schemas.openxmlformats.org/officeDocument/2006/relationships/image" Target="../media/image8.png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.png"/><Relationship Id="rId5" Type="http://schemas.openxmlformats.org/officeDocument/2006/relationships/image" Target="../media/image6.png"/><Relationship Id="rId4" Type="http://schemas.openxmlformats.org/officeDocument/2006/relationships/image" Target="../media/image5.png"/></Relationships>
</file>

<file path=ppt/slides/_rels/slide1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7" Type="http://schemas.openxmlformats.org/officeDocument/2006/relationships/image" Target="../media/image8.png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.png"/><Relationship Id="rId5" Type="http://schemas.openxmlformats.org/officeDocument/2006/relationships/image" Target="../media/image6.png"/><Relationship Id="rId4" Type="http://schemas.openxmlformats.org/officeDocument/2006/relationships/image" Target="../media/image5.png"/></Relationships>
</file>

<file path=ppt/slides/_rels/slide1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7" Type="http://schemas.openxmlformats.org/officeDocument/2006/relationships/image" Target="../media/image8.png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.png"/><Relationship Id="rId5" Type="http://schemas.openxmlformats.org/officeDocument/2006/relationships/image" Target="../media/image6.png"/><Relationship Id="rId4" Type="http://schemas.openxmlformats.org/officeDocument/2006/relationships/image" Target="../media/image5.png"/></Relationships>
</file>

<file path=ppt/slides/_rels/slide14.xml.rels><?xml version="1.0" encoding="UTF-8" standalone="yes"?>
<Relationships xmlns="http://schemas.openxmlformats.org/package/2006/relationships"><Relationship Id="rId8" Type="http://schemas.openxmlformats.org/officeDocument/2006/relationships/image" Target="../media/image8.png"/><Relationship Id="rId3" Type="http://schemas.openxmlformats.org/officeDocument/2006/relationships/image" Target="../media/image9.png"/><Relationship Id="rId7" Type="http://schemas.openxmlformats.org/officeDocument/2006/relationships/image" Target="../media/image7.pn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.png"/><Relationship Id="rId5" Type="http://schemas.openxmlformats.org/officeDocument/2006/relationships/image" Target="../media/image5.png"/><Relationship Id="rId4" Type="http://schemas.openxmlformats.org/officeDocument/2006/relationships/image" Target="../media/image4.png"/></Relationships>
</file>

<file path=ppt/slides/_rels/slide1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7" Type="http://schemas.openxmlformats.org/officeDocument/2006/relationships/image" Target="../media/image8.png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.png"/><Relationship Id="rId5" Type="http://schemas.openxmlformats.org/officeDocument/2006/relationships/image" Target="../media/image6.png"/><Relationship Id="rId4" Type="http://schemas.openxmlformats.org/officeDocument/2006/relationships/image" Target="../media/image5.png"/></Relationships>
</file>

<file path=ppt/slides/_rels/slide141.xml.rels><?xml version="1.0" encoding="UTF-8" standalone="yes"?>
<Relationships xmlns="http://schemas.openxmlformats.org/package/2006/relationships"><Relationship Id="rId8" Type="http://schemas.openxmlformats.org/officeDocument/2006/relationships/image" Target="../media/image8.png"/><Relationship Id="rId3" Type="http://schemas.openxmlformats.org/officeDocument/2006/relationships/image" Target="../media/image9.png"/><Relationship Id="rId7" Type="http://schemas.openxmlformats.org/officeDocument/2006/relationships/image" Target="../media/image7.png"/><Relationship Id="rId2" Type="http://schemas.openxmlformats.org/officeDocument/2006/relationships/notesSlide" Target="../notesSlides/notesSlide83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.png"/><Relationship Id="rId5" Type="http://schemas.openxmlformats.org/officeDocument/2006/relationships/image" Target="../media/image5.png"/><Relationship Id="rId4" Type="http://schemas.openxmlformats.org/officeDocument/2006/relationships/image" Target="../media/image4.png"/></Relationships>
</file>

<file path=ppt/slides/_rels/slide142.xml.rels><?xml version="1.0" encoding="UTF-8" standalone="yes"?>
<Relationships xmlns="http://schemas.openxmlformats.org/package/2006/relationships"><Relationship Id="rId8" Type="http://schemas.openxmlformats.org/officeDocument/2006/relationships/image" Target="../media/image8.png"/><Relationship Id="rId3" Type="http://schemas.openxmlformats.org/officeDocument/2006/relationships/image" Target="../media/image9.png"/><Relationship Id="rId7" Type="http://schemas.openxmlformats.org/officeDocument/2006/relationships/image" Target="../media/image7.png"/><Relationship Id="rId2" Type="http://schemas.openxmlformats.org/officeDocument/2006/relationships/notesSlide" Target="../notesSlides/notesSlide84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.png"/><Relationship Id="rId5" Type="http://schemas.openxmlformats.org/officeDocument/2006/relationships/image" Target="../media/image5.png"/><Relationship Id="rId4" Type="http://schemas.openxmlformats.org/officeDocument/2006/relationships/image" Target="../media/image4.png"/></Relationships>
</file>

<file path=ppt/slides/_rels/slide143.xml.rels><?xml version="1.0" encoding="UTF-8" standalone="yes"?>
<Relationships xmlns="http://schemas.openxmlformats.org/package/2006/relationships"><Relationship Id="rId8" Type="http://schemas.openxmlformats.org/officeDocument/2006/relationships/image" Target="../media/image8.png"/><Relationship Id="rId3" Type="http://schemas.openxmlformats.org/officeDocument/2006/relationships/image" Target="../media/image9.png"/><Relationship Id="rId7" Type="http://schemas.openxmlformats.org/officeDocument/2006/relationships/image" Target="../media/image7.png"/><Relationship Id="rId2" Type="http://schemas.openxmlformats.org/officeDocument/2006/relationships/notesSlide" Target="../notesSlides/notesSlide85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.png"/><Relationship Id="rId5" Type="http://schemas.openxmlformats.org/officeDocument/2006/relationships/image" Target="../media/image5.png"/><Relationship Id="rId4" Type="http://schemas.openxmlformats.org/officeDocument/2006/relationships/image" Target="../media/image4.png"/></Relationships>
</file>

<file path=ppt/slides/_rels/slide144.xml.rels><?xml version="1.0" encoding="UTF-8" standalone="yes"?>
<Relationships xmlns="http://schemas.openxmlformats.org/package/2006/relationships"><Relationship Id="rId8" Type="http://schemas.openxmlformats.org/officeDocument/2006/relationships/image" Target="../media/image8.png"/><Relationship Id="rId3" Type="http://schemas.openxmlformats.org/officeDocument/2006/relationships/image" Target="../media/image9.png"/><Relationship Id="rId7" Type="http://schemas.openxmlformats.org/officeDocument/2006/relationships/image" Target="../media/image7.png"/><Relationship Id="rId2" Type="http://schemas.openxmlformats.org/officeDocument/2006/relationships/notesSlide" Target="../notesSlides/notesSlide86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.png"/><Relationship Id="rId5" Type="http://schemas.openxmlformats.org/officeDocument/2006/relationships/image" Target="../media/image5.png"/><Relationship Id="rId4" Type="http://schemas.openxmlformats.org/officeDocument/2006/relationships/image" Target="../media/image4.png"/></Relationships>
</file>

<file path=ppt/slides/_rels/slide145.xml.rels><?xml version="1.0" encoding="UTF-8" standalone="yes"?>
<Relationships xmlns="http://schemas.openxmlformats.org/package/2006/relationships"><Relationship Id="rId8" Type="http://schemas.openxmlformats.org/officeDocument/2006/relationships/image" Target="../media/image8.png"/><Relationship Id="rId3" Type="http://schemas.openxmlformats.org/officeDocument/2006/relationships/image" Target="../media/image9.png"/><Relationship Id="rId7" Type="http://schemas.openxmlformats.org/officeDocument/2006/relationships/image" Target="../media/image7.png"/><Relationship Id="rId2" Type="http://schemas.openxmlformats.org/officeDocument/2006/relationships/notesSlide" Target="../notesSlides/notesSlide87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.png"/><Relationship Id="rId5" Type="http://schemas.openxmlformats.org/officeDocument/2006/relationships/image" Target="../media/image5.png"/><Relationship Id="rId4" Type="http://schemas.openxmlformats.org/officeDocument/2006/relationships/image" Target="../media/image4.png"/></Relationships>
</file>

<file path=ppt/slides/_rels/slide146.xml.rels><?xml version="1.0" encoding="UTF-8" standalone="yes"?>
<Relationships xmlns="http://schemas.openxmlformats.org/package/2006/relationships"><Relationship Id="rId8" Type="http://schemas.openxmlformats.org/officeDocument/2006/relationships/image" Target="../media/image8.png"/><Relationship Id="rId3" Type="http://schemas.openxmlformats.org/officeDocument/2006/relationships/image" Target="../media/image9.png"/><Relationship Id="rId7" Type="http://schemas.openxmlformats.org/officeDocument/2006/relationships/image" Target="../media/image7.png"/><Relationship Id="rId2" Type="http://schemas.openxmlformats.org/officeDocument/2006/relationships/notesSlide" Target="../notesSlides/notesSlide88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.png"/><Relationship Id="rId5" Type="http://schemas.openxmlformats.org/officeDocument/2006/relationships/image" Target="../media/image5.png"/><Relationship Id="rId4" Type="http://schemas.openxmlformats.org/officeDocument/2006/relationships/image" Target="../media/image4.png"/></Relationships>
</file>

<file path=ppt/slides/_rels/slide147.xml.rels><?xml version="1.0" encoding="UTF-8" standalone="yes"?>
<Relationships xmlns="http://schemas.openxmlformats.org/package/2006/relationships"><Relationship Id="rId8" Type="http://schemas.openxmlformats.org/officeDocument/2006/relationships/image" Target="../media/image8.png"/><Relationship Id="rId3" Type="http://schemas.openxmlformats.org/officeDocument/2006/relationships/image" Target="../media/image9.png"/><Relationship Id="rId7" Type="http://schemas.openxmlformats.org/officeDocument/2006/relationships/image" Target="../media/image7.png"/><Relationship Id="rId2" Type="http://schemas.openxmlformats.org/officeDocument/2006/relationships/notesSlide" Target="../notesSlides/notesSlide89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.png"/><Relationship Id="rId5" Type="http://schemas.openxmlformats.org/officeDocument/2006/relationships/image" Target="../media/image5.png"/><Relationship Id="rId4" Type="http://schemas.openxmlformats.org/officeDocument/2006/relationships/image" Target="../media/image4.png"/></Relationships>
</file>

<file path=ppt/slides/_rels/slide148.xml.rels><?xml version="1.0" encoding="UTF-8" standalone="yes"?>
<Relationships xmlns="http://schemas.openxmlformats.org/package/2006/relationships"><Relationship Id="rId8" Type="http://schemas.openxmlformats.org/officeDocument/2006/relationships/image" Target="../media/image8.png"/><Relationship Id="rId3" Type="http://schemas.openxmlformats.org/officeDocument/2006/relationships/image" Target="../media/image9.png"/><Relationship Id="rId7" Type="http://schemas.openxmlformats.org/officeDocument/2006/relationships/image" Target="../media/image7.png"/><Relationship Id="rId2" Type="http://schemas.openxmlformats.org/officeDocument/2006/relationships/notesSlide" Target="../notesSlides/notesSlide90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.png"/><Relationship Id="rId5" Type="http://schemas.openxmlformats.org/officeDocument/2006/relationships/image" Target="../media/image5.png"/><Relationship Id="rId4" Type="http://schemas.openxmlformats.org/officeDocument/2006/relationships/image" Target="../media/image4.png"/></Relationships>
</file>

<file path=ppt/slides/_rels/slide149.xml.rels><?xml version="1.0" encoding="UTF-8" standalone="yes"?>
<Relationships xmlns="http://schemas.openxmlformats.org/package/2006/relationships"><Relationship Id="rId8" Type="http://schemas.openxmlformats.org/officeDocument/2006/relationships/image" Target="../media/image8.png"/><Relationship Id="rId3" Type="http://schemas.openxmlformats.org/officeDocument/2006/relationships/image" Target="../media/image9.png"/><Relationship Id="rId7" Type="http://schemas.openxmlformats.org/officeDocument/2006/relationships/image" Target="../media/image7.png"/><Relationship Id="rId2" Type="http://schemas.openxmlformats.org/officeDocument/2006/relationships/notesSlide" Target="../notesSlides/notesSlide91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.png"/><Relationship Id="rId5" Type="http://schemas.openxmlformats.org/officeDocument/2006/relationships/image" Target="../media/image5.png"/><Relationship Id="rId4" Type="http://schemas.openxmlformats.org/officeDocument/2006/relationships/image" Target="../media/image4.png"/></Relationships>
</file>

<file path=ppt/slides/_rels/slide15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png"/><Relationship Id="rId3" Type="http://schemas.openxmlformats.org/officeDocument/2006/relationships/chart" Target="../charts/chart1.xml"/><Relationship Id="rId7" Type="http://schemas.openxmlformats.org/officeDocument/2006/relationships/image" Target="../media/image6.png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png"/><Relationship Id="rId5" Type="http://schemas.openxmlformats.org/officeDocument/2006/relationships/image" Target="../media/image4.png"/><Relationship Id="rId4" Type="http://schemas.openxmlformats.org/officeDocument/2006/relationships/image" Target="../media/image9.png"/><Relationship Id="rId9" Type="http://schemas.openxmlformats.org/officeDocument/2006/relationships/image" Target="../media/image8.png"/></Relationships>
</file>

<file path=ppt/slides/_rels/slide150.xml.rels><?xml version="1.0" encoding="UTF-8" standalone="yes"?>
<Relationships xmlns="http://schemas.openxmlformats.org/package/2006/relationships"><Relationship Id="rId8" Type="http://schemas.openxmlformats.org/officeDocument/2006/relationships/image" Target="../media/image8.png"/><Relationship Id="rId3" Type="http://schemas.openxmlformats.org/officeDocument/2006/relationships/image" Target="../media/image9.png"/><Relationship Id="rId7" Type="http://schemas.openxmlformats.org/officeDocument/2006/relationships/image" Target="../media/image7.png"/><Relationship Id="rId2" Type="http://schemas.openxmlformats.org/officeDocument/2006/relationships/notesSlide" Target="../notesSlides/notesSlide92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.png"/><Relationship Id="rId5" Type="http://schemas.openxmlformats.org/officeDocument/2006/relationships/image" Target="../media/image5.png"/><Relationship Id="rId4" Type="http://schemas.openxmlformats.org/officeDocument/2006/relationships/image" Target="../media/image4.png"/></Relationships>
</file>

<file path=ppt/slides/_rels/slide151.xml.rels><?xml version="1.0" encoding="UTF-8" standalone="yes"?>
<Relationships xmlns="http://schemas.openxmlformats.org/package/2006/relationships"><Relationship Id="rId8" Type="http://schemas.openxmlformats.org/officeDocument/2006/relationships/image" Target="../media/image8.png"/><Relationship Id="rId3" Type="http://schemas.openxmlformats.org/officeDocument/2006/relationships/image" Target="../media/image9.png"/><Relationship Id="rId7" Type="http://schemas.openxmlformats.org/officeDocument/2006/relationships/image" Target="../media/image7.png"/><Relationship Id="rId2" Type="http://schemas.openxmlformats.org/officeDocument/2006/relationships/notesSlide" Target="../notesSlides/notesSlide93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.png"/><Relationship Id="rId5" Type="http://schemas.openxmlformats.org/officeDocument/2006/relationships/image" Target="../media/image5.png"/><Relationship Id="rId4" Type="http://schemas.openxmlformats.org/officeDocument/2006/relationships/image" Target="../media/image4.png"/></Relationships>
</file>

<file path=ppt/slides/_rels/slide152.xml.rels><?xml version="1.0" encoding="UTF-8" standalone="yes"?>
<Relationships xmlns="http://schemas.openxmlformats.org/package/2006/relationships"><Relationship Id="rId8" Type="http://schemas.openxmlformats.org/officeDocument/2006/relationships/image" Target="../media/image8.png"/><Relationship Id="rId3" Type="http://schemas.openxmlformats.org/officeDocument/2006/relationships/image" Target="../media/image9.png"/><Relationship Id="rId7" Type="http://schemas.openxmlformats.org/officeDocument/2006/relationships/image" Target="../media/image7.png"/><Relationship Id="rId2" Type="http://schemas.openxmlformats.org/officeDocument/2006/relationships/notesSlide" Target="../notesSlides/notesSlide94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.png"/><Relationship Id="rId5" Type="http://schemas.openxmlformats.org/officeDocument/2006/relationships/image" Target="../media/image5.png"/><Relationship Id="rId4" Type="http://schemas.openxmlformats.org/officeDocument/2006/relationships/image" Target="../media/image4.png"/></Relationships>
</file>

<file path=ppt/slides/_rels/slide153.xml.rels><?xml version="1.0" encoding="UTF-8" standalone="yes"?>
<Relationships xmlns="http://schemas.openxmlformats.org/package/2006/relationships"><Relationship Id="rId8" Type="http://schemas.openxmlformats.org/officeDocument/2006/relationships/image" Target="../media/image8.png"/><Relationship Id="rId3" Type="http://schemas.openxmlformats.org/officeDocument/2006/relationships/image" Target="../media/image9.png"/><Relationship Id="rId7" Type="http://schemas.openxmlformats.org/officeDocument/2006/relationships/image" Target="../media/image7.png"/><Relationship Id="rId2" Type="http://schemas.openxmlformats.org/officeDocument/2006/relationships/notesSlide" Target="../notesSlides/notesSlide95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.png"/><Relationship Id="rId5" Type="http://schemas.openxmlformats.org/officeDocument/2006/relationships/image" Target="../media/image5.png"/><Relationship Id="rId4" Type="http://schemas.openxmlformats.org/officeDocument/2006/relationships/image" Target="../media/image4.png"/></Relationships>
</file>

<file path=ppt/slides/_rels/slide1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9.jpeg"/><Relationship Id="rId2" Type="http://schemas.openxmlformats.org/officeDocument/2006/relationships/image" Target="../media/image58.jpeg"/><Relationship Id="rId1" Type="http://schemas.openxmlformats.org/officeDocument/2006/relationships/slideLayout" Target="../slideLayouts/slideLayout1.xml"/></Relationships>
</file>

<file path=ppt/slides/_rels/slide1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.jpeg"/><Relationship Id="rId2" Type="http://schemas.openxmlformats.org/officeDocument/2006/relationships/image" Target="../media/image60.jpeg"/><Relationship Id="rId1" Type="http://schemas.openxmlformats.org/officeDocument/2006/relationships/slideLayout" Target="../slideLayouts/slideLayout2.xml"/></Relationships>
</file>

<file path=ppt/slides/_rels/slide156.xml.rels><?xml version="1.0" encoding="UTF-8" standalone="yes"?>
<Relationships xmlns="http://schemas.openxmlformats.org/package/2006/relationships"><Relationship Id="rId8" Type="http://schemas.openxmlformats.org/officeDocument/2006/relationships/image" Target="../media/image8.png"/><Relationship Id="rId3" Type="http://schemas.openxmlformats.org/officeDocument/2006/relationships/image" Target="../media/image9.png"/><Relationship Id="rId7" Type="http://schemas.openxmlformats.org/officeDocument/2006/relationships/image" Target="../media/image7.png"/><Relationship Id="rId2" Type="http://schemas.openxmlformats.org/officeDocument/2006/relationships/notesSlide" Target="../notesSlides/notesSlide96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.png"/><Relationship Id="rId5" Type="http://schemas.openxmlformats.org/officeDocument/2006/relationships/image" Target="../media/image5.png"/><Relationship Id="rId4" Type="http://schemas.openxmlformats.org/officeDocument/2006/relationships/image" Target="../media/image4.png"/></Relationships>
</file>

<file path=ppt/slides/_rels/slide157.xml.rels><?xml version="1.0" encoding="UTF-8" standalone="yes"?>
<Relationships xmlns="http://schemas.openxmlformats.org/package/2006/relationships"><Relationship Id="rId8" Type="http://schemas.openxmlformats.org/officeDocument/2006/relationships/image" Target="../media/image8.png"/><Relationship Id="rId3" Type="http://schemas.openxmlformats.org/officeDocument/2006/relationships/image" Target="../media/image9.png"/><Relationship Id="rId7" Type="http://schemas.openxmlformats.org/officeDocument/2006/relationships/image" Target="../media/image7.png"/><Relationship Id="rId2" Type="http://schemas.openxmlformats.org/officeDocument/2006/relationships/notesSlide" Target="../notesSlides/notesSlide97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.png"/><Relationship Id="rId5" Type="http://schemas.openxmlformats.org/officeDocument/2006/relationships/image" Target="../media/image5.png"/><Relationship Id="rId4" Type="http://schemas.openxmlformats.org/officeDocument/2006/relationships/image" Target="../media/image4.png"/></Relationships>
</file>

<file path=ppt/slides/_rels/slide158.xml.rels><?xml version="1.0" encoding="UTF-8" standalone="yes"?>
<Relationships xmlns="http://schemas.openxmlformats.org/package/2006/relationships"><Relationship Id="rId8" Type="http://schemas.openxmlformats.org/officeDocument/2006/relationships/image" Target="../media/image8.png"/><Relationship Id="rId3" Type="http://schemas.openxmlformats.org/officeDocument/2006/relationships/image" Target="../media/image9.png"/><Relationship Id="rId7" Type="http://schemas.openxmlformats.org/officeDocument/2006/relationships/image" Target="../media/image7.png"/><Relationship Id="rId2" Type="http://schemas.openxmlformats.org/officeDocument/2006/relationships/notesSlide" Target="../notesSlides/notesSlide98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.png"/><Relationship Id="rId5" Type="http://schemas.openxmlformats.org/officeDocument/2006/relationships/image" Target="../media/image5.png"/><Relationship Id="rId4" Type="http://schemas.openxmlformats.org/officeDocument/2006/relationships/image" Target="../media/image4.png"/></Relationships>
</file>

<file path=ppt/slides/_rels/slide159.xml.rels><?xml version="1.0" encoding="UTF-8" standalone="yes"?>
<Relationships xmlns="http://schemas.openxmlformats.org/package/2006/relationships"><Relationship Id="rId8" Type="http://schemas.openxmlformats.org/officeDocument/2006/relationships/image" Target="../media/image8.png"/><Relationship Id="rId3" Type="http://schemas.openxmlformats.org/officeDocument/2006/relationships/image" Target="../media/image9.png"/><Relationship Id="rId7" Type="http://schemas.openxmlformats.org/officeDocument/2006/relationships/image" Target="../media/image7.png"/><Relationship Id="rId2" Type="http://schemas.openxmlformats.org/officeDocument/2006/relationships/notesSlide" Target="../notesSlides/notesSlide99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.png"/><Relationship Id="rId5" Type="http://schemas.openxmlformats.org/officeDocument/2006/relationships/image" Target="../media/image5.png"/><Relationship Id="rId4" Type="http://schemas.openxmlformats.org/officeDocument/2006/relationships/image" Target="../media/image4.png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7" Type="http://schemas.openxmlformats.org/officeDocument/2006/relationships/image" Target="../media/image9.png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8.png"/><Relationship Id="rId5" Type="http://schemas.openxmlformats.org/officeDocument/2006/relationships/image" Target="../media/image7.png"/><Relationship Id="rId4" Type="http://schemas.openxmlformats.org/officeDocument/2006/relationships/image" Target="../media/image6.png"/></Relationships>
</file>

<file path=ppt/slides/_rels/slide16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6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62.xml.rels><?xml version="1.0" encoding="UTF-8" standalone="yes"?>
<Relationships xmlns="http://schemas.openxmlformats.org/package/2006/relationships"><Relationship Id="rId8" Type="http://schemas.openxmlformats.org/officeDocument/2006/relationships/image" Target="../media/image8.png"/><Relationship Id="rId3" Type="http://schemas.openxmlformats.org/officeDocument/2006/relationships/image" Target="../media/image9.png"/><Relationship Id="rId7" Type="http://schemas.openxmlformats.org/officeDocument/2006/relationships/image" Target="../media/image7.png"/><Relationship Id="rId2" Type="http://schemas.openxmlformats.org/officeDocument/2006/relationships/notesSlide" Target="../notesSlides/notesSlide100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.png"/><Relationship Id="rId5" Type="http://schemas.openxmlformats.org/officeDocument/2006/relationships/image" Target="../media/image5.png"/><Relationship Id="rId4" Type="http://schemas.openxmlformats.org/officeDocument/2006/relationships/image" Target="../media/image4.png"/></Relationships>
</file>

<file path=ppt/slides/_rels/slide16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2.png"/><Relationship Id="rId2" Type="http://schemas.openxmlformats.org/officeDocument/2006/relationships/notesSlide" Target="../notesSlides/notesSlide101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63.jpeg"/></Relationships>
</file>

<file path=ppt/slides/_rels/slide16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2.xml"/><Relationship Id="rId1" Type="http://schemas.openxmlformats.org/officeDocument/2006/relationships/slideLayout" Target="../slideLayouts/slideLayout2.xml"/></Relationships>
</file>

<file path=ppt/slides/_rels/slide16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3.xml"/><Relationship Id="rId1" Type="http://schemas.openxmlformats.org/officeDocument/2006/relationships/slideLayout" Target="../slideLayouts/slideLayout2.xml"/></Relationships>
</file>

<file path=ppt/slides/_rels/slide16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4.xml"/><Relationship Id="rId1" Type="http://schemas.openxmlformats.org/officeDocument/2006/relationships/slideLayout" Target="../slideLayouts/slideLayout2.xml"/></Relationships>
</file>

<file path=ppt/slides/_rels/slide167.xml.rels><?xml version="1.0" encoding="UTF-8" standalone="yes"?>
<Relationships xmlns="http://schemas.openxmlformats.org/package/2006/relationships"><Relationship Id="rId3" Type="http://schemas.openxmlformats.org/officeDocument/2006/relationships/image" Target="../media/image63.jpeg"/><Relationship Id="rId2" Type="http://schemas.openxmlformats.org/officeDocument/2006/relationships/notesSlide" Target="../notesSlides/notesSlide105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62.png"/></Relationships>
</file>

<file path=ppt/slides/_rels/slide16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3.jpeg"/><Relationship Id="rId2" Type="http://schemas.openxmlformats.org/officeDocument/2006/relationships/notesSlide" Target="../notesSlides/notesSlide106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62.png"/></Relationships>
</file>

<file path=ppt/slides/_rels/slide169.xml.rels><?xml version="1.0" encoding="UTF-8" standalone="yes"?>
<Relationships xmlns="http://schemas.openxmlformats.org/package/2006/relationships"><Relationship Id="rId3" Type="http://schemas.openxmlformats.org/officeDocument/2006/relationships/image" Target="../media/image63.jpeg"/><Relationship Id="rId2" Type="http://schemas.openxmlformats.org/officeDocument/2006/relationships/notesSlide" Target="../notesSlides/notesSlide107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62.png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7" Type="http://schemas.openxmlformats.org/officeDocument/2006/relationships/image" Target="../media/image9.png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8.png"/><Relationship Id="rId5" Type="http://schemas.openxmlformats.org/officeDocument/2006/relationships/image" Target="../media/image7.png"/><Relationship Id="rId4" Type="http://schemas.openxmlformats.org/officeDocument/2006/relationships/image" Target="../media/image6.png"/></Relationships>
</file>

<file path=ppt/slides/_rels/slide170.xml.rels><?xml version="1.0" encoding="UTF-8" standalone="yes"?>
<Relationships xmlns="http://schemas.openxmlformats.org/package/2006/relationships"><Relationship Id="rId3" Type="http://schemas.openxmlformats.org/officeDocument/2006/relationships/image" Target="../media/image65.png"/><Relationship Id="rId2" Type="http://schemas.openxmlformats.org/officeDocument/2006/relationships/image" Target="../media/image64.jpg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63.jpeg"/><Relationship Id="rId4" Type="http://schemas.openxmlformats.org/officeDocument/2006/relationships/image" Target="../media/image62.png"/></Relationships>
</file>

<file path=ppt/slides/_rels/slide17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8.xml"/><Relationship Id="rId1" Type="http://schemas.openxmlformats.org/officeDocument/2006/relationships/slideLayout" Target="../slideLayouts/slideLayout2.xml"/></Relationships>
</file>

<file path=ppt/slides/_rels/slide17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9.xml"/><Relationship Id="rId1" Type="http://schemas.openxmlformats.org/officeDocument/2006/relationships/slideLayout" Target="../slideLayouts/slideLayout2.xml"/></Relationships>
</file>

<file path=ppt/slides/_rels/slide17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7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2.png"/><Relationship Id="rId2" Type="http://schemas.openxmlformats.org/officeDocument/2006/relationships/image" Target="../media/image63.jpeg"/><Relationship Id="rId1" Type="http://schemas.openxmlformats.org/officeDocument/2006/relationships/slideLayout" Target="../slideLayouts/slideLayout2.xml"/></Relationships>
</file>

<file path=ppt/slides/_rels/slide17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2.png"/><Relationship Id="rId2" Type="http://schemas.openxmlformats.org/officeDocument/2006/relationships/image" Target="../media/image63.jpeg"/><Relationship Id="rId1" Type="http://schemas.openxmlformats.org/officeDocument/2006/relationships/slideLayout" Target="../slideLayouts/slideLayout2.xml"/></Relationships>
</file>

<file path=ppt/slides/_rels/slide17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7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7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7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7" Type="http://schemas.openxmlformats.org/officeDocument/2006/relationships/image" Target="../media/image9.png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8.png"/><Relationship Id="rId5" Type="http://schemas.openxmlformats.org/officeDocument/2006/relationships/image" Target="../media/image7.png"/><Relationship Id="rId4" Type="http://schemas.openxmlformats.org/officeDocument/2006/relationships/image" Target="../media/image6.png"/></Relationships>
</file>

<file path=ppt/slides/_rels/slide18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8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8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83.xml.rels><?xml version="1.0" encoding="UTF-8" standalone="yes"?>
<Relationships xmlns="http://schemas.openxmlformats.org/package/2006/relationships"><Relationship Id="rId8" Type="http://schemas.openxmlformats.org/officeDocument/2006/relationships/image" Target="../media/image8.png"/><Relationship Id="rId3" Type="http://schemas.openxmlformats.org/officeDocument/2006/relationships/image" Target="../media/image9.png"/><Relationship Id="rId7" Type="http://schemas.openxmlformats.org/officeDocument/2006/relationships/image" Target="../media/image7.png"/><Relationship Id="rId2" Type="http://schemas.openxmlformats.org/officeDocument/2006/relationships/notesSlide" Target="../notesSlides/notesSlide110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.png"/><Relationship Id="rId5" Type="http://schemas.openxmlformats.org/officeDocument/2006/relationships/image" Target="../media/image5.png"/><Relationship Id="rId4" Type="http://schemas.openxmlformats.org/officeDocument/2006/relationships/image" Target="../media/image4.png"/></Relationships>
</file>

<file path=ppt/slides/_rels/slide184.xml.rels><?xml version="1.0" encoding="UTF-8" standalone="yes"?>
<Relationships xmlns="http://schemas.openxmlformats.org/package/2006/relationships"><Relationship Id="rId2" Type="http://schemas.openxmlformats.org/officeDocument/2006/relationships/image" Target="../media/image66.jpg"/><Relationship Id="rId1" Type="http://schemas.openxmlformats.org/officeDocument/2006/relationships/slideLayout" Target="../slideLayouts/slideLayout2.xml"/></Relationships>
</file>

<file path=ppt/slides/_rels/slide185.xml.rels><?xml version="1.0" encoding="UTF-8" standalone="yes"?>
<Relationships xmlns="http://schemas.openxmlformats.org/package/2006/relationships"><Relationship Id="rId8" Type="http://schemas.openxmlformats.org/officeDocument/2006/relationships/diagramLayout" Target="../diagrams/layout5.xml"/><Relationship Id="rId3" Type="http://schemas.openxmlformats.org/officeDocument/2006/relationships/diagramLayout" Target="../diagrams/layout4.xml"/><Relationship Id="rId7" Type="http://schemas.openxmlformats.org/officeDocument/2006/relationships/diagramData" Target="../diagrams/data5.xml"/><Relationship Id="rId2" Type="http://schemas.openxmlformats.org/officeDocument/2006/relationships/diagramData" Target="../diagrams/data4.xml"/><Relationship Id="rId1" Type="http://schemas.openxmlformats.org/officeDocument/2006/relationships/slideLayout" Target="../slideLayouts/slideLayout5.xml"/><Relationship Id="rId6" Type="http://schemas.microsoft.com/office/2007/relationships/diagramDrawing" Target="../diagrams/drawing4.xml"/><Relationship Id="rId11" Type="http://schemas.microsoft.com/office/2007/relationships/diagramDrawing" Target="../diagrams/drawing5.xml"/><Relationship Id="rId5" Type="http://schemas.openxmlformats.org/officeDocument/2006/relationships/diagramColors" Target="../diagrams/colors4.xml"/><Relationship Id="rId10" Type="http://schemas.openxmlformats.org/officeDocument/2006/relationships/diagramColors" Target="../diagrams/colors5.xml"/><Relationship Id="rId4" Type="http://schemas.openxmlformats.org/officeDocument/2006/relationships/diagramQuickStyle" Target="../diagrams/quickStyle4.xml"/><Relationship Id="rId9" Type="http://schemas.openxmlformats.org/officeDocument/2006/relationships/diagramQuickStyle" Target="../diagrams/quickStyle5.xml"/></Relationships>
</file>

<file path=ppt/slides/_rels/slide186.xml.rels><?xml version="1.0" encoding="UTF-8" standalone="yes"?>
<Relationships xmlns="http://schemas.openxmlformats.org/package/2006/relationships"><Relationship Id="rId8" Type="http://schemas.openxmlformats.org/officeDocument/2006/relationships/diagramData" Target="../diagrams/data7.xml"/><Relationship Id="rId3" Type="http://schemas.openxmlformats.org/officeDocument/2006/relationships/diagramData" Target="../diagrams/data6.xml"/><Relationship Id="rId7" Type="http://schemas.microsoft.com/office/2007/relationships/diagramDrawing" Target="../diagrams/drawing6.xml"/><Relationship Id="rId12" Type="http://schemas.microsoft.com/office/2007/relationships/diagramDrawing" Target="../diagrams/drawing7.xml"/><Relationship Id="rId2" Type="http://schemas.openxmlformats.org/officeDocument/2006/relationships/notesSlide" Target="../notesSlides/notesSlide111.xml"/><Relationship Id="rId1" Type="http://schemas.openxmlformats.org/officeDocument/2006/relationships/slideLayout" Target="../slideLayouts/slideLayout5.xml"/><Relationship Id="rId6" Type="http://schemas.openxmlformats.org/officeDocument/2006/relationships/diagramColors" Target="../diagrams/colors6.xml"/><Relationship Id="rId11" Type="http://schemas.openxmlformats.org/officeDocument/2006/relationships/diagramColors" Target="../diagrams/colors7.xml"/><Relationship Id="rId5" Type="http://schemas.openxmlformats.org/officeDocument/2006/relationships/diagramQuickStyle" Target="../diagrams/quickStyle6.xml"/><Relationship Id="rId10" Type="http://schemas.openxmlformats.org/officeDocument/2006/relationships/diagramQuickStyle" Target="../diagrams/quickStyle7.xml"/><Relationship Id="rId4" Type="http://schemas.openxmlformats.org/officeDocument/2006/relationships/diagramLayout" Target="../diagrams/layout6.xml"/><Relationship Id="rId9" Type="http://schemas.openxmlformats.org/officeDocument/2006/relationships/diagramLayout" Target="../diagrams/layout7.xml"/></Relationships>
</file>

<file path=ppt/slides/_rels/slide187.xml.rels><?xml version="1.0" encoding="UTF-8" standalone="yes"?>
<Relationships xmlns="http://schemas.openxmlformats.org/package/2006/relationships"><Relationship Id="rId2" Type="http://schemas.openxmlformats.org/officeDocument/2006/relationships/image" Target="../media/image67.jpg"/><Relationship Id="rId1" Type="http://schemas.openxmlformats.org/officeDocument/2006/relationships/slideLayout" Target="../slideLayouts/slideLayout7.xml"/></Relationships>
</file>

<file path=ppt/slides/_rels/slide18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89.xml.rels><?xml version="1.0" encoding="UTF-8" standalone="yes"?>
<Relationships xmlns="http://schemas.openxmlformats.org/package/2006/relationships"><Relationship Id="rId8" Type="http://schemas.openxmlformats.org/officeDocument/2006/relationships/image" Target="../media/image8.png"/><Relationship Id="rId3" Type="http://schemas.openxmlformats.org/officeDocument/2006/relationships/image" Target="../media/image9.png"/><Relationship Id="rId7" Type="http://schemas.openxmlformats.org/officeDocument/2006/relationships/image" Target="../media/image7.png"/><Relationship Id="rId2" Type="http://schemas.openxmlformats.org/officeDocument/2006/relationships/notesSlide" Target="../notesSlides/notesSlide112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6.png"/><Relationship Id="rId5" Type="http://schemas.openxmlformats.org/officeDocument/2006/relationships/image" Target="../media/image5.png"/><Relationship Id="rId4" Type="http://schemas.openxmlformats.org/officeDocument/2006/relationships/image" Target="../media/image4.png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7" Type="http://schemas.openxmlformats.org/officeDocument/2006/relationships/image" Target="../media/image9.png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8.png"/><Relationship Id="rId5" Type="http://schemas.openxmlformats.org/officeDocument/2006/relationships/image" Target="../media/image7.png"/><Relationship Id="rId4" Type="http://schemas.openxmlformats.org/officeDocument/2006/relationships/image" Target="../media/image6.png"/></Relationships>
</file>

<file path=ppt/slides/_rels/slide190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png"/><Relationship Id="rId3" Type="http://schemas.openxmlformats.org/officeDocument/2006/relationships/image" Target="../media/image68.png"/><Relationship Id="rId7" Type="http://schemas.openxmlformats.org/officeDocument/2006/relationships/image" Target="../media/image6.png"/><Relationship Id="rId2" Type="http://schemas.openxmlformats.org/officeDocument/2006/relationships/notesSlide" Target="../notesSlides/notesSlide113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5.png"/><Relationship Id="rId5" Type="http://schemas.openxmlformats.org/officeDocument/2006/relationships/image" Target="../media/image4.png"/><Relationship Id="rId10" Type="http://schemas.openxmlformats.org/officeDocument/2006/relationships/image" Target="../media/image9.png"/><Relationship Id="rId4" Type="http://schemas.openxmlformats.org/officeDocument/2006/relationships/image" Target="../media/image69.png"/><Relationship Id="rId9" Type="http://schemas.openxmlformats.org/officeDocument/2006/relationships/image" Target="../media/image8.png"/></Relationships>
</file>

<file path=ppt/slides/_rels/slide2.xml.rels><?xml version="1.0" encoding="UTF-8" standalone="yes"?>
<Relationships xmlns="http://schemas.openxmlformats.org/package/2006/relationships"><Relationship Id="rId8" Type="http://schemas.openxmlformats.org/officeDocument/2006/relationships/image" Target="../media/image9.png"/><Relationship Id="rId3" Type="http://schemas.openxmlformats.org/officeDocument/2006/relationships/image" Target="../media/image4.png"/><Relationship Id="rId7" Type="http://schemas.openxmlformats.org/officeDocument/2006/relationships/image" Target="../media/image8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7.png"/><Relationship Id="rId5" Type="http://schemas.openxmlformats.org/officeDocument/2006/relationships/image" Target="../media/image6.png"/><Relationship Id="rId4" Type="http://schemas.openxmlformats.org/officeDocument/2006/relationships/image" Target="../media/image5.png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7" Type="http://schemas.openxmlformats.org/officeDocument/2006/relationships/image" Target="../media/image9.png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8.png"/><Relationship Id="rId5" Type="http://schemas.openxmlformats.org/officeDocument/2006/relationships/image" Target="../media/image7.png"/><Relationship Id="rId4" Type="http://schemas.openxmlformats.org/officeDocument/2006/relationships/image" Target="../media/image6.png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7" Type="http://schemas.openxmlformats.org/officeDocument/2006/relationships/image" Target="../media/image9.png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8.png"/><Relationship Id="rId5" Type="http://schemas.openxmlformats.org/officeDocument/2006/relationships/image" Target="../media/image7.png"/><Relationship Id="rId4" Type="http://schemas.openxmlformats.org/officeDocument/2006/relationships/image" Target="../media/image6.png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7" Type="http://schemas.openxmlformats.org/officeDocument/2006/relationships/image" Target="../media/image9.png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8.png"/><Relationship Id="rId5" Type="http://schemas.openxmlformats.org/officeDocument/2006/relationships/image" Target="../media/image7.png"/><Relationship Id="rId4" Type="http://schemas.openxmlformats.org/officeDocument/2006/relationships/image" Target="../media/image6.png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7" Type="http://schemas.openxmlformats.org/officeDocument/2006/relationships/image" Target="../media/image9.png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8.png"/><Relationship Id="rId5" Type="http://schemas.openxmlformats.org/officeDocument/2006/relationships/image" Target="../media/image7.png"/><Relationship Id="rId4" Type="http://schemas.openxmlformats.org/officeDocument/2006/relationships/image" Target="../media/image6.png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7" Type="http://schemas.openxmlformats.org/officeDocument/2006/relationships/image" Target="../media/image9.png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8.png"/><Relationship Id="rId5" Type="http://schemas.openxmlformats.org/officeDocument/2006/relationships/image" Target="../media/image7.png"/><Relationship Id="rId4" Type="http://schemas.openxmlformats.org/officeDocument/2006/relationships/image" Target="../media/image6.png"/></Relationships>
</file>

<file path=ppt/slides/_rels/slide25.xml.rels><?xml version="1.0" encoding="UTF-8" standalone="yes"?>
<Relationships xmlns="http://schemas.openxmlformats.org/package/2006/relationships"><Relationship Id="rId8" Type="http://schemas.openxmlformats.org/officeDocument/2006/relationships/image" Target="../media/image9.png"/><Relationship Id="rId3" Type="http://schemas.openxmlformats.org/officeDocument/2006/relationships/image" Target="../media/image4.png"/><Relationship Id="rId7" Type="http://schemas.openxmlformats.org/officeDocument/2006/relationships/image" Target="../media/image8.png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.png"/><Relationship Id="rId5" Type="http://schemas.openxmlformats.org/officeDocument/2006/relationships/image" Target="../media/image6.png"/><Relationship Id="rId4" Type="http://schemas.openxmlformats.org/officeDocument/2006/relationships/image" Target="../media/image5.png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jpeg"/><Relationship Id="rId2" Type="http://schemas.openxmlformats.org/officeDocument/2006/relationships/image" Target="../media/image11.jp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14.png"/><Relationship Id="rId4" Type="http://schemas.openxmlformats.org/officeDocument/2006/relationships/image" Target="../media/image13.png"/></Relationships>
</file>

<file path=ppt/slides/_rels/slide27.xml.rels><?xml version="1.0" encoding="UTF-8" standalone="yes"?>
<Relationships xmlns="http://schemas.openxmlformats.org/package/2006/relationships"><Relationship Id="rId8" Type="http://schemas.openxmlformats.org/officeDocument/2006/relationships/image" Target="../media/image9.png"/><Relationship Id="rId3" Type="http://schemas.openxmlformats.org/officeDocument/2006/relationships/image" Target="../media/image4.png"/><Relationship Id="rId7" Type="http://schemas.openxmlformats.org/officeDocument/2006/relationships/image" Target="../media/image8.png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.png"/><Relationship Id="rId5" Type="http://schemas.openxmlformats.org/officeDocument/2006/relationships/image" Target="../media/image6.png"/><Relationship Id="rId4" Type="http://schemas.openxmlformats.org/officeDocument/2006/relationships/image" Target="../media/image5.png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2.xml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8" Type="http://schemas.openxmlformats.org/officeDocument/2006/relationships/image" Target="../media/image8.png"/><Relationship Id="rId3" Type="http://schemas.openxmlformats.org/officeDocument/2006/relationships/image" Target="../media/image9.png"/><Relationship Id="rId7" Type="http://schemas.openxmlformats.org/officeDocument/2006/relationships/image" Target="../media/image7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6.png"/><Relationship Id="rId5" Type="http://schemas.openxmlformats.org/officeDocument/2006/relationships/image" Target="../media/image5.png"/><Relationship Id="rId4" Type="http://schemas.openxmlformats.org/officeDocument/2006/relationships/image" Target="../media/image4.png"/></Relationships>
</file>

<file path=ppt/slides/_rels/slide3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2.xml"/></Relationships>
</file>

<file path=ppt/slides/_rels/slide3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2.xml"/></Relationships>
</file>

<file path=ppt/slides/_rels/slide3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2.xml"/></Relationships>
</file>

<file path=ppt/slides/_rels/slide3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2.xml"/></Relationships>
</file>

<file path=ppt/slides/_rels/slide3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2.xml"/></Relationships>
</file>

<file path=ppt/slides/_rels/slide3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2.xml"/></Relationships>
</file>

<file path=ppt/slides/_rels/slide3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2.xml"/></Relationships>
</file>

<file path=ppt/slides/_rels/slide3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2.xml"/></Relationships>
</file>

<file path=ppt/slides/_rels/slide3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2.xml"/></Relationships>
</file>

<file path=ppt/slides/_rels/slide3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2.xml"/></Relationships>
</file>

<file path=ppt/slides/_rels/slide4.xml.rels><?xml version="1.0" encoding="UTF-8" standalone="yes"?>
<Relationships xmlns="http://schemas.openxmlformats.org/package/2006/relationships"><Relationship Id="rId8" Type="http://schemas.openxmlformats.org/officeDocument/2006/relationships/image" Target="../media/image8.png"/><Relationship Id="rId3" Type="http://schemas.openxmlformats.org/officeDocument/2006/relationships/image" Target="../media/image9.png"/><Relationship Id="rId7" Type="http://schemas.openxmlformats.org/officeDocument/2006/relationships/image" Target="../media/image7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6.png"/><Relationship Id="rId5" Type="http://schemas.openxmlformats.org/officeDocument/2006/relationships/image" Target="../media/image5.png"/><Relationship Id="rId4" Type="http://schemas.openxmlformats.org/officeDocument/2006/relationships/image" Target="../media/image4.png"/></Relationships>
</file>

<file path=ppt/slides/_rels/slide4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2.xml"/></Relationships>
</file>

<file path=ppt/slides/_rels/slide4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2.xml"/></Relationships>
</file>

<file path=ppt/slides/_rels/slide4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2.xml"/></Relationships>
</file>

<file path=ppt/slides/_rels/slide43.xml.rels><?xml version="1.0" encoding="UTF-8" standalone="yes"?>
<Relationships xmlns="http://schemas.openxmlformats.org/package/2006/relationships"><Relationship Id="rId8" Type="http://schemas.openxmlformats.org/officeDocument/2006/relationships/image" Target="../media/image19.png"/><Relationship Id="rId3" Type="http://schemas.openxmlformats.org/officeDocument/2006/relationships/image" Target="../media/image15.png"/><Relationship Id="rId7" Type="http://schemas.openxmlformats.org/officeDocument/2006/relationships/image" Target="../media/image5.png"/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8.png"/><Relationship Id="rId5" Type="http://schemas.openxmlformats.org/officeDocument/2006/relationships/image" Target="../media/image17.png"/><Relationship Id="rId10" Type="http://schemas.openxmlformats.org/officeDocument/2006/relationships/image" Target="../media/image9.png"/><Relationship Id="rId4" Type="http://schemas.openxmlformats.org/officeDocument/2006/relationships/image" Target="../media/image16.png"/><Relationship Id="rId9" Type="http://schemas.openxmlformats.org/officeDocument/2006/relationships/image" Target="../media/image4.png"/></Relationships>
</file>

<file path=ppt/slides/_rels/slide44.xml.rels><?xml version="1.0" encoding="UTF-8" standalone="yes"?>
<Relationships xmlns="http://schemas.openxmlformats.org/package/2006/relationships"><Relationship Id="rId8" Type="http://schemas.openxmlformats.org/officeDocument/2006/relationships/image" Target="../media/image24.jpg"/><Relationship Id="rId3" Type="http://schemas.openxmlformats.org/officeDocument/2006/relationships/image" Target="../media/image20.jpeg"/><Relationship Id="rId7" Type="http://schemas.openxmlformats.org/officeDocument/2006/relationships/image" Target="../media/image9.png"/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23.jpg"/><Relationship Id="rId5" Type="http://schemas.openxmlformats.org/officeDocument/2006/relationships/image" Target="../media/image22.png"/><Relationship Id="rId4" Type="http://schemas.openxmlformats.org/officeDocument/2006/relationships/image" Target="../media/image21.png"/></Relationships>
</file>

<file path=ppt/slides/_rels/slide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png"/><Relationship Id="rId2" Type="http://schemas.openxmlformats.org/officeDocument/2006/relationships/image" Target="../media/image25.png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9.png"/><Relationship Id="rId4" Type="http://schemas.openxmlformats.org/officeDocument/2006/relationships/image" Target="../media/image27.png"/></Relationships>
</file>

<file path=ppt/slides/_rels/slide46.xml.rels><?xml version="1.0" encoding="UTF-8" standalone="yes"?>
<Relationships xmlns="http://schemas.openxmlformats.org/package/2006/relationships"><Relationship Id="rId8" Type="http://schemas.openxmlformats.org/officeDocument/2006/relationships/image" Target="../media/image8.png"/><Relationship Id="rId3" Type="http://schemas.openxmlformats.org/officeDocument/2006/relationships/image" Target="../media/image9.png"/><Relationship Id="rId7" Type="http://schemas.openxmlformats.org/officeDocument/2006/relationships/image" Target="../media/image7.png"/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.png"/><Relationship Id="rId5" Type="http://schemas.openxmlformats.org/officeDocument/2006/relationships/image" Target="../media/image5.png"/><Relationship Id="rId4" Type="http://schemas.openxmlformats.org/officeDocument/2006/relationships/image" Target="../media/image4.png"/></Relationships>
</file>

<file path=ppt/slides/_rels/slide47.xml.rels><?xml version="1.0" encoding="UTF-8" standalone="yes"?>
<Relationships xmlns="http://schemas.openxmlformats.org/package/2006/relationships"><Relationship Id="rId8" Type="http://schemas.openxmlformats.org/officeDocument/2006/relationships/chart" Target="../charts/chart2.xml"/><Relationship Id="rId3" Type="http://schemas.openxmlformats.org/officeDocument/2006/relationships/image" Target="../media/image4.png"/><Relationship Id="rId7" Type="http://schemas.openxmlformats.org/officeDocument/2006/relationships/image" Target="../media/image8.png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.png"/><Relationship Id="rId5" Type="http://schemas.openxmlformats.org/officeDocument/2006/relationships/image" Target="../media/image6.png"/><Relationship Id="rId4" Type="http://schemas.openxmlformats.org/officeDocument/2006/relationships/image" Target="../media/image5.png"/></Relationships>
</file>

<file path=ppt/slides/_rels/slide48.xml.rels><?xml version="1.0" encoding="UTF-8" standalone="yes"?>
<Relationships xmlns="http://schemas.openxmlformats.org/package/2006/relationships"><Relationship Id="rId8" Type="http://schemas.openxmlformats.org/officeDocument/2006/relationships/image" Target="../media/image8.png"/><Relationship Id="rId3" Type="http://schemas.openxmlformats.org/officeDocument/2006/relationships/image" Target="../media/image9.png"/><Relationship Id="rId7" Type="http://schemas.openxmlformats.org/officeDocument/2006/relationships/image" Target="../media/image7.png"/><Relationship Id="rId2" Type="http://schemas.openxmlformats.org/officeDocument/2006/relationships/notesSlide" Target="../notesSlides/notesSlide35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.png"/><Relationship Id="rId5" Type="http://schemas.openxmlformats.org/officeDocument/2006/relationships/image" Target="../media/image5.png"/><Relationship Id="rId4" Type="http://schemas.openxmlformats.org/officeDocument/2006/relationships/image" Target="../media/image4.png"/></Relationships>
</file>

<file path=ppt/slides/_rels/slide49.xml.rels><?xml version="1.0" encoding="UTF-8" standalone="yes"?>
<Relationships xmlns="http://schemas.openxmlformats.org/package/2006/relationships"><Relationship Id="rId8" Type="http://schemas.openxmlformats.org/officeDocument/2006/relationships/image" Target="../media/image8.png"/><Relationship Id="rId3" Type="http://schemas.openxmlformats.org/officeDocument/2006/relationships/image" Target="../media/image9.png"/><Relationship Id="rId7" Type="http://schemas.openxmlformats.org/officeDocument/2006/relationships/image" Target="../media/image7.png"/><Relationship Id="rId2" Type="http://schemas.openxmlformats.org/officeDocument/2006/relationships/chart" Target="../charts/chart3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.png"/><Relationship Id="rId5" Type="http://schemas.openxmlformats.org/officeDocument/2006/relationships/image" Target="../media/image5.png"/><Relationship Id="rId4" Type="http://schemas.openxmlformats.org/officeDocument/2006/relationships/image" Target="../media/image4.png"/></Relationships>
</file>

<file path=ppt/slides/_rels/slide5.xml.rels><?xml version="1.0" encoding="UTF-8" standalone="yes"?>
<Relationships xmlns="http://schemas.openxmlformats.org/package/2006/relationships"><Relationship Id="rId8" Type="http://schemas.openxmlformats.org/officeDocument/2006/relationships/image" Target="../media/image8.png"/><Relationship Id="rId3" Type="http://schemas.openxmlformats.org/officeDocument/2006/relationships/image" Target="../media/image9.png"/><Relationship Id="rId7" Type="http://schemas.openxmlformats.org/officeDocument/2006/relationships/image" Target="../media/image7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6.png"/><Relationship Id="rId5" Type="http://schemas.openxmlformats.org/officeDocument/2006/relationships/image" Target="../media/image5.png"/><Relationship Id="rId4" Type="http://schemas.openxmlformats.org/officeDocument/2006/relationships/image" Target="../media/image4.png"/></Relationships>
</file>

<file path=ppt/slides/_rels/slide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7" Type="http://schemas.openxmlformats.org/officeDocument/2006/relationships/image" Target="../media/image8.png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.png"/><Relationship Id="rId5" Type="http://schemas.openxmlformats.org/officeDocument/2006/relationships/image" Target="../media/image6.png"/><Relationship Id="rId4" Type="http://schemas.openxmlformats.org/officeDocument/2006/relationships/image" Target="../media/image5.png"/></Relationships>
</file>

<file path=ppt/slides/_rels/slide51.xml.rels><?xml version="1.0" encoding="UTF-8" standalone="yes"?>
<Relationships xmlns="http://schemas.openxmlformats.org/package/2006/relationships"><Relationship Id="rId8" Type="http://schemas.openxmlformats.org/officeDocument/2006/relationships/image" Target="../media/image9.png"/><Relationship Id="rId3" Type="http://schemas.openxmlformats.org/officeDocument/2006/relationships/image" Target="../media/image4.png"/><Relationship Id="rId7" Type="http://schemas.openxmlformats.org/officeDocument/2006/relationships/image" Target="../media/image8.png"/><Relationship Id="rId2" Type="http://schemas.openxmlformats.org/officeDocument/2006/relationships/chart" Target="../charts/chart4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7.png"/><Relationship Id="rId5" Type="http://schemas.openxmlformats.org/officeDocument/2006/relationships/image" Target="../media/image6.png"/><Relationship Id="rId4" Type="http://schemas.openxmlformats.org/officeDocument/2006/relationships/image" Target="../media/image5.png"/></Relationships>
</file>

<file path=ppt/slides/_rels/slide52.xml.rels><?xml version="1.0" encoding="UTF-8" standalone="yes"?>
<Relationships xmlns="http://schemas.openxmlformats.org/package/2006/relationships"><Relationship Id="rId8" Type="http://schemas.openxmlformats.org/officeDocument/2006/relationships/image" Target="../media/image8.png"/><Relationship Id="rId3" Type="http://schemas.openxmlformats.org/officeDocument/2006/relationships/image" Target="../media/image9.png"/><Relationship Id="rId7" Type="http://schemas.openxmlformats.org/officeDocument/2006/relationships/image" Target="../media/image7.png"/><Relationship Id="rId2" Type="http://schemas.openxmlformats.org/officeDocument/2006/relationships/notesSlide" Target="../notesSlides/notesSlide36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.png"/><Relationship Id="rId5" Type="http://schemas.openxmlformats.org/officeDocument/2006/relationships/image" Target="../media/image5.png"/><Relationship Id="rId4" Type="http://schemas.openxmlformats.org/officeDocument/2006/relationships/image" Target="../media/image4.png"/></Relationships>
</file>

<file path=ppt/slides/_rels/slide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.jpeg"/><Relationship Id="rId2" Type="http://schemas.openxmlformats.org/officeDocument/2006/relationships/image" Target="../media/image28.png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31.png"/><Relationship Id="rId5" Type="http://schemas.openxmlformats.org/officeDocument/2006/relationships/image" Target="../media/image30.png"/><Relationship Id="rId4" Type="http://schemas.microsoft.com/office/2007/relationships/hdphoto" Target="../media/hdphoto1.wdp"/></Relationships>
</file>

<file path=ppt/slides/_rels/slide54.xml.rels><?xml version="1.0" encoding="UTF-8" standalone="yes"?>
<Relationships xmlns="http://schemas.openxmlformats.org/package/2006/relationships"><Relationship Id="rId3" Type="http://schemas.microsoft.com/office/2007/relationships/hdphoto" Target="../media/hdphoto2.wdp"/><Relationship Id="rId2" Type="http://schemas.openxmlformats.org/officeDocument/2006/relationships/image" Target="../media/image32.png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34.png"/><Relationship Id="rId4" Type="http://schemas.openxmlformats.org/officeDocument/2006/relationships/image" Target="../media/image33.png"/></Relationships>
</file>

<file path=ppt/slides/_rels/slide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.png"/><Relationship Id="rId2" Type="http://schemas.openxmlformats.org/officeDocument/2006/relationships/image" Target="../media/image33.png"/><Relationship Id="rId1" Type="http://schemas.openxmlformats.org/officeDocument/2006/relationships/slideLayout" Target="../slideLayouts/slideLayout1.xml"/><Relationship Id="rId5" Type="http://schemas.microsoft.com/office/2007/relationships/hdphoto" Target="../media/hdphoto2.wdp"/><Relationship Id="rId4" Type="http://schemas.openxmlformats.org/officeDocument/2006/relationships/image" Target="../media/image32.png"/></Relationships>
</file>

<file path=ppt/slides/_rels/slide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.png"/><Relationship Id="rId2" Type="http://schemas.openxmlformats.org/officeDocument/2006/relationships/notesSlide" Target="../notesSlides/notesSlide37.xml"/><Relationship Id="rId1" Type="http://schemas.openxmlformats.org/officeDocument/2006/relationships/slideLayout" Target="../slideLayouts/slideLayout1.xml"/><Relationship Id="rId6" Type="http://schemas.microsoft.com/office/2007/relationships/hdphoto" Target="../media/hdphoto2.wdp"/><Relationship Id="rId5" Type="http://schemas.openxmlformats.org/officeDocument/2006/relationships/image" Target="../media/image32.png"/><Relationship Id="rId4" Type="http://schemas.openxmlformats.org/officeDocument/2006/relationships/image" Target="../media/image33.png"/></Relationships>
</file>

<file path=ppt/slides/_rels/slide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.png"/><Relationship Id="rId2" Type="http://schemas.openxmlformats.org/officeDocument/2006/relationships/notesSlide" Target="../notesSlides/notesSlide38.xml"/><Relationship Id="rId1" Type="http://schemas.openxmlformats.org/officeDocument/2006/relationships/slideLayout" Target="../slideLayouts/slideLayout1.xml"/><Relationship Id="rId6" Type="http://schemas.microsoft.com/office/2007/relationships/hdphoto" Target="../media/hdphoto2.wdp"/><Relationship Id="rId5" Type="http://schemas.openxmlformats.org/officeDocument/2006/relationships/image" Target="../media/image32.png"/><Relationship Id="rId4" Type="http://schemas.openxmlformats.org/officeDocument/2006/relationships/image" Target="../media/image33.png"/></Relationships>
</file>

<file path=ppt/slides/_rels/slide5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.png"/><Relationship Id="rId2" Type="http://schemas.openxmlformats.org/officeDocument/2006/relationships/notesSlide" Target="../notesSlides/notesSlide39.xml"/><Relationship Id="rId1" Type="http://schemas.openxmlformats.org/officeDocument/2006/relationships/slideLayout" Target="../slideLayouts/slideLayout1.xml"/><Relationship Id="rId6" Type="http://schemas.microsoft.com/office/2007/relationships/hdphoto" Target="../media/hdphoto2.wdp"/><Relationship Id="rId5" Type="http://schemas.openxmlformats.org/officeDocument/2006/relationships/image" Target="../media/image32.png"/><Relationship Id="rId4" Type="http://schemas.openxmlformats.org/officeDocument/2006/relationships/image" Target="../media/image33.png"/></Relationships>
</file>

<file path=ppt/slides/_rels/slide5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.png"/><Relationship Id="rId2" Type="http://schemas.openxmlformats.org/officeDocument/2006/relationships/notesSlide" Target="../notesSlides/notesSlide40.xml"/><Relationship Id="rId1" Type="http://schemas.openxmlformats.org/officeDocument/2006/relationships/slideLayout" Target="../slideLayouts/slideLayout1.xml"/><Relationship Id="rId6" Type="http://schemas.microsoft.com/office/2007/relationships/hdphoto" Target="../media/hdphoto2.wdp"/><Relationship Id="rId5" Type="http://schemas.openxmlformats.org/officeDocument/2006/relationships/image" Target="../media/image32.png"/><Relationship Id="rId4" Type="http://schemas.openxmlformats.org/officeDocument/2006/relationships/image" Target="../media/image33.png"/></Relationships>
</file>

<file path=ppt/slides/_rels/slide6.xml.rels><?xml version="1.0" encoding="UTF-8" standalone="yes"?>
<Relationships xmlns="http://schemas.openxmlformats.org/package/2006/relationships"><Relationship Id="rId8" Type="http://schemas.openxmlformats.org/officeDocument/2006/relationships/image" Target="../media/image8.png"/><Relationship Id="rId3" Type="http://schemas.openxmlformats.org/officeDocument/2006/relationships/image" Target="../media/image9.png"/><Relationship Id="rId7" Type="http://schemas.openxmlformats.org/officeDocument/2006/relationships/image" Target="../media/image7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6.png"/><Relationship Id="rId5" Type="http://schemas.openxmlformats.org/officeDocument/2006/relationships/image" Target="../media/image5.png"/><Relationship Id="rId4" Type="http://schemas.openxmlformats.org/officeDocument/2006/relationships/image" Target="../media/image4.png"/></Relationships>
</file>

<file path=ppt/slides/_rels/slide6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.png"/><Relationship Id="rId2" Type="http://schemas.openxmlformats.org/officeDocument/2006/relationships/notesSlide" Target="../notesSlides/notesSlide41.xml"/><Relationship Id="rId1" Type="http://schemas.openxmlformats.org/officeDocument/2006/relationships/slideLayout" Target="../slideLayouts/slideLayout1.xml"/><Relationship Id="rId6" Type="http://schemas.microsoft.com/office/2007/relationships/hdphoto" Target="../media/hdphoto2.wdp"/><Relationship Id="rId5" Type="http://schemas.openxmlformats.org/officeDocument/2006/relationships/image" Target="../media/image32.png"/><Relationship Id="rId4" Type="http://schemas.openxmlformats.org/officeDocument/2006/relationships/image" Target="../media/image33.png"/></Relationships>
</file>

<file path=ppt/slides/_rels/slide6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.png"/><Relationship Id="rId7" Type="http://schemas.microsoft.com/office/2007/relationships/hdphoto" Target="../media/hdphoto2.wdp"/><Relationship Id="rId2" Type="http://schemas.openxmlformats.org/officeDocument/2006/relationships/notesSlide" Target="../notesSlides/notesSlide42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32.png"/><Relationship Id="rId5" Type="http://schemas.openxmlformats.org/officeDocument/2006/relationships/image" Target="../media/image33.png"/><Relationship Id="rId4" Type="http://schemas.openxmlformats.org/officeDocument/2006/relationships/image" Target="../media/image36.png"/></Relationships>
</file>

<file path=ppt/slides/_rels/slide6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.png"/><Relationship Id="rId7" Type="http://schemas.microsoft.com/office/2007/relationships/hdphoto" Target="../media/hdphoto2.wdp"/><Relationship Id="rId2" Type="http://schemas.openxmlformats.org/officeDocument/2006/relationships/notesSlide" Target="../notesSlides/notesSlide43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32.png"/><Relationship Id="rId5" Type="http://schemas.openxmlformats.org/officeDocument/2006/relationships/image" Target="../media/image33.png"/><Relationship Id="rId4" Type="http://schemas.openxmlformats.org/officeDocument/2006/relationships/image" Target="../media/image37.png"/></Relationships>
</file>

<file path=ppt/slides/_rels/slide6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.png"/><Relationship Id="rId7" Type="http://schemas.microsoft.com/office/2007/relationships/hdphoto" Target="../media/hdphoto2.wdp"/><Relationship Id="rId2" Type="http://schemas.openxmlformats.org/officeDocument/2006/relationships/notesSlide" Target="../notesSlides/notesSlide44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32.png"/><Relationship Id="rId5" Type="http://schemas.openxmlformats.org/officeDocument/2006/relationships/image" Target="../media/image33.png"/><Relationship Id="rId4" Type="http://schemas.openxmlformats.org/officeDocument/2006/relationships/image" Target="../media/image38.png"/></Relationships>
</file>

<file path=ppt/slides/_rels/slide6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.png"/><Relationship Id="rId7" Type="http://schemas.microsoft.com/office/2007/relationships/hdphoto" Target="../media/hdphoto2.wdp"/><Relationship Id="rId2" Type="http://schemas.openxmlformats.org/officeDocument/2006/relationships/notesSlide" Target="../notesSlides/notesSlide45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32.png"/><Relationship Id="rId5" Type="http://schemas.openxmlformats.org/officeDocument/2006/relationships/image" Target="../media/image33.png"/><Relationship Id="rId4" Type="http://schemas.openxmlformats.org/officeDocument/2006/relationships/image" Target="../media/image39.png"/></Relationships>
</file>

<file path=ppt/slides/_rels/slide6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.png"/><Relationship Id="rId7" Type="http://schemas.microsoft.com/office/2007/relationships/hdphoto" Target="../media/hdphoto2.wdp"/><Relationship Id="rId2" Type="http://schemas.openxmlformats.org/officeDocument/2006/relationships/notesSlide" Target="../notesSlides/notesSlide46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32.png"/><Relationship Id="rId5" Type="http://schemas.openxmlformats.org/officeDocument/2006/relationships/image" Target="../media/image33.png"/><Relationship Id="rId4" Type="http://schemas.openxmlformats.org/officeDocument/2006/relationships/image" Target="../media/image40.png"/></Relationships>
</file>

<file path=ppt/slides/_rels/slide6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.png"/><Relationship Id="rId7" Type="http://schemas.microsoft.com/office/2007/relationships/hdphoto" Target="../media/hdphoto2.wdp"/><Relationship Id="rId2" Type="http://schemas.openxmlformats.org/officeDocument/2006/relationships/notesSlide" Target="../notesSlides/notesSlide47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32.png"/><Relationship Id="rId5" Type="http://schemas.openxmlformats.org/officeDocument/2006/relationships/image" Target="../media/image33.png"/><Relationship Id="rId4" Type="http://schemas.openxmlformats.org/officeDocument/2006/relationships/image" Target="../media/image41.png"/></Relationships>
</file>

<file path=ppt/slides/_rels/slide6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.png"/><Relationship Id="rId7" Type="http://schemas.microsoft.com/office/2007/relationships/hdphoto" Target="../media/hdphoto2.wdp"/><Relationship Id="rId2" Type="http://schemas.openxmlformats.org/officeDocument/2006/relationships/notesSlide" Target="../notesSlides/notesSlide48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32.png"/><Relationship Id="rId5" Type="http://schemas.openxmlformats.org/officeDocument/2006/relationships/image" Target="../media/image33.png"/><Relationship Id="rId4" Type="http://schemas.openxmlformats.org/officeDocument/2006/relationships/image" Target="../media/image42.png"/></Relationships>
</file>

<file path=ppt/slides/_rels/slide6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.png"/><Relationship Id="rId7" Type="http://schemas.microsoft.com/office/2007/relationships/hdphoto" Target="../media/hdphoto2.wdp"/><Relationship Id="rId2" Type="http://schemas.openxmlformats.org/officeDocument/2006/relationships/notesSlide" Target="../notesSlides/notesSlide49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32.png"/><Relationship Id="rId5" Type="http://schemas.openxmlformats.org/officeDocument/2006/relationships/image" Target="../media/image33.png"/><Relationship Id="rId4" Type="http://schemas.openxmlformats.org/officeDocument/2006/relationships/image" Target="../media/image43.png"/></Relationships>
</file>

<file path=ppt/slides/_rels/slide6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.png"/><Relationship Id="rId7" Type="http://schemas.microsoft.com/office/2007/relationships/hdphoto" Target="../media/hdphoto2.wdp"/><Relationship Id="rId2" Type="http://schemas.openxmlformats.org/officeDocument/2006/relationships/notesSlide" Target="../notesSlides/notesSlide50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32.png"/><Relationship Id="rId5" Type="http://schemas.openxmlformats.org/officeDocument/2006/relationships/image" Target="../media/image33.png"/><Relationship Id="rId4" Type="http://schemas.openxmlformats.org/officeDocument/2006/relationships/image" Target="../media/image44.png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png"/><Relationship Id="rId3" Type="http://schemas.openxmlformats.org/officeDocument/2006/relationships/image" Target="../media/image10.png"/><Relationship Id="rId7" Type="http://schemas.openxmlformats.org/officeDocument/2006/relationships/image" Target="../media/image6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5.png"/><Relationship Id="rId5" Type="http://schemas.openxmlformats.org/officeDocument/2006/relationships/image" Target="../media/image4.png"/><Relationship Id="rId4" Type="http://schemas.openxmlformats.org/officeDocument/2006/relationships/image" Target="../media/image9.png"/><Relationship Id="rId9" Type="http://schemas.openxmlformats.org/officeDocument/2006/relationships/image" Target="../media/image8.png"/></Relationships>
</file>

<file path=ppt/slides/_rels/slide7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.png"/><Relationship Id="rId7" Type="http://schemas.microsoft.com/office/2007/relationships/hdphoto" Target="../media/hdphoto2.wdp"/><Relationship Id="rId2" Type="http://schemas.openxmlformats.org/officeDocument/2006/relationships/notesSlide" Target="../notesSlides/notesSlide51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32.png"/><Relationship Id="rId5" Type="http://schemas.openxmlformats.org/officeDocument/2006/relationships/image" Target="../media/image33.png"/><Relationship Id="rId4" Type="http://schemas.openxmlformats.org/officeDocument/2006/relationships/image" Target="../media/image45.png"/></Relationships>
</file>

<file path=ppt/slides/_rels/slide7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.png"/><Relationship Id="rId2" Type="http://schemas.openxmlformats.org/officeDocument/2006/relationships/notesSlide" Target="../notesSlides/notesSlide52.xml"/><Relationship Id="rId1" Type="http://schemas.openxmlformats.org/officeDocument/2006/relationships/slideLayout" Target="../slideLayouts/slideLayout1.xml"/><Relationship Id="rId6" Type="http://schemas.microsoft.com/office/2007/relationships/hdphoto" Target="../media/hdphoto2.wdp"/><Relationship Id="rId5" Type="http://schemas.openxmlformats.org/officeDocument/2006/relationships/image" Target="../media/image32.png"/><Relationship Id="rId4" Type="http://schemas.openxmlformats.org/officeDocument/2006/relationships/image" Target="../media/image33.png"/></Relationships>
</file>

<file path=ppt/slides/_rels/slide7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.png"/><Relationship Id="rId2" Type="http://schemas.openxmlformats.org/officeDocument/2006/relationships/notesSlide" Target="../notesSlides/notesSlide53.xml"/><Relationship Id="rId1" Type="http://schemas.openxmlformats.org/officeDocument/2006/relationships/slideLayout" Target="../slideLayouts/slideLayout1.xml"/><Relationship Id="rId6" Type="http://schemas.microsoft.com/office/2007/relationships/hdphoto" Target="../media/hdphoto2.wdp"/><Relationship Id="rId5" Type="http://schemas.openxmlformats.org/officeDocument/2006/relationships/image" Target="../media/image32.png"/><Relationship Id="rId4" Type="http://schemas.openxmlformats.org/officeDocument/2006/relationships/image" Target="../media/image33.png"/></Relationships>
</file>

<file path=ppt/slides/_rels/slide7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.png"/><Relationship Id="rId2" Type="http://schemas.openxmlformats.org/officeDocument/2006/relationships/notesSlide" Target="../notesSlides/notesSlide54.xml"/><Relationship Id="rId1" Type="http://schemas.openxmlformats.org/officeDocument/2006/relationships/slideLayout" Target="../slideLayouts/slideLayout1.xml"/><Relationship Id="rId6" Type="http://schemas.microsoft.com/office/2007/relationships/hdphoto" Target="../media/hdphoto2.wdp"/><Relationship Id="rId5" Type="http://schemas.openxmlformats.org/officeDocument/2006/relationships/image" Target="../media/image32.png"/><Relationship Id="rId4" Type="http://schemas.openxmlformats.org/officeDocument/2006/relationships/image" Target="../media/image33.png"/></Relationships>
</file>

<file path=ppt/slides/_rels/slide74.xml.rels><?xml version="1.0" encoding="UTF-8" standalone="yes"?>
<Relationships xmlns="http://schemas.openxmlformats.org/package/2006/relationships"><Relationship Id="rId8" Type="http://schemas.openxmlformats.org/officeDocument/2006/relationships/image" Target="../media/image32.png"/><Relationship Id="rId3" Type="http://schemas.openxmlformats.org/officeDocument/2006/relationships/image" Target="../media/image35.png"/><Relationship Id="rId7" Type="http://schemas.openxmlformats.org/officeDocument/2006/relationships/image" Target="../media/image33.png"/><Relationship Id="rId2" Type="http://schemas.openxmlformats.org/officeDocument/2006/relationships/notesSlide" Target="../notesSlides/notesSlide55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47.png"/><Relationship Id="rId5" Type="http://schemas.openxmlformats.org/officeDocument/2006/relationships/image" Target="../media/image46.png"/><Relationship Id="rId4" Type="http://schemas.openxmlformats.org/officeDocument/2006/relationships/hyperlink" Target="https://d.docs.live.net/4abd8af78ab211df/&#3648;&#3604;&#3626;&#3585;&#3660;&#3607;&#3655;&#3629;&#3611;/&#3586;&#3657;&#3629;&#3617;&#3641;&#3621;&#3621;&#3641;&#3585;&#3627;&#3609;&#3637;&#3657;%20&#3585;&#3607;&#3617;/Test%20&#3585;&#3634;&#3619;&#3605;&#3619;&#3623;&#3592;&#3626;&#3629;&#3610;&#3586;&#3657;&#3629;&#3617;&#3641;&#3621;&#3621;&#3641;&#3585;&#3627;&#3609;&#3637;&#3657;%20&#3585;&#3607;&#3617;_15052566.xlsx" TargetMode="External"/><Relationship Id="rId9" Type="http://schemas.microsoft.com/office/2007/relationships/hdphoto" Target="../media/hdphoto2.wdp"/></Relationships>
</file>

<file path=ppt/slides/_rels/slide75.xml.rels><?xml version="1.0" encoding="UTF-8" standalone="yes"?>
<Relationships xmlns="http://schemas.openxmlformats.org/package/2006/relationships"><Relationship Id="rId8" Type="http://schemas.openxmlformats.org/officeDocument/2006/relationships/image" Target="../media/image9.png"/><Relationship Id="rId3" Type="http://schemas.openxmlformats.org/officeDocument/2006/relationships/image" Target="../media/image4.png"/><Relationship Id="rId7" Type="http://schemas.openxmlformats.org/officeDocument/2006/relationships/image" Target="../media/image8.png"/><Relationship Id="rId2" Type="http://schemas.openxmlformats.org/officeDocument/2006/relationships/notesSlide" Target="../notesSlides/notesSlide56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.png"/><Relationship Id="rId5" Type="http://schemas.openxmlformats.org/officeDocument/2006/relationships/image" Target="../media/image6.png"/><Relationship Id="rId4" Type="http://schemas.openxmlformats.org/officeDocument/2006/relationships/image" Target="../media/image5.png"/></Relationships>
</file>

<file path=ppt/slides/_rels/slide7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7.xml"/><Relationship Id="rId1" Type="http://schemas.openxmlformats.org/officeDocument/2006/relationships/slideLayout" Target="../slideLayouts/slideLayout1.xml"/></Relationships>
</file>

<file path=ppt/slides/_rels/slide7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8.xml"/><Relationship Id="rId1" Type="http://schemas.openxmlformats.org/officeDocument/2006/relationships/slideLayout" Target="../slideLayouts/slideLayout2.xml"/></Relationships>
</file>

<file path=ppt/slides/_rels/slide7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9.xml"/><Relationship Id="rId1" Type="http://schemas.openxmlformats.org/officeDocument/2006/relationships/slideLayout" Target="../slideLayouts/slideLayout2.xml"/></Relationships>
</file>

<file path=ppt/slides/_rels/slide8.xml.rels><?xml version="1.0" encoding="UTF-8" standalone="yes"?>
<Relationships xmlns="http://schemas.openxmlformats.org/package/2006/relationships"><Relationship Id="rId8" Type="http://schemas.openxmlformats.org/officeDocument/2006/relationships/image" Target="../media/image8.png"/><Relationship Id="rId3" Type="http://schemas.openxmlformats.org/officeDocument/2006/relationships/image" Target="../media/image9.png"/><Relationship Id="rId7" Type="http://schemas.openxmlformats.org/officeDocument/2006/relationships/image" Target="../media/image7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.png"/><Relationship Id="rId5" Type="http://schemas.openxmlformats.org/officeDocument/2006/relationships/image" Target="../media/image5.png"/><Relationship Id="rId4" Type="http://schemas.openxmlformats.org/officeDocument/2006/relationships/image" Target="../media/image4.png"/></Relationships>
</file>

<file path=ppt/slides/_rels/slide8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0.xml"/><Relationship Id="rId1" Type="http://schemas.openxmlformats.org/officeDocument/2006/relationships/slideLayout" Target="../slideLayouts/slideLayout2.xml"/></Relationships>
</file>

<file path=ppt/slides/_rels/slide8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1.xml"/><Relationship Id="rId1" Type="http://schemas.openxmlformats.org/officeDocument/2006/relationships/slideLayout" Target="../slideLayouts/slideLayout2.xml"/></Relationships>
</file>

<file path=ppt/slides/_rels/slide8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2.xml"/><Relationship Id="rId1" Type="http://schemas.openxmlformats.org/officeDocument/2006/relationships/slideLayout" Target="../slideLayouts/slideLayout2.xml"/></Relationships>
</file>

<file path=ppt/slides/_rels/slide8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3.xml"/><Relationship Id="rId1" Type="http://schemas.openxmlformats.org/officeDocument/2006/relationships/slideLayout" Target="../slideLayouts/slideLayout2.xml"/></Relationships>
</file>

<file path=ppt/slides/_rels/slide8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4.xml"/><Relationship Id="rId1" Type="http://schemas.openxmlformats.org/officeDocument/2006/relationships/slideLayout" Target="../slideLayouts/slideLayout2.xml"/></Relationships>
</file>

<file path=ppt/slides/_rels/slide8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5.xml"/><Relationship Id="rId1" Type="http://schemas.openxmlformats.org/officeDocument/2006/relationships/slideLayout" Target="../slideLayouts/slideLayout2.xml"/></Relationships>
</file>

<file path=ppt/slides/_rels/slide8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6.xml"/><Relationship Id="rId1" Type="http://schemas.openxmlformats.org/officeDocument/2006/relationships/slideLayout" Target="../slideLayouts/slideLayout7.xml"/></Relationships>
</file>

<file path=ppt/slides/_rels/slide8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7.xml"/><Relationship Id="rId1" Type="http://schemas.openxmlformats.org/officeDocument/2006/relationships/slideLayout" Target="../slideLayouts/slideLayout7.xml"/></Relationships>
</file>

<file path=ppt/slides/_rels/slide8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8.xml"/><Relationship Id="rId1" Type="http://schemas.openxmlformats.org/officeDocument/2006/relationships/slideLayout" Target="../slideLayouts/slideLayout7.xml"/></Relationships>
</file>

<file path=ppt/slides/_rels/slide8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9.xml"/><Relationship Id="rId1" Type="http://schemas.openxmlformats.org/officeDocument/2006/relationships/slideLayout" Target="../slideLayouts/slideLayout7.xml"/></Relationships>
</file>

<file path=ppt/slides/_rels/slide9.xml.rels><?xml version="1.0" encoding="UTF-8" standalone="yes"?>
<Relationships xmlns="http://schemas.openxmlformats.org/package/2006/relationships"><Relationship Id="rId8" Type="http://schemas.openxmlformats.org/officeDocument/2006/relationships/image" Target="../media/image8.png"/><Relationship Id="rId3" Type="http://schemas.openxmlformats.org/officeDocument/2006/relationships/image" Target="../media/image9.png"/><Relationship Id="rId7" Type="http://schemas.openxmlformats.org/officeDocument/2006/relationships/image" Target="../media/image7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6.png"/><Relationship Id="rId5" Type="http://schemas.openxmlformats.org/officeDocument/2006/relationships/image" Target="../media/image5.png"/><Relationship Id="rId4" Type="http://schemas.openxmlformats.org/officeDocument/2006/relationships/image" Target="../media/image4.png"/></Relationships>
</file>

<file path=ppt/slides/_rels/slide9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0.xml"/><Relationship Id="rId1" Type="http://schemas.openxmlformats.org/officeDocument/2006/relationships/slideLayout" Target="../slideLayouts/slideLayout7.xml"/></Relationships>
</file>

<file path=ppt/slides/_rels/slide9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1.xml"/><Relationship Id="rId1" Type="http://schemas.openxmlformats.org/officeDocument/2006/relationships/slideLayout" Target="../slideLayouts/slideLayout7.xml"/></Relationships>
</file>

<file path=ppt/slides/_rels/slide9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2.xml"/><Relationship Id="rId1" Type="http://schemas.openxmlformats.org/officeDocument/2006/relationships/slideLayout" Target="../slideLayouts/slideLayout7.xml"/></Relationships>
</file>

<file path=ppt/slides/_rels/slide9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3.xml"/><Relationship Id="rId1" Type="http://schemas.openxmlformats.org/officeDocument/2006/relationships/slideLayout" Target="../slideLayouts/slideLayout7.xml"/></Relationships>
</file>

<file path=ppt/slides/_rels/slide94.xml.rels><?xml version="1.0" encoding="UTF-8" standalone="yes"?>
<Relationships xmlns="http://schemas.openxmlformats.org/package/2006/relationships"><Relationship Id="rId8" Type="http://schemas.openxmlformats.org/officeDocument/2006/relationships/image" Target="../media/image8.png"/><Relationship Id="rId3" Type="http://schemas.openxmlformats.org/officeDocument/2006/relationships/image" Target="../media/image9.png"/><Relationship Id="rId7" Type="http://schemas.openxmlformats.org/officeDocument/2006/relationships/image" Target="../media/image7.png"/><Relationship Id="rId2" Type="http://schemas.openxmlformats.org/officeDocument/2006/relationships/notesSlide" Target="../notesSlides/notesSlide74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.png"/><Relationship Id="rId5" Type="http://schemas.openxmlformats.org/officeDocument/2006/relationships/image" Target="../media/image5.png"/><Relationship Id="rId4" Type="http://schemas.openxmlformats.org/officeDocument/2006/relationships/image" Target="../media/image4.png"/></Relationships>
</file>

<file path=ppt/slides/_rels/slide95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png"/><Relationship Id="rId3" Type="http://schemas.openxmlformats.org/officeDocument/2006/relationships/image" Target="../media/image48.png"/><Relationship Id="rId7" Type="http://schemas.openxmlformats.org/officeDocument/2006/relationships/image" Target="../media/image6.png"/><Relationship Id="rId2" Type="http://schemas.openxmlformats.org/officeDocument/2006/relationships/notesSlide" Target="../notesSlides/notesSlide75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5.png"/><Relationship Id="rId5" Type="http://schemas.openxmlformats.org/officeDocument/2006/relationships/image" Target="../media/image4.png"/><Relationship Id="rId4" Type="http://schemas.openxmlformats.org/officeDocument/2006/relationships/image" Target="../media/image9.png"/><Relationship Id="rId9" Type="http://schemas.openxmlformats.org/officeDocument/2006/relationships/image" Target="../media/image8.png"/></Relationships>
</file>

<file path=ppt/slides/_rels/slide96.xml.rels><?xml version="1.0" encoding="UTF-8" standalone="yes"?>
<Relationships xmlns="http://schemas.openxmlformats.org/package/2006/relationships"><Relationship Id="rId8" Type="http://schemas.microsoft.com/office/2007/relationships/diagramDrawing" Target="../diagrams/drawing1.xml"/><Relationship Id="rId13" Type="http://schemas.microsoft.com/office/2007/relationships/diagramDrawing" Target="../diagrams/drawing2.xml"/><Relationship Id="rId18" Type="http://schemas.openxmlformats.org/officeDocument/2006/relationships/image" Target="../media/image7.png"/><Relationship Id="rId3" Type="http://schemas.openxmlformats.org/officeDocument/2006/relationships/image" Target="../media/image48.png"/><Relationship Id="rId7" Type="http://schemas.openxmlformats.org/officeDocument/2006/relationships/diagramColors" Target="../diagrams/colors1.xml"/><Relationship Id="rId12" Type="http://schemas.openxmlformats.org/officeDocument/2006/relationships/diagramColors" Target="../diagrams/colors2.xml"/><Relationship Id="rId17" Type="http://schemas.openxmlformats.org/officeDocument/2006/relationships/image" Target="../media/image6.png"/><Relationship Id="rId2" Type="http://schemas.openxmlformats.org/officeDocument/2006/relationships/notesSlide" Target="../notesSlides/notesSlide76.xml"/><Relationship Id="rId16" Type="http://schemas.openxmlformats.org/officeDocument/2006/relationships/image" Target="../media/image5.png"/><Relationship Id="rId1" Type="http://schemas.openxmlformats.org/officeDocument/2006/relationships/slideLayout" Target="../slideLayouts/slideLayout1.xml"/><Relationship Id="rId6" Type="http://schemas.openxmlformats.org/officeDocument/2006/relationships/diagramQuickStyle" Target="../diagrams/quickStyle1.xml"/><Relationship Id="rId11" Type="http://schemas.openxmlformats.org/officeDocument/2006/relationships/diagramQuickStyle" Target="../diagrams/quickStyle2.xml"/><Relationship Id="rId5" Type="http://schemas.openxmlformats.org/officeDocument/2006/relationships/diagramLayout" Target="../diagrams/layout1.xml"/><Relationship Id="rId15" Type="http://schemas.openxmlformats.org/officeDocument/2006/relationships/image" Target="../media/image4.png"/><Relationship Id="rId10" Type="http://schemas.openxmlformats.org/officeDocument/2006/relationships/diagramLayout" Target="../diagrams/layout2.xml"/><Relationship Id="rId19" Type="http://schemas.openxmlformats.org/officeDocument/2006/relationships/image" Target="../media/image8.png"/><Relationship Id="rId4" Type="http://schemas.openxmlformats.org/officeDocument/2006/relationships/diagramData" Target="../diagrams/data1.xml"/><Relationship Id="rId9" Type="http://schemas.openxmlformats.org/officeDocument/2006/relationships/diagramData" Target="../diagrams/data2.xml"/><Relationship Id="rId14" Type="http://schemas.openxmlformats.org/officeDocument/2006/relationships/image" Target="../media/image9.png"/></Relationships>
</file>

<file path=ppt/slides/_rels/slide9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9.png"/><Relationship Id="rId1" Type="http://schemas.openxmlformats.org/officeDocument/2006/relationships/slideLayout" Target="../slideLayouts/slideLayout2.xml"/></Relationships>
</file>

<file path=ppt/slides/_rels/slide9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รูปแบบอิสระ: รูปร่าง 47">
            <a:extLst>
              <a:ext uri="{FF2B5EF4-FFF2-40B4-BE49-F238E27FC236}">
                <a16:creationId xmlns:a16="http://schemas.microsoft.com/office/drawing/2014/main" id="{29036FF3-7A27-455C-9CA3-A5012948D940}"/>
              </a:ext>
            </a:extLst>
          </p:cNvPr>
          <p:cNvSpPr/>
          <p:nvPr/>
        </p:nvSpPr>
        <p:spPr>
          <a:xfrm>
            <a:off x="-840657" y="5749786"/>
            <a:ext cx="5264883" cy="1268"/>
          </a:xfrm>
          <a:custGeom>
            <a:avLst/>
            <a:gdLst>
              <a:gd name="connsiteX0" fmla="*/ 0 w 5679852"/>
              <a:gd name="connsiteY0" fmla="*/ 0 h 908"/>
              <a:gd name="connsiteX1" fmla="*/ 5679852 w 5679852"/>
              <a:gd name="connsiteY1" fmla="*/ 0 h 908"/>
              <a:gd name="connsiteX2" fmla="*/ 5678920 w 5679852"/>
              <a:gd name="connsiteY2" fmla="*/ 908 h 908"/>
              <a:gd name="connsiteX3" fmla="*/ 0 w 5679852"/>
              <a:gd name="connsiteY3" fmla="*/ 908 h 908"/>
              <a:gd name="connsiteX4" fmla="*/ 0 w 5679852"/>
              <a:gd name="connsiteY4" fmla="*/ 0 h 9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679852" h="908">
                <a:moveTo>
                  <a:pt x="0" y="0"/>
                </a:moveTo>
                <a:lnTo>
                  <a:pt x="5679852" y="0"/>
                </a:lnTo>
                <a:lnTo>
                  <a:pt x="5678920" y="908"/>
                </a:lnTo>
                <a:lnTo>
                  <a:pt x="0" y="908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rgbClr val="FBE4AE"/>
              </a:gs>
              <a:gs pos="13000">
                <a:srgbClr val="BD922A"/>
              </a:gs>
              <a:gs pos="21001">
                <a:srgbClr val="BD922A"/>
              </a:gs>
              <a:gs pos="63000">
                <a:srgbClr val="FBE4AE"/>
              </a:gs>
              <a:gs pos="67000">
                <a:srgbClr val="BD922A"/>
              </a:gs>
              <a:gs pos="69000">
                <a:srgbClr val="835E17"/>
              </a:gs>
              <a:gs pos="82001">
                <a:srgbClr val="A28949"/>
              </a:gs>
              <a:gs pos="100000">
                <a:srgbClr val="FAE3B7"/>
              </a:gs>
            </a:gsLst>
            <a:lin ang="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th-TH" sz="2000"/>
          </a:p>
        </p:txBody>
      </p:sp>
      <p:sp>
        <p:nvSpPr>
          <p:cNvPr id="33" name="สี่เหลี่ยมผืนผ้า 32">
            <a:extLst>
              <a:ext uri="{FF2B5EF4-FFF2-40B4-BE49-F238E27FC236}">
                <a16:creationId xmlns:a16="http://schemas.microsoft.com/office/drawing/2014/main" id="{C7C27DC1-E922-4D56-BF27-89FA35DEDA5D}"/>
              </a:ext>
            </a:extLst>
          </p:cNvPr>
          <p:cNvSpPr/>
          <p:nvPr/>
        </p:nvSpPr>
        <p:spPr>
          <a:xfrm>
            <a:off x="502930" y="2398421"/>
            <a:ext cx="8923661" cy="1873858"/>
          </a:xfrm>
          <a:prstGeom prst="snip2DiagRect">
            <a:avLst/>
          </a:prstGeom>
          <a:solidFill>
            <a:srgbClr val="FFDDDE"/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 rtlCol="0" anchor="ctr"/>
          <a:lstStyle/>
          <a:p>
            <a:pPr algn="ctr">
              <a:lnSpc>
                <a:spcPct val="150000"/>
              </a:lnSpc>
              <a:spcAft>
                <a:spcPts val="400"/>
              </a:spcAft>
            </a:pPr>
            <a:r>
              <a:rPr lang="th-TH" sz="2000" b="1" dirty="0">
                <a:solidFill>
                  <a:schemeClr val="tx1"/>
                </a:solidFill>
                <a:latin typeface="Chulabhorn Likit Display Medium" panose="00000600000000000000" pitchFamily="50" charset="-34"/>
                <a:cs typeface="Chulabhorn Likit Display Medium" panose="00000600000000000000" pitchFamily="50" charset="-34"/>
              </a:rPr>
              <a:t>การประชุมคณะกรรมการบริหารกองทุนพัฒนาบทบาทสตรี ครั้งที่ 5</a:t>
            </a:r>
            <a:r>
              <a:rPr lang="th-TH" sz="2000" b="1" dirty="0" smtClean="0">
                <a:solidFill>
                  <a:schemeClr val="tx1"/>
                </a:solidFill>
                <a:latin typeface="Chulabhorn Likit Display Medium" panose="00000600000000000000" pitchFamily="50" charset="-34"/>
                <a:cs typeface="Chulabhorn Likit Display Medium" panose="00000600000000000000" pitchFamily="50" charset="-34"/>
              </a:rPr>
              <a:t>/2566</a:t>
            </a:r>
            <a:endParaRPr lang="th-TH" sz="2000" b="1" dirty="0">
              <a:solidFill>
                <a:schemeClr val="tx1"/>
              </a:solidFill>
              <a:latin typeface="Chulabhorn Likit Display Medium" panose="00000600000000000000" pitchFamily="50" charset="-34"/>
              <a:cs typeface="Chulabhorn Likit Display Medium" panose="00000600000000000000" pitchFamily="50" charset="-34"/>
            </a:endParaRPr>
          </a:p>
          <a:p>
            <a:pPr algn="ctr">
              <a:lnSpc>
                <a:spcPct val="150000"/>
              </a:lnSpc>
              <a:spcAft>
                <a:spcPts val="400"/>
              </a:spcAft>
            </a:pPr>
            <a:r>
              <a:rPr lang="th-TH" sz="2000" b="1" dirty="0" smtClean="0">
                <a:solidFill>
                  <a:schemeClr val="tx1"/>
                </a:solidFill>
                <a:latin typeface="Chulabhorn Likit Display Medium" panose="00000600000000000000" pitchFamily="50" charset="-34"/>
                <a:cs typeface="Chulabhorn Likit Display Medium" panose="00000600000000000000" pitchFamily="50" charset="-34"/>
              </a:rPr>
              <a:t>วันพฤหัสบดีที่ 25 พฤษภาคม </a:t>
            </a:r>
            <a:r>
              <a:rPr lang="th-TH" sz="2000" b="1" dirty="0">
                <a:solidFill>
                  <a:schemeClr val="tx1"/>
                </a:solidFill>
                <a:latin typeface="Chulabhorn Likit Display Medium" panose="00000600000000000000" pitchFamily="50" charset="-34"/>
                <a:cs typeface="Chulabhorn Likit Display Medium" panose="00000600000000000000" pitchFamily="50" charset="-34"/>
              </a:rPr>
              <a:t>2566</a:t>
            </a:r>
            <a:r>
              <a:rPr lang="en-US" sz="2000" b="1" dirty="0">
                <a:solidFill>
                  <a:schemeClr val="tx1"/>
                </a:solidFill>
                <a:latin typeface="Chulabhorn Likit Display Medium" panose="00000600000000000000" pitchFamily="50" charset="-34"/>
                <a:cs typeface="Chulabhorn Likit Display Medium" panose="00000600000000000000" pitchFamily="50" charset="-34"/>
              </a:rPr>
              <a:t> </a:t>
            </a:r>
            <a:r>
              <a:rPr lang="th-TH" sz="2000" b="1" dirty="0">
                <a:solidFill>
                  <a:schemeClr val="tx1"/>
                </a:solidFill>
                <a:latin typeface="Chulabhorn Likit Display Medium" panose="00000600000000000000" pitchFamily="50" charset="-34"/>
                <a:cs typeface="Chulabhorn Likit Display Medium" panose="00000600000000000000" pitchFamily="50" charset="-34"/>
              </a:rPr>
              <a:t>เวลา 13.30 - 16.30 น.</a:t>
            </a:r>
            <a:br>
              <a:rPr lang="th-TH" sz="2000" b="1" dirty="0">
                <a:solidFill>
                  <a:schemeClr val="tx1"/>
                </a:solidFill>
                <a:latin typeface="Chulabhorn Likit Display Medium" panose="00000600000000000000" pitchFamily="50" charset="-34"/>
                <a:cs typeface="Chulabhorn Likit Display Medium" panose="00000600000000000000" pitchFamily="50" charset="-34"/>
              </a:rPr>
            </a:br>
            <a:r>
              <a:rPr lang="th-TH" sz="2000" b="1" dirty="0">
                <a:solidFill>
                  <a:schemeClr val="tx1"/>
                </a:solidFill>
                <a:latin typeface="Chulabhorn Likit Display Medium" panose="00000600000000000000" pitchFamily="50" charset="-34"/>
                <a:cs typeface="Chulabhorn Likit Display Medium" panose="00000600000000000000" pitchFamily="50" charset="-34"/>
              </a:rPr>
              <a:t>ห้องประชุม </a:t>
            </a:r>
            <a:r>
              <a:rPr lang="en-US" sz="2000" b="1" dirty="0">
                <a:solidFill>
                  <a:schemeClr val="tx1"/>
                </a:solidFill>
                <a:latin typeface="Chulabhorn Likit Display Medium" panose="00000600000000000000" pitchFamily="50" charset="-34"/>
                <a:cs typeface="Chulabhorn Likit Display Medium" panose="00000600000000000000" pitchFamily="50" charset="-34"/>
              </a:rPr>
              <a:t>5001 </a:t>
            </a:r>
            <a:r>
              <a:rPr lang="th-TH" sz="2000" b="1" dirty="0">
                <a:solidFill>
                  <a:schemeClr val="tx1"/>
                </a:solidFill>
                <a:latin typeface="Chulabhorn Likit Display Medium" panose="00000600000000000000" pitchFamily="50" charset="-34"/>
                <a:cs typeface="Chulabhorn Likit Display Medium" panose="00000600000000000000" pitchFamily="50" charset="-34"/>
              </a:rPr>
              <a:t>ชั้น 5 กรมการพัฒนาชุมชน </a:t>
            </a:r>
          </a:p>
        </p:txBody>
      </p:sp>
      <p:pic>
        <p:nvPicPr>
          <p:cNvPr id="35" name="รูปภาพ 34">
            <a:extLst>
              <a:ext uri="{FF2B5EF4-FFF2-40B4-BE49-F238E27FC236}">
                <a16:creationId xmlns:a16="http://schemas.microsoft.com/office/drawing/2014/main" id="{DD640411-EFE3-424B-A910-D36FA66C9B86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clrChange>
              <a:clrFrom>
                <a:srgbClr val="FEFEFE"/>
              </a:clrFrom>
              <a:clrTo>
                <a:srgbClr val="FEFEFE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901891" y="1046439"/>
            <a:ext cx="1229128" cy="1231179"/>
          </a:xfrm>
          <a:prstGeom prst="rect">
            <a:avLst/>
          </a:prstGeom>
        </p:spPr>
      </p:pic>
      <p:pic>
        <p:nvPicPr>
          <p:cNvPr id="36" name="รูปภาพ 35">
            <a:extLst>
              <a:ext uri="{FF2B5EF4-FFF2-40B4-BE49-F238E27FC236}">
                <a16:creationId xmlns:a16="http://schemas.microsoft.com/office/drawing/2014/main" id="{E7EA978A-A5ED-4793-AA82-AD84746372C1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484954" y="1059258"/>
            <a:ext cx="1229128" cy="1229128"/>
          </a:xfrm>
          <a:prstGeom prst="rect">
            <a:avLst/>
          </a:prstGeom>
        </p:spPr>
      </p:pic>
      <p:grpSp>
        <p:nvGrpSpPr>
          <p:cNvPr id="87" name="Group 86"/>
          <p:cNvGrpSpPr/>
          <p:nvPr/>
        </p:nvGrpSpPr>
        <p:grpSpPr>
          <a:xfrm>
            <a:off x="-23583" y="5154909"/>
            <a:ext cx="10183585" cy="694389"/>
            <a:chOff x="-23583" y="5134125"/>
            <a:chExt cx="10183585" cy="715174"/>
          </a:xfrm>
        </p:grpSpPr>
        <p:grpSp>
          <p:nvGrpSpPr>
            <p:cNvPr id="88" name="กลุ่ม 1">
              <a:extLst>
                <a:ext uri="{FF2B5EF4-FFF2-40B4-BE49-F238E27FC236}">
                  <a16:creationId xmlns:a16="http://schemas.microsoft.com/office/drawing/2014/main" id="{58DAA6D8-19A9-434E-BD10-9F227ECAADEE}"/>
                </a:ext>
              </a:extLst>
            </p:cNvPr>
            <p:cNvGrpSpPr/>
            <p:nvPr/>
          </p:nvGrpSpPr>
          <p:grpSpPr>
            <a:xfrm>
              <a:off x="-23583" y="5274993"/>
              <a:ext cx="10183585" cy="470079"/>
              <a:chOff x="-21226" y="4621292"/>
              <a:chExt cx="9165227" cy="561020"/>
            </a:xfrm>
          </p:grpSpPr>
          <p:grpSp>
            <p:nvGrpSpPr>
              <p:cNvPr id="95" name="กลุ่ม 7">
                <a:extLst>
                  <a:ext uri="{FF2B5EF4-FFF2-40B4-BE49-F238E27FC236}">
                    <a16:creationId xmlns:a16="http://schemas.microsoft.com/office/drawing/2014/main" id="{30C28730-7CDF-4231-A774-6A7122EB4AEA}"/>
                  </a:ext>
                </a:extLst>
              </p:cNvPr>
              <p:cNvGrpSpPr/>
              <p:nvPr/>
            </p:nvGrpSpPr>
            <p:grpSpPr>
              <a:xfrm>
                <a:off x="-21226" y="4635401"/>
                <a:ext cx="5133813" cy="546911"/>
                <a:chOff x="-45702" y="6428830"/>
                <a:chExt cx="7109733" cy="450425"/>
              </a:xfrm>
            </p:grpSpPr>
            <p:sp>
              <p:nvSpPr>
                <p:cNvPr id="99" name="รูปแบบอิสระ: รูปร่าง 55">
                  <a:extLst>
                    <a:ext uri="{FF2B5EF4-FFF2-40B4-BE49-F238E27FC236}">
                      <a16:creationId xmlns:a16="http://schemas.microsoft.com/office/drawing/2014/main" id="{447532BC-F1AF-418B-B954-69A21822D4D1}"/>
                    </a:ext>
                  </a:extLst>
                </p:cNvPr>
                <p:cNvSpPr/>
                <p:nvPr/>
              </p:nvSpPr>
              <p:spPr>
                <a:xfrm>
                  <a:off x="-16309" y="6508953"/>
                  <a:ext cx="6875685" cy="339767"/>
                </a:xfrm>
                <a:custGeom>
                  <a:avLst/>
                  <a:gdLst>
                    <a:gd name="connsiteX0" fmla="*/ 0 w 6028447"/>
                    <a:gd name="connsiteY0" fmla="*/ 0 h 339767"/>
                    <a:gd name="connsiteX1" fmla="*/ 6028447 w 6028447"/>
                    <a:gd name="connsiteY1" fmla="*/ 0 h 339767"/>
                    <a:gd name="connsiteX2" fmla="*/ 5679852 w 6028447"/>
                    <a:gd name="connsiteY2" fmla="*/ 339767 h 339767"/>
                    <a:gd name="connsiteX3" fmla="*/ 0 w 6028447"/>
                    <a:gd name="connsiteY3" fmla="*/ 339767 h 339767"/>
                    <a:gd name="connsiteX4" fmla="*/ 0 w 6028447"/>
                    <a:gd name="connsiteY4" fmla="*/ 0 h 3397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028447" h="339767">
                      <a:moveTo>
                        <a:pt x="0" y="0"/>
                      </a:moveTo>
                      <a:lnTo>
                        <a:pt x="6028447" y="0"/>
                      </a:lnTo>
                      <a:lnTo>
                        <a:pt x="5679852" y="339767"/>
                      </a:lnTo>
                      <a:lnTo>
                        <a:pt x="0" y="33976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th-TH" sz="2000" dirty="0"/>
                </a:p>
              </p:txBody>
            </p:sp>
            <p:sp>
              <p:nvSpPr>
                <p:cNvPr id="100" name="รูปแบบอิสระ: รูปร่าง 50">
                  <a:extLst>
                    <a:ext uri="{FF2B5EF4-FFF2-40B4-BE49-F238E27FC236}">
                      <a16:creationId xmlns:a16="http://schemas.microsoft.com/office/drawing/2014/main" id="{72AD55B9-27A4-40A2-86AD-A09FD1FBB379}"/>
                    </a:ext>
                  </a:extLst>
                </p:cNvPr>
                <p:cNvSpPr/>
                <p:nvPr/>
              </p:nvSpPr>
              <p:spPr>
                <a:xfrm>
                  <a:off x="-45702" y="6433550"/>
                  <a:ext cx="7025615" cy="426691"/>
                </a:xfrm>
                <a:custGeom>
                  <a:avLst/>
                  <a:gdLst>
                    <a:gd name="connsiteX0" fmla="*/ 0 w 6123140"/>
                    <a:gd name="connsiteY0" fmla="*/ 0 h 426691"/>
                    <a:gd name="connsiteX1" fmla="*/ 6123140 w 6123140"/>
                    <a:gd name="connsiteY1" fmla="*/ 0 h 426691"/>
                    <a:gd name="connsiteX2" fmla="*/ 6008569 w 6123140"/>
                    <a:gd name="connsiteY2" fmla="*/ 111669 h 426691"/>
                    <a:gd name="connsiteX3" fmla="*/ 5685361 w 6123140"/>
                    <a:gd name="connsiteY3" fmla="*/ 426691 h 426691"/>
                    <a:gd name="connsiteX4" fmla="*/ 5679852 w 6123140"/>
                    <a:gd name="connsiteY4" fmla="*/ 426691 h 426691"/>
                    <a:gd name="connsiteX5" fmla="*/ 6028447 w 6123140"/>
                    <a:gd name="connsiteY5" fmla="*/ 86924 h 426691"/>
                    <a:gd name="connsiteX6" fmla="*/ 0 w 6123140"/>
                    <a:gd name="connsiteY6" fmla="*/ 86924 h 426691"/>
                    <a:gd name="connsiteX7" fmla="*/ 0 w 6123140"/>
                    <a:gd name="connsiteY7" fmla="*/ 0 h 4266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123140" h="426691">
                      <a:moveTo>
                        <a:pt x="0" y="0"/>
                      </a:moveTo>
                      <a:lnTo>
                        <a:pt x="6123140" y="0"/>
                      </a:lnTo>
                      <a:lnTo>
                        <a:pt x="6008569" y="111669"/>
                      </a:lnTo>
                      <a:lnTo>
                        <a:pt x="5685361" y="426691"/>
                      </a:lnTo>
                      <a:lnTo>
                        <a:pt x="5679852" y="426691"/>
                      </a:lnTo>
                      <a:lnTo>
                        <a:pt x="6028447" y="86924"/>
                      </a:lnTo>
                      <a:lnTo>
                        <a:pt x="0" y="8692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>
                  <a:gsLst>
                    <a:gs pos="0">
                      <a:srgbClr val="FBE4AE"/>
                    </a:gs>
                    <a:gs pos="13000">
                      <a:srgbClr val="BD922A"/>
                    </a:gs>
                    <a:gs pos="21001">
                      <a:srgbClr val="BD922A"/>
                    </a:gs>
                    <a:gs pos="63000">
                      <a:srgbClr val="FBE4AE"/>
                    </a:gs>
                    <a:gs pos="67000">
                      <a:srgbClr val="BD922A"/>
                    </a:gs>
                    <a:gs pos="69000">
                      <a:srgbClr val="835E17"/>
                    </a:gs>
                    <a:gs pos="82001">
                      <a:srgbClr val="A28949"/>
                    </a:gs>
                    <a:gs pos="100000">
                      <a:srgbClr val="FAE3B7"/>
                    </a:gs>
                  </a:gsLst>
                  <a:lin ang="0" scaled="1"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th-TH" sz="2000" dirty="0"/>
                </a:p>
              </p:txBody>
            </p:sp>
            <p:sp>
              <p:nvSpPr>
                <p:cNvPr id="101" name="รูปแบบอิสระ: รูปร่าง 49">
                  <a:extLst>
                    <a:ext uri="{FF2B5EF4-FFF2-40B4-BE49-F238E27FC236}">
                      <a16:creationId xmlns:a16="http://schemas.microsoft.com/office/drawing/2014/main" id="{0CC04605-512B-40BA-BB6C-C4CA6329F254}"/>
                    </a:ext>
                  </a:extLst>
                </p:cNvPr>
                <p:cNvSpPr/>
                <p:nvPr/>
              </p:nvSpPr>
              <p:spPr>
                <a:xfrm rot="380166">
                  <a:off x="6515308" y="6428830"/>
                  <a:ext cx="548723" cy="450425"/>
                </a:xfrm>
                <a:custGeom>
                  <a:avLst/>
                  <a:gdLst>
                    <a:gd name="connsiteX0" fmla="*/ 411471 w 524882"/>
                    <a:gd name="connsiteY0" fmla="*/ 0 h 426691"/>
                    <a:gd name="connsiteX1" fmla="*/ 524882 w 524882"/>
                    <a:gd name="connsiteY1" fmla="*/ 0 h 426691"/>
                    <a:gd name="connsiteX2" fmla="*/ 113411 w 524882"/>
                    <a:gd name="connsiteY2" fmla="*/ 426691 h 426691"/>
                    <a:gd name="connsiteX3" fmla="*/ 0 w 524882"/>
                    <a:gd name="connsiteY3" fmla="*/ 426691 h 426691"/>
                    <a:gd name="connsiteX4" fmla="*/ 411471 w 524882"/>
                    <a:gd name="connsiteY4" fmla="*/ 0 h 4266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24882" h="426691">
                      <a:moveTo>
                        <a:pt x="411471" y="0"/>
                      </a:moveTo>
                      <a:lnTo>
                        <a:pt x="524882" y="0"/>
                      </a:lnTo>
                      <a:lnTo>
                        <a:pt x="113411" y="426691"/>
                      </a:lnTo>
                      <a:lnTo>
                        <a:pt x="0" y="426691"/>
                      </a:lnTo>
                      <a:lnTo>
                        <a:pt x="411471" y="0"/>
                      </a:ln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FBE4AE"/>
                    </a:gs>
                    <a:gs pos="13000">
                      <a:srgbClr val="BD922A"/>
                    </a:gs>
                    <a:gs pos="21001">
                      <a:srgbClr val="BD922A"/>
                    </a:gs>
                    <a:gs pos="63000">
                      <a:srgbClr val="FBE4AE"/>
                    </a:gs>
                    <a:gs pos="67000">
                      <a:srgbClr val="BD922A"/>
                    </a:gs>
                    <a:gs pos="69000">
                      <a:srgbClr val="835E17"/>
                    </a:gs>
                    <a:gs pos="82001">
                      <a:srgbClr val="A28949"/>
                    </a:gs>
                    <a:gs pos="100000">
                      <a:srgbClr val="FAE3B7"/>
                    </a:gs>
                  </a:gsLst>
                  <a:path path="circle">
                    <a:fillToRect l="100000" b="100000"/>
                  </a:path>
                  <a:tileRect t="-100000" r="-100000"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th-TH" sz="2000"/>
                </a:p>
              </p:txBody>
            </p:sp>
          </p:grpSp>
          <p:grpSp>
            <p:nvGrpSpPr>
              <p:cNvPr id="96" name="กลุ่ม 4">
                <a:extLst>
                  <a:ext uri="{FF2B5EF4-FFF2-40B4-BE49-F238E27FC236}">
                    <a16:creationId xmlns:a16="http://schemas.microsoft.com/office/drawing/2014/main" id="{33080593-C486-4A4E-A259-28A964353B4D}"/>
                  </a:ext>
                </a:extLst>
              </p:cNvPr>
              <p:cNvGrpSpPr/>
              <p:nvPr/>
            </p:nvGrpSpPr>
            <p:grpSpPr>
              <a:xfrm>
                <a:off x="7524888" y="4621292"/>
                <a:ext cx="1619113" cy="531030"/>
                <a:chOff x="9543115" y="6415804"/>
                <a:chExt cx="2661401" cy="453428"/>
              </a:xfrm>
            </p:grpSpPr>
            <p:sp>
              <p:nvSpPr>
                <p:cNvPr id="97" name="รูปแบบอิสระ: รูปร่าง 38">
                  <a:extLst>
                    <a:ext uri="{FF2B5EF4-FFF2-40B4-BE49-F238E27FC236}">
                      <a16:creationId xmlns:a16="http://schemas.microsoft.com/office/drawing/2014/main" id="{18287458-5345-45BB-A7B2-0AE1DDE4E433}"/>
                    </a:ext>
                  </a:extLst>
                </p:cNvPr>
                <p:cNvSpPr/>
                <p:nvPr/>
              </p:nvSpPr>
              <p:spPr>
                <a:xfrm>
                  <a:off x="9543115" y="6415804"/>
                  <a:ext cx="2661398" cy="441288"/>
                </a:xfrm>
                <a:custGeom>
                  <a:avLst/>
                  <a:gdLst>
                    <a:gd name="connsiteX0" fmla="*/ 437779 w 1373020"/>
                    <a:gd name="connsiteY0" fmla="*/ 0 h 426691"/>
                    <a:gd name="connsiteX1" fmla="*/ 1373020 w 1373020"/>
                    <a:gd name="connsiteY1" fmla="*/ 0 h 426691"/>
                    <a:gd name="connsiteX2" fmla="*/ 1373020 w 1373020"/>
                    <a:gd name="connsiteY2" fmla="*/ 426691 h 426691"/>
                    <a:gd name="connsiteX3" fmla="*/ 0 w 1373020"/>
                    <a:gd name="connsiteY3" fmla="*/ 426691 h 426691"/>
                    <a:gd name="connsiteX4" fmla="*/ 323208 w 1373020"/>
                    <a:gd name="connsiteY4" fmla="*/ 111669 h 426691"/>
                    <a:gd name="connsiteX5" fmla="*/ 437779 w 1373020"/>
                    <a:gd name="connsiteY5" fmla="*/ 0 h 4266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73020" h="426691">
                      <a:moveTo>
                        <a:pt x="437779" y="0"/>
                      </a:moveTo>
                      <a:lnTo>
                        <a:pt x="1373020" y="0"/>
                      </a:lnTo>
                      <a:lnTo>
                        <a:pt x="1373020" y="426691"/>
                      </a:lnTo>
                      <a:lnTo>
                        <a:pt x="0" y="426691"/>
                      </a:lnTo>
                      <a:lnTo>
                        <a:pt x="323208" y="111669"/>
                      </a:lnTo>
                      <a:lnTo>
                        <a:pt x="437779" y="0"/>
                      </a:lnTo>
                      <a:close/>
                    </a:path>
                  </a:pathLst>
                </a:custGeom>
                <a:gradFill>
                  <a:gsLst>
                    <a:gs pos="0">
                      <a:srgbClr val="FBE4AE"/>
                    </a:gs>
                    <a:gs pos="13000">
                      <a:srgbClr val="BD922A"/>
                    </a:gs>
                    <a:gs pos="21001">
                      <a:srgbClr val="BD922A"/>
                    </a:gs>
                    <a:gs pos="63000">
                      <a:srgbClr val="FBE4AE"/>
                    </a:gs>
                    <a:gs pos="67000">
                      <a:srgbClr val="BD922A"/>
                    </a:gs>
                    <a:gs pos="69000">
                      <a:srgbClr val="835E17"/>
                    </a:gs>
                    <a:gs pos="82001">
                      <a:srgbClr val="A28949"/>
                    </a:gs>
                    <a:gs pos="100000">
                      <a:srgbClr val="FAE3B7"/>
                    </a:gs>
                  </a:gsLst>
                  <a:lin ang="0" scaled="1"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th-TH" sz="2000"/>
                </a:p>
              </p:txBody>
            </p:sp>
            <p:sp>
              <p:nvSpPr>
                <p:cNvPr id="98" name="รูปแบบอิสระ: รูปร่าง 31">
                  <a:extLst>
                    <a:ext uri="{FF2B5EF4-FFF2-40B4-BE49-F238E27FC236}">
                      <a16:creationId xmlns:a16="http://schemas.microsoft.com/office/drawing/2014/main" id="{CB515603-CB57-4A48-B8A7-C4BD2C469F4B}"/>
                    </a:ext>
                  </a:extLst>
                </p:cNvPr>
                <p:cNvSpPr/>
                <p:nvPr/>
              </p:nvSpPr>
              <p:spPr>
                <a:xfrm>
                  <a:off x="9543115" y="6510930"/>
                  <a:ext cx="2661401" cy="358302"/>
                </a:xfrm>
                <a:custGeom>
                  <a:avLst/>
                  <a:gdLst>
                    <a:gd name="connsiteX0" fmla="*/ 349528 w 1399340"/>
                    <a:gd name="connsiteY0" fmla="*/ 0 h 340675"/>
                    <a:gd name="connsiteX1" fmla="*/ 1399340 w 1399340"/>
                    <a:gd name="connsiteY1" fmla="*/ 0 h 340675"/>
                    <a:gd name="connsiteX2" fmla="*/ 1399340 w 1399340"/>
                    <a:gd name="connsiteY2" fmla="*/ 340675 h 340675"/>
                    <a:gd name="connsiteX3" fmla="*/ 0 w 1399340"/>
                    <a:gd name="connsiteY3" fmla="*/ 340675 h 340675"/>
                    <a:gd name="connsiteX4" fmla="*/ 349528 w 1399340"/>
                    <a:gd name="connsiteY4" fmla="*/ 0 h 3406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99340" h="340675">
                      <a:moveTo>
                        <a:pt x="349528" y="0"/>
                      </a:moveTo>
                      <a:lnTo>
                        <a:pt x="1399340" y="0"/>
                      </a:lnTo>
                      <a:lnTo>
                        <a:pt x="1399340" y="340675"/>
                      </a:lnTo>
                      <a:lnTo>
                        <a:pt x="0" y="340675"/>
                      </a:lnTo>
                      <a:lnTo>
                        <a:pt x="349528" y="0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th-TH" sz="2000"/>
                </a:p>
              </p:txBody>
            </p:sp>
          </p:grpSp>
        </p:grpSp>
        <p:pic>
          <p:nvPicPr>
            <p:cNvPr id="89" name="Picture 23">
              <a:extLst>
                <a:ext uri="{FF2B5EF4-FFF2-40B4-BE49-F238E27FC236}">
                  <a16:creationId xmlns:a16="http://schemas.microsoft.com/office/drawing/2014/main" id="{A9FCDA38-8F0B-49DF-8F2E-B899B1F3623D}"/>
                </a:ext>
              </a:extLst>
            </p:cNvPr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699853" y="5264104"/>
              <a:ext cx="625615" cy="408428"/>
            </a:xfrm>
            <a:prstGeom prst="rect">
              <a:avLst/>
            </a:prstGeom>
          </p:spPr>
        </p:pic>
        <p:pic>
          <p:nvPicPr>
            <p:cNvPr id="90" name="Picture 24">
              <a:extLst>
                <a:ext uri="{FF2B5EF4-FFF2-40B4-BE49-F238E27FC236}">
                  <a16:creationId xmlns:a16="http://schemas.microsoft.com/office/drawing/2014/main" id="{199745AA-CFB3-443D-A566-E11575BA5223}"/>
                </a:ext>
              </a:extLst>
            </p:cNvPr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440755" y="5252961"/>
              <a:ext cx="384697" cy="433336"/>
            </a:xfrm>
            <a:prstGeom prst="rect">
              <a:avLst/>
            </a:prstGeom>
          </p:spPr>
        </p:pic>
        <p:pic>
          <p:nvPicPr>
            <p:cNvPr id="91" name="Picture 35">
              <a:extLst>
                <a:ext uri="{FF2B5EF4-FFF2-40B4-BE49-F238E27FC236}">
                  <a16:creationId xmlns:a16="http://schemas.microsoft.com/office/drawing/2014/main" id="{9584FECB-F937-4F01-8CDD-C92F98A2F1BC}"/>
                </a:ext>
              </a:extLst>
            </p:cNvPr>
            <p:cNvPicPr>
              <a:picLocks noChangeAspect="1"/>
            </p:cNvPicPr>
            <p:nvPr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882063" y="5338458"/>
              <a:ext cx="373365" cy="309768"/>
            </a:xfrm>
            <a:prstGeom prst="rect">
              <a:avLst/>
            </a:prstGeom>
          </p:spPr>
        </p:pic>
        <p:pic>
          <p:nvPicPr>
            <p:cNvPr id="92" name="Picture 36">
              <a:extLst>
                <a:ext uri="{FF2B5EF4-FFF2-40B4-BE49-F238E27FC236}">
                  <a16:creationId xmlns:a16="http://schemas.microsoft.com/office/drawing/2014/main" id="{62FFD426-AD6C-47DA-99D3-A7217E240C18}"/>
                </a:ext>
              </a:extLst>
            </p:cNvPr>
            <p:cNvPicPr>
              <a:picLocks noChangeAspect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345100" y="5340250"/>
              <a:ext cx="281130" cy="303691"/>
            </a:xfrm>
            <a:prstGeom prst="rect">
              <a:avLst/>
            </a:prstGeom>
          </p:spPr>
        </p:pic>
        <p:pic>
          <p:nvPicPr>
            <p:cNvPr id="93" name="Picture 2" descr="C:\Users\Administrator\Desktop\change for good.png"/>
            <p:cNvPicPr>
              <a:picLocks noChangeAspect="1" noChangeArrowheads="1"/>
            </p:cNvPicPr>
            <p:nvPr/>
          </p:nvPicPr>
          <p:blipFill>
            <a:blip r:embed="rId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606130" y="5281839"/>
              <a:ext cx="890907" cy="501037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94" name="รูปแบบอิสระ: รูปร่าง 49">
              <a:extLst>
                <a:ext uri="{FF2B5EF4-FFF2-40B4-BE49-F238E27FC236}">
                  <a16:creationId xmlns:a16="http://schemas.microsoft.com/office/drawing/2014/main" id="{0CC04605-512B-40BA-BB6C-C4CA6329F254}"/>
                </a:ext>
              </a:extLst>
            </p:cNvPr>
            <p:cNvSpPr/>
            <p:nvPr/>
          </p:nvSpPr>
          <p:spPr>
            <a:xfrm rot="1816843">
              <a:off x="8384884" y="5134125"/>
              <a:ext cx="366819" cy="715174"/>
            </a:xfrm>
            <a:custGeom>
              <a:avLst/>
              <a:gdLst>
                <a:gd name="connsiteX0" fmla="*/ 411471 w 524882"/>
                <a:gd name="connsiteY0" fmla="*/ 0 h 426691"/>
                <a:gd name="connsiteX1" fmla="*/ 524882 w 524882"/>
                <a:gd name="connsiteY1" fmla="*/ 0 h 426691"/>
                <a:gd name="connsiteX2" fmla="*/ 113411 w 524882"/>
                <a:gd name="connsiteY2" fmla="*/ 426691 h 426691"/>
                <a:gd name="connsiteX3" fmla="*/ 0 w 524882"/>
                <a:gd name="connsiteY3" fmla="*/ 426691 h 426691"/>
                <a:gd name="connsiteX4" fmla="*/ 411471 w 524882"/>
                <a:gd name="connsiteY4" fmla="*/ 0 h 426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4882" h="426691">
                  <a:moveTo>
                    <a:pt x="411471" y="0"/>
                  </a:moveTo>
                  <a:lnTo>
                    <a:pt x="524882" y="0"/>
                  </a:lnTo>
                  <a:lnTo>
                    <a:pt x="113411" y="426691"/>
                  </a:lnTo>
                  <a:lnTo>
                    <a:pt x="0" y="426691"/>
                  </a:lnTo>
                  <a:lnTo>
                    <a:pt x="411471" y="0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BE4AE"/>
                </a:gs>
                <a:gs pos="13000">
                  <a:srgbClr val="BD922A"/>
                </a:gs>
                <a:gs pos="21001">
                  <a:srgbClr val="BD922A"/>
                </a:gs>
                <a:gs pos="63000">
                  <a:srgbClr val="FBE4AE"/>
                </a:gs>
                <a:gs pos="67000">
                  <a:srgbClr val="BD922A"/>
                </a:gs>
                <a:gs pos="69000">
                  <a:srgbClr val="835E17"/>
                </a:gs>
                <a:gs pos="82001">
                  <a:srgbClr val="A28949"/>
                </a:gs>
                <a:gs pos="100000">
                  <a:srgbClr val="FAE3B7"/>
                </a:gs>
              </a:gsLst>
              <a:path path="circle">
                <a:fillToRect l="100000" b="100000"/>
              </a:path>
              <a:tileRect t="-100000" r="-10000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th-TH" sz="2000"/>
            </a:p>
          </p:txBody>
        </p:sp>
      </p:grpSp>
      <p:sp>
        <p:nvSpPr>
          <p:cNvPr id="39" name="TextBox 7"/>
          <p:cNvSpPr txBox="1"/>
          <p:nvPr/>
        </p:nvSpPr>
        <p:spPr>
          <a:xfrm>
            <a:off x="216981" y="5442506"/>
            <a:ext cx="5166910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th-TH" sz="1000" b="1" dirty="0">
                <a:solidFill>
                  <a:schemeClr val="bg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เศรษฐกิจฐานรากมั่นคง ชุมชนเข้มแข็งอย่างยั่งยืน ด้วยหลักปรัชญาของเศรษฐกิจพอเพียง</a:t>
            </a:r>
          </a:p>
        </p:txBody>
      </p:sp>
      <p:grpSp>
        <p:nvGrpSpPr>
          <p:cNvPr id="2" name="Group 1"/>
          <p:cNvGrpSpPr/>
          <p:nvPr/>
        </p:nvGrpSpPr>
        <p:grpSpPr>
          <a:xfrm>
            <a:off x="-23581" y="-271597"/>
            <a:ext cx="10216630" cy="1541268"/>
            <a:chOff x="-23581" y="-271597"/>
            <a:chExt cx="10216630" cy="1541268"/>
          </a:xfrm>
        </p:grpSpPr>
        <p:grpSp>
          <p:nvGrpSpPr>
            <p:cNvPr id="32" name="Group 31"/>
            <p:cNvGrpSpPr/>
            <p:nvPr/>
          </p:nvGrpSpPr>
          <p:grpSpPr>
            <a:xfrm>
              <a:off x="-23581" y="-271597"/>
              <a:ext cx="10193050" cy="1541268"/>
              <a:chOff x="-23581" y="-271597"/>
              <a:chExt cx="10193050" cy="1541268"/>
            </a:xfrm>
          </p:grpSpPr>
          <p:grpSp>
            <p:nvGrpSpPr>
              <p:cNvPr id="34" name="กลุ่ม 52">
                <a:extLst>
                  <a:ext uri="{FF2B5EF4-FFF2-40B4-BE49-F238E27FC236}">
                    <a16:creationId xmlns:a16="http://schemas.microsoft.com/office/drawing/2014/main" id="{84E5CB32-C22A-40FB-BE79-3F261B775F5E}"/>
                  </a:ext>
                </a:extLst>
              </p:cNvPr>
              <p:cNvGrpSpPr/>
              <p:nvPr/>
            </p:nvGrpSpPr>
            <p:grpSpPr>
              <a:xfrm>
                <a:off x="-23581" y="299"/>
                <a:ext cx="10193050" cy="674950"/>
                <a:chOff x="-29746" y="-164554"/>
                <a:chExt cx="9173747" cy="607455"/>
              </a:xfrm>
            </p:grpSpPr>
            <p:sp>
              <p:nvSpPr>
                <p:cNvPr id="41" name="สี่เหลี่ยมผืนผ้า: มุมมน 48">
                  <a:extLst>
                    <a:ext uri="{FF2B5EF4-FFF2-40B4-BE49-F238E27FC236}">
                      <a16:creationId xmlns:a16="http://schemas.microsoft.com/office/drawing/2014/main" id="{DCE62B95-9C16-4E87-82CC-AF99B1F01983}"/>
                    </a:ext>
                  </a:extLst>
                </p:cNvPr>
                <p:cNvSpPr/>
                <p:nvPr/>
              </p:nvSpPr>
              <p:spPr>
                <a:xfrm>
                  <a:off x="5692012" y="65211"/>
                  <a:ext cx="3441748" cy="377690"/>
                </a:xfrm>
                <a:prstGeom prst="roundRect">
                  <a:avLst/>
                </a:prstGeom>
                <a:gradFill flip="none" rotWithShape="1">
                  <a:gsLst>
                    <a:gs pos="0">
                      <a:srgbClr val="8E7300"/>
                    </a:gs>
                    <a:gs pos="51000">
                      <a:srgbClr val="FFFFFF"/>
                    </a:gs>
                    <a:gs pos="76000">
                      <a:srgbClr val="BC9800"/>
                    </a:gs>
                    <a:gs pos="24000">
                      <a:srgbClr val="BC9800"/>
                    </a:gs>
                    <a:gs pos="100000">
                      <a:srgbClr val="9A7D00"/>
                    </a:gs>
                  </a:gsLst>
                  <a:lin ang="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2000"/>
                </a:p>
              </p:txBody>
            </p:sp>
            <p:sp>
              <p:nvSpPr>
                <p:cNvPr id="42" name="สี่เหลี่ยมผืนผ้า 47">
                  <a:extLst>
                    <a:ext uri="{FF2B5EF4-FFF2-40B4-BE49-F238E27FC236}">
                      <a16:creationId xmlns:a16="http://schemas.microsoft.com/office/drawing/2014/main" id="{667204FE-3C1C-4980-AD32-890094B05AFC}"/>
                    </a:ext>
                  </a:extLst>
                </p:cNvPr>
                <p:cNvSpPr/>
                <p:nvPr/>
              </p:nvSpPr>
              <p:spPr>
                <a:xfrm>
                  <a:off x="-29746" y="-164554"/>
                  <a:ext cx="9173747" cy="517884"/>
                </a:xfrm>
                <a:prstGeom prst="rect">
                  <a:avLst/>
                </a:prstGeom>
                <a:gradFill flip="none" rotWithShape="1">
                  <a:gsLst>
                    <a:gs pos="0">
                      <a:srgbClr val="8E7300"/>
                    </a:gs>
                    <a:gs pos="51000">
                      <a:srgbClr val="FFFFFF"/>
                    </a:gs>
                    <a:gs pos="76000">
                      <a:srgbClr val="BC9800"/>
                    </a:gs>
                    <a:gs pos="24000">
                      <a:srgbClr val="BC9800"/>
                    </a:gs>
                    <a:gs pos="100000">
                      <a:srgbClr val="9A7D00"/>
                    </a:gs>
                  </a:gsLst>
                  <a:lin ang="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2000"/>
                </a:p>
              </p:txBody>
            </p:sp>
            <p:sp>
              <p:nvSpPr>
                <p:cNvPr id="43" name="แผนผังลำดับงาน: ป้อนข้อมูลด้วยตนเอง 4">
                  <a:extLst>
                    <a:ext uri="{FF2B5EF4-FFF2-40B4-BE49-F238E27FC236}">
                      <a16:creationId xmlns:a16="http://schemas.microsoft.com/office/drawing/2014/main" id="{CDB1064D-F2C9-4D02-9722-A4463B75D08B}"/>
                    </a:ext>
                  </a:extLst>
                </p:cNvPr>
                <p:cNvSpPr/>
                <p:nvPr/>
              </p:nvSpPr>
              <p:spPr>
                <a:xfrm>
                  <a:off x="5883027" y="51469"/>
                  <a:ext cx="3260973" cy="301861"/>
                </a:xfrm>
                <a:prstGeom prst="flowChartAlternateProcess">
                  <a:avLst/>
                </a:prstGeom>
                <a:solidFill>
                  <a:srgbClr val="00206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2000" dirty="0"/>
                </a:p>
              </p:txBody>
            </p:sp>
            <p:sp>
              <p:nvSpPr>
                <p:cNvPr id="44" name="สี่เหลี่ยมผืนผ้า 3">
                  <a:extLst>
                    <a:ext uri="{FF2B5EF4-FFF2-40B4-BE49-F238E27FC236}">
                      <a16:creationId xmlns:a16="http://schemas.microsoft.com/office/drawing/2014/main" id="{8493D4F4-6FD8-4552-904E-DB7274115DA0}"/>
                    </a:ext>
                  </a:extLst>
                </p:cNvPr>
                <p:cNvSpPr/>
                <p:nvPr/>
              </p:nvSpPr>
              <p:spPr>
                <a:xfrm>
                  <a:off x="-29746" y="-164554"/>
                  <a:ext cx="9173747" cy="432048"/>
                </a:xfrm>
                <a:prstGeom prst="rect">
                  <a:avLst/>
                </a:prstGeom>
                <a:solidFill>
                  <a:srgbClr val="00206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2000"/>
                </a:p>
              </p:txBody>
            </p:sp>
          </p:grpSp>
          <p:grpSp>
            <p:nvGrpSpPr>
              <p:cNvPr id="37" name="กลุ่ม 9">
                <a:extLst>
                  <a:ext uri="{FF2B5EF4-FFF2-40B4-BE49-F238E27FC236}">
                    <a16:creationId xmlns:a16="http://schemas.microsoft.com/office/drawing/2014/main" id="{D2312BD0-5401-4FDB-9FF3-B1382B3C9639}"/>
                  </a:ext>
                </a:extLst>
              </p:cNvPr>
              <p:cNvGrpSpPr/>
              <p:nvPr/>
            </p:nvGrpSpPr>
            <p:grpSpPr>
              <a:xfrm>
                <a:off x="5792566" y="-271597"/>
                <a:ext cx="1899096" cy="1541268"/>
                <a:chOff x="5491686" y="-481268"/>
                <a:chExt cx="1709187" cy="1387141"/>
              </a:xfrm>
            </p:grpSpPr>
            <p:sp>
              <p:nvSpPr>
                <p:cNvPr id="38" name="วงรี 13">
                  <a:extLst>
                    <a:ext uri="{FF2B5EF4-FFF2-40B4-BE49-F238E27FC236}">
                      <a16:creationId xmlns:a16="http://schemas.microsoft.com/office/drawing/2014/main" id="{722B5707-C41F-4885-825E-D2676CEE49E1}"/>
                    </a:ext>
                  </a:extLst>
                </p:cNvPr>
                <p:cNvSpPr/>
                <p:nvPr/>
              </p:nvSpPr>
              <p:spPr>
                <a:xfrm>
                  <a:off x="5491686" y="-481268"/>
                  <a:ext cx="1709187" cy="1387141"/>
                </a:xfrm>
                <a:prstGeom prst="ellipse">
                  <a:avLst/>
                </a:prstGeom>
                <a:solidFill>
                  <a:srgbClr val="FBF7F1"/>
                </a:solidFill>
                <a:ln>
                  <a:noFill/>
                </a:ln>
                <a:effectLst>
                  <a:softEdge rad="3175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2000"/>
                </a:p>
              </p:txBody>
            </p:sp>
            <p:pic>
              <p:nvPicPr>
                <p:cNvPr id="40" name="รูปภาพ 65">
                  <a:extLst>
                    <a:ext uri="{FF2B5EF4-FFF2-40B4-BE49-F238E27FC236}">
                      <a16:creationId xmlns:a16="http://schemas.microsoft.com/office/drawing/2014/main" id="{EF9B53AA-6A14-4E04-B937-D6234A306BD7}"/>
                    </a:ext>
                  </a:extLst>
                </p:cNvPr>
                <p:cNvPicPr>
                  <a:picLocks noChangeAspect="1"/>
                </p:cNvPicPr>
                <p:nvPr/>
              </p:nvPicPr>
              <p:blipFill rotWithShape="1">
                <a:blip r:embed="rId9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r="65168" b="30186"/>
                <a:stretch/>
              </p:blipFill>
              <p:spPr>
                <a:xfrm>
                  <a:off x="5978910" y="-202056"/>
                  <a:ext cx="857563" cy="565764"/>
                </a:xfrm>
                <a:custGeom>
                  <a:avLst/>
                  <a:gdLst>
                    <a:gd name="connsiteX0" fmla="*/ 0 w 1500565"/>
                    <a:gd name="connsiteY0" fmla="*/ 0 h 990006"/>
                    <a:gd name="connsiteX1" fmla="*/ 1500565 w 1500565"/>
                    <a:gd name="connsiteY1" fmla="*/ 0 h 990006"/>
                    <a:gd name="connsiteX2" fmla="*/ 1500565 w 1500565"/>
                    <a:gd name="connsiteY2" fmla="*/ 699241 h 990006"/>
                    <a:gd name="connsiteX3" fmla="*/ 1454656 w 1500565"/>
                    <a:gd name="connsiteY3" fmla="*/ 699241 h 990006"/>
                    <a:gd name="connsiteX4" fmla="*/ 1454656 w 1500565"/>
                    <a:gd name="connsiteY4" fmla="*/ 958222 h 990006"/>
                    <a:gd name="connsiteX5" fmla="*/ 1500565 w 1500565"/>
                    <a:gd name="connsiteY5" fmla="*/ 958222 h 990006"/>
                    <a:gd name="connsiteX6" fmla="*/ 1500565 w 1500565"/>
                    <a:gd name="connsiteY6" fmla="*/ 990006 h 990006"/>
                    <a:gd name="connsiteX7" fmla="*/ 0 w 1500565"/>
                    <a:gd name="connsiteY7" fmla="*/ 990006 h 9900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00565" h="990006">
                      <a:moveTo>
                        <a:pt x="0" y="0"/>
                      </a:moveTo>
                      <a:lnTo>
                        <a:pt x="1500565" y="0"/>
                      </a:lnTo>
                      <a:lnTo>
                        <a:pt x="1500565" y="699241"/>
                      </a:lnTo>
                      <a:lnTo>
                        <a:pt x="1454656" y="699241"/>
                      </a:lnTo>
                      <a:lnTo>
                        <a:pt x="1454656" y="958222"/>
                      </a:lnTo>
                      <a:lnTo>
                        <a:pt x="1500565" y="958222"/>
                      </a:lnTo>
                      <a:lnTo>
                        <a:pt x="1500565" y="990006"/>
                      </a:lnTo>
                      <a:lnTo>
                        <a:pt x="0" y="990006"/>
                      </a:lnTo>
                      <a:close/>
                    </a:path>
                  </a:pathLst>
                </a:custGeom>
              </p:spPr>
            </p:pic>
          </p:grpSp>
        </p:grpSp>
        <p:sp>
          <p:nvSpPr>
            <p:cNvPr id="45" name="กล่องข้อความ 8">
              <a:extLst>
                <a:ext uri="{FF2B5EF4-FFF2-40B4-BE49-F238E27FC236}">
                  <a16:creationId xmlns:a16="http://schemas.microsoft.com/office/drawing/2014/main" id="{BF84CABE-5C70-4013-8958-0D4F9CD0D474}"/>
                </a:ext>
              </a:extLst>
            </p:cNvPr>
            <p:cNvSpPr txBox="1"/>
            <p:nvPr/>
          </p:nvSpPr>
          <p:spPr>
            <a:xfrm>
              <a:off x="7699853" y="30291"/>
              <a:ext cx="2493196" cy="52629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lnSpc>
                  <a:spcPct val="120000"/>
                </a:lnSpc>
              </a:pPr>
              <a:r>
                <a:rPr lang="en-US" sz="1200" b="1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Chulabhorn Likit Text" panose="00000500000000000000" pitchFamily="50" charset="-34"/>
                  <a:cs typeface="Chulabhorn Likit Text" panose="00000500000000000000" pitchFamily="50" charset="-34"/>
                </a:rPr>
                <a:t>60 </a:t>
              </a:r>
              <a:r>
                <a:rPr lang="th-TH" sz="1200" b="1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Chulabhorn Likit Text" panose="00000500000000000000" pitchFamily="50" charset="-34"/>
                  <a:cs typeface="Chulabhorn Likit Text" panose="00000500000000000000" pitchFamily="50" charset="-34"/>
                </a:rPr>
                <a:t>ปี กรมการพัฒนาชุมชน</a:t>
              </a:r>
            </a:p>
            <a:p>
              <a:pPr>
                <a:lnSpc>
                  <a:spcPct val="120000"/>
                </a:lnSpc>
              </a:pPr>
              <a:r>
                <a:rPr lang="th-TH" sz="1200" b="1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Chulabhorn Likit Text" panose="00000500000000000000" pitchFamily="50" charset="-34"/>
                  <a:cs typeface="Chulabhorn Likit Text" panose="00000500000000000000" pitchFamily="50" charset="-34"/>
                </a:rPr>
                <a:t>สร้างสรรค์ชุมชน สร้างคน สร้างชาติ</a:t>
              </a:r>
              <a:endParaRPr lang="en-US" sz="12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hulabhorn Likit Text" panose="00000500000000000000" pitchFamily="50" charset="-34"/>
                <a:cs typeface="Chulabhorn Likit Text" panose="00000500000000000000" pitchFamily="50" charset="-34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24083727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/>
          <p:cNvGrpSpPr/>
          <p:nvPr/>
        </p:nvGrpSpPr>
        <p:grpSpPr>
          <a:xfrm>
            <a:off x="-23581" y="-271597"/>
            <a:ext cx="10193050" cy="1541268"/>
            <a:chOff x="-23581" y="-271597"/>
            <a:chExt cx="10193050" cy="1541268"/>
          </a:xfrm>
        </p:grpSpPr>
        <p:grpSp>
          <p:nvGrpSpPr>
            <p:cNvPr id="43" name="กลุ่ม 52">
              <a:extLst>
                <a:ext uri="{FF2B5EF4-FFF2-40B4-BE49-F238E27FC236}">
                  <a16:creationId xmlns:a16="http://schemas.microsoft.com/office/drawing/2014/main" id="{84E5CB32-C22A-40FB-BE79-3F261B775F5E}"/>
                </a:ext>
              </a:extLst>
            </p:cNvPr>
            <p:cNvGrpSpPr/>
            <p:nvPr/>
          </p:nvGrpSpPr>
          <p:grpSpPr>
            <a:xfrm>
              <a:off x="-23581" y="299"/>
              <a:ext cx="10193050" cy="674950"/>
              <a:chOff x="-29746" y="-164554"/>
              <a:chExt cx="9173747" cy="607455"/>
            </a:xfrm>
          </p:grpSpPr>
          <p:sp>
            <p:nvSpPr>
              <p:cNvPr id="48" name="สี่เหลี่ยมผืนผ้า: มุมมน 48">
                <a:extLst>
                  <a:ext uri="{FF2B5EF4-FFF2-40B4-BE49-F238E27FC236}">
                    <a16:creationId xmlns:a16="http://schemas.microsoft.com/office/drawing/2014/main" id="{DCE62B95-9C16-4E87-82CC-AF99B1F01983}"/>
                  </a:ext>
                </a:extLst>
              </p:cNvPr>
              <p:cNvSpPr/>
              <p:nvPr/>
            </p:nvSpPr>
            <p:spPr>
              <a:xfrm>
                <a:off x="5692012" y="65211"/>
                <a:ext cx="3441748" cy="377690"/>
              </a:xfrm>
              <a:prstGeom prst="roundRect">
                <a:avLst/>
              </a:prstGeom>
              <a:gradFill flip="none" rotWithShape="1">
                <a:gsLst>
                  <a:gs pos="0">
                    <a:srgbClr val="8E7300"/>
                  </a:gs>
                  <a:gs pos="51000">
                    <a:srgbClr val="FFFFFF"/>
                  </a:gs>
                  <a:gs pos="76000">
                    <a:srgbClr val="BC9800"/>
                  </a:gs>
                  <a:gs pos="24000">
                    <a:srgbClr val="BC9800"/>
                  </a:gs>
                  <a:gs pos="100000">
                    <a:srgbClr val="9A7D00"/>
                  </a:gs>
                </a:gsLst>
                <a:lin ang="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2000"/>
              </a:p>
            </p:txBody>
          </p:sp>
          <p:sp>
            <p:nvSpPr>
              <p:cNvPr id="49" name="สี่เหลี่ยมผืนผ้า 47">
                <a:extLst>
                  <a:ext uri="{FF2B5EF4-FFF2-40B4-BE49-F238E27FC236}">
                    <a16:creationId xmlns:a16="http://schemas.microsoft.com/office/drawing/2014/main" id="{667204FE-3C1C-4980-AD32-890094B05AFC}"/>
                  </a:ext>
                </a:extLst>
              </p:cNvPr>
              <p:cNvSpPr/>
              <p:nvPr/>
            </p:nvSpPr>
            <p:spPr>
              <a:xfrm>
                <a:off x="-29746" y="-164554"/>
                <a:ext cx="9173747" cy="517884"/>
              </a:xfrm>
              <a:prstGeom prst="rect">
                <a:avLst/>
              </a:prstGeom>
              <a:gradFill flip="none" rotWithShape="1">
                <a:gsLst>
                  <a:gs pos="0">
                    <a:srgbClr val="8E7300"/>
                  </a:gs>
                  <a:gs pos="51000">
                    <a:srgbClr val="FFFFFF"/>
                  </a:gs>
                  <a:gs pos="76000">
                    <a:srgbClr val="BC9800"/>
                  </a:gs>
                  <a:gs pos="24000">
                    <a:srgbClr val="BC9800"/>
                  </a:gs>
                  <a:gs pos="100000">
                    <a:srgbClr val="9A7D00"/>
                  </a:gs>
                </a:gsLst>
                <a:lin ang="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2000"/>
              </a:p>
            </p:txBody>
          </p:sp>
          <p:sp>
            <p:nvSpPr>
              <p:cNvPr id="50" name="แผนผังลำดับงาน: ป้อนข้อมูลด้วยตนเอง 4">
                <a:extLst>
                  <a:ext uri="{FF2B5EF4-FFF2-40B4-BE49-F238E27FC236}">
                    <a16:creationId xmlns:a16="http://schemas.microsoft.com/office/drawing/2014/main" id="{CDB1064D-F2C9-4D02-9722-A4463B75D08B}"/>
                  </a:ext>
                </a:extLst>
              </p:cNvPr>
              <p:cNvSpPr/>
              <p:nvPr/>
            </p:nvSpPr>
            <p:spPr>
              <a:xfrm>
                <a:off x="5883027" y="51469"/>
                <a:ext cx="3260973" cy="301861"/>
              </a:xfrm>
              <a:prstGeom prst="flowChartAlternateProcess">
                <a:avLst/>
              </a:prstGeom>
              <a:solidFill>
                <a:srgbClr val="00206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2000" dirty="0"/>
              </a:p>
            </p:txBody>
          </p:sp>
          <p:sp>
            <p:nvSpPr>
              <p:cNvPr id="51" name="สี่เหลี่ยมผืนผ้า 3">
                <a:extLst>
                  <a:ext uri="{FF2B5EF4-FFF2-40B4-BE49-F238E27FC236}">
                    <a16:creationId xmlns:a16="http://schemas.microsoft.com/office/drawing/2014/main" id="{8493D4F4-6FD8-4552-904E-DB7274115DA0}"/>
                  </a:ext>
                </a:extLst>
              </p:cNvPr>
              <p:cNvSpPr/>
              <p:nvPr/>
            </p:nvSpPr>
            <p:spPr>
              <a:xfrm>
                <a:off x="-29746" y="-164554"/>
                <a:ext cx="9173747" cy="432048"/>
              </a:xfrm>
              <a:prstGeom prst="rect">
                <a:avLst/>
              </a:prstGeom>
              <a:solidFill>
                <a:srgbClr val="00206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2000"/>
              </a:p>
            </p:txBody>
          </p:sp>
        </p:grpSp>
        <p:grpSp>
          <p:nvGrpSpPr>
            <p:cNvPr id="44" name="กลุ่ม 9">
              <a:extLst>
                <a:ext uri="{FF2B5EF4-FFF2-40B4-BE49-F238E27FC236}">
                  <a16:creationId xmlns:a16="http://schemas.microsoft.com/office/drawing/2014/main" id="{D2312BD0-5401-4FDB-9FF3-B1382B3C9639}"/>
                </a:ext>
              </a:extLst>
            </p:cNvPr>
            <p:cNvGrpSpPr/>
            <p:nvPr/>
          </p:nvGrpSpPr>
          <p:grpSpPr>
            <a:xfrm>
              <a:off x="5792566" y="-271597"/>
              <a:ext cx="1899096" cy="1541268"/>
              <a:chOff x="5491686" y="-481268"/>
              <a:chExt cx="1709187" cy="1387141"/>
            </a:xfrm>
          </p:grpSpPr>
          <p:sp>
            <p:nvSpPr>
              <p:cNvPr id="46" name="วงรี 13">
                <a:extLst>
                  <a:ext uri="{FF2B5EF4-FFF2-40B4-BE49-F238E27FC236}">
                    <a16:creationId xmlns:a16="http://schemas.microsoft.com/office/drawing/2014/main" id="{722B5707-C41F-4885-825E-D2676CEE49E1}"/>
                  </a:ext>
                </a:extLst>
              </p:cNvPr>
              <p:cNvSpPr/>
              <p:nvPr/>
            </p:nvSpPr>
            <p:spPr>
              <a:xfrm>
                <a:off x="5491686" y="-481268"/>
                <a:ext cx="1709187" cy="1387141"/>
              </a:xfrm>
              <a:prstGeom prst="ellipse">
                <a:avLst/>
              </a:prstGeom>
              <a:solidFill>
                <a:srgbClr val="FBF7F1"/>
              </a:solidFill>
              <a:ln>
                <a:noFill/>
              </a:ln>
              <a:effectLst>
                <a:softEdge rad="31750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2000"/>
              </a:p>
            </p:txBody>
          </p:sp>
          <p:pic>
            <p:nvPicPr>
              <p:cNvPr id="47" name="รูปภาพ 65">
                <a:extLst>
                  <a:ext uri="{FF2B5EF4-FFF2-40B4-BE49-F238E27FC236}">
                    <a16:creationId xmlns:a16="http://schemas.microsoft.com/office/drawing/2014/main" id="{EF9B53AA-6A14-4E04-B937-D6234A306BD7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r="65168" b="30186"/>
              <a:stretch/>
            </p:blipFill>
            <p:spPr>
              <a:xfrm>
                <a:off x="5978910" y="-202056"/>
                <a:ext cx="857563" cy="565764"/>
              </a:xfrm>
              <a:custGeom>
                <a:avLst/>
                <a:gdLst>
                  <a:gd name="connsiteX0" fmla="*/ 0 w 1500565"/>
                  <a:gd name="connsiteY0" fmla="*/ 0 h 990006"/>
                  <a:gd name="connsiteX1" fmla="*/ 1500565 w 1500565"/>
                  <a:gd name="connsiteY1" fmla="*/ 0 h 990006"/>
                  <a:gd name="connsiteX2" fmla="*/ 1500565 w 1500565"/>
                  <a:gd name="connsiteY2" fmla="*/ 699241 h 990006"/>
                  <a:gd name="connsiteX3" fmla="*/ 1454656 w 1500565"/>
                  <a:gd name="connsiteY3" fmla="*/ 699241 h 990006"/>
                  <a:gd name="connsiteX4" fmla="*/ 1454656 w 1500565"/>
                  <a:gd name="connsiteY4" fmla="*/ 958222 h 990006"/>
                  <a:gd name="connsiteX5" fmla="*/ 1500565 w 1500565"/>
                  <a:gd name="connsiteY5" fmla="*/ 958222 h 990006"/>
                  <a:gd name="connsiteX6" fmla="*/ 1500565 w 1500565"/>
                  <a:gd name="connsiteY6" fmla="*/ 990006 h 990006"/>
                  <a:gd name="connsiteX7" fmla="*/ 0 w 1500565"/>
                  <a:gd name="connsiteY7" fmla="*/ 990006 h 9900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00565" h="990006">
                    <a:moveTo>
                      <a:pt x="0" y="0"/>
                    </a:moveTo>
                    <a:lnTo>
                      <a:pt x="1500565" y="0"/>
                    </a:lnTo>
                    <a:lnTo>
                      <a:pt x="1500565" y="699241"/>
                    </a:lnTo>
                    <a:lnTo>
                      <a:pt x="1454656" y="699241"/>
                    </a:lnTo>
                    <a:lnTo>
                      <a:pt x="1454656" y="958222"/>
                    </a:lnTo>
                    <a:lnTo>
                      <a:pt x="1500565" y="958222"/>
                    </a:lnTo>
                    <a:lnTo>
                      <a:pt x="1500565" y="990006"/>
                    </a:lnTo>
                    <a:lnTo>
                      <a:pt x="0" y="990006"/>
                    </a:lnTo>
                    <a:close/>
                  </a:path>
                </a:pathLst>
              </a:custGeom>
            </p:spPr>
          </p:pic>
        </p:grpSp>
      </p:grpSp>
      <p:graphicFrame>
        <p:nvGraphicFramePr>
          <p:cNvPr id="2" name="Table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4199909"/>
              </p:ext>
            </p:extLst>
          </p:nvPr>
        </p:nvGraphicFramePr>
        <p:xfrm>
          <a:off x="89149" y="735447"/>
          <a:ext cx="9940222" cy="4374070"/>
        </p:xfrm>
        <a:graphic>
          <a:graphicData uri="http://schemas.openxmlformats.org/drawingml/2006/table">
            <a:tbl>
              <a:tblPr firstRow="1" firstCol="1" bandRow="1">
                <a:tableStyleId>{5C22544A-7EE6-4342-B048-85BDC9FD1C3A}</a:tableStyleId>
              </a:tblPr>
              <a:tblGrid>
                <a:gridCol w="5237017">
                  <a:extLst>
                    <a:ext uri="{9D8B030D-6E8A-4147-A177-3AD203B41FA5}">
                      <a16:colId xmlns:a16="http://schemas.microsoft.com/office/drawing/2014/main" val="2931929888"/>
                    </a:ext>
                  </a:extLst>
                </a:gridCol>
                <a:gridCol w="4703205">
                  <a:extLst>
                    <a:ext uri="{9D8B030D-6E8A-4147-A177-3AD203B41FA5}">
                      <a16:colId xmlns:a16="http://schemas.microsoft.com/office/drawing/2014/main" val="4135339946"/>
                    </a:ext>
                  </a:extLst>
                </a:gridCol>
              </a:tblGrid>
              <a:tr h="1291562">
                <a:tc gridSpan="2">
                  <a:txBody>
                    <a:bodyPr/>
                    <a:lstStyle/>
                    <a:p>
                      <a:pPr algn="ctr">
                        <a:lnSpc>
                          <a:spcPct val="150000"/>
                        </a:lnSpc>
                        <a:spcAft>
                          <a:spcPts val="400"/>
                        </a:spcAft>
                      </a:pPr>
                      <a:r>
                        <a:rPr lang="th-TH" sz="1600" b="1" u="sng" kern="1200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ระเบียบวาระที่ </a:t>
                      </a:r>
                      <a:r>
                        <a:rPr lang="th-TH" sz="1600" b="1" u="sng" kern="1200" dirty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4 เรื่องเพื่อทราบ</a:t>
                      </a:r>
                    </a:p>
                    <a:p>
                      <a:pPr algn="ctr">
                        <a:lnSpc>
                          <a:spcPct val="120000"/>
                        </a:lnSpc>
                        <a:spcAft>
                          <a:spcPts val="400"/>
                        </a:spcAft>
                      </a:pPr>
                      <a:r>
                        <a:rPr lang="th-TH" sz="1600" u="none" kern="1200" dirty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4.3 รายงานผลข้อมูลการดำเนินการทางกฎหมายเกี่ยวกับการดำเนินคดีแพ่งและคดีอาญา</a:t>
                      </a:r>
                    </a:p>
                    <a:p>
                      <a:pPr algn="ctr">
                        <a:lnSpc>
                          <a:spcPct val="120000"/>
                        </a:lnSpc>
                        <a:spcAft>
                          <a:spcPts val="400"/>
                        </a:spcAft>
                      </a:pPr>
                      <a:r>
                        <a:rPr lang="th-TH" sz="1600" u="none" kern="1200" dirty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ของกองทุนพัฒนาบทบาทสตรี</a:t>
                      </a:r>
                    </a:p>
                  </a:txBody>
                  <a:tcPr marL="68580" marR="68580" marT="0" marB="0"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81180162"/>
                  </a:ext>
                </a:extLst>
              </a:tr>
              <a:tr h="386363">
                <a:tc>
                  <a:txBody>
                    <a:bodyPr/>
                    <a:lstStyle/>
                    <a:p>
                      <a:pPr algn="ctr">
                        <a:lnSpc>
                          <a:spcPct val="150000"/>
                        </a:lnSpc>
                        <a:spcAft>
                          <a:spcPts val="0"/>
                        </a:spcAft>
                        <a:tabLst>
                          <a:tab pos="1170305" algn="l"/>
                        </a:tabLst>
                      </a:pPr>
                      <a:r>
                        <a:rPr lang="th-TH" sz="1500" b="1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เรื่อง</a:t>
                      </a:r>
                      <a:endParaRPr lang="en-US" sz="1500" b="1" dirty="0">
                        <a:solidFill>
                          <a:schemeClr val="tx1"/>
                        </a:solidFill>
                        <a:effectLst/>
                        <a:latin typeface="Chulabhorn Likit Text" panose="00000500000000000000" pitchFamily="50" charset="-34"/>
                        <a:ea typeface="Calibri" panose="020F0502020204030204" pitchFamily="34" charset="0"/>
                        <a:cs typeface="Chulabhorn Likit Text" panose="00000500000000000000" pitchFamily="50" charset="-34"/>
                      </a:endParaRPr>
                    </a:p>
                  </a:txBody>
                  <a:tcPr marL="68580" marR="68580" marT="0" marB="0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BE4C1">
                        <a:alpha val="8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50000"/>
                        </a:lnSpc>
                        <a:spcAft>
                          <a:spcPts val="0"/>
                        </a:spcAft>
                        <a:tabLst>
                          <a:tab pos="1170305" algn="l"/>
                        </a:tabLst>
                      </a:pPr>
                      <a:r>
                        <a:rPr lang="th-TH" sz="1500" b="1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ผลการดำเนินการ</a:t>
                      </a:r>
                      <a:endParaRPr lang="en-US" sz="1500" b="1" dirty="0">
                        <a:solidFill>
                          <a:schemeClr val="tx1"/>
                        </a:solidFill>
                        <a:effectLst/>
                        <a:latin typeface="Chulabhorn Likit Text" panose="00000500000000000000" pitchFamily="50" charset="-34"/>
                        <a:ea typeface="Calibri" panose="020F0502020204030204" pitchFamily="34" charset="0"/>
                        <a:cs typeface="Chulabhorn Likit Text" panose="00000500000000000000" pitchFamily="50" charset="-34"/>
                      </a:endParaRPr>
                    </a:p>
                  </a:txBody>
                  <a:tcPr marL="68580" marR="68580" marT="0" marB="0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F0D0">
                        <a:alpha val="8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48157069"/>
                  </a:ext>
                </a:extLst>
              </a:tr>
              <a:tr h="2696145">
                <a:tc>
                  <a:txBody>
                    <a:bodyPr/>
                    <a:lstStyle/>
                    <a:p>
                      <a:pPr algn="l">
                        <a:lnSpc>
                          <a:spcPct val="150000"/>
                        </a:lnSpc>
                      </a:pPr>
                      <a:r>
                        <a:rPr lang="th-TH" sz="1500" b="1" u="sng" kern="1200" spc="-60" baseline="0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ที่ประชุมได้ร่วมพิจารณาและมีข้อเสนอแนะ/ข้อสังเกต ดังนี้</a:t>
                      </a:r>
                      <a:endParaRPr lang="en-US" sz="1500" b="1" kern="1200" spc="-60" baseline="0" dirty="0">
                        <a:solidFill>
                          <a:schemeClr val="tx1"/>
                        </a:solidFill>
                        <a:effectLst/>
                        <a:latin typeface="Chulabhorn Likit Text" panose="00000500000000000000" pitchFamily="50" charset="-34"/>
                        <a:ea typeface="+mn-ea"/>
                        <a:cs typeface="Chulabhorn Likit Text" panose="00000500000000000000" pitchFamily="50" charset="-34"/>
                      </a:endParaRPr>
                    </a:p>
                    <a:p>
                      <a:pPr algn="thaiDist">
                        <a:lnSpc>
                          <a:spcPct val="140000"/>
                        </a:lnSpc>
                      </a:pPr>
                      <a:r>
                        <a:rPr lang="th-TH" sz="1400" b="0" kern="1200" spc="0" baseline="0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          </a:t>
                      </a:r>
                      <a:r>
                        <a:rPr lang="th-TH" sz="1400" b="0" kern="1200" spc="0" baseline="0" dirty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 1. </a:t>
                      </a:r>
                      <a:r>
                        <a:rPr lang="th-TH" sz="1400" b="0" kern="1200" spc="-70" baseline="0" dirty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ตรวจสอบสถานะลูกหนี้เป็นประจำ เพื่อป้องกันลูกหนี้หมดอายุความ</a:t>
                      </a:r>
                    </a:p>
                    <a:p>
                      <a:pPr algn="thaiDist">
                        <a:lnSpc>
                          <a:spcPct val="150000"/>
                        </a:lnSpc>
                        <a:tabLst>
                          <a:tab pos="509588" algn="l"/>
                          <a:tab pos="566738" algn="l"/>
                          <a:tab pos="625475" algn="l"/>
                          <a:tab pos="682625" algn="l"/>
                        </a:tabLst>
                      </a:pPr>
                      <a:r>
                        <a:rPr lang="th-TH" sz="1400" b="0" kern="1200" spc="0" baseline="0" dirty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           2. </a:t>
                      </a:r>
                      <a:r>
                        <a:rPr lang="th-TH" sz="1400" b="0" kern="1200" spc="-20" baseline="0" dirty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ควรเพิ่มมาตรการที่จะทำให้ลูกหนี้นำเงินมาคืนกองทุนฯ</a:t>
                      </a:r>
                    </a:p>
                    <a:p>
                      <a:pPr algn="thaiDist">
                        <a:lnSpc>
                          <a:spcPct val="150000"/>
                        </a:lnSpc>
                      </a:pPr>
                      <a:r>
                        <a:rPr lang="th-TH" sz="1400" b="0" kern="1200" spc="-20" baseline="0" dirty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            3. ควรให้เครือข่าย/บุคลากรในพื้นที่ตรวจสอบสถานะลูกหนี้</a:t>
                      </a:r>
                      <a:br>
                        <a:rPr lang="th-TH" sz="1400" b="0" kern="1200" spc="-20" baseline="0" dirty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</a:br>
                      <a:r>
                        <a:rPr lang="th-TH" sz="1400" b="0" kern="1200" spc="-20" baseline="0" dirty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ก่อนดำเนินคดี</a:t>
                      </a:r>
                    </a:p>
                  </a:txBody>
                  <a:tcPr marL="68580" marR="68580" marT="0" marB="0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thaiDist">
                        <a:lnSpc>
                          <a:spcPct val="150000"/>
                        </a:lnSpc>
                      </a:pPr>
                      <a:r>
                        <a:rPr lang="th-TH" sz="1400" spc="-70" dirty="0" smtClean="0">
                          <a:effectLst/>
                          <a:latin typeface="Chulabhorn Likit Text" panose="00000500000000000000" pitchFamily="50" charset="-34"/>
                          <a:ea typeface="Batang" panose="02030600000101010101" pitchFamily="18" charset="-127"/>
                          <a:cs typeface="Chulabhorn Likit Text" panose="00000500000000000000" pitchFamily="50" charset="-34"/>
                        </a:rPr>
                        <a:t>สกส.ได้กำชับในคราวประชุมติดตามผลการปฏิบัติงานผ่านระบบ</a:t>
                      </a:r>
                      <a:r>
                        <a:rPr lang="th-TH" sz="1400" spc="0" baseline="0" dirty="0" smtClean="0">
                          <a:effectLst/>
                          <a:latin typeface="Chulabhorn Likit Text" panose="00000500000000000000" pitchFamily="50" charset="-34"/>
                          <a:ea typeface="Batang" panose="02030600000101010101" pitchFamily="18" charset="-127"/>
                          <a:cs typeface="Chulabhorn Likit Text" panose="00000500000000000000" pitchFamily="50" charset="-34"/>
                        </a:rPr>
                        <a:t>วิดีทัศน์ทางไกล (</a:t>
                      </a:r>
                      <a:r>
                        <a:rPr lang="en-US" sz="1400" spc="0" baseline="0" dirty="0" smtClean="0">
                          <a:effectLst/>
                          <a:latin typeface="Chulabhorn Likit Text" panose="00000500000000000000" pitchFamily="50" charset="-34"/>
                          <a:ea typeface="Batang" panose="02030600000101010101" pitchFamily="18" charset="-127"/>
                          <a:cs typeface="Chulabhorn Likit Text" panose="00000500000000000000" pitchFamily="50" charset="-34"/>
                        </a:rPr>
                        <a:t>VIDEO CONFERENCE) </a:t>
                      </a:r>
                      <a:r>
                        <a:rPr lang="th-TH" sz="1400" spc="0" baseline="0" dirty="0" smtClean="0">
                          <a:effectLst/>
                          <a:latin typeface="Chulabhorn Likit Text" panose="00000500000000000000" pitchFamily="50" charset="-34"/>
                          <a:ea typeface="Batang" panose="02030600000101010101" pitchFamily="18" charset="-127"/>
                          <a:cs typeface="Chulabhorn Likit Text" panose="00000500000000000000" pitchFamily="50" charset="-34"/>
                        </a:rPr>
                        <a:t>เป็นประจำทุกเดือน พร้อมทั้ง</a:t>
                      </a:r>
                      <a:r>
                        <a:rPr lang="th-TH" sz="1400" spc="-70" dirty="0" smtClean="0">
                          <a:effectLst/>
                          <a:latin typeface="Chulabhorn Likit Text" panose="00000500000000000000" pitchFamily="50" charset="-34"/>
                          <a:ea typeface="Batang" panose="02030600000101010101" pitchFamily="18" charset="-127"/>
                          <a:cs typeface="Chulabhorn Likit Text" panose="00000500000000000000" pitchFamily="50" charset="-34"/>
                        </a:rPr>
                        <a:t>เตรียมพร้อมการจัดทำมาตรการเพื่อลดหนี้ค้างชำระอย่างสม่ำเสมอ</a:t>
                      </a:r>
                    </a:p>
                  </a:txBody>
                  <a:tcPr marL="68580" marR="68580" marT="0" marB="0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8913969"/>
                  </a:ext>
                </a:extLst>
              </a:tr>
            </a:tbl>
          </a:graphicData>
        </a:graphic>
      </p:graphicFrame>
      <p:sp>
        <p:nvSpPr>
          <p:cNvPr id="32" name="TextBox 31"/>
          <p:cNvSpPr txBox="1"/>
          <p:nvPr/>
        </p:nvSpPr>
        <p:spPr>
          <a:xfrm>
            <a:off x="797764" y="6443"/>
            <a:ext cx="4565984" cy="473206"/>
          </a:xfrm>
          <a:prstGeom prst="rect">
            <a:avLst/>
          </a:prstGeom>
          <a:noFill/>
          <a:ln>
            <a:noFill/>
          </a:ln>
          <a:effectLst>
            <a:outerShdw blurRad="57785" dist="33020" dir="318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brightRoom" dir="t">
              <a:rot lat="0" lon="0" rev="600000"/>
            </a:lightRig>
          </a:scene3d>
          <a:sp3d prstMaterial="metal">
            <a:bevelT w="38100" h="57150" prst="angle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th-TH" b="1" dirty="0">
                <a:ln w="0"/>
                <a:solidFill>
                  <a:schemeClr val="bg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ระเบียบวาระที่ 3 เรื่อง สืบเนื่องจากการประชุม</a:t>
            </a:r>
          </a:p>
        </p:txBody>
      </p:sp>
      <p:sp>
        <p:nvSpPr>
          <p:cNvPr id="33" name="กล่องข้อความ 8">
            <a:extLst>
              <a:ext uri="{FF2B5EF4-FFF2-40B4-BE49-F238E27FC236}">
                <a16:creationId xmlns:a16="http://schemas.microsoft.com/office/drawing/2014/main" id="{BF84CABE-5C70-4013-8958-0D4F9CD0D474}"/>
              </a:ext>
            </a:extLst>
          </p:cNvPr>
          <p:cNvSpPr txBox="1"/>
          <p:nvPr/>
        </p:nvSpPr>
        <p:spPr>
          <a:xfrm>
            <a:off x="7676272" y="32100"/>
            <a:ext cx="2493196" cy="5262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ct val="120000"/>
              </a:lnSpc>
            </a:pPr>
            <a:r>
              <a:rPr lang="en-US" sz="12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60 </a:t>
            </a:r>
            <a:r>
              <a:rPr lang="th-TH" sz="12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ปี กรมการพัฒนาชุมชน</a:t>
            </a:r>
          </a:p>
          <a:p>
            <a:pPr>
              <a:lnSpc>
                <a:spcPct val="120000"/>
              </a:lnSpc>
            </a:pPr>
            <a:r>
              <a:rPr lang="th-TH" sz="12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สร้างสรรค์ชุมชน สร้างคน สร้างชาติ</a:t>
            </a:r>
            <a:endParaRPr lang="en-US" sz="1200" b="1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hulabhorn Likit Text" panose="00000500000000000000" pitchFamily="50" charset="-34"/>
              <a:cs typeface="Chulabhorn Likit Text" panose="00000500000000000000" pitchFamily="50" charset="-34"/>
            </a:endParaRPr>
          </a:p>
        </p:txBody>
      </p:sp>
      <p:grpSp>
        <p:nvGrpSpPr>
          <p:cNvPr id="34" name="Group 33"/>
          <p:cNvGrpSpPr/>
          <p:nvPr/>
        </p:nvGrpSpPr>
        <p:grpSpPr>
          <a:xfrm>
            <a:off x="-23583" y="5154909"/>
            <a:ext cx="10183585" cy="694389"/>
            <a:chOff x="-23583" y="5134125"/>
            <a:chExt cx="10183585" cy="715174"/>
          </a:xfrm>
        </p:grpSpPr>
        <p:grpSp>
          <p:nvGrpSpPr>
            <p:cNvPr id="35" name="กลุ่ม 1">
              <a:extLst>
                <a:ext uri="{FF2B5EF4-FFF2-40B4-BE49-F238E27FC236}">
                  <a16:creationId xmlns:a16="http://schemas.microsoft.com/office/drawing/2014/main" id="{58DAA6D8-19A9-434E-BD10-9F227ECAADEE}"/>
                </a:ext>
              </a:extLst>
            </p:cNvPr>
            <p:cNvGrpSpPr/>
            <p:nvPr/>
          </p:nvGrpSpPr>
          <p:grpSpPr>
            <a:xfrm>
              <a:off x="-23583" y="5274993"/>
              <a:ext cx="10183585" cy="470079"/>
              <a:chOff x="-21226" y="4621292"/>
              <a:chExt cx="9165227" cy="561020"/>
            </a:xfrm>
          </p:grpSpPr>
          <p:grpSp>
            <p:nvGrpSpPr>
              <p:cNvPr id="52" name="กลุ่ม 7">
                <a:extLst>
                  <a:ext uri="{FF2B5EF4-FFF2-40B4-BE49-F238E27FC236}">
                    <a16:creationId xmlns:a16="http://schemas.microsoft.com/office/drawing/2014/main" id="{30C28730-7CDF-4231-A774-6A7122EB4AEA}"/>
                  </a:ext>
                </a:extLst>
              </p:cNvPr>
              <p:cNvGrpSpPr/>
              <p:nvPr/>
            </p:nvGrpSpPr>
            <p:grpSpPr>
              <a:xfrm>
                <a:off x="-21226" y="4635401"/>
                <a:ext cx="5133813" cy="546911"/>
                <a:chOff x="-45702" y="6428830"/>
                <a:chExt cx="7109733" cy="450425"/>
              </a:xfrm>
            </p:grpSpPr>
            <p:sp>
              <p:nvSpPr>
                <p:cNvPr id="56" name="รูปแบบอิสระ: รูปร่าง 55">
                  <a:extLst>
                    <a:ext uri="{FF2B5EF4-FFF2-40B4-BE49-F238E27FC236}">
                      <a16:creationId xmlns:a16="http://schemas.microsoft.com/office/drawing/2014/main" id="{447532BC-F1AF-418B-B954-69A21822D4D1}"/>
                    </a:ext>
                  </a:extLst>
                </p:cNvPr>
                <p:cNvSpPr/>
                <p:nvPr/>
              </p:nvSpPr>
              <p:spPr>
                <a:xfrm>
                  <a:off x="-16309" y="6508953"/>
                  <a:ext cx="6875685" cy="339767"/>
                </a:xfrm>
                <a:custGeom>
                  <a:avLst/>
                  <a:gdLst>
                    <a:gd name="connsiteX0" fmla="*/ 0 w 6028447"/>
                    <a:gd name="connsiteY0" fmla="*/ 0 h 339767"/>
                    <a:gd name="connsiteX1" fmla="*/ 6028447 w 6028447"/>
                    <a:gd name="connsiteY1" fmla="*/ 0 h 339767"/>
                    <a:gd name="connsiteX2" fmla="*/ 5679852 w 6028447"/>
                    <a:gd name="connsiteY2" fmla="*/ 339767 h 339767"/>
                    <a:gd name="connsiteX3" fmla="*/ 0 w 6028447"/>
                    <a:gd name="connsiteY3" fmla="*/ 339767 h 339767"/>
                    <a:gd name="connsiteX4" fmla="*/ 0 w 6028447"/>
                    <a:gd name="connsiteY4" fmla="*/ 0 h 3397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028447" h="339767">
                      <a:moveTo>
                        <a:pt x="0" y="0"/>
                      </a:moveTo>
                      <a:lnTo>
                        <a:pt x="6028447" y="0"/>
                      </a:lnTo>
                      <a:lnTo>
                        <a:pt x="5679852" y="339767"/>
                      </a:lnTo>
                      <a:lnTo>
                        <a:pt x="0" y="33976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th-TH" sz="2000" dirty="0"/>
                </a:p>
              </p:txBody>
            </p:sp>
            <p:sp>
              <p:nvSpPr>
                <p:cNvPr id="57" name="รูปแบบอิสระ: รูปร่าง 50">
                  <a:extLst>
                    <a:ext uri="{FF2B5EF4-FFF2-40B4-BE49-F238E27FC236}">
                      <a16:creationId xmlns:a16="http://schemas.microsoft.com/office/drawing/2014/main" id="{72AD55B9-27A4-40A2-86AD-A09FD1FBB379}"/>
                    </a:ext>
                  </a:extLst>
                </p:cNvPr>
                <p:cNvSpPr/>
                <p:nvPr/>
              </p:nvSpPr>
              <p:spPr>
                <a:xfrm>
                  <a:off x="-45702" y="6433550"/>
                  <a:ext cx="7025615" cy="426691"/>
                </a:xfrm>
                <a:custGeom>
                  <a:avLst/>
                  <a:gdLst>
                    <a:gd name="connsiteX0" fmla="*/ 0 w 6123140"/>
                    <a:gd name="connsiteY0" fmla="*/ 0 h 426691"/>
                    <a:gd name="connsiteX1" fmla="*/ 6123140 w 6123140"/>
                    <a:gd name="connsiteY1" fmla="*/ 0 h 426691"/>
                    <a:gd name="connsiteX2" fmla="*/ 6008569 w 6123140"/>
                    <a:gd name="connsiteY2" fmla="*/ 111669 h 426691"/>
                    <a:gd name="connsiteX3" fmla="*/ 5685361 w 6123140"/>
                    <a:gd name="connsiteY3" fmla="*/ 426691 h 426691"/>
                    <a:gd name="connsiteX4" fmla="*/ 5679852 w 6123140"/>
                    <a:gd name="connsiteY4" fmla="*/ 426691 h 426691"/>
                    <a:gd name="connsiteX5" fmla="*/ 6028447 w 6123140"/>
                    <a:gd name="connsiteY5" fmla="*/ 86924 h 426691"/>
                    <a:gd name="connsiteX6" fmla="*/ 0 w 6123140"/>
                    <a:gd name="connsiteY6" fmla="*/ 86924 h 426691"/>
                    <a:gd name="connsiteX7" fmla="*/ 0 w 6123140"/>
                    <a:gd name="connsiteY7" fmla="*/ 0 h 4266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123140" h="426691">
                      <a:moveTo>
                        <a:pt x="0" y="0"/>
                      </a:moveTo>
                      <a:lnTo>
                        <a:pt x="6123140" y="0"/>
                      </a:lnTo>
                      <a:lnTo>
                        <a:pt x="6008569" y="111669"/>
                      </a:lnTo>
                      <a:lnTo>
                        <a:pt x="5685361" y="426691"/>
                      </a:lnTo>
                      <a:lnTo>
                        <a:pt x="5679852" y="426691"/>
                      </a:lnTo>
                      <a:lnTo>
                        <a:pt x="6028447" y="86924"/>
                      </a:lnTo>
                      <a:lnTo>
                        <a:pt x="0" y="8692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>
                  <a:gsLst>
                    <a:gs pos="0">
                      <a:srgbClr val="FBE4AE"/>
                    </a:gs>
                    <a:gs pos="13000">
                      <a:srgbClr val="BD922A"/>
                    </a:gs>
                    <a:gs pos="21001">
                      <a:srgbClr val="BD922A"/>
                    </a:gs>
                    <a:gs pos="63000">
                      <a:srgbClr val="FBE4AE"/>
                    </a:gs>
                    <a:gs pos="67000">
                      <a:srgbClr val="BD922A"/>
                    </a:gs>
                    <a:gs pos="69000">
                      <a:srgbClr val="835E17"/>
                    </a:gs>
                    <a:gs pos="82001">
                      <a:srgbClr val="A28949"/>
                    </a:gs>
                    <a:gs pos="100000">
                      <a:srgbClr val="FAE3B7"/>
                    </a:gs>
                  </a:gsLst>
                  <a:lin ang="0" scaled="1"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th-TH" sz="2000" dirty="0"/>
                </a:p>
              </p:txBody>
            </p:sp>
            <p:sp>
              <p:nvSpPr>
                <p:cNvPr id="58" name="รูปแบบอิสระ: รูปร่าง 49">
                  <a:extLst>
                    <a:ext uri="{FF2B5EF4-FFF2-40B4-BE49-F238E27FC236}">
                      <a16:creationId xmlns:a16="http://schemas.microsoft.com/office/drawing/2014/main" id="{0CC04605-512B-40BA-BB6C-C4CA6329F254}"/>
                    </a:ext>
                  </a:extLst>
                </p:cNvPr>
                <p:cNvSpPr/>
                <p:nvPr/>
              </p:nvSpPr>
              <p:spPr>
                <a:xfrm rot="380166">
                  <a:off x="6515308" y="6428830"/>
                  <a:ext cx="548723" cy="450425"/>
                </a:xfrm>
                <a:custGeom>
                  <a:avLst/>
                  <a:gdLst>
                    <a:gd name="connsiteX0" fmla="*/ 411471 w 524882"/>
                    <a:gd name="connsiteY0" fmla="*/ 0 h 426691"/>
                    <a:gd name="connsiteX1" fmla="*/ 524882 w 524882"/>
                    <a:gd name="connsiteY1" fmla="*/ 0 h 426691"/>
                    <a:gd name="connsiteX2" fmla="*/ 113411 w 524882"/>
                    <a:gd name="connsiteY2" fmla="*/ 426691 h 426691"/>
                    <a:gd name="connsiteX3" fmla="*/ 0 w 524882"/>
                    <a:gd name="connsiteY3" fmla="*/ 426691 h 426691"/>
                    <a:gd name="connsiteX4" fmla="*/ 411471 w 524882"/>
                    <a:gd name="connsiteY4" fmla="*/ 0 h 4266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24882" h="426691">
                      <a:moveTo>
                        <a:pt x="411471" y="0"/>
                      </a:moveTo>
                      <a:lnTo>
                        <a:pt x="524882" y="0"/>
                      </a:lnTo>
                      <a:lnTo>
                        <a:pt x="113411" y="426691"/>
                      </a:lnTo>
                      <a:lnTo>
                        <a:pt x="0" y="426691"/>
                      </a:lnTo>
                      <a:lnTo>
                        <a:pt x="411471" y="0"/>
                      </a:ln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FBE4AE"/>
                    </a:gs>
                    <a:gs pos="13000">
                      <a:srgbClr val="BD922A"/>
                    </a:gs>
                    <a:gs pos="21001">
                      <a:srgbClr val="BD922A"/>
                    </a:gs>
                    <a:gs pos="63000">
                      <a:srgbClr val="FBE4AE"/>
                    </a:gs>
                    <a:gs pos="67000">
                      <a:srgbClr val="BD922A"/>
                    </a:gs>
                    <a:gs pos="69000">
                      <a:srgbClr val="835E17"/>
                    </a:gs>
                    <a:gs pos="82001">
                      <a:srgbClr val="A28949"/>
                    </a:gs>
                    <a:gs pos="100000">
                      <a:srgbClr val="FAE3B7"/>
                    </a:gs>
                  </a:gsLst>
                  <a:path path="circle">
                    <a:fillToRect l="100000" b="100000"/>
                  </a:path>
                  <a:tileRect t="-100000" r="-100000"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th-TH" sz="2000"/>
                </a:p>
              </p:txBody>
            </p:sp>
          </p:grpSp>
          <p:grpSp>
            <p:nvGrpSpPr>
              <p:cNvPr id="53" name="กลุ่ม 4">
                <a:extLst>
                  <a:ext uri="{FF2B5EF4-FFF2-40B4-BE49-F238E27FC236}">
                    <a16:creationId xmlns:a16="http://schemas.microsoft.com/office/drawing/2014/main" id="{33080593-C486-4A4E-A259-28A964353B4D}"/>
                  </a:ext>
                </a:extLst>
              </p:cNvPr>
              <p:cNvGrpSpPr/>
              <p:nvPr/>
            </p:nvGrpSpPr>
            <p:grpSpPr>
              <a:xfrm>
                <a:off x="7524888" y="4621292"/>
                <a:ext cx="1619113" cy="531030"/>
                <a:chOff x="9543115" y="6415804"/>
                <a:chExt cx="2661401" cy="453428"/>
              </a:xfrm>
            </p:grpSpPr>
            <p:sp>
              <p:nvSpPr>
                <p:cNvPr id="54" name="รูปแบบอิสระ: รูปร่าง 38">
                  <a:extLst>
                    <a:ext uri="{FF2B5EF4-FFF2-40B4-BE49-F238E27FC236}">
                      <a16:creationId xmlns:a16="http://schemas.microsoft.com/office/drawing/2014/main" id="{18287458-5345-45BB-A7B2-0AE1DDE4E433}"/>
                    </a:ext>
                  </a:extLst>
                </p:cNvPr>
                <p:cNvSpPr/>
                <p:nvPr/>
              </p:nvSpPr>
              <p:spPr>
                <a:xfrm>
                  <a:off x="9543115" y="6415804"/>
                  <a:ext cx="2661398" cy="441288"/>
                </a:xfrm>
                <a:custGeom>
                  <a:avLst/>
                  <a:gdLst>
                    <a:gd name="connsiteX0" fmla="*/ 437779 w 1373020"/>
                    <a:gd name="connsiteY0" fmla="*/ 0 h 426691"/>
                    <a:gd name="connsiteX1" fmla="*/ 1373020 w 1373020"/>
                    <a:gd name="connsiteY1" fmla="*/ 0 h 426691"/>
                    <a:gd name="connsiteX2" fmla="*/ 1373020 w 1373020"/>
                    <a:gd name="connsiteY2" fmla="*/ 426691 h 426691"/>
                    <a:gd name="connsiteX3" fmla="*/ 0 w 1373020"/>
                    <a:gd name="connsiteY3" fmla="*/ 426691 h 426691"/>
                    <a:gd name="connsiteX4" fmla="*/ 323208 w 1373020"/>
                    <a:gd name="connsiteY4" fmla="*/ 111669 h 426691"/>
                    <a:gd name="connsiteX5" fmla="*/ 437779 w 1373020"/>
                    <a:gd name="connsiteY5" fmla="*/ 0 h 4266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73020" h="426691">
                      <a:moveTo>
                        <a:pt x="437779" y="0"/>
                      </a:moveTo>
                      <a:lnTo>
                        <a:pt x="1373020" y="0"/>
                      </a:lnTo>
                      <a:lnTo>
                        <a:pt x="1373020" y="426691"/>
                      </a:lnTo>
                      <a:lnTo>
                        <a:pt x="0" y="426691"/>
                      </a:lnTo>
                      <a:lnTo>
                        <a:pt x="323208" y="111669"/>
                      </a:lnTo>
                      <a:lnTo>
                        <a:pt x="437779" y="0"/>
                      </a:lnTo>
                      <a:close/>
                    </a:path>
                  </a:pathLst>
                </a:custGeom>
                <a:gradFill>
                  <a:gsLst>
                    <a:gs pos="0">
                      <a:srgbClr val="FBE4AE"/>
                    </a:gs>
                    <a:gs pos="13000">
                      <a:srgbClr val="BD922A"/>
                    </a:gs>
                    <a:gs pos="21001">
                      <a:srgbClr val="BD922A"/>
                    </a:gs>
                    <a:gs pos="63000">
                      <a:srgbClr val="FBE4AE"/>
                    </a:gs>
                    <a:gs pos="67000">
                      <a:srgbClr val="BD922A"/>
                    </a:gs>
                    <a:gs pos="69000">
                      <a:srgbClr val="835E17"/>
                    </a:gs>
                    <a:gs pos="82001">
                      <a:srgbClr val="A28949"/>
                    </a:gs>
                    <a:gs pos="100000">
                      <a:srgbClr val="FAE3B7"/>
                    </a:gs>
                  </a:gsLst>
                  <a:lin ang="0" scaled="1"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th-TH" sz="2000"/>
                </a:p>
              </p:txBody>
            </p:sp>
            <p:sp>
              <p:nvSpPr>
                <p:cNvPr id="55" name="รูปแบบอิสระ: รูปร่าง 31">
                  <a:extLst>
                    <a:ext uri="{FF2B5EF4-FFF2-40B4-BE49-F238E27FC236}">
                      <a16:creationId xmlns:a16="http://schemas.microsoft.com/office/drawing/2014/main" id="{CB515603-CB57-4A48-B8A7-C4BD2C469F4B}"/>
                    </a:ext>
                  </a:extLst>
                </p:cNvPr>
                <p:cNvSpPr/>
                <p:nvPr/>
              </p:nvSpPr>
              <p:spPr>
                <a:xfrm>
                  <a:off x="9543115" y="6510930"/>
                  <a:ext cx="2661401" cy="358302"/>
                </a:xfrm>
                <a:custGeom>
                  <a:avLst/>
                  <a:gdLst>
                    <a:gd name="connsiteX0" fmla="*/ 349528 w 1399340"/>
                    <a:gd name="connsiteY0" fmla="*/ 0 h 340675"/>
                    <a:gd name="connsiteX1" fmla="*/ 1399340 w 1399340"/>
                    <a:gd name="connsiteY1" fmla="*/ 0 h 340675"/>
                    <a:gd name="connsiteX2" fmla="*/ 1399340 w 1399340"/>
                    <a:gd name="connsiteY2" fmla="*/ 340675 h 340675"/>
                    <a:gd name="connsiteX3" fmla="*/ 0 w 1399340"/>
                    <a:gd name="connsiteY3" fmla="*/ 340675 h 340675"/>
                    <a:gd name="connsiteX4" fmla="*/ 349528 w 1399340"/>
                    <a:gd name="connsiteY4" fmla="*/ 0 h 3406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99340" h="340675">
                      <a:moveTo>
                        <a:pt x="349528" y="0"/>
                      </a:moveTo>
                      <a:lnTo>
                        <a:pt x="1399340" y="0"/>
                      </a:lnTo>
                      <a:lnTo>
                        <a:pt x="1399340" y="340675"/>
                      </a:lnTo>
                      <a:lnTo>
                        <a:pt x="0" y="340675"/>
                      </a:lnTo>
                      <a:lnTo>
                        <a:pt x="349528" y="0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th-TH" sz="2000"/>
                </a:p>
              </p:txBody>
            </p:sp>
          </p:grpSp>
        </p:grpSp>
        <p:pic>
          <p:nvPicPr>
            <p:cNvPr id="36" name="Picture 23">
              <a:extLst>
                <a:ext uri="{FF2B5EF4-FFF2-40B4-BE49-F238E27FC236}">
                  <a16:creationId xmlns:a16="http://schemas.microsoft.com/office/drawing/2014/main" id="{A9FCDA38-8F0B-49DF-8F2E-B899B1F3623D}"/>
                </a:ext>
              </a:extLst>
            </p:cNvPr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699853" y="5264104"/>
              <a:ext cx="625615" cy="408428"/>
            </a:xfrm>
            <a:prstGeom prst="rect">
              <a:avLst/>
            </a:prstGeom>
          </p:spPr>
        </p:pic>
        <p:pic>
          <p:nvPicPr>
            <p:cNvPr id="37" name="Picture 24">
              <a:extLst>
                <a:ext uri="{FF2B5EF4-FFF2-40B4-BE49-F238E27FC236}">
                  <a16:creationId xmlns:a16="http://schemas.microsoft.com/office/drawing/2014/main" id="{199745AA-CFB3-443D-A566-E11575BA5223}"/>
                </a:ext>
              </a:extLst>
            </p:cNvPr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440755" y="5252961"/>
              <a:ext cx="384697" cy="433336"/>
            </a:xfrm>
            <a:prstGeom prst="rect">
              <a:avLst/>
            </a:prstGeom>
          </p:spPr>
        </p:pic>
        <p:pic>
          <p:nvPicPr>
            <p:cNvPr id="38" name="Picture 35">
              <a:extLst>
                <a:ext uri="{FF2B5EF4-FFF2-40B4-BE49-F238E27FC236}">
                  <a16:creationId xmlns:a16="http://schemas.microsoft.com/office/drawing/2014/main" id="{9584FECB-F937-4F01-8CDD-C92F98A2F1BC}"/>
                </a:ext>
              </a:extLst>
            </p:cNvPr>
            <p:cNvPicPr>
              <a:picLocks noChangeAspect="1"/>
            </p:cNvPicPr>
            <p:nvPr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882063" y="5338458"/>
              <a:ext cx="373365" cy="309768"/>
            </a:xfrm>
            <a:prstGeom prst="rect">
              <a:avLst/>
            </a:prstGeom>
          </p:spPr>
        </p:pic>
        <p:pic>
          <p:nvPicPr>
            <p:cNvPr id="39" name="Picture 36">
              <a:extLst>
                <a:ext uri="{FF2B5EF4-FFF2-40B4-BE49-F238E27FC236}">
                  <a16:creationId xmlns:a16="http://schemas.microsoft.com/office/drawing/2014/main" id="{62FFD426-AD6C-47DA-99D3-A7217E240C18}"/>
                </a:ext>
              </a:extLst>
            </p:cNvPr>
            <p:cNvPicPr>
              <a:picLocks noChangeAspect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345100" y="5340250"/>
              <a:ext cx="281130" cy="303691"/>
            </a:xfrm>
            <a:prstGeom prst="rect">
              <a:avLst/>
            </a:prstGeom>
          </p:spPr>
        </p:pic>
        <p:pic>
          <p:nvPicPr>
            <p:cNvPr id="40" name="Picture 2" descr="C:\Users\Administrator\Desktop\change for good.png"/>
            <p:cNvPicPr>
              <a:picLocks noChangeAspect="1" noChangeArrowheads="1"/>
            </p:cNvPicPr>
            <p:nvPr/>
          </p:nvPicPr>
          <p:blipFill>
            <a:blip r:embed="rId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606130" y="5281839"/>
              <a:ext cx="890907" cy="501037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41" name="รูปแบบอิสระ: รูปร่าง 49">
              <a:extLst>
                <a:ext uri="{FF2B5EF4-FFF2-40B4-BE49-F238E27FC236}">
                  <a16:creationId xmlns:a16="http://schemas.microsoft.com/office/drawing/2014/main" id="{0CC04605-512B-40BA-BB6C-C4CA6329F254}"/>
                </a:ext>
              </a:extLst>
            </p:cNvPr>
            <p:cNvSpPr/>
            <p:nvPr/>
          </p:nvSpPr>
          <p:spPr>
            <a:xfrm rot="1816843">
              <a:off x="8384884" y="5134125"/>
              <a:ext cx="366819" cy="715174"/>
            </a:xfrm>
            <a:custGeom>
              <a:avLst/>
              <a:gdLst>
                <a:gd name="connsiteX0" fmla="*/ 411471 w 524882"/>
                <a:gd name="connsiteY0" fmla="*/ 0 h 426691"/>
                <a:gd name="connsiteX1" fmla="*/ 524882 w 524882"/>
                <a:gd name="connsiteY1" fmla="*/ 0 h 426691"/>
                <a:gd name="connsiteX2" fmla="*/ 113411 w 524882"/>
                <a:gd name="connsiteY2" fmla="*/ 426691 h 426691"/>
                <a:gd name="connsiteX3" fmla="*/ 0 w 524882"/>
                <a:gd name="connsiteY3" fmla="*/ 426691 h 426691"/>
                <a:gd name="connsiteX4" fmla="*/ 411471 w 524882"/>
                <a:gd name="connsiteY4" fmla="*/ 0 h 426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4882" h="426691">
                  <a:moveTo>
                    <a:pt x="411471" y="0"/>
                  </a:moveTo>
                  <a:lnTo>
                    <a:pt x="524882" y="0"/>
                  </a:lnTo>
                  <a:lnTo>
                    <a:pt x="113411" y="426691"/>
                  </a:lnTo>
                  <a:lnTo>
                    <a:pt x="0" y="426691"/>
                  </a:lnTo>
                  <a:lnTo>
                    <a:pt x="411471" y="0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BE4AE"/>
                </a:gs>
                <a:gs pos="13000">
                  <a:srgbClr val="BD922A"/>
                </a:gs>
                <a:gs pos="21001">
                  <a:srgbClr val="BD922A"/>
                </a:gs>
                <a:gs pos="63000">
                  <a:srgbClr val="FBE4AE"/>
                </a:gs>
                <a:gs pos="67000">
                  <a:srgbClr val="BD922A"/>
                </a:gs>
                <a:gs pos="69000">
                  <a:srgbClr val="835E17"/>
                </a:gs>
                <a:gs pos="82001">
                  <a:srgbClr val="A28949"/>
                </a:gs>
                <a:gs pos="100000">
                  <a:srgbClr val="FAE3B7"/>
                </a:gs>
              </a:gsLst>
              <a:path path="circle">
                <a:fillToRect l="100000" b="100000"/>
              </a:path>
              <a:tileRect t="-100000" r="-10000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th-TH" sz="2000"/>
            </a:p>
          </p:txBody>
        </p:sp>
      </p:grpSp>
      <p:sp>
        <p:nvSpPr>
          <p:cNvPr id="59" name="TextBox 7"/>
          <p:cNvSpPr txBox="1"/>
          <p:nvPr/>
        </p:nvSpPr>
        <p:spPr>
          <a:xfrm>
            <a:off x="216981" y="5442506"/>
            <a:ext cx="5166910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th-TH" sz="1000" b="1" dirty="0">
                <a:solidFill>
                  <a:schemeClr val="bg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เศรษฐกิจฐานรากมั่นคง ชุมชนเข้มแข็งอย่างยั่งยืน ด้วยหลักปรัชญาของเศรษฐกิจพอเพียง</a:t>
            </a:r>
          </a:p>
        </p:txBody>
      </p:sp>
    </p:spTree>
    <p:extLst>
      <p:ext uri="{BB962C8B-B14F-4D97-AF65-F5344CB8AC3E}">
        <p14:creationId xmlns:p14="http://schemas.microsoft.com/office/powerpoint/2010/main" val="114286043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933251866"/>
              </p:ext>
            </p:extLst>
          </p:nvPr>
        </p:nvGraphicFramePr>
        <p:xfrm>
          <a:off x="1168400" y="855528"/>
          <a:ext cx="7494698" cy="3500573"/>
        </p:xfrm>
        <a:graphic>
          <a:graphicData uri="http://schemas.openxmlformats.org/drawingml/2006/table">
            <a:tbl>
              <a:tblPr firstRow="1" bandRow="1">
                <a:tableStyleId>{7DF18680-E054-41AD-8BC1-D1AEF772440D}</a:tableStyleId>
              </a:tblPr>
              <a:tblGrid>
                <a:gridCol w="3747349">
                  <a:extLst>
                    <a:ext uri="{9D8B030D-6E8A-4147-A177-3AD203B41FA5}">
                      <a16:colId xmlns:a16="http://schemas.microsoft.com/office/drawing/2014/main" val="3165780840"/>
                    </a:ext>
                  </a:extLst>
                </a:gridCol>
                <a:gridCol w="3747349">
                  <a:extLst>
                    <a:ext uri="{9D8B030D-6E8A-4147-A177-3AD203B41FA5}">
                      <a16:colId xmlns:a16="http://schemas.microsoft.com/office/drawing/2014/main" val="2025079234"/>
                    </a:ext>
                  </a:extLst>
                </a:gridCol>
              </a:tblGrid>
              <a:tr h="436989">
                <a:tc>
                  <a:txBody>
                    <a:bodyPr/>
                    <a:lstStyle/>
                    <a:p>
                      <a:pPr algn="ctr"/>
                      <a:r>
                        <a:rPr lang="th-TH" sz="1300" dirty="0" smtClean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ข้อตรวจพบ/ข้อสังเกต</a:t>
                      </a:r>
                      <a:endParaRPr lang="th-TH" sz="1300" dirty="0">
                        <a:solidFill>
                          <a:schemeClr val="tx1"/>
                        </a:solidFill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76200" marR="76200" marT="38100" marB="38100" anchor="ctr"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th-TH" sz="1300" dirty="0" smtClean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ข้อเสนอแนะ</a:t>
                      </a:r>
                      <a:endParaRPr lang="th-TH" sz="1300" dirty="0">
                        <a:solidFill>
                          <a:schemeClr val="tx1"/>
                        </a:solidFill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76200" marR="76200" marT="38100" marB="38100" anchor="ctr"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20236864"/>
                  </a:ext>
                </a:extLst>
              </a:tr>
              <a:tr h="682421"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h-TH" sz="1200" b="0" dirty="0" smtClean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5. เบิกเบี้ยเลี้ยง</a:t>
                      </a:r>
                      <a:r>
                        <a:rPr lang="th-TH" sz="1200" b="0" baseline="0" dirty="0" smtClean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(พขร.) เกินกว่าวันที่ได้รับอนุมัติให้เดินทางไปราชการ</a:t>
                      </a:r>
                      <a:endParaRPr lang="th-TH" sz="1200" b="0" dirty="0" smtClean="0">
                        <a:solidFill>
                          <a:schemeClr val="tx1"/>
                        </a:solidFill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76200" marR="76200" marT="38100" marB="38100" anchor="ctr">
                    <a:solidFill>
                      <a:srgbClr val="E7EFE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h-TH" sz="1200" b="0" dirty="0" smtClean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- ตรวจสอบข้อมูล</a:t>
                      </a:r>
                      <a:r>
                        <a:rPr lang="th-TH" sz="1200" b="0" baseline="0" dirty="0" smtClean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ความถูกต้อง และเรียกคืนเงิน</a:t>
                      </a:r>
                      <a:endParaRPr lang="th-TH" sz="1200" b="0" dirty="0" smtClean="0">
                        <a:solidFill>
                          <a:schemeClr val="tx1"/>
                        </a:solidFill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76200" marR="76200" marT="38100" marB="38100" anchor="ctr">
                    <a:solidFill>
                      <a:srgbClr val="E7EFE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47498107"/>
                  </a:ext>
                </a:extLst>
              </a:tr>
              <a:tr h="687976">
                <a:tc>
                  <a:txBody>
                    <a:bodyPr/>
                    <a:lstStyle/>
                    <a:p>
                      <a:r>
                        <a:rPr lang="th-TH" sz="1200" dirty="0" smtClean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6. การขออนุมัติดำเนินโครงการ ระบุสถานที่ไม่ครอบคลุม/ไม่ครบถ้วนตามการดำเนินงาน</a:t>
                      </a:r>
                      <a:endParaRPr lang="th-TH" sz="1200" dirty="0">
                        <a:solidFill>
                          <a:schemeClr val="tx1"/>
                        </a:solidFill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76200" marR="76200" marT="38100" marB="38100" anchor="ctr"/>
                </a:tc>
                <a:tc>
                  <a:txBody>
                    <a:bodyPr/>
                    <a:lstStyle/>
                    <a:p>
                      <a:r>
                        <a:rPr lang="th-TH" sz="1200" dirty="0" smtClean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- ให้ชี้แจงเหตุผลเพิ่มเติมในเอกสารขอเบิกเงิน</a:t>
                      </a:r>
                    </a:p>
                    <a:p>
                      <a:r>
                        <a:rPr lang="th-TH" sz="1200" baseline="0" dirty="0" smtClean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- เพิ่มความละเอียดรอบคอบในการดำเนินการครั้งต่อไป</a:t>
                      </a:r>
                      <a:endParaRPr lang="th-TH" sz="1200" dirty="0">
                        <a:solidFill>
                          <a:schemeClr val="tx1"/>
                        </a:solidFill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76200" marR="76200" marT="38100" marB="38100" anchor="ctr"/>
                </a:tc>
                <a:extLst>
                  <a:ext uri="{0D108BD9-81ED-4DB2-BD59-A6C34878D82A}">
                    <a16:rowId xmlns:a16="http://schemas.microsoft.com/office/drawing/2014/main" val="3370599969"/>
                  </a:ext>
                </a:extLst>
              </a:tr>
              <a:tr h="598810">
                <a:tc>
                  <a:txBody>
                    <a:bodyPr/>
                    <a:lstStyle/>
                    <a:p>
                      <a:r>
                        <a:rPr lang="th-TH" sz="1200" dirty="0" smtClean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7. วิธีการคำนวณเบี้ยเลี้ยงไม่ถูกต้อง</a:t>
                      </a:r>
                      <a:r>
                        <a:rPr lang="th-TH" sz="1200" baseline="0" dirty="0" smtClean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(พขร. ไปเข้าร่วมโครงการแบบไม่พักค้าง แต่คำนวณเบี้ยเลี้ยงแบบพักค้าง)</a:t>
                      </a:r>
                      <a:endParaRPr lang="th-TH" sz="1200" dirty="0">
                        <a:solidFill>
                          <a:schemeClr val="tx1"/>
                        </a:solidFill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76200" marR="76200" marT="38100" marB="38100" anchor="ctr">
                    <a:solidFill>
                      <a:srgbClr val="E7EFEC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th-TH" sz="1200" dirty="0" smtClean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- ตรวจสอบแก้ไขให้ถูกต้อง</a:t>
                      </a:r>
                      <a:endParaRPr lang="th-TH" sz="1200" dirty="0">
                        <a:solidFill>
                          <a:schemeClr val="tx1"/>
                        </a:solidFill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76200" marR="76200" marT="38100" marB="38100" anchor="ctr">
                    <a:solidFill>
                      <a:srgbClr val="E7EFE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55218793"/>
                  </a:ext>
                </a:extLst>
              </a:tr>
              <a:tr h="1094377">
                <a:tc>
                  <a:txBody>
                    <a:bodyPr/>
                    <a:lstStyle/>
                    <a:p>
                      <a:r>
                        <a:rPr lang="th-TH" sz="1200" dirty="0" smtClean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8. อื่น ๆ เช่น เจ้าหน้าที่โครงการลงลายชื่อไม่ครบถ้วน</a:t>
                      </a:r>
                      <a:r>
                        <a:rPr lang="th-TH" sz="1200" baseline="0" dirty="0" smtClean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รายละเอียดข้อความในเอกสารไม่ตรงกัน/ไม่สอดคล้องกับการดำเนินการจริง เขียนแบบเบิกค่าใช้จ่ายไม่ครบถ้วน/ไม่ถูกต้อง ไม่ประทับตราจ่ายเงินแล้ว</a:t>
                      </a:r>
                      <a:endParaRPr lang="th-TH" sz="1200" dirty="0">
                        <a:solidFill>
                          <a:schemeClr val="tx1"/>
                        </a:solidFill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76200" marR="76200" marT="38100" marB="38100" anchor="ctr"/>
                </a:tc>
                <a:tc>
                  <a:txBody>
                    <a:bodyPr/>
                    <a:lstStyle/>
                    <a:p>
                      <a:r>
                        <a:rPr lang="th-TH" sz="1200" dirty="0" smtClean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- ตรวจสอบแก้ไขให้ถูกต้อง ครบถ้วน</a:t>
                      </a:r>
                      <a:endParaRPr lang="th-TH" sz="1200" dirty="0">
                        <a:solidFill>
                          <a:schemeClr val="tx1"/>
                        </a:solidFill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76200" marR="76200" marT="38100" marB="38100" anchor="ctr"/>
                </a:tc>
                <a:extLst>
                  <a:ext uri="{0D108BD9-81ED-4DB2-BD59-A6C34878D82A}">
                    <a16:rowId xmlns:a16="http://schemas.microsoft.com/office/drawing/2014/main" val="441847259"/>
                  </a:ext>
                </a:extLst>
              </a:tr>
            </a:tbl>
          </a:graphicData>
        </a:graphic>
      </p:graphicFrame>
      <p:sp>
        <p:nvSpPr>
          <p:cNvPr id="5" name="Title 1"/>
          <p:cNvSpPr txBox="1">
            <a:spLocks/>
          </p:cNvSpPr>
          <p:nvPr/>
        </p:nvSpPr>
        <p:spPr>
          <a:xfrm>
            <a:off x="2399501" y="391700"/>
            <a:ext cx="5386400" cy="311428"/>
          </a:xfrm>
          <a:prstGeom prst="rect">
            <a:avLst/>
          </a:prstGeom>
          <a:solidFill>
            <a:schemeClr val="accent2">
              <a:lumMod val="20000"/>
              <a:lumOff val="80000"/>
            </a:schemeClr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txBody>
          <a:bodyPr vert="horz" lIns="91440" tIns="45720" rIns="91440" bIns="45720" rtlCol="0" anchor="ctr">
            <a:normAutofit fontScale="90000" lnSpcReduction="10000"/>
          </a:bodyPr>
          <a:lstStyle>
            <a:lvl1pPr algn="l" defTabSz="76197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3667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th-TH" sz="2000" b="1" dirty="0" smtClean="0"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ข้อตรวจพบ/ข้อสังเกต และข้อเสนอแนะ</a:t>
            </a:r>
            <a:endParaRPr lang="th-TH" sz="2000" b="1" dirty="0">
              <a:latin typeface="Chulabhorn Likit Text" panose="00000500000000000000" pitchFamily="50" charset="-34"/>
              <a:cs typeface="Chulabhorn Likit Text" panose="00000500000000000000" pitchFamily="50" charset="-34"/>
            </a:endParaRPr>
          </a:p>
        </p:txBody>
      </p:sp>
    </p:spTree>
    <p:extLst>
      <p:ext uri="{BB962C8B-B14F-4D97-AF65-F5344CB8AC3E}">
        <p14:creationId xmlns:p14="http://schemas.microsoft.com/office/powerpoint/2010/main" val="576331485"/>
      </p:ext>
    </p:extLst>
  </p:cSld>
  <p:clrMapOvr>
    <a:masterClrMapping/>
  </p:clrMapOvr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675342166"/>
              </p:ext>
            </p:extLst>
          </p:nvPr>
        </p:nvGraphicFramePr>
        <p:xfrm>
          <a:off x="914400" y="1096828"/>
          <a:ext cx="8267700" cy="4106034"/>
        </p:xfrm>
        <a:graphic>
          <a:graphicData uri="http://schemas.openxmlformats.org/drawingml/2006/table">
            <a:tbl>
              <a:tblPr firstRow="1" bandRow="1">
                <a:tableStyleId>{7DF18680-E054-41AD-8BC1-D1AEF772440D}</a:tableStyleId>
              </a:tblPr>
              <a:tblGrid>
                <a:gridCol w="4133850">
                  <a:extLst>
                    <a:ext uri="{9D8B030D-6E8A-4147-A177-3AD203B41FA5}">
                      <a16:colId xmlns:a16="http://schemas.microsoft.com/office/drawing/2014/main" val="3165780840"/>
                    </a:ext>
                  </a:extLst>
                </a:gridCol>
                <a:gridCol w="4133850">
                  <a:extLst>
                    <a:ext uri="{9D8B030D-6E8A-4147-A177-3AD203B41FA5}">
                      <a16:colId xmlns:a16="http://schemas.microsoft.com/office/drawing/2014/main" val="2025079234"/>
                    </a:ext>
                  </a:extLst>
                </a:gridCol>
              </a:tblGrid>
              <a:tr h="362578">
                <a:tc>
                  <a:txBody>
                    <a:bodyPr/>
                    <a:lstStyle/>
                    <a:p>
                      <a:pPr algn="ctr"/>
                      <a:r>
                        <a:rPr lang="th-TH" sz="1300" dirty="0" smtClean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ข้อตรวจพบ/ข้อสังเกต</a:t>
                      </a:r>
                      <a:endParaRPr lang="th-TH" sz="1300" dirty="0">
                        <a:solidFill>
                          <a:schemeClr val="tx1"/>
                        </a:solidFill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76200" marR="76200" marT="38100" marB="38100" anchor="ctr"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th-TH" sz="1300" dirty="0" smtClean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ข้อเสนอแนะ</a:t>
                      </a:r>
                      <a:endParaRPr lang="th-TH" sz="1300" dirty="0">
                        <a:solidFill>
                          <a:schemeClr val="tx1"/>
                        </a:solidFill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76200" marR="76200" marT="38100" marB="38100" anchor="ctr"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20236864"/>
                  </a:ext>
                </a:extLst>
              </a:tr>
              <a:tr h="770964">
                <a:tc gridSpan="2"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2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h-TH" sz="1300" b="1" dirty="0" smtClean="0">
                          <a:solidFill>
                            <a:srgbClr val="FF0000"/>
                          </a:solidFill>
                          <a:latin typeface="Chulabhorn Likit Text" panose="00000500000000000000" pitchFamily="50" charset="-34"/>
                          <a:ea typeface="Times New Roman" panose="02020603050405020304" pitchFamily="18" charset="0"/>
                          <a:cs typeface="Chulabhorn Likit Text" panose="00000500000000000000" pitchFamily="50" charset="-34"/>
                        </a:rPr>
                        <a:t>ประเด็นที่ 2</a:t>
                      </a:r>
                      <a:r>
                        <a:rPr lang="en-US" sz="1300" b="1" dirty="0" smtClean="0">
                          <a:latin typeface="Chulabhorn Likit Text" panose="00000500000000000000" pitchFamily="50" charset="-34"/>
                          <a:ea typeface="Times New Roman" panose="02020603050405020304" pitchFamily="18" charset="0"/>
                          <a:cs typeface="Chulabhorn Likit Text" panose="00000500000000000000" pitchFamily="50" charset="-34"/>
                        </a:rPr>
                        <a:t> </a:t>
                      </a:r>
                      <a:r>
                        <a:rPr lang="th-TH" sz="1300" b="1" dirty="0" smtClean="0">
                          <a:latin typeface="Chulabhorn Likit Text" panose="00000500000000000000" pitchFamily="50" charset="-34"/>
                          <a:ea typeface="Times New Roman" panose="02020603050405020304" pitchFamily="18" charset="0"/>
                          <a:cs typeface="Chulabhorn Likit Text" panose="00000500000000000000" pitchFamily="50" charset="-34"/>
                        </a:rPr>
                        <a:t>ระบบการควบคุมภายในเกี่ยวกับการยืมเงิน</a:t>
                      </a:r>
                      <a:r>
                        <a:rPr lang="th-TH" sz="1300" b="1" baseline="0" dirty="0" smtClean="0">
                          <a:latin typeface="Chulabhorn Likit Text" panose="00000500000000000000" pitchFamily="50" charset="-34"/>
                          <a:ea typeface="Times New Roman" panose="02020603050405020304" pitchFamily="18" charset="0"/>
                          <a:cs typeface="Chulabhorn Likit Text" panose="00000500000000000000" pitchFamily="50" charset="-34"/>
                        </a:rPr>
                        <a:t> การอนุมัติ การรับชำระคืนเงินยืม และการติดตามการชำระคืนเงินยืม รวมถึงการจัดเก็บเอกสารหลักฐาน ว่าเพียงพอ เหมาะสม และมีการปฏิบัติตามระบบหรือมาตรการหรือแนวทางที่กำหนดหรือไม่</a:t>
                      </a:r>
                      <a:endParaRPr lang="th-TH" sz="1300" b="1" dirty="0" smtClean="0"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76200" marR="76200" marT="38100" marB="38100" anchor="ctr">
                    <a:solidFill>
                      <a:srgbClr val="E7EFE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th-TH" dirty="0">
                        <a:latin typeface="Chulabhorn Likit Text Light๙" panose="00000400000000000000" pitchFamily="2" charset="-34"/>
                        <a:cs typeface="Chulabhorn Likit Text Light๙" panose="00000400000000000000" pitchFamily="2" charset="-34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547498107"/>
                  </a:ext>
                </a:extLst>
              </a:tr>
              <a:tr h="2963930">
                <a:tc>
                  <a:txBody>
                    <a:bodyPr/>
                    <a:lstStyle/>
                    <a:p>
                      <a:pPr algn="thaiDist">
                        <a:lnSpc>
                          <a:spcPct val="120000"/>
                        </a:lnSpc>
                      </a:pPr>
                      <a:r>
                        <a:rPr lang="th-TH" sz="1200" dirty="0" smtClean="0"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หน่วยรับตรวจมีการจัดวางระบบควบคุมภายในที่มีความเพียงพอ</a:t>
                      </a:r>
                      <a:r>
                        <a:rPr lang="th-TH" sz="1200" baseline="0" dirty="0" smtClean="0"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เหมาะสมในระดับหนึ่ง แต่อย่างไรก็ดี ยังมีการปฏิบัติที่ไม่ครบถ้วน เช่น เอกสารประกอบการยืมเงิน/การใช้เงินยืม ความไม่สอดคล้องกันของหลักฐานประกอบการเบิกจ่าย การเขียนรายงานการขอเบิกเงินต่าง ๆ ที่ไม่ระบุไม่ครบถ้วน ไม่สอดคล้องกับข้อเท็จจริง และหรือไม่สอดคล้องกับระเบียบ และหลักเกณฑ์ที่หน่วยงานกำหนด</a:t>
                      </a:r>
                      <a:endParaRPr lang="th-TH" sz="1200" dirty="0"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76200" marR="76200" marT="38100" marB="38100"/>
                </a:tc>
                <a:tc>
                  <a:txBody>
                    <a:bodyPr/>
                    <a:lstStyle/>
                    <a:p>
                      <a:pPr>
                        <a:lnSpc>
                          <a:spcPct val="120000"/>
                        </a:lnSpc>
                      </a:pPr>
                      <a:r>
                        <a:rPr lang="th-TH" sz="1200" dirty="0" smtClean="0"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- สร้างความรู้ความเข้าใจให้กับเจ้าหน้าที่ในสังกัด</a:t>
                      </a:r>
                    </a:p>
                    <a:p>
                      <a:pPr algn="thaiDist">
                        <a:lnSpc>
                          <a:spcPct val="120000"/>
                        </a:lnSpc>
                      </a:pPr>
                      <a:r>
                        <a:rPr lang="th-TH" sz="1200" baseline="0" dirty="0" smtClean="0"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- หัวหน้าหน่วยรับตรวจ ควรกำชับ กำกับ ดูแลให้เจ้าหน้าที่ทุกระดับปฏิบัติตามระบบการควบคุมภายในเกี่ยวกับการยืมเงิน การอนุมัติ การรับชำระคืนเงินยืม และการติดตามการชำระคืนเงินยืม รวมถึงการจัดเก็บเอกสารหลักฐาน มีการตรวจสอบการปฏิบัติตามขั้นตอนต่าง ๆ ให้ถูกต้อง ครบถ้วนจากเจ้าหน้าที่ผู้รับผิดชอบ รวมถึงมีการสอบทานจากผู้บังคับบัญชาเหนือขึ้นไปก่อนเสนอผู้มีอำนาจพิจารณา เพื่อให้มีความมั่นใจว่าระบบการควบคุมภายในที่หน่วยงานกำหนดได้ดำเนินไปอย่างมีประสิทธิผล ประสิทธิภาพ และเป็นไปเพื่อประโยชน์ของทางราชการ</a:t>
                      </a:r>
                    </a:p>
                    <a:p>
                      <a:pPr>
                        <a:lnSpc>
                          <a:spcPct val="120000"/>
                        </a:lnSpc>
                      </a:pPr>
                      <a:endParaRPr lang="th-TH" sz="1200" dirty="0"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76200" marR="76200" marT="38100" marB="38100"/>
                </a:tc>
                <a:extLst>
                  <a:ext uri="{0D108BD9-81ED-4DB2-BD59-A6C34878D82A}">
                    <a16:rowId xmlns:a16="http://schemas.microsoft.com/office/drawing/2014/main" val="3370599969"/>
                  </a:ext>
                </a:extLst>
              </a:tr>
            </a:tbl>
          </a:graphicData>
        </a:graphic>
      </p:graphicFrame>
      <p:sp>
        <p:nvSpPr>
          <p:cNvPr id="5" name="Title 1"/>
          <p:cNvSpPr txBox="1">
            <a:spLocks/>
          </p:cNvSpPr>
          <p:nvPr/>
        </p:nvSpPr>
        <p:spPr>
          <a:xfrm>
            <a:off x="2355050" y="607600"/>
            <a:ext cx="5386400" cy="311428"/>
          </a:xfrm>
          <a:prstGeom prst="rect">
            <a:avLst/>
          </a:prstGeom>
          <a:solidFill>
            <a:schemeClr val="accent2">
              <a:lumMod val="20000"/>
              <a:lumOff val="80000"/>
            </a:schemeClr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txBody>
          <a:bodyPr vert="horz" lIns="91440" tIns="45720" rIns="91440" bIns="45720" rtlCol="0" anchor="ctr">
            <a:normAutofit fontScale="90000" lnSpcReduction="10000"/>
          </a:bodyPr>
          <a:lstStyle>
            <a:lvl1pPr algn="l" defTabSz="76197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3667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th-TH" sz="2000" b="1" dirty="0" smtClean="0"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ข้อตรวจพบ/ข้อสังเกต และข้อเสนอแนะ</a:t>
            </a:r>
            <a:endParaRPr lang="th-TH" sz="2000" b="1" dirty="0">
              <a:latin typeface="Chulabhorn Likit Text" panose="00000500000000000000" pitchFamily="50" charset="-34"/>
              <a:cs typeface="Chulabhorn Likit Text" panose="00000500000000000000" pitchFamily="50" charset="-34"/>
            </a:endParaRPr>
          </a:p>
        </p:txBody>
      </p:sp>
    </p:spTree>
    <p:extLst>
      <p:ext uri="{BB962C8B-B14F-4D97-AF65-F5344CB8AC3E}">
        <p14:creationId xmlns:p14="http://schemas.microsoft.com/office/powerpoint/2010/main" val="1940966717"/>
      </p:ext>
    </p:extLst>
  </p:cSld>
  <p:clrMapOvr>
    <a:masterClrMapping/>
  </p:clrMapOvr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/>
          <p:cNvPicPr>
            <a:picLocks noChangeAspect="1"/>
          </p:cNvPicPr>
          <p:nvPr/>
        </p:nvPicPr>
        <p:blipFill rotWithShape="1">
          <a:blip r:embed="rId2"/>
          <a:srcRect l="26375" t="14721" r="6951" b="5481"/>
          <a:stretch/>
        </p:blipFill>
        <p:spPr>
          <a:xfrm>
            <a:off x="1270000" y="9293"/>
            <a:ext cx="7620847" cy="570063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4945083"/>
      </p:ext>
    </p:extLst>
  </p:cSld>
  <p:clrMapOvr>
    <a:masterClrMapping/>
  </p:clrMapOvr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/>
          <p:cNvPicPr>
            <a:picLocks noChangeAspect="1"/>
          </p:cNvPicPr>
          <p:nvPr/>
        </p:nvPicPr>
        <p:blipFill rotWithShape="1">
          <a:blip r:embed="rId2"/>
          <a:srcRect l="26375" t="14721" r="6951" b="5480"/>
          <a:stretch/>
        </p:blipFill>
        <p:spPr>
          <a:xfrm>
            <a:off x="1270000" y="12009"/>
            <a:ext cx="7620847" cy="570063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12372566"/>
      </p:ext>
    </p:extLst>
  </p:cSld>
  <p:clrMapOvr>
    <a:masterClrMapping/>
  </p:clrMapOvr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406893" y="277400"/>
            <a:ext cx="5386400" cy="370300"/>
          </a:xfrm>
          <a:solidFill>
            <a:schemeClr val="accent3">
              <a:lumMod val="20000"/>
              <a:lumOff val="80000"/>
            </a:schemeClr>
          </a:solidFill>
          <a:ln>
            <a:noFill/>
          </a:ln>
          <a:effectLst>
            <a:outerShdw blurRad="57785" dist="33020" dir="318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brightRoom" dir="t">
              <a:rot lat="0" lon="0" rev="600000"/>
            </a:lightRig>
          </a:scene3d>
          <a:sp3d prstMaterial="metal">
            <a:bevelT w="38100" h="57150" prst="angle"/>
          </a:sp3d>
        </p:spPr>
        <p:txBody>
          <a:bodyPr>
            <a:normAutofit/>
          </a:bodyPr>
          <a:lstStyle/>
          <a:p>
            <a:pPr algn="ctr"/>
            <a:r>
              <a:rPr lang="th-TH" sz="1800" b="1" dirty="0"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ข้อตรวจพบ/ข้อสังเกต และข้อเสนอแนะ</a:t>
            </a: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000905139"/>
              </p:ext>
            </p:extLst>
          </p:nvPr>
        </p:nvGraphicFramePr>
        <p:xfrm>
          <a:off x="1155699" y="787400"/>
          <a:ext cx="7531100" cy="4588846"/>
        </p:xfrm>
        <a:graphic>
          <a:graphicData uri="http://schemas.openxmlformats.org/drawingml/2006/table">
            <a:tbl>
              <a:tblPr firstRow="1" bandRow="1">
                <a:tableStyleId>{7DF18680-E054-41AD-8BC1-D1AEF772440D}</a:tableStyleId>
              </a:tblPr>
              <a:tblGrid>
                <a:gridCol w="3765550">
                  <a:extLst>
                    <a:ext uri="{9D8B030D-6E8A-4147-A177-3AD203B41FA5}">
                      <a16:colId xmlns:a16="http://schemas.microsoft.com/office/drawing/2014/main" val="3165780840"/>
                    </a:ext>
                  </a:extLst>
                </a:gridCol>
                <a:gridCol w="3765550">
                  <a:extLst>
                    <a:ext uri="{9D8B030D-6E8A-4147-A177-3AD203B41FA5}">
                      <a16:colId xmlns:a16="http://schemas.microsoft.com/office/drawing/2014/main" val="2025079234"/>
                    </a:ext>
                  </a:extLst>
                </a:gridCol>
              </a:tblGrid>
              <a:tr h="331989">
                <a:tc>
                  <a:txBody>
                    <a:bodyPr/>
                    <a:lstStyle/>
                    <a:p>
                      <a:pPr algn="ctr"/>
                      <a:r>
                        <a:rPr lang="th-TH" sz="1300" dirty="0" smtClean="0">
                          <a:solidFill>
                            <a:schemeClr val="tx1"/>
                          </a:solidFill>
                          <a:latin typeface="Chulabhorn Likit Text Light๙" panose="00000400000000000000" pitchFamily="2" charset="-34"/>
                          <a:cs typeface="Chulabhorn Likit Text Light๙" panose="00000400000000000000" pitchFamily="2" charset="-34"/>
                        </a:rPr>
                        <a:t>ข้อตรวจพบ/ข้อสังเกต</a:t>
                      </a:r>
                      <a:endParaRPr lang="th-TH" sz="1300" dirty="0">
                        <a:solidFill>
                          <a:schemeClr val="tx1"/>
                        </a:solidFill>
                        <a:latin typeface="Chulabhorn Likit Text Light๙" panose="00000400000000000000" pitchFamily="2" charset="-34"/>
                        <a:cs typeface="Chulabhorn Likit Text Light๙" panose="00000400000000000000" pitchFamily="2" charset="-34"/>
                      </a:endParaRPr>
                    </a:p>
                  </a:txBody>
                  <a:tcPr marL="76200" marR="76200" marT="38100" marB="3810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D7C9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th-TH" sz="1300" dirty="0" smtClean="0">
                          <a:solidFill>
                            <a:schemeClr val="tx1"/>
                          </a:solidFill>
                          <a:latin typeface="Chulabhorn Likit Text Light๙" panose="00000400000000000000" pitchFamily="2" charset="-34"/>
                          <a:cs typeface="Chulabhorn Likit Text Light๙" panose="00000400000000000000" pitchFamily="2" charset="-34"/>
                        </a:rPr>
                        <a:t>ข้อเสนอแนะ</a:t>
                      </a:r>
                      <a:endParaRPr lang="th-TH" sz="1300" dirty="0">
                        <a:solidFill>
                          <a:schemeClr val="tx1"/>
                        </a:solidFill>
                        <a:latin typeface="Chulabhorn Likit Text Light๙" panose="00000400000000000000" pitchFamily="2" charset="-34"/>
                        <a:cs typeface="Chulabhorn Likit Text Light๙" panose="00000400000000000000" pitchFamily="2" charset="-34"/>
                      </a:endParaRPr>
                    </a:p>
                  </a:txBody>
                  <a:tcPr marL="76200" marR="76200" marT="38100" marB="3810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D7C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20236864"/>
                  </a:ext>
                </a:extLst>
              </a:tr>
              <a:tr h="518448">
                <a:tc gridSpan="2"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h-TH" sz="1300" b="1" dirty="0" smtClean="0">
                          <a:solidFill>
                            <a:srgbClr val="FF0000"/>
                          </a:solidFill>
                          <a:latin typeface="Chulabhorn Likit Text" panose="00000500000000000000" pitchFamily="50" charset="-34"/>
                          <a:ea typeface="Times New Roman" panose="02020603050405020304" pitchFamily="18" charset="0"/>
                          <a:cs typeface="Chulabhorn Likit Text" panose="00000500000000000000" pitchFamily="50" charset="-34"/>
                        </a:rPr>
                        <a:t>ประเด็นที่ </a:t>
                      </a:r>
                      <a:r>
                        <a:rPr lang="en-US" sz="1300" b="1" dirty="0" smtClean="0">
                          <a:solidFill>
                            <a:srgbClr val="FF0000"/>
                          </a:solidFill>
                          <a:latin typeface="Chulabhorn Likit Text" panose="00000500000000000000" pitchFamily="50" charset="-34"/>
                          <a:ea typeface="Times New Roman" panose="02020603050405020304" pitchFamily="18" charset="0"/>
                          <a:cs typeface="Chulabhorn Likit Text" panose="00000500000000000000" pitchFamily="50" charset="-34"/>
                        </a:rPr>
                        <a:t>1</a:t>
                      </a:r>
                      <a:r>
                        <a:rPr lang="en-US" sz="1300" b="1" dirty="0" smtClean="0">
                          <a:latin typeface="Chulabhorn Likit Text" panose="00000500000000000000" pitchFamily="50" charset="-34"/>
                          <a:ea typeface="Times New Roman" panose="02020603050405020304" pitchFamily="18" charset="0"/>
                          <a:cs typeface="Chulabhorn Likit Text" panose="00000500000000000000" pitchFamily="50" charset="-34"/>
                        </a:rPr>
                        <a:t> </a:t>
                      </a:r>
                      <a:r>
                        <a:rPr lang="th-TH" sz="1300" b="1" dirty="0" smtClean="0">
                          <a:latin typeface="Chulabhorn Likit Text" panose="00000500000000000000" pitchFamily="50" charset="-34"/>
                          <a:ea typeface="Times New Roman" panose="02020603050405020304" pitchFamily="18" charset="0"/>
                          <a:cs typeface="Chulabhorn Likit Text" panose="00000500000000000000" pitchFamily="50" charset="-34"/>
                        </a:rPr>
                        <a:t>ขั้นตอนการปฏิบัติในเรื่องการปฏิบัติงานนอกเวลาราชการ และ</a:t>
                      </a:r>
                      <a:r>
                        <a:rPr lang="th-TH" sz="1300" b="1" smtClean="0">
                          <a:latin typeface="Chulabhorn Likit Text" panose="00000500000000000000" pitchFamily="50" charset="-34"/>
                          <a:ea typeface="Times New Roman" panose="02020603050405020304" pitchFamily="18" charset="0"/>
                          <a:cs typeface="Chulabhorn Likit Text" panose="00000500000000000000" pitchFamily="50" charset="-34"/>
                        </a:rPr>
                        <a:t>การ</a:t>
                      </a:r>
                      <a:r>
                        <a:rPr lang="th-TH" sz="1300" b="1" smtClean="0">
                          <a:latin typeface="Chulabhorn Likit Text" panose="00000500000000000000" pitchFamily="50" charset="-34"/>
                          <a:ea typeface="Times New Roman" panose="02020603050405020304" pitchFamily="18" charset="0"/>
                          <a:cs typeface="Chulabhorn Likit Text" panose="00000500000000000000" pitchFamily="50" charset="-34"/>
                        </a:rPr>
                        <a:t>เบิกจ่ายเงิน</a:t>
                      </a:r>
                      <a:r>
                        <a:rPr lang="th-TH" sz="1300" b="1" dirty="0" smtClean="0">
                          <a:latin typeface="Chulabhorn Likit Text" panose="00000500000000000000" pitchFamily="50" charset="-34"/>
                          <a:ea typeface="Times New Roman" panose="02020603050405020304" pitchFamily="18" charset="0"/>
                          <a:cs typeface="Chulabhorn Likit Text" panose="00000500000000000000" pitchFamily="50" charset="-34"/>
                        </a:rPr>
                        <a:t>ตอบแทน </a:t>
                      </a:r>
                      <a:r>
                        <a:rPr lang="th-TH" sz="1300" b="1" dirty="0" smtClean="0">
                          <a:latin typeface="Chulabhorn Likit Text" panose="00000500000000000000" pitchFamily="50" charset="-34"/>
                          <a:ea typeface="Times New Roman" panose="02020603050405020304" pitchFamily="18" charset="0"/>
                          <a:cs typeface="Chulabhorn Likit Text" panose="00000500000000000000" pitchFamily="50" charset="-34"/>
                        </a:rPr>
                        <a:t/>
                      </a:r>
                      <a:br>
                        <a:rPr lang="th-TH" sz="1300" b="1" dirty="0" smtClean="0">
                          <a:latin typeface="Chulabhorn Likit Text" panose="00000500000000000000" pitchFamily="50" charset="-34"/>
                          <a:ea typeface="Times New Roman" panose="02020603050405020304" pitchFamily="18" charset="0"/>
                          <a:cs typeface="Chulabhorn Likit Text" panose="00000500000000000000" pitchFamily="50" charset="-34"/>
                        </a:rPr>
                      </a:br>
                      <a:r>
                        <a:rPr lang="th-TH" sz="1300" b="1" dirty="0" smtClean="0">
                          <a:latin typeface="Chulabhorn Likit Text" panose="00000500000000000000" pitchFamily="50" charset="-34"/>
                          <a:ea typeface="Times New Roman" panose="02020603050405020304" pitchFamily="18" charset="0"/>
                          <a:cs typeface="Chulabhorn Likit Text" panose="00000500000000000000" pitchFamily="50" charset="-34"/>
                        </a:rPr>
                        <a:t>การ</a:t>
                      </a:r>
                      <a:r>
                        <a:rPr lang="th-TH" sz="1300" b="1" dirty="0" smtClean="0">
                          <a:latin typeface="Chulabhorn Likit Text" panose="00000500000000000000" pitchFamily="50" charset="-34"/>
                          <a:ea typeface="Times New Roman" panose="02020603050405020304" pitchFamily="18" charset="0"/>
                          <a:cs typeface="Chulabhorn Likit Text" panose="00000500000000000000" pitchFamily="50" charset="-34"/>
                        </a:rPr>
                        <a:t>ปฏิบัติงานนอกเวลาราชการ เป็นไปตามระเบียบ กฎหมาย และหนังสือสั่งการที่เกี่ยวข้อง</a:t>
                      </a:r>
                      <a:endParaRPr lang="th-TH" sz="1300" b="1" dirty="0" smtClean="0"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76200" marR="76200" marT="38100" marB="3810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th-TH" dirty="0">
                        <a:latin typeface="Chulabhorn Likit Text Light๙" panose="00000400000000000000" pitchFamily="2" charset="-34"/>
                        <a:cs typeface="Chulabhorn Likit Text Light๙" panose="00000400000000000000" pitchFamily="2" charset="-34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547498107"/>
                  </a:ext>
                </a:extLst>
              </a:tr>
              <a:tr h="1207910">
                <a:tc>
                  <a:txBody>
                    <a:bodyPr/>
                    <a:lstStyle/>
                    <a:p>
                      <a:pPr algn="thaiDist"/>
                      <a:r>
                        <a:rPr lang="th-TH" sz="1200" dirty="0" smtClean="0"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- เอกสารขออนุมัติปฏิบัตินอกเวลาราชการ ระบุให้ ผอ.กลุ่มพัฒนาศักยภาพกองทุน</a:t>
                      </a:r>
                      <a:r>
                        <a:rPr lang="th-TH" sz="1200" baseline="0" dirty="0" smtClean="0"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เป็นผู้ควบคุมการปฏิบัติงานแต่ไม่ได้ระบุชื่อในรายชื่อผู้ปฏิบัติงาน ซึ่งไม่สอดคล้องกับระเบียบกระทรวงการคลังว่าด้วยการขอเบิกเงินตอบแทนการปฏิบัติงานนอกเวลาราชการ พ.ศ. 2550 ข้อ 5 และข้อ 9</a:t>
                      </a:r>
                      <a:endParaRPr lang="th-TH" sz="1200" dirty="0"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76200" marR="76200" marT="38100" marB="3810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thaiDist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h-TH" sz="1200" dirty="0" smtClean="0"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- การดำเนินการครั้งต่อไปให้ถือปฏิบัติตามระเบียบ</a:t>
                      </a:r>
                      <a:r>
                        <a:rPr lang="th-TH" sz="1200" baseline="0" dirty="0" smtClean="0"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กระทรวงการคลังว่าด้วยการขอเบิกเงินตอบแทนการปฏิบัติงานนอกเวลาราชการ พ.ศ. 2550 ข้อ 5 และข้อ 9</a:t>
                      </a:r>
                      <a:endParaRPr lang="th-TH" sz="1200" dirty="0" smtClean="0"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  <a:p>
                      <a:r>
                        <a:rPr lang="th-TH" sz="1200" dirty="0" smtClean="0"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อย่างเคร่งครัด</a:t>
                      </a:r>
                      <a:endParaRPr lang="th-TH" sz="1200" dirty="0"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76200" marR="76200" marT="38100" marB="3810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370599969"/>
                  </a:ext>
                </a:extLst>
              </a:tr>
              <a:tr h="331989">
                <a:tc gridSpan="2"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h-TH" sz="1200" b="1" dirty="0" smtClean="0">
                          <a:solidFill>
                            <a:srgbClr val="FF0000"/>
                          </a:solidFill>
                          <a:latin typeface="Chulabhorn Likit Text" panose="00000500000000000000" pitchFamily="50" charset="-34"/>
                          <a:ea typeface="Times New Roman" panose="02020603050405020304" pitchFamily="18" charset="0"/>
                          <a:cs typeface="Chulabhorn Likit Text" panose="00000500000000000000" pitchFamily="50" charset="-34"/>
                        </a:rPr>
                        <a:t>ประเด็นที่ </a:t>
                      </a:r>
                      <a:r>
                        <a:rPr lang="en-US" sz="1200" b="1" dirty="0" smtClean="0">
                          <a:solidFill>
                            <a:srgbClr val="FF0000"/>
                          </a:solidFill>
                          <a:latin typeface="Chulabhorn Likit Text" panose="00000500000000000000" pitchFamily="50" charset="-34"/>
                          <a:ea typeface="Times New Roman" panose="02020603050405020304" pitchFamily="18" charset="0"/>
                          <a:cs typeface="Chulabhorn Likit Text" panose="00000500000000000000" pitchFamily="50" charset="-34"/>
                        </a:rPr>
                        <a:t>2</a:t>
                      </a:r>
                      <a:r>
                        <a:rPr lang="en-US" sz="1200" b="1" dirty="0" smtClean="0">
                          <a:latin typeface="Chulabhorn Likit Text" panose="00000500000000000000" pitchFamily="50" charset="-34"/>
                          <a:ea typeface="Times New Roman" panose="02020603050405020304" pitchFamily="18" charset="0"/>
                          <a:cs typeface="Chulabhorn Likit Text" panose="00000500000000000000" pitchFamily="50" charset="-34"/>
                        </a:rPr>
                        <a:t> </a:t>
                      </a:r>
                      <a:r>
                        <a:rPr lang="th-TH" sz="1200" b="1" dirty="0" smtClean="0">
                          <a:latin typeface="Chulabhorn Likit Text" panose="00000500000000000000" pitchFamily="50" charset="-34"/>
                          <a:ea typeface="Times New Roman" panose="02020603050405020304" pitchFamily="18" charset="0"/>
                          <a:cs typeface="Chulabhorn Likit Text" panose="00000500000000000000" pitchFamily="50" charset="-34"/>
                        </a:rPr>
                        <a:t>เอกสารการเบิกจ่ายเงินค่าตอบแทนการปฏิบัติงานนอกเวลาราชการมีความครบถ้วน</a:t>
                      </a:r>
                      <a:r>
                        <a:rPr lang="th-TH" sz="1200" b="1" baseline="0" dirty="0" smtClean="0">
                          <a:latin typeface="Chulabhorn Likit Text" panose="00000500000000000000" pitchFamily="50" charset="-34"/>
                          <a:ea typeface="Times New Roman" panose="02020603050405020304" pitchFamily="18" charset="0"/>
                          <a:cs typeface="Chulabhorn Likit Text" panose="00000500000000000000" pitchFamily="50" charset="-34"/>
                        </a:rPr>
                        <a:t> ถูกต้อง</a:t>
                      </a:r>
                      <a:endParaRPr lang="th-TH" sz="1200" dirty="0">
                        <a:solidFill>
                          <a:schemeClr val="tx1"/>
                        </a:solidFill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76200" marR="76200" marT="38100" marB="3810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th-TH" sz="1400" dirty="0">
                        <a:solidFill>
                          <a:schemeClr val="tx1"/>
                        </a:solidFill>
                        <a:latin typeface="Chulabhorn Likit Text Light๙" panose="00000400000000000000" pitchFamily="2" charset="-34"/>
                        <a:cs typeface="Chulabhorn Likit Text Light๙" panose="00000400000000000000" pitchFamily="2" charset="-34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955218793"/>
                  </a:ext>
                </a:extLst>
              </a:tr>
              <a:tr h="911664">
                <a:tc>
                  <a:txBody>
                    <a:bodyPr/>
                    <a:lstStyle/>
                    <a:p>
                      <a:r>
                        <a:rPr lang="th-TH" sz="1200" dirty="0" smtClean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1. พนักงานจ้างเหมาบริการร่วมปฏิบัติงานนอกเวลาราชการด้วย</a:t>
                      </a:r>
                      <a:r>
                        <a:rPr lang="th-TH" sz="1200" baseline="0" dirty="0" smtClean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แต่ไม่พบการตรวจรับพัสดุของพนักงานจ้างเหมาบริการซึ่งเป็นการปฏิบัติไม่ครบถ้วนตามระเบียบกระทรวงการคลังว่าด้วยการจัดซื้อจัดจ้างและการบริหารพัสดุภาครัฐ พ.ศ. 2560</a:t>
                      </a:r>
                      <a:endParaRPr lang="th-TH" sz="1200" dirty="0">
                        <a:solidFill>
                          <a:schemeClr val="tx1"/>
                        </a:solidFill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76200" marR="76200" marT="38100" marB="3810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th-TH" sz="1200" dirty="0" smtClean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- ให้ดำเนินการตรวจรับพัสดุ (ตามระเบียบพัสดุฯ)</a:t>
                      </a:r>
                      <a:endParaRPr lang="th-TH" sz="1200" dirty="0">
                        <a:solidFill>
                          <a:schemeClr val="tx1"/>
                        </a:solidFill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76200" marR="76200" marT="38100" marB="3810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41847259"/>
                  </a:ext>
                </a:extLst>
              </a:tr>
              <a:tr h="1207910">
                <a:tc>
                  <a:txBody>
                    <a:bodyPr/>
                    <a:lstStyle/>
                    <a:p>
                      <a:pPr algn="thaiDist"/>
                      <a:r>
                        <a:rPr lang="th-TH" sz="1200" dirty="0" smtClean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2.</a:t>
                      </a:r>
                      <a:r>
                        <a:rPr lang="th-TH" sz="1200" baseline="0" dirty="0" smtClean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ไม่ได้รับรองสำเนาถูกต้องในสำเนาสมุดบัญชีลงเวลาการปฏิบัติราชการ เป็นการปฏิบัติไม่ครบถ้วนตามที่ระบุในหลักเกณฑ์และวิธีปฏิบัติเกี่ยวกับเบิกจ่ายเงิน การคลัง และการพัสดุ สำหรับหน่วยงานส่วนกลางหรือหน่วยงานที่เบิกงบประมาณจากส่วนกลาง กรมการพัฒนาชุมชน พ.ศ. 2563</a:t>
                      </a:r>
                      <a:endParaRPr lang="th-TH" sz="1200" dirty="0">
                        <a:solidFill>
                          <a:schemeClr val="tx1"/>
                        </a:solidFill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76200" marR="76200" marT="38100" marB="3810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thaiDist"/>
                      <a:r>
                        <a:rPr lang="th-TH" sz="1200" dirty="0" smtClean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- ให้ดำเนินการปรับปรุงแก้ไข โดยการรับรองสำเนาเอกสารประกอบการเบิกจ่ายเงินตอบแทนการปฏิบัติงานนอกเวลาราชการ เลขที่ ขบ.57/2565 ให้ครบถ้วน</a:t>
                      </a:r>
                      <a:endParaRPr lang="th-TH" sz="1200" baseline="0" dirty="0" smtClean="0">
                        <a:solidFill>
                          <a:schemeClr val="tx1"/>
                        </a:solidFill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76200" marR="76200" marT="38100" marB="3810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903563505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22881479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972877006"/>
              </p:ext>
            </p:extLst>
          </p:nvPr>
        </p:nvGraphicFramePr>
        <p:xfrm>
          <a:off x="927099" y="627942"/>
          <a:ext cx="8394700" cy="4998158"/>
        </p:xfrm>
        <a:graphic>
          <a:graphicData uri="http://schemas.openxmlformats.org/drawingml/2006/table">
            <a:tbl>
              <a:tblPr firstRow="1" bandRow="1">
                <a:tableStyleId>{7DF18680-E054-41AD-8BC1-D1AEF772440D}</a:tableStyleId>
              </a:tblPr>
              <a:tblGrid>
                <a:gridCol w="4279901">
                  <a:extLst>
                    <a:ext uri="{9D8B030D-6E8A-4147-A177-3AD203B41FA5}">
                      <a16:colId xmlns:a16="http://schemas.microsoft.com/office/drawing/2014/main" val="3165780840"/>
                    </a:ext>
                  </a:extLst>
                </a:gridCol>
                <a:gridCol w="4114799">
                  <a:extLst>
                    <a:ext uri="{9D8B030D-6E8A-4147-A177-3AD203B41FA5}">
                      <a16:colId xmlns:a16="http://schemas.microsoft.com/office/drawing/2014/main" val="2025079234"/>
                    </a:ext>
                  </a:extLst>
                </a:gridCol>
              </a:tblGrid>
              <a:tr h="322526">
                <a:tc>
                  <a:txBody>
                    <a:bodyPr/>
                    <a:lstStyle/>
                    <a:p>
                      <a:pPr algn="ctr"/>
                      <a:r>
                        <a:rPr lang="th-TH" sz="1300" dirty="0" smtClean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ข้อตรวจพบ/ข้อสังเกต</a:t>
                      </a:r>
                      <a:endParaRPr lang="th-TH" sz="1300" dirty="0">
                        <a:solidFill>
                          <a:schemeClr val="tx1"/>
                        </a:solidFill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76200" marR="76200" marT="38100" marB="3810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th-TH" sz="1300" dirty="0" smtClean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ข้อเสนอแนะ</a:t>
                      </a:r>
                      <a:endParaRPr lang="th-TH" sz="1300" dirty="0">
                        <a:solidFill>
                          <a:schemeClr val="tx1"/>
                        </a:solidFill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76200" marR="76200" marT="38100" marB="3810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20236864"/>
                  </a:ext>
                </a:extLst>
              </a:tr>
              <a:tr h="4165600">
                <a:tc>
                  <a:txBody>
                    <a:bodyPr/>
                    <a:lstStyle/>
                    <a:p>
                      <a:pPr marL="0" marR="0" indent="0" algn="thaiDist" defTabSz="914400" rtl="0" eaLnBrk="1" fontAlgn="auto" latinLnBrk="0" hangingPunct="1">
                        <a:lnSpc>
                          <a:spcPct val="12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h-TH" sz="1200" b="0" dirty="0" smtClean="0"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3. เอกสารประกอบการเบิกจ่ายเงินค่าตอบแทนการปฏิบัติงานนอกเวลาราชการไม่สอดคล้องกัน</a:t>
                      </a:r>
                    </a:p>
                    <a:p>
                      <a:pPr marL="0" marR="0" indent="0" algn="thaiDist" defTabSz="914400" rtl="0" eaLnBrk="1" fontAlgn="auto" latinLnBrk="0" hangingPunct="1">
                        <a:lnSpc>
                          <a:spcPct val="12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h-TH" sz="1200" b="0" dirty="0" smtClean="0"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- วันที่ขออนุมัติปฏิบัติงานฯ วันที่รายงานผลฯ</a:t>
                      </a:r>
                      <a:r>
                        <a:rPr lang="th-TH" sz="1200" b="0" baseline="0" dirty="0" smtClean="0"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และวันที่ในแบบหลักฐานการขอเบิกเงินฯ ไม่สอดคล้องกัน</a:t>
                      </a:r>
                    </a:p>
                    <a:p>
                      <a:pPr marL="0" marR="0" indent="0" algn="thaiDist" defTabSz="914400" rtl="0" eaLnBrk="1" fontAlgn="auto" latinLnBrk="0" hangingPunct="1">
                        <a:lnSpc>
                          <a:spcPct val="12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h-TH" sz="1200" b="0" baseline="0" dirty="0" smtClean="0"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- ไม่มีการรายงานผลการปฏิบัติงานฯ แต่มีการเบิกจ่ายเงินในวันดังกล่าว</a:t>
                      </a:r>
                    </a:p>
                    <a:p>
                      <a:pPr marL="0" marR="0" indent="0" algn="thaiDist" defTabSz="914400" rtl="0" eaLnBrk="1" fontAlgn="auto" latinLnBrk="0" hangingPunct="1">
                        <a:lnSpc>
                          <a:spcPct val="12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h-TH" sz="1200" b="0" baseline="0" dirty="0" smtClean="0"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- การระบุเวลาในแบบหลักฐานการขอเบิกเงินฯ ไม่ถูกต้อง</a:t>
                      </a:r>
                    </a:p>
                    <a:p>
                      <a:pPr marL="0" marR="0" indent="0" algn="thaiDist" defTabSz="914400" rtl="0" eaLnBrk="1" fontAlgn="auto" latinLnBrk="0" hangingPunct="1">
                        <a:lnSpc>
                          <a:spcPct val="12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h-TH" sz="1200" b="0" baseline="0" dirty="0" smtClean="0"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- มีการรายงานผลฯ แต่ไม่เบิกจ่ายเงินฯ ไม่มีการรายงานผลฯ แต่เบิกจ่ายเงินฯ ซึ่งไม่สอดคล้องกัน</a:t>
                      </a:r>
                    </a:p>
                    <a:p>
                      <a:pPr marL="0" marR="0" indent="0" algn="thaiDist" defTabSz="914400" rtl="0" eaLnBrk="1" fontAlgn="auto" latinLnBrk="0" hangingPunct="1">
                        <a:lnSpc>
                          <a:spcPct val="12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h-TH" sz="1200" b="0" baseline="0" dirty="0" smtClean="0"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- ภารกิจบางอย่างไม่เหมาสะในการนำมาเป็นภารกิจในการปฏิบัติงานนอกเวลาราชการ เช่น การพิจารณาผลการจัดซื้อจัดจ้าง</a:t>
                      </a:r>
                    </a:p>
                    <a:p>
                      <a:pPr marL="0" marR="0" indent="0" algn="thaiDist" defTabSz="914400" rtl="0" eaLnBrk="1" fontAlgn="auto" latinLnBrk="0" hangingPunct="1">
                        <a:lnSpc>
                          <a:spcPct val="12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h-TH" sz="1200" b="0" baseline="0" dirty="0" smtClean="0"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- การขออนุมัติเปลี่ยนผู้ควบคุมการปฏิบัติงานเป็นวันเดียวกันกับวันที่รายงานผลฯ (ซึ่งการปฏิบัติงานนอกเวลาเสร็จสิ้นแล้ว) </a:t>
                      </a:r>
                      <a:br>
                        <a:rPr lang="th-TH" sz="1200" b="0" baseline="0" dirty="0" smtClean="0"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</a:br>
                      <a:r>
                        <a:rPr lang="th-TH" sz="1200" b="0" baseline="0" dirty="0" smtClean="0"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ไม่สอดคล้องกับการดำเนินการจริง</a:t>
                      </a:r>
                    </a:p>
                    <a:p>
                      <a:pPr marL="0" marR="0" indent="0" algn="thaiDist" defTabSz="914400" rtl="0" eaLnBrk="1" fontAlgn="auto" latinLnBrk="0" hangingPunct="1">
                        <a:lnSpc>
                          <a:spcPct val="12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h-TH" sz="1200" b="0" baseline="0" dirty="0" smtClean="0"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- การรายงานผลฯ ไม่สอดคล้องกับเรื่องที่ขอปฏิบัติงานฯ/ </a:t>
                      </a:r>
                      <a:br>
                        <a:rPr lang="th-TH" sz="1200" b="0" baseline="0" dirty="0" smtClean="0"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</a:br>
                      <a:r>
                        <a:rPr lang="th-TH" sz="1200" b="0" baseline="0" dirty="0" smtClean="0"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บางเรื่องอยู่นอกเหนือเรื่องที่จะขอปฏิบัติงานฯ</a:t>
                      </a:r>
                    </a:p>
                    <a:p>
                      <a:pPr marL="0" marR="0" indent="0" algn="thaiDist" defTabSz="914400" rtl="0" eaLnBrk="1" fontAlgn="auto" latinLnBrk="0" hangingPunct="1">
                        <a:lnSpc>
                          <a:spcPct val="12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h-TH" sz="1200" b="0" baseline="0" dirty="0" smtClean="0"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- รายงานผลการปฏิบัติงานในวันที่เดินทางไปราชการ</a:t>
                      </a:r>
                    </a:p>
                    <a:p>
                      <a:pPr marL="0" marR="0" indent="0" algn="thaiDist" defTabSz="914400" rtl="0" eaLnBrk="1" fontAlgn="auto" latinLnBrk="0" hangingPunct="1">
                        <a:lnSpc>
                          <a:spcPct val="12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h-TH" sz="1200" b="0" baseline="0" dirty="0" smtClean="0"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- พนักงานจ้างเหมาบริการเป็นผู้รับรองสำเนาเอกสารขอเบิกเงินฯ </a:t>
                      </a:r>
                    </a:p>
                    <a:p>
                      <a:pPr marL="0" marR="0" indent="0" algn="thaiDist" defTabSz="914400" rtl="0" eaLnBrk="1" fontAlgn="auto" latinLnBrk="0" hangingPunct="1">
                        <a:lnSpc>
                          <a:spcPct val="12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h-TH" sz="1200" b="0" dirty="0" smtClean="0"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4. ข้อสังเกตอื่น ๆ เรื่อง การเขียนหมายเหตุ ระบุว่าแผนการปฏิบัติงานนอกเวลาราชการ และวันเวลา ปรับเปลี่ยนตาม</a:t>
                      </a:r>
                      <a:br>
                        <a:rPr lang="th-TH" sz="1200" b="0" dirty="0" smtClean="0"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</a:br>
                      <a:r>
                        <a:rPr lang="th-TH" sz="1200" b="0" dirty="0" smtClean="0"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ความเหมาะสม</a:t>
                      </a:r>
                      <a:r>
                        <a:rPr lang="th-TH" sz="1200" b="0" baseline="0" dirty="0" smtClean="0"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ซึ่งไม่สอดคล้องกับระเบียบฯ ข้อ 5</a:t>
                      </a:r>
                      <a:endParaRPr lang="th-TH" sz="1200" b="0" dirty="0" smtClean="0"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76200" marR="76200" marT="38100" marB="3810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thaiDist" defTabSz="914400" rtl="0" eaLnBrk="1" fontAlgn="auto" latinLnBrk="0" hangingPunct="1">
                        <a:lnSpc>
                          <a:spcPct val="12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h-TH" sz="1200" b="0" dirty="0" smtClean="0"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- ให้หน่วยรับตรวจดำเนินการตรวจสอบความถูกต้องของเอกสารตามข้อเท็จจริงและดำเนินการแก้ไข</a:t>
                      </a:r>
                      <a:r>
                        <a:rPr lang="th-TH" sz="1200" b="0" baseline="0" dirty="0" smtClean="0"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และหรือรายงานให้กลุ่มตรวจสอบภายในทราบ</a:t>
                      </a:r>
                    </a:p>
                    <a:p>
                      <a:pPr marL="0" marR="0" indent="0" algn="thaiDist" defTabSz="914400" rtl="0" eaLnBrk="1" fontAlgn="auto" latinLnBrk="0" hangingPunct="1">
                        <a:lnSpc>
                          <a:spcPct val="12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h-TH" sz="1200" b="0" baseline="0" dirty="0" smtClean="0"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- ในการดำเนินการครั้งต่อไปให้เจ้าหน้าที่ตรวจสอบรายละเอียดและเอกสารให้ถูกต้อง ครบถ้วน</a:t>
                      </a:r>
                    </a:p>
                    <a:p>
                      <a:pPr marL="0" marR="0" indent="0" algn="thaiDist" defTabSz="914400" rtl="0" eaLnBrk="1" fontAlgn="auto" latinLnBrk="0" hangingPunct="1">
                        <a:lnSpc>
                          <a:spcPct val="12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h-TH" sz="1200" b="0" baseline="0" dirty="0" smtClean="0"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- การปฏิบัติงานนอกเวลาราชการต้องระบุให้ชัดเจนว่าทำอะไร ห้วงเวลาใด จึงไม่ควบระบุในช่องหมายเหตุว่าปรับเปลี่ยน</a:t>
                      </a:r>
                      <a:br>
                        <a:rPr lang="th-TH" sz="1200" b="0" baseline="0" dirty="0" smtClean="0"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</a:br>
                      <a:r>
                        <a:rPr lang="th-TH" sz="1200" b="0" baseline="0" dirty="0" smtClean="0"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ตามความเหมาะสม</a:t>
                      </a:r>
                    </a:p>
                    <a:p>
                      <a:pPr marL="0" marR="0" indent="0" algn="thaiDist" defTabSz="914400" rtl="0" eaLnBrk="1" fontAlgn="auto" latinLnBrk="0" hangingPunct="1">
                        <a:lnSpc>
                          <a:spcPct val="12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h-TH" sz="1200" b="0" baseline="0" dirty="0" smtClean="0"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- เจ้าหน้าที่ผู้ปฏิบัติงานนอกเวลาราชการ และเจ้าหน้าที่ผู้รับผิดชอบในการตรวจสอบหลักฐาน ควรเพิ่มความละเอียดรอบคอบในการตรวจเอกสารประกอบการเบิกเงินฯ เพื่อให้เอกสารมีความครบถ้วน ถูกต้อง และสอดคล้องกัน</a:t>
                      </a:r>
                    </a:p>
                    <a:p>
                      <a:pPr marL="0" marR="0" indent="0" algn="thaiDist" defTabSz="914400" rtl="0" eaLnBrk="1" fontAlgn="auto" latinLnBrk="0" hangingPunct="1">
                        <a:lnSpc>
                          <a:spcPct val="12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h-TH" sz="1200" b="0" baseline="0" dirty="0" smtClean="0"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- หัวหน้าหน่วยรับตรวจควรกำชับ และกำกับ ดูแลให้เจ้าหน้าที่</a:t>
                      </a:r>
                      <a:br>
                        <a:rPr lang="th-TH" sz="1200" b="0" baseline="0" dirty="0" smtClean="0"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</a:br>
                      <a:r>
                        <a:rPr lang="th-TH" sz="1200" b="0" baseline="0" dirty="0" smtClean="0"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ในสังกัดถือปฏิบัติตามระเบียบกระทรวงการคลังว่าด้วยการเบิกจ่ายเงินค่าตอบแทนการปฏิบัติงานนอกเวลาราชการ พ.ศ. 2550 และหนังสือสั่งการที่เกี่ยวข้อง รวมถึงหลักเกณฑ์และวิธีปฏิบัติเกี่ยวกับการเบิกจ่ายเงิน การคลัง และการพัสดุ สำหรับหน่วยงานส่วนกลาง หรือหน่วยงานที่เบิกงบประมาณจากส่วนกลาง กรมการพัฒนาชุมชน พ.ศ. 2563 อย่างเคร่งครัด</a:t>
                      </a:r>
                      <a:endParaRPr lang="th-TH" sz="1200" b="0" dirty="0" smtClean="0"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76200" marR="76200" marT="38100" marB="3810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47498107"/>
                  </a:ext>
                </a:extLst>
              </a:tr>
            </a:tbl>
          </a:graphicData>
        </a:graphic>
      </p:graphicFrame>
      <p:sp>
        <p:nvSpPr>
          <p:cNvPr id="5" name="Title 1"/>
          <p:cNvSpPr txBox="1">
            <a:spLocks/>
          </p:cNvSpPr>
          <p:nvPr/>
        </p:nvSpPr>
        <p:spPr>
          <a:xfrm>
            <a:off x="1305293" y="159656"/>
            <a:ext cx="5386400" cy="370300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  <a:effectLst>
            <a:outerShdw blurRad="57785" dist="33020" dir="318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brightRoom" dir="t">
              <a:rot lat="0" lon="0" rev="600000"/>
            </a:lightRig>
          </a:scene3d>
          <a:sp3d prstMaterial="metal">
            <a:bevelT w="38100" h="57150" prst="angle"/>
          </a:sp3d>
        </p:spPr>
        <p:txBody>
          <a:bodyPr vert="horz" lIns="91440" tIns="45720" rIns="91440" bIns="45720" rtlCol="0" anchor="ctr">
            <a:normAutofit/>
          </a:bodyPr>
          <a:lstStyle>
            <a:lvl1pPr algn="l" defTabSz="76197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3667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th-TH" sz="1800" b="1" smtClean="0"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ข้อตรวจพบ/ข้อสังเกต และข้อเสนอแนะ</a:t>
            </a:r>
            <a:endParaRPr lang="th-TH" sz="1800" b="1" dirty="0">
              <a:latin typeface="Chulabhorn Likit Text" panose="00000500000000000000" pitchFamily="50" charset="-34"/>
              <a:cs typeface="Chulabhorn Likit Text" panose="00000500000000000000" pitchFamily="50" charset="-34"/>
            </a:endParaRPr>
          </a:p>
        </p:txBody>
      </p:sp>
    </p:spTree>
    <p:extLst>
      <p:ext uri="{BB962C8B-B14F-4D97-AF65-F5344CB8AC3E}">
        <p14:creationId xmlns:p14="http://schemas.microsoft.com/office/powerpoint/2010/main" val="210470726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/>
          <p:cNvPicPr>
            <a:picLocks noChangeAspect="1"/>
          </p:cNvPicPr>
          <p:nvPr/>
        </p:nvPicPr>
        <p:blipFill rotWithShape="1">
          <a:blip r:embed="rId2"/>
          <a:srcRect l="26375" t="14721" r="6950" b="5481"/>
          <a:stretch/>
        </p:blipFill>
        <p:spPr>
          <a:xfrm>
            <a:off x="1270000" y="14367"/>
            <a:ext cx="7620847" cy="570063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86721624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/>
          <p:cNvPicPr>
            <a:picLocks noChangeAspect="1"/>
          </p:cNvPicPr>
          <p:nvPr/>
        </p:nvPicPr>
        <p:blipFill rotWithShape="1">
          <a:blip r:embed="rId2"/>
          <a:srcRect l="26375" t="14721" r="6950" b="5481"/>
          <a:stretch/>
        </p:blipFill>
        <p:spPr>
          <a:xfrm>
            <a:off x="1270000" y="14367"/>
            <a:ext cx="7620847" cy="570063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92939777"/>
      </p:ext>
    </p:extLst>
  </p:cSld>
  <p:clrMapOvr>
    <a:masterClrMapping/>
  </p:clrMapOvr>
</p:sld>
</file>

<file path=ppt/slides/slide1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/>
          <p:cNvPicPr>
            <a:picLocks noChangeAspect="1"/>
          </p:cNvPicPr>
          <p:nvPr/>
        </p:nvPicPr>
        <p:blipFill rotWithShape="1">
          <a:blip r:embed="rId2"/>
          <a:srcRect l="26375" t="14721" r="6950" b="5481"/>
          <a:stretch/>
        </p:blipFill>
        <p:spPr>
          <a:xfrm>
            <a:off x="1269153" y="28599"/>
            <a:ext cx="7620847" cy="570063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09389686"/>
      </p:ext>
    </p:extLst>
  </p:cSld>
  <p:clrMapOvr>
    <a:masterClrMapping/>
  </p:clrMapOvr>
</p:sld>
</file>

<file path=ppt/slides/slide1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สี่เหลี่ยมผืนผ้า 6"/>
          <p:cNvSpPr/>
          <p:nvPr/>
        </p:nvSpPr>
        <p:spPr>
          <a:xfrm>
            <a:off x="4945063" y="2840567"/>
            <a:ext cx="1944688" cy="31750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76200" tIns="38100" rIns="76200" bIns="381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th-TH" sz="1500"/>
          </a:p>
        </p:txBody>
      </p:sp>
      <p:sp>
        <p:nvSpPr>
          <p:cNvPr id="2" name="สี่เหลี่ยมผืนผ้า 1"/>
          <p:cNvSpPr/>
          <p:nvPr/>
        </p:nvSpPr>
        <p:spPr>
          <a:xfrm>
            <a:off x="1393930" y="222677"/>
            <a:ext cx="7620000" cy="769441"/>
          </a:xfrm>
          <a:prstGeom prst="rect">
            <a:avLst/>
          </a:prstGeom>
          <a:solidFill>
            <a:schemeClr val="accent2">
              <a:lumMod val="20000"/>
              <a:lumOff val="80000"/>
            </a:schemeClr>
          </a:solidFill>
        </p:spPr>
        <p:txBody>
          <a:bodyPr wrap="square">
            <a:spAutoFit/>
          </a:bodyPr>
          <a:lstStyle/>
          <a:p>
            <a:pPr algn="ctr"/>
            <a:endParaRPr lang="th-TH" sz="800" b="1" dirty="0">
              <a:latin typeface="Chulabhorn Likit Text" panose="00000500000000000000" pitchFamily="50" charset="-34"/>
              <a:cs typeface="Chulabhorn Likit Text" panose="00000500000000000000" pitchFamily="50" charset="-34"/>
            </a:endParaRPr>
          </a:p>
          <a:p>
            <a:pPr algn="ctr"/>
            <a:r>
              <a:rPr lang="th-TH" sz="3600" b="1" dirty="0"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ข้อเสนอต่อที่ประชุม</a:t>
            </a:r>
          </a:p>
        </p:txBody>
      </p:sp>
      <p:sp>
        <p:nvSpPr>
          <p:cNvPr id="3" name="AutoShape 4" descr="กองทุนพัฒนาบทบาทสตรีนครพนม - Posts | Facebook"/>
          <p:cNvSpPr>
            <a:spLocks noChangeAspect="1" noChangeArrowheads="1"/>
          </p:cNvSpPr>
          <p:nvPr/>
        </p:nvSpPr>
        <p:spPr bwMode="auto">
          <a:xfrm>
            <a:off x="1428750" y="-177271"/>
            <a:ext cx="254000" cy="254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76200" tIns="38100" rIns="76200" bIns="38100" numCol="1" anchor="t" anchorCtr="0" compatLnSpc="1">
            <a:prstTxWarp prst="textNoShape">
              <a:avLst/>
            </a:prstTxWarp>
          </a:bodyPr>
          <a:lstStyle/>
          <a:p>
            <a:endParaRPr lang="th-TH" sz="1500"/>
          </a:p>
        </p:txBody>
      </p:sp>
      <p:sp>
        <p:nvSpPr>
          <p:cNvPr id="4" name="AutoShape 6" descr="กองทุนพัฒนาบทบาทสตรีนครพนม - Posts | Facebook"/>
          <p:cNvSpPr>
            <a:spLocks noChangeAspect="1" noChangeArrowheads="1"/>
          </p:cNvSpPr>
          <p:nvPr/>
        </p:nvSpPr>
        <p:spPr bwMode="auto">
          <a:xfrm>
            <a:off x="1555750" y="-50271"/>
            <a:ext cx="254000" cy="254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76200" tIns="38100" rIns="76200" bIns="38100" numCol="1" anchor="t" anchorCtr="0" compatLnSpc="1">
            <a:prstTxWarp prst="textNoShape">
              <a:avLst/>
            </a:prstTxWarp>
          </a:bodyPr>
          <a:lstStyle/>
          <a:p>
            <a:endParaRPr lang="th-TH" sz="1500"/>
          </a:p>
        </p:txBody>
      </p:sp>
      <p:sp>
        <p:nvSpPr>
          <p:cNvPr id="5" name="AutoShape 8" descr="กองทุนพัฒนาบทบาทสตรีนครพนม - Posts | Facebook"/>
          <p:cNvSpPr>
            <a:spLocks noChangeAspect="1" noChangeArrowheads="1"/>
          </p:cNvSpPr>
          <p:nvPr/>
        </p:nvSpPr>
        <p:spPr bwMode="auto">
          <a:xfrm>
            <a:off x="1682750" y="76729"/>
            <a:ext cx="254000" cy="254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76200" tIns="38100" rIns="76200" bIns="38100" numCol="1" anchor="t" anchorCtr="0" compatLnSpc="1">
            <a:prstTxWarp prst="textNoShape">
              <a:avLst/>
            </a:prstTxWarp>
          </a:bodyPr>
          <a:lstStyle/>
          <a:p>
            <a:endParaRPr lang="th-TH" sz="1500"/>
          </a:p>
        </p:txBody>
      </p:sp>
      <p:sp>
        <p:nvSpPr>
          <p:cNvPr id="6" name="AutoShape 10" descr="กองทุนพัฒนาบทบาทสตรีนครพนม - Posts | Facebook"/>
          <p:cNvSpPr>
            <a:spLocks noChangeAspect="1" noChangeArrowheads="1"/>
          </p:cNvSpPr>
          <p:nvPr/>
        </p:nvSpPr>
        <p:spPr bwMode="auto">
          <a:xfrm>
            <a:off x="1809750" y="203729"/>
            <a:ext cx="254000" cy="254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76200" tIns="38100" rIns="76200" bIns="38100" numCol="1" anchor="t" anchorCtr="0" compatLnSpc="1">
            <a:prstTxWarp prst="textNoShape">
              <a:avLst/>
            </a:prstTxWarp>
          </a:bodyPr>
          <a:lstStyle/>
          <a:p>
            <a:endParaRPr lang="th-TH" sz="1500"/>
          </a:p>
        </p:txBody>
      </p:sp>
      <p:sp>
        <p:nvSpPr>
          <p:cNvPr id="8" name="AutoShape 2" descr="ดาวน์โหลดโลโก้กรมการพัฒนาชุมชน ปี 2562 - สำนักงานพัฒนาชุมชนจังหวัดร้อยเอ็ด"/>
          <p:cNvSpPr>
            <a:spLocks noChangeAspect="1" noChangeArrowheads="1"/>
          </p:cNvSpPr>
          <p:nvPr/>
        </p:nvSpPr>
        <p:spPr bwMode="auto">
          <a:xfrm>
            <a:off x="1936750" y="330729"/>
            <a:ext cx="254000" cy="254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76200" tIns="38100" rIns="76200" bIns="38100" numCol="1" anchor="t" anchorCtr="0" compatLnSpc="1">
            <a:prstTxWarp prst="textNoShape">
              <a:avLst/>
            </a:prstTxWarp>
          </a:bodyPr>
          <a:lstStyle/>
          <a:p>
            <a:endParaRPr lang="th-TH" sz="1500"/>
          </a:p>
        </p:txBody>
      </p:sp>
      <p:pic>
        <p:nvPicPr>
          <p:cNvPr id="2054" name="Picture 6" descr="โลโก้กรมการพัฒนาชุมชน (Version2560) - สำนักงานพัฒนาชุมชนจังหวัดหนองคาย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59753" y="-3503207"/>
            <a:ext cx="900000" cy="900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5" name="Rectangle 14"/>
          <p:cNvSpPr/>
          <p:nvPr/>
        </p:nvSpPr>
        <p:spPr>
          <a:xfrm>
            <a:off x="1716212" y="1172625"/>
            <a:ext cx="6953226" cy="750172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>
              <a:lnSpc>
                <a:spcPts val="1167"/>
              </a:lnSpc>
            </a:pPr>
            <a:endParaRPr lang="th-TH" sz="2800" b="1" dirty="0">
              <a:solidFill>
                <a:schemeClr val="tx1"/>
              </a:solidFill>
              <a:latin typeface="Chulabhorn Likit Text" panose="00000500000000000000" pitchFamily="50" charset="-34"/>
              <a:ea typeface="Cordia New" panose="020B0304020202020204" pitchFamily="34" charset="-34"/>
              <a:cs typeface="Chulabhorn Likit Text" panose="00000500000000000000" pitchFamily="50" charset="-34"/>
            </a:endParaRPr>
          </a:p>
          <a:p>
            <a:pPr algn="ctr"/>
            <a:r>
              <a:rPr lang="th-TH" sz="2800" b="1" dirty="0">
                <a:solidFill>
                  <a:schemeClr val="tx1"/>
                </a:solidFill>
                <a:latin typeface="Chulabhorn Likit Text" panose="00000500000000000000" pitchFamily="50" charset="-34"/>
                <a:ea typeface="Cordia New" panose="020B0304020202020204" pitchFamily="34" charset="-34"/>
                <a:cs typeface="Chulabhorn Likit Text" panose="00000500000000000000" pitchFamily="50" charset="-34"/>
              </a:rPr>
              <a:t>   </a:t>
            </a:r>
            <a:r>
              <a:rPr lang="th-TH" sz="2800" b="1" dirty="0">
                <a:solidFill>
                  <a:schemeClr val="tx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เพื่อโปรดพิจารณา</a:t>
            </a:r>
          </a:p>
        </p:txBody>
      </p:sp>
      <p:sp>
        <p:nvSpPr>
          <p:cNvPr id="9" name="Rectangle 8"/>
          <p:cNvSpPr/>
          <p:nvPr/>
        </p:nvSpPr>
        <p:spPr>
          <a:xfrm>
            <a:off x="2063750" y="3397560"/>
            <a:ext cx="6407361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th-TH" sz="2000" dirty="0">
                <a:solidFill>
                  <a:srgbClr val="000000"/>
                </a:solidFill>
                <a:ea typeface="Cordia New" panose="020B0304020202020204" pitchFamily="34" charset="-34"/>
                <a:cs typeface="Chulabhorn Likit Text Light๙" panose="00000400000000000000" pitchFamily="2" charset="-34"/>
              </a:rPr>
              <a:t>	</a:t>
            </a:r>
            <a:endParaRPr lang="th-TH" sz="2000" dirty="0"/>
          </a:p>
        </p:txBody>
      </p:sp>
      <p:graphicFrame>
        <p:nvGraphicFramePr>
          <p:cNvPr id="10" name="Table 9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32446615"/>
              </p:ext>
            </p:extLst>
          </p:nvPr>
        </p:nvGraphicFramePr>
        <p:xfrm>
          <a:off x="1716212" y="2143719"/>
          <a:ext cx="6906927" cy="2907792"/>
        </p:xfrm>
        <a:graphic>
          <a:graphicData uri="http://schemas.openxmlformats.org/drawingml/2006/table">
            <a:tbl>
              <a:tblPr firstRow="1" bandRow="1">
                <a:tableStyleId>{7DF18680-E054-41AD-8BC1-D1AEF772440D}</a:tableStyleId>
              </a:tblPr>
              <a:tblGrid>
                <a:gridCol w="6906927">
                  <a:extLst>
                    <a:ext uri="{9D8B030D-6E8A-4147-A177-3AD203B41FA5}">
                      <a16:colId xmlns:a16="http://schemas.microsoft.com/office/drawing/2014/main" val="460772414"/>
                    </a:ext>
                  </a:extLst>
                </a:gridCol>
              </a:tblGrid>
              <a:tr h="1295400"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th-TH" sz="1800" dirty="0" smtClean="0">
                        <a:solidFill>
                          <a:schemeClr val="tx1"/>
                        </a:solidFill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  <a:p>
                      <a:pPr marL="342900" marR="0" indent="-34290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AutoNum type="arabicPeriod"/>
                        <a:tabLst/>
                        <a:defRPr/>
                      </a:pPr>
                      <a:r>
                        <a:rPr lang="th-TH" sz="1800" b="0" spc="-40" baseline="0" dirty="0" smtClean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รายงานผลการตรวจสอบของกลุ่มตรวจสอบภายใน กรมการพัฒนาชุมชน</a:t>
                      </a:r>
                    </a:p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800" dirty="0" smtClean="0">
                        <a:solidFill>
                          <a:schemeClr val="tx1"/>
                        </a:solidFill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76200" marR="76200" marT="38100" marB="38100" anchor="ctr"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27792692"/>
                  </a:ext>
                </a:extLst>
              </a:tr>
              <a:tr h="1600200">
                <a:tc>
                  <a:txBody>
                    <a:bodyPr/>
                    <a:lstStyle/>
                    <a:p>
                      <a:endParaRPr lang="th-TH" sz="1800" dirty="0" smtClean="0">
                        <a:solidFill>
                          <a:schemeClr val="tx1"/>
                        </a:solidFill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  <a:p>
                      <a:pPr>
                        <a:lnSpc>
                          <a:spcPct val="120000"/>
                        </a:lnSpc>
                      </a:pPr>
                      <a:r>
                        <a:rPr lang="th-TH" sz="1800" dirty="0" smtClean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2. มอบนโยบายการปฏิบัติงานของกองทุนพัฒนาบทบาทสตรี</a:t>
                      </a:r>
                      <a:br>
                        <a:rPr lang="th-TH" sz="1800" dirty="0" smtClean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</a:br>
                      <a:r>
                        <a:rPr lang="th-TH" sz="1800" dirty="0" smtClean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ที่สอดคล้องกับรายงานผลการตรวจสอบของกลุ่มตรวจสอบภายใน      </a:t>
                      </a:r>
                    </a:p>
                    <a:p>
                      <a:pPr>
                        <a:lnSpc>
                          <a:spcPct val="120000"/>
                        </a:lnSpc>
                      </a:pPr>
                      <a:r>
                        <a:rPr lang="th-TH" sz="1800" dirty="0" smtClean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กรมการพัฒนาชุมชน</a:t>
                      </a:r>
                    </a:p>
                    <a:p>
                      <a:endParaRPr lang="th-TH" sz="1800" dirty="0">
                        <a:solidFill>
                          <a:schemeClr val="tx1"/>
                        </a:solidFill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76200" marR="76200" marT="38100" marB="38100" anchor="ctr"/>
                </a:tc>
                <a:extLst>
                  <a:ext uri="{0D108BD9-81ED-4DB2-BD59-A6C34878D82A}">
                    <a16:rowId xmlns:a16="http://schemas.microsoft.com/office/drawing/2014/main" val="2403426009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86140738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/>
          <p:cNvGrpSpPr/>
          <p:nvPr/>
        </p:nvGrpSpPr>
        <p:grpSpPr>
          <a:xfrm>
            <a:off x="-23581" y="-271597"/>
            <a:ext cx="10193050" cy="1541268"/>
            <a:chOff x="-23581" y="-271597"/>
            <a:chExt cx="10193050" cy="1541268"/>
          </a:xfrm>
        </p:grpSpPr>
        <p:grpSp>
          <p:nvGrpSpPr>
            <p:cNvPr id="43" name="กลุ่ม 52">
              <a:extLst>
                <a:ext uri="{FF2B5EF4-FFF2-40B4-BE49-F238E27FC236}">
                  <a16:creationId xmlns:a16="http://schemas.microsoft.com/office/drawing/2014/main" id="{84E5CB32-C22A-40FB-BE79-3F261B775F5E}"/>
                </a:ext>
              </a:extLst>
            </p:cNvPr>
            <p:cNvGrpSpPr/>
            <p:nvPr/>
          </p:nvGrpSpPr>
          <p:grpSpPr>
            <a:xfrm>
              <a:off x="-23581" y="299"/>
              <a:ext cx="10193050" cy="674950"/>
              <a:chOff x="-29746" y="-164554"/>
              <a:chExt cx="9173747" cy="607455"/>
            </a:xfrm>
          </p:grpSpPr>
          <p:sp>
            <p:nvSpPr>
              <p:cNvPr id="48" name="สี่เหลี่ยมผืนผ้า: มุมมน 48">
                <a:extLst>
                  <a:ext uri="{FF2B5EF4-FFF2-40B4-BE49-F238E27FC236}">
                    <a16:creationId xmlns:a16="http://schemas.microsoft.com/office/drawing/2014/main" id="{DCE62B95-9C16-4E87-82CC-AF99B1F01983}"/>
                  </a:ext>
                </a:extLst>
              </p:cNvPr>
              <p:cNvSpPr/>
              <p:nvPr/>
            </p:nvSpPr>
            <p:spPr>
              <a:xfrm>
                <a:off x="5692012" y="65211"/>
                <a:ext cx="3441748" cy="377690"/>
              </a:xfrm>
              <a:prstGeom prst="roundRect">
                <a:avLst/>
              </a:prstGeom>
              <a:gradFill flip="none" rotWithShape="1">
                <a:gsLst>
                  <a:gs pos="0">
                    <a:srgbClr val="8E7300"/>
                  </a:gs>
                  <a:gs pos="51000">
                    <a:srgbClr val="FFFFFF"/>
                  </a:gs>
                  <a:gs pos="76000">
                    <a:srgbClr val="BC9800"/>
                  </a:gs>
                  <a:gs pos="24000">
                    <a:srgbClr val="BC9800"/>
                  </a:gs>
                  <a:gs pos="100000">
                    <a:srgbClr val="9A7D00"/>
                  </a:gs>
                </a:gsLst>
                <a:lin ang="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2000"/>
              </a:p>
            </p:txBody>
          </p:sp>
          <p:sp>
            <p:nvSpPr>
              <p:cNvPr id="49" name="สี่เหลี่ยมผืนผ้า 47">
                <a:extLst>
                  <a:ext uri="{FF2B5EF4-FFF2-40B4-BE49-F238E27FC236}">
                    <a16:creationId xmlns:a16="http://schemas.microsoft.com/office/drawing/2014/main" id="{667204FE-3C1C-4980-AD32-890094B05AFC}"/>
                  </a:ext>
                </a:extLst>
              </p:cNvPr>
              <p:cNvSpPr/>
              <p:nvPr/>
            </p:nvSpPr>
            <p:spPr>
              <a:xfrm>
                <a:off x="-29746" y="-164554"/>
                <a:ext cx="9173747" cy="517884"/>
              </a:xfrm>
              <a:prstGeom prst="rect">
                <a:avLst/>
              </a:prstGeom>
              <a:gradFill flip="none" rotWithShape="1">
                <a:gsLst>
                  <a:gs pos="0">
                    <a:srgbClr val="8E7300"/>
                  </a:gs>
                  <a:gs pos="51000">
                    <a:srgbClr val="FFFFFF"/>
                  </a:gs>
                  <a:gs pos="76000">
                    <a:srgbClr val="BC9800"/>
                  </a:gs>
                  <a:gs pos="24000">
                    <a:srgbClr val="BC9800"/>
                  </a:gs>
                  <a:gs pos="100000">
                    <a:srgbClr val="9A7D00"/>
                  </a:gs>
                </a:gsLst>
                <a:lin ang="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2000"/>
              </a:p>
            </p:txBody>
          </p:sp>
          <p:sp>
            <p:nvSpPr>
              <p:cNvPr id="50" name="แผนผังลำดับงาน: ป้อนข้อมูลด้วยตนเอง 4">
                <a:extLst>
                  <a:ext uri="{FF2B5EF4-FFF2-40B4-BE49-F238E27FC236}">
                    <a16:creationId xmlns:a16="http://schemas.microsoft.com/office/drawing/2014/main" id="{CDB1064D-F2C9-4D02-9722-A4463B75D08B}"/>
                  </a:ext>
                </a:extLst>
              </p:cNvPr>
              <p:cNvSpPr/>
              <p:nvPr/>
            </p:nvSpPr>
            <p:spPr>
              <a:xfrm>
                <a:off x="5883027" y="51469"/>
                <a:ext cx="3260973" cy="301861"/>
              </a:xfrm>
              <a:prstGeom prst="flowChartAlternateProcess">
                <a:avLst/>
              </a:prstGeom>
              <a:solidFill>
                <a:srgbClr val="00206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2000" dirty="0"/>
              </a:p>
            </p:txBody>
          </p:sp>
          <p:sp>
            <p:nvSpPr>
              <p:cNvPr id="51" name="สี่เหลี่ยมผืนผ้า 3">
                <a:extLst>
                  <a:ext uri="{FF2B5EF4-FFF2-40B4-BE49-F238E27FC236}">
                    <a16:creationId xmlns:a16="http://schemas.microsoft.com/office/drawing/2014/main" id="{8493D4F4-6FD8-4552-904E-DB7274115DA0}"/>
                  </a:ext>
                </a:extLst>
              </p:cNvPr>
              <p:cNvSpPr/>
              <p:nvPr/>
            </p:nvSpPr>
            <p:spPr>
              <a:xfrm>
                <a:off x="-29746" y="-164554"/>
                <a:ext cx="9173747" cy="432048"/>
              </a:xfrm>
              <a:prstGeom prst="rect">
                <a:avLst/>
              </a:prstGeom>
              <a:solidFill>
                <a:srgbClr val="00206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2000"/>
              </a:p>
            </p:txBody>
          </p:sp>
        </p:grpSp>
        <p:grpSp>
          <p:nvGrpSpPr>
            <p:cNvPr id="44" name="กลุ่ม 9">
              <a:extLst>
                <a:ext uri="{FF2B5EF4-FFF2-40B4-BE49-F238E27FC236}">
                  <a16:creationId xmlns:a16="http://schemas.microsoft.com/office/drawing/2014/main" id="{D2312BD0-5401-4FDB-9FF3-B1382B3C9639}"/>
                </a:ext>
              </a:extLst>
            </p:cNvPr>
            <p:cNvGrpSpPr/>
            <p:nvPr/>
          </p:nvGrpSpPr>
          <p:grpSpPr>
            <a:xfrm>
              <a:off x="5792566" y="-271597"/>
              <a:ext cx="1899096" cy="1541268"/>
              <a:chOff x="5491686" y="-481268"/>
              <a:chExt cx="1709187" cy="1387141"/>
            </a:xfrm>
          </p:grpSpPr>
          <p:sp>
            <p:nvSpPr>
              <p:cNvPr id="46" name="วงรี 13">
                <a:extLst>
                  <a:ext uri="{FF2B5EF4-FFF2-40B4-BE49-F238E27FC236}">
                    <a16:creationId xmlns:a16="http://schemas.microsoft.com/office/drawing/2014/main" id="{722B5707-C41F-4885-825E-D2676CEE49E1}"/>
                  </a:ext>
                </a:extLst>
              </p:cNvPr>
              <p:cNvSpPr/>
              <p:nvPr/>
            </p:nvSpPr>
            <p:spPr>
              <a:xfrm>
                <a:off x="5491686" y="-481268"/>
                <a:ext cx="1709187" cy="1387141"/>
              </a:xfrm>
              <a:prstGeom prst="ellipse">
                <a:avLst/>
              </a:prstGeom>
              <a:solidFill>
                <a:srgbClr val="FBF7F1"/>
              </a:solidFill>
              <a:ln>
                <a:noFill/>
              </a:ln>
              <a:effectLst>
                <a:softEdge rad="31750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2000"/>
              </a:p>
            </p:txBody>
          </p:sp>
          <p:pic>
            <p:nvPicPr>
              <p:cNvPr id="47" name="รูปภาพ 65">
                <a:extLst>
                  <a:ext uri="{FF2B5EF4-FFF2-40B4-BE49-F238E27FC236}">
                    <a16:creationId xmlns:a16="http://schemas.microsoft.com/office/drawing/2014/main" id="{EF9B53AA-6A14-4E04-B937-D6234A306BD7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r="65168" b="30186"/>
              <a:stretch/>
            </p:blipFill>
            <p:spPr>
              <a:xfrm>
                <a:off x="5978910" y="-202056"/>
                <a:ext cx="857563" cy="565764"/>
              </a:xfrm>
              <a:custGeom>
                <a:avLst/>
                <a:gdLst>
                  <a:gd name="connsiteX0" fmla="*/ 0 w 1500565"/>
                  <a:gd name="connsiteY0" fmla="*/ 0 h 990006"/>
                  <a:gd name="connsiteX1" fmla="*/ 1500565 w 1500565"/>
                  <a:gd name="connsiteY1" fmla="*/ 0 h 990006"/>
                  <a:gd name="connsiteX2" fmla="*/ 1500565 w 1500565"/>
                  <a:gd name="connsiteY2" fmla="*/ 699241 h 990006"/>
                  <a:gd name="connsiteX3" fmla="*/ 1454656 w 1500565"/>
                  <a:gd name="connsiteY3" fmla="*/ 699241 h 990006"/>
                  <a:gd name="connsiteX4" fmla="*/ 1454656 w 1500565"/>
                  <a:gd name="connsiteY4" fmla="*/ 958222 h 990006"/>
                  <a:gd name="connsiteX5" fmla="*/ 1500565 w 1500565"/>
                  <a:gd name="connsiteY5" fmla="*/ 958222 h 990006"/>
                  <a:gd name="connsiteX6" fmla="*/ 1500565 w 1500565"/>
                  <a:gd name="connsiteY6" fmla="*/ 990006 h 990006"/>
                  <a:gd name="connsiteX7" fmla="*/ 0 w 1500565"/>
                  <a:gd name="connsiteY7" fmla="*/ 990006 h 9900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00565" h="990006">
                    <a:moveTo>
                      <a:pt x="0" y="0"/>
                    </a:moveTo>
                    <a:lnTo>
                      <a:pt x="1500565" y="0"/>
                    </a:lnTo>
                    <a:lnTo>
                      <a:pt x="1500565" y="699241"/>
                    </a:lnTo>
                    <a:lnTo>
                      <a:pt x="1454656" y="699241"/>
                    </a:lnTo>
                    <a:lnTo>
                      <a:pt x="1454656" y="958222"/>
                    </a:lnTo>
                    <a:lnTo>
                      <a:pt x="1500565" y="958222"/>
                    </a:lnTo>
                    <a:lnTo>
                      <a:pt x="1500565" y="990006"/>
                    </a:lnTo>
                    <a:lnTo>
                      <a:pt x="0" y="990006"/>
                    </a:lnTo>
                    <a:close/>
                  </a:path>
                </a:pathLst>
              </a:custGeom>
            </p:spPr>
          </p:pic>
        </p:grpSp>
      </p:grpSp>
      <p:graphicFrame>
        <p:nvGraphicFramePr>
          <p:cNvPr id="2" name="Table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507679515"/>
              </p:ext>
            </p:extLst>
          </p:nvPr>
        </p:nvGraphicFramePr>
        <p:xfrm>
          <a:off x="89148" y="682037"/>
          <a:ext cx="9967591" cy="4455077"/>
        </p:xfrm>
        <a:graphic>
          <a:graphicData uri="http://schemas.openxmlformats.org/drawingml/2006/table">
            <a:tbl>
              <a:tblPr firstRow="1" firstCol="1" bandRow="1">
                <a:tableStyleId>{5C22544A-7EE6-4342-B048-85BDC9FD1C3A}</a:tableStyleId>
              </a:tblPr>
              <a:tblGrid>
                <a:gridCol w="4940052">
                  <a:extLst>
                    <a:ext uri="{9D8B030D-6E8A-4147-A177-3AD203B41FA5}">
                      <a16:colId xmlns:a16="http://schemas.microsoft.com/office/drawing/2014/main" val="2931929888"/>
                    </a:ext>
                  </a:extLst>
                </a:gridCol>
                <a:gridCol w="5027539">
                  <a:extLst>
                    <a:ext uri="{9D8B030D-6E8A-4147-A177-3AD203B41FA5}">
                      <a16:colId xmlns:a16="http://schemas.microsoft.com/office/drawing/2014/main" val="4135339946"/>
                    </a:ext>
                  </a:extLst>
                </a:gridCol>
              </a:tblGrid>
              <a:tr h="1061030">
                <a:tc gridSpan="2">
                  <a:txBody>
                    <a:bodyPr/>
                    <a:lstStyle/>
                    <a:p>
                      <a:pPr algn="ctr">
                        <a:lnSpc>
                          <a:spcPct val="150000"/>
                        </a:lnSpc>
                        <a:spcAft>
                          <a:spcPts val="400"/>
                        </a:spcAft>
                      </a:pPr>
                      <a:r>
                        <a:rPr lang="th-TH" sz="1600" b="1" u="sng" kern="1200" dirty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ระเบียบวาระที่ 4 เรื่องเพื่อทราบ</a:t>
                      </a:r>
                    </a:p>
                    <a:p>
                      <a:pPr marL="0" marR="0" lvl="0" indent="0" algn="ctr" defTabSz="761970" rtl="0" eaLnBrk="1" fontAlgn="auto" latinLnBrk="0" hangingPunct="1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h-TH" sz="1600" b="1" kern="1200" dirty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4.4 รายงานผลการดำเนินงานตามประกาศคณะกรรมการบริหารกองทุนพัฒนาบทบาทสตรีที่ให้ความช่วยเหลือ</a:t>
                      </a:r>
                      <a:br>
                        <a:rPr lang="th-TH" sz="1600" b="1" kern="1200" dirty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</a:br>
                      <a:r>
                        <a:rPr lang="th-TH" sz="1600" b="1" kern="1200" dirty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และบรรเทาความเดือดร้อนให้แก่ลูกหนี้ </a:t>
                      </a:r>
                      <a:endParaRPr lang="en-US" sz="1600" b="1" kern="1200" dirty="0">
                        <a:solidFill>
                          <a:schemeClr val="tx1"/>
                        </a:solidFill>
                        <a:effectLst/>
                        <a:latin typeface="Chulabhorn Likit Text" panose="00000500000000000000" pitchFamily="50" charset="-34"/>
                        <a:ea typeface="+mn-ea"/>
                        <a:cs typeface="Chulabhorn Likit Text" panose="00000500000000000000" pitchFamily="50" charset="-34"/>
                      </a:endParaRPr>
                    </a:p>
                  </a:txBody>
                  <a:tcPr marL="68580" marR="68580" marT="0" marB="0"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81180162"/>
                  </a:ext>
                </a:extLst>
              </a:tr>
              <a:tr h="314727">
                <a:tc>
                  <a:txBody>
                    <a:bodyPr/>
                    <a:lstStyle/>
                    <a:p>
                      <a:pPr algn="ctr">
                        <a:lnSpc>
                          <a:spcPct val="150000"/>
                        </a:lnSpc>
                        <a:spcAft>
                          <a:spcPts val="0"/>
                        </a:spcAft>
                        <a:tabLst>
                          <a:tab pos="1170305" algn="l"/>
                        </a:tabLst>
                      </a:pPr>
                      <a:r>
                        <a:rPr lang="th-TH" sz="1500" b="1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เรื่อง</a:t>
                      </a:r>
                      <a:endParaRPr lang="en-US" sz="1500" b="1" dirty="0">
                        <a:solidFill>
                          <a:schemeClr val="tx1"/>
                        </a:solidFill>
                        <a:effectLst/>
                        <a:latin typeface="Chulabhorn Likit Text" panose="00000500000000000000" pitchFamily="50" charset="-34"/>
                        <a:ea typeface="Calibri" panose="020F0502020204030204" pitchFamily="34" charset="0"/>
                        <a:cs typeface="Chulabhorn Likit Text" panose="00000500000000000000" pitchFamily="50" charset="-34"/>
                      </a:endParaRPr>
                    </a:p>
                  </a:txBody>
                  <a:tcPr marL="68580" marR="68580" marT="0" marB="0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BE4C1">
                        <a:alpha val="8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50000"/>
                        </a:lnSpc>
                        <a:spcAft>
                          <a:spcPts val="0"/>
                        </a:spcAft>
                        <a:tabLst>
                          <a:tab pos="1170305" algn="l"/>
                        </a:tabLst>
                      </a:pPr>
                      <a:r>
                        <a:rPr lang="th-TH" sz="1500" b="1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ผลการดำเนินการ</a:t>
                      </a:r>
                      <a:endParaRPr lang="en-US" sz="1500" b="1" dirty="0">
                        <a:solidFill>
                          <a:schemeClr val="tx1"/>
                        </a:solidFill>
                        <a:effectLst/>
                        <a:latin typeface="Chulabhorn Likit Text" panose="00000500000000000000" pitchFamily="50" charset="-34"/>
                        <a:ea typeface="Calibri" panose="020F0502020204030204" pitchFamily="34" charset="0"/>
                        <a:cs typeface="Chulabhorn Likit Text" panose="00000500000000000000" pitchFamily="50" charset="-34"/>
                      </a:endParaRPr>
                    </a:p>
                  </a:txBody>
                  <a:tcPr marL="68580" marR="68580" marT="0" marB="0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F0D0">
                        <a:alpha val="8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48157069"/>
                  </a:ext>
                </a:extLst>
              </a:tr>
              <a:tr h="3079320">
                <a:tc>
                  <a:txBody>
                    <a:bodyPr/>
                    <a:lstStyle/>
                    <a:p>
                      <a:pPr algn="l">
                        <a:lnSpc>
                          <a:spcPct val="150000"/>
                        </a:lnSpc>
                      </a:pPr>
                      <a:r>
                        <a:rPr lang="th-TH" sz="1500" b="1" u="sng" kern="1200" spc="-60" baseline="0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ที่ประชุมได้ร่วมพิจารณาและมีข้อเสนอแนะ/ข้อสังเกต ดังนี้</a:t>
                      </a:r>
                      <a:endParaRPr lang="en-US" sz="1500" b="1" kern="1200" spc="-60" baseline="0" dirty="0">
                        <a:solidFill>
                          <a:schemeClr val="tx1"/>
                        </a:solidFill>
                        <a:effectLst/>
                        <a:latin typeface="Chulabhorn Likit Text" panose="00000500000000000000" pitchFamily="50" charset="-34"/>
                        <a:ea typeface="+mn-ea"/>
                        <a:cs typeface="Chulabhorn Likit Text" panose="00000500000000000000" pitchFamily="50" charset="-34"/>
                      </a:endParaRPr>
                    </a:p>
                    <a:p>
                      <a:pPr algn="thaiDist">
                        <a:lnSpc>
                          <a:spcPct val="130000"/>
                        </a:lnSpc>
                      </a:pPr>
                      <a:r>
                        <a:rPr lang="th-TH" sz="1400" b="0" kern="1200" spc="0" baseline="0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             1. </a:t>
                      </a:r>
                      <a:r>
                        <a:rPr lang="th-TH" sz="1400" b="0" kern="1200" spc="0" baseline="0" dirty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ควรนำผลแนวทางการบริหารจัดการหนี้จากการวิเคราะห์ลูกหนี้ค้างชำระมาใส่เป็นกิจกรรม</a:t>
                      </a:r>
                    </a:p>
                    <a:p>
                      <a:pPr algn="l">
                        <a:lnSpc>
                          <a:spcPct val="130000"/>
                        </a:lnSpc>
                      </a:pPr>
                      <a:r>
                        <a:rPr lang="th-TH" sz="1400" b="0" kern="1200" spc="0" baseline="0" dirty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             2. กำกับ/ติดตามจังหวัดในการใช้มาตรการต่าง ๆ</a:t>
                      </a:r>
                    </a:p>
                    <a:p>
                      <a:pPr algn="thaiDist">
                        <a:lnSpc>
                          <a:spcPct val="130000"/>
                        </a:lnSpc>
                      </a:pPr>
                      <a:r>
                        <a:rPr lang="th-TH" sz="1400" b="0" spc="0" baseline="0" dirty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 3. ยกตัวอย่างจังหวัดที่ประสบความสำเร็จในการ</a:t>
                      </a:r>
                      <a:br>
                        <a:rPr lang="th-TH" sz="1400" b="0" spc="0" baseline="0" dirty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</a:br>
                      <a:r>
                        <a:rPr lang="th-TH" sz="1400" b="0" spc="0" baseline="0" dirty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ใช้มาตรการเป็นเครื่องมือในการบริหารจัดการหนี้</a:t>
                      </a:r>
                    </a:p>
                    <a:p>
                      <a:pPr algn="l">
                        <a:lnSpc>
                          <a:spcPct val="130000"/>
                        </a:lnSpc>
                        <a:tabLst>
                          <a:tab pos="625475" algn="l"/>
                        </a:tabLst>
                      </a:pPr>
                      <a:r>
                        <a:rPr lang="th-TH" sz="1400" b="0" spc="0" baseline="0" dirty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 4. การรายงานที่เป็นตัวเลขควรมีรูปแบบตัวเลขที่เหมือนกัน (ข้อมูลที่มีทศนิยมผลรวมควรมีทศนิยมด้วย)</a:t>
                      </a:r>
                      <a:br>
                        <a:rPr lang="th-TH" sz="1400" b="0" spc="0" baseline="0" dirty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</a:br>
                      <a:endParaRPr lang="th-TH" sz="1400" b="0" spc="0" baseline="0" dirty="0" smtClean="0">
                        <a:solidFill>
                          <a:schemeClr val="tx1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68580" marR="68580" marT="0" marB="0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thaiDist">
                        <a:lnSpc>
                          <a:spcPct val="130000"/>
                        </a:lnSpc>
                      </a:pPr>
                      <a:r>
                        <a:rPr lang="th-TH" sz="1400" spc="0" baseline="0" dirty="0" smtClean="0">
                          <a:effectLst/>
                          <a:latin typeface="Chulabhorn Likit Text" panose="00000500000000000000" pitchFamily="50" charset="-34"/>
                          <a:ea typeface="Batang" panose="02030600000101010101" pitchFamily="18" charset="-127"/>
                          <a:cs typeface="Chulabhorn Likit Text" panose="00000500000000000000" pitchFamily="50" charset="-34"/>
                        </a:rPr>
                        <a:t>สกส. ได้มีการชี้แจงทุกครั้งที่มีการออกมาตรการใหม่ พร้อมทั้งทำความเข้าใจในการประชุมผ่านระบบวิดีทัศน์ทางไกล (</a:t>
                      </a:r>
                      <a:r>
                        <a:rPr lang="en-US" sz="1400" spc="0" baseline="0" dirty="0" smtClean="0">
                          <a:effectLst/>
                          <a:latin typeface="Chulabhorn Likit Text" panose="00000500000000000000" pitchFamily="50" charset="-34"/>
                          <a:ea typeface="Batang" panose="02030600000101010101" pitchFamily="18" charset="-127"/>
                          <a:cs typeface="Chulabhorn Likit Text" panose="00000500000000000000" pitchFamily="50" charset="-34"/>
                        </a:rPr>
                        <a:t>VIDEO CONFERENCE)</a:t>
                      </a:r>
                      <a:r>
                        <a:rPr lang="th-TH" sz="1400" spc="0" baseline="0" dirty="0" smtClean="0">
                          <a:effectLst/>
                          <a:latin typeface="Chulabhorn Likit Text" panose="00000500000000000000" pitchFamily="50" charset="-34"/>
                          <a:ea typeface="Batang" panose="02030600000101010101" pitchFamily="18" charset="-127"/>
                          <a:cs typeface="Chulabhorn Likit Text" panose="00000500000000000000" pitchFamily="50" charset="-34"/>
                        </a:rPr>
                        <a:t> กับจังหวัด และได้ดำเนินการปรับแก้ไขข้อ 4 </a:t>
                      </a:r>
                      <a:br>
                        <a:rPr lang="th-TH" sz="1400" spc="0" baseline="0" dirty="0" smtClean="0">
                          <a:effectLst/>
                          <a:latin typeface="Chulabhorn Likit Text" panose="00000500000000000000" pitchFamily="50" charset="-34"/>
                          <a:ea typeface="Batang" panose="02030600000101010101" pitchFamily="18" charset="-127"/>
                          <a:cs typeface="Chulabhorn Likit Text" panose="00000500000000000000" pitchFamily="50" charset="-34"/>
                        </a:rPr>
                      </a:br>
                      <a:r>
                        <a:rPr lang="th-TH" sz="1400" spc="0" baseline="0" dirty="0" smtClean="0">
                          <a:effectLst/>
                          <a:latin typeface="Chulabhorn Likit Text" panose="00000500000000000000" pitchFamily="50" charset="-34"/>
                          <a:ea typeface="Batang" panose="02030600000101010101" pitchFamily="18" charset="-127"/>
                          <a:cs typeface="Chulabhorn Likit Text" panose="00000500000000000000" pitchFamily="50" charset="-34"/>
                        </a:rPr>
                        <a:t>ในระเบียบวาระที่ 4.6 รายงานผลการดำเนินงานตามประกาศ</a:t>
                      </a:r>
                      <a:br>
                        <a:rPr lang="th-TH" sz="1400" spc="0" baseline="0" dirty="0" smtClean="0">
                          <a:effectLst/>
                          <a:latin typeface="Chulabhorn Likit Text" panose="00000500000000000000" pitchFamily="50" charset="-34"/>
                          <a:ea typeface="Batang" panose="02030600000101010101" pitchFamily="18" charset="-127"/>
                          <a:cs typeface="Chulabhorn Likit Text" panose="00000500000000000000" pitchFamily="50" charset="-34"/>
                        </a:rPr>
                      </a:br>
                      <a:r>
                        <a:rPr lang="th-TH" sz="1400" spc="0" baseline="0" dirty="0" smtClean="0">
                          <a:effectLst/>
                          <a:latin typeface="Chulabhorn Likit Text" panose="00000500000000000000" pitchFamily="50" charset="-34"/>
                          <a:ea typeface="Batang" panose="02030600000101010101" pitchFamily="18" charset="-127"/>
                          <a:cs typeface="Chulabhorn Likit Text" panose="00000500000000000000" pitchFamily="50" charset="-34"/>
                        </a:rPr>
                        <a:t>คณะกรรมการบริหารกองทุนพัฒนาบทบาทสตรีให้ความช่วยเหลือและบรรเทาความเดือดร้อนให้แก่ลูกหนี้</a:t>
                      </a:r>
                    </a:p>
                    <a:p>
                      <a:pPr algn="thaiDist">
                        <a:lnSpc>
                          <a:spcPct val="150000"/>
                        </a:lnSpc>
                      </a:pPr>
                      <a:endParaRPr lang="th-TH" sz="1400" spc="-70" dirty="0" smtClean="0">
                        <a:effectLst/>
                        <a:latin typeface="Chulabhorn Likit Text" panose="00000500000000000000" pitchFamily="50" charset="-34"/>
                        <a:ea typeface="Batang" panose="02030600000101010101" pitchFamily="18" charset="-127"/>
                        <a:cs typeface="Chulabhorn Likit Text" panose="00000500000000000000" pitchFamily="50" charset="-34"/>
                      </a:endParaRPr>
                    </a:p>
                    <a:p>
                      <a:pPr algn="thaiDist">
                        <a:lnSpc>
                          <a:spcPct val="150000"/>
                        </a:lnSpc>
                      </a:pPr>
                      <a:endParaRPr lang="th-TH" sz="1400" spc="-70" dirty="0">
                        <a:effectLst/>
                        <a:latin typeface="Chulabhorn Likit Text" panose="00000500000000000000" pitchFamily="50" charset="-34"/>
                        <a:ea typeface="Batang" panose="02030600000101010101" pitchFamily="18" charset="-127"/>
                        <a:cs typeface="Chulabhorn Likit Text" panose="00000500000000000000" pitchFamily="50" charset="-34"/>
                      </a:endParaRPr>
                    </a:p>
                  </a:txBody>
                  <a:tcPr marL="68580" marR="68580" marT="0" marB="0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8913969"/>
                  </a:ext>
                </a:extLst>
              </a:tr>
            </a:tbl>
          </a:graphicData>
        </a:graphic>
      </p:graphicFrame>
      <p:sp>
        <p:nvSpPr>
          <p:cNvPr id="32" name="TextBox 31"/>
          <p:cNvSpPr txBox="1"/>
          <p:nvPr/>
        </p:nvSpPr>
        <p:spPr>
          <a:xfrm>
            <a:off x="797764" y="6443"/>
            <a:ext cx="4565984" cy="473206"/>
          </a:xfrm>
          <a:prstGeom prst="rect">
            <a:avLst/>
          </a:prstGeom>
          <a:noFill/>
          <a:ln>
            <a:noFill/>
          </a:ln>
          <a:effectLst>
            <a:outerShdw blurRad="57785" dist="33020" dir="318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brightRoom" dir="t">
              <a:rot lat="0" lon="0" rev="600000"/>
            </a:lightRig>
          </a:scene3d>
          <a:sp3d prstMaterial="metal">
            <a:bevelT w="38100" h="57150" prst="angle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th-TH" b="1" dirty="0">
                <a:ln w="0"/>
                <a:solidFill>
                  <a:schemeClr val="bg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ระเบียบวาระที่ 3 เรื่อง สืบเนื่องจากการประชุม</a:t>
            </a:r>
          </a:p>
        </p:txBody>
      </p:sp>
      <p:sp>
        <p:nvSpPr>
          <p:cNvPr id="33" name="กล่องข้อความ 8">
            <a:extLst>
              <a:ext uri="{FF2B5EF4-FFF2-40B4-BE49-F238E27FC236}">
                <a16:creationId xmlns:a16="http://schemas.microsoft.com/office/drawing/2014/main" id="{BF84CABE-5C70-4013-8958-0D4F9CD0D474}"/>
              </a:ext>
            </a:extLst>
          </p:cNvPr>
          <p:cNvSpPr txBox="1"/>
          <p:nvPr/>
        </p:nvSpPr>
        <p:spPr>
          <a:xfrm>
            <a:off x="7676272" y="32100"/>
            <a:ext cx="2493196" cy="5262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ct val="120000"/>
              </a:lnSpc>
            </a:pPr>
            <a:r>
              <a:rPr lang="en-US" sz="12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60 </a:t>
            </a:r>
            <a:r>
              <a:rPr lang="th-TH" sz="12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ปี กรมการพัฒนาชุมชน</a:t>
            </a:r>
          </a:p>
          <a:p>
            <a:pPr>
              <a:lnSpc>
                <a:spcPct val="120000"/>
              </a:lnSpc>
            </a:pPr>
            <a:r>
              <a:rPr lang="th-TH" sz="12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สร้างสรรค์ชุมชน สร้างคน สร้างชาติ</a:t>
            </a:r>
            <a:endParaRPr lang="en-US" sz="1200" b="1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hulabhorn Likit Text" panose="00000500000000000000" pitchFamily="50" charset="-34"/>
              <a:cs typeface="Chulabhorn Likit Text" panose="00000500000000000000" pitchFamily="50" charset="-34"/>
            </a:endParaRPr>
          </a:p>
        </p:txBody>
      </p:sp>
      <p:grpSp>
        <p:nvGrpSpPr>
          <p:cNvPr id="34" name="Group 33"/>
          <p:cNvGrpSpPr/>
          <p:nvPr/>
        </p:nvGrpSpPr>
        <p:grpSpPr>
          <a:xfrm>
            <a:off x="-23583" y="5154909"/>
            <a:ext cx="10183585" cy="694389"/>
            <a:chOff x="-23583" y="5134125"/>
            <a:chExt cx="10183585" cy="715174"/>
          </a:xfrm>
        </p:grpSpPr>
        <p:grpSp>
          <p:nvGrpSpPr>
            <p:cNvPr id="35" name="กลุ่ม 1">
              <a:extLst>
                <a:ext uri="{FF2B5EF4-FFF2-40B4-BE49-F238E27FC236}">
                  <a16:creationId xmlns:a16="http://schemas.microsoft.com/office/drawing/2014/main" id="{58DAA6D8-19A9-434E-BD10-9F227ECAADEE}"/>
                </a:ext>
              </a:extLst>
            </p:cNvPr>
            <p:cNvGrpSpPr/>
            <p:nvPr/>
          </p:nvGrpSpPr>
          <p:grpSpPr>
            <a:xfrm>
              <a:off x="-23583" y="5274993"/>
              <a:ext cx="10183585" cy="470079"/>
              <a:chOff x="-21226" y="4621292"/>
              <a:chExt cx="9165227" cy="561020"/>
            </a:xfrm>
          </p:grpSpPr>
          <p:grpSp>
            <p:nvGrpSpPr>
              <p:cNvPr id="52" name="กลุ่ม 7">
                <a:extLst>
                  <a:ext uri="{FF2B5EF4-FFF2-40B4-BE49-F238E27FC236}">
                    <a16:creationId xmlns:a16="http://schemas.microsoft.com/office/drawing/2014/main" id="{30C28730-7CDF-4231-A774-6A7122EB4AEA}"/>
                  </a:ext>
                </a:extLst>
              </p:cNvPr>
              <p:cNvGrpSpPr/>
              <p:nvPr/>
            </p:nvGrpSpPr>
            <p:grpSpPr>
              <a:xfrm>
                <a:off x="-21226" y="4635401"/>
                <a:ext cx="5133813" cy="546911"/>
                <a:chOff x="-45702" y="6428830"/>
                <a:chExt cx="7109733" cy="450425"/>
              </a:xfrm>
            </p:grpSpPr>
            <p:sp>
              <p:nvSpPr>
                <p:cNvPr id="56" name="รูปแบบอิสระ: รูปร่าง 55">
                  <a:extLst>
                    <a:ext uri="{FF2B5EF4-FFF2-40B4-BE49-F238E27FC236}">
                      <a16:creationId xmlns:a16="http://schemas.microsoft.com/office/drawing/2014/main" id="{447532BC-F1AF-418B-B954-69A21822D4D1}"/>
                    </a:ext>
                  </a:extLst>
                </p:cNvPr>
                <p:cNvSpPr/>
                <p:nvPr/>
              </p:nvSpPr>
              <p:spPr>
                <a:xfrm>
                  <a:off x="-16309" y="6508953"/>
                  <a:ext cx="6875685" cy="339767"/>
                </a:xfrm>
                <a:custGeom>
                  <a:avLst/>
                  <a:gdLst>
                    <a:gd name="connsiteX0" fmla="*/ 0 w 6028447"/>
                    <a:gd name="connsiteY0" fmla="*/ 0 h 339767"/>
                    <a:gd name="connsiteX1" fmla="*/ 6028447 w 6028447"/>
                    <a:gd name="connsiteY1" fmla="*/ 0 h 339767"/>
                    <a:gd name="connsiteX2" fmla="*/ 5679852 w 6028447"/>
                    <a:gd name="connsiteY2" fmla="*/ 339767 h 339767"/>
                    <a:gd name="connsiteX3" fmla="*/ 0 w 6028447"/>
                    <a:gd name="connsiteY3" fmla="*/ 339767 h 339767"/>
                    <a:gd name="connsiteX4" fmla="*/ 0 w 6028447"/>
                    <a:gd name="connsiteY4" fmla="*/ 0 h 3397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028447" h="339767">
                      <a:moveTo>
                        <a:pt x="0" y="0"/>
                      </a:moveTo>
                      <a:lnTo>
                        <a:pt x="6028447" y="0"/>
                      </a:lnTo>
                      <a:lnTo>
                        <a:pt x="5679852" y="339767"/>
                      </a:lnTo>
                      <a:lnTo>
                        <a:pt x="0" y="33976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th-TH" sz="2000" dirty="0"/>
                </a:p>
              </p:txBody>
            </p:sp>
            <p:sp>
              <p:nvSpPr>
                <p:cNvPr id="57" name="รูปแบบอิสระ: รูปร่าง 50">
                  <a:extLst>
                    <a:ext uri="{FF2B5EF4-FFF2-40B4-BE49-F238E27FC236}">
                      <a16:creationId xmlns:a16="http://schemas.microsoft.com/office/drawing/2014/main" id="{72AD55B9-27A4-40A2-86AD-A09FD1FBB379}"/>
                    </a:ext>
                  </a:extLst>
                </p:cNvPr>
                <p:cNvSpPr/>
                <p:nvPr/>
              </p:nvSpPr>
              <p:spPr>
                <a:xfrm>
                  <a:off x="-45702" y="6433550"/>
                  <a:ext cx="7025615" cy="426691"/>
                </a:xfrm>
                <a:custGeom>
                  <a:avLst/>
                  <a:gdLst>
                    <a:gd name="connsiteX0" fmla="*/ 0 w 6123140"/>
                    <a:gd name="connsiteY0" fmla="*/ 0 h 426691"/>
                    <a:gd name="connsiteX1" fmla="*/ 6123140 w 6123140"/>
                    <a:gd name="connsiteY1" fmla="*/ 0 h 426691"/>
                    <a:gd name="connsiteX2" fmla="*/ 6008569 w 6123140"/>
                    <a:gd name="connsiteY2" fmla="*/ 111669 h 426691"/>
                    <a:gd name="connsiteX3" fmla="*/ 5685361 w 6123140"/>
                    <a:gd name="connsiteY3" fmla="*/ 426691 h 426691"/>
                    <a:gd name="connsiteX4" fmla="*/ 5679852 w 6123140"/>
                    <a:gd name="connsiteY4" fmla="*/ 426691 h 426691"/>
                    <a:gd name="connsiteX5" fmla="*/ 6028447 w 6123140"/>
                    <a:gd name="connsiteY5" fmla="*/ 86924 h 426691"/>
                    <a:gd name="connsiteX6" fmla="*/ 0 w 6123140"/>
                    <a:gd name="connsiteY6" fmla="*/ 86924 h 426691"/>
                    <a:gd name="connsiteX7" fmla="*/ 0 w 6123140"/>
                    <a:gd name="connsiteY7" fmla="*/ 0 h 4266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123140" h="426691">
                      <a:moveTo>
                        <a:pt x="0" y="0"/>
                      </a:moveTo>
                      <a:lnTo>
                        <a:pt x="6123140" y="0"/>
                      </a:lnTo>
                      <a:lnTo>
                        <a:pt x="6008569" y="111669"/>
                      </a:lnTo>
                      <a:lnTo>
                        <a:pt x="5685361" y="426691"/>
                      </a:lnTo>
                      <a:lnTo>
                        <a:pt x="5679852" y="426691"/>
                      </a:lnTo>
                      <a:lnTo>
                        <a:pt x="6028447" y="86924"/>
                      </a:lnTo>
                      <a:lnTo>
                        <a:pt x="0" y="8692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>
                  <a:gsLst>
                    <a:gs pos="0">
                      <a:srgbClr val="FBE4AE"/>
                    </a:gs>
                    <a:gs pos="13000">
                      <a:srgbClr val="BD922A"/>
                    </a:gs>
                    <a:gs pos="21001">
                      <a:srgbClr val="BD922A"/>
                    </a:gs>
                    <a:gs pos="63000">
                      <a:srgbClr val="FBE4AE"/>
                    </a:gs>
                    <a:gs pos="67000">
                      <a:srgbClr val="BD922A"/>
                    </a:gs>
                    <a:gs pos="69000">
                      <a:srgbClr val="835E17"/>
                    </a:gs>
                    <a:gs pos="82001">
                      <a:srgbClr val="A28949"/>
                    </a:gs>
                    <a:gs pos="100000">
                      <a:srgbClr val="FAE3B7"/>
                    </a:gs>
                  </a:gsLst>
                  <a:lin ang="0" scaled="1"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th-TH" sz="2000" dirty="0"/>
                </a:p>
              </p:txBody>
            </p:sp>
            <p:sp>
              <p:nvSpPr>
                <p:cNvPr id="58" name="รูปแบบอิสระ: รูปร่าง 49">
                  <a:extLst>
                    <a:ext uri="{FF2B5EF4-FFF2-40B4-BE49-F238E27FC236}">
                      <a16:creationId xmlns:a16="http://schemas.microsoft.com/office/drawing/2014/main" id="{0CC04605-512B-40BA-BB6C-C4CA6329F254}"/>
                    </a:ext>
                  </a:extLst>
                </p:cNvPr>
                <p:cNvSpPr/>
                <p:nvPr/>
              </p:nvSpPr>
              <p:spPr>
                <a:xfrm rot="380166">
                  <a:off x="6515308" y="6428830"/>
                  <a:ext cx="548723" cy="450425"/>
                </a:xfrm>
                <a:custGeom>
                  <a:avLst/>
                  <a:gdLst>
                    <a:gd name="connsiteX0" fmla="*/ 411471 w 524882"/>
                    <a:gd name="connsiteY0" fmla="*/ 0 h 426691"/>
                    <a:gd name="connsiteX1" fmla="*/ 524882 w 524882"/>
                    <a:gd name="connsiteY1" fmla="*/ 0 h 426691"/>
                    <a:gd name="connsiteX2" fmla="*/ 113411 w 524882"/>
                    <a:gd name="connsiteY2" fmla="*/ 426691 h 426691"/>
                    <a:gd name="connsiteX3" fmla="*/ 0 w 524882"/>
                    <a:gd name="connsiteY3" fmla="*/ 426691 h 426691"/>
                    <a:gd name="connsiteX4" fmla="*/ 411471 w 524882"/>
                    <a:gd name="connsiteY4" fmla="*/ 0 h 4266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24882" h="426691">
                      <a:moveTo>
                        <a:pt x="411471" y="0"/>
                      </a:moveTo>
                      <a:lnTo>
                        <a:pt x="524882" y="0"/>
                      </a:lnTo>
                      <a:lnTo>
                        <a:pt x="113411" y="426691"/>
                      </a:lnTo>
                      <a:lnTo>
                        <a:pt x="0" y="426691"/>
                      </a:lnTo>
                      <a:lnTo>
                        <a:pt x="411471" y="0"/>
                      </a:ln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FBE4AE"/>
                    </a:gs>
                    <a:gs pos="13000">
                      <a:srgbClr val="BD922A"/>
                    </a:gs>
                    <a:gs pos="21001">
                      <a:srgbClr val="BD922A"/>
                    </a:gs>
                    <a:gs pos="63000">
                      <a:srgbClr val="FBE4AE"/>
                    </a:gs>
                    <a:gs pos="67000">
                      <a:srgbClr val="BD922A"/>
                    </a:gs>
                    <a:gs pos="69000">
                      <a:srgbClr val="835E17"/>
                    </a:gs>
                    <a:gs pos="82001">
                      <a:srgbClr val="A28949"/>
                    </a:gs>
                    <a:gs pos="100000">
                      <a:srgbClr val="FAE3B7"/>
                    </a:gs>
                  </a:gsLst>
                  <a:path path="circle">
                    <a:fillToRect l="100000" b="100000"/>
                  </a:path>
                  <a:tileRect t="-100000" r="-100000"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th-TH" sz="2000"/>
                </a:p>
              </p:txBody>
            </p:sp>
          </p:grpSp>
          <p:grpSp>
            <p:nvGrpSpPr>
              <p:cNvPr id="53" name="กลุ่ม 4">
                <a:extLst>
                  <a:ext uri="{FF2B5EF4-FFF2-40B4-BE49-F238E27FC236}">
                    <a16:creationId xmlns:a16="http://schemas.microsoft.com/office/drawing/2014/main" id="{33080593-C486-4A4E-A259-28A964353B4D}"/>
                  </a:ext>
                </a:extLst>
              </p:cNvPr>
              <p:cNvGrpSpPr/>
              <p:nvPr/>
            </p:nvGrpSpPr>
            <p:grpSpPr>
              <a:xfrm>
                <a:off x="7524888" y="4621292"/>
                <a:ext cx="1619113" cy="531030"/>
                <a:chOff x="9543115" y="6415804"/>
                <a:chExt cx="2661401" cy="453428"/>
              </a:xfrm>
            </p:grpSpPr>
            <p:sp>
              <p:nvSpPr>
                <p:cNvPr id="54" name="รูปแบบอิสระ: รูปร่าง 38">
                  <a:extLst>
                    <a:ext uri="{FF2B5EF4-FFF2-40B4-BE49-F238E27FC236}">
                      <a16:creationId xmlns:a16="http://schemas.microsoft.com/office/drawing/2014/main" id="{18287458-5345-45BB-A7B2-0AE1DDE4E433}"/>
                    </a:ext>
                  </a:extLst>
                </p:cNvPr>
                <p:cNvSpPr/>
                <p:nvPr/>
              </p:nvSpPr>
              <p:spPr>
                <a:xfrm>
                  <a:off x="9543115" y="6415804"/>
                  <a:ext cx="2661398" cy="441288"/>
                </a:xfrm>
                <a:custGeom>
                  <a:avLst/>
                  <a:gdLst>
                    <a:gd name="connsiteX0" fmla="*/ 437779 w 1373020"/>
                    <a:gd name="connsiteY0" fmla="*/ 0 h 426691"/>
                    <a:gd name="connsiteX1" fmla="*/ 1373020 w 1373020"/>
                    <a:gd name="connsiteY1" fmla="*/ 0 h 426691"/>
                    <a:gd name="connsiteX2" fmla="*/ 1373020 w 1373020"/>
                    <a:gd name="connsiteY2" fmla="*/ 426691 h 426691"/>
                    <a:gd name="connsiteX3" fmla="*/ 0 w 1373020"/>
                    <a:gd name="connsiteY3" fmla="*/ 426691 h 426691"/>
                    <a:gd name="connsiteX4" fmla="*/ 323208 w 1373020"/>
                    <a:gd name="connsiteY4" fmla="*/ 111669 h 426691"/>
                    <a:gd name="connsiteX5" fmla="*/ 437779 w 1373020"/>
                    <a:gd name="connsiteY5" fmla="*/ 0 h 4266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73020" h="426691">
                      <a:moveTo>
                        <a:pt x="437779" y="0"/>
                      </a:moveTo>
                      <a:lnTo>
                        <a:pt x="1373020" y="0"/>
                      </a:lnTo>
                      <a:lnTo>
                        <a:pt x="1373020" y="426691"/>
                      </a:lnTo>
                      <a:lnTo>
                        <a:pt x="0" y="426691"/>
                      </a:lnTo>
                      <a:lnTo>
                        <a:pt x="323208" y="111669"/>
                      </a:lnTo>
                      <a:lnTo>
                        <a:pt x="437779" y="0"/>
                      </a:lnTo>
                      <a:close/>
                    </a:path>
                  </a:pathLst>
                </a:custGeom>
                <a:gradFill>
                  <a:gsLst>
                    <a:gs pos="0">
                      <a:srgbClr val="FBE4AE"/>
                    </a:gs>
                    <a:gs pos="13000">
                      <a:srgbClr val="BD922A"/>
                    </a:gs>
                    <a:gs pos="21001">
                      <a:srgbClr val="BD922A"/>
                    </a:gs>
                    <a:gs pos="63000">
                      <a:srgbClr val="FBE4AE"/>
                    </a:gs>
                    <a:gs pos="67000">
                      <a:srgbClr val="BD922A"/>
                    </a:gs>
                    <a:gs pos="69000">
                      <a:srgbClr val="835E17"/>
                    </a:gs>
                    <a:gs pos="82001">
                      <a:srgbClr val="A28949"/>
                    </a:gs>
                    <a:gs pos="100000">
                      <a:srgbClr val="FAE3B7"/>
                    </a:gs>
                  </a:gsLst>
                  <a:lin ang="0" scaled="1"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th-TH" sz="2000"/>
                </a:p>
              </p:txBody>
            </p:sp>
            <p:sp>
              <p:nvSpPr>
                <p:cNvPr id="55" name="รูปแบบอิสระ: รูปร่าง 31">
                  <a:extLst>
                    <a:ext uri="{FF2B5EF4-FFF2-40B4-BE49-F238E27FC236}">
                      <a16:creationId xmlns:a16="http://schemas.microsoft.com/office/drawing/2014/main" id="{CB515603-CB57-4A48-B8A7-C4BD2C469F4B}"/>
                    </a:ext>
                  </a:extLst>
                </p:cNvPr>
                <p:cNvSpPr/>
                <p:nvPr/>
              </p:nvSpPr>
              <p:spPr>
                <a:xfrm>
                  <a:off x="9543115" y="6510930"/>
                  <a:ext cx="2661401" cy="358302"/>
                </a:xfrm>
                <a:custGeom>
                  <a:avLst/>
                  <a:gdLst>
                    <a:gd name="connsiteX0" fmla="*/ 349528 w 1399340"/>
                    <a:gd name="connsiteY0" fmla="*/ 0 h 340675"/>
                    <a:gd name="connsiteX1" fmla="*/ 1399340 w 1399340"/>
                    <a:gd name="connsiteY1" fmla="*/ 0 h 340675"/>
                    <a:gd name="connsiteX2" fmla="*/ 1399340 w 1399340"/>
                    <a:gd name="connsiteY2" fmla="*/ 340675 h 340675"/>
                    <a:gd name="connsiteX3" fmla="*/ 0 w 1399340"/>
                    <a:gd name="connsiteY3" fmla="*/ 340675 h 340675"/>
                    <a:gd name="connsiteX4" fmla="*/ 349528 w 1399340"/>
                    <a:gd name="connsiteY4" fmla="*/ 0 h 3406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99340" h="340675">
                      <a:moveTo>
                        <a:pt x="349528" y="0"/>
                      </a:moveTo>
                      <a:lnTo>
                        <a:pt x="1399340" y="0"/>
                      </a:lnTo>
                      <a:lnTo>
                        <a:pt x="1399340" y="340675"/>
                      </a:lnTo>
                      <a:lnTo>
                        <a:pt x="0" y="340675"/>
                      </a:lnTo>
                      <a:lnTo>
                        <a:pt x="349528" y="0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th-TH" sz="2000"/>
                </a:p>
              </p:txBody>
            </p:sp>
          </p:grpSp>
        </p:grpSp>
        <p:pic>
          <p:nvPicPr>
            <p:cNvPr id="36" name="Picture 23">
              <a:extLst>
                <a:ext uri="{FF2B5EF4-FFF2-40B4-BE49-F238E27FC236}">
                  <a16:creationId xmlns:a16="http://schemas.microsoft.com/office/drawing/2014/main" id="{A9FCDA38-8F0B-49DF-8F2E-B899B1F3623D}"/>
                </a:ext>
              </a:extLst>
            </p:cNvPr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699853" y="5264104"/>
              <a:ext cx="625615" cy="408428"/>
            </a:xfrm>
            <a:prstGeom prst="rect">
              <a:avLst/>
            </a:prstGeom>
          </p:spPr>
        </p:pic>
        <p:pic>
          <p:nvPicPr>
            <p:cNvPr id="37" name="Picture 24">
              <a:extLst>
                <a:ext uri="{FF2B5EF4-FFF2-40B4-BE49-F238E27FC236}">
                  <a16:creationId xmlns:a16="http://schemas.microsoft.com/office/drawing/2014/main" id="{199745AA-CFB3-443D-A566-E11575BA5223}"/>
                </a:ext>
              </a:extLst>
            </p:cNvPr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440755" y="5252961"/>
              <a:ext cx="384697" cy="433336"/>
            </a:xfrm>
            <a:prstGeom prst="rect">
              <a:avLst/>
            </a:prstGeom>
          </p:spPr>
        </p:pic>
        <p:pic>
          <p:nvPicPr>
            <p:cNvPr id="38" name="Picture 35">
              <a:extLst>
                <a:ext uri="{FF2B5EF4-FFF2-40B4-BE49-F238E27FC236}">
                  <a16:creationId xmlns:a16="http://schemas.microsoft.com/office/drawing/2014/main" id="{9584FECB-F937-4F01-8CDD-C92F98A2F1BC}"/>
                </a:ext>
              </a:extLst>
            </p:cNvPr>
            <p:cNvPicPr>
              <a:picLocks noChangeAspect="1"/>
            </p:cNvPicPr>
            <p:nvPr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882063" y="5338458"/>
              <a:ext cx="373365" cy="309768"/>
            </a:xfrm>
            <a:prstGeom prst="rect">
              <a:avLst/>
            </a:prstGeom>
          </p:spPr>
        </p:pic>
        <p:pic>
          <p:nvPicPr>
            <p:cNvPr id="39" name="Picture 36">
              <a:extLst>
                <a:ext uri="{FF2B5EF4-FFF2-40B4-BE49-F238E27FC236}">
                  <a16:creationId xmlns:a16="http://schemas.microsoft.com/office/drawing/2014/main" id="{62FFD426-AD6C-47DA-99D3-A7217E240C18}"/>
                </a:ext>
              </a:extLst>
            </p:cNvPr>
            <p:cNvPicPr>
              <a:picLocks noChangeAspect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345100" y="5340250"/>
              <a:ext cx="281130" cy="303691"/>
            </a:xfrm>
            <a:prstGeom prst="rect">
              <a:avLst/>
            </a:prstGeom>
          </p:spPr>
        </p:pic>
        <p:pic>
          <p:nvPicPr>
            <p:cNvPr id="40" name="Picture 2" descr="C:\Users\Administrator\Desktop\change for good.png"/>
            <p:cNvPicPr>
              <a:picLocks noChangeAspect="1" noChangeArrowheads="1"/>
            </p:cNvPicPr>
            <p:nvPr/>
          </p:nvPicPr>
          <p:blipFill>
            <a:blip r:embed="rId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606130" y="5281839"/>
              <a:ext cx="890907" cy="501037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41" name="รูปแบบอิสระ: รูปร่าง 49">
              <a:extLst>
                <a:ext uri="{FF2B5EF4-FFF2-40B4-BE49-F238E27FC236}">
                  <a16:creationId xmlns:a16="http://schemas.microsoft.com/office/drawing/2014/main" id="{0CC04605-512B-40BA-BB6C-C4CA6329F254}"/>
                </a:ext>
              </a:extLst>
            </p:cNvPr>
            <p:cNvSpPr/>
            <p:nvPr/>
          </p:nvSpPr>
          <p:spPr>
            <a:xfrm rot="1816843">
              <a:off x="8384884" y="5134125"/>
              <a:ext cx="366819" cy="715174"/>
            </a:xfrm>
            <a:custGeom>
              <a:avLst/>
              <a:gdLst>
                <a:gd name="connsiteX0" fmla="*/ 411471 w 524882"/>
                <a:gd name="connsiteY0" fmla="*/ 0 h 426691"/>
                <a:gd name="connsiteX1" fmla="*/ 524882 w 524882"/>
                <a:gd name="connsiteY1" fmla="*/ 0 h 426691"/>
                <a:gd name="connsiteX2" fmla="*/ 113411 w 524882"/>
                <a:gd name="connsiteY2" fmla="*/ 426691 h 426691"/>
                <a:gd name="connsiteX3" fmla="*/ 0 w 524882"/>
                <a:gd name="connsiteY3" fmla="*/ 426691 h 426691"/>
                <a:gd name="connsiteX4" fmla="*/ 411471 w 524882"/>
                <a:gd name="connsiteY4" fmla="*/ 0 h 426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4882" h="426691">
                  <a:moveTo>
                    <a:pt x="411471" y="0"/>
                  </a:moveTo>
                  <a:lnTo>
                    <a:pt x="524882" y="0"/>
                  </a:lnTo>
                  <a:lnTo>
                    <a:pt x="113411" y="426691"/>
                  </a:lnTo>
                  <a:lnTo>
                    <a:pt x="0" y="426691"/>
                  </a:lnTo>
                  <a:lnTo>
                    <a:pt x="411471" y="0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BE4AE"/>
                </a:gs>
                <a:gs pos="13000">
                  <a:srgbClr val="BD922A"/>
                </a:gs>
                <a:gs pos="21001">
                  <a:srgbClr val="BD922A"/>
                </a:gs>
                <a:gs pos="63000">
                  <a:srgbClr val="FBE4AE"/>
                </a:gs>
                <a:gs pos="67000">
                  <a:srgbClr val="BD922A"/>
                </a:gs>
                <a:gs pos="69000">
                  <a:srgbClr val="835E17"/>
                </a:gs>
                <a:gs pos="82001">
                  <a:srgbClr val="A28949"/>
                </a:gs>
                <a:gs pos="100000">
                  <a:srgbClr val="FAE3B7"/>
                </a:gs>
              </a:gsLst>
              <a:path path="circle">
                <a:fillToRect l="100000" b="100000"/>
              </a:path>
              <a:tileRect t="-100000" r="-10000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th-TH" sz="2000"/>
            </a:p>
          </p:txBody>
        </p:sp>
      </p:grpSp>
      <p:sp>
        <p:nvSpPr>
          <p:cNvPr id="59" name="TextBox 7"/>
          <p:cNvSpPr txBox="1"/>
          <p:nvPr/>
        </p:nvSpPr>
        <p:spPr>
          <a:xfrm>
            <a:off x="216981" y="5442506"/>
            <a:ext cx="5166910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th-TH" sz="1000" b="1" dirty="0">
                <a:solidFill>
                  <a:schemeClr val="bg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เศรษฐกิจฐานรากมั่นคง ชุมชนเข้มแข็งอย่างยั่งยืน ด้วยหลักปรัชญาของเศรษฐกิจพอเพียง</a:t>
            </a:r>
          </a:p>
        </p:txBody>
      </p:sp>
    </p:spTree>
    <p:extLst>
      <p:ext uri="{BB962C8B-B14F-4D97-AF65-F5344CB8AC3E}">
        <p14:creationId xmlns:p14="http://schemas.microsoft.com/office/powerpoint/2010/main" val="289771708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สี่เหลี่ยมผืนผ้า: มุมมน 24">
            <a:extLst>
              <a:ext uri="{FF2B5EF4-FFF2-40B4-BE49-F238E27FC236}">
                <a16:creationId xmlns:a16="http://schemas.microsoft.com/office/drawing/2014/main" id="{D992C9EC-F489-4262-8A24-43469489E10F}"/>
              </a:ext>
            </a:extLst>
          </p:cNvPr>
          <p:cNvSpPr/>
          <p:nvPr/>
        </p:nvSpPr>
        <p:spPr>
          <a:xfrm>
            <a:off x="0" y="2493104"/>
            <a:ext cx="10160000" cy="956152"/>
          </a:xfrm>
          <a:prstGeom prst="roundRect">
            <a:avLst/>
          </a:prstGeom>
          <a:noFill/>
          <a:ln>
            <a:noFill/>
          </a:ln>
          <a:scene3d>
            <a:camera prst="orthographicFront"/>
            <a:lightRig rig="threePt" dir="t"/>
          </a:scene3d>
          <a:sp3d>
            <a:bevelT w="139700" h="139700" prst="divot"/>
          </a:sp3d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rtlCol="0" anchor="t"/>
          <a:lstStyle/>
          <a:p>
            <a:pPr algn="ctr">
              <a:lnSpc>
                <a:spcPct val="150000"/>
              </a:lnSpc>
            </a:pPr>
            <a:r>
              <a:rPr lang="th-TH" sz="2000" b="1" dirty="0">
                <a:ln>
                  <a:solidFill>
                    <a:schemeClr val="tx1"/>
                  </a:solidFill>
                </a:ln>
                <a:solidFill>
                  <a:schemeClr val="tx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ระเบียบวาระที่ 5.3 การตั้งค่าเผื่อหนี้สงสัยจะสูญของกองทุนพัฒนาบทบาทสตรี</a:t>
            </a:r>
          </a:p>
          <a:p>
            <a:pPr algn="ctr">
              <a:lnSpc>
                <a:spcPct val="150000"/>
              </a:lnSpc>
            </a:pPr>
            <a:endParaRPr lang="en-GB" sz="2000" b="1" dirty="0">
              <a:ln>
                <a:solidFill>
                  <a:schemeClr val="tx1"/>
                </a:solidFill>
              </a:ln>
              <a:solidFill>
                <a:schemeClr val="tx1"/>
              </a:solidFill>
              <a:latin typeface="Chulabhorn Likit Text" panose="00000500000000000000" pitchFamily="50" charset="-34"/>
              <a:cs typeface="Chulabhorn Likit Text" panose="00000500000000000000" pitchFamily="50" charset="-34"/>
            </a:endParaRPr>
          </a:p>
        </p:txBody>
      </p:sp>
      <p:grpSp>
        <p:nvGrpSpPr>
          <p:cNvPr id="61" name="Group 60"/>
          <p:cNvGrpSpPr/>
          <p:nvPr/>
        </p:nvGrpSpPr>
        <p:grpSpPr>
          <a:xfrm>
            <a:off x="-23581" y="-271597"/>
            <a:ext cx="10193050" cy="1541268"/>
            <a:chOff x="-23581" y="-271597"/>
            <a:chExt cx="10193050" cy="1541268"/>
          </a:xfrm>
        </p:grpSpPr>
        <p:grpSp>
          <p:nvGrpSpPr>
            <p:cNvPr id="62" name="กลุ่ม 52">
              <a:extLst>
                <a:ext uri="{FF2B5EF4-FFF2-40B4-BE49-F238E27FC236}">
                  <a16:creationId xmlns:a16="http://schemas.microsoft.com/office/drawing/2014/main" id="{84E5CB32-C22A-40FB-BE79-3F261B775F5E}"/>
                </a:ext>
              </a:extLst>
            </p:cNvPr>
            <p:cNvGrpSpPr/>
            <p:nvPr/>
          </p:nvGrpSpPr>
          <p:grpSpPr>
            <a:xfrm>
              <a:off x="-23581" y="299"/>
              <a:ext cx="10193050" cy="674950"/>
              <a:chOff x="-29746" y="-164554"/>
              <a:chExt cx="9173747" cy="607455"/>
            </a:xfrm>
          </p:grpSpPr>
          <p:sp>
            <p:nvSpPr>
              <p:cNvPr id="67" name="สี่เหลี่ยมผืนผ้า: มุมมน 48">
                <a:extLst>
                  <a:ext uri="{FF2B5EF4-FFF2-40B4-BE49-F238E27FC236}">
                    <a16:creationId xmlns:a16="http://schemas.microsoft.com/office/drawing/2014/main" id="{DCE62B95-9C16-4E87-82CC-AF99B1F01983}"/>
                  </a:ext>
                </a:extLst>
              </p:cNvPr>
              <p:cNvSpPr/>
              <p:nvPr/>
            </p:nvSpPr>
            <p:spPr>
              <a:xfrm>
                <a:off x="5692012" y="65211"/>
                <a:ext cx="3441748" cy="377690"/>
              </a:xfrm>
              <a:prstGeom prst="roundRect">
                <a:avLst/>
              </a:prstGeom>
              <a:gradFill flip="none" rotWithShape="1">
                <a:gsLst>
                  <a:gs pos="0">
                    <a:srgbClr val="8E7300"/>
                  </a:gs>
                  <a:gs pos="51000">
                    <a:srgbClr val="FFFFFF"/>
                  </a:gs>
                  <a:gs pos="76000">
                    <a:srgbClr val="BC9800"/>
                  </a:gs>
                  <a:gs pos="24000">
                    <a:srgbClr val="BC9800"/>
                  </a:gs>
                  <a:gs pos="100000">
                    <a:srgbClr val="9A7D00"/>
                  </a:gs>
                </a:gsLst>
                <a:lin ang="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2000"/>
              </a:p>
            </p:txBody>
          </p:sp>
          <p:sp>
            <p:nvSpPr>
              <p:cNvPr id="68" name="สี่เหลี่ยมผืนผ้า 47">
                <a:extLst>
                  <a:ext uri="{FF2B5EF4-FFF2-40B4-BE49-F238E27FC236}">
                    <a16:creationId xmlns:a16="http://schemas.microsoft.com/office/drawing/2014/main" id="{667204FE-3C1C-4980-AD32-890094B05AFC}"/>
                  </a:ext>
                </a:extLst>
              </p:cNvPr>
              <p:cNvSpPr/>
              <p:nvPr/>
            </p:nvSpPr>
            <p:spPr>
              <a:xfrm>
                <a:off x="-29746" y="-164554"/>
                <a:ext cx="9173747" cy="517884"/>
              </a:xfrm>
              <a:prstGeom prst="rect">
                <a:avLst/>
              </a:prstGeom>
              <a:gradFill flip="none" rotWithShape="1">
                <a:gsLst>
                  <a:gs pos="0">
                    <a:srgbClr val="8E7300"/>
                  </a:gs>
                  <a:gs pos="51000">
                    <a:srgbClr val="FFFFFF"/>
                  </a:gs>
                  <a:gs pos="76000">
                    <a:srgbClr val="BC9800"/>
                  </a:gs>
                  <a:gs pos="24000">
                    <a:srgbClr val="BC9800"/>
                  </a:gs>
                  <a:gs pos="100000">
                    <a:srgbClr val="9A7D00"/>
                  </a:gs>
                </a:gsLst>
                <a:lin ang="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2000"/>
              </a:p>
            </p:txBody>
          </p:sp>
          <p:sp>
            <p:nvSpPr>
              <p:cNvPr id="69" name="แผนผังลำดับงาน: ป้อนข้อมูลด้วยตนเอง 4">
                <a:extLst>
                  <a:ext uri="{FF2B5EF4-FFF2-40B4-BE49-F238E27FC236}">
                    <a16:creationId xmlns:a16="http://schemas.microsoft.com/office/drawing/2014/main" id="{CDB1064D-F2C9-4D02-9722-A4463B75D08B}"/>
                  </a:ext>
                </a:extLst>
              </p:cNvPr>
              <p:cNvSpPr/>
              <p:nvPr/>
            </p:nvSpPr>
            <p:spPr>
              <a:xfrm>
                <a:off x="5883027" y="51469"/>
                <a:ext cx="3260973" cy="301861"/>
              </a:xfrm>
              <a:prstGeom prst="flowChartAlternateProcess">
                <a:avLst/>
              </a:prstGeom>
              <a:solidFill>
                <a:srgbClr val="00206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2000" dirty="0"/>
              </a:p>
            </p:txBody>
          </p:sp>
          <p:sp>
            <p:nvSpPr>
              <p:cNvPr id="70" name="สี่เหลี่ยมผืนผ้า 3">
                <a:extLst>
                  <a:ext uri="{FF2B5EF4-FFF2-40B4-BE49-F238E27FC236}">
                    <a16:creationId xmlns:a16="http://schemas.microsoft.com/office/drawing/2014/main" id="{8493D4F4-6FD8-4552-904E-DB7274115DA0}"/>
                  </a:ext>
                </a:extLst>
              </p:cNvPr>
              <p:cNvSpPr/>
              <p:nvPr/>
            </p:nvSpPr>
            <p:spPr>
              <a:xfrm>
                <a:off x="-29746" y="-164554"/>
                <a:ext cx="9173747" cy="432048"/>
              </a:xfrm>
              <a:prstGeom prst="rect">
                <a:avLst/>
              </a:prstGeom>
              <a:solidFill>
                <a:srgbClr val="00206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2000"/>
              </a:p>
            </p:txBody>
          </p:sp>
        </p:grpSp>
        <p:grpSp>
          <p:nvGrpSpPr>
            <p:cNvPr id="63" name="กลุ่ม 9">
              <a:extLst>
                <a:ext uri="{FF2B5EF4-FFF2-40B4-BE49-F238E27FC236}">
                  <a16:creationId xmlns:a16="http://schemas.microsoft.com/office/drawing/2014/main" id="{D2312BD0-5401-4FDB-9FF3-B1382B3C9639}"/>
                </a:ext>
              </a:extLst>
            </p:cNvPr>
            <p:cNvGrpSpPr/>
            <p:nvPr/>
          </p:nvGrpSpPr>
          <p:grpSpPr>
            <a:xfrm>
              <a:off x="5792566" y="-271597"/>
              <a:ext cx="1899096" cy="1541268"/>
              <a:chOff x="5491686" y="-481268"/>
              <a:chExt cx="1709187" cy="1387141"/>
            </a:xfrm>
          </p:grpSpPr>
          <p:sp>
            <p:nvSpPr>
              <p:cNvPr id="65" name="วงรี 13">
                <a:extLst>
                  <a:ext uri="{FF2B5EF4-FFF2-40B4-BE49-F238E27FC236}">
                    <a16:creationId xmlns:a16="http://schemas.microsoft.com/office/drawing/2014/main" id="{722B5707-C41F-4885-825E-D2676CEE49E1}"/>
                  </a:ext>
                </a:extLst>
              </p:cNvPr>
              <p:cNvSpPr/>
              <p:nvPr/>
            </p:nvSpPr>
            <p:spPr>
              <a:xfrm>
                <a:off x="5491686" y="-481268"/>
                <a:ext cx="1709187" cy="1387141"/>
              </a:xfrm>
              <a:prstGeom prst="ellipse">
                <a:avLst/>
              </a:prstGeom>
              <a:solidFill>
                <a:srgbClr val="FBF7F1"/>
              </a:solidFill>
              <a:ln>
                <a:noFill/>
              </a:ln>
              <a:effectLst>
                <a:softEdge rad="31750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2000"/>
              </a:p>
            </p:txBody>
          </p:sp>
          <p:pic>
            <p:nvPicPr>
              <p:cNvPr id="66" name="รูปภาพ 65">
                <a:extLst>
                  <a:ext uri="{FF2B5EF4-FFF2-40B4-BE49-F238E27FC236}">
                    <a16:creationId xmlns:a16="http://schemas.microsoft.com/office/drawing/2014/main" id="{EF9B53AA-6A14-4E04-B937-D6234A306BD7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r="65168" b="30186"/>
              <a:stretch/>
            </p:blipFill>
            <p:spPr>
              <a:xfrm>
                <a:off x="5978910" y="-202056"/>
                <a:ext cx="857563" cy="565764"/>
              </a:xfrm>
              <a:custGeom>
                <a:avLst/>
                <a:gdLst>
                  <a:gd name="connsiteX0" fmla="*/ 0 w 1500565"/>
                  <a:gd name="connsiteY0" fmla="*/ 0 h 990006"/>
                  <a:gd name="connsiteX1" fmla="*/ 1500565 w 1500565"/>
                  <a:gd name="connsiteY1" fmla="*/ 0 h 990006"/>
                  <a:gd name="connsiteX2" fmla="*/ 1500565 w 1500565"/>
                  <a:gd name="connsiteY2" fmla="*/ 699241 h 990006"/>
                  <a:gd name="connsiteX3" fmla="*/ 1454656 w 1500565"/>
                  <a:gd name="connsiteY3" fmla="*/ 699241 h 990006"/>
                  <a:gd name="connsiteX4" fmla="*/ 1454656 w 1500565"/>
                  <a:gd name="connsiteY4" fmla="*/ 958222 h 990006"/>
                  <a:gd name="connsiteX5" fmla="*/ 1500565 w 1500565"/>
                  <a:gd name="connsiteY5" fmla="*/ 958222 h 990006"/>
                  <a:gd name="connsiteX6" fmla="*/ 1500565 w 1500565"/>
                  <a:gd name="connsiteY6" fmla="*/ 990006 h 990006"/>
                  <a:gd name="connsiteX7" fmla="*/ 0 w 1500565"/>
                  <a:gd name="connsiteY7" fmla="*/ 990006 h 9900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00565" h="990006">
                    <a:moveTo>
                      <a:pt x="0" y="0"/>
                    </a:moveTo>
                    <a:lnTo>
                      <a:pt x="1500565" y="0"/>
                    </a:lnTo>
                    <a:lnTo>
                      <a:pt x="1500565" y="699241"/>
                    </a:lnTo>
                    <a:lnTo>
                      <a:pt x="1454656" y="699241"/>
                    </a:lnTo>
                    <a:lnTo>
                      <a:pt x="1454656" y="958222"/>
                    </a:lnTo>
                    <a:lnTo>
                      <a:pt x="1500565" y="958222"/>
                    </a:lnTo>
                    <a:lnTo>
                      <a:pt x="1500565" y="990006"/>
                    </a:lnTo>
                    <a:lnTo>
                      <a:pt x="0" y="990006"/>
                    </a:lnTo>
                    <a:close/>
                  </a:path>
                </a:pathLst>
              </a:custGeom>
            </p:spPr>
          </p:pic>
        </p:grpSp>
      </p:grpSp>
      <p:grpSp>
        <p:nvGrpSpPr>
          <p:cNvPr id="74" name="Group 73"/>
          <p:cNvGrpSpPr/>
          <p:nvPr/>
        </p:nvGrpSpPr>
        <p:grpSpPr>
          <a:xfrm>
            <a:off x="-23583" y="5154909"/>
            <a:ext cx="10183585" cy="694389"/>
            <a:chOff x="-23583" y="5134125"/>
            <a:chExt cx="10183585" cy="715174"/>
          </a:xfrm>
        </p:grpSpPr>
        <p:grpSp>
          <p:nvGrpSpPr>
            <p:cNvPr id="75" name="กลุ่ม 1">
              <a:extLst>
                <a:ext uri="{FF2B5EF4-FFF2-40B4-BE49-F238E27FC236}">
                  <a16:creationId xmlns:a16="http://schemas.microsoft.com/office/drawing/2014/main" id="{58DAA6D8-19A9-434E-BD10-9F227ECAADEE}"/>
                </a:ext>
              </a:extLst>
            </p:cNvPr>
            <p:cNvGrpSpPr/>
            <p:nvPr/>
          </p:nvGrpSpPr>
          <p:grpSpPr>
            <a:xfrm>
              <a:off x="-23583" y="5274993"/>
              <a:ext cx="10183585" cy="470079"/>
              <a:chOff x="-21226" y="4621292"/>
              <a:chExt cx="9165227" cy="561020"/>
            </a:xfrm>
          </p:grpSpPr>
          <p:grpSp>
            <p:nvGrpSpPr>
              <p:cNvPr id="82" name="กลุ่ม 7">
                <a:extLst>
                  <a:ext uri="{FF2B5EF4-FFF2-40B4-BE49-F238E27FC236}">
                    <a16:creationId xmlns:a16="http://schemas.microsoft.com/office/drawing/2014/main" id="{30C28730-7CDF-4231-A774-6A7122EB4AEA}"/>
                  </a:ext>
                </a:extLst>
              </p:cNvPr>
              <p:cNvGrpSpPr/>
              <p:nvPr/>
            </p:nvGrpSpPr>
            <p:grpSpPr>
              <a:xfrm>
                <a:off x="-21226" y="4635401"/>
                <a:ext cx="5133813" cy="546911"/>
                <a:chOff x="-45702" y="6428830"/>
                <a:chExt cx="7109733" cy="450425"/>
              </a:xfrm>
            </p:grpSpPr>
            <p:sp>
              <p:nvSpPr>
                <p:cNvPr id="86" name="รูปแบบอิสระ: รูปร่าง 55">
                  <a:extLst>
                    <a:ext uri="{FF2B5EF4-FFF2-40B4-BE49-F238E27FC236}">
                      <a16:creationId xmlns:a16="http://schemas.microsoft.com/office/drawing/2014/main" id="{447532BC-F1AF-418B-B954-69A21822D4D1}"/>
                    </a:ext>
                  </a:extLst>
                </p:cNvPr>
                <p:cNvSpPr/>
                <p:nvPr/>
              </p:nvSpPr>
              <p:spPr>
                <a:xfrm>
                  <a:off x="-16309" y="6508953"/>
                  <a:ext cx="6875685" cy="339767"/>
                </a:xfrm>
                <a:custGeom>
                  <a:avLst/>
                  <a:gdLst>
                    <a:gd name="connsiteX0" fmla="*/ 0 w 6028447"/>
                    <a:gd name="connsiteY0" fmla="*/ 0 h 339767"/>
                    <a:gd name="connsiteX1" fmla="*/ 6028447 w 6028447"/>
                    <a:gd name="connsiteY1" fmla="*/ 0 h 339767"/>
                    <a:gd name="connsiteX2" fmla="*/ 5679852 w 6028447"/>
                    <a:gd name="connsiteY2" fmla="*/ 339767 h 339767"/>
                    <a:gd name="connsiteX3" fmla="*/ 0 w 6028447"/>
                    <a:gd name="connsiteY3" fmla="*/ 339767 h 339767"/>
                    <a:gd name="connsiteX4" fmla="*/ 0 w 6028447"/>
                    <a:gd name="connsiteY4" fmla="*/ 0 h 3397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028447" h="339767">
                      <a:moveTo>
                        <a:pt x="0" y="0"/>
                      </a:moveTo>
                      <a:lnTo>
                        <a:pt x="6028447" y="0"/>
                      </a:lnTo>
                      <a:lnTo>
                        <a:pt x="5679852" y="339767"/>
                      </a:lnTo>
                      <a:lnTo>
                        <a:pt x="0" y="33976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th-TH" sz="2000" dirty="0"/>
                </a:p>
              </p:txBody>
            </p:sp>
            <p:sp>
              <p:nvSpPr>
                <p:cNvPr id="87" name="รูปแบบอิสระ: รูปร่าง 50">
                  <a:extLst>
                    <a:ext uri="{FF2B5EF4-FFF2-40B4-BE49-F238E27FC236}">
                      <a16:creationId xmlns:a16="http://schemas.microsoft.com/office/drawing/2014/main" id="{72AD55B9-27A4-40A2-86AD-A09FD1FBB379}"/>
                    </a:ext>
                  </a:extLst>
                </p:cNvPr>
                <p:cNvSpPr/>
                <p:nvPr/>
              </p:nvSpPr>
              <p:spPr>
                <a:xfrm>
                  <a:off x="-45702" y="6433550"/>
                  <a:ext cx="7025615" cy="426691"/>
                </a:xfrm>
                <a:custGeom>
                  <a:avLst/>
                  <a:gdLst>
                    <a:gd name="connsiteX0" fmla="*/ 0 w 6123140"/>
                    <a:gd name="connsiteY0" fmla="*/ 0 h 426691"/>
                    <a:gd name="connsiteX1" fmla="*/ 6123140 w 6123140"/>
                    <a:gd name="connsiteY1" fmla="*/ 0 h 426691"/>
                    <a:gd name="connsiteX2" fmla="*/ 6008569 w 6123140"/>
                    <a:gd name="connsiteY2" fmla="*/ 111669 h 426691"/>
                    <a:gd name="connsiteX3" fmla="*/ 5685361 w 6123140"/>
                    <a:gd name="connsiteY3" fmla="*/ 426691 h 426691"/>
                    <a:gd name="connsiteX4" fmla="*/ 5679852 w 6123140"/>
                    <a:gd name="connsiteY4" fmla="*/ 426691 h 426691"/>
                    <a:gd name="connsiteX5" fmla="*/ 6028447 w 6123140"/>
                    <a:gd name="connsiteY5" fmla="*/ 86924 h 426691"/>
                    <a:gd name="connsiteX6" fmla="*/ 0 w 6123140"/>
                    <a:gd name="connsiteY6" fmla="*/ 86924 h 426691"/>
                    <a:gd name="connsiteX7" fmla="*/ 0 w 6123140"/>
                    <a:gd name="connsiteY7" fmla="*/ 0 h 4266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123140" h="426691">
                      <a:moveTo>
                        <a:pt x="0" y="0"/>
                      </a:moveTo>
                      <a:lnTo>
                        <a:pt x="6123140" y="0"/>
                      </a:lnTo>
                      <a:lnTo>
                        <a:pt x="6008569" y="111669"/>
                      </a:lnTo>
                      <a:lnTo>
                        <a:pt x="5685361" y="426691"/>
                      </a:lnTo>
                      <a:lnTo>
                        <a:pt x="5679852" y="426691"/>
                      </a:lnTo>
                      <a:lnTo>
                        <a:pt x="6028447" y="86924"/>
                      </a:lnTo>
                      <a:lnTo>
                        <a:pt x="0" y="8692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>
                  <a:gsLst>
                    <a:gs pos="0">
                      <a:srgbClr val="FBE4AE"/>
                    </a:gs>
                    <a:gs pos="13000">
                      <a:srgbClr val="BD922A"/>
                    </a:gs>
                    <a:gs pos="21001">
                      <a:srgbClr val="BD922A"/>
                    </a:gs>
                    <a:gs pos="63000">
                      <a:srgbClr val="FBE4AE"/>
                    </a:gs>
                    <a:gs pos="67000">
                      <a:srgbClr val="BD922A"/>
                    </a:gs>
                    <a:gs pos="69000">
                      <a:srgbClr val="835E17"/>
                    </a:gs>
                    <a:gs pos="82001">
                      <a:srgbClr val="A28949"/>
                    </a:gs>
                    <a:gs pos="100000">
                      <a:srgbClr val="FAE3B7"/>
                    </a:gs>
                  </a:gsLst>
                  <a:lin ang="0" scaled="1"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th-TH" sz="2000" dirty="0"/>
                </a:p>
              </p:txBody>
            </p:sp>
            <p:sp>
              <p:nvSpPr>
                <p:cNvPr id="88" name="รูปแบบอิสระ: รูปร่าง 49">
                  <a:extLst>
                    <a:ext uri="{FF2B5EF4-FFF2-40B4-BE49-F238E27FC236}">
                      <a16:creationId xmlns:a16="http://schemas.microsoft.com/office/drawing/2014/main" id="{0CC04605-512B-40BA-BB6C-C4CA6329F254}"/>
                    </a:ext>
                  </a:extLst>
                </p:cNvPr>
                <p:cNvSpPr/>
                <p:nvPr/>
              </p:nvSpPr>
              <p:spPr>
                <a:xfrm rot="380166">
                  <a:off x="6515308" y="6428830"/>
                  <a:ext cx="548723" cy="450425"/>
                </a:xfrm>
                <a:custGeom>
                  <a:avLst/>
                  <a:gdLst>
                    <a:gd name="connsiteX0" fmla="*/ 411471 w 524882"/>
                    <a:gd name="connsiteY0" fmla="*/ 0 h 426691"/>
                    <a:gd name="connsiteX1" fmla="*/ 524882 w 524882"/>
                    <a:gd name="connsiteY1" fmla="*/ 0 h 426691"/>
                    <a:gd name="connsiteX2" fmla="*/ 113411 w 524882"/>
                    <a:gd name="connsiteY2" fmla="*/ 426691 h 426691"/>
                    <a:gd name="connsiteX3" fmla="*/ 0 w 524882"/>
                    <a:gd name="connsiteY3" fmla="*/ 426691 h 426691"/>
                    <a:gd name="connsiteX4" fmla="*/ 411471 w 524882"/>
                    <a:gd name="connsiteY4" fmla="*/ 0 h 4266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24882" h="426691">
                      <a:moveTo>
                        <a:pt x="411471" y="0"/>
                      </a:moveTo>
                      <a:lnTo>
                        <a:pt x="524882" y="0"/>
                      </a:lnTo>
                      <a:lnTo>
                        <a:pt x="113411" y="426691"/>
                      </a:lnTo>
                      <a:lnTo>
                        <a:pt x="0" y="426691"/>
                      </a:lnTo>
                      <a:lnTo>
                        <a:pt x="411471" y="0"/>
                      </a:ln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FBE4AE"/>
                    </a:gs>
                    <a:gs pos="13000">
                      <a:srgbClr val="BD922A"/>
                    </a:gs>
                    <a:gs pos="21001">
                      <a:srgbClr val="BD922A"/>
                    </a:gs>
                    <a:gs pos="63000">
                      <a:srgbClr val="FBE4AE"/>
                    </a:gs>
                    <a:gs pos="67000">
                      <a:srgbClr val="BD922A"/>
                    </a:gs>
                    <a:gs pos="69000">
                      <a:srgbClr val="835E17"/>
                    </a:gs>
                    <a:gs pos="82001">
                      <a:srgbClr val="A28949"/>
                    </a:gs>
                    <a:gs pos="100000">
                      <a:srgbClr val="FAE3B7"/>
                    </a:gs>
                  </a:gsLst>
                  <a:path path="circle">
                    <a:fillToRect l="100000" b="100000"/>
                  </a:path>
                  <a:tileRect t="-100000" r="-100000"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th-TH" sz="2000"/>
                </a:p>
              </p:txBody>
            </p:sp>
          </p:grpSp>
          <p:grpSp>
            <p:nvGrpSpPr>
              <p:cNvPr id="83" name="กลุ่ม 4">
                <a:extLst>
                  <a:ext uri="{FF2B5EF4-FFF2-40B4-BE49-F238E27FC236}">
                    <a16:creationId xmlns:a16="http://schemas.microsoft.com/office/drawing/2014/main" id="{33080593-C486-4A4E-A259-28A964353B4D}"/>
                  </a:ext>
                </a:extLst>
              </p:cNvPr>
              <p:cNvGrpSpPr/>
              <p:nvPr/>
            </p:nvGrpSpPr>
            <p:grpSpPr>
              <a:xfrm>
                <a:off x="7524888" y="4621292"/>
                <a:ext cx="1619113" cy="531030"/>
                <a:chOff x="9543115" y="6415804"/>
                <a:chExt cx="2661401" cy="453428"/>
              </a:xfrm>
            </p:grpSpPr>
            <p:sp>
              <p:nvSpPr>
                <p:cNvPr id="84" name="รูปแบบอิสระ: รูปร่าง 38">
                  <a:extLst>
                    <a:ext uri="{FF2B5EF4-FFF2-40B4-BE49-F238E27FC236}">
                      <a16:creationId xmlns:a16="http://schemas.microsoft.com/office/drawing/2014/main" id="{18287458-5345-45BB-A7B2-0AE1DDE4E433}"/>
                    </a:ext>
                  </a:extLst>
                </p:cNvPr>
                <p:cNvSpPr/>
                <p:nvPr/>
              </p:nvSpPr>
              <p:spPr>
                <a:xfrm>
                  <a:off x="9543115" y="6415804"/>
                  <a:ext cx="2661398" cy="441288"/>
                </a:xfrm>
                <a:custGeom>
                  <a:avLst/>
                  <a:gdLst>
                    <a:gd name="connsiteX0" fmla="*/ 437779 w 1373020"/>
                    <a:gd name="connsiteY0" fmla="*/ 0 h 426691"/>
                    <a:gd name="connsiteX1" fmla="*/ 1373020 w 1373020"/>
                    <a:gd name="connsiteY1" fmla="*/ 0 h 426691"/>
                    <a:gd name="connsiteX2" fmla="*/ 1373020 w 1373020"/>
                    <a:gd name="connsiteY2" fmla="*/ 426691 h 426691"/>
                    <a:gd name="connsiteX3" fmla="*/ 0 w 1373020"/>
                    <a:gd name="connsiteY3" fmla="*/ 426691 h 426691"/>
                    <a:gd name="connsiteX4" fmla="*/ 323208 w 1373020"/>
                    <a:gd name="connsiteY4" fmla="*/ 111669 h 426691"/>
                    <a:gd name="connsiteX5" fmla="*/ 437779 w 1373020"/>
                    <a:gd name="connsiteY5" fmla="*/ 0 h 4266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73020" h="426691">
                      <a:moveTo>
                        <a:pt x="437779" y="0"/>
                      </a:moveTo>
                      <a:lnTo>
                        <a:pt x="1373020" y="0"/>
                      </a:lnTo>
                      <a:lnTo>
                        <a:pt x="1373020" y="426691"/>
                      </a:lnTo>
                      <a:lnTo>
                        <a:pt x="0" y="426691"/>
                      </a:lnTo>
                      <a:lnTo>
                        <a:pt x="323208" y="111669"/>
                      </a:lnTo>
                      <a:lnTo>
                        <a:pt x="437779" y="0"/>
                      </a:lnTo>
                      <a:close/>
                    </a:path>
                  </a:pathLst>
                </a:custGeom>
                <a:gradFill>
                  <a:gsLst>
                    <a:gs pos="0">
                      <a:srgbClr val="FBE4AE"/>
                    </a:gs>
                    <a:gs pos="13000">
                      <a:srgbClr val="BD922A"/>
                    </a:gs>
                    <a:gs pos="21001">
                      <a:srgbClr val="BD922A"/>
                    </a:gs>
                    <a:gs pos="63000">
                      <a:srgbClr val="FBE4AE"/>
                    </a:gs>
                    <a:gs pos="67000">
                      <a:srgbClr val="BD922A"/>
                    </a:gs>
                    <a:gs pos="69000">
                      <a:srgbClr val="835E17"/>
                    </a:gs>
                    <a:gs pos="82001">
                      <a:srgbClr val="A28949"/>
                    </a:gs>
                    <a:gs pos="100000">
                      <a:srgbClr val="FAE3B7"/>
                    </a:gs>
                  </a:gsLst>
                  <a:lin ang="0" scaled="1"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th-TH" sz="2000"/>
                </a:p>
              </p:txBody>
            </p:sp>
            <p:sp>
              <p:nvSpPr>
                <p:cNvPr id="85" name="รูปแบบอิสระ: รูปร่าง 31">
                  <a:extLst>
                    <a:ext uri="{FF2B5EF4-FFF2-40B4-BE49-F238E27FC236}">
                      <a16:creationId xmlns:a16="http://schemas.microsoft.com/office/drawing/2014/main" id="{CB515603-CB57-4A48-B8A7-C4BD2C469F4B}"/>
                    </a:ext>
                  </a:extLst>
                </p:cNvPr>
                <p:cNvSpPr/>
                <p:nvPr/>
              </p:nvSpPr>
              <p:spPr>
                <a:xfrm>
                  <a:off x="9543115" y="6510930"/>
                  <a:ext cx="2661401" cy="358302"/>
                </a:xfrm>
                <a:custGeom>
                  <a:avLst/>
                  <a:gdLst>
                    <a:gd name="connsiteX0" fmla="*/ 349528 w 1399340"/>
                    <a:gd name="connsiteY0" fmla="*/ 0 h 340675"/>
                    <a:gd name="connsiteX1" fmla="*/ 1399340 w 1399340"/>
                    <a:gd name="connsiteY1" fmla="*/ 0 h 340675"/>
                    <a:gd name="connsiteX2" fmla="*/ 1399340 w 1399340"/>
                    <a:gd name="connsiteY2" fmla="*/ 340675 h 340675"/>
                    <a:gd name="connsiteX3" fmla="*/ 0 w 1399340"/>
                    <a:gd name="connsiteY3" fmla="*/ 340675 h 340675"/>
                    <a:gd name="connsiteX4" fmla="*/ 349528 w 1399340"/>
                    <a:gd name="connsiteY4" fmla="*/ 0 h 3406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99340" h="340675">
                      <a:moveTo>
                        <a:pt x="349528" y="0"/>
                      </a:moveTo>
                      <a:lnTo>
                        <a:pt x="1399340" y="0"/>
                      </a:lnTo>
                      <a:lnTo>
                        <a:pt x="1399340" y="340675"/>
                      </a:lnTo>
                      <a:lnTo>
                        <a:pt x="0" y="340675"/>
                      </a:lnTo>
                      <a:lnTo>
                        <a:pt x="349528" y="0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th-TH" sz="2000"/>
                </a:p>
              </p:txBody>
            </p:sp>
          </p:grpSp>
        </p:grpSp>
        <p:pic>
          <p:nvPicPr>
            <p:cNvPr id="76" name="Picture 23">
              <a:extLst>
                <a:ext uri="{FF2B5EF4-FFF2-40B4-BE49-F238E27FC236}">
                  <a16:creationId xmlns:a16="http://schemas.microsoft.com/office/drawing/2014/main" id="{A9FCDA38-8F0B-49DF-8F2E-B899B1F3623D}"/>
                </a:ext>
              </a:extLst>
            </p:cNvPr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699853" y="5264104"/>
              <a:ext cx="625615" cy="408428"/>
            </a:xfrm>
            <a:prstGeom prst="rect">
              <a:avLst/>
            </a:prstGeom>
          </p:spPr>
        </p:pic>
        <p:pic>
          <p:nvPicPr>
            <p:cNvPr id="77" name="Picture 24">
              <a:extLst>
                <a:ext uri="{FF2B5EF4-FFF2-40B4-BE49-F238E27FC236}">
                  <a16:creationId xmlns:a16="http://schemas.microsoft.com/office/drawing/2014/main" id="{199745AA-CFB3-443D-A566-E11575BA5223}"/>
                </a:ext>
              </a:extLst>
            </p:cNvPr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440755" y="5252961"/>
              <a:ext cx="384697" cy="433336"/>
            </a:xfrm>
            <a:prstGeom prst="rect">
              <a:avLst/>
            </a:prstGeom>
          </p:spPr>
        </p:pic>
        <p:pic>
          <p:nvPicPr>
            <p:cNvPr id="78" name="Picture 35">
              <a:extLst>
                <a:ext uri="{FF2B5EF4-FFF2-40B4-BE49-F238E27FC236}">
                  <a16:creationId xmlns:a16="http://schemas.microsoft.com/office/drawing/2014/main" id="{9584FECB-F937-4F01-8CDD-C92F98A2F1BC}"/>
                </a:ext>
              </a:extLst>
            </p:cNvPr>
            <p:cNvPicPr>
              <a:picLocks noChangeAspect="1"/>
            </p:cNvPicPr>
            <p:nvPr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882063" y="5338458"/>
              <a:ext cx="373365" cy="309768"/>
            </a:xfrm>
            <a:prstGeom prst="rect">
              <a:avLst/>
            </a:prstGeom>
          </p:spPr>
        </p:pic>
        <p:pic>
          <p:nvPicPr>
            <p:cNvPr id="79" name="Picture 36">
              <a:extLst>
                <a:ext uri="{FF2B5EF4-FFF2-40B4-BE49-F238E27FC236}">
                  <a16:creationId xmlns:a16="http://schemas.microsoft.com/office/drawing/2014/main" id="{62FFD426-AD6C-47DA-99D3-A7217E240C18}"/>
                </a:ext>
              </a:extLst>
            </p:cNvPr>
            <p:cNvPicPr>
              <a:picLocks noChangeAspect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345100" y="5340250"/>
              <a:ext cx="281130" cy="303691"/>
            </a:xfrm>
            <a:prstGeom prst="rect">
              <a:avLst/>
            </a:prstGeom>
          </p:spPr>
        </p:pic>
        <p:pic>
          <p:nvPicPr>
            <p:cNvPr id="80" name="Picture 2" descr="C:\Users\Administrator\Desktop\change for good.png"/>
            <p:cNvPicPr>
              <a:picLocks noChangeAspect="1" noChangeArrowheads="1"/>
            </p:cNvPicPr>
            <p:nvPr/>
          </p:nvPicPr>
          <p:blipFill>
            <a:blip r:embed="rId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606130" y="5281839"/>
              <a:ext cx="890907" cy="501037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81" name="รูปแบบอิสระ: รูปร่าง 49">
              <a:extLst>
                <a:ext uri="{FF2B5EF4-FFF2-40B4-BE49-F238E27FC236}">
                  <a16:creationId xmlns:a16="http://schemas.microsoft.com/office/drawing/2014/main" id="{0CC04605-512B-40BA-BB6C-C4CA6329F254}"/>
                </a:ext>
              </a:extLst>
            </p:cNvPr>
            <p:cNvSpPr/>
            <p:nvPr/>
          </p:nvSpPr>
          <p:spPr>
            <a:xfrm rot="1816843">
              <a:off x="8384884" y="5134125"/>
              <a:ext cx="366819" cy="715174"/>
            </a:xfrm>
            <a:custGeom>
              <a:avLst/>
              <a:gdLst>
                <a:gd name="connsiteX0" fmla="*/ 411471 w 524882"/>
                <a:gd name="connsiteY0" fmla="*/ 0 h 426691"/>
                <a:gd name="connsiteX1" fmla="*/ 524882 w 524882"/>
                <a:gd name="connsiteY1" fmla="*/ 0 h 426691"/>
                <a:gd name="connsiteX2" fmla="*/ 113411 w 524882"/>
                <a:gd name="connsiteY2" fmla="*/ 426691 h 426691"/>
                <a:gd name="connsiteX3" fmla="*/ 0 w 524882"/>
                <a:gd name="connsiteY3" fmla="*/ 426691 h 426691"/>
                <a:gd name="connsiteX4" fmla="*/ 411471 w 524882"/>
                <a:gd name="connsiteY4" fmla="*/ 0 h 426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4882" h="426691">
                  <a:moveTo>
                    <a:pt x="411471" y="0"/>
                  </a:moveTo>
                  <a:lnTo>
                    <a:pt x="524882" y="0"/>
                  </a:lnTo>
                  <a:lnTo>
                    <a:pt x="113411" y="426691"/>
                  </a:lnTo>
                  <a:lnTo>
                    <a:pt x="0" y="426691"/>
                  </a:lnTo>
                  <a:lnTo>
                    <a:pt x="411471" y="0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BE4AE"/>
                </a:gs>
                <a:gs pos="13000">
                  <a:srgbClr val="BD922A"/>
                </a:gs>
                <a:gs pos="21001">
                  <a:srgbClr val="BD922A"/>
                </a:gs>
                <a:gs pos="63000">
                  <a:srgbClr val="FBE4AE"/>
                </a:gs>
                <a:gs pos="67000">
                  <a:srgbClr val="BD922A"/>
                </a:gs>
                <a:gs pos="69000">
                  <a:srgbClr val="835E17"/>
                </a:gs>
                <a:gs pos="82001">
                  <a:srgbClr val="A28949"/>
                </a:gs>
                <a:gs pos="100000">
                  <a:srgbClr val="FAE3B7"/>
                </a:gs>
              </a:gsLst>
              <a:path path="circle">
                <a:fillToRect l="100000" b="100000"/>
              </a:path>
              <a:tileRect t="-100000" r="-10000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th-TH" sz="2000"/>
            </a:p>
          </p:txBody>
        </p:sp>
      </p:grpSp>
      <p:sp>
        <p:nvSpPr>
          <p:cNvPr id="28" name="TextBox 7"/>
          <p:cNvSpPr txBox="1"/>
          <p:nvPr/>
        </p:nvSpPr>
        <p:spPr>
          <a:xfrm>
            <a:off x="216981" y="5442506"/>
            <a:ext cx="5166910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th-TH" sz="1000" b="1" dirty="0">
                <a:solidFill>
                  <a:schemeClr val="bg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เศรษฐกิจฐานรากมั่นคง ชุมชนเข้มแข็งอย่างยั่งยืน ด้วยหลักปรัชญาของเศรษฐกิจพอเพียง</a:t>
            </a:r>
          </a:p>
        </p:txBody>
      </p:sp>
      <p:sp>
        <p:nvSpPr>
          <p:cNvPr id="30" name="กล่องข้อความ 8">
            <a:extLst>
              <a:ext uri="{FF2B5EF4-FFF2-40B4-BE49-F238E27FC236}">
                <a16:creationId xmlns:a16="http://schemas.microsoft.com/office/drawing/2014/main" id="{BF84CABE-5C70-4013-8958-0D4F9CD0D474}"/>
              </a:ext>
            </a:extLst>
          </p:cNvPr>
          <p:cNvSpPr txBox="1"/>
          <p:nvPr/>
        </p:nvSpPr>
        <p:spPr>
          <a:xfrm>
            <a:off x="7676272" y="32100"/>
            <a:ext cx="2493196" cy="5262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ct val="120000"/>
              </a:lnSpc>
            </a:pPr>
            <a:r>
              <a:rPr lang="en-US" sz="12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60 </a:t>
            </a:r>
            <a:r>
              <a:rPr lang="th-TH" sz="12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ปี กรมการพัฒนาชุมชน</a:t>
            </a:r>
          </a:p>
          <a:p>
            <a:pPr>
              <a:lnSpc>
                <a:spcPct val="120000"/>
              </a:lnSpc>
            </a:pPr>
            <a:r>
              <a:rPr lang="th-TH" sz="12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สร้างสรรค์ชุมชน สร้างคน สร้างชาติ</a:t>
            </a:r>
            <a:endParaRPr lang="en-US" sz="1200" b="1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hulabhorn Likit Text" panose="00000500000000000000" pitchFamily="50" charset="-34"/>
              <a:cs typeface="Chulabhorn Likit Text" panose="00000500000000000000" pitchFamily="50" charset="-34"/>
            </a:endParaRPr>
          </a:p>
        </p:txBody>
      </p:sp>
    </p:spTree>
    <p:extLst>
      <p:ext uri="{BB962C8B-B14F-4D97-AF65-F5344CB8AC3E}">
        <p14:creationId xmlns:p14="http://schemas.microsoft.com/office/powerpoint/2010/main" val="213461403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0" y="0"/>
            <a:ext cx="10160000" cy="5715000"/>
          </a:xfrm>
          <a:noFill/>
        </p:spPr>
        <p:txBody>
          <a:bodyPr>
            <a:normAutofit/>
          </a:bodyPr>
          <a:lstStyle/>
          <a:p>
            <a:pPr>
              <a:lnSpc>
                <a:spcPct val="100000"/>
              </a:lnSpc>
            </a:pPr>
            <a:r>
              <a:rPr lang="th-TH" sz="3667" dirty="0">
                <a:solidFill>
                  <a:schemeClr val="bg1">
                    <a:lumMod val="50000"/>
                  </a:schemeClr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/>
            </a:r>
            <a:br>
              <a:rPr lang="th-TH" sz="3667" dirty="0">
                <a:solidFill>
                  <a:schemeClr val="bg1">
                    <a:lumMod val="50000"/>
                  </a:schemeClr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</a:br>
            <a:r>
              <a:rPr lang="th-TH" sz="3667" dirty="0">
                <a:solidFill>
                  <a:schemeClr val="bg1">
                    <a:lumMod val="50000"/>
                  </a:schemeClr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/>
            </a:r>
            <a:br>
              <a:rPr lang="th-TH" sz="3667" dirty="0">
                <a:solidFill>
                  <a:schemeClr val="bg1">
                    <a:lumMod val="50000"/>
                  </a:schemeClr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</a:br>
            <a:r>
              <a:rPr lang="th-TH" sz="3100" dirty="0"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ความเป็นมา</a:t>
            </a:r>
            <a:br>
              <a:rPr lang="th-TH" sz="3100" dirty="0">
                <a:latin typeface="Chulabhorn Likit Text" panose="00000500000000000000" pitchFamily="50" charset="-34"/>
                <a:cs typeface="Chulabhorn Likit Text" panose="00000500000000000000" pitchFamily="50" charset="-34"/>
              </a:rPr>
            </a:br>
            <a:r>
              <a:rPr lang="th-TH" sz="3100" dirty="0"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/>
            </a:r>
            <a:br>
              <a:rPr lang="th-TH" sz="3100" dirty="0">
                <a:latin typeface="Chulabhorn Likit Text" panose="00000500000000000000" pitchFamily="50" charset="-34"/>
                <a:cs typeface="Chulabhorn Likit Text" panose="00000500000000000000" pitchFamily="50" charset="-34"/>
              </a:rPr>
            </a:br>
            <a:r>
              <a:rPr lang="th-TH" sz="3100" dirty="0"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การตั้งค่าเผื่อหนี้สงสัยจะสูญ</a:t>
            </a:r>
            <a:br>
              <a:rPr lang="th-TH" sz="3100" dirty="0">
                <a:latin typeface="Chulabhorn Likit Text" panose="00000500000000000000" pitchFamily="50" charset="-34"/>
                <a:cs typeface="Chulabhorn Likit Text" panose="00000500000000000000" pitchFamily="50" charset="-34"/>
              </a:rPr>
            </a:br>
            <a:r>
              <a:rPr lang="th-TH" sz="3100" dirty="0"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/>
            </a:r>
            <a:br>
              <a:rPr lang="th-TH" sz="3100" dirty="0">
                <a:latin typeface="Chulabhorn Likit Text" panose="00000500000000000000" pitchFamily="50" charset="-34"/>
                <a:cs typeface="Chulabhorn Likit Text" panose="00000500000000000000" pitchFamily="50" charset="-34"/>
              </a:rPr>
            </a:br>
            <a:r>
              <a:rPr lang="th-TH" sz="3100" dirty="0"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ของกองทุนพัฒนาบทบาทสตรี</a:t>
            </a:r>
            <a:br>
              <a:rPr lang="th-TH" sz="3100" dirty="0">
                <a:latin typeface="Chulabhorn Likit Text" panose="00000500000000000000" pitchFamily="50" charset="-34"/>
                <a:cs typeface="Chulabhorn Likit Text" panose="00000500000000000000" pitchFamily="50" charset="-34"/>
              </a:rPr>
            </a:br>
            <a:r>
              <a:rPr lang="th-TH" sz="3100" dirty="0"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/>
            </a:r>
            <a:br>
              <a:rPr lang="th-TH" sz="3100" dirty="0">
                <a:latin typeface="Chulabhorn Likit Text" panose="00000500000000000000" pitchFamily="50" charset="-34"/>
                <a:cs typeface="Chulabhorn Likit Text" panose="00000500000000000000" pitchFamily="50" charset="-34"/>
              </a:rPr>
            </a:br>
            <a:r>
              <a:rPr lang="th-TH" sz="3100" dirty="0"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/>
            </a:r>
            <a:br>
              <a:rPr lang="th-TH" sz="3100" dirty="0">
                <a:latin typeface="Chulabhorn Likit Text" panose="00000500000000000000" pitchFamily="50" charset="-34"/>
                <a:cs typeface="Chulabhorn Likit Text" panose="00000500000000000000" pitchFamily="50" charset="-34"/>
              </a:rPr>
            </a:br>
            <a:r>
              <a:rPr lang="th-TH" sz="3100" dirty="0" smtClean="0">
                <a:solidFill>
                  <a:schemeClr val="bg1">
                    <a:lumMod val="50000"/>
                  </a:schemeClr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/>
            </a:r>
            <a:br>
              <a:rPr lang="th-TH" sz="3100" dirty="0" smtClean="0">
                <a:solidFill>
                  <a:schemeClr val="bg1">
                    <a:lumMod val="50000"/>
                  </a:schemeClr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</a:br>
            <a:endParaRPr lang="th-TH" sz="3100" dirty="0">
              <a:solidFill>
                <a:schemeClr val="bg1">
                  <a:lumMod val="50000"/>
                </a:schemeClr>
              </a:solidFill>
              <a:latin typeface="Chulabhorn Likit Text" panose="00000500000000000000" pitchFamily="50" charset="-34"/>
              <a:cs typeface="Chulabhorn Likit Text" panose="00000500000000000000" pitchFamily="50" charset="-34"/>
            </a:endParaRPr>
          </a:p>
        </p:txBody>
      </p:sp>
      <p:grpSp>
        <p:nvGrpSpPr>
          <p:cNvPr id="3" name="Group 2"/>
          <p:cNvGrpSpPr/>
          <p:nvPr/>
        </p:nvGrpSpPr>
        <p:grpSpPr>
          <a:xfrm>
            <a:off x="-23581" y="-271597"/>
            <a:ext cx="10193050" cy="1541268"/>
            <a:chOff x="-23581" y="-271597"/>
            <a:chExt cx="10193050" cy="1541268"/>
          </a:xfrm>
        </p:grpSpPr>
        <p:grpSp>
          <p:nvGrpSpPr>
            <p:cNvPr id="4" name="กลุ่ม 52">
              <a:extLst>
                <a:ext uri="{FF2B5EF4-FFF2-40B4-BE49-F238E27FC236}">
                  <a16:creationId xmlns:a16="http://schemas.microsoft.com/office/drawing/2014/main" id="{84E5CB32-C22A-40FB-BE79-3F261B775F5E}"/>
                </a:ext>
              </a:extLst>
            </p:cNvPr>
            <p:cNvGrpSpPr/>
            <p:nvPr/>
          </p:nvGrpSpPr>
          <p:grpSpPr>
            <a:xfrm>
              <a:off x="-23581" y="299"/>
              <a:ext cx="10193050" cy="674950"/>
              <a:chOff x="-29746" y="-164554"/>
              <a:chExt cx="9173747" cy="607455"/>
            </a:xfrm>
          </p:grpSpPr>
          <p:sp>
            <p:nvSpPr>
              <p:cNvPr id="8" name="สี่เหลี่ยมผืนผ้า: มุมมน 48">
                <a:extLst>
                  <a:ext uri="{FF2B5EF4-FFF2-40B4-BE49-F238E27FC236}">
                    <a16:creationId xmlns:a16="http://schemas.microsoft.com/office/drawing/2014/main" id="{DCE62B95-9C16-4E87-82CC-AF99B1F01983}"/>
                  </a:ext>
                </a:extLst>
              </p:cNvPr>
              <p:cNvSpPr/>
              <p:nvPr/>
            </p:nvSpPr>
            <p:spPr>
              <a:xfrm>
                <a:off x="5692012" y="65211"/>
                <a:ext cx="3441748" cy="377690"/>
              </a:xfrm>
              <a:prstGeom prst="roundRect">
                <a:avLst/>
              </a:prstGeom>
              <a:gradFill flip="none" rotWithShape="1">
                <a:gsLst>
                  <a:gs pos="0">
                    <a:srgbClr val="8E7300"/>
                  </a:gs>
                  <a:gs pos="51000">
                    <a:srgbClr val="FFFFFF"/>
                  </a:gs>
                  <a:gs pos="76000">
                    <a:srgbClr val="BC9800"/>
                  </a:gs>
                  <a:gs pos="24000">
                    <a:srgbClr val="BC9800"/>
                  </a:gs>
                  <a:gs pos="100000">
                    <a:srgbClr val="9A7D00"/>
                  </a:gs>
                </a:gsLst>
                <a:lin ang="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2000"/>
              </a:p>
            </p:txBody>
          </p:sp>
          <p:sp>
            <p:nvSpPr>
              <p:cNvPr id="9" name="สี่เหลี่ยมผืนผ้า 47">
                <a:extLst>
                  <a:ext uri="{FF2B5EF4-FFF2-40B4-BE49-F238E27FC236}">
                    <a16:creationId xmlns:a16="http://schemas.microsoft.com/office/drawing/2014/main" id="{667204FE-3C1C-4980-AD32-890094B05AFC}"/>
                  </a:ext>
                </a:extLst>
              </p:cNvPr>
              <p:cNvSpPr/>
              <p:nvPr/>
            </p:nvSpPr>
            <p:spPr>
              <a:xfrm>
                <a:off x="-29746" y="-164554"/>
                <a:ext cx="9173747" cy="517884"/>
              </a:xfrm>
              <a:prstGeom prst="rect">
                <a:avLst/>
              </a:prstGeom>
              <a:gradFill flip="none" rotWithShape="1">
                <a:gsLst>
                  <a:gs pos="0">
                    <a:srgbClr val="8E7300"/>
                  </a:gs>
                  <a:gs pos="51000">
                    <a:srgbClr val="FFFFFF"/>
                  </a:gs>
                  <a:gs pos="76000">
                    <a:srgbClr val="BC9800"/>
                  </a:gs>
                  <a:gs pos="24000">
                    <a:srgbClr val="BC9800"/>
                  </a:gs>
                  <a:gs pos="100000">
                    <a:srgbClr val="9A7D00"/>
                  </a:gs>
                </a:gsLst>
                <a:lin ang="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2000"/>
              </a:p>
            </p:txBody>
          </p:sp>
          <p:sp>
            <p:nvSpPr>
              <p:cNvPr id="10" name="แผนผังลำดับงาน: ป้อนข้อมูลด้วยตนเอง 4">
                <a:extLst>
                  <a:ext uri="{FF2B5EF4-FFF2-40B4-BE49-F238E27FC236}">
                    <a16:creationId xmlns:a16="http://schemas.microsoft.com/office/drawing/2014/main" id="{CDB1064D-F2C9-4D02-9722-A4463B75D08B}"/>
                  </a:ext>
                </a:extLst>
              </p:cNvPr>
              <p:cNvSpPr/>
              <p:nvPr/>
            </p:nvSpPr>
            <p:spPr>
              <a:xfrm>
                <a:off x="5883027" y="51469"/>
                <a:ext cx="3260973" cy="301861"/>
              </a:xfrm>
              <a:prstGeom prst="flowChartAlternateProcess">
                <a:avLst/>
              </a:prstGeom>
              <a:solidFill>
                <a:srgbClr val="00206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2000" dirty="0"/>
              </a:p>
            </p:txBody>
          </p:sp>
          <p:sp>
            <p:nvSpPr>
              <p:cNvPr id="11" name="สี่เหลี่ยมผืนผ้า 3">
                <a:extLst>
                  <a:ext uri="{FF2B5EF4-FFF2-40B4-BE49-F238E27FC236}">
                    <a16:creationId xmlns:a16="http://schemas.microsoft.com/office/drawing/2014/main" id="{8493D4F4-6FD8-4552-904E-DB7274115DA0}"/>
                  </a:ext>
                </a:extLst>
              </p:cNvPr>
              <p:cNvSpPr/>
              <p:nvPr/>
            </p:nvSpPr>
            <p:spPr>
              <a:xfrm>
                <a:off x="-29746" y="-164554"/>
                <a:ext cx="9173747" cy="432048"/>
              </a:xfrm>
              <a:prstGeom prst="rect">
                <a:avLst/>
              </a:prstGeom>
              <a:solidFill>
                <a:srgbClr val="00206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2000"/>
              </a:p>
            </p:txBody>
          </p:sp>
        </p:grpSp>
        <p:grpSp>
          <p:nvGrpSpPr>
            <p:cNvPr id="5" name="กลุ่ม 9">
              <a:extLst>
                <a:ext uri="{FF2B5EF4-FFF2-40B4-BE49-F238E27FC236}">
                  <a16:creationId xmlns:a16="http://schemas.microsoft.com/office/drawing/2014/main" id="{D2312BD0-5401-4FDB-9FF3-B1382B3C9639}"/>
                </a:ext>
              </a:extLst>
            </p:cNvPr>
            <p:cNvGrpSpPr/>
            <p:nvPr/>
          </p:nvGrpSpPr>
          <p:grpSpPr>
            <a:xfrm>
              <a:off x="5792566" y="-271597"/>
              <a:ext cx="1899096" cy="1541268"/>
              <a:chOff x="5491686" y="-481268"/>
              <a:chExt cx="1709187" cy="1387141"/>
            </a:xfrm>
          </p:grpSpPr>
          <p:sp>
            <p:nvSpPr>
              <p:cNvPr id="6" name="วงรี 13">
                <a:extLst>
                  <a:ext uri="{FF2B5EF4-FFF2-40B4-BE49-F238E27FC236}">
                    <a16:creationId xmlns:a16="http://schemas.microsoft.com/office/drawing/2014/main" id="{722B5707-C41F-4885-825E-D2676CEE49E1}"/>
                  </a:ext>
                </a:extLst>
              </p:cNvPr>
              <p:cNvSpPr/>
              <p:nvPr/>
            </p:nvSpPr>
            <p:spPr>
              <a:xfrm>
                <a:off x="5491686" y="-481268"/>
                <a:ext cx="1709187" cy="1387141"/>
              </a:xfrm>
              <a:prstGeom prst="ellipse">
                <a:avLst/>
              </a:prstGeom>
              <a:solidFill>
                <a:srgbClr val="FBF7F1"/>
              </a:solidFill>
              <a:ln>
                <a:noFill/>
              </a:ln>
              <a:effectLst>
                <a:softEdge rad="31750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2000"/>
              </a:p>
            </p:txBody>
          </p:sp>
          <p:pic>
            <p:nvPicPr>
              <p:cNvPr id="7" name="รูปภาพ 65">
                <a:extLst>
                  <a:ext uri="{FF2B5EF4-FFF2-40B4-BE49-F238E27FC236}">
                    <a16:creationId xmlns:a16="http://schemas.microsoft.com/office/drawing/2014/main" id="{EF9B53AA-6A14-4E04-B937-D6234A306BD7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2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r="65168" b="30186"/>
              <a:stretch/>
            </p:blipFill>
            <p:spPr>
              <a:xfrm>
                <a:off x="5978910" y="-202056"/>
                <a:ext cx="857563" cy="565764"/>
              </a:xfrm>
              <a:custGeom>
                <a:avLst/>
                <a:gdLst>
                  <a:gd name="connsiteX0" fmla="*/ 0 w 1500565"/>
                  <a:gd name="connsiteY0" fmla="*/ 0 h 990006"/>
                  <a:gd name="connsiteX1" fmla="*/ 1500565 w 1500565"/>
                  <a:gd name="connsiteY1" fmla="*/ 0 h 990006"/>
                  <a:gd name="connsiteX2" fmla="*/ 1500565 w 1500565"/>
                  <a:gd name="connsiteY2" fmla="*/ 699241 h 990006"/>
                  <a:gd name="connsiteX3" fmla="*/ 1454656 w 1500565"/>
                  <a:gd name="connsiteY3" fmla="*/ 699241 h 990006"/>
                  <a:gd name="connsiteX4" fmla="*/ 1454656 w 1500565"/>
                  <a:gd name="connsiteY4" fmla="*/ 958222 h 990006"/>
                  <a:gd name="connsiteX5" fmla="*/ 1500565 w 1500565"/>
                  <a:gd name="connsiteY5" fmla="*/ 958222 h 990006"/>
                  <a:gd name="connsiteX6" fmla="*/ 1500565 w 1500565"/>
                  <a:gd name="connsiteY6" fmla="*/ 990006 h 990006"/>
                  <a:gd name="connsiteX7" fmla="*/ 0 w 1500565"/>
                  <a:gd name="connsiteY7" fmla="*/ 990006 h 9900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00565" h="990006">
                    <a:moveTo>
                      <a:pt x="0" y="0"/>
                    </a:moveTo>
                    <a:lnTo>
                      <a:pt x="1500565" y="0"/>
                    </a:lnTo>
                    <a:lnTo>
                      <a:pt x="1500565" y="699241"/>
                    </a:lnTo>
                    <a:lnTo>
                      <a:pt x="1454656" y="699241"/>
                    </a:lnTo>
                    <a:lnTo>
                      <a:pt x="1454656" y="958222"/>
                    </a:lnTo>
                    <a:lnTo>
                      <a:pt x="1500565" y="958222"/>
                    </a:lnTo>
                    <a:lnTo>
                      <a:pt x="1500565" y="990006"/>
                    </a:lnTo>
                    <a:lnTo>
                      <a:pt x="0" y="990006"/>
                    </a:lnTo>
                    <a:close/>
                  </a:path>
                </a:pathLst>
              </a:custGeom>
            </p:spPr>
          </p:pic>
        </p:grpSp>
      </p:grpSp>
      <p:grpSp>
        <p:nvGrpSpPr>
          <p:cNvPr id="12" name="Group 11"/>
          <p:cNvGrpSpPr/>
          <p:nvPr/>
        </p:nvGrpSpPr>
        <p:grpSpPr>
          <a:xfrm>
            <a:off x="-23583" y="5154909"/>
            <a:ext cx="10183585" cy="694389"/>
            <a:chOff x="-23583" y="5134125"/>
            <a:chExt cx="10183585" cy="715174"/>
          </a:xfrm>
        </p:grpSpPr>
        <p:grpSp>
          <p:nvGrpSpPr>
            <p:cNvPr id="13" name="กลุ่ม 1">
              <a:extLst>
                <a:ext uri="{FF2B5EF4-FFF2-40B4-BE49-F238E27FC236}">
                  <a16:creationId xmlns:a16="http://schemas.microsoft.com/office/drawing/2014/main" id="{58DAA6D8-19A9-434E-BD10-9F227ECAADEE}"/>
                </a:ext>
              </a:extLst>
            </p:cNvPr>
            <p:cNvGrpSpPr/>
            <p:nvPr/>
          </p:nvGrpSpPr>
          <p:grpSpPr>
            <a:xfrm>
              <a:off x="-23583" y="5274993"/>
              <a:ext cx="10183585" cy="470079"/>
              <a:chOff x="-21226" y="4621292"/>
              <a:chExt cx="9165227" cy="561020"/>
            </a:xfrm>
          </p:grpSpPr>
          <p:grpSp>
            <p:nvGrpSpPr>
              <p:cNvPr id="20" name="กลุ่ม 7">
                <a:extLst>
                  <a:ext uri="{FF2B5EF4-FFF2-40B4-BE49-F238E27FC236}">
                    <a16:creationId xmlns:a16="http://schemas.microsoft.com/office/drawing/2014/main" id="{30C28730-7CDF-4231-A774-6A7122EB4AEA}"/>
                  </a:ext>
                </a:extLst>
              </p:cNvPr>
              <p:cNvGrpSpPr/>
              <p:nvPr/>
            </p:nvGrpSpPr>
            <p:grpSpPr>
              <a:xfrm>
                <a:off x="-21226" y="4635401"/>
                <a:ext cx="5133813" cy="546911"/>
                <a:chOff x="-45702" y="6428830"/>
                <a:chExt cx="7109733" cy="450425"/>
              </a:xfrm>
            </p:grpSpPr>
            <p:sp>
              <p:nvSpPr>
                <p:cNvPr id="24" name="รูปแบบอิสระ: รูปร่าง 55">
                  <a:extLst>
                    <a:ext uri="{FF2B5EF4-FFF2-40B4-BE49-F238E27FC236}">
                      <a16:creationId xmlns:a16="http://schemas.microsoft.com/office/drawing/2014/main" id="{447532BC-F1AF-418B-B954-69A21822D4D1}"/>
                    </a:ext>
                  </a:extLst>
                </p:cNvPr>
                <p:cNvSpPr/>
                <p:nvPr/>
              </p:nvSpPr>
              <p:spPr>
                <a:xfrm>
                  <a:off x="-16309" y="6508953"/>
                  <a:ext cx="6875685" cy="339767"/>
                </a:xfrm>
                <a:custGeom>
                  <a:avLst/>
                  <a:gdLst>
                    <a:gd name="connsiteX0" fmla="*/ 0 w 6028447"/>
                    <a:gd name="connsiteY0" fmla="*/ 0 h 339767"/>
                    <a:gd name="connsiteX1" fmla="*/ 6028447 w 6028447"/>
                    <a:gd name="connsiteY1" fmla="*/ 0 h 339767"/>
                    <a:gd name="connsiteX2" fmla="*/ 5679852 w 6028447"/>
                    <a:gd name="connsiteY2" fmla="*/ 339767 h 339767"/>
                    <a:gd name="connsiteX3" fmla="*/ 0 w 6028447"/>
                    <a:gd name="connsiteY3" fmla="*/ 339767 h 339767"/>
                    <a:gd name="connsiteX4" fmla="*/ 0 w 6028447"/>
                    <a:gd name="connsiteY4" fmla="*/ 0 h 3397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028447" h="339767">
                      <a:moveTo>
                        <a:pt x="0" y="0"/>
                      </a:moveTo>
                      <a:lnTo>
                        <a:pt x="6028447" y="0"/>
                      </a:lnTo>
                      <a:lnTo>
                        <a:pt x="5679852" y="339767"/>
                      </a:lnTo>
                      <a:lnTo>
                        <a:pt x="0" y="33976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th-TH" sz="2000" dirty="0"/>
                </a:p>
              </p:txBody>
            </p:sp>
            <p:sp>
              <p:nvSpPr>
                <p:cNvPr id="25" name="รูปแบบอิสระ: รูปร่าง 50">
                  <a:extLst>
                    <a:ext uri="{FF2B5EF4-FFF2-40B4-BE49-F238E27FC236}">
                      <a16:creationId xmlns:a16="http://schemas.microsoft.com/office/drawing/2014/main" id="{72AD55B9-27A4-40A2-86AD-A09FD1FBB379}"/>
                    </a:ext>
                  </a:extLst>
                </p:cNvPr>
                <p:cNvSpPr/>
                <p:nvPr/>
              </p:nvSpPr>
              <p:spPr>
                <a:xfrm>
                  <a:off x="-45702" y="6433550"/>
                  <a:ext cx="7025615" cy="426691"/>
                </a:xfrm>
                <a:custGeom>
                  <a:avLst/>
                  <a:gdLst>
                    <a:gd name="connsiteX0" fmla="*/ 0 w 6123140"/>
                    <a:gd name="connsiteY0" fmla="*/ 0 h 426691"/>
                    <a:gd name="connsiteX1" fmla="*/ 6123140 w 6123140"/>
                    <a:gd name="connsiteY1" fmla="*/ 0 h 426691"/>
                    <a:gd name="connsiteX2" fmla="*/ 6008569 w 6123140"/>
                    <a:gd name="connsiteY2" fmla="*/ 111669 h 426691"/>
                    <a:gd name="connsiteX3" fmla="*/ 5685361 w 6123140"/>
                    <a:gd name="connsiteY3" fmla="*/ 426691 h 426691"/>
                    <a:gd name="connsiteX4" fmla="*/ 5679852 w 6123140"/>
                    <a:gd name="connsiteY4" fmla="*/ 426691 h 426691"/>
                    <a:gd name="connsiteX5" fmla="*/ 6028447 w 6123140"/>
                    <a:gd name="connsiteY5" fmla="*/ 86924 h 426691"/>
                    <a:gd name="connsiteX6" fmla="*/ 0 w 6123140"/>
                    <a:gd name="connsiteY6" fmla="*/ 86924 h 426691"/>
                    <a:gd name="connsiteX7" fmla="*/ 0 w 6123140"/>
                    <a:gd name="connsiteY7" fmla="*/ 0 h 4266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123140" h="426691">
                      <a:moveTo>
                        <a:pt x="0" y="0"/>
                      </a:moveTo>
                      <a:lnTo>
                        <a:pt x="6123140" y="0"/>
                      </a:lnTo>
                      <a:lnTo>
                        <a:pt x="6008569" y="111669"/>
                      </a:lnTo>
                      <a:lnTo>
                        <a:pt x="5685361" y="426691"/>
                      </a:lnTo>
                      <a:lnTo>
                        <a:pt x="5679852" y="426691"/>
                      </a:lnTo>
                      <a:lnTo>
                        <a:pt x="6028447" y="86924"/>
                      </a:lnTo>
                      <a:lnTo>
                        <a:pt x="0" y="8692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>
                  <a:gsLst>
                    <a:gs pos="0">
                      <a:srgbClr val="FBE4AE"/>
                    </a:gs>
                    <a:gs pos="13000">
                      <a:srgbClr val="BD922A"/>
                    </a:gs>
                    <a:gs pos="21001">
                      <a:srgbClr val="BD922A"/>
                    </a:gs>
                    <a:gs pos="63000">
                      <a:srgbClr val="FBE4AE"/>
                    </a:gs>
                    <a:gs pos="67000">
                      <a:srgbClr val="BD922A"/>
                    </a:gs>
                    <a:gs pos="69000">
                      <a:srgbClr val="835E17"/>
                    </a:gs>
                    <a:gs pos="82001">
                      <a:srgbClr val="A28949"/>
                    </a:gs>
                    <a:gs pos="100000">
                      <a:srgbClr val="FAE3B7"/>
                    </a:gs>
                  </a:gsLst>
                  <a:lin ang="0" scaled="1"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th-TH" sz="2000" dirty="0"/>
                </a:p>
              </p:txBody>
            </p:sp>
            <p:sp>
              <p:nvSpPr>
                <p:cNvPr id="26" name="รูปแบบอิสระ: รูปร่าง 49">
                  <a:extLst>
                    <a:ext uri="{FF2B5EF4-FFF2-40B4-BE49-F238E27FC236}">
                      <a16:creationId xmlns:a16="http://schemas.microsoft.com/office/drawing/2014/main" id="{0CC04605-512B-40BA-BB6C-C4CA6329F254}"/>
                    </a:ext>
                  </a:extLst>
                </p:cNvPr>
                <p:cNvSpPr/>
                <p:nvPr/>
              </p:nvSpPr>
              <p:spPr>
                <a:xfrm rot="380166">
                  <a:off x="6515308" y="6428830"/>
                  <a:ext cx="548723" cy="450425"/>
                </a:xfrm>
                <a:custGeom>
                  <a:avLst/>
                  <a:gdLst>
                    <a:gd name="connsiteX0" fmla="*/ 411471 w 524882"/>
                    <a:gd name="connsiteY0" fmla="*/ 0 h 426691"/>
                    <a:gd name="connsiteX1" fmla="*/ 524882 w 524882"/>
                    <a:gd name="connsiteY1" fmla="*/ 0 h 426691"/>
                    <a:gd name="connsiteX2" fmla="*/ 113411 w 524882"/>
                    <a:gd name="connsiteY2" fmla="*/ 426691 h 426691"/>
                    <a:gd name="connsiteX3" fmla="*/ 0 w 524882"/>
                    <a:gd name="connsiteY3" fmla="*/ 426691 h 426691"/>
                    <a:gd name="connsiteX4" fmla="*/ 411471 w 524882"/>
                    <a:gd name="connsiteY4" fmla="*/ 0 h 4266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24882" h="426691">
                      <a:moveTo>
                        <a:pt x="411471" y="0"/>
                      </a:moveTo>
                      <a:lnTo>
                        <a:pt x="524882" y="0"/>
                      </a:lnTo>
                      <a:lnTo>
                        <a:pt x="113411" y="426691"/>
                      </a:lnTo>
                      <a:lnTo>
                        <a:pt x="0" y="426691"/>
                      </a:lnTo>
                      <a:lnTo>
                        <a:pt x="411471" y="0"/>
                      </a:ln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FBE4AE"/>
                    </a:gs>
                    <a:gs pos="13000">
                      <a:srgbClr val="BD922A"/>
                    </a:gs>
                    <a:gs pos="21001">
                      <a:srgbClr val="BD922A"/>
                    </a:gs>
                    <a:gs pos="63000">
                      <a:srgbClr val="FBE4AE"/>
                    </a:gs>
                    <a:gs pos="67000">
                      <a:srgbClr val="BD922A"/>
                    </a:gs>
                    <a:gs pos="69000">
                      <a:srgbClr val="835E17"/>
                    </a:gs>
                    <a:gs pos="82001">
                      <a:srgbClr val="A28949"/>
                    </a:gs>
                    <a:gs pos="100000">
                      <a:srgbClr val="FAE3B7"/>
                    </a:gs>
                  </a:gsLst>
                  <a:path path="circle">
                    <a:fillToRect l="100000" b="100000"/>
                  </a:path>
                  <a:tileRect t="-100000" r="-100000"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th-TH" sz="2000"/>
                </a:p>
              </p:txBody>
            </p:sp>
          </p:grpSp>
          <p:grpSp>
            <p:nvGrpSpPr>
              <p:cNvPr id="21" name="กลุ่ม 4">
                <a:extLst>
                  <a:ext uri="{FF2B5EF4-FFF2-40B4-BE49-F238E27FC236}">
                    <a16:creationId xmlns:a16="http://schemas.microsoft.com/office/drawing/2014/main" id="{33080593-C486-4A4E-A259-28A964353B4D}"/>
                  </a:ext>
                </a:extLst>
              </p:cNvPr>
              <p:cNvGrpSpPr/>
              <p:nvPr/>
            </p:nvGrpSpPr>
            <p:grpSpPr>
              <a:xfrm>
                <a:off x="7524888" y="4621292"/>
                <a:ext cx="1619113" cy="531030"/>
                <a:chOff x="9543115" y="6415804"/>
                <a:chExt cx="2661401" cy="453428"/>
              </a:xfrm>
            </p:grpSpPr>
            <p:sp>
              <p:nvSpPr>
                <p:cNvPr id="22" name="รูปแบบอิสระ: รูปร่าง 38">
                  <a:extLst>
                    <a:ext uri="{FF2B5EF4-FFF2-40B4-BE49-F238E27FC236}">
                      <a16:creationId xmlns:a16="http://schemas.microsoft.com/office/drawing/2014/main" id="{18287458-5345-45BB-A7B2-0AE1DDE4E433}"/>
                    </a:ext>
                  </a:extLst>
                </p:cNvPr>
                <p:cNvSpPr/>
                <p:nvPr/>
              </p:nvSpPr>
              <p:spPr>
                <a:xfrm>
                  <a:off x="9543115" y="6415804"/>
                  <a:ext cx="2661398" cy="441288"/>
                </a:xfrm>
                <a:custGeom>
                  <a:avLst/>
                  <a:gdLst>
                    <a:gd name="connsiteX0" fmla="*/ 437779 w 1373020"/>
                    <a:gd name="connsiteY0" fmla="*/ 0 h 426691"/>
                    <a:gd name="connsiteX1" fmla="*/ 1373020 w 1373020"/>
                    <a:gd name="connsiteY1" fmla="*/ 0 h 426691"/>
                    <a:gd name="connsiteX2" fmla="*/ 1373020 w 1373020"/>
                    <a:gd name="connsiteY2" fmla="*/ 426691 h 426691"/>
                    <a:gd name="connsiteX3" fmla="*/ 0 w 1373020"/>
                    <a:gd name="connsiteY3" fmla="*/ 426691 h 426691"/>
                    <a:gd name="connsiteX4" fmla="*/ 323208 w 1373020"/>
                    <a:gd name="connsiteY4" fmla="*/ 111669 h 426691"/>
                    <a:gd name="connsiteX5" fmla="*/ 437779 w 1373020"/>
                    <a:gd name="connsiteY5" fmla="*/ 0 h 4266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73020" h="426691">
                      <a:moveTo>
                        <a:pt x="437779" y="0"/>
                      </a:moveTo>
                      <a:lnTo>
                        <a:pt x="1373020" y="0"/>
                      </a:lnTo>
                      <a:lnTo>
                        <a:pt x="1373020" y="426691"/>
                      </a:lnTo>
                      <a:lnTo>
                        <a:pt x="0" y="426691"/>
                      </a:lnTo>
                      <a:lnTo>
                        <a:pt x="323208" y="111669"/>
                      </a:lnTo>
                      <a:lnTo>
                        <a:pt x="437779" y="0"/>
                      </a:lnTo>
                      <a:close/>
                    </a:path>
                  </a:pathLst>
                </a:custGeom>
                <a:gradFill>
                  <a:gsLst>
                    <a:gs pos="0">
                      <a:srgbClr val="FBE4AE"/>
                    </a:gs>
                    <a:gs pos="13000">
                      <a:srgbClr val="BD922A"/>
                    </a:gs>
                    <a:gs pos="21001">
                      <a:srgbClr val="BD922A"/>
                    </a:gs>
                    <a:gs pos="63000">
                      <a:srgbClr val="FBE4AE"/>
                    </a:gs>
                    <a:gs pos="67000">
                      <a:srgbClr val="BD922A"/>
                    </a:gs>
                    <a:gs pos="69000">
                      <a:srgbClr val="835E17"/>
                    </a:gs>
                    <a:gs pos="82001">
                      <a:srgbClr val="A28949"/>
                    </a:gs>
                    <a:gs pos="100000">
                      <a:srgbClr val="FAE3B7"/>
                    </a:gs>
                  </a:gsLst>
                  <a:lin ang="0" scaled="1"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th-TH" sz="2000"/>
                </a:p>
              </p:txBody>
            </p:sp>
            <p:sp>
              <p:nvSpPr>
                <p:cNvPr id="23" name="รูปแบบอิสระ: รูปร่าง 31">
                  <a:extLst>
                    <a:ext uri="{FF2B5EF4-FFF2-40B4-BE49-F238E27FC236}">
                      <a16:creationId xmlns:a16="http://schemas.microsoft.com/office/drawing/2014/main" id="{CB515603-CB57-4A48-B8A7-C4BD2C469F4B}"/>
                    </a:ext>
                  </a:extLst>
                </p:cNvPr>
                <p:cNvSpPr/>
                <p:nvPr/>
              </p:nvSpPr>
              <p:spPr>
                <a:xfrm>
                  <a:off x="9543115" y="6510930"/>
                  <a:ext cx="2661401" cy="358302"/>
                </a:xfrm>
                <a:custGeom>
                  <a:avLst/>
                  <a:gdLst>
                    <a:gd name="connsiteX0" fmla="*/ 349528 w 1399340"/>
                    <a:gd name="connsiteY0" fmla="*/ 0 h 340675"/>
                    <a:gd name="connsiteX1" fmla="*/ 1399340 w 1399340"/>
                    <a:gd name="connsiteY1" fmla="*/ 0 h 340675"/>
                    <a:gd name="connsiteX2" fmla="*/ 1399340 w 1399340"/>
                    <a:gd name="connsiteY2" fmla="*/ 340675 h 340675"/>
                    <a:gd name="connsiteX3" fmla="*/ 0 w 1399340"/>
                    <a:gd name="connsiteY3" fmla="*/ 340675 h 340675"/>
                    <a:gd name="connsiteX4" fmla="*/ 349528 w 1399340"/>
                    <a:gd name="connsiteY4" fmla="*/ 0 h 3406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99340" h="340675">
                      <a:moveTo>
                        <a:pt x="349528" y="0"/>
                      </a:moveTo>
                      <a:lnTo>
                        <a:pt x="1399340" y="0"/>
                      </a:lnTo>
                      <a:lnTo>
                        <a:pt x="1399340" y="340675"/>
                      </a:lnTo>
                      <a:lnTo>
                        <a:pt x="0" y="340675"/>
                      </a:lnTo>
                      <a:lnTo>
                        <a:pt x="349528" y="0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th-TH" sz="2000"/>
                </a:p>
              </p:txBody>
            </p:sp>
          </p:grpSp>
        </p:grpSp>
        <p:pic>
          <p:nvPicPr>
            <p:cNvPr id="14" name="Picture 23">
              <a:extLst>
                <a:ext uri="{FF2B5EF4-FFF2-40B4-BE49-F238E27FC236}">
                  <a16:creationId xmlns:a16="http://schemas.microsoft.com/office/drawing/2014/main" id="{A9FCDA38-8F0B-49DF-8F2E-B899B1F3623D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699853" y="5264104"/>
              <a:ext cx="625615" cy="408428"/>
            </a:xfrm>
            <a:prstGeom prst="rect">
              <a:avLst/>
            </a:prstGeom>
          </p:spPr>
        </p:pic>
        <p:pic>
          <p:nvPicPr>
            <p:cNvPr id="15" name="Picture 24">
              <a:extLst>
                <a:ext uri="{FF2B5EF4-FFF2-40B4-BE49-F238E27FC236}">
                  <a16:creationId xmlns:a16="http://schemas.microsoft.com/office/drawing/2014/main" id="{199745AA-CFB3-443D-A566-E11575BA5223}"/>
                </a:ext>
              </a:extLst>
            </p:cNvPr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440755" y="5252961"/>
              <a:ext cx="384697" cy="433336"/>
            </a:xfrm>
            <a:prstGeom prst="rect">
              <a:avLst/>
            </a:prstGeom>
          </p:spPr>
        </p:pic>
        <p:pic>
          <p:nvPicPr>
            <p:cNvPr id="16" name="Picture 35">
              <a:extLst>
                <a:ext uri="{FF2B5EF4-FFF2-40B4-BE49-F238E27FC236}">
                  <a16:creationId xmlns:a16="http://schemas.microsoft.com/office/drawing/2014/main" id="{9584FECB-F937-4F01-8CDD-C92F98A2F1BC}"/>
                </a:ext>
              </a:extLst>
            </p:cNvPr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882063" y="5338458"/>
              <a:ext cx="373365" cy="309768"/>
            </a:xfrm>
            <a:prstGeom prst="rect">
              <a:avLst/>
            </a:prstGeom>
          </p:spPr>
        </p:pic>
        <p:pic>
          <p:nvPicPr>
            <p:cNvPr id="17" name="Picture 36">
              <a:extLst>
                <a:ext uri="{FF2B5EF4-FFF2-40B4-BE49-F238E27FC236}">
                  <a16:creationId xmlns:a16="http://schemas.microsoft.com/office/drawing/2014/main" id="{62FFD426-AD6C-47DA-99D3-A7217E240C18}"/>
                </a:ext>
              </a:extLst>
            </p:cNvPr>
            <p:cNvPicPr>
              <a:picLocks noChangeAspect="1"/>
            </p:cNvPicPr>
            <p:nvPr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345100" y="5340250"/>
              <a:ext cx="281130" cy="303691"/>
            </a:xfrm>
            <a:prstGeom prst="rect">
              <a:avLst/>
            </a:prstGeom>
          </p:spPr>
        </p:pic>
        <p:pic>
          <p:nvPicPr>
            <p:cNvPr id="18" name="Picture 2" descr="C:\Users\Administrator\Desktop\change for good.png"/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606130" y="5281839"/>
              <a:ext cx="890907" cy="501037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9" name="รูปแบบอิสระ: รูปร่าง 49">
              <a:extLst>
                <a:ext uri="{FF2B5EF4-FFF2-40B4-BE49-F238E27FC236}">
                  <a16:creationId xmlns:a16="http://schemas.microsoft.com/office/drawing/2014/main" id="{0CC04605-512B-40BA-BB6C-C4CA6329F254}"/>
                </a:ext>
              </a:extLst>
            </p:cNvPr>
            <p:cNvSpPr/>
            <p:nvPr/>
          </p:nvSpPr>
          <p:spPr>
            <a:xfrm rot="1816843">
              <a:off x="8384884" y="5134125"/>
              <a:ext cx="366819" cy="715174"/>
            </a:xfrm>
            <a:custGeom>
              <a:avLst/>
              <a:gdLst>
                <a:gd name="connsiteX0" fmla="*/ 411471 w 524882"/>
                <a:gd name="connsiteY0" fmla="*/ 0 h 426691"/>
                <a:gd name="connsiteX1" fmla="*/ 524882 w 524882"/>
                <a:gd name="connsiteY1" fmla="*/ 0 h 426691"/>
                <a:gd name="connsiteX2" fmla="*/ 113411 w 524882"/>
                <a:gd name="connsiteY2" fmla="*/ 426691 h 426691"/>
                <a:gd name="connsiteX3" fmla="*/ 0 w 524882"/>
                <a:gd name="connsiteY3" fmla="*/ 426691 h 426691"/>
                <a:gd name="connsiteX4" fmla="*/ 411471 w 524882"/>
                <a:gd name="connsiteY4" fmla="*/ 0 h 426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4882" h="426691">
                  <a:moveTo>
                    <a:pt x="411471" y="0"/>
                  </a:moveTo>
                  <a:lnTo>
                    <a:pt x="524882" y="0"/>
                  </a:lnTo>
                  <a:lnTo>
                    <a:pt x="113411" y="426691"/>
                  </a:lnTo>
                  <a:lnTo>
                    <a:pt x="0" y="426691"/>
                  </a:lnTo>
                  <a:lnTo>
                    <a:pt x="411471" y="0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BE4AE"/>
                </a:gs>
                <a:gs pos="13000">
                  <a:srgbClr val="BD922A"/>
                </a:gs>
                <a:gs pos="21001">
                  <a:srgbClr val="BD922A"/>
                </a:gs>
                <a:gs pos="63000">
                  <a:srgbClr val="FBE4AE"/>
                </a:gs>
                <a:gs pos="67000">
                  <a:srgbClr val="BD922A"/>
                </a:gs>
                <a:gs pos="69000">
                  <a:srgbClr val="835E17"/>
                </a:gs>
                <a:gs pos="82001">
                  <a:srgbClr val="A28949"/>
                </a:gs>
                <a:gs pos="100000">
                  <a:srgbClr val="FAE3B7"/>
                </a:gs>
              </a:gsLst>
              <a:path path="circle">
                <a:fillToRect l="100000" b="100000"/>
              </a:path>
              <a:tileRect t="-100000" r="-10000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th-TH" sz="2000"/>
            </a:p>
          </p:txBody>
        </p:sp>
      </p:grpSp>
      <p:sp>
        <p:nvSpPr>
          <p:cNvPr id="27" name="TextBox 7"/>
          <p:cNvSpPr txBox="1"/>
          <p:nvPr/>
        </p:nvSpPr>
        <p:spPr>
          <a:xfrm>
            <a:off x="216981" y="5442506"/>
            <a:ext cx="5166910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th-TH" sz="1000" b="1" dirty="0">
                <a:solidFill>
                  <a:schemeClr val="bg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เศรษฐกิจฐานรากมั่นคง ชุมชนเข้มแข็งอย่างยั่งยืน ด้วยหลักปรัชญาของเศรษฐกิจพอเพียง</a:t>
            </a:r>
          </a:p>
        </p:txBody>
      </p:sp>
      <p:sp>
        <p:nvSpPr>
          <p:cNvPr id="28" name="กล่องข้อความ 8">
            <a:extLst>
              <a:ext uri="{FF2B5EF4-FFF2-40B4-BE49-F238E27FC236}">
                <a16:creationId xmlns:a16="http://schemas.microsoft.com/office/drawing/2014/main" id="{BF84CABE-5C70-4013-8958-0D4F9CD0D474}"/>
              </a:ext>
            </a:extLst>
          </p:cNvPr>
          <p:cNvSpPr txBox="1"/>
          <p:nvPr/>
        </p:nvSpPr>
        <p:spPr>
          <a:xfrm>
            <a:off x="7676272" y="32100"/>
            <a:ext cx="2493196" cy="5262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ct val="120000"/>
              </a:lnSpc>
            </a:pPr>
            <a:r>
              <a:rPr lang="en-US" sz="12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60 </a:t>
            </a:r>
            <a:r>
              <a:rPr lang="th-TH" sz="12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ปี กรมการพัฒนาชุมชน</a:t>
            </a:r>
          </a:p>
          <a:p>
            <a:pPr>
              <a:lnSpc>
                <a:spcPct val="120000"/>
              </a:lnSpc>
            </a:pPr>
            <a:r>
              <a:rPr lang="th-TH" sz="12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สร้างสรรค์ชุมชน สร้างคน สร้างชาติ</a:t>
            </a:r>
            <a:endParaRPr lang="en-US" sz="1200" b="1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hulabhorn Likit Text" panose="00000500000000000000" pitchFamily="50" charset="-34"/>
              <a:cs typeface="Chulabhorn Likit Text" panose="00000500000000000000" pitchFamily="50" charset="-34"/>
            </a:endParaRPr>
          </a:p>
        </p:txBody>
      </p:sp>
      <p:sp>
        <p:nvSpPr>
          <p:cNvPr id="29" name="สี่เหลี่ยมผืนผ้า: มุมมน 24">
            <a:extLst>
              <a:ext uri="{FF2B5EF4-FFF2-40B4-BE49-F238E27FC236}">
                <a16:creationId xmlns:a16="http://schemas.microsoft.com/office/drawing/2014/main" id="{D992C9EC-F489-4262-8A24-43469489E10F}"/>
              </a:ext>
            </a:extLst>
          </p:cNvPr>
          <p:cNvSpPr/>
          <p:nvPr/>
        </p:nvSpPr>
        <p:spPr>
          <a:xfrm>
            <a:off x="-31717" y="-13471"/>
            <a:ext cx="6083300" cy="542839"/>
          </a:xfrm>
          <a:prstGeom prst="roundRect">
            <a:avLst/>
          </a:prstGeom>
          <a:noFill/>
          <a:ln>
            <a:noFill/>
          </a:ln>
          <a:scene3d>
            <a:camera prst="orthographicFront"/>
            <a:lightRig rig="threePt" dir="t"/>
          </a:scene3d>
          <a:sp3d>
            <a:bevelT w="139700" h="139700" prst="divot"/>
          </a:sp3d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rtlCol="0" anchor="t"/>
          <a:lstStyle/>
          <a:p>
            <a:pPr algn="ctr">
              <a:lnSpc>
                <a:spcPct val="150000"/>
              </a:lnSpc>
            </a:pPr>
            <a:r>
              <a:rPr lang="th-TH" sz="1400" b="1" dirty="0" smtClean="0">
                <a:solidFill>
                  <a:schemeClr val="bg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5.3 </a:t>
            </a:r>
            <a:r>
              <a:rPr lang="th-TH" sz="1400" b="1" dirty="0">
                <a:solidFill>
                  <a:schemeClr val="bg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การตั้งค่าเผื่อหนี้สงสัยจะสูญของกองทุนพัฒนาบทบาทสตรี</a:t>
            </a:r>
          </a:p>
          <a:p>
            <a:pPr algn="ctr">
              <a:lnSpc>
                <a:spcPct val="150000"/>
              </a:lnSpc>
            </a:pPr>
            <a:endParaRPr lang="en-GB" b="1" dirty="0">
              <a:ln>
                <a:solidFill>
                  <a:schemeClr val="tx1"/>
                </a:solidFill>
              </a:ln>
              <a:solidFill>
                <a:schemeClr val="tx1"/>
              </a:solidFill>
              <a:latin typeface="Chulabhorn Likit Text" panose="00000500000000000000" pitchFamily="50" charset="-34"/>
              <a:cs typeface="Chulabhorn Likit Text" panose="00000500000000000000" pitchFamily="50" charset="-34"/>
            </a:endParaRPr>
          </a:p>
        </p:txBody>
      </p:sp>
    </p:spTree>
    <p:extLst>
      <p:ext uri="{BB962C8B-B14F-4D97-AF65-F5344CB8AC3E}">
        <p14:creationId xmlns:p14="http://schemas.microsoft.com/office/powerpoint/2010/main" val="328077185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itle 1"/>
          <p:cNvSpPr txBox="1">
            <a:spLocks/>
          </p:cNvSpPr>
          <p:nvPr/>
        </p:nvSpPr>
        <p:spPr>
          <a:xfrm>
            <a:off x="2432994" y="992620"/>
            <a:ext cx="4635751" cy="607671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</p:spPr>
        <p:txBody>
          <a:bodyPr vert="horz" lIns="76200" tIns="38100" rIns="76200" bIns="38100" rtlCol="0" anchor="b">
            <a:no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th-TH" sz="2333" b="1" dirty="0">
                <a:solidFill>
                  <a:srgbClr val="C00000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/>
            </a:r>
            <a:br>
              <a:rPr lang="th-TH" sz="2333" b="1" dirty="0">
                <a:solidFill>
                  <a:srgbClr val="C00000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</a:br>
            <a:r>
              <a:rPr lang="th-TH" sz="3000" b="1" dirty="0">
                <a:solidFill>
                  <a:srgbClr val="C00000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สภาพปัญหา</a:t>
            </a:r>
            <a:endParaRPr lang="th-TH" sz="2000" dirty="0">
              <a:solidFill>
                <a:srgbClr val="C00000"/>
              </a:solidFill>
              <a:latin typeface="Chulabhorn Likit Text" panose="00000500000000000000" pitchFamily="50" charset="-34"/>
              <a:cs typeface="Chulabhorn Likit Text" panose="00000500000000000000" pitchFamily="50" charset="-34"/>
            </a:endParaRPr>
          </a:p>
        </p:txBody>
      </p:sp>
      <p:sp>
        <p:nvSpPr>
          <p:cNvPr id="8" name="Rectangle 7"/>
          <p:cNvSpPr/>
          <p:nvPr/>
        </p:nvSpPr>
        <p:spPr>
          <a:xfrm>
            <a:off x="177634" y="1745135"/>
            <a:ext cx="9790619" cy="31393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285739" indent="-285739" algn="thaiDist">
              <a:lnSpc>
                <a:spcPct val="110000"/>
              </a:lnSpc>
              <a:buFont typeface="Wingdings 2" panose="05020102010507070707" pitchFamily="18" charset="2"/>
              <a:buChar char="³"/>
              <a:defRPr/>
            </a:pPr>
            <a:r>
              <a:rPr lang="th-TH" spc="-40" dirty="0">
                <a:latin typeface="Chulabhorn Likit Text" panose="00000500000000000000" pitchFamily="50" charset="-34"/>
                <a:cs typeface="Chulabhorn Likit Text" panose="00000500000000000000" pitchFamily="50" charset="-34"/>
                <a:sym typeface="Wingdings 2" panose="05020102010507070707" pitchFamily="18" charset="2"/>
              </a:rPr>
              <a:t>กองทุนมีหนี้เกินกำหนดชำระ ลูกหนี้ดำเนินคดี ดอกเบี้ยค้างรับ และค่าปรับค้างรับ ตั้งแต่ปี 2556 </a:t>
            </a:r>
            <a:r>
              <a:rPr lang="th-TH" spc="-40" dirty="0" smtClean="0">
                <a:latin typeface="Chulabhorn Likit Text" panose="00000500000000000000" pitchFamily="50" charset="-34"/>
                <a:cs typeface="Chulabhorn Likit Text" panose="00000500000000000000" pitchFamily="50" charset="-34"/>
                <a:sym typeface="Wingdings 2" panose="05020102010507070707" pitchFamily="18" charset="2"/>
              </a:rPr>
              <a:t>- </a:t>
            </a:r>
            <a:r>
              <a:rPr lang="th-TH" spc="-40" dirty="0">
                <a:latin typeface="Chulabhorn Likit Text" panose="00000500000000000000" pitchFamily="50" charset="-34"/>
                <a:cs typeface="Chulabhorn Likit Text" panose="00000500000000000000" pitchFamily="50" charset="-34"/>
                <a:sym typeface="Wingdings 2" panose="05020102010507070707" pitchFamily="18" charset="2"/>
              </a:rPr>
              <a:t>2565 </a:t>
            </a:r>
            <a:r>
              <a:rPr lang="th-TH" dirty="0">
                <a:latin typeface="Chulabhorn Likit Text" panose="00000500000000000000" pitchFamily="50" charset="-34"/>
                <a:cs typeface="Chulabhorn Likit Text" panose="00000500000000000000" pitchFamily="50" charset="-34"/>
                <a:sym typeface="Wingdings 2" panose="05020102010507070707" pitchFamily="18" charset="2"/>
              </a:rPr>
              <a:t>และจำนวนมาก</a:t>
            </a:r>
          </a:p>
          <a:p>
            <a:pPr marL="285739" indent="-285739" algn="thaiDist">
              <a:lnSpc>
                <a:spcPct val="110000"/>
              </a:lnSpc>
              <a:buFont typeface="Wingdings 2" panose="05020102010507070707" pitchFamily="18" charset="2"/>
              <a:buChar char="³"/>
              <a:defRPr/>
            </a:pPr>
            <a:endParaRPr lang="th-TH" dirty="0">
              <a:latin typeface="Chulabhorn Likit Text" panose="00000500000000000000" pitchFamily="50" charset="-34"/>
              <a:cs typeface="Chulabhorn Likit Text" panose="00000500000000000000" pitchFamily="50" charset="-34"/>
              <a:sym typeface="Wingdings 2" panose="05020102010507070707" pitchFamily="18" charset="2"/>
            </a:endParaRPr>
          </a:p>
          <a:p>
            <a:pPr marL="285739" indent="-285739" algn="thaiDist">
              <a:lnSpc>
                <a:spcPct val="110000"/>
              </a:lnSpc>
              <a:buFont typeface="Wingdings 2" panose="05020102010507070707" pitchFamily="18" charset="2"/>
              <a:buChar char="³"/>
              <a:defRPr/>
            </a:pPr>
            <a:r>
              <a:rPr lang="th-TH" dirty="0">
                <a:latin typeface="Chulabhorn Likit Text" panose="00000500000000000000" pitchFamily="50" charset="-34"/>
                <a:cs typeface="Chulabhorn Likit Text" panose="00000500000000000000" pitchFamily="50" charset="-34"/>
                <a:sym typeface="Wingdings 2" panose="05020102010507070707" pitchFamily="18" charset="2"/>
              </a:rPr>
              <a:t>ประเด็นการไม่รับรองรายงานการเงินกองทุนพัฒนาบทบาทสตรี ของ สตง. </a:t>
            </a:r>
            <a:r>
              <a:rPr lang="th-TH" dirty="0" smtClean="0">
                <a:latin typeface="Chulabhorn Likit Text" panose="00000500000000000000" pitchFamily="50" charset="-34"/>
                <a:cs typeface="Chulabhorn Likit Text" panose="00000500000000000000" pitchFamily="50" charset="-34"/>
                <a:sym typeface="Wingdings 2" panose="05020102010507070707" pitchFamily="18" charset="2"/>
              </a:rPr>
              <a:t>เนื่องจากกองทุน</a:t>
            </a:r>
            <a:r>
              <a:rPr lang="th-TH" dirty="0">
                <a:latin typeface="Chulabhorn Likit Text" panose="00000500000000000000" pitchFamily="50" charset="-34"/>
                <a:cs typeface="Chulabhorn Likit Text" panose="00000500000000000000" pitchFamily="50" charset="-34"/>
                <a:sym typeface="Wingdings 2" panose="05020102010507070707" pitchFamily="18" charset="2"/>
              </a:rPr>
              <a:t>ฯ ไม่ได้ตั้งบัญชีค่าเผื่อหนี้สงสัยจะสูญสำหรับลูกหนี้ที่คาดว่าจะไม่สามารถเรียกเก็บได้ ตั้งแต่ปี 2556 - ปัจจุบัน</a:t>
            </a:r>
          </a:p>
          <a:p>
            <a:pPr algn="thaiDist">
              <a:lnSpc>
                <a:spcPct val="110000"/>
              </a:lnSpc>
              <a:defRPr/>
            </a:pPr>
            <a:endParaRPr lang="th-TH" dirty="0">
              <a:latin typeface="Chulabhorn Likit Text" panose="00000500000000000000" pitchFamily="50" charset="-34"/>
              <a:cs typeface="Chulabhorn Likit Text" panose="00000500000000000000" pitchFamily="50" charset="-34"/>
              <a:sym typeface="Wingdings 2" panose="05020102010507070707" pitchFamily="18" charset="2"/>
            </a:endParaRPr>
          </a:p>
          <a:p>
            <a:pPr algn="thaiDist">
              <a:lnSpc>
                <a:spcPct val="110000"/>
              </a:lnSpc>
              <a:defRPr/>
            </a:pPr>
            <a:r>
              <a:rPr lang="th-TH" dirty="0">
                <a:latin typeface="Chulabhorn Likit Text" panose="00000500000000000000" pitchFamily="50" charset="-34"/>
                <a:cs typeface="Chulabhorn Likit Text" panose="00000500000000000000" pitchFamily="50" charset="-34"/>
                <a:sym typeface="Wingdings 2" panose="05020102010507070707" pitchFamily="18" charset="2"/>
              </a:rPr>
              <a:t>กองทุนไม่มีหลักเกณฑ์การตั้งค่าเผื่อหนี้สงสัยจะสูญสำหรับลูกหนี้ที่คาดว่าจะไม่</a:t>
            </a:r>
            <a:r>
              <a:rPr lang="th-TH" dirty="0" smtClean="0">
                <a:latin typeface="Chulabhorn Likit Text" panose="00000500000000000000" pitchFamily="50" charset="-34"/>
                <a:cs typeface="Chulabhorn Likit Text" panose="00000500000000000000" pitchFamily="50" charset="-34"/>
                <a:sym typeface="Wingdings 2" panose="05020102010507070707" pitchFamily="18" charset="2"/>
              </a:rPr>
              <a:t>สามารถเรียก</a:t>
            </a:r>
            <a:r>
              <a:rPr lang="th-TH" dirty="0">
                <a:latin typeface="Chulabhorn Likit Text" panose="00000500000000000000" pitchFamily="50" charset="-34"/>
                <a:cs typeface="Chulabhorn Likit Text" panose="00000500000000000000" pitchFamily="50" charset="-34"/>
                <a:sym typeface="Wingdings 2" panose="05020102010507070707" pitchFamily="18" charset="2"/>
              </a:rPr>
              <a:t>เก็บได้</a:t>
            </a:r>
          </a:p>
          <a:p>
            <a:pPr>
              <a:lnSpc>
                <a:spcPct val="110000"/>
              </a:lnSpc>
              <a:defRPr/>
            </a:pPr>
            <a:endParaRPr lang="th-TH" dirty="0">
              <a:latin typeface="Chulabhorn Likit Text" panose="00000500000000000000" pitchFamily="50" charset="-34"/>
              <a:cs typeface="Chulabhorn Likit Text" panose="00000500000000000000" pitchFamily="50" charset="-34"/>
              <a:sym typeface="Wingdings 2" panose="05020102010507070707" pitchFamily="18" charset="2"/>
            </a:endParaRPr>
          </a:p>
          <a:p>
            <a:pPr algn="thaiDist">
              <a:lnSpc>
                <a:spcPct val="110000"/>
              </a:lnSpc>
              <a:defRPr/>
            </a:pPr>
            <a:r>
              <a:rPr lang="th-TH" dirty="0">
                <a:latin typeface="Chulabhorn Likit Text" panose="00000500000000000000" pitchFamily="50" charset="-34"/>
                <a:cs typeface="Chulabhorn Likit Text" panose="00000500000000000000" pitchFamily="50" charset="-34"/>
                <a:sym typeface="Wingdings 2" panose="05020102010507070707" pitchFamily="18" charset="2"/>
              </a:rPr>
              <a:t></a:t>
            </a:r>
            <a:r>
              <a:rPr lang="th-TH" spc="-30" dirty="0">
                <a:latin typeface="Chulabhorn Likit Text" panose="00000500000000000000" pitchFamily="50" charset="-34"/>
                <a:cs typeface="Chulabhorn Likit Text" panose="00000500000000000000" pitchFamily="50" charset="-34"/>
                <a:sym typeface="Wingdings 2" panose="05020102010507070707" pitchFamily="18" charset="2"/>
              </a:rPr>
              <a:t>เจ้าหน้าที่ผู้รับผิดชอบงานไม่มีความรู้ความเข้าใจเรื่องการตั้งค่าเผื่อหนี้สงสัยจะสูญ</a:t>
            </a:r>
            <a:r>
              <a:rPr lang="th-TH" spc="-30" dirty="0" smtClean="0">
                <a:latin typeface="Chulabhorn Likit Text" panose="00000500000000000000" pitchFamily="50" charset="-34"/>
                <a:cs typeface="Chulabhorn Likit Text" panose="00000500000000000000" pitchFamily="50" charset="-34"/>
                <a:sym typeface="Wingdings 2" panose="05020102010507070707" pitchFamily="18" charset="2"/>
              </a:rPr>
              <a:t>สำหรับลูกหนี้</a:t>
            </a:r>
            <a:r>
              <a:rPr lang="th-TH" spc="-30" dirty="0">
                <a:latin typeface="Chulabhorn Likit Text" panose="00000500000000000000" pitchFamily="50" charset="-34"/>
                <a:cs typeface="Chulabhorn Likit Text" panose="00000500000000000000" pitchFamily="50" charset="-34"/>
                <a:sym typeface="Wingdings 2" panose="05020102010507070707" pitchFamily="18" charset="2"/>
              </a:rPr>
              <a:t>ที่คาดว่า</a:t>
            </a:r>
            <a:r>
              <a:rPr lang="th-TH" dirty="0">
                <a:latin typeface="Chulabhorn Likit Text" panose="00000500000000000000" pitchFamily="50" charset="-34"/>
                <a:cs typeface="Chulabhorn Likit Text" panose="00000500000000000000" pitchFamily="50" charset="-34"/>
                <a:sym typeface="Wingdings 2" panose="05020102010507070707" pitchFamily="18" charset="2"/>
              </a:rPr>
              <a:t>จะไม่สามารถเรียกเก็บได้</a:t>
            </a:r>
          </a:p>
        </p:txBody>
      </p:sp>
      <p:grpSp>
        <p:nvGrpSpPr>
          <p:cNvPr id="4" name="Group 3"/>
          <p:cNvGrpSpPr/>
          <p:nvPr/>
        </p:nvGrpSpPr>
        <p:grpSpPr>
          <a:xfrm>
            <a:off x="-23581" y="-271597"/>
            <a:ext cx="10193050" cy="1541268"/>
            <a:chOff x="-23581" y="-271597"/>
            <a:chExt cx="10193050" cy="1541268"/>
          </a:xfrm>
        </p:grpSpPr>
        <p:grpSp>
          <p:nvGrpSpPr>
            <p:cNvPr id="5" name="กลุ่ม 52">
              <a:extLst>
                <a:ext uri="{FF2B5EF4-FFF2-40B4-BE49-F238E27FC236}">
                  <a16:creationId xmlns:a16="http://schemas.microsoft.com/office/drawing/2014/main" id="{84E5CB32-C22A-40FB-BE79-3F261B775F5E}"/>
                </a:ext>
              </a:extLst>
            </p:cNvPr>
            <p:cNvGrpSpPr/>
            <p:nvPr/>
          </p:nvGrpSpPr>
          <p:grpSpPr>
            <a:xfrm>
              <a:off x="-23581" y="299"/>
              <a:ext cx="10193050" cy="674950"/>
              <a:chOff x="-29746" y="-164554"/>
              <a:chExt cx="9173747" cy="607455"/>
            </a:xfrm>
          </p:grpSpPr>
          <p:sp>
            <p:nvSpPr>
              <p:cNvPr id="11" name="สี่เหลี่ยมผืนผ้า: มุมมน 48">
                <a:extLst>
                  <a:ext uri="{FF2B5EF4-FFF2-40B4-BE49-F238E27FC236}">
                    <a16:creationId xmlns:a16="http://schemas.microsoft.com/office/drawing/2014/main" id="{DCE62B95-9C16-4E87-82CC-AF99B1F01983}"/>
                  </a:ext>
                </a:extLst>
              </p:cNvPr>
              <p:cNvSpPr/>
              <p:nvPr/>
            </p:nvSpPr>
            <p:spPr>
              <a:xfrm>
                <a:off x="5692012" y="65211"/>
                <a:ext cx="3441748" cy="377690"/>
              </a:xfrm>
              <a:prstGeom prst="roundRect">
                <a:avLst/>
              </a:prstGeom>
              <a:gradFill flip="none" rotWithShape="1">
                <a:gsLst>
                  <a:gs pos="0">
                    <a:srgbClr val="8E7300"/>
                  </a:gs>
                  <a:gs pos="51000">
                    <a:srgbClr val="FFFFFF"/>
                  </a:gs>
                  <a:gs pos="76000">
                    <a:srgbClr val="BC9800"/>
                  </a:gs>
                  <a:gs pos="24000">
                    <a:srgbClr val="BC9800"/>
                  </a:gs>
                  <a:gs pos="100000">
                    <a:srgbClr val="9A7D00"/>
                  </a:gs>
                </a:gsLst>
                <a:lin ang="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2000"/>
              </a:p>
            </p:txBody>
          </p:sp>
          <p:sp>
            <p:nvSpPr>
              <p:cNvPr id="12" name="สี่เหลี่ยมผืนผ้า 47">
                <a:extLst>
                  <a:ext uri="{FF2B5EF4-FFF2-40B4-BE49-F238E27FC236}">
                    <a16:creationId xmlns:a16="http://schemas.microsoft.com/office/drawing/2014/main" id="{667204FE-3C1C-4980-AD32-890094B05AFC}"/>
                  </a:ext>
                </a:extLst>
              </p:cNvPr>
              <p:cNvSpPr/>
              <p:nvPr/>
            </p:nvSpPr>
            <p:spPr>
              <a:xfrm>
                <a:off x="-29746" y="-164554"/>
                <a:ext cx="9173747" cy="517884"/>
              </a:xfrm>
              <a:prstGeom prst="rect">
                <a:avLst/>
              </a:prstGeom>
              <a:gradFill flip="none" rotWithShape="1">
                <a:gsLst>
                  <a:gs pos="0">
                    <a:srgbClr val="8E7300"/>
                  </a:gs>
                  <a:gs pos="51000">
                    <a:srgbClr val="FFFFFF"/>
                  </a:gs>
                  <a:gs pos="76000">
                    <a:srgbClr val="BC9800"/>
                  </a:gs>
                  <a:gs pos="24000">
                    <a:srgbClr val="BC9800"/>
                  </a:gs>
                  <a:gs pos="100000">
                    <a:srgbClr val="9A7D00"/>
                  </a:gs>
                </a:gsLst>
                <a:lin ang="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2000"/>
              </a:p>
            </p:txBody>
          </p:sp>
          <p:sp>
            <p:nvSpPr>
              <p:cNvPr id="13" name="แผนผังลำดับงาน: ป้อนข้อมูลด้วยตนเอง 4">
                <a:extLst>
                  <a:ext uri="{FF2B5EF4-FFF2-40B4-BE49-F238E27FC236}">
                    <a16:creationId xmlns:a16="http://schemas.microsoft.com/office/drawing/2014/main" id="{CDB1064D-F2C9-4D02-9722-A4463B75D08B}"/>
                  </a:ext>
                </a:extLst>
              </p:cNvPr>
              <p:cNvSpPr/>
              <p:nvPr/>
            </p:nvSpPr>
            <p:spPr>
              <a:xfrm>
                <a:off x="5883027" y="51469"/>
                <a:ext cx="3260973" cy="301861"/>
              </a:xfrm>
              <a:prstGeom prst="flowChartAlternateProcess">
                <a:avLst/>
              </a:prstGeom>
              <a:solidFill>
                <a:srgbClr val="00206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2000" dirty="0"/>
              </a:p>
            </p:txBody>
          </p:sp>
          <p:sp>
            <p:nvSpPr>
              <p:cNvPr id="14" name="สี่เหลี่ยมผืนผ้า 3">
                <a:extLst>
                  <a:ext uri="{FF2B5EF4-FFF2-40B4-BE49-F238E27FC236}">
                    <a16:creationId xmlns:a16="http://schemas.microsoft.com/office/drawing/2014/main" id="{8493D4F4-6FD8-4552-904E-DB7274115DA0}"/>
                  </a:ext>
                </a:extLst>
              </p:cNvPr>
              <p:cNvSpPr/>
              <p:nvPr/>
            </p:nvSpPr>
            <p:spPr>
              <a:xfrm>
                <a:off x="-29746" y="-164554"/>
                <a:ext cx="9173747" cy="432048"/>
              </a:xfrm>
              <a:prstGeom prst="rect">
                <a:avLst/>
              </a:prstGeom>
              <a:solidFill>
                <a:srgbClr val="00206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2000"/>
              </a:p>
            </p:txBody>
          </p:sp>
        </p:grpSp>
        <p:grpSp>
          <p:nvGrpSpPr>
            <p:cNvPr id="6" name="กลุ่ม 9">
              <a:extLst>
                <a:ext uri="{FF2B5EF4-FFF2-40B4-BE49-F238E27FC236}">
                  <a16:creationId xmlns:a16="http://schemas.microsoft.com/office/drawing/2014/main" id="{D2312BD0-5401-4FDB-9FF3-B1382B3C9639}"/>
                </a:ext>
              </a:extLst>
            </p:cNvPr>
            <p:cNvGrpSpPr/>
            <p:nvPr/>
          </p:nvGrpSpPr>
          <p:grpSpPr>
            <a:xfrm>
              <a:off x="5792566" y="-271597"/>
              <a:ext cx="1899096" cy="1541268"/>
              <a:chOff x="5491686" y="-481268"/>
              <a:chExt cx="1709187" cy="1387141"/>
            </a:xfrm>
          </p:grpSpPr>
          <p:sp>
            <p:nvSpPr>
              <p:cNvPr id="9" name="วงรี 13">
                <a:extLst>
                  <a:ext uri="{FF2B5EF4-FFF2-40B4-BE49-F238E27FC236}">
                    <a16:creationId xmlns:a16="http://schemas.microsoft.com/office/drawing/2014/main" id="{722B5707-C41F-4885-825E-D2676CEE49E1}"/>
                  </a:ext>
                </a:extLst>
              </p:cNvPr>
              <p:cNvSpPr/>
              <p:nvPr/>
            </p:nvSpPr>
            <p:spPr>
              <a:xfrm>
                <a:off x="5491686" y="-481268"/>
                <a:ext cx="1709187" cy="1387141"/>
              </a:xfrm>
              <a:prstGeom prst="ellipse">
                <a:avLst/>
              </a:prstGeom>
              <a:solidFill>
                <a:srgbClr val="FBF7F1"/>
              </a:solidFill>
              <a:ln>
                <a:noFill/>
              </a:ln>
              <a:effectLst>
                <a:softEdge rad="31750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2000"/>
              </a:p>
            </p:txBody>
          </p:sp>
          <p:pic>
            <p:nvPicPr>
              <p:cNvPr id="10" name="รูปภาพ 65">
                <a:extLst>
                  <a:ext uri="{FF2B5EF4-FFF2-40B4-BE49-F238E27FC236}">
                    <a16:creationId xmlns:a16="http://schemas.microsoft.com/office/drawing/2014/main" id="{EF9B53AA-6A14-4E04-B937-D6234A306BD7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2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r="65168" b="30186"/>
              <a:stretch/>
            </p:blipFill>
            <p:spPr>
              <a:xfrm>
                <a:off x="5978910" y="-202056"/>
                <a:ext cx="857563" cy="565764"/>
              </a:xfrm>
              <a:custGeom>
                <a:avLst/>
                <a:gdLst>
                  <a:gd name="connsiteX0" fmla="*/ 0 w 1500565"/>
                  <a:gd name="connsiteY0" fmla="*/ 0 h 990006"/>
                  <a:gd name="connsiteX1" fmla="*/ 1500565 w 1500565"/>
                  <a:gd name="connsiteY1" fmla="*/ 0 h 990006"/>
                  <a:gd name="connsiteX2" fmla="*/ 1500565 w 1500565"/>
                  <a:gd name="connsiteY2" fmla="*/ 699241 h 990006"/>
                  <a:gd name="connsiteX3" fmla="*/ 1454656 w 1500565"/>
                  <a:gd name="connsiteY3" fmla="*/ 699241 h 990006"/>
                  <a:gd name="connsiteX4" fmla="*/ 1454656 w 1500565"/>
                  <a:gd name="connsiteY4" fmla="*/ 958222 h 990006"/>
                  <a:gd name="connsiteX5" fmla="*/ 1500565 w 1500565"/>
                  <a:gd name="connsiteY5" fmla="*/ 958222 h 990006"/>
                  <a:gd name="connsiteX6" fmla="*/ 1500565 w 1500565"/>
                  <a:gd name="connsiteY6" fmla="*/ 990006 h 990006"/>
                  <a:gd name="connsiteX7" fmla="*/ 0 w 1500565"/>
                  <a:gd name="connsiteY7" fmla="*/ 990006 h 9900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00565" h="990006">
                    <a:moveTo>
                      <a:pt x="0" y="0"/>
                    </a:moveTo>
                    <a:lnTo>
                      <a:pt x="1500565" y="0"/>
                    </a:lnTo>
                    <a:lnTo>
                      <a:pt x="1500565" y="699241"/>
                    </a:lnTo>
                    <a:lnTo>
                      <a:pt x="1454656" y="699241"/>
                    </a:lnTo>
                    <a:lnTo>
                      <a:pt x="1454656" y="958222"/>
                    </a:lnTo>
                    <a:lnTo>
                      <a:pt x="1500565" y="958222"/>
                    </a:lnTo>
                    <a:lnTo>
                      <a:pt x="1500565" y="990006"/>
                    </a:lnTo>
                    <a:lnTo>
                      <a:pt x="0" y="990006"/>
                    </a:lnTo>
                    <a:close/>
                  </a:path>
                </a:pathLst>
              </a:custGeom>
            </p:spPr>
          </p:pic>
        </p:grpSp>
      </p:grpSp>
      <p:grpSp>
        <p:nvGrpSpPr>
          <p:cNvPr id="15" name="Group 14"/>
          <p:cNvGrpSpPr/>
          <p:nvPr/>
        </p:nvGrpSpPr>
        <p:grpSpPr>
          <a:xfrm>
            <a:off x="-23583" y="5154909"/>
            <a:ext cx="10183585" cy="694389"/>
            <a:chOff x="-23583" y="5134125"/>
            <a:chExt cx="10183585" cy="715174"/>
          </a:xfrm>
        </p:grpSpPr>
        <p:grpSp>
          <p:nvGrpSpPr>
            <p:cNvPr id="16" name="กลุ่ม 1">
              <a:extLst>
                <a:ext uri="{FF2B5EF4-FFF2-40B4-BE49-F238E27FC236}">
                  <a16:creationId xmlns:a16="http://schemas.microsoft.com/office/drawing/2014/main" id="{58DAA6D8-19A9-434E-BD10-9F227ECAADEE}"/>
                </a:ext>
              </a:extLst>
            </p:cNvPr>
            <p:cNvGrpSpPr/>
            <p:nvPr/>
          </p:nvGrpSpPr>
          <p:grpSpPr>
            <a:xfrm>
              <a:off x="-23583" y="5274993"/>
              <a:ext cx="10183585" cy="470079"/>
              <a:chOff x="-21226" y="4621292"/>
              <a:chExt cx="9165227" cy="561020"/>
            </a:xfrm>
          </p:grpSpPr>
          <p:grpSp>
            <p:nvGrpSpPr>
              <p:cNvPr id="23" name="กลุ่ม 7">
                <a:extLst>
                  <a:ext uri="{FF2B5EF4-FFF2-40B4-BE49-F238E27FC236}">
                    <a16:creationId xmlns:a16="http://schemas.microsoft.com/office/drawing/2014/main" id="{30C28730-7CDF-4231-A774-6A7122EB4AEA}"/>
                  </a:ext>
                </a:extLst>
              </p:cNvPr>
              <p:cNvGrpSpPr/>
              <p:nvPr/>
            </p:nvGrpSpPr>
            <p:grpSpPr>
              <a:xfrm>
                <a:off x="-21226" y="4635401"/>
                <a:ext cx="5133813" cy="546911"/>
                <a:chOff x="-45702" y="6428830"/>
                <a:chExt cx="7109733" cy="450425"/>
              </a:xfrm>
            </p:grpSpPr>
            <p:sp>
              <p:nvSpPr>
                <p:cNvPr id="27" name="รูปแบบอิสระ: รูปร่าง 55">
                  <a:extLst>
                    <a:ext uri="{FF2B5EF4-FFF2-40B4-BE49-F238E27FC236}">
                      <a16:creationId xmlns:a16="http://schemas.microsoft.com/office/drawing/2014/main" id="{447532BC-F1AF-418B-B954-69A21822D4D1}"/>
                    </a:ext>
                  </a:extLst>
                </p:cNvPr>
                <p:cNvSpPr/>
                <p:nvPr/>
              </p:nvSpPr>
              <p:spPr>
                <a:xfrm>
                  <a:off x="-16309" y="6508953"/>
                  <a:ext cx="6875685" cy="339767"/>
                </a:xfrm>
                <a:custGeom>
                  <a:avLst/>
                  <a:gdLst>
                    <a:gd name="connsiteX0" fmla="*/ 0 w 6028447"/>
                    <a:gd name="connsiteY0" fmla="*/ 0 h 339767"/>
                    <a:gd name="connsiteX1" fmla="*/ 6028447 w 6028447"/>
                    <a:gd name="connsiteY1" fmla="*/ 0 h 339767"/>
                    <a:gd name="connsiteX2" fmla="*/ 5679852 w 6028447"/>
                    <a:gd name="connsiteY2" fmla="*/ 339767 h 339767"/>
                    <a:gd name="connsiteX3" fmla="*/ 0 w 6028447"/>
                    <a:gd name="connsiteY3" fmla="*/ 339767 h 339767"/>
                    <a:gd name="connsiteX4" fmla="*/ 0 w 6028447"/>
                    <a:gd name="connsiteY4" fmla="*/ 0 h 3397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028447" h="339767">
                      <a:moveTo>
                        <a:pt x="0" y="0"/>
                      </a:moveTo>
                      <a:lnTo>
                        <a:pt x="6028447" y="0"/>
                      </a:lnTo>
                      <a:lnTo>
                        <a:pt x="5679852" y="339767"/>
                      </a:lnTo>
                      <a:lnTo>
                        <a:pt x="0" y="33976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th-TH" sz="2000" dirty="0"/>
                </a:p>
              </p:txBody>
            </p:sp>
            <p:sp>
              <p:nvSpPr>
                <p:cNvPr id="28" name="รูปแบบอิสระ: รูปร่าง 50">
                  <a:extLst>
                    <a:ext uri="{FF2B5EF4-FFF2-40B4-BE49-F238E27FC236}">
                      <a16:creationId xmlns:a16="http://schemas.microsoft.com/office/drawing/2014/main" id="{72AD55B9-27A4-40A2-86AD-A09FD1FBB379}"/>
                    </a:ext>
                  </a:extLst>
                </p:cNvPr>
                <p:cNvSpPr/>
                <p:nvPr/>
              </p:nvSpPr>
              <p:spPr>
                <a:xfrm>
                  <a:off x="-45702" y="6433550"/>
                  <a:ext cx="7025615" cy="426691"/>
                </a:xfrm>
                <a:custGeom>
                  <a:avLst/>
                  <a:gdLst>
                    <a:gd name="connsiteX0" fmla="*/ 0 w 6123140"/>
                    <a:gd name="connsiteY0" fmla="*/ 0 h 426691"/>
                    <a:gd name="connsiteX1" fmla="*/ 6123140 w 6123140"/>
                    <a:gd name="connsiteY1" fmla="*/ 0 h 426691"/>
                    <a:gd name="connsiteX2" fmla="*/ 6008569 w 6123140"/>
                    <a:gd name="connsiteY2" fmla="*/ 111669 h 426691"/>
                    <a:gd name="connsiteX3" fmla="*/ 5685361 w 6123140"/>
                    <a:gd name="connsiteY3" fmla="*/ 426691 h 426691"/>
                    <a:gd name="connsiteX4" fmla="*/ 5679852 w 6123140"/>
                    <a:gd name="connsiteY4" fmla="*/ 426691 h 426691"/>
                    <a:gd name="connsiteX5" fmla="*/ 6028447 w 6123140"/>
                    <a:gd name="connsiteY5" fmla="*/ 86924 h 426691"/>
                    <a:gd name="connsiteX6" fmla="*/ 0 w 6123140"/>
                    <a:gd name="connsiteY6" fmla="*/ 86924 h 426691"/>
                    <a:gd name="connsiteX7" fmla="*/ 0 w 6123140"/>
                    <a:gd name="connsiteY7" fmla="*/ 0 h 4266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123140" h="426691">
                      <a:moveTo>
                        <a:pt x="0" y="0"/>
                      </a:moveTo>
                      <a:lnTo>
                        <a:pt x="6123140" y="0"/>
                      </a:lnTo>
                      <a:lnTo>
                        <a:pt x="6008569" y="111669"/>
                      </a:lnTo>
                      <a:lnTo>
                        <a:pt x="5685361" y="426691"/>
                      </a:lnTo>
                      <a:lnTo>
                        <a:pt x="5679852" y="426691"/>
                      </a:lnTo>
                      <a:lnTo>
                        <a:pt x="6028447" y="86924"/>
                      </a:lnTo>
                      <a:lnTo>
                        <a:pt x="0" y="8692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>
                  <a:gsLst>
                    <a:gs pos="0">
                      <a:srgbClr val="FBE4AE"/>
                    </a:gs>
                    <a:gs pos="13000">
                      <a:srgbClr val="BD922A"/>
                    </a:gs>
                    <a:gs pos="21001">
                      <a:srgbClr val="BD922A"/>
                    </a:gs>
                    <a:gs pos="63000">
                      <a:srgbClr val="FBE4AE"/>
                    </a:gs>
                    <a:gs pos="67000">
                      <a:srgbClr val="BD922A"/>
                    </a:gs>
                    <a:gs pos="69000">
                      <a:srgbClr val="835E17"/>
                    </a:gs>
                    <a:gs pos="82001">
                      <a:srgbClr val="A28949"/>
                    </a:gs>
                    <a:gs pos="100000">
                      <a:srgbClr val="FAE3B7"/>
                    </a:gs>
                  </a:gsLst>
                  <a:lin ang="0" scaled="1"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th-TH" sz="2000" dirty="0"/>
                </a:p>
              </p:txBody>
            </p:sp>
            <p:sp>
              <p:nvSpPr>
                <p:cNvPr id="29" name="รูปแบบอิสระ: รูปร่าง 49">
                  <a:extLst>
                    <a:ext uri="{FF2B5EF4-FFF2-40B4-BE49-F238E27FC236}">
                      <a16:creationId xmlns:a16="http://schemas.microsoft.com/office/drawing/2014/main" id="{0CC04605-512B-40BA-BB6C-C4CA6329F254}"/>
                    </a:ext>
                  </a:extLst>
                </p:cNvPr>
                <p:cNvSpPr/>
                <p:nvPr/>
              </p:nvSpPr>
              <p:spPr>
                <a:xfrm rot="380166">
                  <a:off x="6515308" y="6428830"/>
                  <a:ext cx="548723" cy="450425"/>
                </a:xfrm>
                <a:custGeom>
                  <a:avLst/>
                  <a:gdLst>
                    <a:gd name="connsiteX0" fmla="*/ 411471 w 524882"/>
                    <a:gd name="connsiteY0" fmla="*/ 0 h 426691"/>
                    <a:gd name="connsiteX1" fmla="*/ 524882 w 524882"/>
                    <a:gd name="connsiteY1" fmla="*/ 0 h 426691"/>
                    <a:gd name="connsiteX2" fmla="*/ 113411 w 524882"/>
                    <a:gd name="connsiteY2" fmla="*/ 426691 h 426691"/>
                    <a:gd name="connsiteX3" fmla="*/ 0 w 524882"/>
                    <a:gd name="connsiteY3" fmla="*/ 426691 h 426691"/>
                    <a:gd name="connsiteX4" fmla="*/ 411471 w 524882"/>
                    <a:gd name="connsiteY4" fmla="*/ 0 h 4266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24882" h="426691">
                      <a:moveTo>
                        <a:pt x="411471" y="0"/>
                      </a:moveTo>
                      <a:lnTo>
                        <a:pt x="524882" y="0"/>
                      </a:lnTo>
                      <a:lnTo>
                        <a:pt x="113411" y="426691"/>
                      </a:lnTo>
                      <a:lnTo>
                        <a:pt x="0" y="426691"/>
                      </a:lnTo>
                      <a:lnTo>
                        <a:pt x="411471" y="0"/>
                      </a:ln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FBE4AE"/>
                    </a:gs>
                    <a:gs pos="13000">
                      <a:srgbClr val="BD922A"/>
                    </a:gs>
                    <a:gs pos="21001">
                      <a:srgbClr val="BD922A"/>
                    </a:gs>
                    <a:gs pos="63000">
                      <a:srgbClr val="FBE4AE"/>
                    </a:gs>
                    <a:gs pos="67000">
                      <a:srgbClr val="BD922A"/>
                    </a:gs>
                    <a:gs pos="69000">
                      <a:srgbClr val="835E17"/>
                    </a:gs>
                    <a:gs pos="82001">
                      <a:srgbClr val="A28949"/>
                    </a:gs>
                    <a:gs pos="100000">
                      <a:srgbClr val="FAE3B7"/>
                    </a:gs>
                  </a:gsLst>
                  <a:path path="circle">
                    <a:fillToRect l="100000" b="100000"/>
                  </a:path>
                  <a:tileRect t="-100000" r="-100000"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th-TH" sz="2000"/>
                </a:p>
              </p:txBody>
            </p:sp>
          </p:grpSp>
          <p:grpSp>
            <p:nvGrpSpPr>
              <p:cNvPr id="24" name="กลุ่ม 4">
                <a:extLst>
                  <a:ext uri="{FF2B5EF4-FFF2-40B4-BE49-F238E27FC236}">
                    <a16:creationId xmlns:a16="http://schemas.microsoft.com/office/drawing/2014/main" id="{33080593-C486-4A4E-A259-28A964353B4D}"/>
                  </a:ext>
                </a:extLst>
              </p:cNvPr>
              <p:cNvGrpSpPr/>
              <p:nvPr/>
            </p:nvGrpSpPr>
            <p:grpSpPr>
              <a:xfrm>
                <a:off x="7524888" y="4621292"/>
                <a:ext cx="1619113" cy="531030"/>
                <a:chOff x="9543115" y="6415804"/>
                <a:chExt cx="2661401" cy="453428"/>
              </a:xfrm>
            </p:grpSpPr>
            <p:sp>
              <p:nvSpPr>
                <p:cNvPr id="25" name="รูปแบบอิสระ: รูปร่าง 38">
                  <a:extLst>
                    <a:ext uri="{FF2B5EF4-FFF2-40B4-BE49-F238E27FC236}">
                      <a16:creationId xmlns:a16="http://schemas.microsoft.com/office/drawing/2014/main" id="{18287458-5345-45BB-A7B2-0AE1DDE4E433}"/>
                    </a:ext>
                  </a:extLst>
                </p:cNvPr>
                <p:cNvSpPr/>
                <p:nvPr/>
              </p:nvSpPr>
              <p:spPr>
                <a:xfrm>
                  <a:off x="9543115" y="6415804"/>
                  <a:ext cx="2661398" cy="441288"/>
                </a:xfrm>
                <a:custGeom>
                  <a:avLst/>
                  <a:gdLst>
                    <a:gd name="connsiteX0" fmla="*/ 437779 w 1373020"/>
                    <a:gd name="connsiteY0" fmla="*/ 0 h 426691"/>
                    <a:gd name="connsiteX1" fmla="*/ 1373020 w 1373020"/>
                    <a:gd name="connsiteY1" fmla="*/ 0 h 426691"/>
                    <a:gd name="connsiteX2" fmla="*/ 1373020 w 1373020"/>
                    <a:gd name="connsiteY2" fmla="*/ 426691 h 426691"/>
                    <a:gd name="connsiteX3" fmla="*/ 0 w 1373020"/>
                    <a:gd name="connsiteY3" fmla="*/ 426691 h 426691"/>
                    <a:gd name="connsiteX4" fmla="*/ 323208 w 1373020"/>
                    <a:gd name="connsiteY4" fmla="*/ 111669 h 426691"/>
                    <a:gd name="connsiteX5" fmla="*/ 437779 w 1373020"/>
                    <a:gd name="connsiteY5" fmla="*/ 0 h 4266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73020" h="426691">
                      <a:moveTo>
                        <a:pt x="437779" y="0"/>
                      </a:moveTo>
                      <a:lnTo>
                        <a:pt x="1373020" y="0"/>
                      </a:lnTo>
                      <a:lnTo>
                        <a:pt x="1373020" y="426691"/>
                      </a:lnTo>
                      <a:lnTo>
                        <a:pt x="0" y="426691"/>
                      </a:lnTo>
                      <a:lnTo>
                        <a:pt x="323208" y="111669"/>
                      </a:lnTo>
                      <a:lnTo>
                        <a:pt x="437779" y="0"/>
                      </a:lnTo>
                      <a:close/>
                    </a:path>
                  </a:pathLst>
                </a:custGeom>
                <a:gradFill>
                  <a:gsLst>
                    <a:gs pos="0">
                      <a:srgbClr val="FBE4AE"/>
                    </a:gs>
                    <a:gs pos="13000">
                      <a:srgbClr val="BD922A"/>
                    </a:gs>
                    <a:gs pos="21001">
                      <a:srgbClr val="BD922A"/>
                    </a:gs>
                    <a:gs pos="63000">
                      <a:srgbClr val="FBE4AE"/>
                    </a:gs>
                    <a:gs pos="67000">
                      <a:srgbClr val="BD922A"/>
                    </a:gs>
                    <a:gs pos="69000">
                      <a:srgbClr val="835E17"/>
                    </a:gs>
                    <a:gs pos="82001">
                      <a:srgbClr val="A28949"/>
                    </a:gs>
                    <a:gs pos="100000">
                      <a:srgbClr val="FAE3B7"/>
                    </a:gs>
                  </a:gsLst>
                  <a:lin ang="0" scaled="1"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th-TH" sz="2000"/>
                </a:p>
              </p:txBody>
            </p:sp>
            <p:sp>
              <p:nvSpPr>
                <p:cNvPr id="26" name="รูปแบบอิสระ: รูปร่าง 31">
                  <a:extLst>
                    <a:ext uri="{FF2B5EF4-FFF2-40B4-BE49-F238E27FC236}">
                      <a16:creationId xmlns:a16="http://schemas.microsoft.com/office/drawing/2014/main" id="{CB515603-CB57-4A48-B8A7-C4BD2C469F4B}"/>
                    </a:ext>
                  </a:extLst>
                </p:cNvPr>
                <p:cNvSpPr/>
                <p:nvPr/>
              </p:nvSpPr>
              <p:spPr>
                <a:xfrm>
                  <a:off x="9543115" y="6510930"/>
                  <a:ext cx="2661401" cy="358302"/>
                </a:xfrm>
                <a:custGeom>
                  <a:avLst/>
                  <a:gdLst>
                    <a:gd name="connsiteX0" fmla="*/ 349528 w 1399340"/>
                    <a:gd name="connsiteY0" fmla="*/ 0 h 340675"/>
                    <a:gd name="connsiteX1" fmla="*/ 1399340 w 1399340"/>
                    <a:gd name="connsiteY1" fmla="*/ 0 h 340675"/>
                    <a:gd name="connsiteX2" fmla="*/ 1399340 w 1399340"/>
                    <a:gd name="connsiteY2" fmla="*/ 340675 h 340675"/>
                    <a:gd name="connsiteX3" fmla="*/ 0 w 1399340"/>
                    <a:gd name="connsiteY3" fmla="*/ 340675 h 340675"/>
                    <a:gd name="connsiteX4" fmla="*/ 349528 w 1399340"/>
                    <a:gd name="connsiteY4" fmla="*/ 0 h 3406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99340" h="340675">
                      <a:moveTo>
                        <a:pt x="349528" y="0"/>
                      </a:moveTo>
                      <a:lnTo>
                        <a:pt x="1399340" y="0"/>
                      </a:lnTo>
                      <a:lnTo>
                        <a:pt x="1399340" y="340675"/>
                      </a:lnTo>
                      <a:lnTo>
                        <a:pt x="0" y="340675"/>
                      </a:lnTo>
                      <a:lnTo>
                        <a:pt x="349528" y="0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th-TH" sz="2000"/>
                </a:p>
              </p:txBody>
            </p:sp>
          </p:grpSp>
        </p:grpSp>
        <p:pic>
          <p:nvPicPr>
            <p:cNvPr id="17" name="Picture 23">
              <a:extLst>
                <a:ext uri="{FF2B5EF4-FFF2-40B4-BE49-F238E27FC236}">
                  <a16:creationId xmlns:a16="http://schemas.microsoft.com/office/drawing/2014/main" id="{A9FCDA38-8F0B-49DF-8F2E-B899B1F3623D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699853" y="5264104"/>
              <a:ext cx="625615" cy="408428"/>
            </a:xfrm>
            <a:prstGeom prst="rect">
              <a:avLst/>
            </a:prstGeom>
          </p:spPr>
        </p:pic>
        <p:pic>
          <p:nvPicPr>
            <p:cNvPr id="18" name="Picture 24">
              <a:extLst>
                <a:ext uri="{FF2B5EF4-FFF2-40B4-BE49-F238E27FC236}">
                  <a16:creationId xmlns:a16="http://schemas.microsoft.com/office/drawing/2014/main" id="{199745AA-CFB3-443D-A566-E11575BA5223}"/>
                </a:ext>
              </a:extLst>
            </p:cNvPr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440755" y="5252961"/>
              <a:ext cx="384697" cy="433336"/>
            </a:xfrm>
            <a:prstGeom prst="rect">
              <a:avLst/>
            </a:prstGeom>
          </p:spPr>
        </p:pic>
        <p:pic>
          <p:nvPicPr>
            <p:cNvPr id="19" name="Picture 35">
              <a:extLst>
                <a:ext uri="{FF2B5EF4-FFF2-40B4-BE49-F238E27FC236}">
                  <a16:creationId xmlns:a16="http://schemas.microsoft.com/office/drawing/2014/main" id="{9584FECB-F937-4F01-8CDD-C92F98A2F1BC}"/>
                </a:ext>
              </a:extLst>
            </p:cNvPr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882063" y="5338458"/>
              <a:ext cx="373365" cy="309768"/>
            </a:xfrm>
            <a:prstGeom prst="rect">
              <a:avLst/>
            </a:prstGeom>
          </p:spPr>
        </p:pic>
        <p:pic>
          <p:nvPicPr>
            <p:cNvPr id="20" name="Picture 36">
              <a:extLst>
                <a:ext uri="{FF2B5EF4-FFF2-40B4-BE49-F238E27FC236}">
                  <a16:creationId xmlns:a16="http://schemas.microsoft.com/office/drawing/2014/main" id="{62FFD426-AD6C-47DA-99D3-A7217E240C18}"/>
                </a:ext>
              </a:extLst>
            </p:cNvPr>
            <p:cNvPicPr>
              <a:picLocks noChangeAspect="1"/>
            </p:cNvPicPr>
            <p:nvPr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345100" y="5340250"/>
              <a:ext cx="281130" cy="303691"/>
            </a:xfrm>
            <a:prstGeom prst="rect">
              <a:avLst/>
            </a:prstGeom>
          </p:spPr>
        </p:pic>
        <p:pic>
          <p:nvPicPr>
            <p:cNvPr id="21" name="Picture 2" descr="C:\Users\Administrator\Desktop\change for good.png"/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606130" y="5281839"/>
              <a:ext cx="890907" cy="501037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22" name="รูปแบบอิสระ: รูปร่าง 49">
              <a:extLst>
                <a:ext uri="{FF2B5EF4-FFF2-40B4-BE49-F238E27FC236}">
                  <a16:creationId xmlns:a16="http://schemas.microsoft.com/office/drawing/2014/main" id="{0CC04605-512B-40BA-BB6C-C4CA6329F254}"/>
                </a:ext>
              </a:extLst>
            </p:cNvPr>
            <p:cNvSpPr/>
            <p:nvPr/>
          </p:nvSpPr>
          <p:spPr>
            <a:xfrm rot="1816843">
              <a:off x="8384884" y="5134125"/>
              <a:ext cx="366819" cy="715174"/>
            </a:xfrm>
            <a:custGeom>
              <a:avLst/>
              <a:gdLst>
                <a:gd name="connsiteX0" fmla="*/ 411471 w 524882"/>
                <a:gd name="connsiteY0" fmla="*/ 0 h 426691"/>
                <a:gd name="connsiteX1" fmla="*/ 524882 w 524882"/>
                <a:gd name="connsiteY1" fmla="*/ 0 h 426691"/>
                <a:gd name="connsiteX2" fmla="*/ 113411 w 524882"/>
                <a:gd name="connsiteY2" fmla="*/ 426691 h 426691"/>
                <a:gd name="connsiteX3" fmla="*/ 0 w 524882"/>
                <a:gd name="connsiteY3" fmla="*/ 426691 h 426691"/>
                <a:gd name="connsiteX4" fmla="*/ 411471 w 524882"/>
                <a:gd name="connsiteY4" fmla="*/ 0 h 426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4882" h="426691">
                  <a:moveTo>
                    <a:pt x="411471" y="0"/>
                  </a:moveTo>
                  <a:lnTo>
                    <a:pt x="524882" y="0"/>
                  </a:lnTo>
                  <a:lnTo>
                    <a:pt x="113411" y="426691"/>
                  </a:lnTo>
                  <a:lnTo>
                    <a:pt x="0" y="426691"/>
                  </a:lnTo>
                  <a:lnTo>
                    <a:pt x="411471" y="0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BE4AE"/>
                </a:gs>
                <a:gs pos="13000">
                  <a:srgbClr val="BD922A"/>
                </a:gs>
                <a:gs pos="21001">
                  <a:srgbClr val="BD922A"/>
                </a:gs>
                <a:gs pos="63000">
                  <a:srgbClr val="FBE4AE"/>
                </a:gs>
                <a:gs pos="67000">
                  <a:srgbClr val="BD922A"/>
                </a:gs>
                <a:gs pos="69000">
                  <a:srgbClr val="835E17"/>
                </a:gs>
                <a:gs pos="82001">
                  <a:srgbClr val="A28949"/>
                </a:gs>
                <a:gs pos="100000">
                  <a:srgbClr val="FAE3B7"/>
                </a:gs>
              </a:gsLst>
              <a:path path="circle">
                <a:fillToRect l="100000" b="100000"/>
              </a:path>
              <a:tileRect t="-100000" r="-10000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th-TH" sz="2000"/>
            </a:p>
          </p:txBody>
        </p:sp>
      </p:grpSp>
      <p:sp>
        <p:nvSpPr>
          <p:cNvPr id="30" name="TextBox 7"/>
          <p:cNvSpPr txBox="1"/>
          <p:nvPr/>
        </p:nvSpPr>
        <p:spPr>
          <a:xfrm>
            <a:off x="216981" y="5442506"/>
            <a:ext cx="5166910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th-TH" sz="1000" b="1" dirty="0">
                <a:solidFill>
                  <a:schemeClr val="bg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เศรษฐกิจฐานรากมั่นคง ชุมชนเข้มแข็งอย่างยั่งยืน ด้วยหลักปรัชญาของเศรษฐกิจพอเพียง</a:t>
            </a:r>
          </a:p>
        </p:txBody>
      </p:sp>
      <p:sp>
        <p:nvSpPr>
          <p:cNvPr id="31" name="กล่องข้อความ 8">
            <a:extLst>
              <a:ext uri="{FF2B5EF4-FFF2-40B4-BE49-F238E27FC236}">
                <a16:creationId xmlns:a16="http://schemas.microsoft.com/office/drawing/2014/main" id="{BF84CABE-5C70-4013-8958-0D4F9CD0D474}"/>
              </a:ext>
            </a:extLst>
          </p:cNvPr>
          <p:cNvSpPr txBox="1"/>
          <p:nvPr/>
        </p:nvSpPr>
        <p:spPr>
          <a:xfrm>
            <a:off x="7676272" y="32100"/>
            <a:ext cx="2493196" cy="5262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ct val="120000"/>
              </a:lnSpc>
            </a:pPr>
            <a:r>
              <a:rPr lang="en-US" sz="12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60 </a:t>
            </a:r>
            <a:r>
              <a:rPr lang="th-TH" sz="12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ปี กรมการพัฒนาชุมชน</a:t>
            </a:r>
          </a:p>
          <a:p>
            <a:pPr>
              <a:lnSpc>
                <a:spcPct val="120000"/>
              </a:lnSpc>
            </a:pPr>
            <a:r>
              <a:rPr lang="th-TH" sz="12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สร้างสรรค์ชุมชน สร้างคน สร้างชาติ</a:t>
            </a:r>
            <a:endParaRPr lang="en-US" sz="1200" b="1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hulabhorn Likit Text" panose="00000500000000000000" pitchFamily="50" charset="-34"/>
              <a:cs typeface="Chulabhorn Likit Text" panose="00000500000000000000" pitchFamily="50" charset="-34"/>
            </a:endParaRPr>
          </a:p>
        </p:txBody>
      </p:sp>
      <p:sp>
        <p:nvSpPr>
          <p:cNvPr id="32" name="สี่เหลี่ยมผืนผ้า: มุมมน 24">
            <a:extLst>
              <a:ext uri="{FF2B5EF4-FFF2-40B4-BE49-F238E27FC236}">
                <a16:creationId xmlns:a16="http://schemas.microsoft.com/office/drawing/2014/main" id="{D992C9EC-F489-4262-8A24-43469489E10F}"/>
              </a:ext>
            </a:extLst>
          </p:cNvPr>
          <p:cNvSpPr/>
          <p:nvPr/>
        </p:nvSpPr>
        <p:spPr>
          <a:xfrm>
            <a:off x="-31717" y="-13471"/>
            <a:ext cx="6083300" cy="542839"/>
          </a:xfrm>
          <a:prstGeom prst="roundRect">
            <a:avLst/>
          </a:prstGeom>
          <a:noFill/>
          <a:ln>
            <a:noFill/>
          </a:ln>
          <a:scene3d>
            <a:camera prst="orthographicFront"/>
            <a:lightRig rig="threePt" dir="t"/>
          </a:scene3d>
          <a:sp3d>
            <a:bevelT w="139700" h="139700" prst="divot"/>
          </a:sp3d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rtlCol="0" anchor="t"/>
          <a:lstStyle/>
          <a:p>
            <a:pPr algn="ctr">
              <a:lnSpc>
                <a:spcPct val="150000"/>
              </a:lnSpc>
            </a:pPr>
            <a:r>
              <a:rPr lang="th-TH" sz="1400" b="1" dirty="0" smtClean="0">
                <a:solidFill>
                  <a:schemeClr val="bg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5.3 </a:t>
            </a:r>
            <a:r>
              <a:rPr lang="th-TH" sz="1400" b="1" dirty="0">
                <a:solidFill>
                  <a:schemeClr val="bg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การตั้งค่าเผื่อหนี้สงสัยจะสูญของกองทุนพัฒนาบทบาทสตรี</a:t>
            </a:r>
          </a:p>
          <a:p>
            <a:pPr algn="ctr">
              <a:lnSpc>
                <a:spcPct val="150000"/>
              </a:lnSpc>
            </a:pPr>
            <a:endParaRPr lang="en-GB" b="1" dirty="0">
              <a:ln>
                <a:solidFill>
                  <a:schemeClr val="tx1"/>
                </a:solidFill>
              </a:ln>
              <a:solidFill>
                <a:schemeClr val="tx1"/>
              </a:solidFill>
              <a:latin typeface="Chulabhorn Likit Text" panose="00000500000000000000" pitchFamily="50" charset="-34"/>
              <a:cs typeface="Chulabhorn Likit Text" panose="00000500000000000000" pitchFamily="50" charset="-34"/>
            </a:endParaRPr>
          </a:p>
        </p:txBody>
      </p:sp>
    </p:spTree>
    <p:extLst>
      <p:ext uri="{BB962C8B-B14F-4D97-AF65-F5344CB8AC3E}">
        <p14:creationId xmlns:p14="http://schemas.microsoft.com/office/powerpoint/2010/main" val="400502536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1"/>
          <p:cNvSpPr txBox="1">
            <a:spLocks/>
          </p:cNvSpPr>
          <p:nvPr/>
        </p:nvSpPr>
        <p:spPr>
          <a:xfrm>
            <a:off x="0" y="779871"/>
            <a:ext cx="10159999" cy="591670"/>
          </a:xfrm>
          <a:prstGeom prst="rect">
            <a:avLst/>
          </a:prstGeom>
          <a:solidFill>
            <a:srgbClr val="F4D4E2"/>
          </a:solidFill>
        </p:spPr>
        <p:txBody>
          <a:bodyPr vert="horz" lIns="76200" tIns="38100" rIns="76200" bIns="38100" rtlCol="0" anchor="b">
            <a:no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th-TH" sz="2667" b="1" dirty="0"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ระบบบัญชีกองทุนพัฒนาบทบาทสตรี</a:t>
            </a:r>
          </a:p>
        </p:txBody>
      </p:sp>
      <p:graphicFrame>
        <p:nvGraphicFramePr>
          <p:cNvPr id="8" name="Table 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33595597"/>
              </p:ext>
            </p:extLst>
          </p:nvPr>
        </p:nvGraphicFramePr>
        <p:xfrm>
          <a:off x="1" y="2513468"/>
          <a:ext cx="10159999" cy="211836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0159999">
                  <a:extLst>
                    <a:ext uri="{9D8B030D-6E8A-4147-A177-3AD203B41FA5}">
                      <a16:colId xmlns:a16="http://schemas.microsoft.com/office/drawing/2014/main" val="4085838710"/>
                    </a:ext>
                  </a:extLst>
                </a:gridCol>
              </a:tblGrid>
              <a:tr h="2108200">
                <a:tc>
                  <a:txBody>
                    <a:bodyPr/>
                    <a:lstStyle/>
                    <a:p>
                      <a:endParaRPr lang="th-TH" sz="1200" b="1" dirty="0" smtClean="0">
                        <a:solidFill>
                          <a:schemeClr val="tx1"/>
                        </a:solidFill>
                        <a:latin typeface="Chulabhorn Likit Text Light๙" panose="00000400000000000000" pitchFamily="2" charset="-34"/>
                        <a:cs typeface="Chulabhorn Likit Text Light๙" panose="00000400000000000000" pitchFamily="2" charset="-34"/>
                      </a:endParaRPr>
                    </a:p>
                    <a:p>
                      <a:pPr algn="ctr"/>
                      <a:r>
                        <a:rPr lang="th-TH" sz="2000" b="1" kern="1200" dirty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ข้อ 3.2 </a:t>
                      </a:r>
                      <a:r>
                        <a:rPr lang="th-TH" sz="2000" b="1" kern="1200" dirty="0" smtClean="0">
                          <a:solidFill>
                            <a:srgbClr val="C00000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“เงินให้กู้ยืม” </a:t>
                      </a:r>
                      <a:r>
                        <a:rPr lang="th-TH" sz="1500" b="1" kern="1200" dirty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ให้รับรู้เมื่อได้จ่ายเงินให้สมาชิกที่กู้ยืมแล้ว โดยมีสัญญากู้ยืมเงินเป็นหลักฐาน และ</a:t>
                      </a:r>
                      <a:br>
                        <a:rPr lang="th-TH" sz="1500" b="1" kern="1200" dirty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</a:br>
                      <a:r>
                        <a:rPr lang="th-TH" sz="1500" b="1" kern="1200" dirty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/>
                      </a:r>
                      <a:br>
                        <a:rPr lang="th-TH" sz="1500" b="1" kern="1200" dirty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</a:br>
                      <a:r>
                        <a:rPr lang="th-TH" sz="1500" b="1" kern="1200" dirty="0" smtClean="0">
                          <a:solidFill>
                            <a:srgbClr val="C00000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ตั้งบัญชีค่าเผื่อหนี้สงสัยจะสูญสำหรับเงินให้กู้ยืมในส่วนที่คาดว่าจะไม่สามารถเรียกเก็บได้ </a:t>
                      </a:r>
                      <a:br>
                        <a:rPr lang="th-TH" sz="1500" b="1" kern="1200" dirty="0" smtClean="0">
                          <a:solidFill>
                            <a:srgbClr val="C00000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</a:br>
                      <a:r>
                        <a:rPr lang="th-TH" sz="1500" b="1" kern="1200" dirty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/>
                      </a:r>
                      <a:br>
                        <a:rPr lang="th-TH" sz="1500" b="1" kern="1200" dirty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</a:br>
                      <a:r>
                        <a:rPr lang="th-TH" sz="1500" b="1" u="sng" kern="1200" dirty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โดยพิจารณาจากสมาชิกที่กู้ยืมแต่ละรายและรับรู้เฉพาะเงินให้กู้ยืมรายที่คาดว่าจะเรียกเก็บไม่ได้</a:t>
                      </a:r>
                      <a:r>
                        <a:rPr lang="th-TH" sz="1500" b="1" kern="1200" dirty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/>
                      </a:r>
                      <a:br>
                        <a:rPr lang="th-TH" sz="1500" b="1" kern="1200" dirty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</a:br>
                      <a:r>
                        <a:rPr lang="th-TH" sz="1500" b="1" kern="1200" dirty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/>
                      </a:r>
                      <a:br>
                        <a:rPr lang="th-TH" sz="1500" b="1" kern="1200" dirty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</a:br>
                      <a:r>
                        <a:rPr lang="th-TH" sz="1500" b="1" kern="1200" dirty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เมื่อสิ้นปีงบประมาณ </a:t>
                      </a:r>
                      <a:r>
                        <a:rPr lang="th-TH" sz="1500" b="1" kern="1200" dirty="0" smtClean="0">
                          <a:solidFill>
                            <a:srgbClr val="C00000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กองทุนจะตัดจำหน่ายหนี้สูญได้ก็ต่อเมื่อผู้มีอำนาจอนุมัติให้จำหน่ายเป็นหนี้สูญแล้ว</a:t>
                      </a:r>
                      <a:endParaRPr lang="th-TH" sz="1200" b="1" dirty="0" smtClean="0">
                        <a:solidFill>
                          <a:srgbClr val="C00000"/>
                        </a:solidFill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  <a:p>
                      <a:endParaRPr lang="th-TH" sz="1200" dirty="0">
                        <a:solidFill>
                          <a:schemeClr val="tx1"/>
                        </a:solidFill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76200" marR="76200" marT="38100" marB="38100">
                    <a:solidFill>
                      <a:srgbClr val="F8E4E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80515078"/>
                  </a:ext>
                </a:extLst>
              </a:tr>
            </a:tbl>
          </a:graphicData>
        </a:graphic>
      </p:graphicFrame>
      <p:sp>
        <p:nvSpPr>
          <p:cNvPr id="10" name="Title 1"/>
          <p:cNvSpPr txBox="1">
            <a:spLocks/>
          </p:cNvSpPr>
          <p:nvPr/>
        </p:nvSpPr>
        <p:spPr>
          <a:xfrm>
            <a:off x="2142453" y="1610255"/>
            <a:ext cx="5717239" cy="565525"/>
          </a:xfrm>
          <a:prstGeom prst="rect">
            <a:avLst/>
          </a:prstGeom>
          <a:noFill/>
        </p:spPr>
        <p:txBody>
          <a:bodyPr vert="horz" lIns="76200" tIns="38100" rIns="76200" bIns="38100" rtlCol="0" anchor="b">
            <a:no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th-TH" sz="1667" b="1" dirty="0"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/>
            </a:r>
            <a:br>
              <a:rPr lang="th-TH" sz="1667" b="1" dirty="0">
                <a:latin typeface="Chulabhorn Likit Text" panose="00000500000000000000" pitchFamily="50" charset="-34"/>
                <a:cs typeface="Chulabhorn Likit Text" panose="00000500000000000000" pitchFamily="50" charset="-34"/>
              </a:rPr>
            </a:br>
            <a:r>
              <a:rPr lang="th-TH" sz="2333" b="1" dirty="0"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หลักการและนโยบายบัญชี</a:t>
            </a:r>
            <a:endParaRPr lang="th-TH" sz="1500" dirty="0">
              <a:solidFill>
                <a:schemeClr val="bg1">
                  <a:lumMod val="50000"/>
                </a:schemeClr>
              </a:solidFill>
              <a:latin typeface="Chulabhorn Likit Text" panose="00000500000000000000" pitchFamily="50" charset="-34"/>
              <a:cs typeface="Chulabhorn Likit Text" panose="00000500000000000000" pitchFamily="50" charset="-34"/>
            </a:endParaRPr>
          </a:p>
        </p:txBody>
      </p:sp>
      <p:grpSp>
        <p:nvGrpSpPr>
          <p:cNvPr id="6" name="Group 5"/>
          <p:cNvGrpSpPr/>
          <p:nvPr/>
        </p:nvGrpSpPr>
        <p:grpSpPr>
          <a:xfrm>
            <a:off x="-23581" y="-271597"/>
            <a:ext cx="10193050" cy="1541268"/>
            <a:chOff x="-23581" y="-271597"/>
            <a:chExt cx="10193050" cy="1541268"/>
          </a:xfrm>
        </p:grpSpPr>
        <p:grpSp>
          <p:nvGrpSpPr>
            <p:cNvPr id="7" name="กลุ่ม 52">
              <a:extLst>
                <a:ext uri="{FF2B5EF4-FFF2-40B4-BE49-F238E27FC236}">
                  <a16:creationId xmlns:a16="http://schemas.microsoft.com/office/drawing/2014/main" id="{84E5CB32-C22A-40FB-BE79-3F261B775F5E}"/>
                </a:ext>
              </a:extLst>
            </p:cNvPr>
            <p:cNvGrpSpPr/>
            <p:nvPr/>
          </p:nvGrpSpPr>
          <p:grpSpPr>
            <a:xfrm>
              <a:off x="-23581" y="299"/>
              <a:ext cx="10193050" cy="674950"/>
              <a:chOff x="-29746" y="-164554"/>
              <a:chExt cx="9173747" cy="607455"/>
            </a:xfrm>
          </p:grpSpPr>
          <p:sp>
            <p:nvSpPr>
              <p:cNvPr id="13" name="สี่เหลี่ยมผืนผ้า: มุมมน 48">
                <a:extLst>
                  <a:ext uri="{FF2B5EF4-FFF2-40B4-BE49-F238E27FC236}">
                    <a16:creationId xmlns:a16="http://schemas.microsoft.com/office/drawing/2014/main" id="{DCE62B95-9C16-4E87-82CC-AF99B1F01983}"/>
                  </a:ext>
                </a:extLst>
              </p:cNvPr>
              <p:cNvSpPr/>
              <p:nvPr/>
            </p:nvSpPr>
            <p:spPr>
              <a:xfrm>
                <a:off x="5692012" y="65211"/>
                <a:ext cx="3441748" cy="377690"/>
              </a:xfrm>
              <a:prstGeom prst="roundRect">
                <a:avLst/>
              </a:prstGeom>
              <a:gradFill flip="none" rotWithShape="1">
                <a:gsLst>
                  <a:gs pos="0">
                    <a:srgbClr val="8E7300"/>
                  </a:gs>
                  <a:gs pos="51000">
                    <a:srgbClr val="FFFFFF"/>
                  </a:gs>
                  <a:gs pos="76000">
                    <a:srgbClr val="BC9800"/>
                  </a:gs>
                  <a:gs pos="24000">
                    <a:srgbClr val="BC9800"/>
                  </a:gs>
                  <a:gs pos="100000">
                    <a:srgbClr val="9A7D00"/>
                  </a:gs>
                </a:gsLst>
                <a:lin ang="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2000"/>
              </a:p>
            </p:txBody>
          </p:sp>
          <p:sp>
            <p:nvSpPr>
              <p:cNvPr id="14" name="สี่เหลี่ยมผืนผ้า 47">
                <a:extLst>
                  <a:ext uri="{FF2B5EF4-FFF2-40B4-BE49-F238E27FC236}">
                    <a16:creationId xmlns:a16="http://schemas.microsoft.com/office/drawing/2014/main" id="{667204FE-3C1C-4980-AD32-890094B05AFC}"/>
                  </a:ext>
                </a:extLst>
              </p:cNvPr>
              <p:cNvSpPr/>
              <p:nvPr/>
            </p:nvSpPr>
            <p:spPr>
              <a:xfrm>
                <a:off x="-29746" y="-164554"/>
                <a:ext cx="9173747" cy="517884"/>
              </a:xfrm>
              <a:prstGeom prst="rect">
                <a:avLst/>
              </a:prstGeom>
              <a:gradFill flip="none" rotWithShape="1">
                <a:gsLst>
                  <a:gs pos="0">
                    <a:srgbClr val="8E7300"/>
                  </a:gs>
                  <a:gs pos="51000">
                    <a:srgbClr val="FFFFFF"/>
                  </a:gs>
                  <a:gs pos="76000">
                    <a:srgbClr val="BC9800"/>
                  </a:gs>
                  <a:gs pos="24000">
                    <a:srgbClr val="BC9800"/>
                  </a:gs>
                  <a:gs pos="100000">
                    <a:srgbClr val="9A7D00"/>
                  </a:gs>
                </a:gsLst>
                <a:lin ang="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2000"/>
              </a:p>
            </p:txBody>
          </p:sp>
          <p:sp>
            <p:nvSpPr>
              <p:cNvPr id="15" name="แผนผังลำดับงาน: ป้อนข้อมูลด้วยตนเอง 4">
                <a:extLst>
                  <a:ext uri="{FF2B5EF4-FFF2-40B4-BE49-F238E27FC236}">
                    <a16:creationId xmlns:a16="http://schemas.microsoft.com/office/drawing/2014/main" id="{CDB1064D-F2C9-4D02-9722-A4463B75D08B}"/>
                  </a:ext>
                </a:extLst>
              </p:cNvPr>
              <p:cNvSpPr/>
              <p:nvPr/>
            </p:nvSpPr>
            <p:spPr>
              <a:xfrm>
                <a:off x="5883027" y="51469"/>
                <a:ext cx="3260973" cy="301861"/>
              </a:xfrm>
              <a:prstGeom prst="flowChartAlternateProcess">
                <a:avLst/>
              </a:prstGeom>
              <a:solidFill>
                <a:srgbClr val="00206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2000" dirty="0"/>
              </a:p>
            </p:txBody>
          </p:sp>
          <p:sp>
            <p:nvSpPr>
              <p:cNvPr id="16" name="สี่เหลี่ยมผืนผ้า 3">
                <a:extLst>
                  <a:ext uri="{FF2B5EF4-FFF2-40B4-BE49-F238E27FC236}">
                    <a16:creationId xmlns:a16="http://schemas.microsoft.com/office/drawing/2014/main" id="{8493D4F4-6FD8-4552-904E-DB7274115DA0}"/>
                  </a:ext>
                </a:extLst>
              </p:cNvPr>
              <p:cNvSpPr/>
              <p:nvPr/>
            </p:nvSpPr>
            <p:spPr>
              <a:xfrm>
                <a:off x="-29746" y="-164554"/>
                <a:ext cx="9173747" cy="432048"/>
              </a:xfrm>
              <a:prstGeom prst="rect">
                <a:avLst/>
              </a:prstGeom>
              <a:solidFill>
                <a:srgbClr val="00206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2000"/>
              </a:p>
            </p:txBody>
          </p:sp>
        </p:grpSp>
        <p:grpSp>
          <p:nvGrpSpPr>
            <p:cNvPr id="9" name="กลุ่ม 9">
              <a:extLst>
                <a:ext uri="{FF2B5EF4-FFF2-40B4-BE49-F238E27FC236}">
                  <a16:creationId xmlns:a16="http://schemas.microsoft.com/office/drawing/2014/main" id="{D2312BD0-5401-4FDB-9FF3-B1382B3C9639}"/>
                </a:ext>
              </a:extLst>
            </p:cNvPr>
            <p:cNvGrpSpPr/>
            <p:nvPr/>
          </p:nvGrpSpPr>
          <p:grpSpPr>
            <a:xfrm>
              <a:off x="5792566" y="-271597"/>
              <a:ext cx="1899096" cy="1541268"/>
              <a:chOff x="5491686" y="-481268"/>
              <a:chExt cx="1709187" cy="1387141"/>
            </a:xfrm>
          </p:grpSpPr>
          <p:sp>
            <p:nvSpPr>
              <p:cNvPr id="11" name="วงรี 13">
                <a:extLst>
                  <a:ext uri="{FF2B5EF4-FFF2-40B4-BE49-F238E27FC236}">
                    <a16:creationId xmlns:a16="http://schemas.microsoft.com/office/drawing/2014/main" id="{722B5707-C41F-4885-825E-D2676CEE49E1}"/>
                  </a:ext>
                </a:extLst>
              </p:cNvPr>
              <p:cNvSpPr/>
              <p:nvPr/>
            </p:nvSpPr>
            <p:spPr>
              <a:xfrm>
                <a:off x="5491686" y="-481268"/>
                <a:ext cx="1709187" cy="1387141"/>
              </a:xfrm>
              <a:prstGeom prst="ellipse">
                <a:avLst/>
              </a:prstGeom>
              <a:solidFill>
                <a:srgbClr val="FBF7F1"/>
              </a:solidFill>
              <a:ln>
                <a:noFill/>
              </a:ln>
              <a:effectLst>
                <a:softEdge rad="31750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2000"/>
              </a:p>
            </p:txBody>
          </p:sp>
          <p:pic>
            <p:nvPicPr>
              <p:cNvPr id="12" name="รูปภาพ 65">
                <a:extLst>
                  <a:ext uri="{FF2B5EF4-FFF2-40B4-BE49-F238E27FC236}">
                    <a16:creationId xmlns:a16="http://schemas.microsoft.com/office/drawing/2014/main" id="{EF9B53AA-6A14-4E04-B937-D6234A306BD7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2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r="65168" b="30186"/>
              <a:stretch/>
            </p:blipFill>
            <p:spPr>
              <a:xfrm>
                <a:off x="5978910" y="-202056"/>
                <a:ext cx="857563" cy="565764"/>
              </a:xfrm>
              <a:custGeom>
                <a:avLst/>
                <a:gdLst>
                  <a:gd name="connsiteX0" fmla="*/ 0 w 1500565"/>
                  <a:gd name="connsiteY0" fmla="*/ 0 h 990006"/>
                  <a:gd name="connsiteX1" fmla="*/ 1500565 w 1500565"/>
                  <a:gd name="connsiteY1" fmla="*/ 0 h 990006"/>
                  <a:gd name="connsiteX2" fmla="*/ 1500565 w 1500565"/>
                  <a:gd name="connsiteY2" fmla="*/ 699241 h 990006"/>
                  <a:gd name="connsiteX3" fmla="*/ 1454656 w 1500565"/>
                  <a:gd name="connsiteY3" fmla="*/ 699241 h 990006"/>
                  <a:gd name="connsiteX4" fmla="*/ 1454656 w 1500565"/>
                  <a:gd name="connsiteY4" fmla="*/ 958222 h 990006"/>
                  <a:gd name="connsiteX5" fmla="*/ 1500565 w 1500565"/>
                  <a:gd name="connsiteY5" fmla="*/ 958222 h 990006"/>
                  <a:gd name="connsiteX6" fmla="*/ 1500565 w 1500565"/>
                  <a:gd name="connsiteY6" fmla="*/ 990006 h 990006"/>
                  <a:gd name="connsiteX7" fmla="*/ 0 w 1500565"/>
                  <a:gd name="connsiteY7" fmla="*/ 990006 h 9900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00565" h="990006">
                    <a:moveTo>
                      <a:pt x="0" y="0"/>
                    </a:moveTo>
                    <a:lnTo>
                      <a:pt x="1500565" y="0"/>
                    </a:lnTo>
                    <a:lnTo>
                      <a:pt x="1500565" y="699241"/>
                    </a:lnTo>
                    <a:lnTo>
                      <a:pt x="1454656" y="699241"/>
                    </a:lnTo>
                    <a:lnTo>
                      <a:pt x="1454656" y="958222"/>
                    </a:lnTo>
                    <a:lnTo>
                      <a:pt x="1500565" y="958222"/>
                    </a:lnTo>
                    <a:lnTo>
                      <a:pt x="1500565" y="990006"/>
                    </a:lnTo>
                    <a:lnTo>
                      <a:pt x="0" y="990006"/>
                    </a:lnTo>
                    <a:close/>
                  </a:path>
                </a:pathLst>
              </a:custGeom>
            </p:spPr>
          </p:pic>
        </p:grpSp>
      </p:grpSp>
      <p:grpSp>
        <p:nvGrpSpPr>
          <p:cNvPr id="17" name="Group 16"/>
          <p:cNvGrpSpPr/>
          <p:nvPr/>
        </p:nvGrpSpPr>
        <p:grpSpPr>
          <a:xfrm>
            <a:off x="-23583" y="5154909"/>
            <a:ext cx="10183585" cy="694389"/>
            <a:chOff x="-23583" y="5134125"/>
            <a:chExt cx="10183585" cy="715174"/>
          </a:xfrm>
        </p:grpSpPr>
        <p:grpSp>
          <p:nvGrpSpPr>
            <p:cNvPr id="18" name="กลุ่ม 1">
              <a:extLst>
                <a:ext uri="{FF2B5EF4-FFF2-40B4-BE49-F238E27FC236}">
                  <a16:creationId xmlns:a16="http://schemas.microsoft.com/office/drawing/2014/main" id="{58DAA6D8-19A9-434E-BD10-9F227ECAADEE}"/>
                </a:ext>
              </a:extLst>
            </p:cNvPr>
            <p:cNvGrpSpPr/>
            <p:nvPr/>
          </p:nvGrpSpPr>
          <p:grpSpPr>
            <a:xfrm>
              <a:off x="-23583" y="5274993"/>
              <a:ext cx="10183585" cy="470079"/>
              <a:chOff x="-21226" y="4621292"/>
              <a:chExt cx="9165227" cy="561020"/>
            </a:xfrm>
          </p:grpSpPr>
          <p:grpSp>
            <p:nvGrpSpPr>
              <p:cNvPr id="25" name="กลุ่ม 7">
                <a:extLst>
                  <a:ext uri="{FF2B5EF4-FFF2-40B4-BE49-F238E27FC236}">
                    <a16:creationId xmlns:a16="http://schemas.microsoft.com/office/drawing/2014/main" id="{30C28730-7CDF-4231-A774-6A7122EB4AEA}"/>
                  </a:ext>
                </a:extLst>
              </p:cNvPr>
              <p:cNvGrpSpPr/>
              <p:nvPr/>
            </p:nvGrpSpPr>
            <p:grpSpPr>
              <a:xfrm>
                <a:off x="-21226" y="4635401"/>
                <a:ext cx="5133813" cy="546911"/>
                <a:chOff x="-45702" y="6428830"/>
                <a:chExt cx="7109733" cy="450425"/>
              </a:xfrm>
            </p:grpSpPr>
            <p:sp>
              <p:nvSpPr>
                <p:cNvPr id="29" name="รูปแบบอิสระ: รูปร่าง 55">
                  <a:extLst>
                    <a:ext uri="{FF2B5EF4-FFF2-40B4-BE49-F238E27FC236}">
                      <a16:creationId xmlns:a16="http://schemas.microsoft.com/office/drawing/2014/main" id="{447532BC-F1AF-418B-B954-69A21822D4D1}"/>
                    </a:ext>
                  </a:extLst>
                </p:cNvPr>
                <p:cNvSpPr/>
                <p:nvPr/>
              </p:nvSpPr>
              <p:spPr>
                <a:xfrm>
                  <a:off x="-16309" y="6508953"/>
                  <a:ext cx="6875685" cy="339767"/>
                </a:xfrm>
                <a:custGeom>
                  <a:avLst/>
                  <a:gdLst>
                    <a:gd name="connsiteX0" fmla="*/ 0 w 6028447"/>
                    <a:gd name="connsiteY0" fmla="*/ 0 h 339767"/>
                    <a:gd name="connsiteX1" fmla="*/ 6028447 w 6028447"/>
                    <a:gd name="connsiteY1" fmla="*/ 0 h 339767"/>
                    <a:gd name="connsiteX2" fmla="*/ 5679852 w 6028447"/>
                    <a:gd name="connsiteY2" fmla="*/ 339767 h 339767"/>
                    <a:gd name="connsiteX3" fmla="*/ 0 w 6028447"/>
                    <a:gd name="connsiteY3" fmla="*/ 339767 h 339767"/>
                    <a:gd name="connsiteX4" fmla="*/ 0 w 6028447"/>
                    <a:gd name="connsiteY4" fmla="*/ 0 h 3397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028447" h="339767">
                      <a:moveTo>
                        <a:pt x="0" y="0"/>
                      </a:moveTo>
                      <a:lnTo>
                        <a:pt x="6028447" y="0"/>
                      </a:lnTo>
                      <a:lnTo>
                        <a:pt x="5679852" y="339767"/>
                      </a:lnTo>
                      <a:lnTo>
                        <a:pt x="0" y="33976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th-TH" sz="2000" dirty="0"/>
                </a:p>
              </p:txBody>
            </p:sp>
            <p:sp>
              <p:nvSpPr>
                <p:cNvPr id="30" name="รูปแบบอิสระ: รูปร่าง 50">
                  <a:extLst>
                    <a:ext uri="{FF2B5EF4-FFF2-40B4-BE49-F238E27FC236}">
                      <a16:creationId xmlns:a16="http://schemas.microsoft.com/office/drawing/2014/main" id="{72AD55B9-27A4-40A2-86AD-A09FD1FBB379}"/>
                    </a:ext>
                  </a:extLst>
                </p:cNvPr>
                <p:cNvSpPr/>
                <p:nvPr/>
              </p:nvSpPr>
              <p:spPr>
                <a:xfrm>
                  <a:off x="-45702" y="6433550"/>
                  <a:ext cx="7025615" cy="426691"/>
                </a:xfrm>
                <a:custGeom>
                  <a:avLst/>
                  <a:gdLst>
                    <a:gd name="connsiteX0" fmla="*/ 0 w 6123140"/>
                    <a:gd name="connsiteY0" fmla="*/ 0 h 426691"/>
                    <a:gd name="connsiteX1" fmla="*/ 6123140 w 6123140"/>
                    <a:gd name="connsiteY1" fmla="*/ 0 h 426691"/>
                    <a:gd name="connsiteX2" fmla="*/ 6008569 w 6123140"/>
                    <a:gd name="connsiteY2" fmla="*/ 111669 h 426691"/>
                    <a:gd name="connsiteX3" fmla="*/ 5685361 w 6123140"/>
                    <a:gd name="connsiteY3" fmla="*/ 426691 h 426691"/>
                    <a:gd name="connsiteX4" fmla="*/ 5679852 w 6123140"/>
                    <a:gd name="connsiteY4" fmla="*/ 426691 h 426691"/>
                    <a:gd name="connsiteX5" fmla="*/ 6028447 w 6123140"/>
                    <a:gd name="connsiteY5" fmla="*/ 86924 h 426691"/>
                    <a:gd name="connsiteX6" fmla="*/ 0 w 6123140"/>
                    <a:gd name="connsiteY6" fmla="*/ 86924 h 426691"/>
                    <a:gd name="connsiteX7" fmla="*/ 0 w 6123140"/>
                    <a:gd name="connsiteY7" fmla="*/ 0 h 4266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123140" h="426691">
                      <a:moveTo>
                        <a:pt x="0" y="0"/>
                      </a:moveTo>
                      <a:lnTo>
                        <a:pt x="6123140" y="0"/>
                      </a:lnTo>
                      <a:lnTo>
                        <a:pt x="6008569" y="111669"/>
                      </a:lnTo>
                      <a:lnTo>
                        <a:pt x="5685361" y="426691"/>
                      </a:lnTo>
                      <a:lnTo>
                        <a:pt x="5679852" y="426691"/>
                      </a:lnTo>
                      <a:lnTo>
                        <a:pt x="6028447" y="86924"/>
                      </a:lnTo>
                      <a:lnTo>
                        <a:pt x="0" y="8692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>
                  <a:gsLst>
                    <a:gs pos="0">
                      <a:srgbClr val="FBE4AE"/>
                    </a:gs>
                    <a:gs pos="13000">
                      <a:srgbClr val="BD922A"/>
                    </a:gs>
                    <a:gs pos="21001">
                      <a:srgbClr val="BD922A"/>
                    </a:gs>
                    <a:gs pos="63000">
                      <a:srgbClr val="FBE4AE"/>
                    </a:gs>
                    <a:gs pos="67000">
                      <a:srgbClr val="BD922A"/>
                    </a:gs>
                    <a:gs pos="69000">
                      <a:srgbClr val="835E17"/>
                    </a:gs>
                    <a:gs pos="82001">
                      <a:srgbClr val="A28949"/>
                    </a:gs>
                    <a:gs pos="100000">
                      <a:srgbClr val="FAE3B7"/>
                    </a:gs>
                  </a:gsLst>
                  <a:lin ang="0" scaled="1"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th-TH" sz="2000" dirty="0"/>
                </a:p>
              </p:txBody>
            </p:sp>
            <p:sp>
              <p:nvSpPr>
                <p:cNvPr id="31" name="รูปแบบอิสระ: รูปร่าง 49">
                  <a:extLst>
                    <a:ext uri="{FF2B5EF4-FFF2-40B4-BE49-F238E27FC236}">
                      <a16:creationId xmlns:a16="http://schemas.microsoft.com/office/drawing/2014/main" id="{0CC04605-512B-40BA-BB6C-C4CA6329F254}"/>
                    </a:ext>
                  </a:extLst>
                </p:cNvPr>
                <p:cNvSpPr/>
                <p:nvPr/>
              </p:nvSpPr>
              <p:spPr>
                <a:xfrm rot="380166">
                  <a:off x="6515308" y="6428830"/>
                  <a:ext cx="548723" cy="450425"/>
                </a:xfrm>
                <a:custGeom>
                  <a:avLst/>
                  <a:gdLst>
                    <a:gd name="connsiteX0" fmla="*/ 411471 w 524882"/>
                    <a:gd name="connsiteY0" fmla="*/ 0 h 426691"/>
                    <a:gd name="connsiteX1" fmla="*/ 524882 w 524882"/>
                    <a:gd name="connsiteY1" fmla="*/ 0 h 426691"/>
                    <a:gd name="connsiteX2" fmla="*/ 113411 w 524882"/>
                    <a:gd name="connsiteY2" fmla="*/ 426691 h 426691"/>
                    <a:gd name="connsiteX3" fmla="*/ 0 w 524882"/>
                    <a:gd name="connsiteY3" fmla="*/ 426691 h 426691"/>
                    <a:gd name="connsiteX4" fmla="*/ 411471 w 524882"/>
                    <a:gd name="connsiteY4" fmla="*/ 0 h 4266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24882" h="426691">
                      <a:moveTo>
                        <a:pt x="411471" y="0"/>
                      </a:moveTo>
                      <a:lnTo>
                        <a:pt x="524882" y="0"/>
                      </a:lnTo>
                      <a:lnTo>
                        <a:pt x="113411" y="426691"/>
                      </a:lnTo>
                      <a:lnTo>
                        <a:pt x="0" y="426691"/>
                      </a:lnTo>
                      <a:lnTo>
                        <a:pt x="411471" y="0"/>
                      </a:ln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FBE4AE"/>
                    </a:gs>
                    <a:gs pos="13000">
                      <a:srgbClr val="BD922A"/>
                    </a:gs>
                    <a:gs pos="21001">
                      <a:srgbClr val="BD922A"/>
                    </a:gs>
                    <a:gs pos="63000">
                      <a:srgbClr val="FBE4AE"/>
                    </a:gs>
                    <a:gs pos="67000">
                      <a:srgbClr val="BD922A"/>
                    </a:gs>
                    <a:gs pos="69000">
                      <a:srgbClr val="835E17"/>
                    </a:gs>
                    <a:gs pos="82001">
                      <a:srgbClr val="A28949"/>
                    </a:gs>
                    <a:gs pos="100000">
                      <a:srgbClr val="FAE3B7"/>
                    </a:gs>
                  </a:gsLst>
                  <a:path path="circle">
                    <a:fillToRect l="100000" b="100000"/>
                  </a:path>
                  <a:tileRect t="-100000" r="-100000"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th-TH" sz="2000"/>
                </a:p>
              </p:txBody>
            </p:sp>
          </p:grpSp>
          <p:grpSp>
            <p:nvGrpSpPr>
              <p:cNvPr id="26" name="กลุ่ม 4">
                <a:extLst>
                  <a:ext uri="{FF2B5EF4-FFF2-40B4-BE49-F238E27FC236}">
                    <a16:creationId xmlns:a16="http://schemas.microsoft.com/office/drawing/2014/main" id="{33080593-C486-4A4E-A259-28A964353B4D}"/>
                  </a:ext>
                </a:extLst>
              </p:cNvPr>
              <p:cNvGrpSpPr/>
              <p:nvPr/>
            </p:nvGrpSpPr>
            <p:grpSpPr>
              <a:xfrm>
                <a:off x="7524888" y="4621292"/>
                <a:ext cx="1619113" cy="531030"/>
                <a:chOff x="9543115" y="6415804"/>
                <a:chExt cx="2661401" cy="453428"/>
              </a:xfrm>
            </p:grpSpPr>
            <p:sp>
              <p:nvSpPr>
                <p:cNvPr id="27" name="รูปแบบอิสระ: รูปร่าง 38">
                  <a:extLst>
                    <a:ext uri="{FF2B5EF4-FFF2-40B4-BE49-F238E27FC236}">
                      <a16:creationId xmlns:a16="http://schemas.microsoft.com/office/drawing/2014/main" id="{18287458-5345-45BB-A7B2-0AE1DDE4E433}"/>
                    </a:ext>
                  </a:extLst>
                </p:cNvPr>
                <p:cNvSpPr/>
                <p:nvPr/>
              </p:nvSpPr>
              <p:spPr>
                <a:xfrm>
                  <a:off x="9543115" y="6415804"/>
                  <a:ext cx="2661398" cy="441288"/>
                </a:xfrm>
                <a:custGeom>
                  <a:avLst/>
                  <a:gdLst>
                    <a:gd name="connsiteX0" fmla="*/ 437779 w 1373020"/>
                    <a:gd name="connsiteY0" fmla="*/ 0 h 426691"/>
                    <a:gd name="connsiteX1" fmla="*/ 1373020 w 1373020"/>
                    <a:gd name="connsiteY1" fmla="*/ 0 h 426691"/>
                    <a:gd name="connsiteX2" fmla="*/ 1373020 w 1373020"/>
                    <a:gd name="connsiteY2" fmla="*/ 426691 h 426691"/>
                    <a:gd name="connsiteX3" fmla="*/ 0 w 1373020"/>
                    <a:gd name="connsiteY3" fmla="*/ 426691 h 426691"/>
                    <a:gd name="connsiteX4" fmla="*/ 323208 w 1373020"/>
                    <a:gd name="connsiteY4" fmla="*/ 111669 h 426691"/>
                    <a:gd name="connsiteX5" fmla="*/ 437779 w 1373020"/>
                    <a:gd name="connsiteY5" fmla="*/ 0 h 4266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73020" h="426691">
                      <a:moveTo>
                        <a:pt x="437779" y="0"/>
                      </a:moveTo>
                      <a:lnTo>
                        <a:pt x="1373020" y="0"/>
                      </a:lnTo>
                      <a:lnTo>
                        <a:pt x="1373020" y="426691"/>
                      </a:lnTo>
                      <a:lnTo>
                        <a:pt x="0" y="426691"/>
                      </a:lnTo>
                      <a:lnTo>
                        <a:pt x="323208" y="111669"/>
                      </a:lnTo>
                      <a:lnTo>
                        <a:pt x="437779" y="0"/>
                      </a:lnTo>
                      <a:close/>
                    </a:path>
                  </a:pathLst>
                </a:custGeom>
                <a:gradFill>
                  <a:gsLst>
                    <a:gs pos="0">
                      <a:srgbClr val="FBE4AE"/>
                    </a:gs>
                    <a:gs pos="13000">
                      <a:srgbClr val="BD922A"/>
                    </a:gs>
                    <a:gs pos="21001">
                      <a:srgbClr val="BD922A"/>
                    </a:gs>
                    <a:gs pos="63000">
                      <a:srgbClr val="FBE4AE"/>
                    </a:gs>
                    <a:gs pos="67000">
                      <a:srgbClr val="BD922A"/>
                    </a:gs>
                    <a:gs pos="69000">
                      <a:srgbClr val="835E17"/>
                    </a:gs>
                    <a:gs pos="82001">
                      <a:srgbClr val="A28949"/>
                    </a:gs>
                    <a:gs pos="100000">
                      <a:srgbClr val="FAE3B7"/>
                    </a:gs>
                  </a:gsLst>
                  <a:lin ang="0" scaled="1"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th-TH" sz="2000"/>
                </a:p>
              </p:txBody>
            </p:sp>
            <p:sp>
              <p:nvSpPr>
                <p:cNvPr id="28" name="รูปแบบอิสระ: รูปร่าง 31">
                  <a:extLst>
                    <a:ext uri="{FF2B5EF4-FFF2-40B4-BE49-F238E27FC236}">
                      <a16:creationId xmlns:a16="http://schemas.microsoft.com/office/drawing/2014/main" id="{CB515603-CB57-4A48-B8A7-C4BD2C469F4B}"/>
                    </a:ext>
                  </a:extLst>
                </p:cNvPr>
                <p:cNvSpPr/>
                <p:nvPr/>
              </p:nvSpPr>
              <p:spPr>
                <a:xfrm>
                  <a:off x="9543115" y="6510930"/>
                  <a:ext cx="2661401" cy="358302"/>
                </a:xfrm>
                <a:custGeom>
                  <a:avLst/>
                  <a:gdLst>
                    <a:gd name="connsiteX0" fmla="*/ 349528 w 1399340"/>
                    <a:gd name="connsiteY0" fmla="*/ 0 h 340675"/>
                    <a:gd name="connsiteX1" fmla="*/ 1399340 w 1399340"/>
                    <a:gd name="connsiteY1" fmla="*/ 0 h 340675"/>
                    <a:gd name="connsiteX2" fmla="*/ 1399340 w 1399340"/>
                    <a:gd name="connsiteY2" fmla="*/ 340675 h 340675"/>
                    <a:gd name="connsiteX3" fmla="*/ 0 w 1399340"/>
                    <a:gd name="connsiteY3" fmla="*/ 340675 h 340675"/>
                    <a:gd name="connsiteX4" fmla="*/ 349528 w 1399340"/>
                    <a:gd name="connsiteY4" fmla="*/ 0 h 3406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99340" h="340675">
                      <a:moveTo>
                        <a:pt x="349528" y="0"/>
                      </a:moveTo>
                      <a:lnTo>
                        <a:pt x="1399340" y="0"/>
                      </a:lnTo>
                      <a:lnTo>
                        <a:pt x="1399340" y="340675"/>
                      </a:lnTo>
                      <a:lnTo>
                        <a:pt x="0" y="340675"/>
                      </a:lnTo>
                      <a:lnTo>
                        <a:pt x="349528" y="0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th-TH" sz="2000"/>
                </a:p>
              </p:txBody>
            </p:sp>
          </p:grpSp>
        </p:grpSp>
        <p:pic>
          <p:nvPicPr>
            <p:cNvPr id="19" name="Picture 23">
              <a:extLst>
                <a:ext uri="{FF2B5EF4-FFF2-40B4-BE49-F238E27FC236}">
                  <a16:creationId xmlns:a16="http://schemas.microsoft.com/office/drawing/2014/main" id="{A9FCDA38-8F0B-49DF-8F2E-B899B1F3623D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699853" y="5264104"/>
              <a:ext cx="625615" cy="408428"/>
            </a:xfrm>
            <a:prstGeom prst="rect">
              <a:avLst/>
            </a:prstGeom>
          </p:spPr>
        </p:pic>
        <p:pic>
          <p:nvPicPr>
            <p:cNvPr id="20" name="Picture 24">
              <a:extLst>
                <a:ext uri="{FF2B5EF4-FFF2-40B4-BE49-F238E27FC236}">
                  <a16:creationId xmlns:a16="http://schemas.microsoft.com/office/drawing/2014/main" id="{199745AA-CFB3-443D-A566-E11575BA5223}"/>
                </a:ext>
              </a:extLst>
            </p:cNvPr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440755" y="5252961"/>
              <a:ext cx="384697" cy="433336"/>
            </a:xfrm>
            <a:prstGeom prst="rect">
              <a:avLst/>
            </a:prstGeom>
          </p:spPr>
        </p:pic>
        <p:pic>
          <p:nvPicPr>
            <p:cNvPr id="21" name="Picture 35">
              <a:extLst>
                <a:ext uri="{FF2B5EF4-FFF2-40B4-BE49-F238E27FC236}">
                  <a16:creationId xmlns:a16="http://schemas.microsoft.com/office/drawing/2014/main" id="{9584FECB-F937-4F01-8CDD-C92F98A2F1BC}"/>
                </a:ext>
              </a:extLst>
            </p:cNvPr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882063" y="5338458"/>
              <a:ext cx="373365" cy="309768"/>
            </a:xfrm>
            <a:prstGeom prst="rect">
              <a:avLst/>
            </a:prstGeom>
          </p:spPr>
        </p:pic>
        <p:pic>
          <p:nvPicPr>
            <p:cNvPr id="22" name="Picture 36">
              <a:extLst>
                <a:ext uri="{FF2B5EF4-FFF2-40B4-BE49-F238E27FC236}">
                  <a16:creationId xmlns:a16="http://schemas.microsoft.com/office/drawing/2014/main" id="{62FFD426-AD6C-47DA-99D3-A7217E240C18}"/>
                </a:ext>
              </a:extLst>
            </p:cNvPr>
            <p:cNvPicPr>
              <a:picLocks noChangeAspect="1"/>
            </p:cNvPicPr>
            <p:nvPr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345100" y="5340250"/>
              <a:ext cx="281130" cy="303691"/>
            </a:xfrm>
            <a:prstGeom prst="rect">
              <a:avLst/>
            </a:prstGeom>
          </p:spPr>
        </p:pic>
        <p:pic>
          <p:nvPicPr>
            <p:cNvPr id="23" name="Picture 2" descr="C:\Users\Administrator\Desktop\change for good.png"/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606130" y="5281839"/>
              <a:ext cx="890907" cy="501037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24" name="รูปแบบอิสระ: รูปร่าง 49">
              <a:extLst>
                <a:ext uri="{FF2B5EF4-FFF2-40B4-BE49-F238E27FC236}">
                  <a16:creationId xmlns:a16="http://schemas.microsoft.com/office/drawing/2014/main" id="{0CC04605-512B-40BA-BB6C-C4CA6329F254}"/>
                </a:ext>
              </a:extLst>
            </p:cNvPr>
            <p:cNvSpPr/>
            <p:nvPr/>
          </p:nvSpPr>
          <p:spPr>
            <a:xfrm rot="1816843">
              <a:off x="8384884" y="5134125"/>
              <a:ext cx="366819" cy="715174"/>
            </a:xfrm>
            <a:custGeom>
              <a:avLst/>
              <a:gdLst>
                <a:gd name="connsiteX0" fmla="*/ 411471 w 524882"/>
                <a:gd name="connsiteY0" fmla="*/ 0 h 426691"/>
                <a:gd name="connsiteX1" fmla="*/ 524882 w 524882"/>
                <a:gd name="connsiteY1" fmla="*/ 0 h 426691"/>
                <a:gd name="connsiteX2" fmla="*/ 113411 w 524882"/>
                <a:gd name="connsiteY2" fmla="*/ 426691 h 426691"/>
                <a:gd name="connsiteX3" fmla="*/ 0 w 524882"/>
                <a:gd name="connsiteY3" fmla="*/ 426691 h 426691"/>
                <a:gd name="connsiteX4" fmla="*/ 411471 w 524882"/>
                <a:gd name="connsiteY4" fmla="*/ 0 h 426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4882" h="426691">
                  <a:moveTo>
                    <a:pt x="411471" y="0"/>
                  </a:moveTo>
                  <a:lnTo>
                    <a:pt x="524882" y="0"/>
                  </a:lnTo>
                  <a:lnTo>
                    <a:pt x="113411" y="426691"/>
                  </a:lnTo>
                  <a:lnTo>
                    <a:pt x="0" y="426691"/>
                  </a:lnTo>
                  <a:lnTo>
                    <a:pt x="411471" y="0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BE4AE"/>
                </a:gs>
                <a:gs pos="13000">
                  <a:srgbClr val="BD922A"/>
                </a:gs>
                <a:gs pos="21001">
                  <a:srgbClr val="BD922A"/>
                </a:gs>
                <a:gs pos="63000">
                  <a:srgbClr val="FBE4AE"/>
                </a:gs>
                <a:gs pos="67000">
                  <a:srgbClr val="BD922A"/>
                </a:gs>
                <a:gs pos="69000">
                  <a:srgbClr val="835E17"/>
                </a:gs>
                <a:gs pos="82001">
                  <a:srgbClr val="A28949"/>
                </a:gs>
                <a:gs pos="100000">
                  <a:srgbClr val="FAE3B7"/>
                </a:gs>
              </a:gsLst>
              <a:path path="circle">
                <a:fillToRect l="100000" b="100000"/>
              </a:path>
              <a:tileRect t="-100000" r="-10000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th-TH" sz="2000"/>
            </a:p>
          </p:txBody>
        </p:sp>
      </p:grpSp>
      <p:sp>
        <p:nvSpPr>
          <p:cNvPr id="32" name="TextBox 7"/>
          <p:cNvSpPr txBox="1"/>
          <p:nvPr/>
        </p:nvSpPr>
        <p:spPr>
          <a:xfrm>
            <a:off x="216981" y="5442506"/>
            <a:ext cx="5166910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th-TH" sz="1000" b="1" dirty="0">
                <a:solidFill>
                  <a:schemeClr val="bg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เศรษฐกิจฐานรากมั่นคง ชุมชนเข้มแข็งอย่างยั่งยืน ด้วยหลักปรัชญาของเศรษฐกิจพอเพียง</a:t>
            </a:r>
          </a:p>
        </p:txBody>
      </p:sp>
      <p:sp>
        <p:nvSpPr>
          <p:cNvPr id="33" name="กล่องข้อความ 8">
            <a:extLst>
              <a:ext uri="{FF2B5EF4-FFF2-40B4-BE49-F238E27FC236}">
                <a16:creationId xmlns:a16="http://schemas.microsoft.com/office/drawing/2014/main" id="{BF84CABE-5C70-4013-8958-0D4F9CD0D474}"/>
              </a:ext>
            </a:extLst>
          </p:cNvPr>
          <p:cNvSpPr txBox="1"/>
          <p:nvPr/>
        </p:nvSpPr>
        <p:spPr>
          <a:xfrm>
            <a:off x="7676272" y="32100"/>
            <a:ext cx="2493196" cy="5262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ct val="120000"/>
              </a:lnSpc>
            </a:pPr>
            <a:r>
              <a:rPr lang="en-US" sz="12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60 </a:t>
            </a:r>
            <a:r>
              <a:rPr lang="th-TH" sz="12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ปี กรมการพัฒนาชุมชน</a:t>
            </a:r>
          </a:p>
          <a:p>
            <a:pPr>
              <a:lnSpc>
                <a:spcPct val="120000"/>
              </a:lnSpc>
            </a:pPr>
            <a:r>
              <a:rPr lang="th-TH" sz="12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สร้างสรรค์ชุมชน สร้างคน สร้างชาติ</a:t>
            </a:r>
            <a:endParaRPr lang="en-US" sz="1200" b="1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hulabhorn Likit Text" panose="00000500000000000000" pitchFamily="50" charset="-34"/>
              <a:cs typeface="Chulabhorn Likit Text" panose="00000500000000000000" pitchFamily="50" charset="-34"/>
            </a:endParaRPr>
          </a:p>
        </p:txBody>
      </p:sp>
      <p:sp>
        <p:nvSpPr>
          <p:cNvPr id="34" name="สี่เหลี่ยมผืนผ้า: มุมมน 24">
            <a:extLst>
              <a:ext uri="{FF2B5EF4-FFF2-40B4-BE49-F238E27FC236}">
                <a16:creationId xmlns:a16="http://schemas.microsoft.com/office/drawing/2014/main" id="{D992C9EC-F489-4262-8A24-43469489E10F}"/>
              </a:ext>
            </a:extLst>
          </p:cNvPr>
          <p:cNvSpPr/>
          <p:nvPr/>
        </p:nvSpPr>
        <p:spPr>
          <a:xfrm>
            <a:off x="-31717" y="-13471"/>
            <a:ext cx="6083300" cy="542839"/>
          </a:xfrm>
          <a:prstGeom prst="roundRect">
            <a:avLst/>
          </a:prstGeom>
          <a:noFill/>
          <a:ln>
            <a:noFill/>
          </a:ln>
          <a:scene3d>
            <a:camera prst="orthographicFront"/>
            <a:lightRig rig="threePt" dir="t"/>
          </a:scene3d>
          <a:sp3d>
            <a:bevelT w="139700" h="139700" prst="divot"/>
          </a:sp3d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rtlCol="0" anchor="t"/>
          <a:lstStyle/>
          <a:p>
            <a:pPr algn="ctr">
              <a:lnSpc>
                <a:spcPct val="150000"/>
              </a:lnSpc>
            </a:pPr>
            <a:r>
              <a:rPr lang="th-TH" sz="1400" b="1" dirty="0" smtClean="0">
                <a:solidFill>
                  <a:schemeClr val="bg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5.3 </a:t>
            </a:r>
            <a:r>
              <a:rPr lang="th-TH" sz="1400" b="1" dirty="0">
                <a:solidFill>
                  <a:schemeClr val="bg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การตั้งค่าเผื่อหนี้สงสัยจะสูญของกองทุนพัฒนาบทบาทสตรี</a:t>
            </a:r>
          </a:p>
          <a:p>
            <a:pPr algn="ctr">
              <a:lnSpc>
                <a:spcPct val="150000"/>
              </a:lnSpc>
            </a:pPr>
            <a:endParaRPr lang="en-GB" b="1" dirty="0">
              <a:ln>
                <a:solidFill>
                  <a:schemeClr val="tx1"/>
                </a:solidFill>
              </a:ln>
              <a:solidFill>
                <a:schemeClr val="tx1"/>
              </a:solidFill>
              <a:latin typeface="Chulabhorn Likit Text" panose="00000500000000000000" pitchFamily="50" charset="-34"/>
              <a:cs typeface="Chulabhorn Likit Text" panose="00000500000000000000" pitchFamily="50" charset="-34"/>
            </a:endParaRPr>
          </a:p>
        </p:txBody>
      </p:sp>
    </p:spTree>
    <p:extLst>
      <p:ext uri="{BB962C8B-B14F-4D97-AF65-F5344CB8AC3E}">
        <p14:creationId xmlns:p14="http://schemas.microsoft.com/office/powerpoint/2010/main" val="268672322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itle 1"/>
          <p:cNvSpPr txBox="1">
            <a:spLocks/>
          </p:cNvSpPr>
          <p:nvPr/>
        </p:nvSpPr>
        <p:spPr>
          <a:xfrm>
            <a:off x="2899321" y="2008116"/>
            <a:ext cx="4635751" cy="566278"/>
          </a:xfrm>
          <a:prstGeom prst="rect">
            <a:avLst/>
          </a:prstGeom>
          <a:solidFill>
            <a:srgbClr val="FFFFF3"/>
          </a:solidFill>
        </p:spPr>
        <p:txBody>
          <a:bodyPr vert="horz" lIns="76200" tIns="38100" rIns="76200" bIns="38100" rtlCol="0" anchor="b">
            <a:no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th-TH" sz="1667" b="1" dirty="0">
                <a:solidFill>
                  <a:srgbClr val="C00000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/>
            </a:r>
            <a:br>
              <a:rPr lang="th-TH" sz="1667" b="1" dirty="0">
                <a:solidFill>
                  <a:srgbClr val="C00000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</a:br>
            <a:r>
              <a:rPr lang="th-TH" sz="2333" b="1" dirty="0">
                <a:solidFill>
                  <a:srgbClr val="C00000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หลักการและนโยบายการบัญชี</a:t>
            </a:r>
            <a:endParaRPr lang="th-TH" sz="1500" dirty="0">
              <a:solidFill>
                <a:srgbClr val="C00000"/>
              </a:solidFill>
              <a:latin typeface="Chulabhorn Likit Text" panose="00000500000000000000" pitchFamily="50" charset="-34"/>
              <a:cs typeface="Chulabhorn Likit Text" panose="00000500000000000000" pitchFamily="50" charset="-34"/>
            </a:endParaRPr>
          </a:p>
        </p:txBody>
      </p:sp>
      <p:sp>
        <p:nvSpPr>
          <p:cNvPr id="8" name="Rectangle 7"/>
          <p:cNvSpPr/>
          <p:nvPr/>
        </p:nvSpPr>
        <p:spPr>
          <a:xfrm>
            <a:off x="454211" y="2832160"/>
            <a:ext cx="9251576" cy="19205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thaiDist">
              <a:defRPr/>
            </a:pPr>
            <a:r>
              <a:rPr lang="th-TH" sz="2000" u="sng" dirty="0"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เกี่ยวกับค่าใช้จ่าย</a:t>
            </a:r>
            <a:r>
              <a:rPr lang="th-TH" sz="2000" dirty="0"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 </a:t>
            </a:r>
            <a:r>
              <a:rPr lang="th-TH" sz="3000" dirty="0">
                <a:solidFill>
                  <a:srgbClr val="C00000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กำหนดให้หน่วยงาน</a:t>
            </a:r>
          </a:p>
          <a:p>
            <a:pPr algn="thaiDist">
              <a:lnSpc>
                <a:spcPct val="120000"/>
              </a:lnSpc>
              <a:defRPr/>
            </a:pPr>
            <a:r>
              <a:rPr lang="th-TH" sz="2000" dirty="0"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/>
            </a:r>
            <a:br>
              <a:rPr lang="th-TH" sz="2000" dirty="0">
                <a:latin typeface="Chulabhorn Likit Text" panose="00000500000000000000" pitchFamily="50" charset="-34"/>
                <a:cs typeface="Chulabhorn Likit Text" panose="00000500000000000000" pitchFamily="50" charset="-34"/>
              </a:rPr>
            </a:br>
            <a:r>
              <a:rPr lang="th-TH" dirty="0">
                <a:solidFill>
                  <a:srgbClr val="C00000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1. ประมาณการหนี้สงสัยจะสูญ </a:t>
            </a:r>
            <a:r>
              <a:rPr lang="th-TH" u="sng" dirty="0"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ณ วันสิ้นรอบระยะเวลาบัญชี </a:t>
            </a:r>
            <a:r>
              <a:rPr lang="th-TH" dirty="0"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และรับรู้หนี้สงสัยจะ</a:t>
            </a:r>
            <a:r>
              <a:rPr lang="th-TH" dirty="0" smtClean="0"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สูญเป็นค่าใช้จ่าย</a:t>
            </a:r>
            <a:br>
              <a:rPr lang="th-TH" dirty="0" smtClean="0">
                <a:latin typeface="Chulabhorn Likit Text" panose="00000500000000000000" pitchFamily="50" charset="-34"/>
                <a:cs typeface="Chulabhorn Likit Text" panose="00000500000000000000" pitchFamily="50" charset="-34"/>
              </a:rPr>
            </a:br>
            <a:r>
              <a:rPr lang="th-TH" dirty="0" smtClean="0"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คู่</a:t>
            </a:r>
            <a:r>
              <a:rPr lang="th-TH" dirty="0"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กับค่าเผื่อหนี้สงสัยจะสูญในรอบระยะเวลาบัญชีนั้น และ</a:t>
            </a:r>
            <a:r>
              <a:rPr lang="th-TH" u="sng" dirty="0"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ให้แสดงรายการ</a:t>
            </a:r>
            <a:r>
              <a:rPr lang="th-TH" u="sng" dirty="0" smtClean="0"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หนี้สงสัย</a:t>
            </a:r>
            <a:r>
              <a:rPr lang="th-TH" u="sng" dirty="0"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จะสูญในรายการค่าใช้จ่ายอื่นในงบแสดงผลการดำเนินงานทางการของ</a:t>
            </a:r>
            <a:r>
              <a:rPr lang="th-TH" u="sng" dirty="0" smtClean="0"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หน่วยงาน</a:t>
            </a:r>
          </a:p>
        </p:txBody>
      </p:sp>
      <p:grpSp>
        <p:nvGrpSpPr>
          <p:cNvPr id="5" name="Group 4"/>
          <p:cNvGrpSpPr/>
          <p:nvPr/>
        </p:nvGrpSpPr>
        <p:grpSpPr>
          <a:xfrm>
            <a:off x="-23581" y="-271597"/>
            <a:ext cx="10193050" cy="1541268"/>
            <a:chOff x="-23581" y="-271597"/>
            <a:chExt cx="10193050" cy="1541268"/>
          </a:xfrm>
        </p:grpSpPr>
        <p:grpSp>
          <p:nvGrpSpPr>
            <p:cNvPr id="6" name="กลุ่ม 52">
              <a:extLst>
                <a:ext uri="{FF2B5EF4-FFF2-40B4-BE49-F238E27FC236}">
                  <a16:creationId xmlns:a16="http://schemas.microsoft.com/office/drawing/2014/main" id="{84E5CB32-C22A-40FB-BE79-3F261B775F5E}"/>
                </a:ext>
              </a:extLst>
            </p:cNvPr>
            <p:cNvGrpSpPr/>
            <p:nvPr/>
          </p:nvGrpSpPr>
          <p:grpSpPr>
            <a:xfrm>
              <a:off x="-23581" y="299"/>
              <a:ext cx="10193050" cy="674950"/>
              <a:chOff x="-29746" y="-164554"/>
              <a:chExt cx="9173747" cy="607455"/>
            </a:xfrm>
          </p:grpSpPr>
          <p:sp>
            <p:nvSpPr>
              <p:cNvPr id="12" name="สี่เหลี่ยมผืนผ้า: มุมมน 48">
                <a:extLst>
                  <a:ext uri="{FF2B5EF4-FFF2-40B4-BE49-F238E27FC236}">
                    <a16:creationId xmlns:a16="http://schemas.microsoft.com/office/drawing/2014/main" id="{DCE62B95-9C16-4E87-82CC-AF99B1F01983}"/>
                  </a:ext>
                </a:extLst>
              </p:cNvPr>
              <p:cNvSpPr/>
              <p:nvPr/>
            </p:nvSpPr>
            <p:spPr>
              <a:xfrm>
                <a:off x="5692012" y="65211"/>
                <a:ext cx="3441748" cy="377690"/>
              </a:xfrm>
              <a:prstGeom prst="roundRect">
                <a:avLst/>
              </a:prstGeom>
              <a:gradFill flip="none" rotWithShape="1">
                <a:gsLst>
                  <a:gs pos="0">
                    <a:srgbClr val="8E7300"/>
                  </a:gs>
                  <a:gs pos="51000">
                    <a:srgbClr val="FFFFFF"/>
                  </a:gs>
                  <a:gs pos="76000">
                    <a:srgbClr val="BC9800"/>
                  </a:gs>
                  <a:gs pos="24000">
                    <a:srgbClr val="BC9800"/>
                  </a:gs>
                  <a:gs pos="100000">
                    <a:srgbClr val="9A7D00"/>
                  </a:gs>
                </a:gsLst>
                <a:lin ang="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2000"/>
              </a:p>
            </p:txBody>
          </p:sp>
          <p:sp>
            <p:nvSpPr>
              <p:cNvPr id="13" name="สี่เหลี่ยมผืนผ้า 47">
                <a:extLst>
                  <a:ext uri="{FF2B5EF4-FFF2-40B4-BE49-F238E27FC236}">
                    <a16:creationId xmlns:a16="http://schemas.microsoft.com/office/drawing/2014/main" id="{667204FE-3C1C-4980-AD32-890094B05AFC}"/>
                  </a:ext>
                </a:extLst>
              </p:cNvPr>
              <p:cNvSpPr/>
              <p:nvPr/>
            </p:nvSpPr>
            <p:spPr>
              <a:xfrm>
                <a:off x="-29746" y="-164554"/>
                <a:ext cx="9173747" cy="517884"/>
              </a:xfrm>
              <a:prstGeom prst="rect">
                <a:avLst/>
              </a:prstGeom>
              <a:gradFill flip="none" rotWithShape="1">
                <a:gsLst>
                  <a:gs pos="0">
                    <a:srgbClr val="8E7300"/>
                  </a:gs>
                  <a:gs pos="51000">
                    <a:srgbClr val="FFFFFF"/>
                  </a:gs>
                  <a:gs pos="76000">
                    <a:srgbClr val="BC9800"/>
                  </a:gs>
                  <a:gs pos="24000">
                    <a:srgbClr val="BC9800"/>
                  </a:gs>
                  <a:gs pos="100000">
                    <a:srgbClr val="9A7D00"/>
                  </a:gs>
                </a:gsLst>
                <a:lin ang="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2000"/>
              </a:p>
            </p:txBody>
          </p:sp>
          <p:sp>
            <p:nvSpPr>
              <p:cNvPr id="14" name="แผนผังลำดับงาน: ป้อนข้อมูลด้วยตนเอง 4">
                <a:extLst>
                  <a:ext uri="{FF2B5EF4-FFF2-40B4-BE49-F238E27FC236}">
                    <a16:creationId xmlns:a16="http://schemas.microsoft.com/office/drawing/2014/main" id="{CDB1064D-F2C9-4D02-9722-A4463B75D08B}"/>
                  </a:ext>
                </a:extLst>
              </p:cNvPr>
              <p:cNvSpPr/>
              <p:nvPr/>
            </p:nvSpPr>
            <p:spPr>
              <a:xfrm>
                <a:off x="5883027" y="51469"/>
                <a:ext cx="3260973" cy="301861"/>
              </a:xfrm>
              <a:prstGeom prst="flowChartAlternateProcess">
                <a:avLst/>
              </a:prstGeom>
              <a:solidFill>
                <a:srgbClr val="00206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2000" dirty="0"/>
              </a:p>
            </p:txBody>
          </p:sp>
          <p:sp>
            <p:nvSpPr>
              <p:cNvPr id="15" name="สี่เหลี่ยมผืนผ้า 3">
                <a:extLst>
                  <a:ext uri="{FF2B5EF4-FFF2-40B4-BE49-F238E27FC236}">
                    <a16:creationId xmlns:a16="http://schemas.microsoft.com/office/drawing/2014/main" id="{8493D4F4-6FD8-4552-904E-DB7274115DA0}"/>
                  </a:ext>
                </a:extLst>
              </p:cNvPr>
              <p:cNvSpPr/>
              <p:nvPr/>
            </p:nvSpPr>
            <p:spPr>
              <a:xfrm>
                <a:off x="-29746" y="-164554"/>
                <a:ext cx="9173747" cy="432048"/>
              </a:xfrm>
              <a:prstGeom prst="rect">
                <a:avLst/>
              </a:prstGeom>
              <a:solidFill>
                <a:srgbClr val="00206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2000"/>
              </a:p>
            </p:txBody>
          </p:sp>
        </p:grpSp>
        <p:grpSp>
          <p:nvGrpSpPr>
            <p:cNvPr id="9" name="กลุ่ม 9">
              <a:extLst>
                <a:ext uri="{FF2B5EF4-FFF2-40B4-BE49-F238E27FC236}">
                  <a16:creationId xmlns:a16="http://schemas.microsoft.com/office/drawing/2014/main" id="{D2312BD0-5401-4FDB-9FF3-B1382B3C9639}"/>
                </a:ext>
              </a:extLst>
            </p:cNvPr>
            <p:cNvGrpSpPr/>
            <p:nvPr/>
          </p:nvGrpSpPr>
          <p:grpSpPr>
            <a:xfrm>
              <a:off x="5792566" y="-271597"/>
              <a:ext cx="1899096" cy="1541268"/>
              <a:chOff x="5491686" y="-481268"/>
              <a:chExt cx="1709187" cy="1387141"/>
            </a:xfrm>
          </p:grpSpPr>
          <p:sp>
            <p:nvSpPr>
              <p:cNvPr id="10" name="วงรี 13">
                <a:extLst>
                  <a:ext uri="{FF2B5EF4-FFF2-40B4-BE49-F238E27FC236}">
                    <a16:creationId xmlns:a16="http://schemas.microsoft.com/office/drawing/2014/main" id="{722B5707-C41F-4885-825E-D2676CEE49E1}"/>
                  </a:ext>
                </a:extLst>
              </p:cNvPr>
              <p:cNvSpPr/>
              <p:nvPr/>
            </p:nvSpPr>
            <p:spPr>
              <a:xfrm>
                <a:off x="5491686" y="-481268"/>
                <a:ext cx="1709187" cy="1387141"/>
              </a:xfrm>
              <a:prstGeom prst="ellipse">
                <a:avLst/>
              </a:prstGeom>
              <a:solidFill>
                <a:srgbClr val="FBF7F1"/>
              </a:solidFill>
              <a:ln>
                <a:noFill/>
              </a:ln>
              <a:effectLst>
                <a:softEdge rad="31750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2000"/>
              </a:p>
            </p:txBody>
          </p:sp>
          <p:pic>
            <p:nvPicPr>
              <p:cNvPr id="11" name="รูปภาพ 65">
                <a:extLst>
                  <a:ext uri="{FF2B5EF4-FFF2-40B4-BE49-F238E27FC236}">
                    <a16:creationId xmlns:a16="http://schemas.microsoft.com/office/drawing/2014/main" id="{EF9B53AA-6A14-4E04-B937-D6234A306BD7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2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r="65168" b="30186"/>
              <a:stretch/>
            </p:blipFill>
            <p:spPr>
              <a:xfrm>
                <a:off x="5978910" y="-202056"/>
                <a:ext cx="857563" cy="565764"/>
              </a:xfrm>
              <a:custGeom>
                <a:avLst/>
                <a:gdLst>
                  <a:gd name="connsiteX0" fmla="*/ 0 w 1500565"/>
                  <a:gd name="connsiteY0" fmla="*/ 0 h 990006"/>
                  <a:gd name="connsiteX1" fmla="*/ 1500565 w 1500565"/>
                  <a:gd name="connsiteY1" fmla="*/ 0 h 990006"/>
                  <a:gd name="connsiteX2" fmla="*/ 1500565 w 1500565"/>
                  <a:gd name="connsiteY2" fmla="*/ 699241 h 990006"/>
                  <a:gd name="connsiteX3" fmla="*/ 1454656 w 1500565"/>
                  <a:gd name="connsiteY3" fmla="*/ 699241 h 990006"/>
                  <a:gd name="connsiteX4" fmla="*/ 1454656 w 1500565"/>
                  <a:gd name="connsiteY4" fmla="*/ 958222 h 990006"/>
                  <a:gd name="connsiteX5" fmla="*/ 1500565 w 1500565"/>
                  <a:gd name="connsiteY5" fmla="*/ 958222 h 990006"/>
                  <a:gd name="connsiteX6" fmla="*/ 1500565 w 1500565"/>
                  <a:gd name="connsiteY6" fmla="*/ 990006 h 990006"/>
                  <a:gd name="connsiteX7" fmla="*/ 0 w 1500565"/>
                  <a:gd name="connsiteY7" fmla="*/ 990006 h 9900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00565" h="990006">
                    <a:moveTo>
                      <a:pt x="0" y="0"/>
                    </a:moveTo>
                    <a:lnTo>
                      <a:pt x="1500565" y="0"/>
                    </a:lnTo>
                    <a:lnTo>
                      <a:pt x="1500565" y="699241"/>
                    </a:lnTo>
                    <a:lnTo>
                      <a:pt x="1454656" y="699241"/>
                    </a:lnTo>
                    <a:lnTo>
                      <a:pt x="1454656" y="958222"/>
                    </a:lnTo>
                    <a:lnTo>
                      <a:pt x="1500565" y="958222"/>
                    </a:lnTo>
                    <a:lnTo>
                      <a:pt x="1500565" y="990006"/>
                    </a:lnTo>
                    <a:lnTo>
                      <a:pt x="0" y="990006"/>
                    </a:lnTo>
                    <a:close/>
                  </a:path>
                </a:pathLst>
              </a:custGeom>
            </p:spPr>
          </p:pic>
        </p:grpSp>
      </p:grpSp>
      <p:grpSp>
        <p:nvGrpSpPr>
          <p:cNvPr id="16" name="Group 15"/>
          <p:cNvGrpSpPr/>
          <p:nvPr/>
        </p:nvGrpSpPr>
        <p:grpSpPr>
          <a:xfrm>
            <a:off x="-23583" y="5154909"/>
            <a:ext cx="10183585" cy="694389"/>
            <a:chOff x="-23583" y="5134125"/>
            <a:chExt cx="10183585" cy="715174"/>
          </a:xfrm>
        </p:grpSpPr>
        <p:grpSp>
          <p:nvGrpSpPr>
            <p:cNvPr id="17" name="กลุ่ม 1">
              <a:extLst>
                <a:ext uri="{FF2B5EF4-FFF2-40B4-BE49-F238E27FC236}">
                  <a16:creationId xmlns:a16="http://schemas.microsoft.com/office/drawing/2014/main" id="{58DAA6D8-19A9-434E-BD10-9F227ECAADEE}"/>
                </a:ext>
              </a:extLst>
            </p:cNvPr>
            <p:cNvGrpSpPr/>
            <p:nvPr/>
          </p:nvGrpSpPr>
          <p:grpSpPr>
            <a:xfrm>
              <a:off x="-23583" y="5274993"/>
              <a:ext cx="10183585" cy="470079"/>
              <a:chOff x="-21226" y="4621292"/>
              <a:chExt cx="9165227" cy="561020"/>
            </a:xfrm>
          </p:grpSpPr>
          <p:grpSp>
            <p:nvGrpSpPr>
              <p:cNvPr id="24" name="กลุ่ม 7">
                <a:extLst>
                  <a:ext uri="{FF2B5EF4-FFF2-40B4-BE49-F238E27FC236}">
                    <a16:creationId xmlns:a16="http://schemas.microsoft.com/office/drawing/2014/main" id="{30C28730-7CDF-4231-A774-6A7122EB4AEA}"/>
                  </a:ext>
                </a:extLst>
              </p:cNvPr>
              <p:cNvGrpSpPr/>
              <p:nvPr/>
            </p:nvGrpSpPr>
            <p:grpSpPr>
              <a:xfrm>
                <a:off x="-21226" y="4635401"/>
                <a:ext cx="5133813" cy="546911"/>
                <a:chOff x="-45702" y="6428830"/>
                <a:chExt cx="7109733" cy="450425"/>
              </a:xfrm>
            </p:grpSpPr>
            <p:sp>
              <p:nvSpPr>
                <p:cNvPr id="28" name="รูปแบบอิสระ: รูปร่าง 55">
                  <a:extLst>
                    <a:ext uri="{FF2B5EF4-FFF2-40B4-BE49-F238E27FC236}">
                      <a16:creationId xmlns:a16="http://schemas.microsoft.com/office/drawing/2014/main" id="{447532BC-F1AF-418B-B954-69A21822D4D1}"/>
                    </a:ext>
                  </a:extLst>
                </p:cNvPr>
                <p:cNvSpPr/>
                <p:nvPr/>
              </p:nvSpPr>
              <p:spPr>
                <a:xfrm>
                  <a:off x="-16309" y="6508953"/>
                  <a:ext cx="6875685" cy="339767"/>
                </a:xfrm>
                <a:custGeom>
                  <a:avLst/>
                  <a:gdLst>
                    <a:gd name="connsiteX0" fmla="*/ 0 w 6028447"/>
                    <a:gd name="connsiteY0" fmla="*/ 0 h 339767"/>
                    <a:gd name="connsiteX1" fmla="*/ 6028447 w 6028447"/>
                    <a:gd name="connsiteY1" fmla="*/ 0 h 339767"/>
                    <a:gd name="connsiteX2" fmla="*/ 5679852 w 6028447"/>
                    <a:gd name="connsiteY2" fmla="*/ 339767 h 339767"/>
                    <a:gd name="connsiteX3" fmla="*/ 0 w 6028447"/>
                    <a:gd name="connsiteY3" fmla="*/ 339767 h 339767"/>
                    <a:gd name="connsiteX4" fmla="*/ 0 w 6028447"/>
                    <a:gd name="connsiteY4" fmla="*/ 0 h 3397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028447" h="339767">
                      <a:moveTo>
                        <a:pt x="0" y="0"/>
                      </a:moveTo>
                      <a:lnTo>
                        <a:pt x="6028447" y="0"/>
                      </a:lnTo>
                      <a:lnTo>
                        <a:pt x="5679852" y="339767"/>
                      </a:lnTo>
                      <a:lnTo>
                        <a:pt x="0" y="33976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th-TH" sz="2000" dirty="0"/>
                </a:p>
              </p:txBody>
            </p:sp>
            <p:sp>
              <p:nvSpPr>
                <p:cNvPr id="29" name="รูปแบบอิสระ: รูปร่าง 50">
                  <a:extLst>
                    <a:ext uri="{FF2B5EF4-FFF2-40B4-BE49-F238E27FC236}">
                      <a16:creationId xmlns:a16="http://schemas.microsoft.com/office/drawing/2014/main" id="{72AD55B9-27A4-40A2-86AD-A09FD1FBB379}"/>
                    </a:ext>
                  </a:extLst>
                </p:cNvPr>
                <p:cNvSpPr/>
                <p:nvPr/>
              </p:nvSpPr>
              <p:spPr>
                <a:xfrm>
                  <a:off x="-45702" y="6433550"/>
                  <a:ext cx="7025615" cy="426691"/>
                </a:xfrm>
                <a:custGeom>
                  <a:avLst/>
                  <a:gdLst>
                    <a:gd name="connsiteX0" fmla="*/ 0 w 6123140"/>
                    <a:gd name="connsiteY0" fmla="*/ 0 h 426691"/>
                    <a:gd name="connsiteX1" fmla="*/ 6123140 w 6123140"/>
                    <a:gd name="connsiteY1" fmla="*/ 0 h 426691"/>
                    <a:gd name="connsiteX2" fmla="*/ 6008569 w 6123140"/>
                    <a:gd name="connsiteY2" fmla="*/ 111669 h 426691"/>
                    <a:gd name="connsiteX3" fmla="*/ 5685361 w 6123140"/>
                    <a:gd name="connsiteY3" fmla="*/ 426691 h 426691"/>
                    <a:gd name="connsiteX4" fmla="*/ 5679852 w 6123140"/>
                    <a:gd name="connsiteY4" fmla="*/ 426691 h 426691"/>
                    <a:gd name="connsiteX5" fmla="*/ 6028447 w 6123140"/>
                    <a:gd name="connsiteY5" fmla="*/ 86924 h 426691"/>
                    <a:gd name="connsiteX6" fmla="*/ 0 w 6123140"/>
                    <a:gd name="connsiteY6" fmla="*/ 86924 h 426691"/>
                    <a:gd name="connsiteX7" fmla="*/ 0 w 6123140"/>
                    <a:gd name="connsiteY7" fmla="*/ 0 h 4266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123140" h="426691">
                      <a:moveTo>
                        <a:pt x="0" y="0"/>
                      </a:moveTo>
                      <a:lnTo>
                        <a:pt x="6123140" y="0"/>
                      </a:lnTo>
                      <a:lnTo>
                        <a:pt x="6008569" y="111669"/>
                      </a:lnTo>
                      <a:lnTo>
                        <a:pt x="5685361" y="426691"/>
                      </a:lnTo>
                      <a:lnTo>
                        <a:pt x="5679852" y="426691"/>
                      </a:lnTo>
                      <a:lnTo>
                        <a:pt x="6028447" y="86924"/>
                      </a:lnTo>
                      <a:lnTo>
                        <a:pt x="0" y="8692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>
                  <a:gsLst>
                    <a:gs pos="0">
                      <a:srgbClr val="FBE4AE"/>
                    </a:gs>
                    <a:gs pos="13000">
                      <a:srgbClr val="BD922A"/>
                    </a:gs>
                    <a:gs pos="21001">
                      <a:srgbClr val="BD922A"/>
                    </a:gs>
                    <a:gs pos="63000">
                      <a:srgbClr val="FBE4AE"/>
                    </a:gs>
                    <a:gs pos="67000">
                      <a:srgbClr val="BD922A"/>
                    </a:gs>
                    <a:gs pos="69000">
                      <a:srgbClr val="835E17"/>
                    </a:gs>
                    <a:gs pos="82001">
                      <a:srgbClr val="A28949"/>
                    </a:gs>
                    <a:gs pos="100000">
                      <a:srgbClr val="FAE3B7"/>
                    </a:gs>
                  </a:gsLst>
                  <a:lin ang="0" scaled="1"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th-TH" sz="2000" dirty="0"/>
                </a:p>
              </p:txBody>
            </p:sp>
            <p:sp>
              <p:nvSpPr>
                <p:cNvPr id="30" name="รูปแบบอิสระ: รูปร่าง 49">
                  <a:extLst>
                    <a:ext uri="{FF2B5EF4-FFF2-40B4-BE49-F238E27FC236}">
                      <a16:creationId xmlns:a16="http://schemas.microsoft.com/office/drawing/2014/main" id="{0CC04605-512B-40BA-BB6C-C4CA6329F254}"/>
                    </a:ext>
                  </a:extLst>
                </p:cNvPr>
                <p:cNvSpPr/>
                <p:nvPr/>
              </p:nvSpPr>
              <p:spPr>
                <a:xfrm rot="380166">
                  <a:off x="6515308" y="6428830"/>
                  <a:ext cx="548723" cy="450425"/>
                </a:xfrm>
                <a:custGeom>
                  <a:avLst/>
                  <a:gdLst>
                    <a:gd name="connsiteX0" fmla="*/ 411471 w 524882"/>
                    <a:gd name="connsiteY0" fmla="*/ 0 h 426691"/>
                    <a:gd name="connsiteX1" fmla="*/ 524882 w 524882"/>
                    <a:gd name="connsiteY1" fmla="*/ 0 h 426691"/>
                    <a:gd name="connsiteX2" fmla="*/ 113411 w 524882"/>
                    <a:gd name="connsiteY2" fmla="*/ 426691 h 426691"/>
                    <a:gd name="connsiteX3" fmla="*/ 0 w 524882"/>
                    <a:gd name="connsiteY3" fmla="*/ 426691 h 426691"/>
                    <a:gd name="connsiteX4" fmla="*/ 411471 w 524882"/>
                    <a:gd name="connsiteY4" fmla="*/ 0 h 4266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24882" h="426691">
                      <a:moveTo>
                        <a:pt x="411471" y="0"/>
                      </a:moveTo>
                      <a:lnTo>
                        <a:pt x="524882" y="0"/>
                      </a:lnTo>
                      <a:lnTo>
                        <a:pt x="113411" y="426691"/>
                      </a:lnTo>
                      <a:lnTo>
                        <a:pt x="0" y="426691"/>
                      </a:lnTo>
                      <a:lnTo>
                        <a:pt x="411471" y="0"/>
                      </a:ln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FBE4AE"/>
                    </a:gs>
                    <a:gs pos="13000">
                      <a:srgbClr val="BD922A"/>
                    </a:gs>
                    <a:gs pos="21001">
                      <a:srgbClr val="BD922A"/>
                    </a:gs>
                    <a:gs pos="63000">
                      <a:srgbClr val="FBE4AE"/>
                    </a:gs>
                    <a:gs pos="67000">
                      <a:srgbClr val="BD922A"/>
                    </a:gs>
                    <a:gs pos="69000">
                      <a:srgbClr val="835E17"/>
                    </a:gs>
                    <a:gs pos="82001">
                      <a:srgbClr val="A28949"/>
                    </a:gs>
                    <a:gs pos="100000">
                      <a:srgbClr val="FAE3B7"/>
                    </a:gs>
                  </a:gsLst>
                  <a:path path="circle">
                    <a:fillToRect l="100000" b="100000"/>
                  </a:path>
                  <a:tileRect t="-100000" r="-100000"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th-TH" sz="2000"/>
                </a:p>
              </p:txBody>
            </p:sp>
          </p:grpSp>
          <p:grpSp>
            <p:nvGrpSpPr>
              <p:cNvPr id="25" name="กลุ่ม 4">
                <a:extLst>
                  <a:ext uri="{FF2B5EF4-FFF2-40B4-BE49-F238E27FC236}">
                    <a16:creationId xmlns:a16="http://schemas.microsoft.com/office/drawing/2014/main" id="{33080593-C486-4A4E-A259-28A964353B4D}"/>
                  </a:ext>
                </a:extLst>
              </p:cNvPr>
              <p:cNvGrpSpPr/>
              <p:nvPr/>
            </p:nvGrpSpPr>
            <p:grpSpPr>
              <a:xfrm>
                <a:off x="7524888" y="4621292"/>
                <a:ext cx="1619113" cy="531030"/>
                <a:chOff x="9543115" y="6415804"/>
                <a:chExt cx="2661401" cy="453428"/>
              </a:xfrm>
            </p:grpSpPr>
            <p:sp>
              <p:nvSpPr>
                <p:cNvPr id="26" name="รูปแบบอิสระ: รูปร่าง 38">
                  <a:extLst>
                    <a:ext uri="{FF2B5EF4-FFF2-40B4-BE49-F238E27FC236}">
                      <a16:creationId xmlns:a16="http://schemas.microsoft.com/office/drawing/2014/main" id="{18287458-5345-45BB-A7B2-0AE1DDE4E433}"/>
                    </a:ext>
                  </a:extLst>
                </p:cNvPr>
                <p:cNvSpPr/>
                <p:nvPr/>
              </p:nvSpPr>
              <p:spPr>
                <a:xfrm>
                  <a:off x="9543115" y="6415804"/>
                  <a:ext cx="2661398" cy="441288"/>
                </a:xfrm>
                <a:custGeom>
                  <a:avLst/>
                  <a:gdLst>
                    <a:gd name="connsiteX0" fmla="*/ 437779 w 1373020"/>
                    <a:gd name="connsiteY0" fmla="*/ 0 h 426691"/>
                    <a:gd name="connsiteX1" fmla="*/ 1373020 w 1373020"/>
                    <a:gd name="connsiteY1" fmla="*/ 0 h 426691"/>
                    <a:gd name="connsiteX2" fmla="*/ 1373020 w 1373020"/>
                    <a:gd name="connsiteY2" fmla="*/ 426691 h 426691"/>
                    <a:gd name="connsiteX3" fmla="*/ 0 w 1373020"/>
                    <a:gd name="connsiteY3" fmla="*/ 426691 h 426691"/>
                    <a:gd name="connsiteX4" fmla="*/ 323208 w 1373020"/>
                    <a:gd name="connsiteY4" fmla="*/ 111669 h 426691"/>
                    <a:gd name="connsiteX5" fmla="*/ 437779 w 1373020"/>
                    <a:gd name="connsiteY5" fmla="*/ 0 h 4266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73020" h="426691">
                      <a:moveTo>
                        <a:pt x="437779" y="0"/>
                      </a:moveTo>
                      <a:lnTo>
                        <a:pt x="1373020" y="0"/>
                      </a:lnTo>
                      <a:lnTo>
                        <a:pt x="1373020" y="426691"/>
                      </a:lnTo>
                      <a:lnTo>
                        <a:pt x="0" y="426691"/>
                      </a:lnTo>
                      <a:lnTo>
                        <a:pt x="323208" y="111669"/>
                      </a:lnTo>
                      <a:lnTo>
                        <a:pt x="437779" y="0"/>
                      </a:lnTo>
                      <a:close/>
                    </a:path>
                  </a:pathLst>
                </a:custGeom>
                <a:gradFill>
                  <a:gsLst>
                    <a:gs pos="0">
                      <a:srgbClr val="FBE4AE"/>
                    </a:gs>
                    <a:gs pos="13000">
                      <a:srgbClr val="BD922A"/>
                    </a:gs>
                    <a:gs pos="21001">
                      <a:srgbClr val="BD922A"/>
                    </a:gs>
                    <a:gs pos="63000">
                      <a:srgbClr val="FBE4AE"/>
                    </a:gs>
                    <a:gs pos="67000">
                      <a:srgbClr val="BD922A"/>
                    </a:gs>
                    <a:gs pos="69000">
                      <a:srgbClr val="835E17"/>
                    </a:gs>
                    <a:gs pos="82001">
                      <a:srgbClr val="A28949"/>
                    </a:gs>
                    <a:gs pos="100000">
                      <a:srgbClr val="FAE3B7"/>
                    </a:gs>
                  </a:gsLst>
                  <a:lin ang="0" scaled="1"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th-TH" sz="2000"/>
                </a:p>
              </p:txBody>
            </p:sp>
            <p:sp>
              <p:nvSpPr>
                <p:cNvPr id="27" name="รูปแบบอิสระ: รูปร่าง 31">
                  <a:extLst>
                    <a:ext uri="{FF2B5EF4-FFF2-40B4-BE49-F238E27FC236}">
                      <a16:creationId xmlns:a16="http://schemas.microsoft.com/office/drawing/2014/main" id="{CB515603-CB57-4A48-B8A7-C4BD2C469F4B}"/>
                    </a:ext>
                  </a:extLst>
                </p:cNvPr>
                <p:cNvSpPr/>
                <p:nvPr/>
              </p:nvSpPr>
              <p:spPr>
                <a:xfrm>
                  <a:off x="9543115" y="6510930"/>
                  <a:ext cx="2661401" cy="358302"/>
                </a:xfrm>
                <a:custGeom>
                  <a:avLst/>
                  <a:gdLst>
                    <a:gd name="connsiteX0" fmla="*/ 349528 w 1399340"/>
                    <a:gd name="connsiteY0" fmla="*/ 0 h 340675"/>
                    <a:gd name="connsiteX1" fmla="*/ 1399340 w 1399340"/>
                    <a:gd name="connsiteY1" fmla="*/ 0 h 340675"/>
                    <a:gd name="connsiteX2" fmla="*/ 1399340 w 1399340"/>
                    <a:gd name="connsiteY2" fmla="*/ 340675 h 340675"/>
                    <a:gd name="connsiteX3" fmla="*/ 0 w 1399340"/>
                    <a:gd name="connsiteY3" fmla="*/ 340675 h 340675"/>
                    <a:gd name="connsiteX4" fmla="*/ 349528 w 1399340"/>
                    <a:gd name="connsiteY4" fmla="*/ 0 h 3406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99340" h="340675">
                      <a:moveTo>
                        <a:pt x="349528" y="0"/>
                      </a:moveTo>
                      <a:lnTo>
                        <a:pt x="1399340" y="0"/>
                      </a:lnTo>
                      <a:lnTo>
                        <a:pt x="1399340" y="340675"/>
                      </a:lnTo>
                      <a:lnTo>
                        <a:pt x="0" y="340675"/>
                      </a:lnTo>
                      <a:lnTo>
                        <a:pt x="349528" y="0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th-TH" sz="2000"/>
                </a:p>
              </p:txBody>
            </p:sp>
          </p:grpSp>
        </p:grpSp>
        <p:pic>
          <p:nvPicPr>
            <p:cNvPr id="18" name="Picture 23">
              <a:extLst>
                <a:ext uri="{FF2B5EF4-FFF2-40B4-BE49-F238E27FC236}">
                  <a16:creationId xmlns:a16="http://schemas.microsoft.com/office/drawing/2014/main" id="{A9FCDA38-8F0B-49DF-8F2E-B899B1F3623D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699853" y="5264104"/>
              <a:ext cx="625615" cy="408428"/>
            </a:xfrm>
            <a:prstGeom prst="rect">
              <a:avLst/>
            </a:prstGeom>
          </p:spPr>
        </p:pic>
        <p:pic>
          <p:nvPicPr>
            <p:cNvPr id="19" name="Picture 24">
              <a:extLst>
                <a:ext uri="{FF2B5EF4-FFF2-40B4-BE49-F238E27FC236}">
                  <a16:creationId xmlns:a16="http://schemas.microsoft.com/office/drawing/2014/main" id="{199745AA-CFB3-443D-A566-E11575BA5223}"/>
                </a:ext>
              </a:extLst>
            </p:cNvPr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440755" y="5252961"/>
              <a:ext cx="384697" cy="433336"/>
            </a:xfrm>
            <a:prstGeom prst="rect">
              <a:avLst/>
            </a:prstGeom>
          </p:spPr>
        </p:pic>
        <p:pic>
          <p:nvPicPr>
            <p:cNvPr id="20" name="Picture 35">
              <a:extLst>
                <a:ext uri="{FF2B5EF4-FFF2-40B4-BE49-F238E27FC236}">
                  <a16:creationId xmlns:a16="http://schemas.microsoft.com/office/drawing/2014/main" id="{9584FECB-F937-4F01-8CDD-C92F98A2F1BC}"/>
                </a:ext>
              </a:extLst>
            </p:cNvPr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882063" y="5338458"/>
              <a:ext cx="373365" cy="309768"/>
            </a:xfrm>
            <a:prstGeom prst="rect">
              <a:avLst/>
            </a:prstGeom>
          </p:spPr>
        </p:pic>
        <p:pic>
          <p:nvPicPr>
            <p:cNvPr id="21" name="Picture 36">
              <a:extLst>
                <a:ext uri="{FF2B5EF4-FFF2-40B4-BE49-F238E27FC236}">
                  <a16:creationId xmlns:a16="http://schemas.microsoft.com/office/drawing/2014/main" id="{62FFD426-AD6C-47DA-99D3-A7217E240C18}"/>
                </a:ext>
              </a:extLst>
            </p:cNvPr>
            <p:cNvPicPr>
              <a:picLocks noChangeAspect="1"/>
            </p:cNvPicPr>
            <p:nvPr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345100" y="5340250"/>
              <a:ext cx="281130" cy="303691"/>
            </a:xfrm>
            <a:prstGeom prst="rect">
              <a:avLst/>
            </a:prstGeom>
          </p:spPr>
        </p:pic>
        <p:pic>
          <p:nvPicPr>
            <p:cNvPr id="22" name="Picture 2" descr="C:\Users\Administrator\Desktop\change for good.png"/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606130" y="5281839"/>
              <a:ext cx="890907" cy="501037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23" name="รูปแบบอิสระ: รูปร่าง 49">
              <a:extLst>
                <a:ext uri="{FF2B5EF4-FFF2-40B4-BE49-F238E27FC236}">
                  <a16:creationId xmlns:a16="http://schemas.microsoft.com/office/drawing/2014/main" id="{0CC04605-512B-40BA-BB6C-C4CA6329F254}"/>
                </a:ext>
              </a:extLst>
            </p:cNvPr>
            <p:cNvSpPr/>
            <p:nvPr/>
          </p:nvSpPr>
          <p:spPr>
            <a:xfrm rot="1816843">
              <a:off x="8384884" y="5134125"/>
              <a:ext cx="366819" cy="715174"/>
            </a:xfrm>
            <a:custGeom>
              <a:avLst/>
              <a:gdLst>
                <a:gd name="connsiteX0" fmla="*/ 411471 w 524882"/>
                <a:gd name="connsiteY0" fmla="*/ 0 h 426691"/>
                <a:gd name="connsiteX1" fmla="*/ 524882 w 524882"/>
                <a:gd name="connsiteY1" fmla="*/ 0 h 426691"/>
                <a:gd name="connsiteX2" fmla="*/ 113411 w 524882"/>
                <a:gd name="connsiteY2" fmla="*/ 426691 h 426691"/>
                <a:gd name="connsiteX3" fmla="*/ 0 w 524882"/>
                <a:gd name="connsiteY3" fmla="*/ 426691 h 426691"/>
                <a:gd name="connsiteX4" fmla="*/ 411471 w 524882"/>
                <a:gd name="connsiteY4" fmla="*/ 0 h 426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4882" h="426691">
                  <a:moveTo>
                    <a:pt x="411471" y="0"/>
                  </a:moveTo>
                  <a:lnTo>
                    <a:pt x="524882" y="0"/>
                  </a:lnTo>
                  <a:lnTo>
                    <a:pt x="113411" y="426691"/>
                  </a:lnTo>
                  <a:lnTo>
                    <a:pt x="0" y="426691"/>
                  </a:lnTo>
                  <a:lnTo>
                    <a:pt x="411471" y="0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BE4AE"/>
                </a:gs>
                <a:gs pos="13000">
                  <a:srgbClr val="BD922A"/>
                </a:gs>
                <a:gs pos="21001">
                  <a:srgbClr val="BD922A"/>
                </a:gs>
                <a:gs pos="63000">
                  <a:srgbClr val="FBE4AE"/>
                </a:gs>
                <a:gs pos="67000">
                  <a:srgbClr val="BD922A"/>
                </a:gs>
                <a:gs pos="69000">
                  <a:srgbClr val="835E17"/>
                </a:gs>
                <a:gs pos="82001">
                  <a:srgbClr val="A28949"/>
                </a:gs>
                <a:gs pos="100000">
                  <a:srgbClr val="FAE3B7"/>
                </a:gs>
              </a:gsLst>
              <a:path path="circle">
                <a:fillToRect l="100000" b="100000"/>
              </a:path>
              <a:tileRect t="-100000" r="-10000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th-TH" sz="2000"/>
            </a:p>
          </p:txBody>
        </p:sp>
      </p:grpSp>
      <p:sp>
        <p:nvSpPr>
          <p:cNvPr id="31" name="TextBox 7"/>
          <p:cNvSpPr txBox="1"/>
          <p:nvPr/>
        </p:nvSpPr>
        <p:spPr>
          <a:xfrm>
            <a:off x="216981" y="5442506"/>
            <a:ext cx="5166910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th-TH" sz="1000" b="1" dirty="0">
                <a:solidFill>
                  <a:schemeClr val="bg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เศรษฐกิจฐานรากมั่นคง ชุมชนเข้มแข็งอย่างยั่งยืน ด้วยหลักปรัชญาของเศรษฐกิจพอเพียง</a:t>
            </a:r>
          </a:p>
        </p:txBody>
      </p:sp>
      <p:sp>
        <p:nvSpPr>
          <p:cNvPr id="32" name="กล่องข้อความ 8">
            <a:extLst>
              <a:ext uri="{FF2B5EF4-FFF2-40B4-BE49-F238E27FC236}">
                <a16:creationId xmlns:a16="http://schemas.microsoft.com/office/drawing/2014/main" id="{BF84CABE-5C70-4013-8958-0D4F9CD0D474}"/>
              </a:ext>
            </a:extLst>
          </p:cNvPr>
          <p:cNvSpPr txBox="1"/>
          <p:nvPr/>
        </p:nvSpPr>
        <p:spPr>
          <a:xfrm>
            <a:off x="7676272" y="32100"/>
            <a:ext cx="2493196" cy="5262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ct val="120000"/>
              </a:lnSpc>
            </a:pPr>
            <a:r>
              <a:rPr lang="en-US" sz="12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60 </a:t>
            </a:r>
            <a:r>
              <a:rPr lang="th-TH" sz="12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ปี กรมการพัฒนาชุมชน</a:t>
            </a:r>
          </a:p>
          <a:p>
            <a:pPr>
              <a:lnSpc>
                <a:spcPct val="120000"/>
              </a:lnSpc>
            </a:pPr>
            <a:r>
              <a:rPr lang="th-TH" sz="12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สร้างสรรค์ชุมชน สร้างคน สร้างชาติ</a:t>
            </a:r>
            <a:endParaRPr lang="en-US" sz="1200" b="1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hulabhorn Likit Text" panose="00000500000000000000" pitchFamily="50" charset="-34"/>
              <a:cs typeface="Chulabhorn Likit Text" panose="00000500000000000000" pitchFamily="50" charset="-34"/>
            </a:endParaRPr>
          </a:p>
        </p:txBody>
      </p:sp>
      <p:sp>
        <p:nvSpPr>
          <p:cNvPr id="33" name="สี่เหลี่ยมผืนผ้า: มุมมน 24">
            <a:extLst>
              <a:ext uri="{FF2B5EF4-FFF2-40B4-BE49-F238E27FC236}">
                <a16:creationId xmlns:a16="http://schemas.microsoft.com/office/drawing/2014/main" id="{D992C9EC-F489-4262-8A24-43469489E10F}"/>
              </a:ext>
            </a:extLst>
          </p:cNvPr>
          <p:cNvSpPr/>
          <p:nvPr/>
        </p:nvSpPr>
        <p:spPr>
          <a:xfrm>
            <a:off x="-31717" y="-13471"/>
            <a:ext cx="6083300" cy="542839"/>
          </a:xfrm>
          <a:prstGeom prst="roundRect">
            <a:avLst/>
          </a:prstGeom>
          <a:noFill/>
          <a:ln>
            <a:noFill/>
          </a:ln>
          <a:scene3d>
            <a:camera prst="orthographicFront"/>
            <a:lightRig rig="threePt" dir="t"/>
          </a:scene3d>
          <a:sp3d>
            <a:bevelT w="139700" h="139700" prst="divot"/>
          </a:sp3d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rtlCol="0" anchor="t"/>
          <a:lstStyle/>
          <a:p>
            <a:pPr algn="ctr">
              <a:lnSpc>
                <a:spcPct val="150000"/>
              </a:lnSpc>
            </a:pPr>
            <a:r>
              <a:rPr lang="th-TH" sz="1400" b="1" dirty="0" smtClean="0">
                <a:solidFill>
                  <a:schemeClr val="bg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5.3 </a:t>
            </a:r>
            <a:r>
              <a:rPr lang="th-TH" sz="1400" b="1" dirty="0">
                <a:solidFill>
                  <a:schemeClr val="bg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การตั้งค่าเผื่อหนี้สงสัยจะสูญของกองทุนพัฒนาบทบาทสตรี</a:t>
            </a:r>
          </a:p>
          <a:p>
            <a:pPr algn="ctr">
              <a:lnSpc>
                <a:spcPct val="150000"/>
              </a:lnSpc>
            </a:pPr>
            <a:endParaRPr lang="en-GB" b="1" dirty="0">
              <a:ln>
                <a:solidFill>
                  <a:schemeClr val="tx1"/>
                </a:solidFill>
              </a:ln>
              <a:solidFill>
                <a:schemeClr val="tx1"/>
              </a:solidFill>
              <a:latin typeface="Chulabhorn Likit Text" panose="00000500000000000000" pitchFamily="50" charset="-34"/>
              <a:cs typeface="Chulabhorn Likit Text" panose="00000500000000000000" pitchFamily="50" charset="-34"/>
            </a:endParaRPr>
          </a:p>
        </p:txBody>
      </p:sp>
      <p:sp>
        <p:nvSpPr>
          <p:cNvPr id="3" name="Title 1"/>
          <p:cNvSpPr txBox="1">
            <a:spLocks/>
          </p:cNvSpPr>
          <p:nvPr/>
        </p:nvSpPr>
        <p:spPr>
          <a:xfrm>
            <a:off x="-23583" y="736404"/>
            <a:ext cx="10159999" cy="1138523"/>
          </a:xfrm>
          <a:prstGeom prst="rect">
            <a:avLst/>
          </a:prstGeom>
          <a:solidFill>
            <a:schemeClr val="accent4">
              <a:lumMod val="20000"/>
              <a:lumOff val="80000"/>
            </a:schemeClr>
          </a:solidFill>
        </p:spPr>
        <p:txBody>
          <a:bodyPr vert="horz" lIns="76200" tIns="38100" rIns="76200" bIns="38100" rtlCol="0" anchor="ctr">
            <a:no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>
              <a:lnSpc>
                <a:spcPct val="120000"/>
              </a:lnSpc>
            </a:pPr>
            <a:r>
              <a:rPr lang="th-TH" sz="2000" b="1" dirty="0"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ประกาศกระทรวงการคลัง </a:t>
            </a:r>
            <a:br>
              <a:rPr lang="th-TH" sz="2000" b="1" dirty="0">
                <a:latin typeface="Chulabhorn Likit Text" panose="00000500000000000000" pitchFamily="50" charset="-34"/>
                <a:cs typeface="Chulabhorn Likit Text" panose="00000500000000000000" pitchFamily="50" charset="-34"/>
              </a:rPr>
            </a:br>
            <a:r>
              <a:rPr lang="th-TH" sz="2000" b="1" dirty="0"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เรื่อง มาตรฐานการบัญชีภาครัฐและนโยบายการบัญชีภาครัฐ (ฉบับที่ 2) พ.ศ. 2564 </a:t>
            </a:r>
            <a:endParaRPr lang="th-TH" sz="1800" dirty="0">
              <a:solidFill>
                <a:schemeClr val="bg1">
                  <a:lumMod val="50000"/>
                </a:schemeClr>
              </a:solidFill>
              <a:latin typeface="Chulabhorn Likit Text" panose="00000500000000000000" pitchFamily="50" charset="-34"/>
              <a:cs typeface="Chulabhorn Likit Text" panose="00000500000000000000" pitchFamily="50" charset="-34"/>
            </a:endParaRPr>
          </a:p>
        </p:txBody>
      </p:sp>
    </p:spTree>
    <p:extLst>
      <p:ext uri="{BB962C8B-B14F-4D97-AF65-F5344CB8AC3E}">
        <p14:creationId xmlns:p14="http://schemas.microsoft.com/office/powerpoint/2010/main" val="176652914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ounded Rectangle 1"/>
          <p:cNvSpPr/>
          <p:nvPr/>
        </p:nvSpPr>
        <p:spPr>
          <a:xfrm>
            <a:off x="569089" y="3251245"/>
            <a:ext cx="9259747" cy="684836"/>
          </a:xfrm>
          <a:prstGeom prst="roundRect">
            <a:avLst/>
          </a:prstGeom>
          <a:solidFill>
            <a:schemeClr val="accent6">
              <a:lumMod val="20000"/>
              <a:lumOff val="80000"/>
            </a:schemeClr>
          </a:solidFill>
          <a:ln>
            <a:noFill/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 sz="1500"/>
          </a:p>
        </p:txBody>
      </p:sp>
      <p:sp>
        <p:nvSpPr>
          <p:cNvPr id="6" name="Rectangle 5"/>
          <p:cNvSpPr/>
          <p:nvPr/>
        </p:nvSpPr>
        <p:spPr>
          <a:xfrm>
            <a:off x="381216" y="4060094"/>
            <a:ext cx="9251576" cy="9787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thaiDist">
              <a:lnSpc>
                <a:spcPct val="120000"/>
              </a:lnSpc>
              <a:defRPr/>
            </a:pPr>
            <a:r>
              <a:rPr lang="th-TH" sz="1600" dirty="0"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/>
            </a:r>
            <a:br>
              <a:rPr lang="th-TH" sz="1600" dirty="0">
                <a:latin typeface="Chulabhorn Likit Text" panose="00000500000000000000" pitchFamily="50" charset="-34"/>
                <a:cs typeface="Chulabhorn Likit Text" panose="00000500000000000000" pitchFamily="50" charset="-34"/>
              </a:rPr>
            </a:br>
            <a:r>
              <a:rPr lang="th-TH" sz="1600" dirty="0">
                <a:solidFill>
                  <a:srgbClr val="C00000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3. หนี้สูญ </a:t>
            </a:r>
            <a:r>
              <a:rPr lang="th-TH" sz="1600" u="sng" dirty="0"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สามารถตัดจำหน่ายหนี้สูญได้</a:t>
            </a:r>
            <a:r>
              <a:rPr lang="th-TH" sz="1600" dirty="0"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 เมื่อได้ติดตามทวงถามโดยมีหลักฐานที่แน่นอน</a:t>
            </a:r>
            <a:r>
              <a:rPr lang="th-TH" sz="1600" dirty="0" smtClean="0"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ว่าจะ</a:t>
            </a:r>
            <a:r>
              <a:rPr lang="th-TH" sz="1600" dirty="0"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ไม่ได้รับชำระหนี้ และได้รับอนุมัติให้จำหน่ายหนี้สูญจากผู้มีอำนาจแล้ว</a:t>
            </a:r>
          </a:p>
        </p:txBody>
      </p:sp>
      <p:grpSp>
        <p:nvGrpSpPr>
          <p:cNvPr id="5" name="Group 4"/>
          <p:cNvGrpSpPr/>
          <p:nvPr/>
        </p:nvGrpSpPr>
        <p:grpSpPr>
          <a:xfrm>
            <a:off x="-23581" y="-271597"/>
            <a:ext cx="10193050" cy="1541268"/>
            <a:chOff x="-23581" y="-271597"/>
            <a:chExt cx="10193050" cy="1541268"/>
          </a:xfrm>
        </p:grpSpPr>
        <p:grpSp>
          <p:nvGrpSpPr>
            <p:cNvPr id="7" name="กลุ่ม 52">
              <a:extLst>
                <a:ext uri="{FF2B5EF4-FFF2-40B4-BE49-F238E27FC236}">
                  <a16:creationId xmlns:a16="http://schemas.microsoft.com/office/drawing/2014/main" id="{84E5CB32-C22A-40FB-BE79-3F261B775F5E}"/>
                </a:ext>
              </a:extLst>
            </p:cNvPr>
            <p:cNvGrpSpPr/>
            <p:nvPr/>
          </p:nvGrpSpPr>
          <p:grpSpPr>
            <a:xfrm>
              <a:off x="-23581" y="299"/>
              <a:ext cx="10193050" cy="674950"/>
              <a:chOff x="-29746" y="-164554"/>
              <a:chExt cx="9173747" cy="607455"/>
            </a:xfrm>
          </p:grpSpPr>
          <p:sp>
            <p:nvSpPr>
              <p:cNvPr id="12" name="สี่เหลี่ยมผืนผ้า: มุมมน 48">
                <a:extLst>
                  <a:ext uri="{FF2B5EF4-FFF2-40B4-BE49-F238E27FC236}">
                    <a16:creationId xmlns:a16="http://schemas.microsoft.com/office/drawing/2014/main" id="{DCE62B95-9C16-4E87-82CC-AF99B1F01983}"/>
                  </a:ext>
                </a:extLst>
              </p:cNvPr>
              <p:cNvSpPr/>
              <p:nvPr/>
            </p:nvSpPr>
            <p:spPr>
              <a:xfrm>
                <a:off x="5692012" y="65211"/>
                <a:ext cx="3441748" cy="377690"/>
              </a:xfrm>
              <a:prstGeom prst="roundRect">
                <a:avLst/>
              </a:prstGeom>
              <a:gradFill flip="none" rotWithShape="1">
                <a:gsLst>
                  <a:gs pos="0">
                    <a:srgbClr val="8E7300"/>
                  </a:gs>
                  <a:gs pos="51000">
                    <a:srgbClr val="FFFFFF"/>
                  </a:gs>
                  <a:gs pos="76000">
                    <a:srgbClr val="BC9800"/>
                  </a:gs>
                  <a:gs pos="24000">
                    <a:srgbClr val="BC9800"/>
                  </a:gs>
                  <a:gs pos="100000">
                    <a:srgbClr val="9A7D00"/>
                  </a:gs>
                </a:gsLst>
                <a:lin ang="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2000"/>
              </a:p>
            </p:txBody>
          </p:sp>
          <p:sp>
            <p:nvSpPr>
              <p:cNvPr id="13" name="สี่เหลี่ยมผืนผ้า 47">
                <a:extLst>
                  <a:ext uri="{FF2B5EF4-FFF2-40B4-BE49-F238E27FC236}">
                    <a16:creationId xmlns:a16="http://schemas.microsoft.com/office/drawing/2014/main" id="{667204FE-3C1C-4980-AD32-890094B05AFC}"/>
                  </a:ext>
                </a:extLst>
              </p:cNvPr>
              <p:cNvSpPr/>
              <p:nvPr/>
            </p:nvSpPr>
            <p:spPr>
              <a:xfrm>
                <a:off x="-29746" y="-164554"/>
                <a:ext cx="9173747" cy="517884"/>
              </a:xfrm>
              <a:prstGeom prst="rect">
                <a:avLst/>
              </a:prstGeom>
              <a:gradFill flip="none" rotWithShape="1">
                <a:gsLst>
                  <a:gs pos="0">
                    <a:srgbClr val="8E7300"/>
                  </a:gs>
                  <a:gs pos="51000">
                    <a:srgbClr val="FFFFFF"/>
                  </a:gs>
                  <a:gs pos="76000">
                    <a:srgbClr val="BC9800"/>
                  </a:gs>
                  <a:gs pos="24000">
                    <a:srgbClr val="BC9800"/>
                  </a:gs>
                  <a:gs pos="100000">
                    <a:srgbClr val="9A7D00"/>
                  </a:gs>
                </a:gsLst>
                <a:lin ang="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2000"/>
              </a:p>
            </p:txBody>
          </p:sp>
          <p:sp>
            <p:nvSpPr>
              <p:cNvPr id="14" name="แผนผังลำดับงาน: ป้อนข้อมูลด้วยตนเอง 4">
                <a:extLst>
                  <a:ext uri="{FF2B5EF4-FFF2-40B4-BE49-F238E27FC236}">
                    <a16:creationId xmlns:a16="http://schemas.microsoft.com/office/drawing/2014/main" id="{CDB1064D-F2C9-4D02-9722-A4463B75D08B}"/>
                  </a:ext>
                </a:extLst>
              </p:cNvPr>
              <p:cNvSpPr/>
              <p:nvPr/>
            </p:nvSpPr>
            <p:spPr>
              <a:xfrm>
                <a:off x="5883027" y="51469"/>
                <a:ext cx="3260973" cy="301861"/>
              </a:xfrm>
              <a:prstGeom prst="flowChartAlternateProcess">
                <a:avLst/>
              </a:prstGeom>
              <a:solidFill>
                <a:srgbClr val="00206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2000" dirty="0"/>
              </a:p>
            </p:txBody>
          </p:sp>
          <p:sp>
            <p:nvSpPr>
              <p:cNvPr id="15" name="สี่เหลี่ยมผืนผ้า 3">
                <a:extLst>
                  <a:ext uri="{FF2B5EF4-FFF2-40B4-BE49-F238E27FC236}">
                    <a16:creationId xmlns:a16="http://schemas.microsoft.com/office/drawing/2014/main" id="{8493D4F4-6FD8-4552-904E-DB7274115DA0}"/>
                  </a:ext>
                </a:extLst>
              </p:cNvPr>
              <p:cNvSpPr/>
              <p:nvPr/>
            </p:nvSpPr>
            <p:spPr>
              <a:xfrm>
                <a:off x="-29746" y="-164554"/>
                <a:ext cx="9173747" cy="432048"/>
              </a:xfrm>
              <a:prstGeom prst="rect">
                <a:avLst/>
              </a:prstGeom>
              <a:solidFill>
                <a:srgbClr val="00206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2000"/>
              </a:p>
            </p:txBody>
          </p:sp>
        </p:grpSp>
        <p:grpSp>
          <p:nvGrpSpPr>
            <p:cNvPr id="9" name="กลุ่ม 9">
              <a:extLst>
                <a:ext uri="{FF2B5EF4-FFF2-40B4-BE49-F238E27FC236}">
                  <a16:creationId xmlns:a16="http://schemas.microsoft.com/office/drawing/2014/main" id="{D2312BD0-5401-4FDB-9FF3-B1382B3C9639}"/>
                </a:ext>
              </a:extLst>
            </p:cNvPr>
            <p:cNvGrpSpPr/>
            <p:nvPr/>
          </p:nvGrpSpPr>
          <p:grpSpPr>
            <a:xfrm>
              <a:off x="5792566" y="-271597"/>
              <a:ext cx="1899096" cy="1541268"/>
              <a:chOff x="5491686" y="-481268"/>
              <a:chExt cx="1709187" cy="1387141"/>
            </a:xfrm>
          </p:grpSpPr>
          <p:sp>
            <p:nvSpPr>
              <p:cNvPr id="10" name="วงรี 13">
                <a:extLst>
                  <a:ext uri="{FF2B5EF4-FFF2-40B4-BE49-F238E27FC236}">
                    <a16:creationId xmlns:a16="http://schemas.microsoft.com/office/drawing/2014/main" id="{722B5707-C41F-4885-825E-D2676CEE49E1}"/>
                  </a:ext>
                </a:extLst>
              </p:cNvPr>
              <p:cNvSpPr/>
              <p:nvPr/>
            </p:nvSpPr>
            <p:spPr>
              <a:xfrm>
                <a:off x="5491686" y="-481268"/>
                <a:ext cx="1709187" cy="1387141"/>
              </a:xfrm>
              <a:prstGeom prst="ellipse">
                <a:avLst/>
              </a:prstGeom>
              <a:solidFill>
                <a:srgbClr val="FBF7F1"/>
              </a:solidFill>
              <a:ln>
                <a:noFill/>
              </a:ln>
              <a:effectLst>
                <a:softEdge rad="31750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2000"/>
              </a:p>
            </p:txBody>
          </p:sp>
          <p:pic>
            <p:nvPicPr>
              <p:cNvPr id="11" name="รูปภาพ 65">
                <a:extLst>
                  <a:ext uri="{FF2B5EF4-FFF2-40B4-BE49-F238E27FC236}">
                    <a16:creationId xmlns:a16="http://schemas.microsoft.com/office/drawing/2014/main" id="{EF9B53AA-6A14-4E04-B937-D6234A306BD7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2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r="65168" b="30186"/>
              <a:stretch/>
            </p:blipFill>
            <p:spPr>
              <a:xfrm>
                <a:off x="5978910" y="-202056"/>
                <a:ext cx="857563" cy="565764"/>
              </a:xfrm>
              <a:custGeom>
                <a:avLst/>
                <a:gdLst>
                  <a:gd name="connsiteX0" fmla="*/ 0 w 1500565"/>
                  <a:gd name="connsiteY0" fmla="*/ 0 h 990006"/>
                  <a:gd name="connsiteX1" fmla="*/ 1500565 w 1500565"/>
                  <a:gd name="connsiteY1" fmla="*/ 0 h 990006"/>
                  <a:gd name="connsiteX2" fmla="*/ 1500565 w 1500565"/>
                  <a:gd name="connsiteY2" fmla="*/ 699241 h 990006"/>
                  <a:gd name="connsiteX3" fmla="*/ 1454656 w 1500565"/>
                  <a:gd name="connsiteY3" fmla="*/ 699241 h 990006"/>
                  <a:gd name="connsiteX4" fmla="*/ 1454656 w 1500565"/>
                  <a:gd name="connsiteY4" fmla="*/ 958222 h 990006"/>
                  <a:gd name="connsiteX5" fmla="*/ 1500565 w 1500565"/>
                  <a:gd name="connsiteY5" fmla="*/ 958222 h 990006"/>
                  <a:gd name="connsiteX6" fmla="*/ 1500565 w 1500565"/>
                  <a:gd name="connsiteY6" fmla="*/ 990006 h 990006"/>
                  <a:gd name="connsiteX7" fmla="*/ 0 w 1500565"/>
                  <a:gd name="connsiteY7" fmla="*/ 990006 h 9900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00565" h="990006">
                    <a:moveTo>
                      <a:pt x="0" y="0"/>
                    </a:moveTo>
                    <a:lnTo>
                      <a:pt x="1500565" y="0"/>
                    </a:lnTo>
                    <a:lnTo>
                      <a:pt x="1500565" y="699241"/>
                    </a:lnTo>
                    <a:lnTo>
                      <a:pt x="1454656" y="699241"/>
                    </a:lnTo>
                    <a:lnTo>
                      <a:pt x="1454656" y="958222"/>
                    </a:lnTo>
                    <a:lnTo>
                      <a:pt x="1500565" y="958222"/>
                    </a:lnTo>
                    <a:lnTo>
                      <a:pt x="1500565" y="990006"/>
                    </a:lnTo>
                    <a:lnTo>
                      <a:pt x="0" y="990006"/>
                    </a:lnTo>
                    <a:close/>
                  </a:path>
                </a:pathLst>
              </a:custGeom>
            </p:spPr>
          </p:pic>
        </p:grpSp>
      </p:grpSp>
      <p:grpSp>
        <p:nvGrpSpPr>
          <p:cNvPr id="16" name="Group 15"/>
          <p:cNvGrpSpPr/>
          <p:nvPr/>
        </p:nvGrpSpPr>
        <p:grpSpPr>
          <a:xfrm>
            <a:off x="-23583" y="5154909"/>
            <a:ext cx="10183585" cy="694389"/>
            <a:chOff x="-23583" y="5134125"/>
            <a:chExt cx="10183585" cy="715174"/>
          </a:xfrm>
        </p:grpSpPr>
        <p:grpSp>
          <p:nvGrpSpPr>
            <p:cNvPr id="17" name="กลุ่ม 1">
              <a:extLst>
                <a:ext uri="{FF2B5EF4-FFF2-40B4-BE49-F238E27FC236}">
                  <a16:creationId xmlns:a16="http://schemas.microsoft.com/office/drawing/2014/main" id="{58DAA6D8-19A9-434E-BD10-9F227ECAADEE}"/>
                </a:ext>
              </a:extLst>
            </p:cNvPr>
            <p:cNvGrpSpPr/>
            <p:nvPr/>
          </p:nvGrpSpPr>
          <p:grpSpPr>
            <a:xfrm>
              <a:off x="-23583" y="5274993"/>
              <a:ext cx="10183585" cy="470079"/>
              <a:chOff x="-21226" y="4621292"/>
              <a:chExt cx="9165227" cy="561020"/>
            </a:xfrm>
          </p:grpSpPr>
          <p:grpSp>
            <p:nvGrpSpPr>
              <p:cNvPr id="24" name="กลุ่ม 7">
                <a:extLst>
                  <a:ext uri="{FF2B5EF4-FFF2-40B4-BE49-F238E27FC236}">
                    <a16:creationId xmlns:a16="http://schemas.microsoft.com/office/drawing/2014/main" id="{30C28730-7CDF-4231-A774-6A7122EB4AEA}"/>
                  </a:ext>
                </a:extLst>
              </p:cNvPr>
              <p:cNvGrpSpPr/>
              <p:nvPr/>
            </p:nvGrpSpPr>
            <p:grpSpPr>
              <a:xfrm>
                <a:off x="-21226" y="4635401"/>
                <a:ext cx="5133813" cy="546911"/>
                <a:chOff x="-45702" y="6428830"/>
                <a:chExt cx="7109733" cy="450425"/>
              </a:xfrm>
            </p:grpSpPr>
            <p:sp>
              <p:nvSpPr>
                <p:cNvPr id="28" name="รูปแบบอิสระ: รูปร่าง 55">
                  <a:extLst>
                    <a:ext uri="{FF2B5EF4-FFF2-40B4-BE49-F238E27FC236}">
                      <a16:creationId xmlns:a16="http://schemas.microsoft.com/office/drawing/2014/main" id="{447532BC-F1AF-418B-B954-69A21822D4D1}"/>
                    </a:ext>
                  </a:extLst>
                </p:cNvPr>
                <p:cNvSpPr/>
                <p:nvPr/>
              </p:nvSpPr>
              <p:spPr>
                <a:xfrm>
                  <a:off x="-16309" y="6508953"/>
                  <a:ext cx="6875685" cy="339767"/>
                </a:xfrm>
                <a:custGeom>
                  <a:avLst/>
                  <a:gdLst>
                    <a:gd name="connsiteX0" fmla="*/ 0 w 6028447"/>
                    <a:gd name="connsiteY0" fmla="*/ 0 h 339767"/>
                    <a:gd name="connsiteX1" fmla="*/ 6028447 w 6028447"/>
                    <a:gd name="connsiteY1" fmla="*/ 0 h 339767"/>
                    <a:gd name="connsiteX2" fmla="*/ 5679852 w 6028447"/>
                    <a:gd name="connsiteY2" fmla="*/ 339767 h 339767"/>
                    <a:gd name="connsiteX3" fmla="*/ 0 w 6028447"/>
                    <a:gd name="connsiteY3" fmla="*/ 339767 h 339767"/>
                    <a:gd name="connsiteX4" fmla="*/ 0 w 6028447"/>
                    <a:gd name="connsiteY4" fmla="*/ 0 h 3397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028447" h="339767">
                      <a:moveTo>
                        <a:pt x="0" y="0"/>
                      </a:moveTo>
                      <a:lnTo>
                        <a:pt x="6028447" y="0"/>
                      </a:lnTo>
                      <a:lnTo>
                        <a:pt x="5679852" y="339767"/>
                      </a:lnTo>
                      <a:lnTo>
                        <a:pt x="0" y="33976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th-TH" sz="2000" dirty="0"/>
                </a:p>
              </p:txBody>
            </p:sp>
            <p:sp>
              <p:nvSpPr>
                <p:cNvPr id="29" name="รูปแบบอิสระ: รูปร่าง 50">
                  <a:extLst>
                    <a:ext uri="{FF2B5EF4-FFF2-40B4-BE49-F238E27FC236}">
                      <a16:creationId xmlns:a16="http://schemas.microsoft.com/office/drawing/2014/main" id="{72AD55B9-27A4-40A2-86AD-A09FD1FBB379}"/>
                    </a:ext>
                  </a:extLst>
                </p:cNvPr>
                <p:cNvSpPr/>
                <p:nvPr/>
              </p:nvSpPr>
              <p:spPr>
                <a:xfrm>
                  <a:off x="-45702" y="6433550"/>
                  <a:ext cx="7025615" cy="426691"/>
                </a:xfrm>
                <a:custGeom>
                  <a:avLst/>
                  <a:gdLst>
                    <a:gd name="connsiteX0" fmla="*/ 0 w 6123140"/>
                    <a:gd name="connsiteY0" fmla="*/ 0 h 426691"/>
                    <a:gd name="connsiteX1" fmla="*/ 6123140 w 6123140"/>
                    <a:gd name="connsiteY1" fmla="*/ 0 h 426691"/>
                    <a:gd name="connsiteX2" fmla="*/ 6008569 w 6123140"/>
                    <a:gd name="connsiteY2" fmla="*/ 111669 h 426691"/>
                    <a:gd name="connsiteX3" fmla="*/ 5685361 w 6123140"/>
                    <a:gd name="connsiteY3" fmla="*/ 426691 h 426691"/>
                    <a:gd name="connsiteX4" fmla="*/ 5679852 w 6123140"/>
                    <a:gd name="connsiteY4" fmla="*/ 426691 h 426691"/>
                    <a:gd name="connsiteX5" fmla="*/ 6028447 w 6123140"/>
                    <a:gd name="connsiteY5" fmla="*/ 86924 h 426691"/>
                    <a:gd name="connsiteX6" fmla="*/ 0 w 6123140"/>
                    <a:gd name="connsiteY6" fmla="*/ 86924 h 426691"/>
                    <a:gd name="connsiteX7" fmla="*/ 0 w 6123140"/>
                    <a:gd name="connsiteY7" fmla="*/ 0 h 4266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123140" h="426691">
                      <a:moveTo>
                        <a:pt x="0" y="0"/>
                      </a:moveTo>
                      <a:lnTo>
                        <a:pt x="6123140" y="0"/>
                      </a:lnTo>
                      <a:lnTo>
                        <a:pt x="6008569" y="111669"/>
                      </a:lnTo>
                      <a:lnTo>
                        <a:pt x="5685361" y="426691"/>
                      </a:lnTo>
                      <a:lnTo>
                        <a:pt x="5679852" y="426691"/>
                      </a:lnTo>
                      <a:lnTo>
                        <a:pt x="6028447" y="86924"/>
                      </a:lnTo>
                      <a:lnTo>
                        <a:pt x="0" y="8692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>
                  <a:gsLst>
                    <a:gs pos="0">
                      <a:srgbClr val="FBE4AE"/>
                    </a:gs>
                    <a:gs pos="13000">
                      <a:srgbClr val="BD922A"/>
                    </a:gs>
                    <a:gs pos="21001">
                      <a:srgbClr val="BD922A"/>
                    </a:gs>
                    <a:gs pos="63000">
                      <a:srgbClr val="FBE4AE"/>
                    </a:gs>
                    <a:gs pos="67000">
                      <a:srgbClr val="BD922A"/>
                    </a:gs>
                    <a:gs pos="69000">
                      <a:srgbClr val="835E17"/>
                    </a:gs>
                    <a:gs pos="82001">
                      <a:srgbClr val="A28949"/>
                    </a:gs>
                    <a:gs pos="100000">
                      <a:srgbClr val="FAE3B7"/>
                    </a:gs>
                  </a:gsLst>
                  <a:lin ang="0" scaled="1"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th-TH" sz="2000" dirty="0"/>
                </a:p>
              </p:txBody>
            </p:sp>
            <p:sp>
              <p:nvSpPr>
                <p:cNvPr id="30" name="รูปแบบอิสระ: รูปร่าง 49">
                  <a:extLst>
                    <a:ext uri="{FF2B5EF4-FFF2-40B4-BE49-F238E27FC236}">
                      <a16:creationId xmlns:a16="http://schemas.microsoft.com/office/drawing/2014/main" id="{0CC04605-512B-40BA-BB6C-C4CA6329F254}"/>
                    </a:ext>
                  </a:extLst>
                </p:cNvPr>
                <p:cNvSpPr/>
                <p:nvPr/>
              </p:nvSpPr>
              <p:spPr>
                <a:xfrm rot="380166">
                  <a:off x="6515308" y="6428830"/>
                  <a:ext cx="548723" cy="450425"/>
                </a:xfrm>
                <a:custGeom>
                  <a:avLst/>
                  <a:gdLst>
                    <a:gd name="connsiteX0" fmla="*/ 411471 w 524882"/>
                    <a:gd name="connsiteY0" fmla="*/ 0 h 426691"/>
                    <a:gd name="connsiteX1" fmla="*/ 524882 w 524882"/>
                    <a:gd name="connsiteY1" fmla="*/ 0 h 426691"/>
                    <a:gd name="connsiteX2" fmla="*/ 113411 w 524882"/>
                    <a:gd name="connsiteY2" fmla="*/ 426691 h 426691"/>
                    <a:gd name="connsiteX3" fmla="*/ 0 w 524882"/>
                    <a:gd name="connsiteY3" fmla="*/ 426691 h 426691"/>
                    <a:gd name="connsiteX4" fmla="*/ 411471 w 524882"/>
                    <a:gd name="connsiteY4" fmla="*/ 0 h 4266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24882" h="426691">
                      <a:moveTo>
                        <a:pt x="411471" y="0"/>
                      </a:moveTo>
                      <a:lnTo>
                        <a:pt x="524882" y="0"/>
                      </a:lnTo>
                      <a:lnTo>
                        <a:pt x="113411" y="426691"/>
                      </a:lnTo>
                      <a:lnTo>
                        <a:pt x="0" y="426691"/>
                      </a:lnTo>
                      <a:lnTo>
                        <a:pt x="411471" y="0"/>
                      </a:ln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FBE4AE"/>
                    </a:gs>
                    <a:gs pos="13000">
                      <a:srgbClr val="BD922A"/>
                    </a:gs>
                    <a:gs pos="21001">
                      <a:srgbClr val="BD922A"/>
                    </a:gs>
                    <a:gs pos="63000">
                      <a:srgbClr val="FBE4AE"/>
                    </a:gs>
                    <a:gs pos="67000">
                      <a:srgbClr val="BD922A"/>
                    </a:gs>
                    <a:gs pos="69000">
                      <a:srgbClr val="835E17"/>
                    </a:gs>
                    <a:gs pos="82001">
                      <a:srgbClr val="A28949"/>
                    </a:gs>
                    <a:gs pos="100000">
                      <a:srgbClr val="FAE3B7"/>
                    </a:gs>
                  </a:gsLst>
                  <a:path path="circle">
                    <a:fillToRect l="100000" b="100000"/>
                  </a:path>
                  <a:tileRect t="-100000" r="-100000"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th-TH" sz="2000"/>
                </a:p>
              </p:txBody>
            </p:sp>
          </p:grpSp>
          <p:grpSp>
            <p:nvGrpSpPr>
              <p:cNvPr id="25" name="กลุ่ม 4">
                <a:extLst>
                  <a:ext uri="{FF2B5EF4-FFF2-40B4-BE49-F238E27FC236}">
                    <a16:creationId xmlns:a16="http://schemas.microsoft.com/office/drawing/2014/main" id="{33080593-C486-4A4E-A259-28A964353B4D}"/>
                  </a:ext>
                </a:extLst>
              </p:cNvPr>
              <p:cNvGrpSpPr/>
              <p:nvPr/>
            </p:nvGrpSpPr>
            <p:grpSpPr>
              <a:xfrm>
                <a:off x="7524888" y="4621292"/>
                <a:ext cx="1619113" cy="531030"/>
                <a:chOff x="9543115" y="6415804"/>
                <a:chExt cx="2661401" cy="453428"/>
              </a:xfrm>
            </p:grpSpPr>
            <p:sp>
              <p:nvSpPr>
                <p:cNvPr id="26" name="รูปแบบอิสระ: รูปร่าง 38">
                  <a:extLst>
                    <a:ext uri="{FF2B5EF4-FFF2-40B4-BE49-F238E27FC236}">
                      <a16:creationId xmlns:a16="http://schemas.microsoft.com/office/drawing/2014/main" id="{18287458-5345-45BB-A7B2-0AE1DDE4E433}"/>
                    </a:ext>
                  </a:extLst>
                </p:cNvPr>
                <p:cNvSpPr/>
                <p:nvPr/>
              </p:nvSpPr>
              <p:spPr>
                <a:xfrm>
                  <a:off x="9543115" y="6415804"/>
                  <a:ext cx="2661398" cy="441288"/>
                </a:xfrm>
                <a:custGeom>
                  <a:avLst/>
                  <a:gdLst>
                    <a:gd name="connsiteX0" fmla="*/ 437779 w 1373020"/>
                    <a:gd name="connsiteY0" fmla="*/ 0 h 426691"/>
                    <a:gd name="connsiteX1" fmla="*/ 1373020 w 1373020"/>
                    <a:gd name="connsiteY1" fmla="*/ 0 h 426691"/>
                    <a:gd name="connsiteX2" fmla="*/ 1373020 w 1373020"/>
                    <a:gd name="connsiteY2" fmla="*/ 426691 h 426691"/>
                    <a:gd name="connsiteX3" fmla="*/ 0 w 1373020"/>
                    <a:gd name="connsiteY3" fmla="*/ 426691 h 426691"/>
                    <a:gd name="connsiteX4" fmla="*/ 323208 w 1373020"/>
                    <a:gd name="connsiteY4" fmla="*/ 111669 h 426691"/>
                    <a:gd name="connsiteX5" fmla="*/ 437779 w 1373020"/>
                    <a:gd name="connsiteY5" fmla="*/ 0 h 4266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73020" h="426691">
                      <a:moveTo>
                        <a:pt x="437779" y="0"/>
                      </a:moveTo>
                      <a:lnTo>
                        <a:pt x="1373020" y="0"/>
                      </a:lnTo>
                      <a:lnTo>
                        <a:pt x="1373020" y="426691"/>
                      </a:lnTo>
                      <a:lnTo>
                        <a:pt x="0" y="426691"/>
                      </a:lnTo>
                      <a:lnTo>
                        <a:pt x="323208" y="111669"/>
                      </a:lnTo>
                      <a:lnTo>
                        <a:pt x="437779" y="0"/>
                      </a:lnTo>
                      <a:close/>
                    </a:path>
                  </a:pathLst>
                </a:custGeom>
                <a:gradFill>
                  <a:gsLst>
                    <a:gs pos="0">
                      <a:srgbClr val="FBE4AE"/>
                    </a:gs>
                    <a:gs pos="13000">
                      <a:srgbClr val="BD922A"/>
                    </a:gs>
                    <a:gs pos="21001">
                      <a:srgbClr val="BD922A"/>
                    </a:gs>
                    <a:gs pos="63000">
                      <a:srgbClr val="FBE4AE"/>
                    </a:gs>
                    <a:gs pos="67000">
                      <a:srgbClr val="BD922A"/>
                    </a:gs>
                    <a:gs pos="69000">
                      <a:srgbClr val="835E17"/>
                    </a:gs>
                    <a:gs pos="82001">
                      <a:srgbClr val="A28949"/>
                    </a:gs>
                    <a:gs pos="100000">
                      <a:srgbClr val="FAE3B7"/>
                    </a:gs>
                  </a:gsLst>
                  <a:lin ang="0" scaled="1"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th-TH" sz="2000"/>
                </a:p>
              </p:txBody>
            </p:sp>
            <p:sp>
              <p:nvSpPr>
                <p:cNvPr id="27" name="รูปแบบอิสระ: รูปร่าง 31">
                  <a:extLst>
                    <a:ext uri="{FF2B5EF4-FFF2-40B4-BE49-F238E27FC236}">
                      <a16:creationId xmlns:a16="http://schemas.microsoft.com/office/drawing/2014/main" id="{CB515603-CB57-4A48-B8A7-C4BD2C469F4B}"/>
                    </a:ext>
                  </a:extLst>
                </p:cNvPr>
                <p:cNvSpPr/>
                <p:nvPr/>
              </p:nvSpPr>
              <p:spPr>
                <a:xfrm>
                  <a:off x="9543115" y="6510930"/>
                  <a:ext cx="2661401" cy="358302"/>
                </a:xfrm>
                <a:custGeom>
                  <a:avLst/>
                  <a:gdLst>
                    <a:gd name="connsiteX0" fmla="*/ 349528 w 1399340"/>
                    <a:gd name="connsiteY0" fmla="*/ 0 h 340675"/>
                    <a:gd name="connsiteX1" fmla="*/ 1399340 w 1399340"/>
                    <a:gd name="connsiteY1" fmla="*/ 0 h 340675"/>
                    <a:gd name="connsiteX2" fmla="*/ 1399340 w 1399340"/>
                    <a:gd name="connsiteY2" fmla="*/ 340675 h 340675"/>
                    <a:gd name="connsiteX3" fmla="*/ 0 w 1399340"/>
                    <a:gd name="connsiteY3" fmla="*/ 340675 h 340675"/>
                    <a:gd name="connsiteX4" fmla="*/ 349528 w 1399340"/>
                    <a:gd name="connsiteY4" fmla="*/ 0 h 3406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99340" h="340675">
                      <a:moveTo>
                        <a:pt x="349528" y="0"/>
                      </a:moveTo>
                      <a:lnTo>
                        <a:pt x="1399340" y="0"/>
                      </a:lnTo>
                      <a:lnTo>
                        <a:pt x="1399340" y="340675"/>
                      </a:lnTo>
                      <a:lnTo>
                        <a:pt x="0" y="340675"/>
                      </a:lnTo>
                      <a:lnTo>
                        <a:pt x="349528" y="0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th-TH" sz="2000"/>
                </a:p>
              </p:txBody>
            </p:sp>
          </p:grpSp>
        </p:grpSp>
        <p:pic>
          <p:nvPicPr>
            <p:cNvPr id="18" name="Picture 23">
              <a:extLst>
                <a:ext uri="{FF2B5EF4-FFF2-40B4-BE49-F238E27FC236}">
                  <a16:creationId xmlns:a16="http://schemas.microsoft.com/office/drawing/2014/main" id="{A9FCDA38-8F0B-49DF-8F2E-B899B1F3623D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699853" y="5264104"/>
              <a:ext cx="625615" cy="408428"/>
            </a:xfrm>
            <a:prstGeom prst="rect">
              <a:avLst/>
            </a:prstGeom>
          </p:spPr>
        </p:pic>
        <p:pic>
          <p:nvPicPr>
            <p:cNvPr id="19" name="Picture 24">
              <a:extLst>
                <a:ext uri="{FF2B5EF4-FFF2-40B4-BE49-F238E27FC236}">
                  <a16:creationId xmlns:a16="http://schemas.microsoft.com/office/drawing/2014/main" id="{199745AA-CFB3-443D-A566-E11575BA5223}"/>
                </a:ext>
              </a:extLst>
            </p:cNvPr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440755" y="5252961"/>
              <a:ext cx="384697" cy="433336"/>
            </a:xfrm>
            <a:prstGeom prst="rect">
              <a:avLst/>
            </a:prstGeom>
          </p:spPr>
        </p:pic>
        <p:pic>
          <p:nvPicPr>
            <p:cNvPr id="20" name="Picture 35">
              <a:extLst>
                <a:ext uri="{FF2B5EF4-FFF2-40B4-BE49-F238E27FC236}">
                  <a16:creationId xmlns:a16="http://schemas.microsoft.com/office/drawing/2014/main" id="{9584FECB-F937-4F01-8CDD-C92F98A2F1BC}"/>
                </a:ext>
              </a:extLst>
            </p:cNvPr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882063" y="5338458"/>
              <a:ext cx="373365" cy="309768"/>
            </a:xfrm>
            <a:prstGeom prst="rect">
              <a:avLst/>
            </a:prstGeom>
          </p:spPr>
        </p:pic>
        <p:pic>
          <p:nvPicPr>
            <p:cNvPr id="21" name="Picture 36">
              <a:extLst>
                <a:ext uri="{FF2B5EF4-FFF2-40B4-BE49-F238E27FC236}">
                  <a16:creationId xmlns:a16="http://schemas.microsoft.com/office/drawing/2014/main" id="{62FFD426-AD6C-47DA-99D3-A7217E240C18}"/>
                </a:ext>
              </a:extLst>
            </p:cNvPr>
            <p:cNvPicPr>
              <a:picLocks noChangeAspect="1"/>
            </p:cNvPicPr>
            <p:nvPr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345100" y="5340250"/>
              <a:ext cx="281130" cy="303691"/>
            </a:xfrm>
            <a:prstGeom prst="rect">
              <a:avLst/>
            </a:prstGeom>
          </p:spPr>
        </p:pic>
        <p:pic>
          <p:nvPicPr>
            <p:cNvPr id="22" name="Picture 2" descr="C:\Users\Administrator\Desktop\change for good.png"/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606130" y="5281839"/>
              <a:ext cx="890907" cy="501037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23" name="รูปแบบอิสระ: รูปร่าง 49">
              <a:extLst>
                <a:ext uri="{FF2B5EF4-FFF2-40B4-BE49-F238E27FC236}">
                  <a16:creationId xmlns:a16="http://schemas.microsoft.com/office/drawing/2014/main" id="{0CC04605-512B-40BA-BB6C-C4CA6329F254}"/>
                </a:ext>
              </a:extLst>
            </p:cNvPr>
            <p:cNvSpPr/>
            <p:nvPr/>
          </p:nvSpPr>
          <p:spPr>
            <a:xfrm rot="1816843">
              <a:off x="8384884" y="5134125"/>
              <a:ext cx="366819" cy="715174"/>
            </a:xfrm>
            <a:custGeom>
              <a:avLst/>
              <a:gdLst>
                <a:gd name="connsiteX0" fmla="*/ 411471 w 524882"/>
                <a:gd name="connsiteY0" fmla="*/ 0 h 426691"/>
                <a:gd name="connsiteX1" fmla="*/ 524882 w 524882"/>
                <a:gd name="connsiteY1" fmla="*/ 0 h 426691"/>
                <a:gd name="connsiteX2" fmla="*/ 113411 w 524882"/>
                <a:gd name="connsiteY2" fmla="*/ 426691 h 426691"/>
                <a:gd name="connsiteX3" fmla="*/ 0 w 524882"/>
                <a:gd name="connsiteY3" fmla="*/ 426691 h 426691"/>
                <a:gd name="connsiteX4" fmla="*/ 411471 w 524882"/>
                <a:gd name="connsiteY4" fmla="*/ 0 h 426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4882" h="426691">
                  <a:moveTo>
                    <a:pt x="411471" y="0"/>
                  </a:moveTo>
                  <a:lnTo>
                    <a:pt x="524882" y="0"/>
                  </a:lnTo>
                  <a:lnTo>
                    <a:pt x="113411" y="426691"/>
                  </a:lnTo>
                  <a:lnTo>
                    <a:pt x="0" y="426691"/>
                  </a:lnTo>
                  <a:lnTo>
                    <a:pt x="411471" y="0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BE4AE"/>
                </a:gs>
                <a:gs pos="13000">
                  <a:srgbClr val="BD922A"/>
                </a:gs>
                <a:gs pos="21001">
                  <a:srgbClr val="BD922A"/>
                </a:gs>
                <a:gs pos="63000">
                  <a:srgbClr val="FBE4AE"/>
                </a:gs>
                <a:gs pos="67000">
                  <a:srgbClr val="BD922A"/>
                </a:gs>
                <a:gs pos="69000">
                  <a:srgbClr val="835E17"/>
                </a:gs>
                <a:gs pos="82001">
                  <a:srgbClr val="A28949"/>
                </a:gs>
                <a:gs pos="100000">
                  <a:srgbClr val="FAE3B7"/>
                </a:gs>
              </a:gsLst>
              <a:path path="circle">
                <a:fillToRect l="100000" b="100000"/>
              </a:path>
              <a:tileRect t="-100000" r="-10000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th-TH" sz="2000"/>
            </a:p>
          </p:txBody>
        </p:sp>
      </p:grpSp>
      <p:sp>
        <p:nvSpPr>
          <p:cNvPr id="31" name="TextBox 7"/>
          <p:cNvSpPr txBox="1"/>
          <p:nvPr/>
        </p:nvSpPr>
        <p:spPr>
          <a:xfrm>
            <a:off x="216981" y="5442506"/>
            <a:ext cx="5166910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th-TH" sz="1000" b="1" dirty="0">
                <a:solidFill>
                  <a:schemeClr val="bg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เศรษฐกิจฐานรากมั่นคง ชุมชนเข้มแข็งอย่างยั่งยืน ด้วยหลักปรัชญาของเศรษฐกิจพอเพียง</a:t>
            </a:r>
          </a:p>
        </p:txBody>
      </p:sp>
      <p:sp>
        <p:nvSpPr>
          <p:cNvPr id="32" name="กล่องข้อความ 8">
            <a:extLst>
              <a:ext uri="{FF2B5EF4-FFF2-40B4-BE49-F238E27FC236}">
                <a16:creationId xmlns:a16="http://schemas.microsoft.com/office/drawing/2014/main" id="{BF84CABE-5C70-4013-8958-0D4F9CD0D474}"/>
              </a:ext>
            </a:extLst>
          </p:cNvPr>
          <p:cNvSpPr txBox="1"/>
          <p:nvPr/>
        </p:nvSpPr>
        <p:spPr>
          <a:xfrm>
            <a:off x="7676272" y="32100"/>
            <a:ext cx="2493196" cy="5262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ct val="120000"/>
              </a:lnSpc>
            </a:pPr>
            <a:r>
              <a:rPr lang="en-US" sz="12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60 </a:t>
            </a:r>
            <a:r>
              <a:rPr lang="th-TH" sz="12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ปี กรมการพัฒนาชุมชน</a:t>
            </a:r>
          </a:p>
          <a:p>
            <a:pPr>
              <a:lnSpc>
                <a:spcPct val="120000"/>
              </a:lnSpc>
            </a:pPr>
            <a:r>
              <a:rPr lang="th-TH" sz="12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สร้างสรรค์ชุมชน สร้างคน สร้างชาติ</a:t>
            </a:r>
            <a:endParaRPr lang="en-US" sz="1200" b="1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hulabhorn Likit Text" panose="00000500000000000000" pitchFamily="50" charset="-34"/>
              <a:cs typeface="Chulabhorn Likit Text" panose="00000500000000000000" pitchFamily="50" charset="-34"/>
            </a:endParaRPr>
          </a:p>
        </p:txBody>
      </p:sp>
      <p:sp>
        <p:nvSpPr>
          <p:cNvPr id="33" name="สี่เหลี่ยมผืนผ้า: มุมมน 24">
            <a:extLst>
              <a:ext uri="{FF2B5EF4-FFF2-40B4-BE49-F238E27FC236}">
                <a16:creationId xmlns:a16="http://schemas.microsoft.com/office/drawing/2014/main" id="{D992C9EC-F489-4262-8A24-43469489E10F}"/>
              </a:ext>
            </a:extLst>
          </p:cNvPr>
          <p:cNvSpPr/>
          <p:nvPr/>
        </p:nvSpPr>
        <p:spPr>
          <a:xfrm>
            <a:off x="-31717" y="-13471"/>
            <a:ext cx="6083300" cy="542839"/>
          </a:xfrm>
          <a:prstGeom prst="roundRect">
            <a:avLst/>
          </a:prstGeom>
          <a:noFill/>
          <a:ln>
            <a:noFill/>
          </a:ln>
          <a:scene3d>
            <a:camera prst="orthographicFront"/>
            <a:lightRig rig="threePt" dir="t"/>
          </a:scene3d>
          <a:sp3d>
            <a:bevelT w="139700" h="139700" prst="divot"/>
          </a:sp3d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rtlCol="0" anchor="t"/>
          <a:lstStyle/>
          <a:p>
            <a:pPr algn="ctr">
              <a:lnSpc>
                <a:spcPct val="150000"/>
              </a:lnSpc>
            </a:pPr>
            <a:r>
              <a:rPr lang="th-TH" sz="1400" b="1" dirty="0" smtClean="0">
                <a:solidFill>
                  <a:schemeClr val="bg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5.3 </a:t>
            </a:r>
            <a:r>
              <a:rPr lang="th-TH" sz="1400" b="1" dirty="0">
                <a:solidFill>
                  <a:schemeClr val="bg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การตั้งค่าเผื่อหนี้สงสัยจะสูญของกองทุนพัฒนาบทบาทสตรี</a:t>
            </a:r>
          </a:p>
          <a:p>
            <a:pPr algn="ctr">
              <a:lnSpc>
                <a:spcPct val="150000"/>
              </a:lnSpc>
            </a:pPr>
            <a:endParaRPr lang="en-GB" b="1" dirty="0">
              <a:ln>
                <a:solidFill>
                  <a:schemeClr val="tx1"/>
                </a:solidFill>
              </a:ln>
              <a:solidFill>
                <a:schemeClr val="tx1"/>
              </a:solidFill>
              <a:latin typeface="Chulabhorn Likit Text" panose="00000500000000000000" pitchFamily="50" charset="-34"/>
              <a:cs typeface="Chulabhorn Likit Text" panose="00000500000000000000" pitchFamily="50" charset="-34"/>
            </a:endParaRPr>
          </a:p>
        </p:txBody>
      </p:sp>
      <p:sp>
        <p:nvSpPr>
          <p:cNvPr id="8" name="Rectangle 7"/>
          <p:cNvSpPr/>
          <p:nvPr/>
        </p:nvSpPr>
        <p:spPr>
          <a:xfrm>
            <a:off x="367607" y="480361"/>
            <a:ext cx="9251576" cy="345325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thaiDist">
              <a:lnSpc>
                <a:spcPct val="120000"/>
              </a:lnSpc>
              <a:defRPr/>
            </a:pPr>
            <a:r>
              <a:rPr lang="th-TH" sz="1400" dirty="0"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/>
            </a:r>
            <a:br>
              <a:rPr lang="th-TH" sz="1400" dirty="0">
                <a:latin typeface="Chulabhorn Likit Text" panose="00000500000000000000" pitchFamily="50" charset="-34"/>
                <a:cs typeface="Chulabhorn Likit Text" panose="00000500000000000000" pitchFamily="50" charset="-34"/>
              </a:rPr>
            </a:br>
            <a:r>
              <a:rPr lang="th-TH" sz="1400" dirty="0">
                <a:solidFill>
                  <a:srgbClr val="C00000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2. เลือกใช้วิธีใดในการประมาณหนี้สงสัยจะสูญ </a:t>
            </a:r>
            <a:r>
              <a:rPr lang="th-TH" sz="1400" u="sng" dirty="0"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ให้พิจารณาจากประสบการณ์ที่ผ่าน</a:t>
            </a:r>
            <a:r>
              <a:rPr lang="th-TH" sz="1400" u="sng" dirty="0" smtClean="0"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มาเกี่ยวกับ</a:t>
            </a:r>
            <a:r>
              <a:rPr lang="th-TH" sz="1400" u="sng" dirty="0"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ลูกหนี้ที่เก็บไม่ได้</a:t>
            </a:r>
            <a:r>
              <a:rPr lang="th-TH" sz="1400" dirty="0"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 การประมาณหนี้สงสัยจะสูญ</a:t>
            </a:r>
            <a:r>
              <a:rPr lang="th-TH" sz="1400" dirty="0">
                <a:solidFill>
                  <a:srgbClr val="C00000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มี 3 วิธี</a:t>
            </a:r>
          </a:p>
          <a:p>
            <a:pPr algn="thaiDist">
              <a:lnSpc>
                <a:spcPct val="120000"/>
              </a:lnSpc>
              <a:defRPr/>
            </a:pPr>
            <a:r>
              <a:rPr lang="th-TH" sz="1400" dirty="0"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      (ก) ประมาณหนี้สงสัยจะสูญโดยคำนวณเป็นร้อยละของรายได้จากการขายสินค้าและบริการของหน่วยงาน หน่วยงาน</a:t>
            </a:r>
            <a:br>
              <a:rPr lang="th-TH" sz="1400" dirty="0">
                <a:latin typeface="Chulabhorn Likit Text" panose="00000500000000000000" pitchFamily="50" charset="-34"/>
                <a:cs typeface="Chulabhorn Likit Text" panose="00000500000000000000" pitchFamily="50" charset="-34"/>
              </a:rPr>
            </a:br>
            <a:r>
              <a:rPr lang="th-TH" sz="1400" dirty="0"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            สามารถเลือกประมาณจากรายได้จากการขายสินค้าและบริการทั้งหมด หรือจากรายได้จากการขายสินค้าและบริการ</a:t>
            </a:r>
            <a:br>
              <a:rPr lang="th-TH" sz="1400" dirty="0">
                <a:latin typeface="Chulabhorn Likit Text" panose="00000500000000000000" pitchFamily="50" charset="-34"/>
                <a:cs typeface="Chulabhorn Likit Text" panose="00000500000000000000" pitchFamily="50" charset="-34"/>
              </a:rPr>
            </a:br>
            <a:r>
              <a:rPr lang="th-TH" sz="1400" dirty="0"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            เฉพาะส่วนที่เป็นการขายเชื่อ</a:t>
            </a:r>
          </a:p>
          <a:p>
            <a:pPr algn="thaiDist">
              <a:lnSpc>
                <a:spcPct val="120000"/>
              </a:lnSpc>
              <a:defRPr/>
            </a:pPr>
            <a:endParaRPr lang="th-TH" sz="1400" dirty="0">
              <a:latin typeface="Chulabhorn Likit Text" panose="00000500000000000000" pitchFamily="50" charset="-34"/>
              <a:cs typeface="Chulabhorn Likit Text" panose="00000500000000000000" pitchFamily="50" charset="-34"/>
            </a:endParaRPr>
          </a:p>
          <a:p>
            <a:pPr algn="thaiDist">
              <a:lnSpc>
                <a:spcPct val="120000"/>
              </a:lnSpc>
              <a:defRPr/>
            </a:pPr>
            <a:r>
              <a:rPr lang="th-TH" sz="1400" dirty="0"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      (ข) ประมาณหนี้สงสัยจะสูญโดยคำนวณเป็นร้อยละของยอดลูกหนี้จากการขายสินค้าและบริการ เงินให้กู้ และลูกหนี้อื่น </a:t>
            </a:r>
            <a:br>
              <a:rPr lang="th-TH" sz="1400" dirty="0">
                <a:latin typeface="Chulabhorn Likit Text" panose="00000500000000000000" pitchFamily="50" charset="-34"/>
                <a:cs typeface="Chulabhorn Likit Text" panose="00000500000000000000" pitchFamily="50" charset="-34"/>
              </a:rPr>
            </a:br>
            <a:r>
              <a:rPr lang="th-TH" sz="1400" dirty="0"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           หน่วยงานสามารถเลือกประมาณจากยอดลูกหนี้จากการขายสินค้าและบริการทั้งหมด หรือจากกลุ่มของอายุลูกหนี้</a:t>
            </a:r>
            <a:br>
              <a:rPr lang="th-TH" sz="1400" dirty="0">
                <a:latin typeface="Chulabhorn Likit Text" panose="00000500000000000000" pitchFamily="50" charset="-34"/>
                <a:cs typeface="Chulabhorn Likit Text" panose="00000500000000000000" pitchFamily="50" charset="-34"/>
              </a:rPr>
            </a:br>
            <a:r>
              <a:rPr lang="th-TH" sz="1400" dirty="0"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           จากการขายสินค้าและบริการที่ค้างชำระ</a:t>
            </a:r>
          </a:p>
          <a:p>
            <a:pPr algn="thaiDist">
              <a:lnSpc>
                <a:spcPct val="120000"/>
              </a:lnSpc>
              <a:defRPr/>
            </a:pPr>
            <a:endParaRPr lang="th-TH" sz="1400" dirty="0" smtClean="0">
              <a:solidFill>
                <a:srgbClr val="C00000"/>
              </a:solidFill>
              <a:latin typeface="Chulabhorn Likit Text" panose="00000500000000000000" pitchFamily="50" charset="-34"/>
              <a:cs typeface="Chulabhorn Likit Text" panose="00000500000000000000" pitchFamily="50" charset="-34"/>
            </a:endParaRPr>
          </a:p>
          <a:p>
            <a:pPr algn="thaiDist">
              <a:lnSpc>
                <a:spcPct val="120000"/>
              </a:lnSpc>
              <a:defRPr/>
            </a:pPr>
            <a:r>
              <a:rPr lang="th-TH" sz="1400" dirty="0" smtClean="0">
                <a:solidFill>
                  <a:srgbClr val="C00000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      </a:t>
            </a:r>
            <a:r>
              <a:rPr lang="th-TH" sz="1400" dirty="0">
                <a:solidFill>
                  <a:srgbClr val="C00000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(ค) ประมาณหนี้สงสัยจะสูญโดยพิจารณาลูกหนี้จากการขายสินค้าและบริการแต่ละราย และรับรู้เฉพาะลูกหนี้</a:t>
            </a:r>
            <a:br>
              <a:rPr lang="th-TH" sz="1400" dirty="0">
                <a:solidFill>
                  <a:srgbClr val="C00000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</a:br>
            <a:r>
              <a:rPr lang="th-TH" sz="1400" dirty="0">
                <a:solidFill>
                  <a:srgbClr val="C00000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           ที่คาดว่าจะเรียกเก็บไม่ได้เท่านั้นเป็นหนี้สงสัยจะ</a:t>
            </a:r>
            <a:r>
              <a:rPr lang="th-TH" sz="1400" dirty="0" smtClean="0">
                <a:solidFill>
                  <a:srgbClr val="C00000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สูญ</a:t>
            </a:r>
            <a:endParaRPr lang="th-TH" sz="1400" dirty="0">
              <a:solidFill>
                <a:srgbClr val="C00000"/>
              </a:solidFill>
              <a:latin typeface="Chulabhorn Likit Text" panose="00000500000000000000" pitchFamily="50" charset="-34"/>
              <a:cs typeface="Chulabhorn Likit Text" panose="00000500000000000000" pitchFamily="50" charset="-34"/>
            </a:endParaRPr>
          </a:p>
        </p:txBody>
      </p:sp>
    </p:spTree>
    <p:extLst>
      <p:ext uri="{BB962C8B-B14F-4D97-AF65-F5344CB8AC3E}">
        <p14:creationId xmlns:p14="http://schemas.microsoft.com/office/powerpoint/2010/main" val="30868959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1"/>
          <p:cNvSpPr txBox="1">
            <a:spLocks/>
          </p:cNvSpPr>
          <p:nvPr/>
        </p:nvSpPr>
        <p:spPr>
          <a:xfrm>
            <a:off x="1475499" y="235712"/>
            <a:ext cx="7193180" cy="1065443"/>
          </a:xfrm>
          <a:prstGeom prst="rect">
            <a:avLst/>
          </a:prstGeom>
          <a:noFill/>
          <a:scene3d>
            <a:camera prst="orthographicFront"/>
            <a:lightRig rig="threePt" dir="t"/>
          </a:scene3d>
          <a:sp3d>
            <a:bevelT/>
          </a:sp3d>
        </p:spPr>
        <p:txBody>
          <a:bodyPr vert="horz" lIns="76200" tIns="38100" rIns="76200" bIns="38100" rtlCol="0" anchor="b">
            <a:no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th-TH" sz="3600" b="1" u="sng" dirty="0">
                <a:solidFill>
                  <a:schemeClr val="accent2">
                    <a:lumMod val="75000"/>
                  </a:schemeClr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ข้อดี</a:t>
            </a:r>
            <a:r>
              <a:rPr lang="th-TH" sz="2400" b="1" dirty="0"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ของการประมาณการค่าเผื่อหนี้สงสัยจะสูญ</a:t>
            </a:r>
            <a:br>
              <a:rPr lang="th-TH" sz="2400" b="1" dirty="0">
                <a:latin typeface="Chulabhorn Likit Text" panose="00000500000000000000" pitchFamily="50" charset="-34"/>
                <a:cs typeface="Chulabhorn Likit Text" panose="00000500000000000000" pitchFamily="50" charset="-34"/>
              </a:rPr>
            </a:br>
            <a:endParaRPr lang="th-TH" sz="2400" b="1" dirty="0">
              <a:latin typeface="Chulabhorn Likit Text" panose="00000500000000000000" pitchFamily="50" charset="-34"/>
              <a:cs typeface="Chulabhorn Likit Text" panose="00000500000000000000" pitchFamily="50" charset="-34"/>
            </a:endParaRPr>
          </a:p>
        </p:txBody>
      </p:sp>
      <p:sp>
        <p:nvSpPr>
          <p:cNvPr id="9" name="Rectangle 8"/>
          <p:cNvSpPr/>
          <p:nvPr/>
        </p:nvSpPr>
        <p:spPr>
          <a:xfrm>
            <a:off x="739090" y="3808811"/>
            <a:ext cx="9077647" cy="34887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endParaRPr lang="th-TH" sz="1667" dirty="0">
              <a:latin typeface="Chulabhorn Likit Text" panose="00000500000000000000" pitchFamily="50" charset="-34"/>
              <a:cs typeface="Chulabhorn Likit Text" panose="00000500000000000000" pitchFamily="50" charset="-34"/>
            </a:endParaRPr>
          </a:p>
        </p:txBody>
      </p:sp>
      <p:sp>
        <p:nvSpPr>
          <p:cNvPr id="10" name="Rectangle 9"/>
          <p:cNvSpPr/>
          <p:nvPr/>
        </p:nvSpPr>
        <p:spPr>
          <a:xfrm>
            <a:off x="739090" y="4291423"/>
            <a:ext cx="9077647" cy="34887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endParaRPr lang="th-TH" sz="1667" dirty="0"/>
          </a:p>
        </p:txBody>
      </p:sp>
      <p:graphicFrame>
        <p:nvGraphicFramePr>
          <p:cNvPr id="11" name="Table 10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444725248"/>
              </p:ext>
            </p:extLst>
          </p:nvPr>
        </p:nvGraphicFramePr>
        <p:xfrm>
          <a:off x="1151469" y="1195050"/>
          <a:ext cx="8709710" cy="4236720"/>
        </p:xfrm>
        <a:graphic>
          <a:graphicData uri="http://schemas.openxmlformats.org/drawingml/2006/table">
            <a:tbl>
              <a:tblPr firstRow="1" bandRow="1">
                <a:tableStyleId>{00A15C55-8517-42AA-B614-E9B94910E393}</a:tableStyleId>
              </a:tblPr>
              <a:tblGrid>
                <a:gridCol w="8709710">
                  <a:extLst>
                    <a:ext uri="{9D8B030D-6E8A-4147-A177-3AD203B41FA5}">
                      <a16:colId xmlns:a16="http://schemas.microsoft.com/office/drawing/2014/main" val="92675810"/>
                    </a:ext>
                  </a:extLst>
                </a:gridCol>
              </a:tblGrid>
              <a:tr h="838200"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th-TH" sz="1700" b="1" dirty="0" smtClean="0"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h-TH" sz="1700" b="1" dirty="0" smtClean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รายงานการเงินกองทุนพัฒนาบทบาทสตรีมีความถูกต้อง น่าเชื่อถือ </a:t>
                      </a:r>
                    </a:p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th-TH" sz="1700" b="1" dirty="0" smtClean="0"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76200" marR="76200" marT="38100" marB="38100"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73286400"/>
                  </a:ext>
                </a:extLst>
              </a:tr>
              <a:tr h="838200"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th-TH" sz="800" b="1" dirty="0" smtClean="0">
                        <a:solidFill>
                          <a:srgbClr val="0070C0"/>
                        </a:solidFill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h-TH" sz="1700" b="1" dirty="0" smtClean="0">
                          <a:solidFill>
                            <a:srgbClr val="002060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ระบบบัญชีกองทุนพัฒนาบทบาทสตรี เป็นไปตามหนังสือกรมบัญชีกลาง ที่ กค 0410.3/20163 </a:t>
                      </a:r>
                      <a:br>
                        <a:rPr lang="th-TH" sz="1700" b="1" dirty="0" smtClean="0">
                          <a:solidFill>
                            <a:srgbClr val="002060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</a:br>
                      <a:r>
                        <a:rPr lang="th-TH" sz="1700" b="1" dirty="0" smtClean="0">
                          <a:solidFill>
                            <a:srgbClr val="002060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ลงวันที่ 18 พฤษภาคม 2560 </a:t>
                      </a:r>
                    </a:p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th-TH" sz="800" b="1" dirty="0" smtClean="0">
                        <a:solidFill>
                          <a:srgbClr val="0070C0"/>
                        </a:solidFill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76200" marR="76200" marT="38100" marB="38100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03937061"/>
                  </a:ext>
                </a:extLst>
              </a:tr>
              <a:tr h="838200"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th-TH" sz="800" b="1" dirty="0" smtClean="0">
                        <a:solidFill>
                          <a:schemeClr val="accent6">
                            <a:lumMod val="75000"/>
                          </a:schemeClr>
                        </a:solidFill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h-TH" sz="1700" b="1" dirty="0" smtClean="0">
                          <a:solidFill>
                            <a:schemeClr val="accent5">
                              <a:lumMod val="50000"/>
                            </a:schemeClr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ระบบบัญชีกองทุนพัฒนาบทบาทสตรี เป็นไปตามมาตรฐานการบัญชีภาครัฐและนโยบายการบัญชีภาครัฐ พ.ศ. 2564</a:t>
                      </a:r>
                    </a:p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th-TH" sz="800" dirty="0" smtClean="0">
                        <a:solidFill>
                          <a:schemeClr val="accent6">
                            <a:lumMod val="75000"/>
                          </a:schemeClr>
                        </a:solidFill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76200" marR="76200" marT="38100" marB="38100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14385949"/>
                  </a:ext>
                </a:extLst>
              </a:tr>
              <a:tr h="838200"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th-TH" sz="1700" b="1" dirty="0" smtClean="0">
                        <a:solidFill>
                          <a:schemeClr val="accent2">
                            <a:lumMod val="50000"/>
                          </a:schemeClr>
                        </a:solidFill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h-TH" sz="1700" b="1" dirty="0" smtClean="0">
                          <a:solidFill>
                            <a:schemeClr val="accent2">
                              <a:lumMod val="50000"/>
                            </a:schemeClr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เพิ่มประสิทธิภาพในการบริหารจัดการหนี้ของกองทุน</a:t>
                      </a:r>
                      <a:endParaRPr lang="th-TH" sz="1700" dirty="0" smtClean="0">
                        <a:solidFill>
                          <a:schemeClr val="accent2">
                            <a:lumMod val="50000"/>
                          </a:schemeClr>
                        </a:solidFill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  <a:p>
                      <a:endParaRPr lang="th-TH" sz="1700" dirty="0">
                        <a:solidFill>
                          <a:schemeClr val="accent6">
                            <a:lumMod val="75000"/>
                          </a:schemeClr>
                        </a:solidFill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76200" marR="76200" marT="38100" marB="38100"/>
                </a:tc>
                <a:extLst>
                  <a:ext uri="{0D108BD9-81ED-4DB2-BD59-A6C34878D82A}">
                    <a16:rowId xmlns:a16="http://schemas.microsoft.com/office/drawing/2014/main" val="3530355438"/>
                  </a:ext>
                </a:extLst>
              </a:tr>
              <a:tr h="838200"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th-TH" sz="1700" b="1" dirty="0" smtClean="0">
                        <a:solidFill>
                          <a:schemeClr val="dk1"/>
                        </a:solidFill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h-TH" sz="1700" b="1" dirty="0" smtClean="0">
                          <a:solidFill>
                            <a:srgbClr val="002060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กองทุนฯ</a:t>
                      </a:r>
                      <a:r>
                        <a:rPr lang="th-TH" sz="1700" b="1" baseline="0" dirty="0" smtClean="0">
                          <a:solidFill>
                            <a:srgbClr val="002060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</a:t>
                      </a:r>
                      <a:r>
                        <a:rPr lang="th-TH" sz="1700" b="1" dirty="0" smtClean="0">
                          <a:solidFill>
                            <a:srgbClr val="002060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มีการบริหารความเสี่ยงลูกหนี้เงินให้กู้ยืมคงค้างตั้งแต่ปี 2556 – 2565</a:t>
                      </a:r>
                    </a:p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th-TH" sz="1700" dirty="0" smtClean="0"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76200" marR="76200" marT="38100" marB="38100"/>
                </a:tc>
                <a:extLst>
                  <a:ext uri="{0D108BD9-81ED-4DB2-BD59-A6C34878D82A}">
                    <a16:rowId xmlns:a16="http://schemas.microsoft.com/office/drawing/2014/main" val="2527511351"/>
                  </a:ext>
                </a:extLst>
              </a:tr>
            </a:tbl>
          </a:graphicData>
        </a:graphic>
      </p:graphicFrame>
      <p:pic>
        <p:nvPicPr>
          <p:cNvPr id="2050" name="Picture 2" descr="Young businesswoman showing thumb up sign cartoon illustration Free Vector"/>
          <p:cNvPicPr>
            <a:picLocks noChangeAspect="1" noChangeArrowheads="1"/>
          </p:cNvPicPr>
          <p:nvPr/>
        </p:nvPicPr>
        <p:blipFill>
          <a:blip r:embed="rId2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420100" y="4250355"/>
            <a:ext cx="1529980" cy="1222029"/>
          </a:xfrm>
          <a:prstGeom prst="rect">
            <a:avLst/>
          </a:prstGeom>
          <a:ln>
            <a:noFill/>
          </a:ln>
          <a:effectLst>
            <a:softEdge rad="1125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5" name="Pentagon 14"/>
          <p:cNvSpPr/>
          <p:nvPr/>
        </p:nvSpPr>
        <p:spPr>
          <a:xfrm>
            <a:off x="2" y="1320559"/>
            <a:ext cx="1151468" cy="602289"/>
          </a:xfrm>
          <a:prstGeom prst="homePlate">
            <a:avLst/>
          </a:prstGeom>
          <a:solidFill>
            <a:schemeClr val="accent2">
              <a:lumMod val="20000"/>
              <a:lumOff val="80000"/>
            </a:schemeClr>
          </a:solidFill>
          <a:ln>
            <a:noFill/>
          </a:ln>
          <a:effectLst>
            <a:outerShdw blurRad="57785" dist="33020" dir="318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brightRoom" dir="t">
              <a:rot lat="0" lon="0" rev="600000"/>
            </a:lightRig>
          </a:scene3d>
          <a:sp3d prstMaterial="metal">
            <a:bevelT w="38100" h="57150"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th-TH" sz="2667" dirty="0">
                <a:solidFill>
                  <a:srgbClr val="C00000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1</a:t>
            </a:r>
          </a:p>
        </p:txBody>
      </p:sp>
      <p:sp>
        <p:nvSpPr>
          <p:cNvPr id="18" name="Pentagon 17"/>
          <p:cNvSpPr/>
          <p:nvPr/>
        </p:nvSpPr>
        <p:spPr>
          <a:xfrm>
            <a:off x="2" y="2139057"/>
            <a:ext cx="1151468" cy="602289"/>
          </a:xfrm>
          <a:prstGeom prst="homePlate">
            <a:avLst/>
          </a:prstGeom>
          <a:solidFill>
            <a:schemeClr val="accent2">
              <a:lumMod val="20000"/>
              <a:lumOff val="80000"/>
            </a:schemeClr>
          </a:solidFill>
          <a:ln>
            <a:noFill/>
          </a:ln>
          <a:effectLst>
            <a:outerShdw blurRad="57785" dist="33020" dir="318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brightRoom" dir="t">
              <a:rot lat="0" lon="0" rev="600000"/>
            </a:lightRig>
          </a:scene3d>
          <a:sp3d prstMaterial="metal">
            <a:bevelT w="38100" h="57150"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th-TH" sz="2667" dirty="0">
                <a:solidFill>
                  <a:srgbClr val="C00000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2</a:t>
            </a:r>
          </a:p>
        </p:txBody>
      </p:sp>
      <p:sp>
        <p:nvSpPr>
          <p:cNvPr id="19" name="Pentagon 18"/>
          <p:cNvSpPr/>
          <p:nvPr/>
        </p:nvSpPr>
        <p:spPr>
          <a:xfrm>
            <a:off x="2" y="2969221"/>
            <a:ext cx="1151468" cy="602289"/>
          </a:xfrm>
          <a:prstGeom prst="homePlate">
            <a:avLst/>
          </a:prstGeom>
          <a:solidFill>
            <a:schemeClr val="accent2">
              <a:lumMod val="20000"/>
              <a:lumOff val="80000"/>
            </a:schemeClr>
          </a:solidFill>
          <a:ln>
            <a:noFill/>
          </a:ln>
          <a:effectLst>
            <a:outerShdw blurRad="57785" dist="33020" dir="318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brightRoom" dir="t">
              <a:rot lat="0" lon="0" rev="600000"/>
            </a:lightRig>
          </a:scene3d>
          <a:sp3d prstMaterial="metal">
            <a:bevelT w="38100" h="57150"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th-TH" sz="2667" dirty="0">
                <a:solidFill>
                  <a:srgbClr val="C00000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3</a:t>
            </a:r>
          </a:p>
        </p:txBody>
      </p:sp>
      <p:sp>
        <p:nvSpPr>
          <p:cNvPr id="20" name="Pentagon 19"/>
          <p:cNvSpPr/>
          <p:nvPr/>
        </p:nvSpPr>
        <p:spPr>
          <a:xfrm>
            <a:off x="0" y="3832525"/>
            <a:ext cx="1151468" cy="602289"/>
          </a:xfrm>
          <a:prstGeom prst="homePlate">
            <a:avLst/>
          </a:prstGeom>
          <a:solidFill>
            <a:schemeClr val="accent2">
              <a:lumMod val="20000"/>
              <a:lumOff val="80000"/>
            </a:schemeClr>
          </a:solidFill>
          <a:ln>
            <a:noFill/>
          </a:ln>
          <a:effectLst>
            <a:outerShdw blurRad="57785" dist="33020" dir="318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brightRoom" dir="t">
              <a:rot lat="0" lon="0" rev="600000"/>
            </a:lightRig>
          </a:scene3d>
          <a:sp3d prstMaterial="metal">
            <a:bevelT w="38100" h="57150"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th-TH" sz="2667" dirty="0">
                <a:solidFill>
                  <a:srgbClr val="C00000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4</a:t>
            </a:r>
          </a:p>
        </p:txBody>
      </p:sp>
      <p:sp>
        <p:nvSpPr>
          <p:cNvPr id="21" name="Pentagon 20"/>
          <p:cNvSpPr/>
          <p:nvPr/>
        </p:nvSpPr>
        <p:spPr>
          <a:xfrm>
            <a:off x="0" y="4631055"/>
            <a:ext cx="1151468" cy="602289"/>
          </a:xfrm>
          <a:prstGeom prst="homePlate">
            <a:avLst/>
          </a:prstGeom>
          <a:solidFill>
            <a:schemeClr val="accent2">
              <a:lumMod val="20000"/>
              <a:lumOff val="80000"/>
            </a:schemeClr>
          </a:solidFill>
          <a:ln>
            <a:noFill/>
          </a:ln>
          <a:effectLst>
            <a:outerShdw blurRad="57785" dist="33020" dir="318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brightRoom" dir="t">
              <a:rot lat="0" lon="0" rev="600000"/>
            </a:lightRig>
          </a:scene3d>
          <a:sp3d prstMaterial="metal">
            <a:bevelT w="38100" h="57150"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th-TH" sz="2667" dirty="0">
                <a:solidFill>
                  <a:srgbClr val="C00000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5</a:t>
            </a:r>
          </a:p>
        </p:txBody>
      </p:sp>
      <p:pic>
        <p:nvPicPr>
          <p:cNvPr id="12" name="Picture 2" descr="Thumbs up and thumbs down. like or dislike Premium Vector"/>
          <p:cNvPicPr>
            <a:picLocks noChangeAspect="1" noChangeArrowheads="1"/>
          </p:cNvPicPr>
          <p:nvPr/>
        </p:nvPicPr>
        <p:blipFill rotWithShape="1">
          <a:blip r:embed="rId3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808" t="21553" r="51591" b="20747"/>
          <a:stretch/>
        </p:blipFill>
        <p:spPr bwMode="auto">
          <a:xfrm>
            <a:off x="326409" y="45677"/>
            <a:ext cx="1149090" cy="111529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62889679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-1" y="241300"/>
            <a:ext cx="10160000" cy="512704"/>
          </a:xfrm>
          <a:solidFill>
            <a:srgbClr val="F4D4E2"/>
          </a:solidFill>
        </p:spPr>
        <p:txBody>
          <a:bodyPr>
            <a:normAutofit/>
          </a:bodyPr>
          <a:lstStyle/>
          <a:p>
            <a:pPr lvl="0" algn="ctr"/>
            <a:r>
              <a:rPr lang="th-TH" sz="1800" b="1" dirty="0"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การดำเนินการตั้งค่าเผื่อหนี้สงสัยจะสูญของกองทุนพัฒนาบทบาทสตรี</a:t>
            </a:r>
            <a:endParaRPr lang="en-US" sz="1800" b="1" dirty="0">
              <a:latin typeface="Chulabhorn Likit Text" panose="00000500000000000000" pitchFamily="50" charset="-34"/>
              <a:cs typeface="Chulabhorn Likit Text" panose="00000500000000000000" pitchFamily="50" charset="-34"/>
            </a:endParaRPr>
          </a:p>
        </p:txBody>
      </p:sp>
      <p:graphicFrame>
        <p:nvGraphicFramePr>
          <p:cNvPr id="4" name="Diagram 3"/>
          <p:cNvGraphicFramePr/>
          <p:nvPr>
            <p:extLst>
              <p:ext uri="{D42A27DB-BD31-4B8C-83A1-F6EECF244321}">
                <p14:modId xmlns:p14="http://schemas.microsoft.com/office/powerpoint/2010/main" val="470282705"/>
              </p:ext>
            </p:extLst>
          </p:nvPr>
        </p:nvGraphicFramePr>
        <p:xfrm>
          <a:off x="216488" y="983705"/>
          <a:ext cx="9727023" cy="4515556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</p:spTree>
    <p:extLst>
      <p:ext uri="{BB962C8B-B14F-4D97-AF65-F5344CB8AC3E}">
        <p14:creationId xmlns:p14="http://schemas.microsoft.com/office/powerpoint/2010/main" val="3898229785"/>
      </p:ext>
    </p:extLst>
  </p:cSld>
  <p:clrMapOvr>
    <a:masterClrMapping/>
  </p:clrMapOvr>
</p:sld>
</file>

<file path=ppt/slides/slide1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1"/>
          <p:cNvSpPr txBox="1">
            <a:spLocks/>
          </p:cNvSpPr>
          <p:nvPr/>
        </p:nvSpPr>
        <p:spPr>
          <a:xfrm>
            <a:off x="1" y="28935"/>
            <a:ext cx="5073569" cy="1167573"/>
          </a:xfrm>
          <a:prstGeom prst="rect">
            <a:avLst/>
          </a:prstGeom>
          <a:solidFill>
            <a:schemeClr val="accent4">
              <a:lumMod val="20000"/>
              <a:lumOff val="80000"/>
            </a:schemeClr>
          </a:solidFill>
          <a:scene3d>
            <a:camera prst="orthographicFront"/>
            <a:lightRig rig="threePt" dir="t"/>
          </a:scene3d>
          <a:sp3d>
            <a:bevelT/>
          </a:sp3d>
        </p:spPr>
        <p:txBody>
          <a:bodyPr vert="horz" lIns="76200" tIns="38100" rIns="76200" bIns="38100" rtlCol="0" anchor="b">
            <a:no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th-TH" sz="2000" b="1" dirty="0">
                <a:solidFill>
                  <a:srgbClr val="C00000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ลูกหนี้เงินให้กู้ยืม</a:t>
            </a:r>
            <a:r>
              <a:rPr lang="th-TH" sz="2000" b="1" dirty="0"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กองทุนพัฒนาบทบาทสตรี</a:t>
            </a:r>
          </a:p>
          <a:p>
            <a:endParaRPr lang="th-TH" sz="833" b="1" dirty="0">
              <a:latin typeface="Chulabhorn Likit Text" panose="00000500000000000000" pitchFamily="50" charset="-34"/>
              <a:cs typeface="Chulabhorn Likit Text" panose="00000500000000000000" pitchFamily="50" charset="-34"/>
            </a:endParaRPr>
          </a:p>
          <a:p>
            <a:r>
              <a:rPr lang="th-TH" sz="2000" b="1" dirty="0"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ณ วันที่ 30 กันยายน 2565</a:t>
            </a:r>
          </a:p>
          <a:p>
            <a:endParaRPr lang="th-TH" sz="1667" dirty="0">
              <a:solidFill>
                <a:schemeClr val="bg1">
                  <a:lumMod val="50000"/>
                </a:schemeClr>
              </a:solidFill>
              <a:latin typeface="Chulabhorn Likit Text" panose="00000500000000000000" pitchFamily="50" charset="-34"/>
              <a:cs typeface="Chulabhorn Likit Text" panose="00000500000000000000" pitchFamily="50" charset="-34"/>
            </a:endParaRPr>
          </a:p>
        </p:txBody>
      </p:sp>
      <p:graphicFrame>
        <p:nvGraphicFramePr>
          <p:cNvPr id="8" name="Table 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82645693"/>
              </p:ext>
            </p:extLst>
          </p:nvPr>
        </p:nvGraphicFramePr>
        <p:xfrm>
          <a:off x="150037" y="1338984"/>
          <a:ext cx="4923532" cy="2621280"/>
        </p:xfrm>
        <a:graphic>
          <a:graphicData uri="http://schemas.openxmlformats.org/drawingml/2006/table">
            <a:tbl>
              <a:tblPr firstRow="1" bandRow="1">
                <a:tableStyleId>{00A15C55-8517-42AA-B614-E9B94910E393}</a:tableStyleId>
              </a:tblPr>
              <a:tblGrid>
                <a:gridCol w="2461766">
                  <a:extLst>
                    <a:ext uri="{9D8B030D-6E8A-4147-A177-3AD203B41FA5}">
                      <a16:colId xmlns:a16="http://schemas.microsoft.com/office/drawing/2014/main" val="2117668656"/>
                    </a:ext>
                  </a:extLst>
                </a:gridCol>
                <a:gridCol w="2461766">
                  <a:extLst>
                    <a:ext uri="{9D8B030D-6E8A-4147-A177-3AD203B41FA5}">
                      <a16:colId xmlns:a16="http://schemas.microsoft.com/office/drawing/2014/main" val="4046949012"/>
                    </a:ext>
                  </a:extLst>
                </a:gridCol>
              </a:tblGrid>
              <a:tr h="838200">
                <a:tc>
                  <a:txBody>
                    <a:bodyPr/>
                    <a:lstStyle/>
                    <a:p>
                      <a:pPr algn="ctr"/>
                      <a:endParaRPr lang="th-TH" sz="1700" dirty="0" smtClean="0">
                        <a:solidFill>
                          <a:schemeClr val="tx1"/>
                        </a:solidFill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  <a:p>
                      <a:pPr algn="ctr"/>
                      <a:r>
                        <a:rPr lang="th-TH" sz="1700" dirty="0" smtClean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เงินให้กู้ยืมระยะสั้น</a:t>
                      </a:r>
                    </a:p>
                    <a:p>
                      <a:pPr algn="ctr"/>
                      <a:endParaRPr lang="th-TH" sz="1700" dirty="0">
                        <a:solidFill>
                          <a:schemeClr val="tx1"/>
                        </a:solidFill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76200" marR="76200" marT="38100" marB="38100"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th-TH" sz="1700" b="1" dirty="0" smtClean="0">
                        <a:solidFill>
                          <a:schemeClr val="tx1"/>
                        </a:solidFill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  <a:p>
                      <a:pPr algn="r"/>
                      <a:r>
                        <a:rPr lang="th-TH" sz="1700" b="1" dirty="0" smtClean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3,365,193,504.00</a:t>
                      </a:r>
                      <a:endParaRPr lang="th-TH" sz="1700" b="1" dirty="0">
                        <a:solidFill>
                          <a:schemeClr val="tx1"/>
                        </a:solidFill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76200" marR="76200" marT="38100" marB="38100"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78111513"/>
                  </a:ext>
                </a:extLst>
              </a:tr>
              <a:tr h="838200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th-TH" sz="1700" b="0" dirty="0" smtClean="0"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h-TH" sz="1700" b="1" dirty="0" smtClean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เงินให้กู้ยืมระยะยาว</a:t>
                      </a:r>
                    </a:p>
                    <a:p>
                      <a:pPr marL="0" marR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th-TH" sz="1700" b="0" dirty="0" smtClean="0"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76200" marR="76200" marT="38100" marB="38100"/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th-TH" sz="1700" b="1" dirty="0" smtClean="0"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  <a:p>
                      <a:pPr marL="0" marR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h-TH" sz="1700" b="1" dirty="0" smtClean="0"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1,162,780,848.73</a:t>
                      </a:r>
                      <a:endParaRPr lang="th-TH" sz="1700" b="1" dirty="0" smtClean="0">
                        <a:solidFill>
                          <a:schemeClr val="bg1">
                            <a:lumMod val="50000"/>
                          </a:schemeClr>
                        </a:solidFill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76200" marR="76200" marT="38100" marB="38100"/>
                </a:tc>
                <a:extLst>
                  <a:ext uri="{0D108BD9-81ED-4DB2-BD59-A6C34878D82A}">
                    <a16:rowId xmlns:a16="http://schemas.microsoft.com/office/drawing/2014/main" val="605070362"/>
                  </a:ext>
                </a:extLst>
              </a:tr>
              <a:tr h="914400">
                <a:tc gridSpan="2"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th-TH" sz="1800" dirty="0" smtClean="0">
                        <a:solidFill>
                          <a:srgbClr val="C00000"/>
                        </a:solidFill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h-TH" sz="1800" b="1" dirty="0" smtClean="0">
                          <a:solidFill>
                            <a:srgbClr val="C00000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รวมทั้งสิ้น</a:t>
                      </a:r>
                      <a:r>
                        <a:rPr lang="th-TH" sz="1800" b="1" baseline="0" dirty="0" smtClean="0">
                          <a:solidFill>
                            <a:srgbClr val="C00000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4,527,974,352.73</a:t>
                      </a:r>
                    </a:p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th-TH" sz="1800" b="1" dirty="0" smtClean="0"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76200" marR="76200" marT="38100" marB="38100"/>
                </a:tc>
                <a:tc hMerge="1"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th-TH" sz="2000" dirty="0" smtClean="0">
                        <a:solidFill>
                          <a:schemeClr val="bg1">
                            <a:lumMod val="50000"/>
                          </a:schemeClr>
                        </a:solidFill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67163925"/>
                  </a:ext>
                </a:extLst>
              </a:tr>
            </a:tbl>
          </a:graphicData>
        </a:graphic>
      </p:graphicFrame>
      <p:sp>
        <p:nvSpPr>
          <p:cNvPr id="13" name="Rectangle 12"/>
          <p:cNvSpPr/>
          <p:nvPr/>
        </p:nvSpPr>
        <p:spPr>
          <a:xfrm>
            <a:off x="1" y="5387537"/>
            <a:ext cx="1970450" cy="216538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th-TH" sz="1667" dirty="0">
                <a:solidFill>
                  <a:srgbClr val="C00000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ข้อมูล ณ 7 มี.ค. 66</a:t>
            </a:r>
          </a:p>
        </p:txBody>
      </p:sp>
      <p:graphicFrame>
        <p:nvGraphicFramePr>
          <p:cNvPr id="19" name="Table 1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993986698"/>
              </p:ext>
            </p:extLst>
          </p:nvPr>
        </p:nvGraphicFramePr>
        <p:xfrm>
          <a:off x="5150734" y="1338984"/>
          <a:ext cx="4861366" cy="4267200"/>
        </p:xfrm>
        <a:graphic>
          <a:graphicData uri="http://schemas.openxmlformats.org/drawingml/2006/table">
            <a:tbl>
              <a:tblPr firstRow="1" bandRow="1">
                <a:tableStyleId>{93296810-A885-4BE3-A3E7-6D5BEEA58F35}</a:tableStyleId>
              </a:tblPr>
              <a:tblGrid>
                <a:gridCol w="2430683">
                  <a:extLst>
                    <a:ext uri="{9D8B030D-6E8A-4147-A177-3AD203B41FA5}">
                      <a16:colId xmlns:a16="http://schemas.microsoft.com/office/drawing/2014/main" val="3927711995"/>
                    </a:ext>
                  </a:extLst>
                </a:gridCol>
                <a:gridCol w="2430683">
                  <a:extLst>
                    <a:ext uri="{9D8B030D-6E8A-4147-A177-3AD203B41FA5}">
                      <a16:colId xmlns:a16="http://schemas.microsoft.com/office/drawing/2014/main" val="2448967411"/>
                    </a:ext>
                  </a:extLst>
                </a:gridCol>
              </a:tblGrid>
              <a:tr h="83820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th-TH" sz="1700" b="1" dirty="0" smtClean="0">
                        <a:solidFill>
                          <a:schemeClr val="tx1"/>
                        </a:solidFill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h-TH" sz="1700" b="1" dirty="0" smtClean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ลูกหนี้ค้างชำระ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700" b="1" dirty="0" smtClean="0">
                        <a:solidFill>
                          <a:schemeClr val="tx1"/>
                        </a:solidFill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76200" marR="76200" marT="38100" marB="38100"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th-TH" sz="1700" b="1" dirty="0" smtClean="0">
                        <a:solidFill>
                          <a:schemeClr val="tx1"/>
                        </a:solidFill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  <a:p>
                      <a:pPr marL="0" marR="0" lvl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h-TH" sz="1700" b="1" dirty="0" smtClean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627,858,188.55</a:t>
                      </a:r>
                      <a:endParaRPr lang="en-US" sz="1700" b="1" dirty="0" smtClean="0">
                        <a:solidFill>
                          <a:schemeClr val="tx1"/>
                        </a:solidFill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76200" marR="76200" marT="38100" marB="38100"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92494719"/>
                  </a:ext>
                </a:extLst>
              </a:tr>
              <a:tr h="83820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th-TH" sz="1700" b="1" dirty="0" smtClean="0">
                        <a:solidFill>
                          <a:schemeClr val="tx1"/>
                        </a:solidFill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h-TH" sz="1700" b="1" dirty="0" smtClean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ลูกหนี้ดำเนินคดี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700" b="1" dirty="0" smtClean="0">
                        <a:solidFill>
                          <a:schemeClr val="tx1"/>
                        </a:solidFill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76200" marR="76200" marT="38100" marB="38100"/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th-TH" sz="1700" b="1" dirty="0" smtClean="0"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  <a:p>
                      <a:pPr marL="0" marR="0" lvl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h-TH" sz="1700" b="1" dirty="0" smtClean="0"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113,654,408.13</a:t>
                      </a:r>
                      <a:endParaRPr lang="en-US" sz="1700" b="1" dirty="0" smtClean="0"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76200" marR="76200" marT="38100" marB="38100"/>
                </a:tc>
                <a:extLst>
                  <a:ext uri="{0D108BD9-81ED-4DB2-BD59-A6C34878D82A}">
                    <a16:rowId xmlns:a16="http://schemas.microsoft.com/office/drawing/2014/main" val="3504969728"/>
                  </a:ext>
                </a:extLst>
              </a:tr>
              <a:tr h="83820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th-TH" sz="1700" b="1" dirty="0" smtClean="0"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h-TH" sz="1700" b="1" dirty="0" smtClean="0"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ดอกเบี้ยผิดนัดค้างรับ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700" b="1" dirty="0" smtClean="0"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76200" marR="76200" marT="38100" marB="38100"/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th-TH" sz="1700" b="1" dirty="0" smtClean="0"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  <a:p>
                      <a:pPr marL="0" marR="0" lvl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h-TH" sz="1700" b="1" dirty="0" smtClean="0"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186,648,730.28</a:t>
                      </a:r>
                      <a:endParaRPr lang="th-TH" sz="1700" b="1" dirty="0"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76200" marR="76200" marT="38100" marB="38100"/>
                </a:tc>
                <a:extLst>
                  <a:ext uri="{0D108BD9-81ED-4DB2-BD59-A6C34878D82A}">
                    <a16:rowId xmlns:a16="http://schemas.microsoft.com/office/drawing/2014/main" val="3975017974"/>
                  </a:ext>
                </a:extLst>
              </a:tr>
              <a:tr h="838200"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th-TH" sz="1700" b="1" dirty="0" smtClean="0"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h-TH" sz="1700" b="1" dirty="0" smtClean="0"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ค่าปรับค้างรับ</a:t>
                      </a:r>
                    </a:p>
                    <a:p>
                      <a:endParaRPr lang="th-TH" sz="1700" b="1" dirty="0"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76200" marR="76200" marT="38100" marB="38100"/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th-TH" sz="1700" b="1" kern="1200" dirty="0" smtClean="0"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  <a:p>
                      <a:pPr marL="0" marR="0" lvl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h-TH" sz="1700" b="1" kern="1200" dirty="0" smtClean="0"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16,132,169.02</a:t>
                      </a:r>
                    </a:p>
                    <a:p>
                      <a:pPr marL="0" marR="0" lvl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th-TH" sz="1700" b="1" dirty="0"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76200" marR="76200" marT="38100" marB="38100"/>
                </a:tc>
                <a:extLst>
                  <a:ext uri="{0D108BD9-81ED-4DB2-BD59-A6C34878D82A}">
                    <a16:rowId xmlns:a16="http://schemas.microsoft.com/office/drawing/2014/main" val="2965530634"/>
                  </a:ext>
                </a:extLst>
              </a:tr>
              <a:tr h="838200">
                <a:tc gridSpan="2">
                  <a:txBody>
                    <a:bodyPr/>
                    <a:lstStyle/>
                    <a:p>
                      <a:pPr algn="ctr"/>
                      <a:endParaRPr lang="th-TH" sz="1700" b="1" dirty="0" smtClean="0">
                        <a:solidFill>
                          <a:srgbClr val="FF0000"/>
                        </a:solidFill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  <a:p>
                      <a:pPr algn="ctr"/>
                      <a:r>
                        <a:rPr lang="th-TH" sz="1700" b="1" dirty="0" smtClean="0">
                          <a:solidFill>
                            <a:srgbClr val="C00000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รวมทั้งสิ้น 944,293,495.98</a:t>
                      </a:r>
                    </a:p>
                    <a:p>
                      <a:pPr algn="ctr"/>
                      <a:endParaRPr lang="th-TH" sz="1700" b="1" dirty="0"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76200" marR="76200" marT="38100" marB="38100"/>
                </a:tc>
                <a:tc h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th-TH" sz="2000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826191562"/>
                  </a:ext>
                </a:extLst>
              </a:tr>
            </a:tbl>
          </a:graphicData>
        </a:graphic>
      </p:graphicFrame>
      <p:sp>
        <p:nvSpPr>
          <p:cNvPr id="20" name="Title 1"/>
          <p:cNvSpPr txBox="1">
            <a:spLocks/>
          </p:cNvSpPr>
          <p:nvPr/>
        </p:nvSpPr>
        <p:spPr>
          <a:xfrm>
            <a:off x="5150734" y="28935"/>
            <a:ext cx="4996405" cy="1167573"/>
          </a:xfrm>
          <a:prstGeom prst="rect">
            <a:avLst/>
          </a:prstGeom>
          <a:solidFill>
            <a:schemeClr val="accent6">
              <a:lumMod val="20000"/>
              <a:lumOff val="80000"/>
            </a:schemeClr>
          </a:solidFill>
          <a:scene3d>
            <a:camera prst="orthographicFront"/>
            <a:lightRig rig="threePt" dir="t"/>
          </a:scene3d>
          <a:sp3d>
            <a:bevelT/>
          </a:sp3d>
        </p:spPr>
        <p:txBody>
          <a:bodyPr vert="horz" lIns="76200" tIns="38100" rIns="76200" bIns="38100" rtlCol="0" anchor="b">
            <a:no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endParaRPr lang="th-TH" sz="2333" b="1" dirty="0">
              <a:latin typeface="Chulabhorn Likit Text" panose="00000500000000000000" pitchFamily="50" charset="-34"/>
              <a:cs typeface="Chulabhorn Likit Text" panose="00000500000000000000" pitchFamily="50" charset="-34"/>
            </a:endParaRPr>
          </a:p>
          <a:p>
            <a:endParaRPr lang="th-TH" sz="2333" b="1" dirty="0">
              <a:latin typeface="Chulabhorn Likit Text" panose="00000500000000000000" pitchFamily="50" charset="-34"/>
              <a:cs typeface="Chulabhorn Likit Text" panose="00000500000000000000" pitchFamily="50" charset="-34"/>
            </a:endParaRPr>
          </a:p>
          <a:p>
            <a:endParaRPr lang="th-TH" sz="2333" b="1" dirty="0">
              <a:latin typeface="Chulabhorn Likit Text" panose="00000500000000000000" pitchFamily="50" charset="-34"/>
              <a:cs typeface="Chulabhorn Likit Text" panose="00000500000000000000" pitchFamily="50" charset="-34"/>
            </a:endParaRPr>
          </a:p>
          <a:p>
            <a:endParaRPr lang="th-TH" sz="2333" b="1" dirty="0">
              <a:latin typeface="Chulabhorn Likit Text" panose="00000500000000000000" pitchFamily="50" charset="-34"/>
              <a:cs typeface="Chulabhorn Likit Text" panose="00000500000000000000" pitchFamily="50" charset="-34"/>
            </a:endParaRPr>
          </a:p>
          <a:p>
            <a:endParaRPr lang="th-TH" sz="2333" b="1" dirty="0">
              <a:latin typeface="Chulabhorn Likit Text" panose="00000500000000000000" pitchFamily="50" charset="-34"/>
              <a:cs typeface="Chulabhorn Likit Text" panose="00000500000000000000" pitchFamily="50" charset="-34"/>
            </a:endParaRPr>
          </a:p>
          <a:p>
            <a:endParaRPr lang="th-TH" sz="2333" b="1" dirty="0">
              <a:latin typeface="Chulabhorn Likit Text" panose="00000500000000000000" pitchFamily="50" charset="-34"/>
              <a:cs typeface="Chulabhorn Likit Text" panose="00000500000000000000" pitchFamily="50" charset="-34"/>
            </a:endParaRPr>
          </a:p>
          <a:p>
            <a:endParaRPr lang="th-TH" sz="2333" b="1" dirty="0">
              <a:latin typeface="Chulabhorn Likit Text" panose="00000500000000000000" pitchFamily="50" charset="-34"/>
              <a:cs typeface="Chulabhorn Likit Text" panose="00000500000000000000" pitchFamily="50" charset="-34"/>
            </a:endParaRPr>
          </a:p>
          <a:p>
            <a:r>
              <a:rPr lang="th-TH" sz="2000" b="1" dirty="0">
                <a:solidFill>
                  <a:srgbClr val="C00000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ลูกหนี้ค้างชำระ</a:t>
            </a:r>
          </a:p>
          <a:p>
            <a:endParaRPr lang="th-TH" sz="833" b="1" dirty="0">
              <a:latin typeface="Chulabhorn Likit Text" panose="00000500000000000000" pitchFamily="50" charset="-34"/>
              <a:cs typeface="Chulabhorn Likit Text" panose="00000500000000000000" pitchFamily="50" charset="-34"/>
            </a:endParaRPr>
          </a:p>
          <a:p>
            <a:r>
              <a:rPr lang="th-TH" sz="2000" b="1" dirty="0"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ตั้งแต่ปี 2556 – 2565</a:t>
            </a:r>
          </a:p>
          <a:p>
            <a:endParaRPr lang="th-TH" sz="2000" b="1" dirty="0">
              <a:latin typeface="Chulabhorn Likit Text" panose="00000500000000000000" pitchFamily="50" charset="-34"/>
              <a:cs typeface="Chulabhorn Likit Text" panose="00000500000000000000" pitchFamily="50" charset="-34"/>
            </a:endParaRPr>
          </a:p>
        </p:txBody>
      </p:sp>
      <p:pic>
        <p:nvPicPr>
          <p:cNvPr id="22" name="Picture 2" descr="In progress concept illustration Free Vector"/>
          <p:cNvPicPr>
            <a:picLocks noChangeAspect="1" noChangeArrowheads="1"/>
          </p:cNvPicPr>
          <p:nvPr/>
        </p:nvPicPr>
        <p:blipFill>
          <a:blip r:embed="rId2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936573" y="4085191"/>
            <a:ext cx="1518884" cy="151888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99279703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79400" y="37222"/>
            <a:ext cx="10160000" cy="661979"/>
          </a:xfrm>
        </p:spPr>
        <p:txBody>
          <a:bodyPr anchor="t">
            <a:normAutofit/>
          </a:bodyPr>
          <a:lstStyle/>
          <a:p>
            <a:pPr algn="ctr"/>
            <a:r>
              <a:rPr lang="th-TH" sz="1600" b="1" dirty="0"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การศึกษาอัตราค่าเผื่อหนี้สงสัยจะสูญ จากหน่วยงานอื่น</a:t>
            </a:r>
            <a:r>
              <a:rPr lang="th-TH" sz="1600" dirty="0"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 </a:t>
            </a:r>
          </a:p>
        </p:txBody>
      </p:sp>
      <p:graphicFrame>
        <p:nvGraphicFramePr>
          <p:cNvPr id="5" name="Table 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571502419"/>
              </p:ext>
            </p:extLst>
          </p:nvPr>
        </p:nvGraphicFramePr>
        <p:xfrm>
          <a:off x="472630" y="368212"/>
          <a:ext cx="9086131" cy="5334000"/>
        </p:xfrm>
        <a:graphic>
          <a:graphicData uri="http://schemas.openxmlformats.org/drawingml/2006/table">
            <a:tbl>
              <a:tblPr firstRow="1" bandRow="1">
                <a:tableStyleId>{00A15C55-8517-42AA-B614-E9B94910E393}</a:tableStyleId>
              </a:tblPr>
              <a:tblGrid>
                <a:gridCol w="305097">
                  <a:extLst>
                    <a:ext uri="{9D8B030D-6E8A-4147-A177-3AD203B41FA5}">
                      <a16:colId xmlns:a16="http://schemas.microsoft.com/office/drawing/2014/main" val="403363180"/>
                    </a:ext>
                  </a:extLst>
                </a:gridCol>
                <a:gridCol w="2169582">
                  <a:extLst>
                    <a:ext uri="{9D8B030D-6E8A-4147-A177-3AD203B41FA5}">
                      <a16:colId xmlns:a16="http://schemas.microsoft.com/office/drawing/2014/main" val="1755984015"/>
                    </a:ext>
                  </a:extLst>
                </a:gridCol>
                <a:gridCol w="5077806">
                  <a:extLst>
                    <a:ext uri="{9D8B030D-6E8A-4147-A177-3AD203B41FA5}">
                      <a16:colId xmlns:a16="http://schemas.microsoft.com/office/drawing/2014/main" val="2777421648"/>
                    </a:ext>
                  </a:extLst>
                </a:gridCol>
                <a:gridCol w="1533646">
                  <a:extLst>
                    <a:ext uri="{9D8B030D-6E8A-4147-A177-3AD203B41FA5}">
                      <a16:colId xmlns:a16="http://schemas.microsoft.com/office/drawing/2014/main" val="1215973597"/>
                    </a:ext>
                  </a:extLst>
                </a:gridCol>
              </a:tblGrid>
              <a:tr h="381000">
                <a:tc>
                  <a:txBody>
                    <a:bodyPr/>
                    <a:lstStyle/>
                    <a:p>
                      <a:pPr algn="ctr"/>
                      <a:r>
                        <a:rPr lang="th-TH" sz="1500" dirty="0" smtClean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ที่</a:t>
                      </a:r>
                      <a:endParaRPr lang="th-TH" sz="1500" dirty="0">
                        <a:solidFill>
                          <a:schemeClr val="tx1"/>
                        </a:solidFill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76200" marR="76200" marT="38100" marB="3810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th-TH" sz="1500" dirty="0" smtClean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หน่วยงาน</a:t>
                      </a:r>
                      <a:endParaRPr lang="th-TH" sz="1500" dirty="0">
                        <a:solidFill>
                          <a:schemeClr val="tx1"/>
                        </a:solidFill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76200" marR="76200" marT="38100" marB="3810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th-TH" sz="1500" dirty="0" smtClean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กลุ่มอายุหนี้ค้างชำระ</a:t>
                      </a:r>
                      <a:endParaRPr lang="th-TH" sz="1500" dirty="0">
                        <a:solidFill>
                          <a:schemeClr val="tx1"/>
                        </a:solidFill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76200" marR="76200" marT="38100" marB="3810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th-TH" sz="1000" dirty="0" smtClean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อัตราร้อยละ</a:t>
                      </a:r>
                    </a:p>
                    <a:p>
                      <a:pPr algn="ctr"/>
                      <a:r>
                        <a:rPr lang="th-TH" sz="1000" dirty="0" smtClean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ของค่าเผื่อหนี้สงสัยจะสูญ</a:t>
                      </a:r>
                      <a:endParaRPr lang="th-TH" sz="1000" dirty="0">
                        <a:solidFill>
                          <a:schemeClr val="tx1"/>
                        </a:solidFill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76200" marR="76200" marT="38100" marB="3810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74576979"/>
                  </a:ext>
                </a:extLst>
              </a:tr>
              <a:tr h="1143000">
                <a:tc>
                  <a:txBody>
                    <a:bodyPr/>
                    <a:lstStyle/>
                    <a:p>
                      <a:pPr algn="ctr"/>
                      <a:r>
                        <a:rPr lang="th-TH" sz="1000" dirty="0" smtClean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1.</a:t>
                      </a:r>
                      <a:endParaRPr lang="th-TH" sz="1000" dirty="0">
                        <a:solidFill>
                          <a:schemeClr val="tx1"/>
                        </a:solidFill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76200" marR="76200" marT="38100" marB="3810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th-TH" sz="1000" dirty="0" smtClean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กองทุนปฏิรูปที่ดินเพื่อการเกษตร</a:t>
                      </a:r>
                      <a:endParaRPr lang="th-TH" sz="1000" dirty="0">
                        <a:solidFill>
                          <a:schemeClr val="tx1"/>
                        </a:solidFill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76200" marR="76200" marT="38100" marB="3810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>
                        <a:buNone/>
                      </a:pPr>
                      <a:r>
                        <a:rPr lang="th-TH" sz="1000" dirty="0" smtClean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1. หนี้ค้างชำระ น้อยกว่า 1 ปี</a:t>
                      </a:r>
                    </a:p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h-TH" sz="1000" dirty="0" smtClean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2. หนี้ค้างชำระ มากกว่า 1 ปี ไม่เกิน</a:t>
                      </a:r>
                      <a:r>
                        <a:rPr lang="th-TH" sz="1000" baseline="0" dirty="0" smtClean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2 ปี</a:t>
                      </a:r>
                    </a:p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h-TH" sz="1000" dirty="0" smtClean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3. หนี้ค้างชำระ มากกว่า 2 ปี ไม่เกิน</a:t>
                      </a:r>
                      <a:r>
                        <a:rPr lang="th-TH" sz="1000" baseline="0" dirty="0" smtClean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3 ปี</a:t>
                      </a:r>
                    </a:p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h-TH" sz="1000" dirty="0" smtClean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4. หนี้ค้างชำระ มากกว่า 3 ปี ไม่เกิน</a:t>
                      </a:r>
                      <a:r>
                        <a:rPr lang="th-TH" sz="1000" baseline="0" dirty="0" smtClean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4 ปี</a:t>
                      </a:r>
                    </a:p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h-TH" sz="1000" dirty="0" smtClean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5. หนี้ค้างชำระ มากกว่า 4 ปี ไม่เกิน</a:t>
                      </a:r>
                      <a:r>
                        <a:rPr lang="th-TH" sz="1000" baseline="0" dirty="0" smtClean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5 ปี</a:t>
                      </a:r>
                    </a:p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h-TH" sz="1000" dirty="0" smtClean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6. หนี้ค้างชำระ มากกว่า 5 ปี ไม่เกิน</a:t>
                      </a:r>
                      <a:r>
                        <a:rPr lang="th-TH" sz="1000" baseline="0" dirty="0" smtClean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10 ปี</a:t>
                      </a:r>
                      <a:endParaRPr lang="th-TH" sz="1000" dirty="0" smtClean="0">
                        <a:solidFill>
                          <a:schemeClr val="tx1"/>
                        </a:solidFill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  <a:p>
                      <a:pPr marL="0" indent="0">
                        <a:buNone/>
                      </a:pPr>
                      <a:r>
                        <a:rPr lang="th-TH" sz="1000" dirty="0" smtClean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7. หนี้ค้างชำระ มากกว่า 10 ปี</a:t>
                      </a:r>
                      <a:endParaRPr lang="th-TH" sz="1000" dirty="0">
                        <a:solidFill>
                          <a:schemeClr val="tx1"/>
                        </a:solidFill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76200" marR="76200" marT="38100" marB="3810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th-TH" sz="1000" dirty="0" smtClean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</a:t>
                      </a:r>
                    </a:p>
                    <a:p>
                      <a:pPr algn="ctr"/>
                      <a:r>
                        <a:rPr lang="th-TH" sz="1000" dirty="0" smtClean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10</a:t>
                      </a:r>
                    </a:p>
                    <a:p>
                      <a:pPr algn="ctr"/>
                      <a:r>
                        <a:rPr lang="th-TH" sz="1000" dirty="0" smtClean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25</a:t>
                      </a:r>
                    </a:p>
                    <a:p>
                      <a:pPr algn="ctr"/>
                      <a:r>
                        <a:rPr lang="th-TH" sz="1000" dirty="0" smtClean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50</a:t>
                      </a:r>
                    </a:p>
                    <a:p>
                      <a:pPr algn="ctr"/>
                      <a:r>
                        <a:rPr lang="th-TH" sz="1000" dirty="0" smtClean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75</a:t>
                      </a:r>
                    </a:p>
                    <a:p>
                      <a:pPr algn="ctr"/>
                      <a:r>
                        <a:rPr lang="th-TH" sz="1000" dirty="0" smtClean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90</a:t>
                      </a:r>
                    </a:p>
                    <a:p>
                      <a:pPr algn="ctr"/>
                      <a:r>
                        <a:rPr lang="th-TH" sz="1000" dirty="0" smtClean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100</a:t>
                      </a:r>
                      <a:endParaRPr lang="th-TH" sz="1000" dirty="0">
                        <a:solidFill>
                          <a:schemeClr val="tx1"/>
                        </a:solidFill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76200" marR="76200" marT="38100" marB="3810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08203464"/>
                  </a:ext>
                </a:extLst>
              </a:tr>
              <a:tr h="381000">
                <a:tc>
                  <a:txBody>
                    <a:bodyPr/>
                    <a:lstStyle/>
                    <a:p>
                      <a:pPr algn="ctr"/>
                      <a:r>
                        <a:rPr lang="th-TH" sz="1000" dirty="0" smtClean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2.</a:t>
                      </a:r>
                      <a:endParaRPr lang="th-TH" sz="1000" dirty="0">
                        <a:solidFill>
                          <a:schemeClr val="tx1"/>
                        </a:solidFill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76200" marR="76200" marT="38100" marB="3810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th-TH" sz="1000" dirty="0" smtClean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การเคหะแห่งชาติ</a:t>
                      </a:r>
                      <a:endParaRPr lang="th-TH" sz="1000" dirty="0">
                        <a:solidFill>
                          <a:schemeClr val="tx1"/>
                        </a:solidFill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76200" marR="76200" marT="38100" marB="3810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indent="0">
                        <a:buNone/>
                      </a:pPr>
                      <a:r>
                        <a:rPr lang="th-TH" sz="1000" dirty="0" smtClean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1. หนี้ค้างชำระ เกินกว่า 6 เดือนแต่ไม่เกิน 12 เดือน</a:t>
                      </a:r>
                    </a:p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h-TH" sz="1000" dirty="0" smtClean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2. หนี้ค้างชำระ เกินกว่า 12 เดือน</a:t>
                      </a:r>
                      <a:endParaRPr lang="th-TH" sz="1000" dirty="0">
                        <a:solidFill>
                          <a:schemeClr val="tx1"/>
                        </a:solidFill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76200" marR="76200" marT="38100" marB="3810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th-TH" sz="1000" dirty="0" smtClean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50</a:t>
                      </a:r>
                    </a:p>
                    <a:p>
                      <a:pPr algn="ctr"/>
                      <a:r>
                        <a:rPr lang="th-TH" sz="1000" dirty="0" smtClean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100</a:t>
                      </a:r>
                      <a:endParaRPr lang="th-TH" sz="1000" dirty="0">
                        <a:solidFill>
                          <a:schemeClr val="tx1"/>
                        </a:solidFill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76200" marR="76200" marT="38100" marB="3810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935074908"/>
                  </a:ext>
                </a:extLst>
              </a:tr>
              <a:tr h="838200">
                <a:tc>
                  <a:txBody>
                    <a:bodyPr/>
                    <a:lstStyle/>
                    <a:p>
                      <a:pPr algn="ctr"/>
                      <a:r>
                        <a:rPr lang="th-TH" sz="1000" dirty="0" smtClean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3.</a:t>
                      </a:r>
                      <a:endParaRPr lang="th-TH" sz="1000" dirty="0">
                        <a:solidFill>
                          <a:schemeClr val="tx1"/>
                        </a:solidFill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76200" marR="76200" marT="38100" marB="3810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th-TH" sz="1000" dirty="0" smtClean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กองทุนพัฒนาสหกรณ์</a:t>
                      </a:r>
                      <a:endParaRPr lang="th-TH" sz="1000" dirty="0">
                        <a:solidFill>
                          <a:schemeClr val="tx1"/>
                        </a:solidFill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76200" marR="76200" marT="38100" marB="3810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h-TH" sz="1000" dirty="0" smtClean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1. ลูกหนี้ก่อนประกาศ</a:t>
                      </a:r>
                      <a:r>
                        <a:rPr lang="th-TH" sz="1000" baseline="0" dirty="0" smtClean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พ.ร.บ.</a:t>
                      </a:r>
                    </a:p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h-TH" sz="1000" baseline="0" dirty="0" smtClean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2. ลูกหนี้หลังประกาศ พ.ร.บ. กรณีสัญญากำหนดชำระเป็นรายงวด</a:t>
                      </a:r>
                    </a:p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h-TH" sz="1000" dirty="0" smtClean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2.1 หนี้คงเหลือค้างชำระครบ 5 ปี (บันทึก 2 ปี)</a:t>
                      </a:r>
                    </a:p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h-TH" sz="1000" dirty="0" smtClean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2.2 หนี้คงเหลือค้างชำระครบ 10 ปี</a:t>
                      </a:r>
                    </a:p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h-TH" sz="1000" dirty="0" smtClean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3. </a:t>
                      </a:r>
                      <a:r>
                        <a:rPr lang="th-TH" sz="1000" spc="-30" baseline="0" dirty="0" smtClean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ลูกหนี้ที่เลิกสหกรณ์/หนี้ขาดอายุความ และหนี้ที่คณะกรรมการ กพส. เห็นชอบดำเนินการตัดหนี้</a:t>
                      </a:r>
                    </a:p>
                  </a:txBody>
                  <a:tcPr marL="76200" marR="76200" marT="38100" marB="3810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th-TH" sz="1000" dirty="0" smtClean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100</a:t>
                      </a:r>
                    </a:p>
                    <a:p>
                      <a:pPr algn="ctr"/>
                      <a:endParaRPr lang="th-TH" sz="1000" dirty="0" smtClean="0">
                        <a:solidFill>
                          <a:schemeClr val="tx1"/>
                        </a:solidFill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  <a:p>
                      <a:pPr algn="ctr"/>
                      <a:r>
                        <a:rPr lang="th-TH" sz="1000" dirty="0" smtClean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50</a:t>
                      </a:r>
                    </a:p>
                    <a:p>
                      <a:pPr algn="ctr"/>
                      <a:r>
                        <a:rPr lang="th-TH" sz="1000" dirty="0" smtClean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100</a:t>
                      </a:r>
                    </a:p>
                    <a:p>
                      <a:pPr algn="ctr"/>
                      <a:r>
                        <a:rPr lang="th-TH" sz="1000" dirty="0" smtClean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100</a:t>
                      </a:r>
                      <a:endParaRPr lang="th-TH" sz="1000" dirty="0">
                        <a:solidFill>
                          <a:schemeClr val="tx1"/>
                        </a:solidFill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76200" marR="76200" marT="38100" marB="3810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67155950"/>
                  </a:ext>
                </a:extLst>
              </a:tr>
              <a:tr h="685800">
                <a:tc>
                  <a:txBody>
                    <a:bodyPr/>
                    <a:lstStyle/>
                    <a:p>
                      <a:pPr algn="ctr"/>
                      <a:r>
                        <a:rPr lang="th-TH" sz="1000" dirty="0" smtClean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4.</a:t>
                      </a:r>
                      <a:endParaRPr lang="th-TH" sz="1000" dirty="0">
                        <a:solidFill>
                          <a:schemeClr val="tx1"/>
                        </a:solidFill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76200" marR="76200" marT="38100" marB="3810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th-TH" sz="1000" dirty="0" smtClean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กองทุนเงินให้กู้ยืมเพื่อการศึกษา</a:t>
                      </a:r>
                      <a:endParaRPr lang="th-TH" sz="1000" dirty="0">
                        <a:solidFill>
                          <a:schemeClr val="tx1"/>
                        </a:solidFill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76200" marR="76200" marT="38100" marB="3810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342900" marR="0" indent="-34290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AutoNum type="arabicPeriod"/>
                        <a:tabLst/>
                        <a:defRPr/>
                      </a:pPr>
                      <a:r>
                        <a:rPr lang="th-TH" sz="1000" dirty="0" smtClean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ลูกหนี้ชั้นปกติ (ไม่ค้างชำระ)</a:t>
                      </a:r>
                    </a:p>
                    <a:p>
                      <a:pPr marL="342900" marR="0" indent="-34290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AutoNum type="arabicPeriod"/>
                        <a:tabLst/>
                        <a:defRPr/>
                      </a:pPr>
                      <a:r>
                        <a:rPr lang="th-TH" sz="1000" dirty="0" smtClean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ลูกหนี้จัดชั้นต่ำกว่ามาตรฐาน (1 วัน – 24 เดือน)</a:t>
                      </a:r>
                    </a:p>
                    <a:p>
                      <a:pPr marL="342900" marR="0" indent="-34290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AutoNum type="arabicPeriod"/>
                        <a:tabLst/>
                        <a:defRPr/>
                      </a:pPr>
                      <a:r>
                        <a:rPr lang="th-TH" sz="1000" dirty="0" smtClean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ลูกหนี้จัดชั้นปกติ (มากกว่า</a:t>
                      </a:r>
                      <a:r>
                        <a:rPr lang="th-TH" sz="1000" baseline="0" dirty="0" smtClean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24 เดือน – 48 เดือน)</a:t>
                      </a:r>
                    </a:p>
                    <a:p>
                      <a:pPr marL="342900" marR="0" indent="-34290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AutoNum type="arabicPeriod"/>
                        <a:tabLst/>
                        <a:defRPr/>
                      </a:pPr>
                      <a:r>
                        <a:rPr lang="th-TH" sz="1000" baseline="0" dirty="0" smtClean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ลูกหนี้จัดชั้นปกติ (มากกว่า 48 เดือนขึ้นไป)</a:t>
                      </a:r>
                    </a:p>
                  </a:txBody>
                  <a:tcPr marL="76200" marR="76200" marT="38100" marB="3810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th-TH" sz="1000" dirty="0" smtClean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</a:t>
                      </a:r>
                    </a:p>
                    <a:p>
                      <a:pPr algn="ctr"/>
                      <a:r>
                        <a:rPr lang="th-TH" sz="1000" dirty="0" smtClean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50</a:t>
                      </a:r>
                    </a:p>
                    <a:p>
                      <a:pPr algn="ctr"/>
                      <a:r>
                        <a:rPr lang="th-TH" sz="1000" dirty="0" smtClean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94</a:t>
                      </a:r>
                    </a:p>
                    <a:p>
                      <a:pPr algn="ctr"/>
                      <a:r>
                        <a:rPr lang="th-TH" sz="1000" dirty="0" smtClean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97</a:t>
                      </a:r>
                      <a:endParaRPr lang="th-TH" sz="1000" dirty="0">
                        <a:solidFill>
                          <a:schemeClr val="tx1"/>
                        </a:solidFill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76200" marR="76200" marT="38100" marB="3810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820201369"/>
                  </a:ext>
                </a:extLst>
              </a:tr>
              <a:tr h="533400">
                <a:tc>
                  <a:txBody>
                    <a:bodyPr/>
                    <a:lstStyle/>
                    <a:p>
                      <a:pPr algn="ctr"/>
                      <a:r>
                        <a:rPr lang="th-TH" sz="1000" dirty="0" smtClean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5.</a:t>
                      </a:r>
                      <a:endParaRPr lang="th-TH" sz="1000" dirty="0">
                        <a:solidFill>
                          <a:schemeClr val="tx1"/>
                        </a:solidFill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76200" marR="76200" marT="38100" marB="3810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th-TH" sz="1000" dirty="0" smtClean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องค์การตลาดเพื่อเกษตรกรการยาง</a:t>
                      </a:r>
                      <a:br>
                        <a:rPr lang="th-TH" sz="1000" dirty="0" smtClean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</a:br>
                      <a:r>
                        <a:rPr lang="th-TH" sz="1000" dirty="0" smtClean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แห่งประเทศไทย</a:t>
                      </a:r>
                    </a:p>
                  </a:txBody>
                  <a:tcPr marL="76200" marR="76200" marT="38100" marB="3810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h-TH" sz="1000" baseline="0" dirty="0" smtClean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ลูกหนี้ซึ่งไม่เป็นที่แน่นอนว่าจะเรียกชำระได้หรือค้างชำระเกินกว่า 1 ปีขึ้นไปนับจากวันที่หนี้ถึงกำหนดชำระโดยตั้งค่าเผื่อหนี้สงสัยจะสูญเท่ากับจำนวนลูกหนี้นั้น แต่ถ้าไม่เกิน 1 ปี ให้ตั้งค่าเผื่อหนี้สงสัยจะสูญตามหลักเกณฑ์และวิธีการที่คณะกรรมการรัฐวิสาหกิจกำหนด</a:t>
                      </a:r>
                    </a:p>
                  </a:txBody>
                  <a:tcPr marL="76200" marR="76200" marT="38100" marB="3810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th-TH" sz="1000" dirty="0" smtClean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-</a:t>
                      </a:r>
                      <a:endParaRPr lang="th-TH" sz="1000" dirty="0">
                        <a:solidFill>
                          <a:schemeClr val="tx1"/>
                        </a:solidFill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76200" marR="76200" marT="38100" marB="3810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73452140"/>
                  </a:ext>
                </a:extLst>
              </a:tr>
              <a:tr h="381000">
                <a:tc>
                  <a:txBody>
                    <a:bodyPr/>
                    <a:lstStyle/>
                    <a:p>
                      <a:pPr algn="ctr"/>
                      <a:r>
                        <a:rPr lang="th-TH" sz="1000" dirty="0" smtClean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6.</a:t>
                      </a:r>
                      <a:endParaRPr lang="th-TH" sz="1000" dirty="0">
                        <a:solidFill>
                          <a:schemeClr val="tx1"/>
                        </a:solidFill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76200" marR="76200" marT="38100" marB="3810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th-TH" sz="1000" dirty="0" smtClean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องค์การส่งเสริมกิจกรรมโคนม</a:t>
                      </a:r>
                      <a:br>
                        <a:rPr lang="th-TH" sz="1000" dirty="0" smtClean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</a:br>
                      <a:r>
                        <a:rPr lang="th-TH" sz="1000" dirty="0" smtClean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แห่งประเทศไทย</a:t>
                      </a:r>
                    </a:p>
                  </a:txBody>
                  <a:tcPr marL="76200" marR="76200" marT="38100" marB="3810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228600" marR="0" indent="-22860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AutoNum type="arabicPeriod"/>
                        <a:tabLst/>
                        <a:defRPr/>
                      </a:pPr>
                      <a:r>
                        <a:rPr lang="th-TH" sz="1000" baseline="0" dirty="0" smtClean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หนี้ค้างชำระเกินกว่า 6 เดือน – 1 ปี</a:t>
                      </a:r>
                    </a:p>
                    <a:p>
                      <a:pPr marL="228600" marR="0" indent="-22860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AutoNum type="arabicPeriod"/>
                        <a:tabLst/>
                        <a:defRPr/>
                      </a:pPr>
                      <a:r>
                        <a:rPr lang="th-TH" sz="1000" baseline="0" dirty="0" smtClean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หนี้ค้างชำระเกินกว่า 1 ปีขึ้นไป</a:t>
                      </a:r>
                    </a:p>
                  </a:txBody>
                  <a:tcPr marL="76200" marR="76200" marT="38100" marB="3810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th-TH" sz="1000" dirty="0" smtClean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50</a:t>
                      </a:r>
                    </a:p>
                    <a:p>
                      <a:pPr algn="ctr"/>
                      <a:r>
                        <a:rPr lang="th-TH" sz="1000" dirty="0" smtClean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100</a:t>
                      </a:r>
                      <a:endParaRPr lang="th-TH" sz="1000" dirty="0">
                        <a:solidFill>
                          <a:schemeClr val="tx1"/>
                        </a:solidFill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76200" marR="76200" marT="38100" marB="3810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262035289"/>
                  </a:ext>
                </a:extLst>
              </a:tr>
              <a:tr h="990600">
                <a:tc>
                  <a:txBody>
                    <a:bodyPr/>
                    <a:lstStyle/>
                    <a:p>
                      <a:pPr algn="ctr"/>
                      <a:r>
                        <a:rPr lang="th-TH" sz="1000" dirty="0" smtClean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7.</a:t>
                      </a:r>
                      <a:endParaRPr lang="th-TH" sz="1000" dirty="0">
                        <a:solidFill>
                          <a:schemeClr val="tx1"/>
                        </a:solidFill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76200" marR="76200" marT="38100" marB="3810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th-TH" sz="1000" dirty="0" smtClean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ธนาคารกรุงไทย, ธนาคารอาคารสงเคราะห์,</a:t>
                      </a:r>
                      <a:r>
                        <a:rPr lang="th-TH" sz="1000" baseline="0" dirty="0" smtClean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ธนาคารไทยพาณิชย์, ธนาคารกรุงเทพ, ธนาคารเพื่อการเกษตรและสหกรณ์การเกษตร</a:t>
                      </a:r>
                      <a:endParaRPr lang="th-TH" sz="1000" dirty="0" smtClean="0">
                        <a:solidFill>
                          <a:schemeClr val="tx1"/>
                        </a:solidFill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76200" marR="76200" marT="38100" marB="3810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228600" marR="0" indent="-22860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AutoNum type="arabicPeriod"/>
                        <a:tabLst/>
                        <a:defRPr/>
                      </a:pPr>
                      <a:r>
                        <a:rPr lang="th-TH" sz="1000" baseline="0" dirty="0" smtClean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สินทรัพย์จัดชั้นปกติ (0 – 1 เดือน)</a:t>
                      </a:r>
                    </a:p>
                    <a:p>
                      <a:pPr marL="228600" marR="0" indent="-22860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AutoNum type="arabicPeriod"/>
                        <a:tabLst/>
                        <a:defRPr/>
                      </a:pPr>
                      <a:r>
                        <a:rPr lang="th-TH" sz="1000" baseline="0" dirty="0" smtClean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สินทรัพย์จัดกล่าวถึงเป็นพิเศษ (ค้างเกิน 1 – 3 เดือน)</a:t>
                      </a:r>
                    </a:p>
                    <a:p>
                      <a:pPr marL="228600" marR="0" indent="-22860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AutoNum type="arabicPeriod"/>
                        <a:tabLst/>
                        <a:defRPr/>
                      </a:pPr>
                      <a:r>
                        <a:rPr lang="th-TH" sz="1000" baseline="0" dirty="0" smtClean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สินทรัพย์จัดชั้นต่ำกว่ามาตรฐาน (ค้างเกิน 3 – 6 เดือน)</a:t>
                      </a:r>
                    </a:p>
                    <a:p>
                      <a:pPr marL="228600" marR="0" indent="-22860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AutoNum type="arabicPeriod"/>
                        <a:tabLst/>
                        <a:defRPr/>
                      </a:pPr>
                      <a:r>
                        <a:rPr lang="th-TH" sz="1000" baseline="0" dirty="0" smtClean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สินทรัพย์จัดชั้นสงสัย (ค้างเกิน 6 – 12 เดือน)</a:t>
                      </a:r>
                    </a:p>
                    <a:p>
                      <a:pPr marL="228600" marR="0" indent="-22860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AutoNum type="arabicPeriod"/>
                        <a:tabLst/>
                        <a:defRPr/>
                      </a:pPr>
                      <a:r>
                        <a:rPr lang="th-TH" sz="1000" baseline="0" dirty="0" smtClean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สินทรัพย์จัดชั้นสงสัยจะสูญ (ค้างเกิน 12 เดือนขึ้นไปและลูกหนี้ดำเนินคดี)</a:t>
                      </a:r>
                    </a:p>
                    <a:p>
                      <a:pPr marL="228600" marR="0" indent="-22860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AutoNum type="arabicPeriod"/>
                        <a:tabLst/>
                        <a:defRPr/>
                      </a:pPr>
                      <a:r>
                        <a:rPr lang="th-TH" sz="1000" baseline="0" dirty="0" smtClean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สินทรัพย์ขั้นสูญ</a:t>
                      </a:r>
                    </a:p>
                  </a:txBody>
                  <a:tcPr marL="76200" marR="76200" marT="38100" marB="3810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th-TH" sz="1000" dirty="0" smtClean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</a:t>
                      </a:r>
                    </a:p>
                    <a:p>
                      <a:pPr algn="ctr"/>
                      <a:r>
                        <a:rPr lang="th-TH" sz="1000" dirty="0" smtClean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2</a:t>
                      </a:r>
                    </a:p>
                    <a:p>
                      <a:pPr algn="ctr"/>
                      <a:r>
                        <a:rPr lang="th-TH" sz="1000" dirty="0" smtClean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100</a:t>
                      </a:r>
                    </a:p>
                    <a:p>
                      <a:pPr algn="ctr"/>
                      <a:r>
                        <a:rPr lang="th-TH" sz="1000" dirty="0" smtClean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100</a:t>
                      </a:r>
                    </a:p>
                    <a:p>
                      <a:pPr algn="ctr"/>
                      <a:r>
                        <a:rPr lang="th-TH" sz="1000" dirty="0" smtClean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100</a:t>
                      </a:r>
                    </a:p>
                    <a:p>
                      <a:pPr algn="ctr"/>
                      <a:r>
                        <a:rPr lang="th-TH" sz="1000" dirty="0" smtClean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ให้ตัดออกจากบัญชี</a:t>
                      </a:r>
                      <a:endParaRPr lang="th-TH" sz="1000" dirty="0">
                        <a:solidFill>
                          <a:schemeClr val="tx1"/>
                        </a:solidFill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76200" marR="76200" marT="38100" marB="3810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72921504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84468367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/>
          <p:cNvGrpSpPr/>
          <p:nvPr/>
        </p:nvGrpSpPr>
        <p:grpSpPr>
          <a:xfrm>
            <a:off x="-23581" y="-271597"/>
            <a:ext cx="10193050" cy="1541268"/>
            <a:chOff x="-23581" y="-271597"/>
            <a:chExt cx="10193050" cy="1541268"/>
          </a:xfrm>
        </p:grpSpPr>
        <p:grpSp>
          <p:nvGrpSpPr>
            <p:cNvPr id="43" name="กลุ่ม 52">
              <a:extLst>
                <a:ext uri="{FF2B5EF4-FFF2-40B4-BE49-F238E27FC236}">
                  <a16:creationId xmlns:a16="http://schemas.microsoft.com/office/drawing/2014/main" id="{84E5CB32-C22A-40FB-BE79-3F261B775F5E}"/>
                </a:ext>
              </a:extLst>
            </p:cNvPr>
            <p:cNvGrpSpPr/>
            <p:nvPr/>
          </p:nvGrpSpPr>
          <p:grpSpPr>
            <a:xfrm>
              <a:off x="-23581" y="299"/>
              <a:ext cx="10193050" cy="674950"/>
              <a:chOff x="-29746" y="-164554"/>
              <a:chExt cx="9173747" cy="607455"/>
            </a:xfrm>
          </p:grpSpPr>
          <p:sp>
            <p:nvSpPr>
              <p:cNvPr id="48" name="สี่เหลี่ยมผืนผ้า: มุมมน 48">
                <a:extLst>
                  <a:ext uri="{FF2B5EF4-FFF2-40B4-BE49-F238E27FC236}">
                    <a16:creationId xmlns:a16="http://schemas.microsoft.com/office/drawing/2014/main" id="{DCE62B95-9C16-4E87-82CC-AF99B1F01983}"/>
                  </a:ext>
                </a:extLst>
              </p:cNvPr>
              <p:cNvSpPr/>
              <p:nvPr/>
            </p:nvSpPr>
            <p:spPr>
              <a:xfrm>
                <a:off x="5692012" y="65211"/>
                <a:ext cx="3441748" cy="377690"/>
              </a:xfrm>
              <a:prstGeom prst="roundRect">
                <a:avLst/>
              </a:prstGeom>
              <a:gradFill flip="none" rotWithShape="1">
                <a:gsLst>
                  <a:gs pos="0">
                    <a:srgbClr val="8E7300"/>
                  </a:gs>
                  <a:gs pos="51000">
                    <a:srgbClr val="FFFFFF"/>
                  </a:gs>
                  <a:gs pos="76000">
                    <a:srgbClr val="BC9800"/>
                  </a:gs>
                  <a:gs pos="24000">
                    <a:srgbClr val="BC9800"/>
                  </a:gs>
                  <a:gs pos="100000">
                    <a:srgbClr val="9A7D00"/>
                  </a:gs>
                </a:gsLst>
                <a:lin ang="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2000"/>
              </a:p>
            </p:txBody>
          </p:sp>
          <p:sp>
            <p:nvSpPr>
              <p:cNvPr id="49" name="สี่เหลี่ยมผืนผ้า 47">
                <a:extLst>
                  <a:ext uri="{FF2B5EF4-FFF2-40B4-BE49-F238E27FC236}">
                    <a16:creationId xmlns:a16="http://schemas.microsoft.com/office/drawing/2014/main" id="{667204FE-3C1C-4980-AD32-890094B05AFC}"/>
                  </a:ext>
                </a:extLst>
              </p:cNvPr>
              <p:cNvSpPr/>
              <p:nvPr/>
            </p:nvSpPr>
            <p:spPr>
              <a:xfrm>
                <a:off x="-29746" y="-164554"/>
                <a:ext cx="9173747" cy="517884"/>
              </a:xfrm>
              <a:prstGeom prst="rect">
                <a:avLst/>
              </a:prstGeom>
              <a:gradFill flip="none" rotWithShape="1">
                <a:gsLst>
                  <a:gs pos="0">
                    <a:srgbClr val="8E7300"/>
                  </a:gs>
                  <a:gs pos="51000">
                    <a:srgbClr val="FFFFFF"/>
                  </a:gs>
                  <a:gs pos="76000">
                    <a:srgbClr val="BC9800"/>
                  </a:gs>
                  <a:gs pos="24000">
                    <a:srgbClr val="BC9800"/>
                  </a:gs>
                  <a:gs pos="100000">
                    <a:srgbClr val="9A7D00"/>
                  </a:gs>
                </a:gsLst>
                <a:lin ang="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2000"/>
              </a:p>
            </p:txBody>
          </p:sp>
          <p:sp>
            <p:nvSpPr>
              <p:cNvPr id="50" name="แผนผังลำดับงาน: ป้อนข้อมูลด้วยตนเอง 4">
                <a:extLst>
                  <a:ext uri="{FF2B5EF4-FFF2-40B4-BE49-F238E27FC236}">
                    <a16:creationId xmlns:a16="http://schemas.microsoft.com/office/drawing/2014/main" id="{CDB1064D-F2C9-4D02-9722-A4463B75D08B}"/>
                  </a:ext>
                </a:extLst>
              </p:cNvPr>
              <p:cNvSpPr/>
              <p:nvPr/>
            </p:nvSpPr>
            <p:spPr>
              <a:xfrm>
                <a:off x="5883027" y="51469"/>
                <a:ext cx="3260973" cy="301861"/>
              </a:xfrm>
              <a:prstGeom prst="flowChartAlternateProcess">
                <a:avLst/>
              </a:prstGeom>
              <a:solidFill>
                <a:srgbClr val="00206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2000" dirty="0"/>
              </a:p>
            </p:txBody>
          </p:sp>
          <p:sp>
            <p:nvSpPr>
              <p:cNvPr id="51" name="สี่เหลี่ยมผืนผ้า 3">
                <a:extLst>
                  <a:ext uri="{FF2B5EF4-FFF2-40B4-BE49-F238E27FC236}">
                    <a16:creationId xmlns:a16="http://schemas.microsoft.com/office/drawing/2014/main" id="{8493D4F4-6FD8-4552-904E-DB7274115DA0}"/>
                  </a:ext>
                </a:extLst>
              </p:cNvPr>
              <p:cNvSpPr/>
              <p:nvPr/>
            </p:nvSpPr>
            <p:spPr>
              <a:xfrm>
                <a:off x="-29746" y="-164554"/>
                <a:ext cx="9173747" cy="432048"/>
              </a:xfrm>
              <a:prstGeom prst="rect">
                <a:avLst/>
              </a:prstGeom>
              <a:solidFill>
                <a:srgbClr val="00206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2000"/>
              </a:p>
            </p:txBody>
          </p:sp>
        </p:grpSp>
        <p:grpSp>
          <p:nvGrpSpPr>
            <p:cNvPr id="44" name="กลุ่ม 9">
              <a:extLst>
                <a:ext uri="{FF2B5EF4-FFF2-40B4-BE49-F238E27FC236}">
                  <a16:creationId xmlns:a16="http://schemas.microsoft.com/office/drawing/2014/main" id="{D2312BD0-5401-4FDB-9FF3-B1382B3C9639}"/>
                </a:ext>
              </a:extLst>
            </p:cNvPr>
            <p:cNvGrpSpPr/>
            <p:nvPr/>
          </p:nvGrpSpPr>
          <p:grpSpPr>
            <a:xfrm>
              <a:off x="5792566" y="-271597"/>
              <a:ext cx="1899096" cy="1541268"/>
              <a:chOff x="5491686" y="-481268"/>
              <a:chExt cx="1709187" cy="1387141"/>
            </a:xfrm>
          </p:grpSpPr>
          <p:sp>
            <p:nvSpPr>
              <p:cNvPr id="46" name="วงรี 13">
                <a:extLst>
                  <a:ext uri="{FF2B5EF4-FFF2-40B4-BE49-F238E27FC236}">
                    <a16:creationId xmlns:a16="http://schemas.microsoft.com/office/drawing/2014/main" id="{722B5707-C41F-4885-825E-D2676CEE49E1}"/>
                  </a:ext>
                </a:extLst>
              </p:cNvPr>
              <p:cNvSpPr/>
              <p:nvPr/>
            </p:nvSpPr>
            <p:spPr>
              <a:xfrm>
                <a:off x="5491686" y="-481268"/>
                <a:ext cx="1709187" cy="1387141"/>
              </a:xfrm>
              <a:prstGeom prst="ellipse">
                <a:avLst/>
              </a:prstGeom>
              <a:solidFill>
                <a:srgbClr val="FBF7F1"/>
              </a:solidFill>
              <a:ln>
                <a:noFill/>
              </a:ln>
              <a:effectLst>
                <a:softEdge rad="31750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2000"/>
              </a:p>
            </p:txBody>
          </p:sp>
          <p:pic>
            <p:nvPicPr>
              <p:cNvPr id="47" name="รูปภาพ 65">
                <a:extLst>
                  <a:ext uri="{FF2B5EF4-FFF2-40B4-BE49-F238E27FC236}">
                    <a16:creationId xmlns:a16="http://schemas.microsoft.com/office/drawing/2014/main" id="{EF9B53AA-6A14-4E04-B937-D6234A306BD7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r="65168" b="30186"/>
              <a:stretch/>
            </p:blipFill>
            <p:spPr>
              <a:xfrm>
                <a:off x="5978910" y="-202056"/>
                <a:ext cx="857563" cy="565764"/>
              </a:xfrm>
              <a:custGeom>
                <a:avLst/>
                <a:gdLst>
                  <a:gd name="connsiteX0" fmla="*/ 0 w 1500565"/>
                  <a:gd name="connsiteY0" fmla="*/ 0 h 990006"/>
                  <a:gd name="connsiteX1" fmla="*/ 1500565 w 1500565"/>
                  <a:gd name="connsiteY1" fmla="*/ 0 h 990006"/>
                  <a:gd name="connsiteX2" fmla="*/ 1500565 w 1500565"/>
                  <a:gd name="connsiteY2" fmla="*/ 699241 h 990006"/>
                  <a:gd name="connsiteX3" fmla="*/ 1454656 w 1500565"/>
                  <a:gd name="connsiteY3" fmla="*/ 699241 h 990006"/>
                  <a:gd name="connsiteX4" fmla="*/ 1454656 w 1500565"/>
                  <a:gd name="connsiteY4" fmla="*/ 958222 h 990006"/>
                  <a:gd name="connsiteX5" fmla="*/ 1500565 w 1500565"/>
                  <a:gd name="connsiteY5" fmla="*/ 958222 h 990006"/>
                  <a:gd name="connsiteX6" fmla="*/ 1500565 w 1500565"/>
                  <a:gd name="connsiteY6" fmla="*/ 990006 h 990006"/>
                  <a:gd name="connsiteX7" fmla="*/ 0 w 1500565"/>
                  <a:gd name="connsiteY7" fmla="*/ 990006 h 9900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00565" h="990006">
                    <a:moveTo>
                      <a:pt x="0" y="0"/>
                    </a:moveTo>
                    <a:lnTo>
                      <a:pt x="1500565" y="0"/>
                    </a:lnTo>
                    <a:lnTo>
                      <a:pt x="1500565" y="699241"/>
                    </a:lnTo>
                    <a:lnTo>
                      <a:pt x="1454656" y="699241"/>
                    </a:lnTo>
                    <a:lnTo>
                      <a:pt x="1454656" y="958222"/>
                    </a:lnTo>
                    <a:lnTo>
                      <a:pt x="1500565" y="958222"/>
                    </a:lnTo>
                    <a:lnTo>
                      <a:pt x="1500565" y="990006"/>
                    </a:lnTo>
                    <a:lnTo>
                      <a:pt x="0" y="990006"/>
                    </a:lnTo>
                    <a:close/>
                  </a:path>
                </a:pathLst>
              </a:custGeom>
            </p:spPr>
          </p:pic>
        </p:grpSp>
      </p:grpSp>
      <p:graphicFrame>
        <p:nvGraphicFramePr>
          <p:cNvPr id="2" name="Table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886617818"/>
              </p:ext>
            </p:extLst>
          </p:nvPr>
        </p:nvGraphicFramePr>
        <p:xfrm>
          <a:off x="89148" y="831794"/>
          <a:ext cx="9967591" cy="4360365"/>
        </p:xfrm>
        <a:graphic>
          <a:graphicData uri="http://schemas.openxmlformats.org/drawingml/2006/table">
            <a:tbl>
              <a:tblPr firstRow="1" firstCol="1" bandRow="1">
                <a:tableStyleId>{5C22544A-7EE6-4342-B048-85BDC9FD1C3A}</a:tableStyleId>
              </a:tblPr>
              <a:tblGrid>
                <a:gridCol w="4610174">
                  <a:extLst>
                    <a:ext uri="{9D8B030D-6E8A-4147-A177-3AD203B41FA5}">
                      <a16:colId xmlns:a16="http://schemas.microsoft.com/office/drawing/2014/main" val="2931929888"/>
                    </a:ext>
                  </a:extLst>
                </a:gridCol>
                <a:gridCol w="5357417">
                  <a:extLst>
                    <a:ext uri="{9D8B030D-6E8A-4147-A177-3AD203B41FA5}">
                      <a16:colId xmlns:a16="http://schemas.microsoft.com/office/drawing/2014/main" val="4135339946"/>
                    </a:ext>
                  </a:extLst>
                </a:gridCol>
              </a:tblGrid>
              <a:tr h="963078">
                <a:tc gridSpan="2">
                  <a:txBody>
                    <a:bodyPr/>
                    <a:lstStyle/>
                    <a:p>
                      <a:pPr algn="ctr">
                        <a:lnSpc>
                          <a:spcPct val="150000"/>
                        </a:lnSpc>
                        <a:spcAft>
                          <a:spcPts val="400"/>
                        </a:spcAft>
                      </a:pPr>
                      <a:r>
                        <a:rPr lang="th-TH" sz="1600" b="1" u="sng" kern="1200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ระเบียบวาระที่ </a:t>
                      </a:r>
                      <a:r>
                        <a:rPr lang="en-US" sz="1600" b="1" u="sng" kern="1200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5 </a:t>
                      </a:r>
                      <a:r>
                        <a:rPr lang="th-TH" sz="1600" b="1" u="sng" kern="1200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เรื่องเพื่อพิจารณา</a:t>
                      </a:r>
                      <a:endParaRPr lang="en-US" sz="1600" u="sng" kern="1200" dirty="0">
                        <a:solidFill>
                          <a:schemeClr val="tx1"/>
                        </a:solidFill>
                        <a:effectLst/>
                        <a:latin typeface="Chulabhorn Likit Text" panose="00000500000000000000" pitchFamily="50" charset="-34"/>
                        <a:ea typeface="+mn-ea"/>
                        <a:cs typeface="Chulabhorn Likit Text" panose="00000500000000000000" pitchFamily="50" charset="-34"/>
                      </a:endParaRPr>
                    </a:p>
                    <a:p>
                      <a:pPr marL="0" marR="0" lvl="0" indent="0" algn="ctr" defTabSz="761970" rtl="0" eaLnBrk="1" fontAlgn="auto" latinLnBrk="0" hangingPunct="1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h-TH" sz="1600" b="1" kern="1200" dirty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5.1 การบริหารจัดการหนี้ของกองทุนพัฒนาบทบาทสตรี </a:t>
                      </a:r>
                      <a:endParaRPr lang="th-TH" sz="1600" b="1" kern="1200" dirty="0">
                        <a:solidFill>
                          <a:schemeClr val="tx1"/>
                        </a:solidFill>
                        <a:effectLst/>
                        <a:latin typeface="Chulabhorn Likit Text" panose="00000500000000000000" pitchFamily="50" charset="-34"/>
                        <a:ea typeface="+mn-ea"/>
                        <a:cs typeface="Chulabhorn Likit Text" panose="00000500000000000000" pitchFamily="50" charset="-34"/>
                      </a:endParaRPr>
                    </a:p>
                  </a:txBody>
                  <a:tcPr marL="68580" marR="68580" marT="0" marB="0"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81180162"/>
                  </a:ext>
                </a:extLst>
              </a:tr>
              <a:tr h="410627">
                <a:tc>
                  <a:txBody>
                    <a:bodyPr/>
                    <a:lstStyle/>
                    <a:p>
                      <a:pPr algn="ctr">
                        <a:lnSpc>
                          <a:spcPct val="150000"/>
                        </a:lnSpc>
                        <a:spcAft>
                          <a:spcPts val="0"/>
                        </a:spcAft>
                        <a:tabLst>
                          <a:tab pos="1170305" algn="l"/>
                        </a:tabLst>
                      </a:pPr>
                      <a:r>
                        <a:rPr lang="th-TH" sz="1500" b="1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เรื่อง</a:t>
                      </a:r>
                      <a:endParaRPr lang="en-US" sz="1500" b="1" dirty="0">
                        <a:solidFill>
                          <a:schemeClr val="tx1"/>
                        </a:solidFill>
                        <a:effectLst/>
                        <a:latin typeface="Chulabhorn Likit Text" panose="00000500000000000000" pitchFamily="50" charset="-34"/>
                        <a:ea typeface="Calibri" panose="020F0502020204030204" pitchFamily="34" charset="0"/>
                        <a:cs typeface="Chulabhorn Likit Text" panose="00000500000000000000" pitchFamily="50" charset="-34"/>
                      </a:endParaRPr>
                    </a:p>
                  </a:txBody>
                  <a:tcPr marL="68580" marR="68580" marT="0" marB="0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BE4C1">
                        <a:alpha val="8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50000"/>
                        </a:lnSpc>
                        <a:spcAft>
                          <a:spcPts val="0"/>
                        </a:spcAft>
                        <a:tabLst>
                          <a:tab pos="1170305" algn="l"/>
                        </a:tabLst>
                      </a:pPr>
                      <a:r>
                        <a:rPr lang="th-TH" sz="1500" b="1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ผลการดำเนินการ</a:t>
                      </a:r>
                      <a:endParaRPr lang="en-US" sz="1500" b="1" dirty="0">
                        <a:solidFill>
                          <a:schemeClr val="tx1"/>
                        </a:solidFill>
                        <a:effectLst/>
                        <a:latin typeface="Chulabhorn Likit Text" panose="00000500000000000000" pitchFamily="50" charset="-34"/>
                        <a:ea typeface="Calibri" panose="020F0502020204030204" pitchFamily="34" charset="0"/>
                        <a:cs typeface="Chulabhorn Likit Text" panose="00000500000000000000" pitchFamily="50" charset="-34"/>
                      </a:endParaRPr>
                    </a:p>
                  </a:txBody>
                  <a:tcPr marL="68580" marR="68580" marT="0" marB="0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F0D0">
                        <a:alpha val="8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48157069"/>
                  </a:ext>
                </a:extLst>
              </a:tr>
              <a:tr h="2986660">
                <a:tc>
                  <a:txBody>
                    <a:bodyPr/>
                    <a:lstStyle/>
                    <a:p>
                      <a:pPr algn="l">
                        <a:lnSpc>
                          <a:spcPct val="150000"/>
                        </a:lnSpc>
                      </a:pPr>
                      <a:r>
                        <a:rPr lang="th-TH" sz="1500" b="1" u="sng" kern="1200" spc="-60" baseline="0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ที่ประชุมได้ร่วมพิจารณาและมีข้อเสนอแนะ/ข้อสังเกต ดังนี้</a:t>
                      </a:r>
                      <a:endParaRPr lang="en-US" sz="1500" b="1" kern="1200" spc="-60" baseline="0" dirty="0">
                        <a:solidFill>
                          <a:schemeClr val="tx1"/>
                        </a:solidFill>
                        <a:effectLst/>
                        <a:latin typeface="Chulabhorn Likit Text" panose="00000500000000000000" pitchFamily="50" charset="-34"/>
                        <a:ea typeface="+mn-ea"/>
                        <a:cs typeface="Chulabhorn Likit Text" panose="00000500000000000000" pitchFamily="50" charset="-34"/>
                      </a:endParaRPr>
                    </a:p>
                    <a:p>
                      <a:pPr marL="0" marR="0" lvl="0" indent="0" algn="thaiDist" defTabSz="761970" rtl="0" eaLnBrk="1" fontAlgn="auto" latinLnBrk="0" hangingPunct="1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h-TH" sz="1400" b="0" kern="1200" spc="-50" baseline="0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           </a:t>
                      </a:r>
                      <a:r>
                        <a:rPr lang="th-TH" sz="1400" b="0" kern="1200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  </a:t>
                      </a:r>
                      <a:r>
                        <a:rPr lang="th-TH" sz="1400" b="0" kern="1200" dirty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1.</a:t>
                      </a:r>
                      <a:r>
                        <a:rPr lang="th-TH" sz="1400" b="0" kern="1200" baseline="0" dirty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 ควรให้ผู้ปฏิบัติในพื้นที่มีส่วนร่วมในการจัดทำแผนการบริหารจัดการหนี้</a:t>
                      </a:r>
                    </a:p>
                    <a:p>
                      <a:pPr marL="0" marR="0" lvl="0" indent="0" algn="thaiDist" defTabSz="761970" rtl="0" eaLnBrk="1" fontAlgn="auto" latinLnBrk="0" hangingPunct="1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h-TH" sz="1400" b="0" kern="1200" baseline="0" dirty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           2. </a:t>
                      </a:r>
                      <a:r>
                        <a:rPr lang="th-TH" sz="1400" b="0" kern="1200" spc="-50" baseline="0" dirty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ควรให้คำนิยาม “หนี้เกินกำหนดชำระไม่เกินร้อยละ 10</a:t>
                      </a:r>
                      <a:r>
                        <a:rPr lang="th-TH" sz="1400" b="0" kern="1200" baseline="0" dirty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 ของหนี้คงเหลือ” เพื่อให้ความเข้าใจที่ตรงกัน</a:t>
                      </a:r>
                    </a:p>
                    <a:p>
                      <a:pPr marL="0" marR="0" lvl="0" indent="0" algn="l" defTabSz="761970" rtl="0" eaLnBrk="1" fontAlgn="auto" latinLnBrk="0" hangingPunct="1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h-TH" sz="1400" b="0" kern="1200" baseline="0" dirty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           3. </a:t>
                      </a:r>
                      <a:r>
                        <a:rPr lang="th-TH" sz="1400" b="0" kern="1200" spc="-20" baseline="0" dirty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แผนควรมีกิจกรรมการสร้างความรับรู้ให้กลุ่มเป้าหมาย </a:t>
                      </a:r>
                    </a:p>
                    <a:p>
                      <a:pPr marL="0" marR="0" lvl="0" indent="0" algn="thaiDist" defTabSz="761970" rtl="0" eaLnBrk="1" fontAlgn="auto" latinLnBrk="0" hangingPunct="1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h-TH" sz="1400" b="0" kern="1200" baseline="0" dirty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           4. ควรจัดทำฐานข้อมูลลูกหนี้ในระดับจังหวัดเพื่อตรวจสอบความมีอยู่จริงของลูกหนี้ในระดับจังหวัด</a:t>
                      </a:r>
                    </a:p>
                  </a:txBody>
                  <a:tcPr marL="68580" marR="68580" marT="0" marB="0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thaiDist">
                        <a:lnSpc>
                          <a:spcPct val="120000"/>
                        </a:lnSpc>
                        <a:spcBef>
                          <a:spcPts val="200"/>
                        </a:spcBef>
                        <a:spcAft>
                          <a:spcPts val="0"/>
                        </a:spcAft>
                      </a:pPr>
                      <a:r>
                        <a:rPr lang="th-TH" sz="1400" b="0" kern="1200" dirty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1. สกส. ได้ดำเนินการให้ผู้ปฏิบัติในพื้นที่มีส่วนร่วมในการจัดทำแผนการบริหารจัดการหนี้ ในโครงการประชุมเชิงปฏิบัติการแนวทางการบริหารจัดการลูกหนี้ กองทุนพัฒนาบทบาทสตรี ประจำปีงบประมาณ พ.ศ. 2566 เมื่อวันที่ 2 - 4 กุมภาพันธ์ 2566 ซึ่งได้สกส. ได้มีกิจกรรมการจัดประชุม</a:t>
                      </a:r>
                      <a:r>
                        <a:rPr lang="th-TH" sz="1400" b="0" kern="1200" spc="-30" dirty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ผ่านระบบ </a:t>
                      </a:r>
                      <a:r>
                        <a:rPr lang="en-US" sz="1400" b="0" kern="1200" spc="-30" dirty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video</a:t>
                      </a:r>
                      <a:r>
                        <a:rPr lang="en-US" sz="1400" b="0" kern="1200" spc="-30" baseline="0" dirty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 </a:t>
                      </a:r>
                      <a:r>
                        <a:rPr lang="en-US" sz="1400" b="0" kern="1200" spc="-30" dirty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conference</a:t>
                      </a:r>
                      <a:r>
                        <a:rPr lang="th-TH" sz="1400" b="0" kern="1200" spc="-30" dirty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 เป็นประจำทุกเดือน เพื่อสร้างความรับรู้ให้กับ</a:t>
                      </a:r>
                      <a:r>
                        <a:rPr lang="th-TH" sz="1400" b="0" kern="1200" dirty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เจ้าหน้าที่เพื่อไปถ่ายทอดกับกลุ่มเป้าหมาย (ลูกหนี้) และเป็นทบทวนกิจกรรมและปรับแผนการบริหารจัดการหนี้ </a:t>
                      </a:r>
                    </a:p>
                    <a:p>
                      <a:pPr algn="thaiDist">
                        <a:lnSpc>
                          <a:spcPct val="120000"/>
                        </a:lnSpc>
                        <a:spcBef>
                          <a:spcPts val="200"/>
                        </a:spcBef>
                        <a:spcAft>
                          <a:spcPts val="0"/>
                        </a:spcAft>
                      </a:pPr>
                      <a:r>
                        <a:rPr lang="th-TH" sz="1400" b="0" kern="1200" dirty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2. นิยามหนี้เกินกำหนดชำระไม่เกินร้อยละ 10 ของหนี้คงเหลือ คือ กองทุนพัฒนาบทบาทสตรีต้องมีหนี้เกินกำหนดชำระน้อยกว่าหรือเท่ากับ 10 </a:t>
                      </a:r>
                      <a:br>
                        <a:rPr lang="th-TH" sz="1400" b="0" kern="1200" dirty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</a:br>
                      <a:r>
                        <a:rPr lang="th-TH" sz="1400" b="0" kern="1200" spc="-40" baseline="0" dirty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ของลูกหนี้คงเหลือ เช่น กองทุนพัฒนาบทบาทสตรีมีลูกหนี้คงเหลือ 100 บาท</a:t>
                      </a:r>
                      <a:r>
                        <a:rPr lang="th-TH" sz="1400" b="0" kern="1200" dirty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เพราะฉะนั้น หนี้เกินกำหนดชำระต้องน้อยกว่าหรือเท่ากับ 10 บาท</a:t>
                      </a:r>
                    </a:p>
                  </a:txBody>
                  <a:tcPr marL="68580" marR="68580" marT="0" marB="0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8913969"/>
                  </a:ext>
                </a:extLst>
              </a:tr>
            </a:tbl>
          </a:graphicData>
        </a:graphic>
      </p:graphicFrame>
      <p:sp>
        <p:nvSpPr>
          <p:cNvPr id="32" name="TextBox 31"/>
          <p:cNvSpPr txBox="1"/>
          <p:nvPr/>
        </p:nvSpPr>
        <p:spPr>
          <a:xfrm>
            <a:off x="797764" y="6443"/>
            <a:ext cx="4565984" cy="473206"/>
          </a:xfrm>
          <a:prstGeom prst="rect">
            <a:avLst/>
          </a:prstGeom>
          <a:noFill/>
          <a:ln>
            <a:noFill/>
          </a:ln>
          <a:effectLst>
            <a:outerShdw blurRad="57785" dist="33020" dir="318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brightRoom" dir="t">
              <a:rot lat="0" lon="0" rev="600000"/>
            </a:lightRig>
          </a:scene3d>
          <a:sp3d prstMaterial="metal">
            <a:bevelT w="38100" h="57150" prst="angle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th-TH" b="1" dirty="0">
                <a:ln w="0"/>
                <a:solidFill>
                  <a:schemeClr val="bg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ระเบียบวาระที่ 3 เรื่อง สืบเนื่องจากการประชุม</a:t>
            </a:r>
          </a:p>
        </p:txBody>
      </p:sp>
      <p:sp>
        <p:nvSpPr>
          <p:cNvPr id="33" name="กล่องข้อความ 8">
            <a:extLst>
              <a:ext uri="{FF2B5EF4-FFF2-40B4-BE49-F238E27FC236}">
                <a16:creationId xmlns:a16="http://schemas.microsoft.com/office/drawing/2014/main" id="{BF84CABE-5C70-4013-8958-0D4F9CD0D474}"/>
              </a:ext>
            </a:extLst>
          </p:cNvPr>
          <p:cNvSpPr txBox="1"/>
          <p:nvPr/>
        </p:nvSpPr>
        <p:spPr>
          <a:xfrm>
            <a:off x="7676272" y="32100"/>
            <a:ext cx="2493196" cy="5262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ct val="120000"/>
              </a:lnSpc>
            </a:pPr>
            <a:r>
              <a:rPr lang="en-US" sz="12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60 </a:t>
            </a:r>
            <a:r>
              <a:rPr lang="th-TH" sz="12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ปี กรมการพัฒนาชุมชน</a:t>
            </a:r>
          </a:p>
          <a:p>
            <a:pPr>
              <a:lnSpc>
                <a:spcPct val="120000"/>
              </a:lnSpc>
            </a:pPr>
            <a:r>
              <a:rPr lang="th-TH" sz="12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สร้างสรรค์ชุมชน สร้างคน สร้างชาติ</a:t>
            </a:r>
            <a:endParaRPr lang="en-US" sz="1200" b="1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hulabhorn Likit Text" panose="00000500000000000000" pitchFamily="50" charset="-34"/>
              <a:cs typeface="Chulabhorn Likit Text" panose="00000500000000000000" pitchFamily="50" charset="-34"/>
            </a:endParaRPr>
          </a:p>
        </p:txBody>
      </p:sp>
      <p:grpSp>
        <p:nvGrpSpPr>
          <p:cNvPr id="34" name="Group 33"/>
          <p:cNvGrpSpPr/>
          <p:nvPr/>
        </p:nvGrpSpPr>
        <p:grpSpPr>
          <a:xfrm>
            <a:off x="-23583" y="5154909"/>
            <a:ext cx="10183585" cy="694389"/>
            <a:chOff x="-23583" y="5134125"/>
            <a:chExt cx="10183585" cy="715174"/>
          </a:xfrm>
        </p:grpSpPr>
        <p:grpSp>
          <p:nvGrpSpPr>
            <p:cNvPr id="35" name="กลุ่ม 1">
              <a:extLst>
                <a:ext uri="{FF2B5EF4-FFF2-40B4-BE49-F238E27FC236}">
                  <a16:creationId xmlns:a16="http://schemas.microsoft.com/office/drawing/2014/main" id="{58DAA6D8-19A9-434E-BD10-9F227ECAADEE}"/>
                </a:ext>
              </a:extLst>
            </p:cNvPr>
            <p:cNvGrpSpPr/>
            <p:nvPr/>
          </p:nvGrpSpPr>
          <p:grpSpPr>
            <a:xfrm>
              <a:off x="-23583" y="5274993"/>
              <a:ext cx="10183585" cy="470079"/>
              <a:chOff x="-21226" y="4621292"/>
              <a:chExt cx="9165227" cy="561020"/>
            </a:xfrm>
          </p:grpSpPr>
          <p:grpSp>
            <p:nvGrpSpPr>
              <p:cNvPr id="52" name="กลุ่ม 7">
                <a:extLst>
                  <a:ext uri="{FF2B5EF4-FFF2-40B4-BE49-F238E27FC236}">
                    <a16:creationId xmlns:a16="http://schemas.microsoft.com/office/drawing/2014/main" id="{30C28730-7CDF-4231-A774-6A7122EB4AEA}"/>
                  </a:ext>
                </a:extLst>
              </p:cNvPr>
              <p:cNvGrpSpPr/>
              <p:nvPr/>
            </p:nvGrpSpPr>
            <p:grpSpPr>
              <a:xfrm>
                <a:off x="-21226" y="4635401"/>
                <a:ext cx="5133813" cy="546911"/>
                <a:chOff x="-45702" y="6428830"/>
                <a:chExt cx="7109733" cy="450425"/>
              </a:xfrm>
            </p:grpSpPr>
            <p:sp>
              <p:nvSpPr>
                <p:cNvPr id="56" name="รูปแบบอิสระ: รูปร่าง 55">
                  <a:extLst>
                    <a:ext uri="{FF2B5EF4-FFF2-40B4-BE49-F238E27FC236}">
                      <a16:creationId xmlns:a16="http://schemas.microsoft.com/office/drawing/2014/main" id="{447532BC-F1AF-418B-B954-69A21822D4D1}"/>
                    </a:ext>
                  </a:extLst>
                </p:cNvPr>
                <p:cNvSpPr/>
                <p:nvPr/>
              </p:nvSpPr>
              <p:spPr>
                <a:xfrm>
                  <a:off x="-16309" y="6508953"/>
                  <a:ext cx="6875685" cy="339767"/>
                </a:xfrm>
                <a:custGeom>
                  <a:avLst/>
                  <a:gdLst>
                    <a:gd name="connsiteX0" fmla="*/ 0 w 6028447"/>
                    <a:gd name="connsiteY0" fmla="*/ 0 h 339767"/>
                    <a:gd name="connsiteX1" fmla="*/ 6028447 w 6028447"/>
                    <a:gd name="connsiteY1" fmla="*/ 0 h 339767"/>
                    <a:gd name="connsiteX2" fmla="*/ 5679852 w 6028447"/>
                    <a:gd name="connsiteY2" fmla="*/ 339767 h 339767"/>
                    <a:gd name="connsiteX3" fmla="*/ 0 w 6028447"/>
                    <a:gd name="connsiteY3" fmla="*/ 339767 h 339767"/>
                    <a:gd name="connsiteX4" fmla="*/ 0 w 6028447"/>
                    <a:gd name="connsiteY4" fmla="*/ 0 h 3397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028447" h="339767">
                      <a:moveTo>
                        <a:pt x="0" y="0"/>
                      </a:moveTo>
                      <a:lnTo>
                        <a:pt x="6028447" y="0"/>
                      </a:lnTo>
                      <a:lnTo>
                        <a:pt x="5679852" y="339767"/>
                      </a:lnTo>
                      <a:lnTo>
                        <a:pt x="0" y="33976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th-TH" sz="2000" dirty="0"/>
                </a:p>
              </p:txBody>
            </p:sp>
            <p:sp>
              <p:nvSpPr>
                <p:cNvPr id="57" name="รูปแบบอิสระ: รูปร่าง 50">
                  <a:extLst>
                    <a:ext uri="{FF2B5EF4-FFF2-40B4-BE49-F238E27FC236}">
                      <a16:creationId xmlns:a16="http://schemas.microsoft.com/office/drawing/2014/main" id="{72AD55B9-27A4-40A2-86AD-A09FD1FBB379}"/>
                    </a:ext>
                  </a:extLst>
                </p:cNvPr>
                <p:cNvSpPr/>
                <p:nvPr/>
              </p:nvSpPr>
              <p:spPr>
                <a:xfrm>
                  <a:off x="-45702" y="6433550"/>
                  <a:ext cx="7025615" cy="426691"/>
                </a:xfrm>
                <a:custGeom>
                  <a:avLst/>
                  <a:gdLst>
                    <a:gd name="connsiteX0" fmla="*/ 0 w 6123140"/>
                    <a:gd name="connsiteY0" fmla="*/ 0 h 426691"/>
                    <a:gd name="connsiteX1" fmla="*/ 6123140 w 6123140"/>
                    <a:gd name="connsiteY1" fmla="*/ 0 h 426691"/>
                    <a:gd name="connsiteX2" fmla="*/ 6008569 w 6123140"/>
                    <a:gd name="connsiteY2" fmla="*/ 111669 h 426691"/>
                    <a:gd name="connsiteX3" fmla="*/ 5685361 w 6123140"/>
                    <a:gd name="connsiteY3" fmla="*/ 426691 h 426691"/>
                    <a:gd name="connsiteX4" fmla="*/ 5679852 w 6123140"/>
                    <a:gd name="connsiteY4" fmla="*/ 426691 h 426691"/>
                    <a:gd name="connsiteX5" fmla="*/ 6028447 w 6123140"/>
                    <a:gd name="connsiteY5" fmla="*/ 86924 h 426691"/>
                    <a:gd name="connsiteX6" fmla="*/ 0 w 6123140"/>
                    <a:gd name="connsiteY6" fmla="*/ 86924 h 426691"/>
                    <a:gd name="connsiteX7" fmla="*/ 0 w 6123140"/>
                    <a:gd name="connsiteY7" fmla="*/ 0 h 4266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123140" h="426691">
                      <a:moveTo>
                        <a:pt x="0" y="0"/>
                      </a:moveTo>
                      <a:lnTo>
                        <a:pt x="6123140" y="0"/>
                      </a:lnTo>
                      <a:lnTo>
                        <a:pt x="6008569" y="111669"/>
                      </a:lnTo>
                      <a:lnTo>
                        <a:pt x="5685361" y="426691"/>
                      </a:lnTo>
                      <a:lnTo>
                        <a:pt x="5679852" y="426691"/>
                      </a:lnTo>
                      <a:lnTo>
                        <a:pt x="6028447" y="86924"/>
                      </a:lnTo>
                      <a:lnTo>
                        <a:pt x="0" y="8692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>
                  <a:gsLst>
                    <a:gs pos="0">
                      <a:srgbClr val="FBE4AE"/>
                    </a:gs>
                    <a:gs pos="13000">
                      <a:srgbClr val="BD922A"/>
                    </a:gs>
                    <a:gs pos="21001">
                      <a:srgbClr val="BD922A"/>
                    </a:gs>
                    <a:gs pos="63000">
                      <a:srgbClr val="FBE4AE"/>
                    </a:gs>
                    <a:gs pos="67000">
                      <a:srgbClr val="BD922A"/>
                    </a:gs>
                    <a:gs pos="69000">
                      <a:srgbClr val="835E17"/>
                    </a:gs>
                    <a:gs pos="82001">
                      <a:srgbClr val="A28949"/>
                    </a:gs>
                    <a:gs pos="100000">
                      <a:srgbClr val="FAE3B7"/>
                    </a:gs>
                  </a:gsLst>
                  <a:lin ang="0" scaled="1"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th-TH" sz="2000" dirty="0"/>
                </a:p>
              </p:txBody>
            </p:sp>
            <p:sp>
              <p:nvSpPr>
                <p:cNvPr id="58" name="รูปแบบอิสระ: รูปร่าง 49">
                  <a:extLst>
                    <a:ext uri="{FF2B5EF4-FFF2-40B4-BE49-F238E27FC236}">
                      <a16:creationId xmlns:a16="http://schemas.microsoft.com/office/drawing/2014/main" id="{0CC04605-512B-40BA-BB6C-C4CA6329F254}"/>
                    </a:ext>
                  </a:extLst>
                </p:cNvPr>
                <p:cNvSpPr/>
                <p:nvPr/>
              </p:nvSpPr>
              <p:spPr>
                <a:xfrm rot="380166">
                  <a:off x="6515308" y="6428830"/>
                  <a:ext cx="548723" cy="450425"/>
                </a:xfrm>
                <a:custGeom>
                  <a:avLst/>
                  <a:gdLst>
                    <a:gd name="connsiteX0" fmla="*/ 411471 w 524882"/>
                    <a:gd name="connsiteY0" fmla="*/ 0 h 426691"/>
                    <a:gd name="connsiteX1" fmla="*/ 524882 w 524882"/>
                    <a:gd name="connsiteY1" fmla="*/ 0 h 426691"/>
                    <a:gd name="connsiteX2" fmla="*/ 113411 w 524882"/>
                    <a:gd name="connsiteY2" fmla="*/ 426691 h 426691"/>
                    <a:gd name="connsiteX3" fmla="*/ 0 w 524882"/>
                    <a:gd name="connsiteY3" fmla="*/ 426691 h 426691"/>
                    <a:gd name="connsiteX4" fmla="*/ 411471 w 524882"/>
                    <a:gd name="connsiteY4" fmla="*/ 0 h 4266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24882" h="426691">
                      <a:moveTo>
                        <a:pt x="411471" y="0"/>
                      </a:moveTo>
                      <a:lnTo>
                        <a:pt x="524882" y="0"/>
                      </a:lnTo>
                      <a:lnTo>
                        <a:pt x="113411" y="426691"/>
                      </a:lnTo>
                      <a:lnTo>
                        <a:pt x="0" y="426691"/>
                      </a:lnTo>
                      <a:lnTo>
                        <a:pt x="411471" y="0"/>
                      </a:ln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FBE4AE"/>
                    </a:gs>
                    <a:gs pos="13000">
                      <a:srgbClr val="BD922A"/>
                    </a:gs>
                    <a:gs pos="21001">
                      <a:srgbClr val="BD922A"/>
                    </a:gs>
                    <a:gs pos="63000">
                      <a:srgbClr val="FBE4AE"/>
                    </a:gs>
                    <a:gs pos="67000">
                      <a:srgbClr val="BD922A"/>
                    </a:gs>
                    <a:gs pos="69000">
                      <a:srgbClr val="835E17"/>
                    </a:gs>
                    <a:gs pos="82001">
                      <a:srgbClr val="A28949"/>
                    </a:gs>
                    <a:gs pos="100000">
                      <a:srgbClr val="FAE3B7"/>
                    </a:gs>
                  </a:gsLst>
                  <a:path path="circle">
                    <a:fillToRect l="100000" b="100000"/>
                  </a:path>
                  <a:tileRect t="-100000" r="-100000"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th-TH" sz="2000"/>
                </a:p>
              </p:txBody>
            </p:sp>
          </p:grpSp>
          <p:grpSp>
            <p:nvGrpSpPr>
              <p:cNvPr id="53" name="กลุ่ม 4">
                <a:extLst>
                  <a:ext uri="{FF2B5EF4-FFF2-40B4-BE49-F238E27FC236}">
                    <a16:creationId xmlns:a16="http://schemas.microsoft.com/office/drawing/2014/main" id="{33080593-C486-4A4E-A259-28A964353B4D}"/>
                  </a:ext>
                </a:extLst>
              </p:cNvPr>
              <p:cNvGrpSpPr/>
              <p:nvPr/>
            </p:nvGrpSpPr>
            <p:grpSpPr>
              <a:xfrm>
                <a:off x="7524888" y="4621292"/>
                <a:ext cx="1619113" cy="531030"/>
                <a:chOff x="9543115" y="6415804"/>
                <a:chExt cx="2661401" cy="453428"/>
              </a:xfrm>
            </p:grpSpPr>
            <p:sp>
              <p:nvSpPr>
                <p:cNvPr id="54" name="รูปแบบอิสระ: รูปร่าง 38">
                  <a:extLst>
                    <a:ext uri="{FF2B5EF4-FFF2-40B4-BE49-F238E27FC236}">
                      <a16:creationId xmlns:a16="http://schemas.microsoft.com/office/drawing/2014/main" id="{18287458-5345-45BB-A7B2-0AE1DDE4E433}"/>
                    </a:ext>
                  </a:extLst>
                </p:cNvPr>
                <p:cNvSpPr/>
                <p:nvPr/>
              </p:nvSpPr>
              <p:spPr>
                <a:xfrm>
                  <a:off x="9543115" y="6415804"/>
                  <a:ext cx="2661398" cy="441288"/>
                </a:xfrm>
                <a:custGeom>
                  <a:avLst/>
                  <a:gdLst>
                    <a:gd name="connsiteX0" fmla="*/ 437779 w 1373020"/>
                    <a:gd name="connsiteY0" fmla="*/ 0 h 426691"/>
                    <a:gd name="connsiteX1" fmla="*/ 1373020 w 1373020"/>
                    <a:gd name="connsiteY1" fmla="*/ 0 h 426691"/>
                    <a:gd name="connsiteX2" fmla="*/ 1373020 w 1373020"/>
                    <a:gd name="connsiteY2" fmla="*/ 426691 h 426691"/>
                    <a:gd name="connsiteX3" fmla="*/ 0 w 1373020"/>
                    <a:gd name="connsiteY3" fmla="*/ 426691 h 426691"/>
                    <a:gd name="connsiteX4" fmla="*/ 323208 w 1373020"/>
                    <a:gd name="connsiteY4" fmla="*/ 111669 h 426691"/>
                    <a:gd name="connsiteX5" fmla="*/ 437779 w 1373020"/>
                    <a:gd name="connsiteY5" fmla="*/ 0 h 4266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73020" h="426691">
                      <a:moveTo>
                        <a:pt x="437779" y="0"/>
                      </a:moveTo>
                      <a:lnTo>
                        <a:pt x="1373020" y="0"/>
                      </a:lnTo>
                      <a:lnTo>
                        <a:pt x="1373020" y="426691"/>
                      </a:lnTo>
                      <a:lnTo>
                        <a:pt x="0" y="426691"/>
                      </a:lnTo>
                      <a:lnTo>
                        <a:pt x="323208" y="111669"/>
                      </a:lnTo>
                      <a:lnTo>
                        <a:pt x="437779" y="0"/>
                      </a:lnTo>
                      <a:close/>
                    </a:path>
                  </a:pathLst>
                </a:custGeom>
                <a:gradFill>
                  <a:gsLst>
                    <a:gs pos="0">
                      <a:srgbClr val="FBE4AE"/>
                    </a:gs>
                    <a:gs pos="13000">
                      <a:srgbClr val="BD922A"/>
                    </a:gs>
                    <a:gs pos="21001">
                      <a:srgbClr val="BD922A"/>
                    </a:gs>
                    <a:gs pos="63000">
                      <a:srgbClr val="FBE4AE"/>
                    </a:gs>
                    <a:gs pos="67000">
                      <a:srgbClr val="BD922A"/>
                    </a:gs>
                    <a:gs pos="69000">
                      <a:srgbClr val="835E17"/>
                    </a:gs>
                    <a:gs pos="82001">
                      <a:srgbClr val="A28949"/>
                    </a:gs>
                    <a:gs pos="100000">
                      <a:srgbClr val="FAE3B7"/>
                    </a:gs>
                  </a:gsLst>
                  <a:lin ang="0" scaled="1"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th-TH" sz="2000"/>
                </a:p>
              </p:txBody>
            </p:sp>
            <p:sp>
              <p:nvSpPr>
                <p:cNvPr id="55" name="รูปแบบอิสระ: รูปร่าง 31">
                  <a:extLst>
                    <a:ext uri="{FF2B5EF4-FFF2-40B4-BE49-F238E27FC236}">
                      <a16:creationId xmlns:a16="http://schemas.microsoft.com/office/drawing/2014/main" id="{CB515603-CB57-4A48-B8A7-C4BD2C469F4B}"/>
                    </a:ext>
                  </a:extLst>
                </p:cNvPr>
                <p:cNvSpPr/>
                <p:nvPr/>
              </p:nvSpPr>
              <p:spPr>
                <a:xfrm>
                  <a:off x="9543115" y="6510930"/>
                  <a:ext cx="2661401" cy="358302"/>
                </a:xfrm>
                <a:custGeom>
                  <a:avLst/>
                  <a:gdLst>
                    <a:gd name="connsiteX0" fmla="*/ 349528 w 1399340"/>
                    <a:gd name="connsiteY0" fmla="*/ 0 h 340675"/>
                    <a:gd name="connsiteX1" fmla="*/ 1399340 w 1399340"/>
                    <a:gd name="connsiteY1" fmla="*/ 0 h 340675"/>
                    <a:gd name="connsiteX2" fmla="*/ 1399340 w 1399340"/>
                    <a:gd name="connsiteY2" fmla="*/ 340675 h 340675"/>
                    <a:gd name="connsiteX3" fmla="*/ 0 w 1399340"/>
                    <a:gd name="connsiteY3" fmla="*/ 340675 h 340675"/>
                    <a:gd name="connsiteX4" fmla="*/ 349528 w 1399340"/>
                    <a:gd name="connsiteY4" fmla="*/ 0 h 3406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99340" h="340675">
                      <a:moveTo>
                        <a:pt x="349528" y="0"/>
                      </a:moveTo>
                      <a:lnTo>
                        <a:pt x="1399340" y="0"/>
                      </a:lnTo>
                      <a:lnTo>
                        <a:pt x="1399340" y="340675"/>
                      </a:lnTo>
                      <a:lnTo>
                        <a:pt x="0" y="340675"/>
                      </a:lnTo>
                      <a:lnTo>
                        <a:pt x="349528" y="0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th-TH" sz="2000"/>
                </a:p>
              </p:txBody>
            </p:sp>
          </p:grpSp>
        </p:grpSp>
        <p:pic>
          <p:nvPicPr>
            <p:cNvPr id="36" name="Picture 23">
              <a:extLst>
                <a:ext uri="{FF2B5EF4-FFF2-40B4-BE49-F238E27FC236}">
                  <a16:creationId xmlns:a16="http://schemas.microsoft.com/office/drawing/2014/main" id="{A9FCDA38-8F0B-49DF-8F2E-B899B1F3623D}"/>
                </a:ext>
              </a:extLst>
            </p:cNvPr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699853" y="5264104"/>
              <a:ext cx="625615" cy="408428"/>
            </a:xfrm>
            <a:prstGeom prst="rect">
              <a:avLst/>
            </a:prstGeom>
          </p:spPr>
        </p:pic>
        <p:pic>
          <p:nvPicPr>
            <p:cNvPr id="37" name="Picture 24">
              <a:extLst>
                <a:ext uri="{FF2B5EF4-FFF2-40B4-BE49-F238E27FC236}">
                  <a16:creationId xmlns:a16="http://schemas.microsoft.com/office/drawing/2014/main" id="{199745AA-CFB3-443D-A566-E11575BA5223}"/>
                </a:ext>
              </a:extLst>
            </p:cNvPr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440755" y="5252961"/>
              <a:ext cx="384697" cy="433336"/>
            </a:xfrm>
            <a:prstGeom prst="rect">
              <a:avLst/>
            </a:prstGeom>
          </p:spPr>
        </p:pic>
        <p:pic>
          <p:nvPicPr>
            <p:cNvPr id="38" name="Picture 35">
              <a:extLst>
                <a:ext uri="{FF2B5EF4-FFF2-40B4-BE49-F238E27FC236}">
                  <a16:creationId xmlns:a16="http://schemas.microsoft.com/office/drawing/2014/main" id="{9584FECB-F937-4F01-8CDD-C92F98A2F1BC}"/>
                </a:ext>
              </a:extLst>
            </p:cNvPr>
            <p:cNvPicPr>
              <a:picLocks noChangeAspect="1"/>
            </p:cNvPicPr>
            <p:nvPr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882063" y="5338458"/>
              <a:ext cx="373365" cy="309768"/>
            </a:xfrm>
            <a:prstGeom prst="rect">
              <a:avLst/>
            </a:prstGeom>
          </p:spPr>
        </p:pic>
        <p:pic>
          <p:nvPicPr>
            <p:cNvPr id="39" name="Picture 36">
              <a:extLst>
                <a:ext uri="{FF2B5EF4-FFF2-40B4-BE49-F238E27FC236}">
                  <a16:creationId xmlns:a16="http://schemas.microsoft.com/office/drawing/2014/main" id="{62FFD426-AD6C-47DA-99D3-A7217E240C18}"/>
                </a:ext>
              </a:extLst>
            </p:cNvPr>
            <p:cNvPicPr>
              <a:picLocks noChangeAspect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345100" y="5340250"/>
              <a:ext cx="281130" cy="303691"/>
            </a:xfrm>
            <a:prstGeom prst="rect">
              <a:avLst/>
            </a:prstGeom>
          </p:spPr>
        </p:pic>
        <p:pic>
          <p:nvPicPr>
            <p:cNvPr id="40" name="Picture 2" descr="C:\Users\Administrator\Desktop\change for good.png"/>
            <p:cNvPicPr>
              <a:picLocks noChangeAspect="1" noChangeArrowheads="1"/>
            </p:cNvPicPr>
            <p:nvPr/>
          </p:nvPicPr>
          <p:blipFill>
            <a:blip r:embed="rId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606130" y="5281839"/>
              <a:ext cx="890907" cy="501037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41" name="รูปแบบอิสระ: รูปร่าง 49">
              <a:extLst>
                <a:ext uri="{FF2B5EF4-FFF2-40B4-BE49-F238E27FC236}">
                  <a16:creationId xmlns:a16="http://schemas.microsoft.com/office/drawing/2014/main" id="{0CC04605-512B-40BA-BB6C-C4CA6329F254}"/>
                </a:ext>
              </a:extLst>
            </p:cNvPr>
            <p:cNvSpPr/>
            <p:nvPr/>
          </p:nvSpPr>
          <p:spPr>
            <a:xfrm rot="1816843">
              <a:off x="8384884" y="5134125"/>
              <a:ext cx="366819" cy="715174"/>
            </a:xfrm>
            <a:custGeom>
              <a:avLst/>
              <a:gdLst>
                <a:gd name="connsiteX0" fmla="*/ 411471 w 524882"/>
                <a:gd name="connsiteY0" fmla="*/ 0 h 426691"/>
                <a:gd name="connsiteX1" fmla="*/ 524882 w 524882"/>
                <a:gd name="connsiteY1" fmla="*/ 0 h 426691"/>
                <a:gd name="connsiteX2" fmla="*/ 113411 w 524882"/>
                <a:gd name="connsiteY2" fmla="*/ 426691 h 426691"/>
                <a:gd name="connsiteX3" fmla="*/ 0 w 524882"/>
                <a:gd name="connsiteY3" fmla="*/ 426691 h 426691"/>
                <a:gd name="connsiteX4" fmla="*/ 411471 w 524882"/>
                <a:gd name="connsiteY4" fmla="*/ 0 h 426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4882" h="426691">
                  <a:moveTo>
                    <a:pt x="411471" y="0"/>
                  </a:moveTo>
                  <a:lnTo>
                    <a:pt x="524882" y="0"/>
                  </a:lnTo>
                  <a:lnTo>
                    <a:pt x="113411" y="426691"/>
                  </a:lnTo>
                  <a:lnTo>
                    <a:pt x="0" y="426691"/>
                  </a:lnTo>
                  <a:lnTo>
                    <a:pt x="411471" y="0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BE4AE"/>
                </a:gs>
                <a:gs pos="13000">
                  <a:srgbClr val="BD922A"/>
                </a:gs>
                <a:gs pos="21001">
                  <a:srgbClr val="BD922A"/>
                </a:gs>
                <a:gs pos="63000">
                  <a:srgbClr val="FBE4AE"/>
                </a:gs>
                <a:gs pos="67000">
                  <a:srgbClr val="BD922A"/>
                </a:gs>
                <a:gs pos="69000">
                  <a:srgbClr val="835E17"/>
                </a:gs>
                <a:gs pos="82001">
                  <a:srgbClr val="A28949"/>
                </a:gs>
                <a:gs pos="100000">
                  <a:srgbClr val="FAE3B7"/>
                </a:gs>
              </a:gsLst>
              <a:path path="circle">
                <a:fillToRect l="100000" b="100000"/>
              </a:path>
              <a:tileRect t="-100000" r="-10000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th-TH" sz="2000"/>
            </a:p>
          </p:txBody>
        </p:sp>
      </p:grpSp>
      <p:sp>
        <p:nvSpPr>
          <p:cNvPr id="59" name="TextBox 7"/>
          <p:cNvSpPr txBox="1"/>
          <p:nvPr/>
        </p:nvSpPr>
        <p:spPr>
          <a:xfrm>
            <a:off x="216981" y="5442506"/>
            <a:ext cx="5166910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th-TH" sz="1000" b="1" dirty="0">
                <a:solidFill>
                  <a:schemeClr val="bg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เศรษฐกิจฐานรากมั่นคง ชุมชนเข้มแข็งอย่างยั่งยืน ด้วยหลักปรัชญาของเศรษฐกิจพอเพียง</a:t>
            </a:r>
          </a:p>
        </p:txBody>
      </p:sp>
    </p:spTree>
    <p:extLst>
      <p:ext uri="{BB962C8B-B14F-4D97-AF65-F5344CB8AC3E}">
        <p14:creationId xmlns:p14="http://schemas.microsoft.com/office/powerpoint/2010/main" val="419226633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71891" y="-67524"/>
            <a:ext cx="9389425" cy="704780"/>
          </a:xfrm>
        </p:spPr>
        <p:txBody>
          <a:bodyPr>
            <a:normAutofit/>
          </a:bodyPr>
          <a:lstStyle/>
          <a:p>
            <a:pPr algn="ctr"/>
            <a:r>
              <a:rPr lang="th-TH" sz="1667" b="1" dirty="0"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การกำหนดอัตราร้อยละของค่าเผื่อหนี้สงสัยจะสูญของกองทุนพัฒนาบทบาทสตรี</a:t>
            </a:r>
          </a:p>
        </p:txBody>
      </p:sp>
      <p:graphicFrame>
        <p:nvGraphicFramePr>
          <p:cNvPr id="5" name="Table 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060800604"/>
              </p:ext>
            </p:extLst>
          </p:nvPr>
        </p:nvGraphicFramePr>
        <p:xfrm>
          <a:off x="819877" y="470865"/>
          <a:ext cx="8488100" cy="5215462"/>
        </p:xfrm>
        <a:graphic>
          <a:graphicData uri="http://schemas.openxmlformats.org/drawingml/2006/table">
            <a:tbl>
              <a:tblPr firstRow="1" bandRow="1">
                <a:tableStyleId>{93296810-A885-4BE3-A3E7-6D5BEEA58F35}</a:tableStyleId>
              </a:tblPr>
              <a:tblGrid>
                <a:gridCol w="893279">
                  <a:extLst>
                    <a:ext uri="{9D8B030D-6E8A-4147-A177-3AD203B41FA5}">
                      <a16:colId xmlns:a16="http://schemas.microsoft.com/office/drawing/2014/main" val="1816791726"/>
                    </a:ext>
                  </a:extLst>
                </a:gridCol>
                <a:gridCol w="3862808">
                  <a:extLst>
                    <a:ext uri="{9D8B030D-6E8A-4147-A177-3AD203B41FA5}">
                      <a16:colId xmlns:a16="http://schemas.microsoft.com/office/drawing/2014/main" val="1057130178"/>
                    </a:ext>
                  </a:extLst>
                </a:gridCol>
                <a:gridCol w="3732013">
                  <a:extLst>
                    <a:ext uri="{9D8B030D-6E8A-4147-A177-3AD203B41FA5}">
                      <a16:colId xmlns:a16="http://schemas.microsoft.com/office/drawing/2014/main" val="2433357740"/>
                    </a:ext>
                  </a:extLst>
                </a:gridCol>
              </a:tblGrid>
              <a:tr h="309033"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600" u="none" strike="noStrike" dirty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ที่</a:t>
                      </a:r>
                      <a:endParaRPr lang="th-TH" sz="1600" b="1" i="0" u="none" strike="noStrike" dirty="0">
                        <a:solidFill>
                          <a:schemeClr val="tx1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ctr">
                    <a:solidFill>
                      <a:srgbClr val="D9E7E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600" u="none" strike="noStrike" dirty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แยกตามกลุ่ม</a:t>
                      </a:r>
                      <a:r>
                        <a:rPr lang="th-TH" sz="1600" u="none" strike="noStrike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อายุหนี้ค้างชำระ</a:t>
                      </a:r>
                      <a:endParaRPr lang="th-TH" sz="1600" b="1" i="0" u="none" strike="noStrike" dirty="0">
                        <a:solidFill>
                          <a:schemeClr val="tx1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ctr">
                    <a:solidFill>
                      <a:srgbClr val="D9E7E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600" u="none" strike="noStrike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อัตราร้อยละของค่าเผื่อหนี้สงสัยจะสูญ</a:t>
                      </a:r>
                      <a:endParaRPr lang="th-TH" sz="1600" b="1" i="0" u="none" strike="noStrike" dirty="0">
                        <a:solidFill>
                          <a:schemeClr val="tx1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ctr">
                    <a:solidFill>
                      <a:srgbClr val="D9E7E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12620611"/>
                  </a:ext>
                </a:extLst>
              </a:tr>
              <a:tr h="279400">
                <a:tc gridSpan="3"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h-TH" sz="1300" b="1" u="none" strike="noStrike" dirty="0" smtClean="0">
                          <a:solidFill>
                            <a:srgbClr val="FF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</a:t>
                      </a:r>
                      <a:r>
                        <a:rPr lang="th-TH" sz="1300" b="1" u="none" strike="noStrike" dirty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ลูกหนี้เงินให้กู้ยืม</a:t>
                      </a:r>
                      <a:endParaRPr lang="th-TH" sz="1300" b="1" i="0" u="none" strike="noStrike" dirty="0" smtClean="0">
                        <a:solidFill>
                          <a:schemeClr val="tx1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76200" marR="76200" marT="38100" marB="38100" anchor="ctr"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th-TH" sz="1600" b="1" i="0" u="none" strike="noStrike" dirty="0" smtClean="0">
                        <a:solidFill>
                          <a:srgbClr val="FF0000"/>
                        </a:solidFill>
                        <a:effectLst/>
                        <a:latin typeface="Chulabhorn Likit Text Light" panose="00000400000000000000" pitchFamily="50" charset="-34"/>
                        <a:cs typeface="Chulabhorn Likit Text Light" panose="00000400000000000000" pitchFamily="50" charset="-34"/>
                      </a:endParaRPr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th-TH" sz="1600" dirty="0">
                        <a:latin typeface="Chulabhorn Likit Text Light" panose="00000400000000000000" pitchFamily="50" charset="-34"/>
                        <a:cs typeface="Chulabhorn Likit Text Light" panose="00000400000000000000" pitchFamily="50" charset="-34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784917007"/>
                  </a:ext>
                </a:extLst>
              </a:tr>
              <a:tr h="309033"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300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</a:t>
                      </a:r>
                      <a:endParaRPr lang="th-TH" sz="1300" b="0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just" fontAlgn="ctr"/>
                      <a:r>
                        <a:rPr lang="th-TH" sz="1300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หนี้ค้างชำระเกินกว่า 90 วัน แต่ไม่เกิน 1 ปี</a:t>
                      </a:r>
                      <a:endParaRPr lang="th-TH" sz="1300" b="0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300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5</a:t>
                      </a:r>
                      <a:endParaRPr lang="th-TH" sz="1300" b="0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ctr"/>
                </a:tc>
                <a:extLst>
                  <a:ext uri="{0D108BD9-81ED-4DB2-BD59-A6C34878D82A}">
                    <a16:rowId xmlns:a16="http://schemas.microsoft.com/office/drawing/2014/main" val="3885105337"/>
                  </a:ext>
                </a:extLst>
              </a:tr>
              <a:tr h="309033"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300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2</a:t>
                      </a:r>
                      <a:endParaRPr lang="th-TH" sz="1300" b="0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th-TH" sz="1300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หนี้ค้างชำระ มากกว่า 1 ปี ไม่เกิน 2 ปี</a:t>
                      </a:r>
                      <a:endParaRPr lang="th-TH" sz="1300" b="0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300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10</a:t>
                      </a:r>
                      <a:endParaRPr lang="th-TH" sz="1300" b="0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ctr"/>
                </a:tc>
                <a:extLst>
                  <a:ext uri="{0D108BD9-81ED-4DB2-BD59-A6C34878D82A}">
                    <a16:rowId xmlns:a16="http://schemas.microsoft.com/office/drawing/2014/main" val="2900086832"/>
                  </a:ext>
                </a:extLst>
              </a:tr>
              <a:tr h="309033"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300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3</a:t>
                      </a:r>
                      <a:endParaRPr lang="th-TH" sz="1300" b="0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th-TH" sz="1300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หนี้ค้างชำระ มากกว่า 2 ปี ไม่เกิน 3 ปี</a:t>
                      </a:r>
                      <a:endParaRPr lang="th-TH" sz="1300" b="0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300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25</a:t>
                      </a:r>
                      <a:endParaRPr lang="th-TH" sz="1300" b="0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ctr"/>
                </a:tc>
                <a:extLst>
                  <a:ext uri="{0D108BD9-81ED-4DB2-BD59-A6C34878D82A}">
                    <a16:rowId xmlns:a16="http://schemas.microsoft.com/office/drawing/2014/main" val="1508069257"/>
                  </a:ext>
                </a:extLst>
              </a:tr>
              <a:tr h="309033"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300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4</a:t>
                      </a:r>
                      <a:endParaRPr lang="th-TH" sz="1300" b="0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th-TH" sz="1300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หนี้ค้างชำระ มากกว่า 3 ปี ไม่เกิน 4 ปี</a:t>
                      </a:r>
                      <a:endParaRPr lang="th-TH" sz="1300" b="0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300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50</a:t>
                      </a:r>
                      <a:endParaRPr lang="th-TH" sz="1300" b="0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ctr"/>
                </a:tc>
                <a:extLst>
                  <a:ext uri="{0D108BD9-81ED-4DB2-BD59-A6C34878D82A}">
                    <a16:rowId xmlns:a16="http://schemas.microsoft.com/office/drawing/2014/main" val="340485248"/>
                  </a:ext>
                </a:extLst>
              </a:tr>
              <a:tr h="309033"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300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5</a:t>
                      </a:r>
                      <a:endParaRPr lang="th-TH" sz="1300" b="0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th-TH" sz="1300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หนี้ค้างชำระ มากกว่า 4 ปี ไม่เกิน 5 ปี</a:t>
                      </a:r>
                      <a:endParaRPr lang="th-TH" sz="1300" b="0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300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75</a:t>
                      </a:r>
                      <a:endParaRPr lang="th-TH" sz="1300" b="0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ctr"/>
                </a:tc>
                <a:extLst>
                  <a:ext uri="{0D108BD9-81ED-4DB2-BD59-A6C34878D82A}">
                    <a16:rowId xmlns:a16="http://schemas.microsoft.com/office/drawing/2014/main" val="1729877630"/>
                  </a:ext>
                </a:extLst>
              </a:tr>
              <a:tr h="309033"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300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6</a:t>
                      </a:r>
                      <a:endParaRPr lang="th-TH" sz="1300" b="0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th-TH" sz="1300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หนี้ค้างชำระ มากกว่า 5 ปี ขึ้นไป</a:t>
                      </a:r>
                      <a:endParaRPr lang="th-TH" sz="1300" b="0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300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100</a:t>
                      </a:r>
                      <a:endParaRPr lang="th-TH" sz="1300" b="0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ctr"/>
                </a:tc>
                <a:extLst>
                  <a:ext uri="{0D108BD9-81ED-4DB2-BD59-A6C34878D82A}">
                    <a16:rowId xmlns:a16="http://schemas.microsoft.com/office/drawing/2014/main" val="2151352045"/>
                  </a:ext>
                </a:extLst>
              </a:tr>
              <a:tr h="309033">
                <a:tc gridSpan="3">
                  <a:txBody>
                    <a:bodyPr/>
                    <a:lstStyle/>
                    <a:p>
                      <a:pPr algn="just" fontAlgn="ctr"/>
                      <a:r>
                        <a:rPr lang="th-TH" sz="1300" b="1" u="none" strike="noStrike" dirty="0" smtClean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ลูกหนี้</a:t>
                      </a:r>
                      <a:r>
                        <a:rPr lang="th-TH" sz="1300" b="1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ตามคำพิพากษาศาล </a:t>
                      </a:r>
                      <a:endParaRPr lang="th-TH" sz="1300" b="1" u="none" strike="noStrike" dirty="0" smtClean="0"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ctr"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just" fontAlgn="ctr"/>
                      <a:endParaRPr lang="th-TH" sz="1600" u="none" strike="noStrike" dirty="0" smtClean="0">
                        <a:effectLst/>
                        <a:latin typeface="Chulabhorn Likit Text Light" panose="00000400000000000000" pitchFamily="50" charset="-34"/>
                        <a:cs typeface="Chulabhorn Likit Text Light" panose="00000400000000000000" pitchFamily="50" charset="-34"/>
                      </a:endParaRPr>
                    </a:p>
                  </a:txBody>
                  <a:tcPr marL="0" marR="0" marT="0" marB="0" anchor="ctr"/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th-TH" sz="1600" b="0" i="0" u="none" strike="noStrike" dirty="0">
                        <a:solidFill>
                          <a:srgbClr val="000000"/>
                        </a:solidFill>
                        <a:effectLst/>
                        <a:latin typeface="Chulabhorn Likit Text Light" panose="00000400000000000000" pitchFamily="50" charset="-34"/>
                        <a:cs typeface="Chulabhorn Likit Text Light" panose="00000400000000000000" pitchFamily="50" charset="-34"/>
                      </a:endParaRPr>
                    </a:p>
                  </a:txBody>
                  <a:tcPr marL="0" marR="0" marT="0" marB="0" anchor="ctr"/>
                </a:tc>
                <a:extLst>
                  <a:ext uri="{0D108BD9-81ED-4DB2-BD59-A6C34878D82A}">
                    <a16:rowId xmlns:a16="http://schemas.microsoft.com/office/drawing/2014/main" val="2954495688"/>
                  </a:ext>
                </a:extLst>
              </a:tr>
              <a:tr h="609600"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300" u="none" strike="noStrike" dirty="0" smtClean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</a:t>
                      </a:r>
                    </a:p>
                    <a:p>
                      <a:pPr algn="ctr" fontAlgn="ctr"/>
                      <a:r>
                        <a:rPr lang="th-TH" sz="1300" u="none" strike="noStrike" dirty="0" smtClean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2.</a:t>
                      </a:r>
                    </a:p>
                    <a:p>
                      <a:pPr algn="ctr" fontAlgn="ctr"/>
                      <a:r>
                        <a:rPr lang="th-TH" sz="13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3.</a:t>
                      </a: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marL="0" indent="0" algn="just" fontAlgn="ctr">
                        <a:buFontTx/>
                        <a:buNone/>
                      </a:pPr>
                      <a:r>
                        <a:rPr lang="th-TH" sz="1300" u="none" strike="noStrike" dirty="0" smtClean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อยู่ระหว่างดำเนินคดีอาญา</a:t>
                      </a:r>
                    </a:p>
                    <a:p>
                      <a:pPr marL="0" marR="0" indent="0" algn="just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h-TH" sz="1300" u="none" strike="noStrike" dirty="0" smtClean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อยู่ระหว่างดำเนินคดีแพ่ง</a:t>
                      </a:r>
                    </a:p>
                    <a:p>
                      <a:pPr marL="0" indent="0" algn="just" fontAlgn="ctr">
                        <a:buFontTx/>
                        <a:buNone/>
                      </a:pPr>
                      <a:r>
                        <a:rPr lang="th-TH" sz="1300" u="none" strike="noStrike" dirty="0" smtClean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สิ้นสุดการดำเนินคดี</a:t>
                      </a:r>
                      <a:endParaRPr lang="th-TH" sz="1300" b="0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th-TH" sz="1300" u="none" strike="noStrike" dirty="0" smtClean="0"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  <a:p>
                      <a:pPr algn="ctr" fontAlgn="ctr"/>
                      <a:r>
                        <a:rPr lang="th-TH" sz="1300" u="none" strike="noStrike" dirty="0" smtClean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100</a:t>
                      </a:r>
                      <a:endParaRPr lang="th-TH" sz="1300" b="0" i="0" u="none" strike="noStrike" dirty="0" smtClean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  <a:p>
                      <a:pPr algn="ctr" fontAlgn="ctr"/>
                      <a:endParaRPr lang="th-TH" sz="1300" b="0" i="0" u="none" strike="noStrike" dirty="0" smtClean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ctr"/>
                </a:tc>
                <a:extLst>
                  <a:ext uri="{0D108BD9-81ED-4DB2-BD59-A6C34878D82A}">
                    <a16:rowId xmlns:a16="http://schemas.microsoft.com/office/drawing/2014/main" val="2304150838"/>
                  </a:ext>
                </a:extLst>
              </a:tr>
              <a:tr h="309033"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th-TH" sz="1300" b="1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uLnTx/>
                          <a:uFillTx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       </a:t>
                      </a:r>
                      <a:r>
                        <a:rPr kumimoji="0" lang="th-TH" sz="1300" b="1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ดอกเบี้ยผิดนัดค้างรับ</a:t>
                      </a:r>
                      <a:endParaRPr kumimoji="0" lang="th-TH" sz="13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hulabhorn Likit Text" panose="00000500000000000000" pitchFamily="50" charset="-34"/>
                        <a:ea typeface="+mn-ea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ctr"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16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hulabhorn Likit Text Light" panose="00000400000000000000" pitchFamily="50" charset="-34"/>
                        <a:ea typeface="+mn-ea"/>
                        <a:cs typeface="Chulabhorn Likit Text Light" panose="00000400000000000000" pitchFamily="50" charset="-34"/>
                      </a:endParaRPr>
                    </a:p>
                  </a:txBody>
                  <a:tcPr marL="0" marR="0" marT="0" marB="0" anchor="b"/>
                </a:tc>
                <a:tc hMerge="1">
                  <a:txBody>
                    <a:bodyPr/>
                    <a:lstStyle/>
                    <a:p>
                      <a:pPr marL="0" marR="0" lvl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16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hulabhorn Likit Text Light" panose="00000400000000000000" pitchFamily="50" charset="-34"/>
                        <a:ea typeface="+mn-ea"/>
                        <a:cs typeface="Chulabhorn Likit Text Light" panose="00000400000000000000" pitchFamily="50" charset="-34"/>
                      </a:endParaRPr>
                    </a:p>
                  </a:txBody>
                  <a:tcPr marL="0" marR="0" marT="0" marB="0" anchor="b"/>
                </a:tc>
                <a:extLst>
                  <a:ext uri="{0D108BD9-81ED-4DB2-BD59-A6C34878D82A}">
                    <a16:rowId xmlns:a16="http://schemas.microsoft.com/office/drawing/2014/main" val="215946260"/>
                  </a:ext>
                </a:extLst>
              </a:tr>
              <a:tr h="309033">
                <a:tc>
                  <a:txBody>
                    <a:bodyPr/>
                    <a:lstStyle/>
                    <a:p>
                      <a:pPr algn="ctr" fontAlgn="b"/>
                      <a:r>
                        <a:rPr lang="th-TH" sz="1300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</a:t>
                      </a:r>
                      <a:endParaRPr lang="th-TH" sz="1300" b="0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h-TH" sz="1300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ค้างรับ 1 ปี แต่ไม่เกิน 5 ปี</a:t>
                      </a:r>
                      <a:endParaRPr lang="th-TH" sz="1300" b="0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300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50</a:t>
                      </a:r>
                      <a:endParaRPr lang="th-TH" sz="1300" b="0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b"/>
                </a:tc>
                <a:extLst>
                  <a:ext uri="{0D108BD9-81ED-4DB2-BD59-A6C34878D82A}">
                    <a16:rowId xmlns:a16="http://schemas.microsoft.com/office/drawing/2014/main" val="1193789424"/>
                  </a:ext>
                </a:extLst>
              </a:tr>
              <a:tr h="309033">
                <a:tc>
                  <a:txBody>
                    <a:bodyPr/>
                    <a:lstStyle/>
                    <a:p>
                      <a:pPr algn="ctr" fontAlgn="b"/>
                      <a:r>
                        <a:rPr lang="th-TH" sz="1300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2</a:t>
                      </a:r>
                      <a:endParaRPr lang="th-TH" sz="1300" b="0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h-TH" sz="1300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ค้างรับเกิน 5 ปีขึ้นไป</a:t>
                      </a:r>
                      <a:endParaRPr lang="th-TH" sz="1300" b="0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300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100</a:t>
                      </a:r>
                      <a:endParaRPr lang="th-TH" sz="1300" b="0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b"/>
                </a:tc>
                <a:extLst>
                  <a:ext uri="{0D108BD9-81ED-4DB2-BD59-A6C34878D82A}">
                    <a16:rowId xmlns:a16="http://schemas.microsoft.com/office/drawing/2014/main" val="2376089019"/>
                  </a:ext>
                </a:extLst>
              </a:tr>
              <a:tr h="309033">
                <a:tc gridSpan="3">
                  <a:txBody>
                    <a:bodyPr/>
                    <a:lstStyle/>
                    <a:p>
                      <a:pPr algn="l" fontAlgn="b"/>
                      <a:r>
                        <a:rPr lang="th-TH" sz="1300" b="1" u="none" strike="noStrike" dirty="0" smtClean="0">
                          <a:solidFill>
                            <a:srgbClr val="FF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</a:t>
                      </a:r>
                      <a:r>
                        <a:rPr lang="th-TH" sz="1300" b="1" u="none" strike="noStrike" dirty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ค่าปรับค้างรับ</a:t>
                      </a:r>
                      <a:endParaRPr lang="th-TH" sz="1300" b="0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ctr"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l" fontAlgn="b"/>
                      <a:endParaRPr lang="th-TH" sz="1600" b="0" i="0" u="none" strike="noStrike" dirty="0">
                        <a:solidFill>
                          <a:srgbClr val="000000"/>
                        </a:solidFill>
                        <a:effectLst/>
                        <a:latin typeface="Chulabhorn Likit Text Light" panose="00000400000000000000" pitchFamily="50" charset="-34"/>
                        <a:cs typeface="Chulabhorn Likit Text Light" panose="00000400000000000000" pitchFamily="50" charset="-34"/>
                      </a:endParaRPr>
                    </a:p>
                  </a:txBody>
                  <a:tcPr marL="0" marR="0" marT="0" marB="0" anchor="b"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th-TH" sz="1600" b="0" i="0" u="none" strike="noStrike" dirty="0">
                        <a:solidFill>
                          <a:srgbClr val="000000"/>
                        </a:solidFill>
                        <a:effectLst/>
                        <a:latin typeface="Chulabhorn Likit Text Light" panose="00000400000000000000" pitchFamily="50" charset="-34"/>
                        <a:cs typeface="Chulabhorn Likit Text Light" panose="00000400000000000000" pitchFamily="50" charset="-34"/>
                      </a:endParaRPr>
                    </a:p>
                  </a:txBody>
                  <a:tcPr marL="0" marR="0" marT="0" marB="0" anchor="b"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09311002"/>
                  </a:ext>
                </a:extLst>
              </a:tr>
              <a:tr h="309033">
                <a:tc>
                  <a:txBody>
                    <a:bodyPr/>
                    <a:lstStyle/>
                    <a:p>
                      <a:pPr algn="ctr" fontAlgn="b"/>
                      <a:r>
                        <a:rPr lang="th-TH" sz="1300" u="none" strike="noStrike" dirty="0" smtClean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</a:t>
                      </a:r>
                      <a:endParaRPr lang="th-TH" sz="1300" b="0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h-TH" sz="1300" u="none" strike="noStrike" dirty="0" smtClean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ค้างรับไม่เกิน 2 ปี </a:t>
                      </a:r>
                      <a:endParaRPr lang="th-TH" sz="1300" b="0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300" u="none" strike="noStrike" dirty="0" smtClean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50</a:t>
                      </a:r>
                      <a:endParaRPr lang="th-TH" sz="1300" b="0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b"/>
                </a:tc>
                <a:extLst>
                  <a:ext uri="{0D108BD9-81ED-4DB2-BD59-A6C34878D82A}">
                    <a16:rowId xmlns:a16="http://schemas.microsoft.com/office/drawing/2014/main" val="1346753087"/>
                  </a:ext>
                </a:extLst>
              </a:tr>
              <a:tr h="309033">
                <a:tc>
                  <a:txBody>
                    <a:bodyPr/>
                    <a:lstStyle/>
                    <a:p>
                      <a:pPr algn="ctr" fontAlgn="b"/>
                      <a:r>
                        <a:rPr lang="th-TH" sz="1300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2</a:t>
                      </a:r>
                      <a:endParaRPr lang="th-TH" sz="1300" b="0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h-TH" sz="1300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ค้างรับเกิน 2 ปีขึ้นไป</a:t>
                      </a:r>
                      <a:endParaRPr lang="th-TH" sz="1300" b="0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300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100</a:t>
                      </a:r>
                      <a:endParaRPr lang="th-TH" sz="1300" b="0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b"/>
                </a:tc>
                <a:extLst>
                  <a:ext uri="{0D108BD9-81ED-4DB2-BD59-A6C34878D82A}">
                    <a16:rowId xmlns:a16="http://schemas.microsoft.com/office/drawing/2014/main" val="3582667049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49426881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1"/>
          <p:cNvSpPr>
            <a:spLocks noGrp="1"/>
          </p:cNvSpPr>
          <p:nvPr>
            <p:ph type="title"/>
          </p:nvPr>
        </p:nvSpPr>
        <p:spPr>
          <a:xfrm>
            <a:off x="537339" y="101715"/>
            <a:ext cx="9085323" cy="1104636"/>
          </a:xfrm>
        </p:spPr>
        <p:txBody>
          <a:bodyPr>
            <a:noAutofit/>
          </a:bodyPr>
          <a:lstStyle/>
          <a:p>
            <a:pPr algn="ctr"/>
            <a:r>
              <a:rPr lang="th-TH" sz="2800" b="1" dirty="0">
                <a:solidFill>
                  <a:srgbClr val="C00000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- ร่าง –</a:t>
            </a:r>
            <a:r>
              <a:rPr lang="en-US" sz="2800" b="1" dirty="0">
                <a:solidFill>
                  <a:srgbClr val="C00000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/>
            </a:r>
            <a:br>
              <a:rPr lang="en-US" sz="2800" b="1" dirty="0">
                <a:solidFill>
                  <a:srgbClr val="C00000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</a:br>
            <a:r>
              <a:rPr lang="en-US" sz="800" b="1" dirty="0">
                <a:solidFill>
                  <a:srgbClr val="FF0000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/>
            </a:r>
            <a:br>
              <a:rPr lang="en-US" sz="800" b="1" dirty="0">
                <a:solidFill>
                  <a:srgbClr val="FF0000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</a:br>
            <a:r>
              <a:rPr lang="th-TH" sz="2400" dirty="0"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หลักเกณฑ์การตั้งค่าเผื่อหนี้สงสัยจะสูญของกองทุนพัฒนาทบาทสตรี</a:t>
            </a:r>
          </a:p>
        </p:txBody>
      </p:sp>
      <p:graphicFrame>
        <p:nvGraphicFramePr>
          <p:cNvPr id="5" name="Table 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234715645"/>
              </p:ext>
            </p:extLst>
          </p:nvPr>
        </p:nvGraphicFramePr>
        <p:xfrm>
          <a:off x="105564" y="1206350"/>
          <a:ext cx="9948870" cy="4416728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34588">
                  <a:extLst>
                    <a:ext uri="{9D8B030D-6E8A-4147-A177-3AD203B41FA5}">
                      <a16:colId xmlns:a16="http://schemas.microsoft.com/office/drawing/2014/main" val="473570918"/>
                    </a:ext>
                  </a:extLst>
                </a:gridCol>
                <a:gridCol w="2622148">
                  <a:extLst>
                    <a:ext uri="{9D8B030D-6E8A-4147-A177-3AD203B41FA5}">
                      <a16:colId xmlns:a16="http://schemas.microsoft.com/office/drawing/2014/main" val="4215596191"/>
                    </a:ext>
                  </a:extLst>
                </a:gridCol>
                <a:gridCol w="6892134">
                  <a:extLst>
                    <a:ext uri="{9D8B030D-6E8A-4147-A177-3AD203B41FA5}">
                      <a16:colId xmlns:a16="http://schemas.microsoft.com/office/drawing/2014/main" val="1324981638"/>
                    </a:ext>
                  </a:extLst>
                </a:gridCol>
              </a:tblGrid>
              <a:tr h="645022">
                <a:tc>
                  <a:txBody>
                    <a:bodyPr/>
                    <a:lstStyle/>
                    <a:p>
                      <a:pPr>
                        <a:lnSpc>
                          <a:spcPct val="110000"/>
                        </a:lnSpc>
                      </a:pPr>
                      <a:endParaRPr lang="th-TH" sz="800" dirty="0" smtClean="0">
                        <a:solidFill>
                          <a:schemeClr val="tx1"/>
                        </a:solidFill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  <a:p>
                      <a:pPr>
                        <a:lnSpc>
                          <a:spcPct val="110000"/>
                        </a:lnSpc>
                      </a:pPr>
                      <a:r>
                        <a:rPr lang="th-TH" sz="2300" dirty="0" smtClean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1.</a:t>
                      </a:r>
                      <a:endParaRPr lang="th-TH" sz="2300" dirty="0">
                        <a:solidFill>
                          <a:schemeClr val="tx1"/>
                        </a:solidFill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76200" marR="76200" marT="38100" marB="3810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>
                        <a:lnSpc>
                          <a:spcPct val="110000"/>
                        </a:lnSpc>
                      </a:pPr>
                      <a:endParaRPr lang="th-TH" sz="800" dirty="0" smtClean="0">
                        <a:solidFill>
                          <a:srgbClr val="FF0000"/>
                        </a:solidFill>
                        <a:latin typeface="Chulabhorn Likit Text" panose="00000500000000000000" pitchFamily="50" charset="-34"/>
                        <a:ea typeface="Cordia New" panose="020B0304020202020204" pitchFamily="34" charset="-34"/>
                        <a:cs typeface="Chulabhorn Likit Text" panose="00000500000000000000" pitchFamily="50" charset="-34"/>
                      </a:endParaRPr>
                    </a:p>
                    <a:p>
                      <a:pPr>
                        <a:lnSpc>
                          <a:spcPct val="110000"/>
                        </a:lnSpc>
                      </a:pPr>
                      <a:r>
                        <a:rPr lang="th-TH" sz="2000" dirty="0" smtClean="0">
                          <a:solidFill>
                            <a:srgbClr val="C00000"/>
                          </a:solidFill>
                          <a:latin typeface="Chulabhorn Likit Text" panose="00000500000000000000" pitchFamily="50" charset="-34"/>
                          <a:ea typeface="Cordia New" panose="020B0304020202020204" pitchFamily="34" charset="-34"/>
                          <a:cs typeface="Chulabhorn Likit Text" panose="00000500000000000000" pitchFamily="50" charset="-34"/>
                        </a:rPr>
                        <a:t>การตั้งค่าเผื่อหนี้สงสัยจะสูญ </a:t>
                      </a:r>
                      <a:r>
                        <a:rPr lang="th-TH" sz="2000" dirty="0" smtClean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ea typeface="Cordia New" panose="020B0304020202020204" pitchFamily="34" charset="-34"/>
                          <a:cs typeface="Chulabhorn Likit Text" panose="00000500000000000000" pitchFamily="50" charset="-34"/>
                        </a:rPr>
                        <a:t>ทุกสิ้นปีบัญชี </a:t>
                      </a:r>
                    </a:p>
                    <a:p>
                      <a:pPr>
                        <a:lnSpc>
                          <a:spcPct val="110000"/>
                        </a:lnSpc>
                      </a:pPr>
                      <a:endParaRPr lang="th-TH" sz="800" dirty="0"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76200" marR="76200" marT="38100" marB="3810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th-TH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251405457"/>
                  </a:ext>
                </a:extLst>
              </a:tr>
              <a:tr h="1424544">
                <a:tc>
                  <a:txBody>
                    <a:bodyPr/>
                    <a:lstStyle/>
                    <a:p>
                      <a:pPr>
                        <a:lnSpc>
                          <a:spcPct val="110000"/>
                        </a:lnSpc>
                      </a:pPr>
                      <a:endParaRPr lang="th-TH" sz="1300" dirty="0"/>
                    </a:p>
                  </a:txBody>
                  <a:tcPr marL="76200" marR="76200" marT="38100" marB="3810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700" b="1" dirty="0" smtClean="0">
                          <a:solidFill>
                            <a:srgbClr val="000000"/>
                          </a:solidFill>
                          <a:latin typeface="Chulabhorn Likit Text" panose="00000500000000000000" pitchFamily="50" charset="-34"/>
                          <a:ea typeface="Cordia New" panose="020B0304020202020204" pitchFamily="34" charset="-34"/>
                          <a:cs typeface="Chulabhorn Likit Text" panose="00000500000000000000" pitchFamily="50" charset="-34"/>
                        </a:rPr>
                        <a:t>1.1 </a:t>
                      </a:r>
                      <a:r>
                        <a:rPr lang="th-TH" sz="1700" b="1" dirty="0" smtClean="0">
                          <a:solidFill>
                            <a:srgbClr val="000000"/>
                          </a:solidFill>
                          <a:latin typeface="Chulabhorn Likit Text" panose="00000500000000000000" pitchFamily="50" charset="-34"/>
                          <a:ea typeface="Cordia New" panose="020B0304020202020204" pitchFamily="34" charset="-34"/>
                          <a:cs typeface="Chulabhorn Likit Text" panose="00000500000000000000" pitchFamily="50" charset="-34"/>
                        </a:rPr>
                        <a:t>ลูกหนี้เงินให้กู้ยืม</a:t>
                      </a:r>
                      <a:endParaRPr lang="th-TH" sz="1700" dirty="0"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76200" marR="76200" marT="38100" marB="3810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342900" indent="-342900">
                        <a:lnSpc>
                          <a:spcPct val="110000"/>
                        </a:lnSpc>
                        <a:buAutoNum type="arabicParenBoth"/>
                        <a:tabLst>
                          <a:tab pos="180340" algn="l"/>
                          <a:tab pos="450215" algn="l"/>
                          <a:tab pos="990600" algn="l"/>
                        </a:tabLst>
                      </a:pPr>
                      <a:r>
                        <a:rPr lang="th-TH" sz="1700" dirty="0" smtClean="0">
                          <a:solidFill>
                            <a:srgbClr val="000000"/>
                          </a:solidFill>
                          <a:latin typeface="Chulabhorn Likit Text" panose="00000500000000000000" pitchFamily="50" charset="-34"/>
                          <a:ea typeface="Cordia New" panose="020B0304020202020204" pitchFamily="34" charset="-34"/>
                          <a:cs typeface="Chulabhorn Likit Text" panose="00000500000000000000" pitchFamily="50" charset="-34"/>
                        </a:rPr>
                        <a:t>ตรวจสอบความมีตัวตนของลูกหนี้เงินให้กู้ยืม</a:t>
                      </a:r>
                      <a:endParaRPr lang="en-US" sz="1700" b="1" dirty="0" smtClean="0">
                        <a:latin typeface="Chulabhorn Likit Text" panose="00000500000000000000" pitchFamily="50" charset="-34"/>
                        <a:ea typeface="Cordia New" panose="020B0304020202020204" pitchFamily="34" charset="-34"/>
                        <a:cs typeface="Chulabhorn Likit Text" panose="00000500000000000000" pitchFamily="50" charset="-34"/>
                      </a:endParaRPr>
                    </a:p>
                    <a:p>
                      <a:pPr>
                        <a:lnSpc>
                          <a:spcPct val="110000"/>
                        </a:lnSpc>
                        <a:tabLst>
                          <a:tab pos="180340" algn="l"/>
                          <a:tab pos="450215" algn="l"/>
                          <a:tab pos="990600" algn="l"/>
                        </a:tabLst>
                      </a:pPr>
                      <a:r>
                        <a:rPr lang="th-TH" sz="1700" dirty="0" smtClean="0">
                          <a:solidFill>
                            <a:srgbClr val="000000"/>
                          </a:solidFill>
                          <a:latin typeface="Chulabhorn Likit Text" panose="00000500000000000000" pitchFamily="50" charset="-34"/>
                          <a:ea typeface="Cordia New" panose="020B0304020202020204" pitchFamily="34" charset="-34"/>
                          <a:cs typeface="Chulabhorn Likit Text" panose="00000500000000000000" pitchFamily="50" charset="-34"/>
                        </a:rPr>
                        <a:t>(2) รายงานการวิเคราะห์อายุลูกหนี้</a:t>
                      </a:r>
                      <a:endParaRPr lang="en-US" sz="1700" b="1" dirty="0" smtClean="0">
                        <a:latin typeface="Chulabhorn Likit Text" panose="00000500000000000000" pitchFamily="50" charset="-34"/>
                        <a:ea typeface="Cordia New" panose="020B0304020202020204" pitchFamily="34" charset="-34"/>
                        <a:cs typeface="Chulabhorn Likit Text" panose="00000500000000000000" pitchFamily="50" charset="-34"/>
                      </a:endParaRPr>
                    </a:p>
                    <a:p>
                      <a:pPr algn="thaiDist">
                        <a:lnSpc>
                          <a:spcPct val="110000"/>
                        </a:lnSpc>
                        <a:spcAft>
                          <a:spcPts val="0"/>
                        </a:spcAft>
                        <a:tabLst>
                          <a:tab pos="180340" algn="l"/>
                          <a:tab pos="450215" algn="l"/>
                          <a:tab pos="990600" algn="l"/>
                        </a:tabLst>
                      </a:pPr>
                      <a:r>
                        <a:rPr lang="th-TH" sz="1700" dirty="0" smtClean="0">
                          <a:solidFill>
                            <a:srgbClr val="000000"/>
                          </a:solidFill>
                          <a:latin typeface="Chulabhorn Likit Text" panose="00000500000000000000" pitchFamily="50" charset="-34"/>
                          <a:ea typeface="Cordia New" panose="020B0304020202020204" pitchFamily="34" charset="-34"/>
                          <a:cs typeface="Chulabhorn Likit Text" panose="00000500000000000000" pitchFamily="50" charset="-34"/>
                        </a:rPr>
                        <a:t>(3) สรุปยอดลูกหนี้เงินให้กู้ยืมที่จะดำเนินการตั้งค่าเผื่อหนี้สงสัยจะสูญ</a:t>
                      </a:r>
                      <a:endParaRPr lang="en-US" sz="1700" b="1" dirty="0" smtClean="0">
                        <a:latin typeface="Chulabhorn Likit Text" panose="00000500000000000000" pitchFamily="50" charset="-34"/>
                        <a:ea typeface="Cordia New" panose="020B0304020202020204" pitchFamily="34" charset="-34"/>
                        <a:cs typeface="Chulabhorn Likit Text" panose="00000500000000000000" pitchFamily="50" charset="-34"/>
                      </a:endParaRPr>
                    </a:p>
                    <a:p>
                      <a:pPr algn="thaiDist">
                        <a:lnSpc>
                          <a:spcPct val="110000"/>
                        </a:lnSpc>
                        <a:spcAft>
                          <a:spcPts val="0"/>
                        </a:spcAft>
                        <a:tabLst>
                          <a:tab pos="180340" algn="l"/>
                          <a:tab pos="450215" algn="l"/>
                          <a:tab pos="990600" algn="l"/>
                        </a:tabLst>
                      </a:pPr>
                      <a:r>
                        <a:rPr lang="th-TH" sz="1700" dirty="0" smtClean="0">
                          <a:solidFill>
                            <a:srgbClr val="000000"/>
                          </a:solidFill>
                          <a:latin typeface="Chulabhorn Likit Text" panose="00000500000000000000" pitchFamily="50" charset="-34"/>
                          <a:ea typeface="Cordia New" panose="020B0304020202020204" pitchFamily="34" charset="-34"/>
                          <a:cs typeface="Chulabhorn Likit Text" panose="00000500000000000000" pitchFamily="50" charset="-34"/>
                        </a:rPr>
                        <a:t>(4) ได้รับ</a:t>
                      </a:r>
                      <a:r>
                        <a:rPr lang="th-TH" sz="1700" dirty="0" smtClean="0">
                          <a:solidFill>
                            <a:srgbClr val="C00000"/>
                          </a:solidFill>
                          <a:latin typeface="Chulabhorn Likit Text" panose="00000500000000000000" pitchFamily="50" charset="-34"/>
                          <a:ea typeface="Cordia New" panose="020B0304020202020204" pitchFamily="34" charset="-34"/>
                          <a:cs typeface="Chulabhorn Likit Text" panose="00000500000000000000" pitchFamily="50" charset="-34"/>
                        </a:rPr>
                        <a:t>การอนุมัติ</a:t>
                      </a:r>
                      <a:r>
                        <a:rPr lang="th-TH" sz="1700" dirty="0" smtClean="0">
                          <a:solidFill>
                            <a:srgbClr val="000000"/>
                          </a:solidFill>
                          <a:latin typeface="Chulabhorn Likit Text" panose="00000500000000000000" pitchFamily="50" charset="-34"/>
                          <a:ea typeface="Cordia New" panose="020B0304020202020204" pitchFamily="34" charset="-34"/>
                          <a:cs typeface="Chulabhorn Likit Text" panose="00000500000000000000" pitchFamily="50" charset="-34"/>
                        </a:rPr>
                        <a:t>จากคณะกรรมการบริหารกองทุนพัฒนาบทบาทสตรี</a:t>
                      </a:r>
                    </a:p>
                    <a:p>
                      <a:pPr algn="thaiDist">
                        <a:lnSpc>
                          <a:spcPct val="110000"/>
                        </a:lnSpc>
                        <a:spcAft>
                          <a:spcPts val="0"/>
                        </a:spcAft>
                        <a:tabLst>
                          <a:tab pos="180340" algn="l"/>
                          <a:tab pos="450215" algn="l"/>
                          <a:tab pos="990600" algn="l"/>
                        </a:tabLst>
                      </a:pPr>
                      <a:endParaRPr lang="th-TH" sz="1700" dirty="0"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76200" marR="76200" marT="38100" marB="3810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82371940"/>
                  </a:ext>
                </a:extLst>
              </a:tr>
              <a:tr h="2235884">
                <a:tc>
                  <a:txBody>
                    <a:bodyPr/>
                    <a:lstStyle/>
                    <a:p>
                      <a:pPr>
                        <a:lnSpc>
                          <a:spcPct val="110000"/>
                        </a:lnSpc>
                      </a:pPr>
                      <a:endParaRPr lang="th-TH" sz="1300" dirty="0"/>
                    </a:p>
                  </a:txBody>
                  <a:tcPr marL="76200" marR="76200" marT="38100" marB="3810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700" b="1" dirty="0" smtClean="0">
                          <a:solidFill>
                            <a:srgbClr val="000000"/>
                          </a:solidFill>
                          <a:latin typeface="Chulabhorn Likit Text" panose="00000500000000000000" pitchFamily="50" charset="-34"/>
                          <a:ea typeface="Cordia New" panose="020B0304020202020204" pitchFamily="34" charset="-34"/>
                          <a:cs typeface="Chulabhorn Likit Text" panose="00000500000000000000" pitchFamily="50" charset="-34"/>
                        </a:rPr>
                        <a:t>1.2 </a:t>
                      </a:r>
                      <a:r>
                        <a:rPr lang="th-TH" sz="1700" b="1" dirty="0" smtClean="0">
                          <a:solidFill>
                            <a:srgbClr val="000000"/>
                          </a:solidFill>
                          <a:latin typeface="Chulabhorn Likit Text" panose="00000500000000000000" pitchFamily="50" charset="-34"/>
                          <a:ea typeface="Cordia New" panose="020B0304020202020204" pitchFamily="34" charset="-34"/>
                          <a:cs typeface="Chulabhorn Likit Text" panose="00000500000000000000" pitchFamily="50" charset="-34"/>
                        </a:rPr>
                        <a:t>ดอกเบี้ยผิดนัดค้างรับ และค่าปรับค้างรับ</a:t>
                      </a:r>
                      <a:endParaRPr lang="en-US" sz="1700" b="1" dirty="0" smtClean="0">
                        <a:latin typeface="Chulabhorn Likit Text" panose="00000500000000000000" pitchFamily="50" charset="-34"/>
                        <a:ea typeface="Cordia New" panose="020B0304020202020204" pitchFamily="34" charset="-34"/>
                        <a:cs typeface="Chulabhorn Likit Text" panose="00000500000000000000" pitchFamily="50" charset="-34"/>
                      </a:endParaRPr>
                    </a:p>
                    <a:p>
                      <a:pPr>
                        <a:lnSpc>
                          <a:spcPct val="110000"/>
                        </a:lnSpc>
                      </a:pPr>
                      <a:endParaRPr lang="th-TH" sz="1700" dirty="0"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76200" marR="76200" marT="38100" marB="3810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342900" indent="-342900">
                        <a:lnSpc>
                          <a:spcPct val="110000"/>
                        </a:lnSpc>
                        <a:buAutoNum type="arabicParenBoth"/>
                        <a:tabLst>
                          <a:tab pos="180340" algn="l"/>
                          <a:tab pos="450215" algn="l"/>
                          <a:tab pos="990600" algn="l"/>
                        </a:tabLst>
                      </a:pPr>
                      <a:r>
                        <a:rPr lang="th-TH" sz="1700" u="none" dirty="0" smtClean="0">
                          <a:solidFill>
                            <a:srgbClr val="000000"/>
                          </a:solidFill>
                          <a:latin typeface="Chulabhorn Likit Text" panose="00000500000000000000" pitchFamily="50" charset="-34"/>
                          <a:ea typeface="Cordia New" panose="020B0304020202020204" pitchFamily="34" charset="-34"/>
                          <a:cs typeface="Chulabhorn Likit Text" panose="00000500000000000000" pitchFamily="50" charset="-34"/>
                        </a:rPr>
                        <a:t>ตรวจสอบความมีตัวตน</a:t>
                      </a:r>
                      <a:r>
                        <a:rPr lang="th-TH" sz="1700" dirty="0" smtClean="0">
                          <a:solidFill>
                            <a:srgbClr val="000000"/>
                          </a:solidFill>
                          <a:latin typeface="Chulabhorn Likit Text" panose="00000500000000000000" pitchFamily="50" charset="-34"/>
                          <a:ea typeface="Cordia New" panose="020B0304020202020204" pitchFamily="34" charset="-34"/>
                          <a:cs typeface="Chulabhorn Likit Text" panose="00000500000000000000" pitchFamily="50" charset="-34"/>
                        </a:rPr>
                        <a:t>ของลูกหนี้เงินให้กู้ยืมที่มีดอกเบี้ยผิดนัดค้างรับ และค่าปรับค้างรับ</a:t>
                      </a:r>
                    </a:p>
                    <a:p>
                      <a:pPr>
                        <a:lnSpc>
                          <a:spcPct val="110000"/>
                        </a:lnSpc>
                        <a:tabLst>
                          <a:tab pos="180340" algn="l"/>
                          <a:tab pos="450215" algn="l"/>
                          <a:tab pos="990600" algn="l"/>
                        </a:tabLst>
                      </a:pPr>
                      <a:r>
                        <a:rPr lang="th-TH" sz="1700" dirty="0" smtClean="0">
                          <a:solidFill>
                            <a:srgbClr val="000000"/>
                          </a:solidFill>
                          <a:latin typeface="Chulabhorn Likit Text" panose="00000500000000000000" pitchFamily="50" charset="-34"/>
                          <a:ea typeface="Cordia New" panose="020B0304020202020204" pitchFamily="34" charset="-34"/>
                          <a:cs typeface="Chulabhorn Likit Text" panose="00000500000000000000" pitchFamily="50" charset="-34"/>
                        </a:rPr>
                        <a:t>(2) </a:t>
                      </a:r>
                      <a:r>
                        <a:rPr lang="th-TH" sz="1700" u="none" dirty="0" smtClean="0">
                          <a:solidFill>
                            <a:srgbClr val="000000"/>
                          </a:solidFill>
                          <a:latin typeface="Chulabhorn Likit Text" panose="00000500000000000000" pitchFamily="50" charset="-34"/>
                          <a:ea typeface="Cordia New" panose="020B0304020202020204" pitchFamily="34" charset="-34"/>
                          <a:cs typeface="Chulabhorn Likit Text" panose="00000500000000000000" pitchFamily="50" charset="-34"/>
                        </a:rPr>
                        <a:t>รายงานการวิเคราะห์อายุ</a:t>
                      </a:r>
                      <a:r>
                        <a:rPr lang="th-TH" sz="1700" dirty="0" smtClean="0">
                          <a:solidFill>
                            <a:srgbClr val="000000"/>
                          </a:solidFill>
                          <a:latin typeface="Chulabhorn Likit Text" panose="00000500000000000000" pitchFamily="50" charset="-34"/>
                          <a:ea typeface="Cordia New" panose="020B0304020202020204" pitchFamily="34" charset="-34"/>
                          <a:cs typeface="Chulabhorn Likit Text" panose="00000500000000000000" pitchFamily="50" charset="-34"/>
                        </a:rPr>
                        <a:t>ดอกเบี้ยผิดนัดค้างรับ และค่าปรับค้างรับ</a:t>
                      </a:r>
                    </a:p>
                    <a:p>
                      <a:pPr algn="thaiDist">
                        <a:lnSpc>
                          <a:spcPct val="110000"/>
                        </a:lnSpc>
                        <a:spcAft>
                          <a:spcPts val="0"/>
                        </a:spcAft>
                        <a:tabLst>
                          <a:tab pos="180340" algn="l"/>
                          <a:tab pos="450215" algn="l"/>
                          <a:tab pos="990600" algn="l"/>
                        </a:tabLst>
                      </a:pPr>
                      <a:r>
                        <a:rPr lang="th-TH" sz="1700" dirty="0" smtClean="0">
                          <a:solidFill>
                            <a:srgbClr val="000000"/>
                          </a:solidFill>
                          <a:latin typeface="Chulabhorn Likit Text" panose="00000500000000000000" pitchFamily="50" charset="-34"/>
                          <a:ea typeface="Cordia New" panose="020B0304020202020204" pitchFamily="34" charset="-34"/>
                          <a:cs typeface="Chulabhorn Likit Text" panose="00000500000000000000" pitchFamily="50" charset="-34"/>
                        </a:rPr>
                        <a:t>(3) สรุปยอดลูกหนี้เงินให้กู้ยืมที่มียอดดอกเบี้ยผิดนัดค้างรับ และค่าปรับค้าง       </a:t>
                      </a:r>
                    </a:p>
                    <a:p>
                      <a:pPr algn="thaiDist">
                        <a:lnSpc>
                          <a:spcPct val="110000"/>
                        </a:lnSpc>
                        <a:spcAft>
                          <a:spcPts val="0"/>
                        </a:spcAft>
                        <a:tabLst>
                          <a:tab pos="180340" algn="l"/>
                          <a:tab pos="450215" algn="l"/>
                          <a:tab pos="990600" algn="l"/>
                        </a:tabLst>
                      </a:pPr>
                      <a:r>
                        <a:rPr lang="th-TH" sz="1700" dirty="0" smtClean="0">
                          <a:solidFill>
                            <a:srgbClr val="000000"/>
                          </a:solidFill>
                          <a:latin typeface="Chulabhorn Likit Text" panose="00000500000000000000" pitchFamily="50" charset="-34"/>
                          <a:ea typeface="Cordia New" panose="020B0304020202020204" pitchFamily="34" charset="-34"/>
                          <a:cs typeface="Chulabhorn Likit Text" panose="00000500000000000000" pitchFamily="50" charset="-34"/>
                        </a:rPr>
                        <a:t>     รับที่จะดำเนินการตั้งค่าเผื่อหนี้สงสัยจะสูญ</a:t>
                      </a:r>
                    </a:p>
                    <a:p>
                      <a:pPr algn="thaiDist">
                        <a:lnSpc>
                          <a:spcPct val="110000"/>
                        </a:lnSpc>
                        <a:spcAft>
                          <a:spcPts val="0"/>
                        </a:spcAft>
                        <a:tabLst>
                          <a:tab pos="180340" algn="l"/>
                          <a:tab pos="450215" algn="l"/>
                          <a:tab pos="990600" algn="l"/>
                        </a:tabLst>
                      </a:pPr>
                      <a:r>
                        <a:rPr lang="th-TH" sz="1700" dirty="0" smtClean="0">
                          <a:solidFill>
                            <a:srgbClr val="000000"/>
                          </a:solidFill>
                          <a:latin typeface="Chulabhorn Likit Text" panose="00000500000000000000" pitchFamily="50" charset="-34"/>
                          <a:ea typeface="Cordia New" panose="020B0304020202020204" pitchFamily="34" charset="-34"/>
                          <a:cs typeface="Chulabhorn Likit Text" panose="00000500000000000000" pitchFamily="50" charset="-34"/>
                        </a:rPr>
                        <a:t>(4) </a:t>
                      </a:r>
                      <a:r>
                        <a:rPr lang="th-TH" sz="1700" dirty="0" smtClean="0">
                          <a:solidFill>
                            <a:srgbClr val="C00000"/>
                          </a:solidFill>
                          <a:latin typeface="Chulabhorn Likit Text" panose="00000500000000000000" pitchFamily="50" charset="-34"/>
                          <a:ea typeface="Cordia New" panose="020B0304020202020204" pitchFamily="34" charset="-34"/>
                          <a:cs typeface="Chulabhorn Likit Text" panose="00000500000000000000" pitchFamily="50" charset="-34"/>
                        </a:rPr>
                        <a:t>การพิจารณาอนุมัติ</a:t>
                      </a:r>
                      <a:r>
                        <a:rPr lang="th-TH" sz="1700" dirty="0" smtClean="0">
                          <a:solidFill>
                            <a:srgbClr val="000000"/>
                          </a:solidFill>
                          <a:latin typeface="Chulabhorn Likit Text" panose="00000500000000000000" pitchFamily="50" charset="-34"/>
                          <a:ea typeface="Cordia New" panose="020B0304020202020204" pitchFamily="34" charset="-34"/>
                          <a:cs typeface="Chulabhorn Likit Text" panose="00000500000000000000" pitchFamily="50" charset="-34"/>
                        </a:rPr>
                        <a:t>ของคณะกรรมการบริหารกองทุนพัฒนาบทบาทสตรี </a:t>
                      </a:r>
                      <a:br>
                        <a:rPr lang="th-TH" sz="1700" dirty="0" smtClean="0">
                          <a:solidFill>
                            <a:srgbClr val="000000"/>
                          </a:solidFill>
                          <a:latin typeface="Chulabhorn Likit Text" panose="00000500000000000000" pitchFamily="50" charset="-34"/>
                          <a:ea typeface="Cordia New" panose="020B0304020202020204" pitchFamily="34" charset="-34"/>
                          <a:cs typeface="Chulabhorn Likit Text" panose="00000500000000000000" pitchFamily="50" charset="-34"/>
                        </a:rPr>
                      </a:br>
                      <a:r>
                        <a:rPr lang="th-TH" sz="1700" dirty="0" smtClean="0">
                          <a:solidFill>
                            <a:srgbClr val="000000"/>
                          </a:solidFill>
                          <a:latin typeface="Chulabhorn Likit Text" panose="00000500000000000000" pitchFamily="50" charset="-34"/>
                          <a:ea typeface="Cordia New" panose="020B0304020202020204" pitchFamily="34" charset="-34"/>
                          <a:cs typeface="Chulabhorn Likit Text" panose="00000500000000000000" pitchFamily="50" charset="-34"/>
                        </a:rPr>
                        <a:t>      ให้ตั้งค่าเผื่อหนี้สงสัยจะสูญสำหรับลูกหนี้ที่คาดว่าจะไม่สามารถเรียกเก็บได้</a:t>
                      </a:r>
                    </a:p>
                  </a:txBody>
                  <a:tcPr marL="76200" marR="76200" marT="38100" marB="3810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85827762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4211863771"/>
      </p:ext>
    </p:extLst>
  </p:cSld>
  <p:clrMapOvr>
    <a:masterClrMapping/>
  </p:clrMapOvr>
</p:sld>
</file>

<file path=ppt/slides/slide1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Table 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995731928"/>
              </p:ext>
            </p:extLst>
          </p:nvPr>
        </p:nvGraphicFramePr>
        <p:xfrm>
          <a:off x="105564" y="134074"/>
          <a:ext cx="9948871" cy="549148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34588">
                  <a:extLst>
                    <a:ext uri="{9D8B030D-6E8A-4147-A177-3AD203B41FA5}">
                      <a16:colId xmlns:a16="http://schemas.microsoft.com/office/drawing/2014/main" val="473570918"/>
                    </a:ext>
                  </a:extLst>
                </a:gridCol>
                <a:gridCol w="3144456">
                  <a:extLst>
                    <a:ext uri="{9D8B030D-6E8A-4147-A177-3AD203B41FA5}">
                      <a16:colId xmlns:a16="http://schemas.microsoft.com/office/drawing/2014/main" val="4215596191"/>
                    </a:ext>
                  </a:extLst>
                </a:gridCol>
                <a:gridCol w="6369827">
                  <a:extLst>
                    <a:ext uri="{9D8B030D-6E8A-4147-A177-3AD203B41FA5}">
                      <a16:colId xmlns:a16="http://schemas.microsoft.com/office/drawing/2014/main" val="1324981638"/>
                    </a:ext>
                  </a:extLst>
                </a:gridCol>
              </a:tblGrid>
              <a:tr h="514350">
                <a:tc>
                  <a:txBody>
                    <a:bodyPr/>
                    <a:lstStyle/>
                    <a:p>
                      <a:endParaRPr lang="th-TH" sz="900" dirty="0" smtClean="0">
                        <a:solidFill>
                          <a:schemeClr val="tx1"/>
                        </a:solidFill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  <a:p>
                      <a:r>
                        <a:rPr lang="th-TH" sz="2000" dirty="0" smtClean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2.</a:t>
                      </a:r>
                      <a:endParaRPr lang="th-TH" sz="2000" dirty="0">
                        <a:solidFill>
                          <a:schemeClr val="tx1"/>
                        </a:solidFill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76200" marR="76200" marT="38100" marB="3810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endParaRPr lang="th-TH" sz="900" spc="-30" dirty="0" smtClean="0">
                        <a:solidFill>
                          <a:srgbClr val="FF0000"/>
                        </a:solidFill>
                        <a:latin typeface="Chulabhorn Likit Text" panose="00000500000000000000" pitchFamily="50" charset="-34"/>
                        <a:ea typeface="Cordia New" panose="020B0304020202020204" pitchFamily="34" charset="-34"/>
                        <a:cs typeface="Chulabhorn Likit Text" panose="00000500000000000000" pitchFamily="50" charset="-34"/>
                      </a:endParaRPr>
                    </a:p>
                    <a:p>
                      <a:r>
                        <a:rPr lang="th-TH" sz="2000" spc="-30" dirty="0" smtClean="0">
                          <a:solidFill>
                            <a:srgbClr val="C00000"/>
                          </a:solidFill>
                          <a:latin typeface="Chulabhorn Likit Text" panose="00000500000000000000" pitchFamily="50" charset="-34"/>
                          <a:ea typeface="Cordia New" panose="020B0304020202020204" pitchFamily="34" charset="-34"/>
                          <a:cs typeface="Chulabhorn Likit Text" panose="00000500000000000000" pitchFamily="50" charset="-34"/>
                        </a:rPr>
                        <a:t>การตัดจำหน่ายหนี้สูญ </a:t>
                      </a:r>
                      <a:r>
                        <a:rPr lang="th-TH" sz="2000" spc="-30" dirty="0" smtClean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ea typeface="Cordia New" panose="020B0304020202020204" pitchFamily="34" charset="-34"/>
                          <a:cs typeface="Chulabhorn Likit Text" panose="00000500000000000000" pitchFamily="50" charset="-34"/>
                        </a:rPr>
                        <a:t>ทุกสิ้นปีบัญชี</a:t>
                      </a:r>
                      <a:endParaRPr lang="th-TH" sz="2000" dirty="0">
                        <a:solidFill>
                          <a:schemeClr val="tx1"/>
                        </a:solidFill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76200" marR="76200" marT="38100" marB="3810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th-TH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251405457"/>
                  </a:ext>
                </a:extLst>
              </a:tr>
              <a:tr h="2103666">
                <a:tc>
                  <a:txBody>
                    <a:bodyPr/>
                    <a:lstStyle/>
                    <a:p>
                      <a:endParaRPr lang="th-TH" sz="1300" dirty="0"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76200" marR="76200" marT="38100" marB="3810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h-TH" sz="1700" b="1" dirty="0" smtClean="0">
                          <a:solidFill>
                            <a:srgbClr val="000000"/>
                          </a:solidFill>
                          <a:latin typeface="Chulabhorn Likit Text" panose="00000500000000000000" pitchFamily="50" charset="-34"/>
                          <a:ea typeface="Cordia New" panose="020B0304020202020204" pitchFamily="34" charset="-34"/>
                          <a:cs typeface="Chulabhorn Likit Text" panose="00000500000000000000" pitchFamily="50" charset="-34"/>
                        </a:rPr>
                        <a:t>2.1 ลูกหนี้เงินให้กู้ยืม </a:t>
                      </a:r>
                      <a:endParaRPr lang="th-TH" sz="1700" b="1" dirty="0"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76200" marR="76200" marT="38100" marB="3810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342900" indent="-342900">
                        <a:buAutoNum type="arabicParenBoth"/>
                      </a:pPr>
                      <a:r>
                        <a:rPr lang="th-TH" sz="1300" spc="-20" dirty="0" smtClean="0">
                          <a:solidFill>
                            <a:srgbClr val="000000"/>
                          </a:solidFill>
                          <a:latin typeface="Chulabhorn Likit Text" panose="00000500000000000000" pitchFamily="50" charset="-34"/>
                          <a:ea typeface="Cordia New" panose="020B0304020202020204" pitchFamily="34" charset="-34"/>
                          <a:cs typeface="Chulabhorn Likit Text" panose="00000500000000000000" pitchFamily="50" charset="-34"/>
                        </a:rPr>
                        <a:t>ต้องเป็น</a:t>
                      </a:r>
                      <a:r>
                        <a:rPr lang="th-TH" sz="1300" u="sng" spc="-20" dirty="0" smtClean="0">
                          <a:solidFill>
                            <a:srgbClr val="C00000"/>
                          </a:solidFill>
                          <a:latin typeface="Chulabhorn Likit Text" panose="00000500000000000000" pitchFamily="50" charset="-34"/>
                          <a:ea typeface="Cordia New" panose="020B0304020202020204" pitchFamily="34" charset="-34"/>
                          <a:cs typeface="Chulabhorn Likit Text" panose="00000500000000000000" pitchFamily="50" charset="-34"/>
                        </a:rPr>
                        <a:t>ลูกหนี้เงินให้กู้ยืมที่มีการดำเนินการตั้งค่าเผื่อหนี้สงสัยจะสูญไว้แล้วเท่านั้น</a:t>
                      </a:r>
                      <a:endParaRPr lang="th-TH" sz="1300" spc="-20" dirty="0" smtClean="0">
                        <a:solidFill>
                          <a:srgbClr val="C00000"/>
                        </a:solidFill>
                        <a:latin typeface="Chulabhorn Likit Text" panose="00000500000000000000" pitchFamily="50" charset="-34"/>
                        <a:ea typeface="Cordia New" panose="020B0304020202020204" pitchFamily="34" charset="-34"/>
                        <a:cs typeface="Chulabhorn Likit Text" panose="00000500000000000000" pitchFamily="50" charset="-34"/>
                      </a:endParaRPr>
                    </a:p>
                    <a:p>
                      <a:r>
                        <a:rPr lang="th-TH" sz="1300" dirty="0" smtClean="0">
                          <a:solidFill>
                            <a:srgbClr val="000000"/>
                          </a:solidFill>
                          <a:latin typeface="Chulabhorn Likit Text" panose="00000500000000000000" pitchFamily="50" charset="-34"/>
                          <a:ea typeface="Cordia New" panose="020B0304020202020204" pitchFamily="34" charset="-34"/>
                          <a:cs typeface="Chulabhorn Likit Text" panose="00000500000000000000" pitchFamily="50" charset="-34"/>
                        </a:rPr>
                        <a:t>(2) ต้องเป็นลูกหนี้เงินให้กู้ยืมที่</a:t>
                      </a:r>
                      <a:r>
                        <a:rPr lang="th-TH" sz="1300" u="sng" dirty="0" smtClean="0">
                          <a:solidFill>
                            <a:srgbClr val="C00000"/>
                          </a:solidFill>
                          <a:latin typeface="Chulabhorn Likit Text" panose="00000500000000000000" pitchFamily="50" charset="-34"/>
                          <a:ea typeface="Cordia New" panose="020B0304020202020204" pitchFamily="34" charset="-34"/>
                          <a:cs typeface="Chulabhorn Likit Text" panose="00000500000000000000" pitchFamily="50" charset="-34"/>
                        </a:rPr>
                        <a:t>ค้างชำระเกิน 5 ปีขึ้นไป</a:t>
                      </a:r>
                      <a:endParaRPr lang="th-TH" sz="1300" dirty="0" smtClean="0">
                        <a:solidFill>
                          <a:srgbClr val="C00000"/>
                        </a:solidFill>
                        <a:latin typeface="Chulabhorn Likit Text" panose="00000500000000000000" pitchFamily="50" charset="-34"/>
                        <a:ea typeface="Cordia New" panose="020B0304020202020204" pitchFamily="34" charset="-34"/>
                        <a:cs typeface="Chulabhorn Likit Text" panose="00000500000000000000" pitchFamily="50" charset="-34"/>
                      </a:endParaRPr>
                    </a:p>
                    <a:p>
                      <a:r>
                        <a:rPr lang="th-TH" sz="1300" dirty="0" smtClean="0">
                          <a:solidFill>
                            <a:srgbClr val="000000"/>
                          </a:solidFill>
                          <a:latin typeface="Chulabhorn Likit Text" panose="00000500000000000000" pitchFamily="50" charset="-34"/>
                          <a:ea typeface="Cordia New" panose="020B0304020202020204" pitchFamily="34" charset="-34"/>
                          <a:cs typeface="Chulabhorn Likit Text" panose="00000500000000000000" pitchFamily="50" charset="-34"/>
                        </a:rPr>
                        <a:t>(3) ต้อง</a:t>
                      </a:r>
                      <a:r>
                        <a:rPr lang="th-TH" sz="1300" u="sng" dirty="0" smtClean="0">
                          <a:solidFill>
                            <a:srgbClr val="C00000"/>
                          </a:solidFill>
                          <a:latin typeface="Chulabhorn Likit Text" panose="00000500000000000000" pitchFamily="50" charset="-34"/>
                          <a:ea typeface="Cordia New" panose="020B0304020202020204" pitchFamily="34" charset="-34"/>
                          <a:cs typeface="Chulabhorn Likit Text" panose="00000500000000000000" pitchFamily="50" charset="-34"/>
                        </a:rPr>
                        <a:t>มีหลักฐานการติดตามทวงหนี้เป็นลายลักษณ์อักษร</a:t>
                      </a:r>
                      <a:r>
                        <a:rPr lang="th-TH" sz="1300" dirty="0" smtClean="0">
                          <a:solidFill>
                            <a:srgbClr val="000000"/>
                          </a:solidFill>
                          <a:latin typeface="Chulabhorn Likit Text" panose="00000500000000000000" pitchFamily="50" charset="-34"/>
                          <a:ea typeface="Cordia New" panose="020B0304020202020204" pitchFamily="34" charset="-34"/>
                          <a:cs typeface="Chulabhorn Likit Text" panose="00000500000000000000" pitchFamily="50" charset="-34"/>
                        </a:rPr>
                        <a:t>อย่างน้อย 2 ครั้ง</a:t>
                      </a:r>
                    </a:p>
                    <a:p>
                      <a:r>
                        <a:rPr lang="th-TH" sz="1300" dirty="0" smtClean="0">
                          <a:solidFill>
                            <a:srgbClr val="000000"/>
                          </a:solidFill>
                          <a:latin typeface="Chulabhorn Likit Text" panose="00000500000000000000" pitchFamily="50" charset="-34"/>
                          <a:ea typeface="Cordia New" panose="020B0304020202020204" pitchFamily="34" charset="-34"/>
                          <a:cs typeface="Chulabhorn Likit Text" panose="00000500000000000000" pitchFamily="50" charset="-34"/>
                        </a:rPr>
                        <a:t>     - ครั้งที่ 1 ลูกหนี้เกินกำหนดชำระไม่เกิน 30 วัน นับถัดจากวันที่ลูกหนี้ครบกำหนดชำระ / </a:t>
                      </a:r>
                    </a:p>
                    <a:p>
                      <a:r>
                        <a:rPr lang="th-TH" sz="1300" spc="-40" dirty="0" smtClean="0">
                          <a:solidFill>
                            <a:srgbClr val="000000"/>
                          </a:solidFill>
                          <a:latin typeface="Chulabhorn Likit Text" panose="00000500000000000000" pitchFamily="50" charset="-34"/>
                          <a:ea typeface="Cordia New" panose="020B0304020202020204" pitchFamily="34" charset="-34"/>
                          <a:cs typeface="Chulabhorn Likit Text" panose="00000500000000000000" pitchFamily="50" charset="-34"/>
                        </a:rPr>
                        <a:t>        ครั้งที่ 2 ภายใน 30 วัน นับถัดจากวันที่ติดตามทวงถามครั้งที่ 1</a:t>
                      </a:r>
                    </a:p>
                    <a:p>
                      <a:r>
                        <a:rPr lang="th-TH" sz="1300" dirty="0" smtClean="0">
                          <a:solidFill>
                            <a:srgbClr val="000000"/>
                          </a:solidFill>
                          <a:latin typeface="Chulabhorn Likit Text" panose="00000500000000000000" pitchFamily="50" charset="-34"/>
                          <a:ea typeface="Cordia New" panose="020B0304020202020204" pitchFamily="34" charset="-34"/>
                          <a:cs typeface="Chulabhorn Likit Text" panose="00000500000000000000" pitchFamily="50" charset="-34"/>
                        </a:rPr>
                        <a:t>     - กรณีติดตามทวงถามจนถึงที่สุดแล้ว และไม่ได้รับการชำระหนี้ โดยปรากฏว่า ลูกหนี้ถึงแก่</a:t>
                      </a:r>
                    </a:p>
                    <a:p>
                      <a:r>
                        <a:rPr lang="th-TH" sz="1300" dirty="0" smtClean="0">
                          <a:solidFill>
                            <a:srgbClr val="000000"/>
                          </a:solidFill>
                          <a:latin typeface="Chulabhorn Likit Text" panose="00000500000000000000" pitchFamily="50" charset="-34"/>
                          <a:ea typeface="Cordia New" panose="020B0304020202020204" pitchFamily="34" charset="-34"/>
                          <a:cs typeface="Chulabhorn Likit Text" panose="00000500000000000000" pitchFamily="50" charset="-34"/>
                        </a:rPr>
                        <a:t>       ความตายหรือเป็นคนสาบสูญ หรือมีหลักฐานว่าหายสาบสูญ และลูกหนี้ถูกศาลพิพากษา</a:t>
                      </a:r>
                    </a:p>
                    <a:p>
                      <a:r>
                        <a:rPr lang="th-TH" sz="1300" dirty="0" smtClean="0">
                          <a:solidFill>
                            <a:srgbClr val="000000"/>
                          </a:solidFill>
                          <a:latin typeface="Chulabhorn Likit Text" panose="00000500000000000000" pitchFamily="50" charset="-34"/>
                          <a:ea typeface="Cordia New" panose="020B0304020202020204" pitchFamily="34" charset="-34"/>
                          <a:cs typeface="Chulabhorn Likit Text" panose="00000500000000000000" pitchFamily="50" charset="-34"/>
                        </a:rPr>
                        <a:t>       ถึงที่สุดให้ล้มละลาย</a:t>
                      </a:r>
                    </a:p>
                    <a:p>
                      <a:r>
                        <a:rPr lang="th-TH" sz="1300" dirty="0" smtClean="0">
                          <a:solidFill>
                            <a:srgbClr val="000000"/>
                          </a:solidFill>
                          <a:latin typeface="Chulabhorn Likit Text" panose="00000500000000000000" pitchFamily="50" charset="-34"/>
                          <a:ea typeface="Cordia New" panose="020B0304020202020204" pitchFamily="34" charset="-34"/>
                          <a:cs typeface="Chulabhorn Likit Text" panose="00000500000000000000" pitchFamily="50" charset="-34"/>
                        </a:rPr>
                        <a:t>     - หลักฐานการติดตามทวงถามเป็นลายลักษณ์อักษรด้วยการส่งไปรษณีย์ลงทะเบียนตอบรับ </a:t>
                      </a:r>
                    </a:p>
                    <a:p>
                      <a:r>
                        <a:rPr lang="th-TH" sz="1300" dirty="0" smtClean="0">
                          <a:solidFill>
                            <a:srgbClr val="000000"/>
                          </a:solidFill>
                          <a:latin typeface="Chulabhorn Likit Text" panose="00000500000000000000" pitchFamily="50" charset="-34"/>
                          <a:ea typeface="Cordia New" panose="020B0304020202020204" pitchFamily="34" charset="-34"/>
                          <a:cs typeface="Chulabhorn Likit Text" panose="00000500000000000000" pitchFamily="50" charset="-34"/>
                        </a:rPr>
                        <a:t>       ตามที่อยู่ปรากฏตามหลักฐานตามที่อยู่ที่ปรากฏในสัญญา</a:t>
                      </a:r>
                    </a:p>
                    <a:p>
                      <a:endParaRPr lang="th-TH" sz="1300" dirty="0"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76200" marR="76200" marT="38100" marB="3810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82371940"/>
                  </a:ext>
                </a:extLst>
              </a:tr>
              <a:tr h="2717800">
                <a:tc>
                  <a:txBody>
                    <a:bodyPr/>
                    <a:lstStyle/>
                    <a:p>
                      <a:endParaRPr lang="th-TH" sz="1300" dirty="0"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76200" marR="76200" marT="38100" marB="3810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700" b="1" dirty="0" smtClean="0">
                          <a:solidFill>
                            <a:srgbClr val="000000"/>
                          </a:solidFill>
                          <a:latin typeface="Chulabhorn Likit Text" panose="00000500000000000000" pitchFamily="50" charset="-34"/>
                          <a:ea typeface="Cordia New" panose="020B0304020202020204" pitchFamily="34" charset="-34"/>
                          <a:cs typeface="Chulabhorn Likit Text" panose="00000500000000000000" pitchFamily="50" charset="-34"/>
                        </a:rPr>
                        <a:t>2.2 </a:t>
                      </a:r>
                      <a:r>
                        <a:rPr lang="th-TH" sz="1700" b="1" dirty="0" smtClean="0">
                          <a:solidFill>
                            <a:srgbClr val="000000"/>
                          </a:solidFill>
                          <a:latin typeface="Chulabhorn Likit Text" panose="00000500000000000000" pitchFamily="50" charset="-34"/>
                          <a:ea typeface="Cordia New" panose="020B0304020202020204" pitchFamily="34" charset="-34"/>
                          <a:cs typeface="Chulabhorn Likit Text" panose="00000500000000000000" pitchFamily="50" charset="-34"/>
                        </a:rPr>
                        <a:t>ดอกเบี้ยผิดนัดค้างรับ และ</a:t>
                      </a:r>
                      <a:br>
                        <a:rPr lang="th-TH" sz="1700" b="1" dirty="0" smtClean="0">
                          <a:solidFill>
                            <a:srgbClr val="000000"/>
                          </a:solidFill>
                          <a:latin typeface="Chulabhorn Likit Text" panose="00000500000000000000" pitchFamily="50" charset="-34"/>
                          <a:ea typeface="Cordia New" panose="020B0304020202020204" pitchFamily="34" charset="-34"/>
                          <a:cs typeface="Chulabhorn Likit Text" panose="00000500000000000000" pitchFamily="50" charset="-34"/>
                        </a:rPr>
                      </a:br>
                      <a:r>
                        <a:rPr lang="th-TH" sz="1700" b="1" dirty="0" smtClean="0">
                          <a:solidFill>
                            <a:srgbClr val="000000"/>
                          </a:solidFill>
                          <a:latin typeface="Chulabhorn Likit Text" panose="00000500000000000000" pitchFamily="50" charset="-34"/>
                          <a:ea typeface="Cordia New" panose="020B0304020202020204" pitchFamily="34" charset="-34"/>
                          <a:cs typeface="Chulabhorn Likit Text" panose="00000500000000000000" pitchFamily="50" charset="-34"/>
                        </a:rPr>
                        <a:t>     ค่าปรับค้างรับ</a:t>
                      </a:r>
                      <a:endParaRPr lang="en-US" sz="1700" b="1" dirty="0" smtClean="0">
                        <a:latin typeface="Chulabhorn Likit Text" panose="00000500000000000000" pitchFamily="50" charset="-34"/>
                        <a:ea typeface="Cordia New" panose="020B0304020202020204" pitchFamily="34" charset="-34"/>
                        <a:cs typeface="Chulabhorn Likit Text" panose="00000500000000000000" pitchFamily="50" charset="-34"/>
                      </a:endParaRPr>
                    </a:p>
                    <a:p>
                      <a:endParaRPr lang="th-TH" sz="1700" dirty="0"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76200" marR="76200" marT="38100" marB="3810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342900" indent="-342900" algn="thaiDist">
                        <a:spcAft>
                          <a:spcPts val="0"/>
                        </a:spcAft>
                        <a:buAutoNum type="arabicParenBoth"/>
                        <a:tabLst>
                          <a:tab pos="180340" algn="l"/>
                          <a:tab pos="450215" algn="l"/>
                          <a:tab pos="990600" algn="l"/>
                        </a:tabLst>
                      </a:pPr>
                      <a:r>
                        <a:rPr lang="th-TH" sz="1300" spc="-30" dirty="0" smtClean="0">
                          <a:solidFill>
                            <a:srgbClr val="000000"/>
                          </a:solidFill>
                          <a:latin typeface="Chulabhorn Likit Text" panose="00000500000000000000" pitchFamily="50" charset="-34"/>
                          <a:ea typeface="Cordia New" panose="020B0304020202020204" pitchFamily="34" charset="-34"/>
                          <a:cs typeface="Chulabhorn Likit Text" panose="00000500000000000000" pitchFamily="50" charset="-34"/>
                        </a:rPr>
                        <a:t>ต้อง</a:t>
                      </a:r>
                      <a:r>
                        <a:rPr lang="th-TH" sz="1300" u="sng" spc="-30" dirty="0" smtClean="0">
                          <a:solidFill>
                            <a:srgbClr val="C00000"/>
                          </a:solidFill>
                          <a:latin typeface="Chulabhorn Likit Text" panose="00000500000000000000" pitchFamily="50" charset="-34"/>
                          <a:ea typeface="Cordia New" panose="020B0304020202020204" pitchFamily="34" charset="-34"/>
                          <a:cs typeface="Chulabhorn Likit Text" panose="00000500000000000000" pitchFamily="50" charset="-34"/>
                        </a:rPr>
                        <a:t>มีการตั้งค่าเผื่อหนี้สงสัยจะสูญ</a:t>
                      </a:r>
                      <a:r>
                        <a:rPr lang="th-TH" sz="1300" u="sng" dirty="0" smtClean="0">
                          <a:solidFill>
                            <a:srgbClr val="C00000"/>
                          </a:solidFill>
                          <a:latin typeface="Chulabhorn Likit Text" panose="00000500000000000000" pitchFamily="50" charset="-34"/>
                          <a:ea typeface="Cordia New" panose="020B0304020202020204" pitchFamily="34" charset="-34"/>
                          <a:cs typeface="Chulabhorn Likit Text" panose="00000500000000000000" pitchFamily="50" charset="-34"/>
                        </a:rPr>
                        <a:t>ไว้แล้วเท่านั้น</a:t>
                      </a:r>
                      <a:endParaRPr lang="th-TH" sz="1300" dirty="0" smtClean="0">
                        <a:solidFill>
                          <a:srgbClr val="C00000"/>
                        </a:solidFill>
                        <a:latin typeface="Chulabhorn Likit Text" panose="00000500000000000000" pitchFamily="50" charset="-34"/>
                        <a:ea typeface="Cordia New" panose="020B0304020202020204" pitchFamily="34" charset="-34"/>
                        <a:cs typeface="Chulabhorn Likit Text" panose="00000500000000000000" pitchFamily="50" charset="-34"/>
                      </a:endParaRPr>
                    </a:p>
                    <a:p>
                      <a:pPr>
                        <a:tabLst>
                          <a:tab pos="180340" algn="l"/>
                          <a:tab pos="450215" algn="l"/>
                          <a:tab pos="990600" algn="l"/>
                        </a:tabLst>
                      </a:pPr>
                      <a:r>
                        <a:rPr lang="th-TH" sz="1300" dirty="0" smtClean="0">
                          <a:solidFill>
                            <a:srgbClr val="000000"/>
                          </a:solidFill>
                          <a:latin typeface="Chulabhorn Likit Text" panose="00000500000000000000" pitchFamily="50" charset="-34"/>
                          <a:ea typeface="Cordia New" panose="020B0304020202020204" pitchFamily="34" charset="-34"/>
                          <a:cs typeface="Chulabhorn Likit Text" panose="00000500000000000000" pitchFamily="50" charset="-34"/>
                        </a:rPr>
                        <a:t>(2) ต้องเป็น</a:t>
                      </a:r>
                      <a:r>
                        <a:rPr lang="th-TH" sz="1300" dirty="0" smtClean="0">
                          <a:solidFill>
                            <a:srgbClr val="C00000"/>
                          </a:solidFill>
                          <a:latin typeface="Chulabhorn Likit Text" panose="00000500000000000000" pitchFamily="50" charset="-34"/>
                          <a:ea typeface="Cordia New" panose="020B0304020202020204" pitchFamily="34" charset="-34"/>
                          <a:cs typeface="Chulabhorn Likit Text" panose="00000500000000000000" pitchFamily="50" charset="-34"/>
                        </a:rPr>
                        <a:t>ดอกเบี้ยผิดนัด</a:t>
                      </a:r>
                      <a:r>
                        <a:rPr lang="th-TH" sz="1300" u="sng" dirty="0" smtClean="0">
                          <a:solidFill>
                            <a:srgbClr val="C00000"/>
                          </a:solidFill>
                          <a:latin typeface="Chulabhorn Likit Text" panose="00000500000000000000" pitchFamily="50" charset="-34"/>
                          <a:ea typeface="Cordia New" panose="020B0304020202020204" pitchFamily="34" charset="-34"/>
                          <a:cs typeface="Chulabhorn Likit Text" panose="00000500000000000000" pitchFamily="50" charset="-34"/>
                        </a:rPr>
                        <a:t>ค้างชำระเกิน 5 ปีขึ้นไป</a:t>
                      </a:r>
                      <a:r>
                        <a:rPr lang="th-TH" sz="1300" dirty="0" smtClean="0">
                          <a:solidFill>
                            <a:srgbClr val="C00000"/>
                          </a:solidFill>
                          <a:latin typeface="Chulabhorn Likit Text" panose="00000500000000000000" pitchFamily="50" charset="-34"/>
                          <a:ea typeface="Cordia New" panose="020B0304020202020204" pitchFamily="34" charset="-34"/>
                          <a:cs typeface="Chulabhorn Likit Text" panose="00000500000000000000" pitchFamily="50" charset="-34"/>
                        </a:rPr>
                        <a:t> </a:t>
                      </a:r>
                      <a:r>
                        <a:rPr lang="th-TH" sz="1300" dirty="0" smtClean="0">
                          <a:solidFill>
                            <a:srgbClr val="000000"/>
                          </a:solidFill>
                          <a:latin typeface="Chulabhorn Likit Text" panose="00000500000000000000" pitchFamily="50" charset="-34"/>
                          <a:ea typeface="Cordia New" panose="020B0304020202020204" pitchFamily="34" charset="-34"/>
                          <a:cs typeface="Chulabhorn Likit Text" panose="00000500000000000000" pitchFamily="50" charset="-34"/>
                        </a:rPr>
                        <a:t>และเป็น</a:t>
                      </a:r>
                      <a:r>
                        <a:rPr lang="th-TH" sz="1300" u="sng" dirty="0" smtClean="0">
                          <a:solidFill>
                            <a:srgbClr val="C00000"/>
                          </a:solidFill>
                          <a:latin typeface="Chulabhorn Likit Text" panose="00000500000000000000" pitchFamily="50" charset="-34"/>
                          <a:ea typeface="Cordia New" panose="020B0304020202020204" pitchFamily="34" charset="-34"/>
                          <a:cs typeface="Chulabhorn Likit Text" panose="00000500000000000000" pitchFamily="50" charset="-34"/>
                        </a:rPr>
                        <a:t>ค่าปรับค้างรับเกิน 2 ปีขึ้นไป</a:t>
                      </a:r>
                      <a:r>
                        <a:rPr lang="th-TH" sz="1300" dirty="0" smtClean="0">
                          <a:solidFill>
                            <a:srgbClr val="FF0000"/>
                          </a:solidFill>
                          <a:latin typeface="Chulabhorn Likit Text" panose="00000500000000000000" pitchFamily="50" charset="-34"/>
                          <a:ea typeface="Cordia New" panose="020B0304020202020204" pitchFamily="34" charset="-34"/>
                          <a:cs typeface="Chulabhorn Likit Text" panose="00000500000000000000" pitchFamily="50" charset="-34"/>
                        </a:rPr>
                        <a:t>	</a:t>
                      </a:r>
                      <a:endParaRPr lang="th-TH" sz="1300" dirty="0" smtClean="0">
                        <a:solidFill>
                          <a:srgbClr val="000000"/>
                        </a:solidFill>
                        <a:latin typeface="Chulabhorn Likit Text" panose="00000500000000000000" pitchFamily="50" charset="-34"/>
                        <a:ea typeface="Cordia New" panose="020B0304020202020204" pitchFamily="34" charset="-34"/>
                        <a:cs typeface="Chulabhorn Likit Text" panose="00000500000000000000" pitchFamily="50" charset="-34"/>
                      </a:endParaRPr>
                    </a:p>
                    <a:p>
                      <a:pPr>
                        <a:tabLst>
                          <a:tab pos="180340" algn="l"/>
                          <a:tab pos="450215" algn="l"/>
                          <a:tab pos="990600" algn="l"/>
                        </a:tabLst>
                      </a:pPr>
                      <a:r>
                        <a:rPr lang="th-TH" sz="1300" dirty="0" smtClean="0">
                          <a:solidFill>
                            <a:srgbClr val="000000"/>
                          </a:solidFill>
                          <a:latin typeface="Chulabhorn Likit Text" panose="00000500000000000000" pitchFamily="50" charset="-34"/>
                          <a:ea typeface="Cordia New" panose="020B0304020202020204" pitchFamily="34" charset="-34"/>
                          <a:cs typeface="Chulabhorn Likit Text" panose="00000500000000000000" pitchFamily="50" charset="-34"/>
                        </a:rPr>
                        <a:t>(3) ต้อง</a:t>
                      </a:r>
                      <a:r>
                        <a:rPr lang="th-TH" sz="1300" dirty="0" smtClean="0">
                          <a:solidFill>
                            <a:srgbClr val="C00000"/>
                          </a:solidFill>
                          <a:latin typeface="Chulabhorn Likit Text" panose="00000500000000000000" pitchFamily="50" charset="-34"/>
                          <a:ea typeface="Cordia New" panose="020B0304020202020204" pitchFamily="34" charset="-34"/>
                          <a:cs typeface="Chulabhorn Likit Text" panose="00000500000000000000" pitchFamily="50" charset="-34"/>
                        </a:rPr>
                        <a:t>มีหลักฐานการติดตามทวงถามเป็นลายลักษณ์อักษร</a:t>
                      </a:r>
                      <a:r>
                        <a:rPr lang="th-TH" sz="1300" dirty="0" smtClean="0">
                          <a:solidFill>
                            <a:srgbClr val="000000"/>
                          </a:solidFill>
                          <a:latin typeface="Chulabhorn Likit Text" panose="00000500000000000000" pitchFamily="50" charset="-34"/>
                          <a:ea typeface="Cordia New" panose="020B0304020202020204" pitchFamily="34" charset="-34"/>
                          <a:cs typeface="Chulabhorn Likit Text" panose="00000500000000000000" pitchFamily="50" charset="-34"/>
                        </a:rPr>
                        <a:t>อย่างน้อย 2 ครั้ง</a:t>
                      </a:r>
                      <a:endParaRPr lang="en-US" sz="1300" dirty="0" smtClean="0">
                        <a:latin typeface="Chulabhorn Likit Text" panose="00000500000000000000" pitchFamily="50" charset="-34"/>
                        <a:ea typeface="Cordia New" panose="020B0304020202020204" pitchFamily="34" charset="-34"/>
                        <a:cs typeface="Chulabhorn Likit Text" panose="00000500000000000000" pitchFamily="50" charset="-34"/>
                      </a:endParaRPr>
                    </a:p>
                    <a:p>
                      <a:pPr algn="thaiDist">
                        <a:spcAft>
                          <a:spcPts val="0"/>
                        </a:spcAft>
                        <a:tabLst>
                          <a:tab pos="180340" algn="l"/>
                          <a:tab pos="450215" algn="l"/>
                          <a:tab pos="810260" algn="l"/>
                          <a:tab pos="990600" algn="l"/>
                        </a:tabLst>
                      </a:pPr>
                      <a:r>
                        <a:rPr lang="th-TH" sz="1300" dirty="0" smtClean="0">
                          <a:solidFill>
                            <a:srgbClr val="000000"/>
                          </a:solidFill>
                          <a:latin typeface="Chulabhorn Likit Text" panose="00000500000000000000" pitchFamily="50" charset="-34"/>
                          <a:ea typeface="Cordia New" panose="020B0304020202020204" pitchFamily="34" charset="-34"/>
                          <a:cs typeface="Chulabhorn Likit Text" panose="00000500000000000000" pitchFamily="50" charset="-34"/>
                        </a:rPr>
                        <a:t>		- ครั้งที่ 1 ลูกหนี้</a:t>
                      </a:r>
                      <a:r>
                        <a:rPr lang="th-TH" sz="1300" u="sng" dirty="0" smtClean="0">
                          <a:solidFill>
                            <a:srgbClr val="000000"/>
                          </a:solidFill>
                          <a:latin typeface="Chulabhorn Likit Text" panose="00000500000000000000" pitchFamily="50" charset="-34"/>
                          <a:ea typeface="Cordia New" panose="020B0304020202020204" pitchFamily="34" charset="-34"/>
                          <a:cs typeface="Chulabhorn Likit Text" panose="00000500000000000000" pitchFamily="50" charset="-34"/>
                        </a:rPr>
                        <a:t>ค้างชำระ</a:t>
                      </a:r>
                      <a:r>
                        <a:rPr lang="th-TH" sz="1300" u="sng" dirty="0" smtClean="0">
                          <a:latin typeface="Chulabhorn Likit Text" panose="00000500000000000000" pitchFamily="50" charset="-34"/>
                          <a:ea typeface="Cordia New" panose="020B0304020202020204" pitchFamily="34" charset="-34"/>
                          <a:cs typeface="Chulabhorn Likit Text" panose="00000500000000000000" pitchFamily="50" charset="-34"/>
                        </a:rPr>
                        <a:t>ดอกเบี้ยผิดนัด</a:t>
                      </a:r>
                      <a:r>
                        <a:rPr lang="th-TH" sz="1300" u="sng" dirty="0" smtClean="0">
                          <a:solidFill>
                            <a:srgbClr val="000000"/>
                          </a:solidFill>
                          <a:latin typeface="Chulabhorn Likit Text" panose="00000500000000000000" pitchFamily="50" charset="-34"/>
                          <a:ea typeface="Cordia New" panose="020B0304020202020204" pitchFamily="34" charset="-34"/>
                          <a:cs typeface="Chulabhorn Likit Text" panose="00000500000000000000" pitchFamily="50" charset="-34"/>
                        </a:rPr>
                        <a:t> </a:t>
                      </a:r>
                      <a:r>
                        <a:rPr lang="th-TH" sz="1300" dirty="0" smtClean="0">
                          <a:solidFill>
                            <a:srgbClr val="000000"/>
                          </a:solidFill>
                          <a:latin typeface="Chulabhorn Likit Text" panose="00000500000000000000" pitchFamily="50" charset="-34"/>
                          <a:ea typeface="Cordia New" panose="020B0304020202020204" pitchFamily="34" charset="-34"/>
                          <a:cs typeface="Chulabhorn Likit Text" panose="00000500000000000000" pitchFamily="50" charset="-34"/>
                        </a:rPr>
                        <a:t>(ค้างชำระ 1 ปี แต่ไม่เกิน 5 ปี) / </a:t>
                      </a:r>
                      <a:r>
                        <a:rPr lang="th-TH" sz="1300" spc="-40" dirty="0" smtClean="0">
                          <a:solidFill>
                            <a:srgbClr val="000000"/>
                          </a:solidFill>
                          <a:latin typeface="Chulabhorn Likit Text" panose="00000500000000000000" pitchFamily="50" charset="-34"/>
                          <a:ea typeface="Cordia New" panose="020B0304020202020204" pitchFamily="34" charset="-34"/>
                          <a:cs typeface="Chulabhorn Likit Text" panose="00000500000000000000" pitchFamily="50" charset="-34"/>
                        </a:rPr>
                        <a:t>ครั้งที่ 2 ภายใน </a:t>
                      </a:r>
                    </a:p>
                    <a:p>
                      <a:pPr algn="thaiDist">
                        <a:spcAft>
                          <a:spcPts val="0"/>
                        </a:spcAft>
                        <a:tabLst>
                          <a:tab pos="180340" algn="l"/>
                          <a:tab pos="450215" algn="l"/>
                          <a:tab pos="810260" algn="l"/>
                          <a:tab pos="990600" algn="l"/>
                        </a:tabLst>
                      </a:pPr>
                      <a:r>
                        <a:rPr lang="th-TH" sz="1300" spc="-40" dirty="0" smtClean="0">
                          <a:solidFill>
                            <a:srgbClr val="000000"/>
                          </a:solidFill>
                          <a:latin typeface="Chulabhorn Likit Text" panose="00000500000000000000" pitchFamily="50" charset="-34"/>
                          <a:ea typeface="Cordia New" panose="020B0304020202020204" pitchFamily="34" charset="-34"/>
                          <a:cs typeface="Chulabhorn Likit Text" panose="00000500000000000000" pitchFamily="50" charset="-34"/>
                        </a:rPr>
                        <a:t>           30 วัน นับถัดจากวันที่ติดตามทวงถามครั้งที่ 1 </a:t>
                      </a:r>
                      <a:endParaRPr lang="en-US" sz="1300" dirty="0" smtClean="0">
                        <a:latin typeface="Chulabhorn Likit Text" panose="00000500000000000000" pitchFamily="50" charset="-34"/>
                        <a:ea typeface="Cordia New" panose="020B0304020202020204" pitchFamily="34" charset="-34"/>
                        <a:cs typeface="Chulabhorn Likit Text" panose="00000500000000000000" pitchFamily="50" charset="-34"/>
                      </a:endParaRPr>
                    </a:p>
                    <a:p>
                      <a:pPr algn="thaiDist">
                        <a:spcAft>
                          <a:spcPts val="0"/>
                        </a:spcAft>
                        <a:tabLst>
                          <a:tab pos="180340" algn="l"/>
                          <a:tab pos="450215" algn="l"/>
                          <a:tab pos="810260" algn="l"/>
                          <a:tab pos="990600" algn="l"/>
                        </a:tabLst>
                      </a:pPr>
                      <a:r>
                        <a:rPr lang="th-TH" sz="1300" dirty="0" smtClean="0">
                          <a:solidFill>
                            <a:srgbClr val="000000"/>
                          </a:solidFill>
                          <a:latin typeface="Chulabhorn Likit Text" panose="00000500000000000000" pitchFamily="50" charset="-34"/>
                          <a:ea typeface="Cordia New" panose="020B0304020202020204" pitchFamily="34" charset="-34"/>
                          <a:cs typeface="Chulabhorn Likit Text" panose="00000500000000000000" pitchFamily="50" charset="-34"/>
                        </a:rPr>
                        <a:t>		- ครั้งที่ 1 ลูกหนี้ค้างชำระ</a:t>
                      </a:r>
                      <a:r>
                        <a:rPr lang="th-TH" sz="1300" u="sng" dirty="0" smtClean="0">
                          <a:latin typeface="Chulabhorn Likit Text" panose="00000500000000000000" pitchFamily="50" charset="-34"/>
                          <a:ea typeface="Cordia New" panose="020B0304020202020204" pitchFamily="34" charset="-34"/>
                          <a:cs typeface="Chulabhorn Likit Text" panose="00000500000000000000" pitchFamily="50" charset="-34"/>
                        </a:rPr>
                        <a:t>ค่าปรับค้างชำระ</a:t>
                      </a:r>
                      <a:r>
                        <a:rPr lang="th-TH" sz="1300" dirty="0" smtClean="0">
                          <a:solidFill>
                            <a:srgbClr val="000000"/>
                          </a:solidFill>
                          <a:latin typeface="Chulabhorn Likit Text" panose="00000500000000000000" pitchFamily="50" charset="-34"/>
                          <a:ea typeface="Cordia New" panose="020B0304020202020204" pitchFamily="34" charset="-34"/>
                          <a:cs typeface="Chulabhorn Likit Text" panose="00000500000000000000" pitchFamily="50" charset="-34"/>
                        </a:rPr>
                        <a:t>ไม่เกิน 2 ปี แต่ไม่เกิน 5 ปี) / ค</a:t>
                      </a:r>
                      <a:r>
                        <a:rPr lang="th-TH" sz="1300" spc="-40" dirty="0" smtClean="0">
                          <a:solidFill>
                            <a:srgbClr val="000000"/>
                          </a:solidFill>
                          <a:latin typeface="Chulabhorn Likit Text" panose="00000500000000000000" pitchFamily="50" charset="-34"/>
                          <a:ea typeface="Cordia New" panose="020B0304020202020204" pitchFamily="34" charset="-34"/>
                          <a:cs typeface="Chulabhorn Likit Text" panose="00000500000000000000" pitchFamily="50" charset="-34"/>
                        </a:rPr>
                        <a:t>รั้งที่ 2 ภายใน </a:t>
                      </a:r>
                    </a:p>
                    <a:p>
                      <a:pPr algn="thaiDist">
                        <a:spcAft>
                          <a:spcPts val="0"/>
                        </a:spcAft>
                        <a:tabLst>
                          <a:tab pos="180340" algn="l"/>
                          <a:tab pos="450215" algn="l"/>
                          <a:tab pos="810260" algn="l"/>
                          <a:tab pos="990600" algn="l"/>
                        </a:tabLst>
                      </a:pPr>
                      <a:r>
                        <a:rPr lang="th-TH" sz="1300" spc="-40" dirty="0" smtClean="0">
                          <a:solidFill>
                            <a:srgbClr val="000000"/>
                          </a:solidFill>
                          <a:latin typeface="Chulabhorn Likit Text" panose="00000500000000000000" pitchFamily="50" charset="-34"/>
                          <a:ea typeface="Cordia New" panose="020B0304020202020204" pitchFamily="34" charset="-34"/>
                          <a:cs typeface="Chulabhorn Likit Text" panose="00000500000000000000" pitchFamily="50" charset="-34"/>
                        </a:rPr>
                        <a:t>           30 วัน นับถัดจากวันที่ติดตามทวงถามครั้งที่ 1 </a:t>
                      </a:r>
                      <a:endParaRPr lang="en-US" sz="1300" dirty="0" smtClean="0">
                        <a:latin typeface="Chulabhorn Likit Text" panose="00000500000000000000" pitchFamily="50" charset="-34"/>
                        <a:ea typeface="Cordia New" panose="020B0304020202020204" pitchFamily="34" charset="-34"/>
                        <a:cs typeface="Chulabhorn Likit Text" panose="00000500000000000000" pitchFamily="50" charset="-34"/>
                      </a:endParaRPr>
                    </a:p>
                    <a:p>
                      <a:pPr algn="thaiDist">
                        <a:spcAft>
                          <a:spcPts val="0"/>
                        </a:spcAft>
                        <a:tabLst>
                          <a:tab pos="180340" algn="l"/>
                          <a:tab pos="450215" algn="l"/>
                          <a:tab pos="810260" algn="l"/>
                          <a:tab pos="990600" algn="l"/>
                        </a:tabLst>
                      </a:pPr>
                      <a:r>
                        <a:rPr lang="th-TH" sz="1300" dirty="0" smtClean="0">
                          <a:solidFill>
                            <a:srgbClr val="000000"/>
                          </a:solidFill>
                          <a:latin typeface="Chulabhorn Likit Text" panose="00000500000000000000" pitchFamily="50" charset="-34"/>
                          <a:ea typeface="Cordia New" panose="020B0304020202020204" pitchFamily="34" charset="-34"/>
                          <a:cs typeface="Chulabhorn Likit Text" panose="00000500000000000000" pitchFamily="50" charset="-34"/>
                        </a:rPr>
                        <a:t>		- กรณีติดตามทวงถามจนถึงที่สุดแล้ว และไม่ได้รับการชำระหนี้ โดยปรากฏว่า ลูกหนี้</a:t>
                      </a:r>
                      <a:br>
                        <a:rPr lang="th-TH" sz="1300" dirty="0" smtClean="0">
                          <a:solidFill>
                            <a:srgbClr val="000000"/>
                          </a:solidFill>
                          <a:latin typeface="Chulabhorn Likit Text" panose="00000500000000000000" pitchFamily="50" charset="-34"/>
                          <a:ea typeface="Cordia New" panose="020B0304020202020204" pitchFamily="34" charset="-34"/>
                          <a:cs typeface="Chulabhorn Likit Text" panose="00000500000000000000" pitchFamily="50" charset="-34"/>
                        </a:rPr>
                      </a:br>
                      <a:r>
                        <a:rPr lang="th-TH" sz="1300" dirty="0" smtClean="0">
                          <a:solidFill>
                            <a:srgbClr val="000000"/>
                          </a:solidFill>
                          <a:latin typeface="Chulabhorn Likit Text" panose="00000500000000000000" pitchFamily="50" charset="-34"/>
                          <a:ea typeface="Cordia New" panose="020B0304020202020204" pitchFamily="34" charset="-34"/>
                          <a:cs typeface="Chulabhorn Likit Text" panose="00000500000000000000" pitchFamily="50" charset="-34"/>
                        </a:rPr>
                        <a:t>          ถึงแก่ความตายหรือเป็นคนสาบสูญ หรือมีหลักฐานว่าหายสาบสูญ และลูกหนี้ถูกศาล    </a:t>
                      </a:r>
                    </a:p>
                    <a:p>
                      <a:pPr algn="thaiDist">
                        <a:spcAft>
                          <a:spcPts val="0"/>
                        </a:spcAft>
                        <a:tabLst>
                          <a:tab pos="180340" algn="l"/>
                          <a:tab pos="450215" algn="l"/>
                          <a:tab pos="810260" algn="l"/>
                          <a:tab pos="990600" algn="l"/>
                        </a:tabLst>
                      </a:pPr>
                      <a:r>
                        <a:rPr lang="th-TH" sz="1300" dirty="0" smtClean="0">
                          <a:solidFill>
                            <a:srgbClr val="000000"/>
                          </a:solidFill>
                          <a:latin typeface="Chulabhorn Likit Text" panose="00000500000000000000" pitchFamily="50" charset="-34"/>
                          <a:ea typeface="Cordia New" panose="020B0304020202020204" pitchFamily="34" charset="-34"/>
                          <a:cs typeface="Chulabhorn Likit Text" panose="00000500000000000000" pitchFamily="50" charset="-34"/>
                        </a:rPr>
                        <a:t>          พิพากษาถึงที่สุดให้ล้มละลาย</a:t>
                      </a:r>
                    </a:p>
                    <a:p>
                      <a:pPr algn="thaiDist">
                        <a:spcAft>
                          <a:spcPts val="0"/>
                        </a:spcAft>
                        <a:tabLst>
                          <a:tab pos="180340" algn="l"/>
                          <a:tab pos="450215" algn="l"/>
                          <a:tab pos="810260" algn="l"/>
                          <a:tab pos="990600" algn="l"/>
                        </a:tabLst>
                      </a:pPr>
                      <a:r>
                        <a:rPr lang="th-TH" sz="1300" dirty="0" smtClean="0"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(4) </a:t>
                      </a:r>
                      <a:r>
                        <a:rPr lang="th-TH" sz="1300" u="sng" dirty="0" smtClean="0"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หลักฐานการติดตามทวงถามเป็นลายลักษณ์อักษรด้วยการส่งไปรษณีย์ลงทะเบียนตอบรับ </a:t>
                      </a:r>
                    </a:p>
                    <a:p>
                      <a:pPr algn="thaiDist">
                        <a:spcAft>
                          <a:spcPts val="0"/>
                        </a:spcAft>
                        <a:tabLst>
                          <a:tab pos="180340" algn="l"/>
                          <a:tab pos="450215" algn="l"/>
                          <a:tab pos="810260" algn="l"/>
                          <a:tab pos="990600" algn="l"/>
                        </a:tabLst>
                      </a:pPr>
                      <a:r>
                        <a:rPr lang="th-TH" sz="1300" u="none" dirty="0" smtClean="0"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</a:t>
                      </a:r>
                      <a:r>
                        <a:rPr lang="th-TH" sz="1300" dirty="0" smtClean="0"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ตามที่อยู่ปรากฏตามหลักฐานตามที่อยู่ที่ปรากฏในสัญญา </a:t>
                      </a:r>
                    </a:p>
                    <a:p>
                      <a:pPr algn="thaiDist">
                        <a:spcAft>
                          <a:spcPts val="0"/>
                        </a:spcAft>
                        <a:tabLst>
                          <a:tab pos="180340" algn="l"/>
                          <a:tab pos="450215" algn="l"/>
                          <a:tab pos="810260" algn="l"/>
                          <a:tab pos="990600" algn="l"/>
                        </a:tabLst>
                      </a:pPr>
                      <a:endParaRPr lang="en-US" sz="1300" dirty="0">
                        <a:effectLst/>
                        <a:latin typeface="Chulabhorn Likit Text" panose="00000500000000000000" pitchFamily="50" charset="-34"/>
                        <a:ea typeface="Cordia New" panose="020B0304020202020204" pitchFamily="34" charset="-34"/>
                        <a:cs typeface="Chulabhorn Likit Text" panose="00000500000000000000" pitchFamily="50" charset="-34"/>
                      </a:endParaRPr>
                    </a:p>
                  </a:txBody>
                  <a:tcPr marL="76200" marR="76200" marT="38100" marB="3810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85827762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184067371"/>
      </p:ext>
    </p:extLst>
  </p:cSld>
  <p:clrMapOvr>
    <a:masterClrMapping/>
  </p:clrMapOvr>
</p:sld>
</file>

<file path=ppt/slides/slide1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Table 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50011696"/>
              </p:ext>
            </p:extLst>
          </p:nvPr>
        </p:nvGraphicFramePr>
        <p:xfrm>
          <a:off x="0" y="310896"/>
          <a:ext cx="9948871" cy="5041392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34588">
                  <a:extLst>
                    <a:ext uri="{9D8B030D-6E8A-4147-A177-3AD203B41FA5}">
                      <a16:colId xmlns:a16="http://schemas.microsoft.com/office/drawing/2014/main" val="473570918"/>
                    </a:ext>
                  </a:extLst>
                </a:gridCol>
                <a:gridCol w="3144456">
                  <a:extLst>
                    <a:ext uri="{9D8B030D-6E8A-4147-A177-3AD203B41FA5}">
                      <a16:colId xmlns:a16="http://schemas.microsoft.com/office/drawing/2014/main" val="4215596191"/>
                    </a:ext>
                  </a:extLst>
                </a:gridCol>
                <a:gridCol w="6369827">
                  <a:extLst>
                    <a:ext uri="{9D8B030D-6E8A-4147-A177-3AD203B41FA5}">
                      <a16:colId xmlns:a16="http://schemas.microsoft.com/office/drawing/2014/main" val="1324981638"/>
                    </a:ext>
                  </a:extLst>
                </a:gridCol>
              </a:tblGrid>
              <a:tr h="381000">
                <a:tc>
                  <a:txBody>
                    <a:bodyPr/>
                    <a:lstStyle/>
                    <a:p>
                      <a:pPr>
                        <a:lnSpc>
                          <a:spcPct val="120000"/>
                        </a:lnSpc>
                      </a:pPr>
                      <a:r>
                        <a:rPr lang="th-TH" sz="2000" dirty="0" smtClean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2.</a:t>
                      </a:r>
                      <a:endParaRPr lang="th-TH" sz="2000" dirty="0">
                        <a:solidFill>
                          <a:schemeClr val="tx1"/>
                        </a:solidFill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76200" marR="76200" marT="38100" marB="3810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>
                        <a:lnSpc>
                          <a:spcPct val="120000"/>
                        </a:lnSpc>
                      </a:pPr>
                      <a:r>
                        <a:rPr lang="th-TH" sz="2000" spc="-30" dirty="0" smtClean="0">
                          <a:solidFill>
                            <a:srgbClr val="C00000"/>
                          </a:solidFill>
                          <a:latin typeface="Chulabhorn Likit Text" panose="00000500000000000000" pitchFamily="50" charset="-34"/>
                          <a:ea typeface="Cordia New" panose="020B0304020202020204" pitchFamily="34" charset="-34"/>
                          <a:cs typeface="Chulabhorn Likit Text" panose="00000500000000000000" pitchFamily="50" charset="-34"/>
                        </a:rPr>
                        <a:t>การตัดจำหน่ายหนี้สูญ </a:t>
                      </a:r>
                      <a:r>
                        <a:rPr lang="th-TH" sz="2000" spc="-30" dirty="0" smtClean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ea typeface="Cordia New" panose="020B0304020202020204" pitchFamily="34" charset="-34"/>
                          <a:cs typeface="Chulabhorn Likit Text" panose="00000500000000000000" pitchFamily="50" charset="-34"/>
                        </a:rPr>
                        <a:t>ทุกสิ้นปีบัญชี (ต่อ)</a:t>
                      </a:r>
                      <a:endParaRPr lang="th-TH" sz="2000" dirty="0">
                        <a:solidFill>
                          <a:schemeClr val="tx1"/>
                        </a:solidFill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76200" marR="76200" marT="38100" marB="3810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th-TH" dirty="0">
                        <a:latin typeface="Chulabhorn Likit Text Light๙" panose="00000400000000000000" pitchFamily="2" charset="-34"/>
                        <a:cs typeface="Chulabhorn Likit Text Light๙" panose="00000400000000000000" pitchFamily="2" charset="-34"/>
                      </a:endParaRPr>
                    </a:p>
                  </a:txBody>
                  <a:tcPr>
                    <a:solidFill>
                      <a:schemeClr val="accent4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51405457"/>
                  </a:ext>
                </a:extLst>
              </a:tr>
              <a:tr h="1092200">
                <a:tc>
                  <a:txBody>
                    <a:bodyPr/>
                    <a:lstStyle/>
                    <a:p>
                      <a:pPr>
                        <a:lnSpc>
                          <a:spcPct val="120000"/>
                        </a:lnSpc>
                      </a:pPr>
                      <a:endParaRPr lang="th-TH" sz="1300" dirty="0"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76200" marR="76200" marT="38100" marB="3810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thaiDi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th-TH" sz="1700" dirty="0" smtClean="0">
                          <a:solidFill>
                            <a:srgbClr val="000000"/>
                          </a:solidFill>
                          <a:latin typeface="Chulabhorn Likit Text" panose="00000500000000000000" pitchFamily="50" charset="-34"/>
                          <a:ea typeface="Cordia New" panose="020B0304020202020204" pitchFamily="34" charset="-34"/>
                          <a:cs typeface="Chulabhorn Likit Text" panose="00000500000000000000" pitchFamily="50" charset="-34"/>
                        </a:rPr>
                        <a:t>2.3 การพิจารณากลั่นกรองการตัดจำหน่ายหนี้สูญของกองทุนพัฒนาบทบาทสตรี</a:t>
                      </a:r>
                      <a:endParaRPr lang="en-US" sz="1700" dirty="0">
                        <a:latin typeface="Chulabhorn Likit Text" panose="00000500000000000000" pitchFamily="50" charset="-34"/>
                        <a:ea typeface="Cordia New" panose="020B0304020202020204" pitchFamily="34" charset="-34"/>
                        <a:cs typeface="Chulabhorn Likit Text" panose="00000500000000000000" pitchFamily="50" charset="-34"/>
                      </a:endParaRPr>
                    </a:p>
                  </a:txBody>
                  <a:tcPr marL="76200" marR="76200" marT="38100" marB="3810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342900" indent="-342900" algn="thaiDist">
                        <a:lnSpc>
                          <a:spcPct val="120000"/>
                        </a:lnSpc>
                        <a:spcAft>
                          <a:spcPts val="0"/>
                        </a:spcAft>
                        <a:buAutoNum type="arabicParenBoth"/>
                        <a:tabLst>
                          <a:tab pos="180340" algn="l"/>
                          <a:tab pos="450215" algn="l"/>
                          <a:tab pos="990600" algn="l"/>
                        </a:tabLst>
                      </a:pPr>
                      <a:r>
                        <a:rPr lang="th-TH" sz="1300" dirty="0" smtClean="0">
                          <a:solidFill>
                            <a:srgbClr val="000000"/>
                          </a:solidFill>
                          <a:latin typeface="Chulabhorn Likit Text" panose="00000500000000000000" pitchFamily="50" charset="-34"/>
                          <a:ea typeface="Cordia New" panose="020B0304020202020204" pitchFamily="34" charset="-34"/>
                          <a:cs typeface="Chulabhorn Likit Text" panose="00000500000000000000" pitchFamily="50" charset="-34"/>
                        </a:rPr>
                        <a:t>ตรวจสอบ รวบรวม และสรุปยอดลูกหนี้ที่จะขอตัดจำหน่ายหนี้สูญ</a:t>
                      </a:r>
                    </a:p>
                    <a:p>
                      <a:pPr algn="thaiDist">
                        <a:lnSpc>
                          <a:spcPct val="120000"/>
                        </a:lnSpc>
                        <a:spcAft>
                          <a:spcPts val="0"/>
                        </a:spcAft>
                        <a:tabLst>
                          <a:tab pos="180340" algn="l"/>
                          <a:tab pos="450215" algn="l"/>
                          <a:tab pos="990600" algn="l"/>
                        </a:tabLst>
                      </a:pPr>
                      <a:r>
                        <a:rPr lang="th-TH" sz="1300" dirty="0" smtClean="0">
                          <a:solidFill>
                            <a:srgbClr val="000000"/>
                          </a:solidFill>
                          <a:latin typeface="Chulabhorn Likit Text" panose="00000500000000000000" pitchFamily="50" charset="-34"/>
                          <a:ea typeface="Cordia New" panose="020B0304020202020204" pitchFamily="34" charset="-34"/>
                          <a:cs typeface="Chulabhorn Likit Text" panose="00000500000000000000" pitchFamily="50" charset="-34"/>
                        </a:rPr>
                        <a:t>(2) คณะทำงานพิจารณากลั่นกรองการตัดจำหน่ายหนี้สูญของกองทุนพัฒนาบทบาทสตรี ประชุม</a:t>
                      </a:r>
                    </a:p>
                    <a:p>
                      <a:pPr algn="thaiDist">
                        <a:lnSpc>
                          <a:spcPct val="120000"/>
                        </a:lnSpc>
                        <a:spcAft>
                          <a:spcPts val="0"/>
                        </a:spcAft>
                        <a:tabLst>
                          <a:tab pos="180340" algn="l"/>
                          <a:tab pos="450215" algn="l"/>
                          <a:tab pos="990600" algn="l"/>
                        </a:tabLst>
                      </a:pPr>
                      <a:r>
                        <a:rPr lang="th-TH" sz="1300" dirty="0" smtClean="0">
                          <a:solidFill>
                            <a:srgbClr val="000000"/>
                          </a:solidFill>
                          <a:latin typeface="Chulabhorn Likit Text" panose="00000500000000000000" pitchFamily="50" charset="-34"/>
                          <a:ea typeface="Cordia New" panose="020B0304020202020204" pitchFamily="34" charset="-34"/>
                          <a:cs typeface="Chulabhorn Likit Text" panose="00000500000000000000" pitchFamily="50" charset="-34"/>
                        </a:rPr>
                        <a:t>     พิจารณาตัดจำหน่ายหนี้สูญ</a:t>
                      </a:r>
                    </a:p>
                    <a:p>
                      <a:pPr>
                        <a:lnSpc>
                          <a:spcPct val="120000"/>
                        </a:lnSpc>
                      </a:pPr>
                      <a:r>
                        <a:rPr lang="th-TH" sz="1300" spc="-50" dirty="0" smtClean="0">
                          <a:solidFill>
                            <a:srgbClr val="000000"/>
                          </a:solidFill>
                          <a:latin typeface="Chulabhorn Likit Text" panose="00000500000000000000" pitchFamily="50" charset="-34"/>
                          <a:ea typeface="Cordia New" panose="020B0304020202020204" pitchFamily="34" charset="-34"/>
                          <a:cs typeface="Chulabhorn Likit Text" panose="00000500000000000000" pitchFamily="50" charset="-34"/>
                        </a:rPr>
                        <a:t>(3) </a:t>
                      </a:r>
                      <a:r>
                        <a:rPr lang="th-TH" sz="1300" spc="-50" dirty="0" smtClean="0">
                          <a:solidFill>
                            <a:srgbClr val="C00000"/>
                          </a:solidFill>
                          <a:latin typeface="Chulabhorn Likit Text" panose="00000500000000000000" pitchFamily="50" charset="-34"/>
                          <a:ea typeface="Cordia New" panose="020B0304020202020204" pitchFamily="34" charset="-34"/>
                          <a:cs typeface="Chulabhorn Likit Text" panose="00000500000000000000" pitchFamily="50" charset="-34"/>
                        </a:rPr>
                        <a:t>การพิจารณาอนุมัติให้ตัดจำหน่ายหนี้สูญของคณะกรรมการบริหารกองทุนพัฒนาบทบาทสตรี</a:t>
                      </a:r>
                    </a:p>
                    <a:p>
                      <a:pPr>
                        <a:lnSpc>
                          <a:spcPct val="120000"/>
                        </a:lnSpc>
                      </a:pPr>
                      <a:endParaRPr lang="th-TH" sz="1300" dirty="0" smtClean="0"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76200" marR="76200" marT="38100" marB="3810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82371940"/>
                  </a:ext>
                </a:extLst>
              </a:tr>
              <a:tr h="1295400">
                <a:tc>
                  <a:txBody>
                    <a:bodyPr/>
                    <a:lstStyle/>
                    <a:p>
                      <a:pPr>
                        <a:lnSpc>
                          <a:spcPct val="120000"/>
                        </a:lnSpc>
                      </a:pPr>
                      <a:endParaRPr lang="th-TH" sz="1300" dirty="0"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76200" marR="76200" marT="38100" marB="3810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thaiDist" defTabSz="914400" rtl="0" eaLnBrk="1" fontAlgn="auto" latinLnBrk="0" hangingPunct="1">
                        <a:lnSpc>
                          <a:spcPct val="12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h-TH" sz="1700" spc="-20" dirty="0" smtClean="0">
                          <a:solidFill>
                            <a:srgbClr val="000000"/>
                          </a:solidFill>
                          <a:latin typeface="Chulabhorn Likit Text" panose="00000500000000000000" pitchFamily="50" charset="-34"/>
                          <a:ea typeface="Cordia New" panose="020B0304020202020204" pitchFamily="34" charset="-34"/>
                          <a:cs typeface="Chulabhorn Likit Text" panose="00000500000000000000" pitchFamily="50" charset="-34"/>
                        </a:rPr>
                        <a:t>2.4 คณะกรรมการบริหารกองทุนพัฒนาบทบาทสตรีพิจารณา</a:t>
                      </a:r>
                      <a:br>
                        <a:rPr lang="th-TH" sz="1700" spc="-20" dirty="0" smtClean="0">
                          <a:solidFill>
                            <a:srgbClr val="000000"/>
                          </a:solidFill>
                          <a:latin typeface="Chulabhorn Likit Text" panose="00000500000000000000" pitchFamily="50" charset="-34"/>
                          <a:ea typeface="Cordia New" panose="020B0304020202020204" pitchFamily="34" charset="-34"/>
                          <a:cs typeface="Chulabhorn Likit Text" panose="00000500000000000000" pitchFamily="50" charset="-34"/>
                        </a:rPr>
                      </a:br>
                      <a:r>
                        <a:rPr lang="th-TH" sz="1700" spc="-20" dirty="0" smtClean="0">
                          <a:solidFill>
                            <a:srgbClr val="C00000"/>
                          </a:solidFill>
                          <a:latin typeface="Chulabhorn Likit Text" panose="00000500000000000000" pitchFamily="50" charset="-34"/>
                          <a:ea typeface="Cordia New" panose="020B0304020202020204" pitchFamily="34" charset="-34"/>
                          <a:cs typeface="Chulabhorn Likit Text" panose="00000500000000000000" pitchFamily="50" charset="-34"/>
                        </a:rPr>
                        <a:t>ตัดจำหน่ายหนี้สูญ</a:t>
                      </a:r>
                      <a:endParaRPr lang="en-US" sz="1700" dirty="0" smtClean="0">
                        <a:solidFill>
                          <a:srgbClr val="C00000"/>
                        </a:solidFill>
                        <a:latin typeface="Chulabhorn Likit Text" panose="00000500000000000000" pitchFamily="50" charset="-34"/>
                        <a:ea typeface="Cordia New" panose="020B0304020202020204" pitchFamily="34" charset="-34"/>
                        <a:cs typeface="Chulabhorn Likit Text" panose="00000500000000000000" pitchFamily="50" charset="-34"/>
                      </a:endParaRPr>
                    </a:p>
                    <a:p>
                      <a:pPr>
                        <a:lnSpc>
                          <a:spcPct val="120000"/>
                        </a:lnSpc>
                      </a:pPr>
                      <a:endParaRPr lang="th-TH" sz="1700" dirty="0"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76200" marR="76200" marT="38100" marB="3810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342900" marR="0" indent="-342900" algn="thaiDist" defTabSz="914400" rtl="0" eaLnBrk="1" fontAlgn="auto" latinLnBrk="0" hangingPunct="1">
                        <a:lnSpc>
                          <a:spcPct val="12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AutoNum type="arabicParenBoth"/>
                        <a:tabLst>
                          <a:tab pos="180340" algn="l"/>
                          <a:tab pos="450215" algn="l"/>
                          <a:tab pos="990600" algn="l"/>
                        </a:tabLst>
                        <a:defRPr/>
                      </a:pPr>
                      <a:r>
                        <a:rPr lang="th-TH" sz="1300" spc="-20" dirty="0" smtClean="0">
                          <a:solidFill>
                            <a:srgbClr val="000000"/>
                          </a:solidFill>
                          <a:latin typeface="Chulabhorn Likit Text" panose="00000500000000000000" pitchFamily="50" charset="-34"/>
                          <a:ea typeface="Cordia New" panose="020B0304020202020204" pitchFamily="34" charset="-34"/>
                          <a:cs typeface="Chulabhorn Likit Text" panose="00000500000000000000" pitchFamily="50" charset="-34"/>
                        </a:rPr>
                        <a:t>สำนักงานกองทุนพัฒนาบทบาทสตรี นำข้อมูลเสนอต่อ</a:t>
                      </a:r>
                      <a:r>
                        <a:rPr lang="th-TH" sz="1300" spc="-20" dirty="0" smtClean="0">
                          <a:solidFill>
                            <a:srgbClr val="C00000"/>
                          </a:solidFill>
                          <a:latin typeface="Chulabhorn Likit Text" panose="00000500000000000000" pitchFamily="50" charset="-34"/>
                          <a:ea typeface="Cordia New" panose="020B0304020202020204" pitchFamily="34" charset="-34"/>
                          <a:cs typeface="Chulabhorn Likit Text" panose="00000500000000000000" pitchFamily="50" charset="-34"/>
                        </a:rPr>
                        <a:t>คณะกรรมการบริหารกองทุนพัฒนาบทบาทสตรี</a:t>
                      </a:r>
                      <a:r>
                        <a:rPr lang="th-TH" sz="1300" spc="-20" dirty="0" smtClean="0">
                          <a:solidFill>
                            <a:srgbClr val="000000"/>
                          </a:solidFill>
                          <a:latin typeface="Chulabhorn Likit Text" panose="00000500000000000000" pitchFamily="50" charset="-34"/>
                          <a:ea typeface="Cordia New" panose="020B0304020202020204" pitchFamily="34" charset="-34"/>
                          <a:cs typeface="Chulabhorn Likit Text" panose="00000500000000000000" pitchFamily="50" charset="-34"/>
                        </a:rPr>
                        <a:t>เพื่อ</a:t>
                      </a:r>
                      <a:r>
                        <a:rPr lang="th-TH" sz="1300" spc="-20" dirty="0" smtClean="0">
                          <a:solidFill>
                            <a:srgbClr val="C00000"/>
                          </a:solidFill>
                          <a:latin typeface="Chulabhorn Likit Text" panose="00000500000000000000" pitchFamily="50" charset="-34"/>
                          <a:ea typeface="Cordia New" panose="020B0304020202020204" pitchFamily="34" charset="-34"/>
                          <a:cs typeface="Chulabhorn Likit Text" panose="00000500000000000000" pitchFamily="50" charset="-34"/>
                        </a:rPr>
                        <a:t>พิจารณาอนุมัติให้ตัดจำหน่ายหนี้สูญ </a:t>
                      </a:r>
                      <a:r>
                        <a:rPr lang="th-TH" sz="1300" spc="-20" dirty="0" smtClean="0">
                          <a:solidFill>
                            <a:srgbClr val="000000"/>
                          </a:solidFill>
                          <a:latin typeface="Chulabhorn Likit Text" panose="00000500000000000000" pitchFamily="50" charset="-34"/>
                          <a:ea typeface="Cordia New" panose="020B0304020202020204" pitchFamily="34" charset="-34"/>
                          <a:cs typeface="Chulabhorn Likit Text" panose="00000500000000000000" pitchFamily="50" charset="-34"/>
                        </a:rPr>
                        <a:t>โดยให้ดูจากข้อเท็จจริงประกอบ เช่น กลุ่มอายุ ลูกหนี้ค้างชำระ รอบระยะเวลาการชำระหนี้ ประวัติการชำระหนี้</a:t>
                      </a:r>
                      <a:r>
                        <a:rPr lang="th-TH" sz="1300" dirty="0" smtClean="0">
                          <a:solidFill>
                            <a:srgbClr val="000000"/>
                          </a:solidFill>
                          <a:latin typeface="Chulabhorn Likit Text" panose="00000500000000000000" pitchFamily="50" charset="-34"/>
                          <a:ea typeface="Cordia New" panose="020B0304020202020204" pitchFamily="34" charset="-34"/>
                          <a:cs typeface="Chulabhorn Likit Text" panose="00000500000000000000" pitchFamily="50" charset="-34"/>
                        </a:rPr>
                        <a:t> หรือตามมติ</a:t>
                      </a:r>
                      <a:br>
                        <a:rPr lang="th-TH" sz="1300" dirty="0" smtClean="0">
                          <a:solidFill>
                            <a:srgbClr val="000000"/>
                          </a:solidFill>
                          <a:latin typeface="Chulabhorn Likit Text" panose="00000500000000000000" pitchFamily="50" charset="-34"/>
                          <a:ea typeface="Cordia New" panose="020B0304020202020204" pitchFamily="34" charset="-34"/>
                          <a:cs typeface="Chulabhorn Likit Text" panose="00000500000000000000" pitchFamily="50" charset="-34"/>
                        </a:rPr>
                      </a:br>
                      <a:r>
                        <a:rPr lang="th-TH" sz="1300" dirty="0" smtClean="0">
                          <a:solidFill>
                            <a:srgbClr val="000000"/>
                          </a:solidFill>
                          <a:latin typeface="Chulabhorn Likit Text" panose="00000500000000000000" pitchFamily="50" charset="-34"/>
                          <a:ea typeface="Cordia New" panose="020B0304020202020204" pitchFamily="34" charset="-34"/>
                          <a:cs typeface="Chulabhorn Likit Text" panose="00000500000000000000" pitchFamily="50" charset="-34"/>
                        </a:rPr>
                        <a:t>ที่ประชุม</a:t>
                      </a:r>
                      <a:r>
                        <a:rPr lang="th-TH" sz="1300" spc="-70" dirty="0" smtClean="0">
                          <a:solidFill>
                            <a:srgbClr val="000000"/>
                          </a:solidFill>
                          <a:latin typeface="Chulabhorn Likit Text" panose="00000500000000000000" pitchFamily="50" charset="-34"/>
                          <a:ea typeface="Cordia New" panose="020B0304020202020204" pitchFamily="34" charset="-34"/>
                          <a:cs typeface="Chulabhorn Likit Text" panose="00000500000000000000" pitchFamily="50" charset="-34"/>
                        </a:rPr>
                        <a:t>คณะทำงานพิจารณาการตั้งค่าเผื่อหนี้สงสัย</a:t>
                      </a:r>
                      <a:r>
                        <a:rPr lang="th-TH" sz="1300" dirty="0" smtClean="0">
                          <a:solidFill>
                            <a:srgbClr val="000000"/>
                          </a:solidFill>
                          <a:latin typeface="Chulabhorn Likit Text" panose="00000500000000000000" pitchFamily="50" charset="-34"/>
                          <a:ea typeface="Cordia New" panose="020B0304020202020204" pitchFamily="34" charset="-34"/>
                          <a:cs typeface="Chulabhorn Likit Text" panose="00000500000000000000" pitchFamily="50" charset="-34"/>
                        </a:rPr>
                        <a:t>จะสูญของกองทุนพัฒนาบทบาทสตรี และคณะทำงานพิจารณากลั่นกรองการตัดจำหน่ายหนี้สูญของกองทุนพัฒนาบทบาทสตรี เป็นต้น </a:t>
                      </a:r>
                      <a:endParaRPr lang="th-TH" sz="1300" dirty="0" smtClean="0"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  <a:p>
                      <a:pPr marL="0" indent="0" algn="thaiDist">
                        <a:lnSpc>
                          <a:spcPct val="120000"/>
                        </a:lnSpc>
                        <a:spcAft>
                          <a:spcPts val="0"/>
                        </a:spcAft>
                        <a:buNone/>
                        <a:tabLst>
                          <a:tab pos="180340" algn="l"/>
                          <a:tab pos="450215" algn="l"/>
                          <a:tab pos="990600" algn="l"/>
                        </a:tabLst>
                      </a:pPr>
                      <a:endParaRPr lang="en-US" sz="1300" dirty="0">
                        <a:effectLst/>
                        <a:latin typeface="Chulabhorn Likit Text" panose="00000500000000000000" pitchFamily="50" charset="-34"/>
                        <a:ea typeface="Cordia New" panose="020B0304020202020204" pitchFamily="34" charset="-34"/>
                        <a:cs typeface="Chulabhorn Likit Text" panose="00000500000000000000" pitchFamily="50" charset="-34"/>
                      </a:endParaRPr>
                    </a:p>
                  </a:txBody>
                  <a:tcPr marL="76200" marR="76200" marT="38100" marB="3810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85827762"/>
                  </a:ext>
                </a:extLst>
              </a:tr>
              <a:tr h="330200">
                <a:tc>
                  <a:txBody>
                    <a:bodyPr/>
                    <a:lstStyle/>
                    <a:p>
                      <a:pPr>
                        <a:lnSpc>
                          <a:spcPct val="120000"/>
                        </a:lnSpc>
                      </a:pPr>
                      <a:endParaRPr lang="th-TH" sz="1300" dirty="0"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76200" marR="76200" marT="38100" marB="3810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2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h-TH" sz="1700" b="1" dirty="0" smtClean="0"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2.5</a:t>
                      </a:r>
                      <a:r>
                        <a:rPr lang="th-TH" sz="1700" b="1" dirty="0" smtClean="0">
                          <a:solidFill>
                            <a:srgbClr val="C00000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การอนุมัติให้จำหน่ายหนี้สูญ</a:t>
                      </a:r>
                      <a:r>
                        <a:rPr lang="th-TH" sz="1700" b="1" dirty="0" smtClean="0"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ของคณะกรรมการบริหารกองทุนพัฒนาบทบาทสตรี</a:t>
                      </a:r>
                    </a:p>
                  </a:txBody>
                  <a:tcPr marL="76200" marR="76200" marT="38100" marB="3810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indent="0" algn="thaiDist">
                        <a:spcAft>
                          <a:spcPts val="0"/>
                        </a:spcAft>
                        <a:buNone/>
                        <a:tabLst>
                          <a:tab pos="180340" algn="l"/>
                          <a:tab pos="450215" algn="l"/>
                          <a:tab pos="990600" algn="l"/>
                        </a:tabLst>
                      </a:pPr>
                      <a:endParaRPr lang="en-US" sz="1600" dirty="0">
                        <a:effectLst/>
                        <a:latin typeface="Chulabhorn Likit Text Light๙" panose="00000400000000000000" pitchFamily="2" charset="-34"/>
                        <a:ea typeface="Cordia New" panose="020B0304020202020204" pitchFamily="34" charset="-34"/>
                        <a:cs typeface="Chulabhorn Likit Text Light๙" panose="00000400000000000000" pitchFamily="2" charset="-34"/>
                      </a:endParaRPr>
                    </a:p>
                  </a:txBody>
                  <a:tcPr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15149316"/>
                  </a:ext>
                </a:extLst>
              </a:tr>
              <a:tr h="1092200">
                <a:tc>
                  <a:txBody>
                    <a:bodyPr/>
                    <a:lstStyle/>
                    <a:p>
                      <a:pPr>
                        <a:lnSpc>
                          <a:spcPct val="120000"/>
                        </a:lnSpc>
                      </a:pPr>
                      <a:endParaRPr lang="th-TH" sz="1300" dirty="0"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76200" marR="76200" marT="38100" marB="3810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thaiDist" defTabSz="914400" rtl="0" eaLnBrk="1" fontAlgn="auto" latinLnBrk="0" hangingPunct="1">
                        <a:lnSpc>
                          <a:spcPct val="12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h-TH" sz="1600" dirty="0" smtClean="0">
                          <a:solidFill>
                            <a:srgbClr val="000000"/>
                          </a:solidFill>
                          <a:latin typeface="Chulabhorn Likit Text" panose="00000500000000000000" pitchFamily="50" charset="-34"/>
                          <a:ea typeface="Cordia New" panose="020B0304020202020204" pitchFamily="34" charset="-34"/>
                          <a:cs typeface="Chulabhorn Likit Text" panose="00000500000000000000" pitchFamily="50" charset="-34"/>
                        </a:rPr>
                        <a:t>2.6 </a:t>
                      </a:r>
                      <a:r>
                        <a:rPr lang="th-TH" sz="1600" dirty="0" smtClean="0">
                          <a:solidFill>
                            <a:srgbClr val="C00000"/>
                          </a:solidFill>
                          <a:latin typeface="Chulabhorn Likit Text" panose="00000500000000000000" pitchFamily="50" charset="-34"/>
                          <a:ea typeface="Cordia New" panose="020B0304020202020204" pitchFamily="34" charset="-34"/>
                          <a:cs typeface="Chulabhorn Likit Text" panose="00000500000000000000" pitchFamily="50" charset="-34"/>
                        </a:rPr>
                        <a:t>สิทธิขอรับการสนับสนุน</a:t>
                      </a:r>
                      <a:r>
                        <a:rPr lang="th-TH" sz="1600" spc="-30" dirty="0" smtClean="0">
                          <a:solidFill>
                            <a:srgbClr val="000000"/>
                          </a:solidFill>
                          <a:latin typeface="Chulabhorn Likit Text" panose="00000500000000000000" pitchFamily="50" charset="-34"/>
                          <a:ea typeface="Cordia New" panose="020B0304020202020204" pitchFamily="34" charset="-34"/>
                          <a:cs typeface="Chulabhorn Likit Text" panose="00000500000000000000" pitchFamily="50" charset="-34"/>
                        </a:rPr>
                        <a:t>เงินทุน</a:t>
                      </a:r>
                      <a:br>
                        <a:rPr lang="th-TH" sz="1600" spc="-30" dirty="0" smtClean="0">
                          <a:solidFill>
                            <a:srgbClr val="000000"/>
                          </a:solidFill>
                          <a:latin typeface="Chulabhorn Likit Text" panose="00000500000000000000" pitchFamily="50" charset="-34"/>
                          <a:ea typeface="Cordia New" panose="020B0304020202020204" pitchFamily="34" charset="-34"/>
                          <a:cs typeface="Chulabhorn Likit Text" panose="00000500000000000000" pitchFamily="50" charset="-34"/>
                        </a:rPr>
                      </a:br>
                      <a:r>
                        <a:rPr lang="th-TH" sz="1600" spc="-30" dirty="0" smtClean="0">
                          <a:solidFill>
                            <a:srgbClr val="000000"/>
                          </a:solidFill>
                          <a:latin typeface="Chulabhorn Likit Text" panose="00000500000000000000" pitchFamily="50" charset="-34"/>
                          <a:ea typeface="Cordia New" panose="020B0304020202020204" pitchFamily="34" charset="-34"/>
                          <a:cs typeface="Chulabhorn Likit Text" panose="00000500000000000000" pitchFamily="50" charset="-34"/>
                        </a:rPr>
                        <a:t>หมุนเวียน </a:t>
                      </a:r>
                      <a:r>
                        <a:rPr lang="th-TH" sz="1600" spc="-30" dirty="0" smtClean="0">
                          <a:solidFill>
                            <a:srgbClr val="C00000"/>
                          </a:solidFill>
                          <a:latin typeface="Chulabhorn Likit Text" panose="00000500000000000000" pitchFamily="50" charset="-34"/>
                          <a:ea typeface="Cordia New" panose="020B0304020202020204" pitchFamily="34" charset="-34"/>
                          <a:cs typeface="Chulabhorn Likit Text" panose="00000500000000000000" pitchFamily="50" charset="-34"/>
                        </a:rPr>
                        <a:t>สำหรับ</a:t>
                      </a:r>
                      <a:r>
                        <a:rPr lang="th-TH" sz="1600" dirty="0" smtClean="0">
                          <a:solidFill>
                            <a:srgbClr val="C00000"/>
                          </a:solidFill>
                          <a:latin typeface="Chulabhorn Likit Text" panose="00000500000000000000" pitchFamily="50" charset="-34"/>
                          <a:ea typeface="Cordia New" panose="020B0304020202020204" pitchFamily="34" charset="-34"/>
                          <a:cs typeface="Chulabhorn Likit Text" panose="00000500000000000000" pitchFamily="50" charset="-34"/>
                        </a:rPr>
                        <a:t>ลูกหนี้จากการกู้ยืม</a:t>
                      </a:r>
                      <a:br>
                        <a:rPr lang="th-TH" sz="1600" dirty="0" smtClean="0">
                          <a:solidFill>
                            <a:srgbClr val="C00000"/>
                          </a:solidFill>
                          <a:latin typeface="Chulabhorn Likit Text" panose="00000500000000000000" pitchFamily="50" charset="-34"/>
                          <a:ea typeface="Cordia New" panose="020B0304020202020204" pitchFamily="34" charset="-34"/>
                          <a:cs typeface="Chulabhorn Likit Text" panose="00000500000000000000" pitchFamily="50" charset="-34"/>
                        </a:rPr>
                      </a:br>
                      <a:r>
                        <a:rPr lang="th-TH" sz="1600" dirty="0" smtClean="0">
                          <a:solidFill>
                            <a:srgbClr val="C00000"/>
                          </a:solidFill>
                          <a:latin typeface="Chulabhorn Likit Text" panose="00000500000000000000" pitchFamily="50" charset="-34"/>
                          <a:ea typeface="Cordia New" panose="020B0304020202020204" pitchFamily="34" charset="-34"/>
                          <a:cs typeface="Chulabhorn Likit Text" panose="00000500000000000000" pitchFamily="50" charset="-34"/>
                        </a:rPr>
                        <a:t>ผู้ที่ได้ตัดจำหน่ายเป็นหนี้สูญแล้ว</a:t>
                      </a:r>
                      <a:endParaRPr lang="en-US" sz="1600" dirty="0" smtClean="0">
                        <a:solidFill>
                          <a:srgbClr val="C00000"/>
                        </a:solidFill>
                        <a:effectLst/>
                        <a:latin typeface="Chulabhorn Likit Text" panose="00000500000000000000" pitchFamily="50" charset="-34"/>
                        <a:ea typeface="Cordia New" panose="020B0304020202020204" pitchFamily="34" charset="-34"/>
                        <a:cs typeface="Chulabhorn Likit Text" panose="00000500000000000000" pitchFamily="50" charset="-34"/>
                      </a:endParaRPr>
                    </a:p>
                    <a:p>
                      <a:pPr marL="0" marR="0" indent="0" algn="l" defTabSz="914400" rtl="0" eaLnBrk="1" fontAlgn="auto" latinLnBrk="0" hangingPunct="1">
                        <a:lnSpc>
                          <a:spcPct val="12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th-TH" sz="1700" dirty="0" smtClean="0"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76200" marR="76200" marT="38100" marB="3810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342900" marR="0" indent="-342900" algn="thaiDist" defTabSz="914400" rtl="0" eaLnBrk="1" fontAlgn="auto" latinLnBrk="0" hangingPunct="1">
                        <a:lnSpc>
                          <a:spcPct val="12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AutoNum type="arabicParenBoth"/>
                        <a:tabLst>
                          <a:tab pos="180340" algn="l"/>
                          <a:tab pos="450215" algn="l"/>
                          <a:tab pos="990600" algn="l"/>
                        </a:tabLst>
                        <a:defRPr/>
                      </a:pPr>
                      <a:r>
                        <a:rPr lang="th-TH" sz="1300" dirty="0" smtClean="0">
                          <a:solidFill>
                            <a:srgbClr val="000000"/>
                          </a:solidFill>
                          <a:latin typeface="Chulabhorn Likit Text" panose="00000500000000000000" pitchFamily="50" charset="-34"/>
                          <a:ea typeface="Cordia New" panose="020B0304020202020204" pitchFamily="34" charset="-34"/>
                          <a:cs typeface="Chulabhorn Likit Text" panose="00000500000000000000" pitchFamily="50" charset="-34"/>
                        </a:rPr>
                        <a:t>ลูกหนี้จากการกู้ยืมผู้ที่ได้ตัดจำหน่ายเป็นหนี้สูญแล้ว </a:t>
                      </a:r>
                      <a:r>
                        <a:rPr lang="th-TH" sz="1300" dirty="0" smtClean="0">
                          <a:solidFill>
                            <a:srgbClr val="C00000"/>
                          </a:solidFill>
                          <a:latin typeface="Chulabhorn Likit Text" panose="00000500000000000000" pitchFamily="50" charset="-34"/>
                          <a:ea typeface="Cordia New" panose="020B0304020202020204" pitchFamily="34" charset="-34"/>
                          <a:cs typeface="Chulabhorn Likit Text" panose="00000500000000000000" pitchFamily="50" charset="-34"/>
                        </a:rPr>
                        <a:t>จะไม่มีสิทธิขอรับการสนับสนุน</a:t>
                      </a:r>
                      <a:r>
                        <a:rPr lang="th-TH" sz="1300" spc="-30" dirty="0" smtClean="0">
                          <a:solidFill>
                            <a:srgbClr val="C00000"/>
                          </a:solidFill>
                          <a:latin typeface="Chulabhorn Likit Text" panose="00000500000000000000" pitchFamily="50" charset="-34"/>
                          <a:ea typeface="Cordia New" panose="020B0304020202020204" pitchFamily="34" charset="-34"/>
                          <a:cs typeface="Chulabhorn Likit Text" panose="00000500000000000000" pitchFamily="50" charset="-34"/>
                        </a:rPr>
                        <a:t>เงินทุนหมุนเวียน </a:t>
                      </a:r>
                      <a:r>
                        <a:rPr lang="th-TH" sz="1300" spc="-30" dirty="0" smtClean="0">
                          <a:solidFill>
                            <a:srgbClr val="000000"/>
                          </a:solidFill>
                          <a:latin typeface="Chulabhorn Likit Text" panose="00000500000000000000" pitchFamily="50" charset="-34"/>
                          <a:ea typeface="Cordia New" panose="020B0304020202020204" pitchFamily="34" charset="-34"/>
                          <a:cs typeface="Chulabhorn Likit Text" panose="00000500000000000000" pitchFamily="50" charset="-34"/>
                        </a:rPr>
                        <a:t>จากกองทุนพัฒนาบทบาทสตรีได้อีก </a:t>
                      </a:r>
                      <a:r>
                        <a:rPr lang="th-TH" sz="1300" spc="-30" dirty="0" smtClean="0">
                          <a:solidFill>
                            <a:srgbClr val="C00000"/>
                          </a:solidFill>
                          <a:latin typeface="Chulabhorn Likit Text" panose="00000500000000000000" pitchFamily="50" charset="-34"/>
                          <a:ea typeface="Cordia New" panose="020B0304020202020204" pitchFamily="34" charset="-34"/>
                          <a:cs typeface="Chulabhorn Likit Text" panose="00000500000000000000" pitchFamily="50" charset="-34"/>
                        </a:rPr>
                        <a:t>เว้นแต่</a:t>
                      </a:r>
                      <a:r>
                        <a:rPr lang="th-TH" sz="1300" spc="-30" dirty="0" smtClean="0">
                          <a:solidFill>
                            <a:srgbClr val="000000"/>
                          </a:solidFill>
                          <a:latin typeface="Chulabhorn Likit Text" panose="00000500000000000000" pitchFamily="50" charset="-34"/>
                          <a:ea typeface="Cordia New" panose="020B0304020202020204" pitchFamily="34" charset="-34"/>
                          <a:cs typeface="Chulabhorn Likit Text" panose="00000500000000000000" pitchFamily="50" charset="-34"/>
                        </a:rPr>
                        <a:t>ลูกหนี้เงินให้กู้ยืมผู้นั้น</a:t>
                      </a:r>
                      <a:r>
                        <a:rPr lang="th-TH" sz="1300" spc="-30" dirty="0" smtClean="0">
                          <a:solidFill>
                            <a:srgbClr val="C00000"/>
                          </a:solidFill>
                          <a:latin typeface="Chulabhorn Likit Text" panose="00000500000000000000" pitchFamily="50" charset="-34"/>
                          <a:ea typeface="Cordia New" panose="020B0304020202020204" pitchFamily="34" charset="-34"/>
                          <a:cs typeface="Chulabhorn Likit Text" panose="00000500000000000000" pitchFamily="50" charset="-34"/>
                        </a:rPr>
                        <a:t>ได้ชำระหนี้</a:t>
                      </a:r>
                      <a:br>
                        <a:rPr lang="th-TH" sz="1300" spc="-30" dirty="0" smtClean="0">
                          <a:solidFill>
                            <a:srgbClr val="C00000"/>
                          </a:solidFill>
                          <a:latin typeface="Chulabhorn Likit Text" panose="00000500000000000000" pitchFamily="50" charset="-34"/>
                          <a:ea typeface="Cordia New" panose="020B0304020202020204" pitchFamily="34" charset="-34"/>
                          <a:cs typeface="Chulabhorn Likit Text" panose="00000500000000000000" pitchFamily="50" charset="-34"/>
                        </a:rPr>
                      </a:br>
                      <a:r>
                        <a:rPr lang="th-TH" sz="1300" dirty="0" smtClean="0">
                          <a:solidFill>
                            <a:srgbClr val="C00000"/>
                          </a:solidFill>
                          <a:latin typeface="Chulabhorn Likit Text" panose="00000500000000000000" pitchFamily="50" charset="-34"/>
                          <a:ea typeface="Cordia New" panose="020B0304020202020204" pitchFamily="34" charset="-34"/>
                          <a:cs typeface="Chulabhorn Likit Text" panose="00000500000000000000" pitchFamily="50" charset="-34"/>
                        </a:rPr>
                        <a:t>ค้างชำระจนครบถ้วน</a:t>
                      </a:r>
                      <a:r>
                        <a:rPr lang="th-TH" sz="1300" dirty="0" smtClean="0">
                          <a:solidFill>
                            <a:srgbClr val="000000"/>
                          </a:solidFill>
                          <a:latin typeface="Chulabhorn Likit Text" panose="00000500000000000000" pitchFamily="50" charset="-34"/>
                          <a:ea typeface="Cordia New" panose="020B0304020202020204" pitchFamily="34" charset="-34"/>
                          <a:cs typeface="Chulabhorn Likit Text" panose="00000500000000000000" pitchFamily="50" charset="-34"/>
                        </a:rPr>
                        <a:t> จึงจะได้รับการพิจารณาขอรับการสนับสนุนเงินทุนหมุนเวียนได้ หลังจากชำระหนี้ค้างชำระ</a:t>
                      </a:r>
                      <a:r>
                        <a:rPr lang="th-TH" sz="1300" dirty="0" smtClean="0">
                          <a:solidFill>
                            <a:srgbClr val="C00000"/>
                          </a:solidFill>
                          <a:latin typeface="Chulabhorn Likit Text" panose="00000500000000000000" pitchFamily="50" charset="-34"/>
                          <a:ea typeface="Cordia New" panose="020B0304020202020204" pitchFamily="34" charset="-34"/>
                          <a:cs typeface="Chulabhorn Likit Text" panose="00000500000000000000" pitchFamily="50" charset="-34"/>
                        </a:rPr>
                        <a:t>แล้วเสร็จภายใน 90 วัน</a:t>
                      </a:r>
                      <a:endParaRPr lang="th-TH" sz="1300" dirty="0" smtClean="0">
                        <a:solidFill>
                          <a:srgbClr val="C00000"/>
                        </a:solidFill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  <a:p>
                      <a:pPr marL="342900" indent="-342900" algn="thaiDist">
                        <a:lnSpc>
                          <a:spcPct val="120000"/>
                        </a:lnSpc>
                        <a:spcAft>
                          <a:spcPts val="0"/>
                        </a:spcAft>
                        <a:buAutoNum type="arabicParenBoth"/>
                        <a:tabLst>
                          <a:tab pos="180340" algn="l"/>
                          <a:tab pos="450215" algn="l"/>
                          <a:tab pos="990600" algn="l"/>
                        </a:tabLst>
                      </a:pPr>
                      <a:endParaRPr lang="en-US" sz="1300" dirty="0">
                        <a:effectLst/>
                        <a:latin typeface="Chulabhorn Likit Text" panose="00000500000000000000" pitchFamily="50" charset="-34"/>
                        <a:ea typeface="Cordia New" panose="020B0304020202020204" pitchFamily="34" charset="-34"/>
                        <a:cs typeface="Chulabhorn Likit Text" panose="00000500000000000000" pitchFamily="50" charset="-34"/>
                      </a:endParaRPr>
                    </a:p>
                  </a:txBody>
                  <a:tcPr marL="76200" marR="76200" marT="38100" marB="3810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79825637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071590490"/>
      </p:ext>
    </p:extLst>
  </p:cSld>
  <p:clrMapOvr>
    <a:masterClrMapping/>
  </p:clrMapOvr>
</p:sld>
</file>

<file path=ppt/slides/slide1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417974" y="58208"/>
            <a:ext cx="9208304" cy="34887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th-TH" sz="1667" b="1" dirty="0"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ประมาณการค่าเผื่อหนี้สงสัยจะสูญของกองทุนพัฒนาบทบาทสตรี ตั้งแต่ปี 2556 - 2565</a:t>
            </a:r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30232328"/>
              </p:ext>
            </p:extLst>
          </p:nvPr>
        </p:nvGraphicFramePr>
        <p:xfrm>
          <a:off x="569089" y="387516"/>
          <a:ext cx="9250100" cy="5237777"/>
        </p:xfrm>
        <a:graphic>
          <a:graphicData uri="http://schemas.openxmlformats.org/drawingml/2006/table">
            <a:tbl>
              <a:tblPr firstRow="1" bandRow="1">
                <a:tableStyleId>{00A15C55-8517-42AA-B614-E9B94910E393}</a:tableStyleId>
              </a:tblPr>
              <a:tblGrid>
                <a:gridCol w="396094">
                  <a:extLst>
                    <a:ext uri="{9D8B030D-6E8A-4147-A177-3AD203B41FA5}">
                      <a16:colId xmlns:a16="http://schemas.microsoft.com/office/drawing/2014/main" val="2909054585"/>
                    </a:ext>
                  </a:extLst>
                </a:gridCol>
                <a:gridCol w="2814342">
                  <a:extLst>
                    <a:ext uri="{9D8B030D-6E8A-4147-A177-3AD203B41FA5}">
                      <a16:colId xmlns:a16="http://schemas.microsoft.com/office/drawing/2014/main" val="2343651675"/>
                    </a:ext>
                  </a:extLst>
                </a:gridCol>
                <a:gridCol w="1414615">
                  <a:extLst>
                    <a:ext uri="{9D8B030D-6E8A-4147-A177-3AD203B41FA5}">
                      <a16:colId xmlns:a16="http://schemas.microsoft.com/office/drawing/2014/main" val="2201528419"/>
                    </a:ext>
                  </a:extLst>
                </a:gridCol>
                <a:gridCol w="1541683">
                  <a:extLst>
                    <a:ext uri="{9D8B030D-6E8A-4147-A177-3AD203B41FA5}">
                      <a16:colId xmlns:a16="http://schemas.microsoft.com/office/drawing/2014/main" val="3175538005"/>
                    </a:ext>
                  </a:extLst>
                </a:gridCol>
                <a:gridCol w="1541683">
                  <a:extLst>
                    <a:ext uri="{9D8B030D-6E8A-4147-A177-3AD203B41FA5}">
                      <a16:colId xmlns:a16="http://schemas.microsoft.com/office/drawing/2014/main" val="3069679000"/>
                    </a:ext>
                  </a:extLst>
                </a:gridCol>
                <a:gridCol w="1541683">
                  <a:extLst>
                    <a:ext uri="{9D8B030D-6E8A-4147-A177-3AD203B41FA5}">
                      <a16:colId xmlns:a16="http://schemas.microsoft.com/office/drawing/2014/main" val="2555220006"/>
                    </a:ext>
                  </a:extLst>
                </a:gridCol>
              </a:tblGrid>
              <a:tr h="416759"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100" u="none" strike="noStrike" dirty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ที่</a:t>
                      </a:r>
                      <a:endParaRPr lang="th-TH" sz="1100" b="1" i="0" u="none" strike="noStrike" dirty="0">
                        <a:solidFill>
                          <a:schemeClr val="tx1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100" u="none" strike="noStrike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กลุ่มอายุหนี้ค้างชำระ</a:t>
                      </a:r>
                      <a:endParaRPr lang="th-TH" sz="1100" b="1" i="0" u="none" strike="noStrike" dirty="0">
                        <a:solidFill>
                          <a:schemeClr val="tx1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100" u="none" strike="noStrike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อัตราร้อย</a:t>
                      </a:r>
                      <a:r>
                        <a:rPr lang="th-TH" sz="1100" u="none" strike="noStrike" dirty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ละ</a:t>
                      </a:r>
                    </a:p>
                    <a:p>
                      <a:pPr algn="ctr" fontAlgn="ctr"/>
                      <a:r>
                        <a:rPr lang="th-TH" sz="1100" u="none" strike="noStrike" dirty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ค่า</a:t>
                      </a:r>
                      <a:r>
                        <a:rPr lang="th-TH" sz="1100" u="none" strike="noStrike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เผื่อหนี้สงสัยจะสูญ</a:t>
                      </a:r>
                      <a:endParaRPr lang="th-TH" sz="1100" b="1" i="0" u="none" strike="noStrike" dirty="0">
                        <a:solidFill>
                          <a:schemeClr val="tx1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100" u="none" strike="noStrike" dirty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ยอดหนี้ค้างชำระก่อนหัก</a:t>
                      </a:r>
                    </a:p>
                    <a:p>
                      <a:pPr algn="ctr" fontAlgn="ctr"/>
                      <a:r>
                        <a:rPr lang="th-TH" sz="1100" u="none" strike="noStrike" dirty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หนี้สงสัยจะสํญ</a:t>
                      </a:r>
                      <a:endParaRPr lang="th-TH" sz="1100" b="1" i="0" u="none" strike="noStrike" dirty="0">
                        <a:solidFill>
                          <a:schemeClr val="tx1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100" u="none" strike="noStrike" dirty="0" smtClean="0">
                          <a:solidFill>
                            <a:srgbClr val="C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หัก หนี้</a:t>
                      </a:r>
                      <a:r>
                        <a:rPr lang="th-TH" sz="1100" u="none" strike="noStrike" dirty="0">
                          <a:solidFill>
                            <a:srgbClr val="C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สงสัยจะสูญ</a:t>
                      </a:r>
                      <a:endParaRPr lang="th-TH" sz="1100" b="1" i="0" u="none" strike="noStrike" dirty="0">
                        <a:solidFill>
                          <a:srgbClr val="C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200" u="none" strike="noStrike" dirty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ยอดหนี้ค้างชำระสุทธิ</a:t>
                      </a:r>
                      <a:endParaRPr lang="th-TH" sz="1200" b="1" i="0" u="none" strike="noStrike" dirty="0">
                        <a:solidFill>
                          <a:schemeClr val="tx1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46095909"/>
                  </a:ext>
                </a:extLst>
              </a:tr>
              <a:tr h="297884"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th-TH" sz="1100" b="1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ลูกหนี้เงินให้กู้ยืม</a:t>
                      </a:r>
                      <a:endParaRPr lang="th-TH" sz="110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th-TH" sz="1100" b="1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    30.41 </a:t>
                      </a:r>
                      <a:endParaRPr lang="th-TH" sz="110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th-TH" sz="1100" b="1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627,858,188.55 </a:t>
                      </a:r>
                      <a:endParaRPr lang="th-TH" sz="110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th-TH" sz="1100" b="1" u="none" strike="noStrike" dirty="0">
                          <a:solidFill>
                            <a:srgbClr val="C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190,905,210.87 </a:t>
                      </a:r>
                      <a:endParaRPr lang="th-TH" sz="1100" b="1" i="0" u="none" strike="noStrike" dirty="0">
                        <a:solidFill>
                          <a:srgbClr val="C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200" b="1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436,952,977.68 </a:t>
                      </a:r>
                      <a:endParaRPr lang="th-TH" sz="1200" b="1" i="0" u="none" strike="noStrike" dirty="0">
                        <a:solidFill>
                          <a:schemeClr val="tx1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11455179"/>
                  </a:ext>
                </a:extLst>
              </a:tr>
              <a:tr h="297884"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100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</a:t>
                      </a:r>
                      <a:endParaRPr lang="th-TH" sz="1100" b="0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just" fontAlgn="ctr"/>
                      <a:r>
                        <a:rPr lang="th-TH" sz="1100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หนี้ค้างชำระเกินกว่า 90 วัน แต่ไม่เกิน 1 ปี</a:t>
                      </a:r>
                      <a:endParaRPr lang="th-TH" sz="1100" b="0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th-TH" sz="1100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5</a:t>
                      </a:r>
                      <a:endParaRPr lang="th-TH" sz="1100" b="0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th-TH" sz="1100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                   -   </a:t>
                      </a:r>
                      <a:endParaRPr lang="th-TH" sz="1100" b="0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100" u="none" strike="noStrike" dirty="0">
                          <a:solidFill>
                            <a:srgbClr val="C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                  -   </a:t>
                      </a:r>
                      <a:endParaRPr lang="th-TH" sz="1100" b="0" i="0" u="none" strike="noStrike" dirty="0">
                        <a:solidFill>
                          <a:srgbClr val="C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200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 </a:t>
                      </a:r>
                      <a:endParaRPr lang="th-TH" sz="1200" b="0" i="0" u="none" strike="noStrike" dirty="0">
                        <a:solidFill>
                          <a:schemeClr val="tx1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83527996"/>
                  </a:ext>
                </a:extLst>
              </a:tr>
              <a:tr h="297884"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100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2</a:t>
                      </a:r>
                      <a:endParaRPr lang="th-TH" sz="1100" b="0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th-TH" sz="1100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หนี้ค้างชำระ มากกว่า 1 ปี ไม่เกิน 2 ปี</a:t>
                      </a:r>
                      <a:endParaRPr lang="th-TH" sz="1100" b="0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th-TH" sz="1100" u="none" strike="noStrike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10</a:t>
                      </a:r>
                      <a:endParaRPr lang="th-TH" sz="1100" b="0" i="0" u="none" strike="noStrike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th-TH" sz="1100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 </a:t>
                      </a:r>
                      <a:r>
                        <a:rPr lang="th-TH" sz="1100" u="none" strike="noStrike" dirty="0" smtClean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235,012,782.88 </a:t>
                      </a:r>
                      <a:endParaRPr lang="th-TH" sz="1100" b="0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100" u="none" strike="noStrike" dirty="0">
                          <a:solidFill>
                            <a:srgbClr val="C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23,501,278.29 </a:t>
                      </a:r>
                      <a:endParaRPr lang="th-TH" sz="1100" b="0" i="0" u="none" strike="noStrike" dirty="0">
                        <a:solidFill>
                          <a:srgbClr val="C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200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 </a:t>
                      </a:r>
                      <a:endParaRPr lang="th-TH" sz="1200" b="0" i="0" u="none" strike="noStrike" dirty="0">
                        <a:solidFill>
                          <a:schemeClr val="tx1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70583367"/>
                  </a:ext>
                </a:extLst>
              </a:tr>
              <a:tr h="297884"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100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3</a:t>
                      </a:r>
                      <a:endParaRPr lang="th-TH" sz="1100" b="0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th-TH" sz="1100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หนี้ค้างชำระ มากกว่า 2 ปี ไม่เกิน 3 ปี</a:t>
                      </a:r>
                      <a:endParaRPr lang="th-TH" sz="1100" b="0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th-TH" sz="1100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25</a:t>
                      </a:r>
                      <a:endParaRPr lang="th-TH" sz="1100" b="0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th-TH" sz="1100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</a:t>
                      </a:r>
                      <a:r>
                        <a:rPr lang="th-TH" sz="1100" u="none" strike="noStrike" dirty="0" smtClean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275,355,799.76</a:t>
                      </a:r>
                      <a:endParaRPr lang="th-TH" sz="1100" b="0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100" u="none" strike="noStrike" dirty="0">
                          <a:solidFill>
                            <a:srgbClr val="C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68,838,949.94 </a:t>
                      </a:r>
                      <a:endParaRPr lang="th-TH" sz="1100" b="0" i="0" u="none" strike="noStrike" dirty="0">
                        <a:solidFill>
                          <a:srgbClr val="C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200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 </a:t>
                      </a:r>
                      <a:endParaRPr lang="th-TH" sz="1200" b="0" i="0" u="none" strike="noStrike" dirty="0">
                        <a:solidFill>
                          <a:schemeClr val="tx1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60723532"/>
                  </a:ext>
                </a:extLst>
              </a:tr>
              <a:tr h="297884"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100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4</a:t>
                      </a:r>
                      <a:endParaRPr lang="th-TH" sz="1100" b="0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th-TH" sz="1100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หนี้ค้างชำระ มากกว่า 3 ปี ไม่เกิน 4 ปี</a:t>
                      </a:r>
                      <a:endParaRPr lang="th-TH" sz="1100" b="0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th-TH" sz="1100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50</a:t>
                      </a:r>
                      <a:endParaRPr lang="th-TH" sz="1100" b="0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th-TH" sz="1100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   </a:t>
                      </a:r>
                      <a:r>
                        <a:rPr lang="th-TH" sz="1100" u="none" strike="noStrike" dirty="0" smtClean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32,662,870.01 </a:t>
                      </a:r>
                      <a:endParaRPr lang="th-TH" sz="1100" b="0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100" u="none" strike="noStrike" dirty="0">
                          <a:solidFill>
                            <a:srgbClr val="C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16,331,435.01 </a:t>
                      </a:r>
                      <a:endParaRPr lang="th-TH" sz="1100" b="0" i="0" u="none" strike="noStrike" dirty="0">
                        <a:solidFill>
                          <a:srgbClr val="C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200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 </a:t>
                      </a:r>
                      <a:endParaRPr lang="th-TH" sz="1200" b="0" i="0" u="none" strike="noStrike" dirty="0">
                        <a:solidFill>
                          <a:schemeClr val="tx1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22741699"/>
                  </a:ext>
                </a:extLst>
              </a:tr>
              <a:tr h="297884"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100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5</a:t>
                      </a:r>
                      <a:endParaRPr lang="th-TH" sz="1100" b="0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th-TH" sz="1100" u="none" strike="noStrike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หนี้ค้างชำระ มากกว่า 4 ปี ไม่เกิน 5 ปี</a:t>
                      </a:r>
                      <a:endParaRPr lang="th-TH" sz="1100" b="0" i="0" u="none" strike="noStrike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th-TH" sz="1100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75</a:t>
                      </a:r>
                      <a:endParaRPr lang="th-TH" sz="1100" b="0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th-TH" sz="1100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    </a:t>
                      </a:r>
                      <a:r>
                        <a:rPr lang="th-TH" sz="1100" u="none" strike="noStrike" dirty="0" smtClean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10,372,753.05</a:t>
                      </a:r>
                      <a:endParaRPr lang="th-TH" sz="1100" b="0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100" u="none" strike="noStrike" dirty="0">
                          <a:solidFill>
                            <a:srgbClr val="C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7,779,564.79 </a:t>
                      </a:r>
                      <a:endParaRPr lang="th-TH" sz="1100" b="0" i="0" u="none" strike="noStrike" dirty="0">
                        <a:solidFill>
                          <a:srgbClr val="C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200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 </a:t>
                      </a:r>
                      <a:endParaRPr lang="th-TH" sz="1200" b="0" i="0" u="none" strike="noStrike" dirty="0">
                        <a:solidFill>
                          <a:schemeClr val="tx1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94282122"/>
                  </a:ext>
                </a:extLst>
              </a:tr>
              <a:tr h="297884"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100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6</a:t>
                      </a:r>
                      <a:endParaRPr lang="th-TH" sz="1100" b="0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th-TH" sz="1100" u="none" strike="noStrike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หนี้ค้างชำระ มากกว่า 5 ปี ขึ้นไป</a:t>
                      </a:r>
                      <a:endParaRPr lang="th-TH" sz="1100" b="0" i="0" u="none" strike="noStrike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th-TH" sz="1100" u="none" strike="noStrike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100</a:t>
                      </a:r>
                      <a:endParaRPr lang="th-TH" sz="1100" b="0" i="0" u="none" strike="noStrike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th-TH" sz="1100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74,453,982.85 </a:t>
                      </a:r>
                      <a:endParaRPr lang="th-TH" sz="1100" b="0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100" u="none" strike="noStrike" dirty="0">
                          <a:solidFill>
                            <a:srgbClr val="C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74,453,982.85 </a:t>
                      </a:r>
                      <a:endParaRPr lang="th-TH" sz="1100" b="0" i="0" u="none" strike="noStrike" dirty="0">
                        <a:solidFill>
                          <a:srgbClr val="C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200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 </a:t>
                      </a:r>
                      <a:endParaRPr lang="th-TH" sz="1200" b="0" i="0" u="none" strike="noStrike" dirty="0">
                        <a:solidFill>
                          <a:schemeClr val="tx1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63930441"/>
                  </a:ext>
                </a:extLst>
              </a:tr>
              <a:tr h="244706">
                <a:tc gridSpan="2">
                  <a:txBody>
                    <a:bodyPr/>
                    <a:lstStyle/>
                    <a:p>
                      <a:pPr algn="ctr" fontAlgn="b"/>
                      <a:r>
                        <a:rPr lang="th-TH" sz="1100" b="1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ลูกหนี้ตามคำพิพากษาศาล</a:t>
                      </a:r>
                      <a:endParaRPr lang="th-TH" sz="110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th-TH" sz="1100" b="1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 </a:t>
                      </a:r>
                      <a:r>
                        <a:rPr lang="th-TH" sz="1100" b="1" u="none" strike="noStrike" dirty="0" smtClean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100 </a:t>
                      </a:r>
                      <a:endParaRPr lang="th-TH" sz="110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100" b="1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113,654,408.13 </a:t>
                      </a:r>
                      <a:endParaRPr lang="th-TH" sz="110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100" b="1" u="none" strike="noStrike" dirty="0">
                          <a:solidFill>
                            <a:srgbClr val="C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113,654,408.13 </a:t>
                      </a:r>
                      <a:endParaRPr lang="th-TH" sz="1100" b="1" i="0" u="none" strike="noStrike" dirty="0">
                        <a:solidFill>
                          <a:srgbClr val="C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200" b="1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               -   </a:t>
                      </a:r>
                      <a:endParaRPr lang="th-TH" sz="1200" b="1" i="0" u="none" strike="noStrike" dirty="0">
                        <a:solidFill>
                          <a:schemeClr val="tx1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45845981"/>
                  </a:ext>
                </a:extLst>
              </a:tr>
              <a:tr h="765746"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100" u="none" strike="noStrike" dirty="0" smtClean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</a:t>
                      </a:r>
                    </a:p>
                    <a:p>
                      <a:pPr algn="ctr" fontAlgn="ctr"/>
                      <a:endParaRPr lang="th-TH" sz="1100" u="none" strike="noStrike" dirty="0" smtClean="0"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  <a:p>
                      <a:pPr algn="ctr" fontAlgn="ctr"/>
                      <a:endParaRPr lang="th-TH" sz="1100" u="none" strike="noStrike" dirty="0" smtClean="0"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  <a:p>
                      <a:pPr algn="ctr" fontAlgn="ctr"/>
                      <a:endParaRPr lang="th-TH" sz="1100" b="0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just" fontAlgn="ctr"/>
                      <a:r>
                        <a:rPr lang="th-TH" sz="1100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ลูกหนี้ตามคำพิพากษาศาล </a:t>
                      </a:r>
                      <a:endParaRPr lang="th-TH" sz="1100" u="none" strike="noStrike" dirty="0" smtClean="0"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  <a:p>
                      <a:pPr marL="0" marR="0" indent="0" algn="just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h-TH" sz="1100" u="none" strike="noStrike" dirty="0" smtClean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- อยู่ระหว่างดำเนินคดีอาญา</a:t>
                      </a:r>
                    </a:p>
                    <a:p>
                      <a:pPr marL="0" marR="0" indent="0" algn="just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h-TH" sz="1100" u="none" strike="noStrike" dirty="0" smtClean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- อยู่ระหว่างดำเนินคดีแพ่ง</a:t>
                      </a:r>
                    </a:p>
                    <a:p>
                      <a:pPr marL="0" marR="0" indent="0" algn="just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h-TH" sz="1100" u="none" strike="noStrike" dirty="0" smtClean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- สิ้นสุดการดำเนินคดี</a:t>
                      </a:r>
                      <a:endParaRPr lang="th-TH" sz="1100" b="0" i="0" u="none" strike="noStrike" dirty="0" smtClean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th-TH" sz="1100" u="none" strike="noStrike" dirty="0" smtClean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100</a:t>
                      </a:r>
                    </a:p>
                    <a:p>
                      <a:pPr algn="r" fontAlgn="ctr"/>
                      <a:endParaRPr lang="th-TH" sz="1100" u="none" strike="noStrike" dirty="0" smtClean="0"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  <a:p>
                      <a:pPr algn="r" fontAlgn="ctr"/>
                      <a:endParaRPr lang="th-TH" sz="1100" u="none" strike="noStrike" dirty="0" smtClean="0"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  <a:p>
                      <a:pPr algn="r" fontAlgn="ctr"/>
                      <a:endParaRPr lang="th-TH" sz="1100" b="0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th-TH" sz="1100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113,654,408.13 </a:t>
                      </a:r>
                      <a:endParaRPr lang="th-TH" sz="1100" u="none" strike="noStrike" dirty="0" smtClean="0"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  <a:p>
                      <a:pPr algn="r" fontAlgn="ctr"/>
                      <a:endParaRPr lang="th-TH" sz="1100" u="none" strike="noStrike" dirty="0" smtClean="0"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  <a:p>
                      <a:pPr algn="r" fontAlgn="ctr"/>
                      <a:endParaRPr lang="th-TH" sz="1100" u="none" strike="noStrike" dirty="0" smtClean="0"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  <a:p>
                      <a:pPr algn="r" fontAlgn="ctr"/>
                      <a:endParaRPr lang="th-TH" sz="1100" b="0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>
                        <a:lnSpc>
                          <a:spcPct val="150000"/>
                        </a:lnSpc>
                      </a:pPr>
                      <a:r>
                        <a:rPr lang="th-TH" sz="1100" u="none" strike="noStrike" dirty="0">
                          <a:solidFill>
                            <a:srgbClr val="C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113,654,408.13 </a:t>
                      </a:r>
                      <a:endParaRPr lang="th-TH" sz="1100" u="none" strike="noStrike" dirty="0" smtClean="0">
                        <a:solidFill>
                          <a:srgbClr val="C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  <a:p>
                      <a:pPr algn="r" fontAlgn="b"/>
                      <a:endParaRPr lang="th-TH" sz="1100" u="none" strike="noStrike" dirty="0" smtClean="0">
                        <a:solidFill>
                          <a:srgbClr val="C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  <a:p>
                      <a:pPr algn="r" fontAlgn="b"/>
                      <a:endParaRPr lang="th-TH" sz="1100" u="none" strike="noStrike" dirty="0" smtClean="0">
                        <a:solidFill>
                          <a:srgbClr val="C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  <a:p>
                      <a:pPr algn="r" fontAlgn="b"/>
                      <a:endParaRPr lang="th-TH" sz="1100" b="0" i="0" u="none" strike="noStrike" dirty="0">
                        <a:solidFill>
                          <a:srgbClr val="C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200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 </a:t>
                      </a:r>
                      <a:endParaRPr lang="th-TH" sz="1200" b="0" i="0" u="none" strike="noStrike" dirty="0">
                        <a:solidFill>
                          <a:schemeClr val="tx1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34928913"/>
                  </a:ext>
                </a:extLst>
              </a:tr>
              <a:tr h="237398">
                <a:tc gridSpan="2">
                  <a:txBody>
                    <a:bodyPr/>
                    <a:lstStyle/>
                    <a:p>
                      <a:pPr algn="ctr" fontAlgn="b"/>
                      <a:r>
                        <a:rPr lang="th-TH" sz="1100" b="1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ดอกเบี้ยผิดนัดค้างรับ</a:t>
                      </a:r>
                      <a:endParaRPr lang="th-TH" sz="110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th-TH" sz="1100" b="1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   </a:t>
                      </a:r>
                      <a:r>
                        <a:rPr lang="th-TH" sz="1100" b="1" u="none" strike="noStrike" dirty="0" smtClean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98.35</a:t>
                      </a:r>
                      <a:endParaRPr lang="th-TH" sz="110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100" b="1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186,648,730.28 </a:t>
                      </a:r>
                      <a:endParaRPr lang="th-TH" sz="110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100" b="1" u="none" strike="noStrike" dirty="0">
                          <a:solidFill>
                            <a:srgbClr val="C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183,577,979.74 </a:t>
                      </a:r>
                      <a:endParaRPr lang="th-TH" sz="1100" b="1" i="0" u="none" strike="noStrike" dirty="0">
                        <a:solidFill>
                          <a:srgbClr val="C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200" b="1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</a:t>
                      </a:r>
                      <a:r>
                        <a:rPr lang="th-TH" sz="1200" b="1" u="none" strike="noStrike" dirty="0" smtClean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3,070,750.54 </a:t>
                      </a:r>
                      <a:endParaRPr lang="th-TH" sz="1200" b="1" i="0" u="none" strike="noStrike" dirty="0">
                        <a:solidFill>
                          <a:schemeClr val="tx1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33934891"/>
                  </a:ext>
                </a:extLst>
              </a:tr>
              <a:tr h="232440">
                <a:tc>
                  <a:txBody>
                    <a:bodyPr/>
                    <a:lstStyle/>
                    <a:p>
                      <a:pPr algn="ctr" fontAlgn="b"/>
                      <a:r>
                        <a:rPr lang="th-TH" sz="1100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</a:t>
                      </a:r>
                      <a:endParaRPr lang="th-TH" sz="1100" b="0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h-TH" sz="1100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ค้างรับ 1 ปี แต่ไม่เกิน 5 ปี</a:t>
                      </a:r>
                      <a:endParaRPr lang="th-TH" sz="1100" b="0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100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50</a:t>
                      </a:r>
                      <a:endParaRPr lang="th-TH" sz="1100" b="0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100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 6,141,501.09 </a:t>
                      </a:r>
                      <a:endParaRPr lang="th-TH" sz="1100" b="0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100" u="none" strike="noStrike" dirty="0">
                          <a:solidFill>
                            <a:srgbClr val="C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3,070,750.55 </a:t>
                      </a:r>
                      <a:endParaRPr lang="th-TH" sz="1100" b="0" i="0" u="none" strike="noStrike" dirty="0">
                        <a:solidFill>
                          <a:srgbClr val="C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200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 </a:t>
                      </a:r>
                      <a:endParaRPr lang="th-TH" sz="1200" b="0" i="0" u="none" strike="noStrike" dirty="0">
                        <a:solidFill>
                          <a:schemeClr val="tx1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76723042"/>
                  </a:ext>
                </a:extLst>
              </a:tr>
              <a:tr h="260334">
                <a:tc>
                  <a:txBody>
                    <a:bodyPr/>
                    <a:lstStyle/>
                    <a:p>
                      <a:pPr algn="ctr" fontAlgn="b"/>
                      <a:r>
                        <a:rPr lang="th-TH" sz="1100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2</a:t>
                      </a:r>
                      <a:endParaRPr lang="th-TH" sz="1100" b="0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h-TH" sz="1100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ค้างรับเกิน 5 ปีขึ้นไป</a:t>
                      </a:r>
                      <a:endParaRPr lang="th-TH" sz="1100" b="0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100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100</a:t>
                      </a:r>
                      <a:endParaRPr lang="th-TH" sz="1100" b="0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100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180,507,229.19 </a:t>
                      </a:r>
                      <a:endParaRPr lang="th-TH" sz="1100" b="0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100" u="none" strike="noStrike" dirty="0">
                          <a:solidFill>
                            <a:srgbClr val="C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180,507,229.19 </a:t>
                      </a:r>
                      <a:endParaRPr lang="th-TH" sz="1100" b="0" i="0" u="none" strike="noStrike" dirty="0">
                        <a:solidFill>
                          <a:srgbClr val="C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200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 </a:t>
                      </a:r>
                      <a:endParaRPr lang="th-TH" sz="1200" b="0" i="0" u="none" strike="noStrike" dirty="0">
                        <a:solidFill>
                          <a:schemeClr val="tx1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1016263"/>
                  </a:ext>
                </a:extLst>
              </a:tr>
              <a:tr h="204548">
                <a:tc gridSpan="2">
                  <a:txBody>
                    <a:bodyPr/>
                    <a:lstStyle/>
                    <a:p>
                      <a:pPr algn="ctr" fontAlgn="b"/>
                      <a:r>
                        <a:rPr lang="th-TH" sz="1100" b="1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ค่าปรับค้างรับ</a:t>
                      </a:r>
                      <a:endParaRPr lang="th-TH" sz="110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100" b="1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100</a:t>
                      </a:r>
                      <a:endParaRPr lang="th-TH" sz="110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100" b="1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16,132,169.02 </a:t>
                      </a:r>
                      <a:endParaRPr lang="th-TH" sz="110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100" b="1" u="none" strike="noStrike" dirty="0">
                          <a:solidFill>
                            <a:srgbClr val="C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16,132,169.02 </a:t>
                      </a:r>
                      <a:endParaRPr lang="th-TH" sz="1100" b="1" i="0" u="none" strike="noStrike" dirty="0">
                        <a:solidFill>
                          <a:srgbClr val="C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200" b="1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               -   </a:t>
                      </a:r>
                      <a:endParaRPr lang="th-TH" sz="1200" b="1" i="0" u="none" strike="noStrike" dirty="0">
                        <a:solidFill>
                          <a:schemeClr val="tx1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31318387"/>
                  </a:ext>
                </a:extLst>
              </a:tr>
              <a:tr h="251036">
                <a:tc>
                  <a:txBody>
                    <a:bodyPr/>
                    <a:lstStyle/>
                    <a:p>
                      <a:pPr algn="ctr" fontAlgn="b"/>
                      <a:r>
                        <a:rPr lang="th-TH" sz="1100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</a:t>
                      </a:r>
                      <a:endParaRPr lang="th-TH" sz="1100" b="0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h-TH" sz="1100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ค้างรับไม่เกิน 2 ปี </a:t>
                      </a:r>
                      <a:endParaRPr lang="th-TH" sz="1100" b="0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100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50</a:t>
                      </a:r>
                      <a:endParaRPr lang="th-TH" sz="1100" b="0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100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                   -   </a:t>
                      </a:r>
                      <a:endParaRPr lang="th-TH" sz="1100" b="0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100" u="none" strike="noStrike" dirty="0">
                          <a:solidFill>
                            <a:srgbClr val="C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                  -   </a:t>
                      </a:r>
                      <a:endParaRPr lang="th-TH" sz="1100" b="0" i="0" u="none" strike="noStrike" dirty="0">
                        <a:solidFill>
                          <a:srgbClr val="C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200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 </a:t>
                      </a:r>
                      <a:endParaRPr lang="th-TH" sz="1200" b="0" i="0" u="none" strike="noStrike" dirty="0">
                        <a:solidFill>
                          <a:schemeClr val="tx1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58433124"/>
                  </a:ext>
                </a:extLst>
              </a:tr>
              <a:tr h="241738">
                <a:tc>
                  <a:txBody>
                    <a:bodyPr/>
                    <a:lstStyle/>
                    <a:p>
                      <a:pPr algn="ctr" fontAlgn="b"/>
                      <a:r>
                        <a:rPr lang="th-TH" sz="1100" u="none" strike="noStrike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2</a:t>
                      </a:r>
                      <a:endParaRPr lang="th-TH" sz="1100" b="0" i="0" u="none" strike="noStrike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h-TH" sz="1100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ค้างรับเกิน 2 ปีขึ้นไป</a:t>
                      </a:r>
                      <a:endParaRPr lang="th-TH" sz="1100" b="0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100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100</a:t>
                      </a:r>
                      <a:endParaRPr lang="th-TH" sz="1100" b="0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100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16,132,169.02 </a:t>
                      </a:r>
                      <a:endParaRPr lang="th-TH" sz="1100" b="0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100" u="none" strike="noStrike" dirty="0">
                          <a:solidFill>
                            <a:srgbClr val="C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16,132,169.02 </a:t>
                      </a:r>
                      <a:endParaRPr lang="th-TH" sz="1100" b="0" i="0" u="none" strike="noStrike" dirty="0">
                        <a:solidFill>
                          <a:srgbClr val="C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200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 </a:t>
                      </a:r>
                      <a:endParaRPr lang="th-TH" sz="1200" b="0" i="0" u="none" strike="noStrike" dirty="0">
                        <a:solidFill>
                          <a:schemeClr val="tx1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12987052"/>
                  </a:ext>
                </a:extLst>
              </a:tr>
              <a:tr h="297884">
                <a:tc gridSpan="2">
                  <a:txBody>
                    <a:bodyPr/>
                    <a:lstStyle/>
                    <a:p>
                      <a:pPr algn="ctr" fontAlgn="b"/>
                      <a:r>
                        <a:rPr lang="th-TH" sz="1200" b="1" u="none" strike="noStrike" dirty="0" smtClean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รวม</a:t>
                      </a:r>
                      <a:endParaRPr lang="th-TH" sz="110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th-TH" dirty="0"/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200" b="1" dirty="0" smtClean="0"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82.19</a:t>
                      </a:r>
                      <a:endParaRPr lang="th-TH" sz="1200" b="1" dirty="0"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200" b="1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944,293,495.98 </a:t>
                      </a:r>
                      <a:endParaRPr lang="th-TH" sz="120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200" b="1" u="none" strike="noStrike" dirty="0">
                          <a:solidFill>
                            <a:srgbClr val="C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504,269,767.76 </a:t>
                      </a:r>
                      <a:endParaRPr lang="th-TH" sz="1200" b="1" i="0" u="none" strike="noStrike" dirty="0">
                        <a:solidFill>
                          <a:srgbClr val="C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200" b="1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440,023,728.22 </a:t>
                      </a:r>
                      <a:endParaRPr lang="th-TH" sz="1200" b="1" i="0" u="none" strike="noStrike" dirty="0">
                        <a:solidFill>
                          <a:schemeClr val="tx1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10942943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975253384"/>
      </p:ext>
    </p:extLst>
  </p:cSld>
  <p:clrMapOvr>
    <a:masterClrMapping/>
  </p:clrMapOvr>
</p:sld>
</file>

<file path=ppt/slides/slide1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47241" y="299013"/>
            <a:ext cx="9491240" cy="974204"/>
          </a:xfrm>
        </p:spPr>
        <p:txBody>
          <a:bodyPr>
            <a:noAutofit/>
          </a:bodyPr>
          <a:lstStyle/>
          <a:p>
            <a:pPr algn="ctr">
              <a:lnSpc>
                <a:spcPct val="120000"/>
              </a:lnSpc>
            </a:pPr>
            <a:r>
              <a:rPr lang="th-TH" sz="2333" dirty="0"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สรุปประมาณการตั้งค่าเผื่อหนี้สงสัยจะสูญของกองทุนพัฒนาบทบาทสตรี</a:t>
            </a:r>
            <a:br>
              <a:rPr lang="th-TH" sz="2333" dirty="0">
                <a:latin typeface="Chulabhorn Likit Text" panose="00000500000000000000" pitchFamily="50" charset="-34"/>
                <a:cs typeface="Chulabhorn Likit Text" panose="00000500000000000000" pitchFamily="50" charset="-34"/>
              </a:rPr>
            </a:br>
            <a:r>
              <a:rPr lang="th-TH" sz="2333" dirty="0" smtClean="0"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ระหว่าง</a:t>
            </a:r>
            <a:r>
              <a:rPr lang="th-TH" sz="2333" dirty="0"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ปี 2556 - ปี 2565</a:t>
            </a:r>
          </a:p>
        </p:txBody>
      </p:sp>
      <p:graphicFrame>
        <p:nvGraphicFramePr>
          <p:cNvPr id="5" name="Table 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824923472"/>
              </p:ext>
            </p:extLst>
          </p:nvPr>
        </p:nvGraphicFramePr>
        <p:xfrm>
          <a:off x="159685" y="1580650"/>
          <a:ext cx="9842771" cy="1665728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348163">
                  <a:extLst>
                    <a:ext uri="{9D8B030D-6E8A-4147-A177-3AD203B41FA5}">
                      <a16:colId xmlns:a16="http://schemas.microsoft.com/office/drawing/2014/main" val="2632236419"/>
                    </a:ext>
                  </a:extLst>
                </a:gridCol>
                <a:gridCol w="1572228">
                  <a:extLst>
                    <a:ext uri="{9D8B030D-6E8A-4147-A177-3AD203B41FA5}">
                      <a16:colId xmlns:a16="http://schemas.microsoft.com/office/drawing/2014/main" val="662737607"/>
                    </a:ext>
                  </a:extLst>
                </a:gridCol>
                <a:gridCol w="1446836">
                  <a:extLst>
                    <a:ext uri="{9D8B030D-6E8A-4147-A177-3AD203B41FA5}">
                      <a16:colId xmlns:a16="http://schemas.microsoft.com/office/drawing/2014/main" val="1432826625"/>
                    </a:ext>
                  </a:extLst>
                </a:gridCol>
                <a:gridCol w="1620456">
                  <a:extLst>
                    <a:ext uri="{9D8B030D-6E8A-4147-A177-3AD203B41FA5}">
                      <a16:colId xmlns:a16="http://schemas.microsoft.com/office/drawing/2014/main" val="1121928698"/>
                    </a:ext>
                  </a:extLst>
                </a:gridCol>
                <a:gridCol w="1379316">
                  <a:extLst>
                    <a:ext uri="{9D8B030D-6E8A-4147-A177-3AD203B41FA5}">
                      <a16:colId xmlns:a16="http://schemas.microsoft.com/office/drawing/2014/main" val="1672413837"/>
                    </a:ext>
                  </a:extLst>
                </a:gridCol>
                <a:gridCol w="1475772">
                  <a:extLst>
                    <a:ext uri="{9D8B030D-6E8A-4147-A177-3AD203B41FA5}">
                      <a16:colId xmlns:a16="http://schemas.microsoft.com/office/drawing/2014/main" val="562537736"/>
                    </a:ext>
                  </a:extLst>
                </a:gridCol>
              </a:tblGrid>
              <a:tr h="464213">
                <a:tc>
                  <a:txBody>
                    <a:bodyPr/>
                    <a:lstStyle/>
                    <a:p>
                      <a:pPr algn="ctr" fontAlgn="b"/>
                      <a:r>
                        <a:rPr lang="th-TH" sz="1300" b="1" u="none" strike="noStrike" dirty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รายการ</a:t>
                      </a:r>
                    </a:p>
                    <a:p>
                      <a:pPr algn="ctr" fontAlgn="b"/>
                      <a:endParaRPr lang="th-TH" sz="800" b="1" i="0" u="none" strike="noStrike" dirty="0">
                        <a:solidFill>
                          <a:schemeClr val="tx1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300" b="1" u="none" strike="noStrike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ลูกหนี้ค้าง</a:t>
                      </a:r>
                      <a:r>
                        <a:rPr lang="th-TH" sz="1300" b="1" u="none" strike="noStrike" dirty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ชำระ</a:t>
                      </a:r>
                    </a:p>
                    <a:p>
                      <a:pPr algn="ctr" fontAlgn="b"/>
                      <a:endParaRPr lang="th-TH" sz="800" b="1" i="0" u="none" strike="noStrike" dirty="0">
                        <a:solidFill>
                          <a:schemeClr val="tx1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300" b="1" u="none" strike="noStrike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ลูกหนี้</a:t>
                      </a:r>
                      <a:r>
                        <a:rPr lang="th-TH" sz="1300" b="1" u="none" strike="noStrike" dirty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ดำเนินคดี</a:t>
                      </a:r>
                    </a:p>
                    <a:p>
                      <a:pPr algn="ctr" fontAlgn="b"/>
                      <a:endParaRPr lang="th-TH" sz="800" b="1" i="0" u="none" strike="noStrike" dirty="0">
                        <a:solidFill>
                          <a:schemeClr val="tx1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300" b="1" u="none" strike="noStrike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ดอกเบี้ยผิดนัดค้าง</a:t>
                      </a:r>
                      <a:r>
                        <a:rPr lang="th-TH" sz="1300" b="1" u="none" strike="noStrike" dirty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รับ</a:t>
                      </a:r>
                    </a:p>
                    <a:p>
                      <a:pPr algn="ctr" fontAlgn="b"/>
                      <a:endParaRPr lang="th-TH" sz="800" b="1" i="0" u="none" strike="noStrike" dirty="0">
                        <a:solidFill>
                          <a:schemeClr val="tx1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300" b="1" u="none" strike="noStrike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ค่าปรับค้าง</a:t>
                      </a:r>
                      <a:r>
                        <a:rPr lang="th-TH" sz="1300" b="1" u="none" strike="noStrike" dirty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รับ</a:t>
                      </a:r>
                    </a:p>
                    <a:p>
                      <a:pPr algn="ctr" fontAlgn="b"/>
                      <a:endParaRPr lang="th-TH" sz="800" b="1" i="0" u="none" strike="noStrike" dirty="0">
                        <a:solidFill>
                          <a:schemeClr val="tx1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300" b="1" u="none" strike="noStrike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รวม</a:t>
                      </a:r>
                      <a:r>
                        <a:rPr lang="th-TH" sz="1300" b="1" u="none" strike="noStrike" dirty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ทั้งสิ้น</a:t>
                      </a:r>
                    </a:p>
                    <a:p>
                      <a:pPr algn="ctr" fontAlgn="b"/>
                      <a:endParaRPr lang="th-TH" sz="800" b="1" i="0" u="none" strike="noStrike" dirty="0">
                        <a:solidFill>
                          <a:schemeClr val="tx1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49325684"/>
                  </a:ext>
                </a:extLst>
              </a:tr>
              <a:tr h="495137">
                <a:tc>
                  <a:txBody>
                    <a:bodyPr/>
                    <a:lstStyle/>
                    <a:p>
                      <a:pPr algn="r" fontAlgn="b"/>
                      <a:r>
                        <a:rPr lang="th-TH" sz="1300" u="none" strike="noStrike" dirty="0" smtClean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ยอดหนี้ค้างชำระ</a:t>
                      </a:r>
                    </a:p>
                    <a:p>
                      <a:pPr algn="r" fontAlgn="b"/>
                      <a:r>
                        <a:rPr lang="th-TH" sz="1300" u="none" strike="noStrike" dirty="0" smtClean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ก่อน</a:t>
                      </a:r>
                      <a:r>
                        <a:rPr lang="th-TH" sz="1300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หักหนี้สงสัยจะสูญ</a:t>
                      </a:r>
                      <a:endParaRPr lang="th-TH" sz="130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200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</a:t>
                      </a:r>
                      <a:r>
                        <a:rPr lang="th-TH" sz="1200" u="none" strike="noStrike" dirty="0" smtClean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627,858,188.55 </a:t>
                      </a:r>
                      <a:endParaRPr lang="th-TH" sz="1200" b="0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200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113,654,408.13 </a:t>
                      </a:r>
                      <a:endParaRPr lang="th-TH" sz="1200" b="0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200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186,648,730.28 </a:t>
                      </a:r>
                      <a:endParaRPr lang="th-TH" sz="1200" b="0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200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16,132,169.02 </a:t>
                      </a:r>
                      <a:endParaRPr lang="th-TH" sz="1200" b="0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h-TH" sz="1200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944,293,495.98 </a:t>
                      </a:r>
                      <a:endParaRPr lang="th-TH" sz="120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575509924"/>
                  </a:ext>
                </a:extLst>
              </a:tr>
              <a:tr h="376178">
                <a:tc>
                  <a:txBody>
                    <a:bodyPr/>
                    <a:lstStyle/>
                    <a:p>
                      <a:pPr algn="r" fontAlgn="b"/>
                      <a:r>
                        <a:rPr lang="th-TH" sz="1300" u="none" strike="noStrike" dirty="0">
                          <a:solidFill>
                            <a:srgbClr val="C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หัก </a:t>
                      </a:r>
                      <a:r>
                        <a:rPr lang="th-TH" sz="1300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หนี้สงสัยจะสูญ</a:t>
                      </a:r>
                      <a:endParaRPr lang="th-TH" sz="130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200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190,905,210.87 </a:t>
                      </a:r>
                      <a:endParaRPr lang="th-TH" sz="1200" b="0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200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113,654,408.13 </a:t>
                      </a:r>
                      <a:endParaRPr lang="th-TH" sz="1200" b="0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200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183,577,979.74 </a:t>
                      </a:r>
                      <a:endParaRPr lang="th-TH" sz="1200" b="0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200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16,132,169.02 </a:t>
                      </a:r>
                      <a:endParaRPr lang="th-TH" sz="1200" b="0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h-TH" sz="1200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504,269,767.76 </a:t>
                      </a:r>
                      <a:endParaRPr lang="th-TH" sz="120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9504503"/>
                  </a:ext>
                </a:extLst>
              </a:tr>
              <a:tr h="330200">
                <a:tc>
                  <a:txBody>
                    <a:bodyPr/>
                    <a:lstStyle/>
                    <a:p>
                      <a:pPr algn="r" fontAlgn="b"/>
                      <a:endParaRPr lang="th-TH" sz="800" u="none" strike="noStrike" dirty="0" smtClean="0"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  <a:p>
                      <a:pPr algn="r" fontAlgn="b"/>
                      <a:r>
                        <a:rPr lang="th-TH" sz="1300" u="none" strike="noStrike" dirty="0" smtClean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ยอดหนี้ค้างชำระสุทธิ</a:t>
                      </a:r>
                      <a:endParaRPr lang="th-TH" sz="130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200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436,952,977.68 </a:t>
                      </a:r>
                      <a:endParaRPr lang="th-TH" sz="120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200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           -   </a:t>
                      </a:r>
                      <a:endParaRPr lang="th-TH" sz="120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200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</a:t>
                      </a:r>
                      <a:r>
                        <a:rPr lang="th-TH" sz="1200" u="none" strike="noStrike" dirty="0" smtClean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3,070,750.54 </a:t>
                      </a:r>
                      <a:endParaRPr lang="th-TH" sz="120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200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          -   </a:t>
                      </a:r>
                      <a:endParaRPr lang="th-TH" sz="120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h-TH" sz="1200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440,023,728.22 </a:t>
                      </a:r>
                      <a:endParaRPr lang="th-TH" sz="120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89029305"/>
                  </a:ext>
                </a:extLst>
              </a:tr>
            </a:tbl>
          </a:graphicData>
        </a:graphic>
      </p:graphicFrame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72048389"/>
              </p:ext>
            </p:extLst>
          </p:nvPr>
        </p:nvGraphicFramePr>
        <p:xfrm>
          <a:off x="2266709" y="3747892"/>
          <a:ext cx="5459393" cy="1670312"/>
        </p:xfrm>
        <a:graphic>
          <a:graphicData uri="http://schemas.openxmlformats.org/drawingml/2006/table">
            <a:tbl>
              <a:tblPr>
                <a:tableStyleId>{7DF18680-E054-41AD-8BC1-D1AEF772440D}</a:tableStyleId>
              </a:tblPr>
              <a:tblGrid>
                <a:gridCol w="3101320">
                  <a:extLst>
                    <a:ext uri="{9D8B030D-6E8A-4147-A177-3AD203B41FA5}">
                      <a16:colId xmlns:a16="http://schemas.microsoft.com/office/drawing/2014/main" val="555260864"/>
                    </a:ext>
                  </a:extLst>
                </a:gridCol>
                <a:gridCol w="2358073">
                  <a:extLst>
                    <a:ext uri="{9D8B030D-6E8A-4147-A177-3AD203B41FA5}">
                      <a16:colId xmlns:a16="http://schemas.microsoft.com/office/drawing/2014/main" val="2037652502"/>
                    </a:ext>
                  </a:extLst>
                </a:gridCol>
              </a:tblGrid>
              <a:tr h="467223">
                <a:tc gridSpan="2">
                  <a:txBody>
                    <a:bodyPr/>
                    <a:lstStyle/>
                    <a:p>
                      <a:pPr algn="ctr" fontAlgn="b"/>
                      <a:r>
                        <a:rPr lang="th-TH" sz="1600" b="1" u="none" strike="noStrike" dirty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สรุป การตั้งค่า</a:t>
                      </a:r>
                      <a:r>
                        <a:rPr lang="th-TH" sz="1600" b="1" u="none" strike="noStrike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เผื่อหนี้สงสัยโดยรวม</a:t>
                      </a:r>
                      <a:endParaRPr lang="th-TH" sz="1600" b="1" i="0" u="none" strike="noStrike" dirty="0">
                        <a:solidFill>
                          <a:schemeClr val="tx1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D4E2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l" fontAlgn="b"/>
                      <a:endParaRPr lang="th-TH" sz="1600" b="0" i="0" u="none" strike="noStrike" dirty="0">
                        <a:solidFill>
                          <a:srgbClr val="000000"/>
                        </a:solidFill>
                        <a:effectLst/>
                        <a:latin typeface="Chulabhorn Likit Text Light" panose="00000400000000000000" pitchFamily="50" charset="-34"/>
                        <a:cs typeface="Chulabhorn Likit Text Light" panose="00000400000000000000" pitchFamily="50" charset="-34"/>
                      </a:endParaRPr>
                    </a:p>
                  </a:txBody>
                  <a:tcPr marL="0" marR="0" marT="0" marB="0" anchor="b"/>
                </a:tc>
                <a:extLst>
                  <a:ext uri="{0D108BD9-81ED-4DB2-BD59-A6C34878D82A}">
                    <a16:rowId xmlns:a16="http://schemas.microsoft.com/office/drawing/2014/main" val="458810598"/>
                  </a:ext>
                </a:extLst>
              </a:tr>
              <a:tr h="373373">
                <a:tc>
                  <a:txBody>
                    <a:bodyPr/>
                    <a:lstStyle/>
                    <a:p>
                      <a:pPr algn="r" fontAlgn="b"/>
                      <a:r>
                        <a:rPr lang="th-TH" sz="1400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ยอดก่อนหักหนี้สงสัยจะสูญ</a:t>
                      </a:r>
                      <a:endParaRPr lang="th-TH" sz="140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7FF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400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944,293,495.98 </a:t>
                      </a:r>
                      <a:endParaRPr lang="th-TH" sz="1400" b="0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7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34983714"/>
                  </a:ext>
                </a:extLst>
              </a:tr>
              <a:tr h="414858">
                <a:tc>
                  <a:txBody>
                    <a:bodyPr/>
                    <a:lstStyle/>
                    <a:p>
                      <a:pPr algn="r" fontAlgn="b"/>
                      <a:r>
                        <a:rPr lang="th-TH" sz="1400" u="none" strike="noStrike" dirty="0">
                          <a:solidFill>
                            <a:srgbClr val="C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หัก</a:t>
                      </a:r>
                      <a:r>
                        <a:rPr lang="th-TH" sz="1400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หนี้สงสัยจะสูญ</a:t>
                      </a:r>
                      <a:endParaRPr lang="th-TH" sz="140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BEBFF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400" u="sng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504,269,767.76 </a:t>
                      </a:r>
                      <a:endParaRPr lang="th-TH" sz="1400" b="0" i="0" u="sng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BEB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26098038"/>
                  </a:ext>
                </a:extLst>
              </a:tr>
              <a:tr h="414858">
                <a:tc>
                  <a:txBody>
                    <a:bodyPr/>
                    <a:lstStyle/>
                    <a:p>
                      <a:pPr algn="r" fontAlgn="b"/>
                      <a:r>
                        <a:rPr lang="th-TH" sz="1400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ยอดสุทธิ</a:t>
                      </a:r>
                      <a:endParaRPr lang="th-TH" sz="140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7FF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400" u="dbl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440,023,728.22 </a:t>
                      </a:r>
                      <a:endParaRPr lang="th-TH" sz="1400" b="0" i="0" u="dbl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7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0563943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959091510"/>
      </p:ext>
    </p:extLst>
  </p:cSld>
  <p:clrMapOvr>
    <a:masterClrMapping/>
  </p:clrMapOvr>
</p:sld>
</file>

<file path=ppt/slides/slide1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0" y="0"/>
            <a:ext cx="10160000" cy="5715000"/>
          </a:xfrm>
          <a:noFill/>
        </p:spPr>
        <p:txBody>
          <a:bodyPr>
            <a:normAutofit/>
          </a:bodyPr>
          <a:lstStyle/>
          <a:p>
            <a:r>
              <a:rPr lang="th-TH" sz="3667" dirty="0">
                <a:solidFill>
                  <a:schemeClr val="bg1">
                    <a:lumMod val="50000"/>
                  </a:schemeClr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/>
            </a:r>
            <a:br>
              <a:rPr lang="th-TH" sz="3667" dirty="0">
                <a:solidFill>
                  <a:schemeClr val="bg1">
                    <a:lumMod val="50000"/>
                  </a:schemeClr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</a:br>
            <a:r>
              <a:rPr lang="th-TH" sz="3667" dirty="0">
                <a:solidFill>
                  <a:schemeClr val="bg1">
                    <a:lumMod val="50000"/>
                  </a:schemeClr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/>
            </a:r>
            <a:br>
              <a:rPr lang="th-TH" sz="3667" dirty="0">
                <a:solidFill>
                  <a:schemeClr val="bg1">
                    <a:lumMod val="50000"/>
                  </a:schemeClr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</a:br>
            <a:r>
              <a:rPr lang="th-TH" sz="4416" b="1" dirty="0">
                <a:solidFill>
                  <a:srgbClr val="002060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เรื่องเพื่อโปรดพิจารณา</a:t>
            </a:r>
            <a:br>
              <a:rPr lang="th-TH" sz="4416" b="1" dirty="0">
                <a:solidFill>
                  <a:srgbClr val="002060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</a:br>
            <a:r>
              <a:rPr lang="th-TH" sz="4416" b="1" dirty="0">
                <a:solidFill>
                  <a:srgbClr val="002060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/>
            </a:r>
            <a:br>
              <a:rPr lang="th-TH" sz="4416" b="1" dirty="0">
                <a:solidFill>
                  <a:srgbClr val="002060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</a:br>
            <a:r>
              <a:rPr lang="th-TH" dirty="0">
                <a:solidFill>
                  <a:srgbClr val="002060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/>
            </a:r>
            <a:br>
              <a:rPr lang="th-TH" dirty="0">
                <a:solidFill>
                  <a:srgbClr val="002060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</a:br>
            <a:r>
              <a:rPr lang="th-TH" dirty="0" smtClean="0">
                <a:solidFill>
                  <a:schemeClr val="bg1">
                    <a:lumMod val="50000"/>
                  </a:schemeClr>
                </a:solidFill>
              </a:rPr>
              <a:t/>
            </a:r>
            <a:br>
              <a:rPr lang="th-TH" dirty="0" smtClean="0">
                <a:solidFill>
                  <a:schemeClr val="bg1">
                    <a:lumMod val="50000"/>
                  </a:schemeClr>
                </a:solidFill>
              </a:rPr>
            </a:br>
            <a:endParaRPr lang="th-TH" dirty="0">
              <a:solidFill>
                <a:schemeClr val="bg1">
                  <a:lumMod val="50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2527344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71891" y="-67524"/>
            <a:ext cx="9389425" cy="704780"/>
          </a:xfrm>
        </p:spPr>
        <p:txBody>
          <a:bodyPr>
            <a:normAutofit/>
          </a:bodyPr>
          <a:lstStyle/>
          <a:p>
            <a:pPr algn="ctr"/>
            <a:r>
              <a:rPr lang="th-TH" sz="1667" b="1" dirty="0"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การกำหนดอัตราร้อยละของค่าเผื่อหนี้สงสัยจะสูญของกองทุนพัฒนาบทบาทสตรี</a:t>
            </a:r>
          </a:p>
        </p:txBody>
      </p:sp>
      <p:graphicFrame>
        <p:nvGraphicFramePr>
          <p:cNvPr id="5" name="Table 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068412418"/>
              </p:ext>
            </p:extLst>
          </p:nvPr>
        </p:nvGraphicFramePr>
        <p:xfrm>
          <a:off x="819877" y="470865"/>
          <a:ext cx="8488100" cy="5215462"/>
        </p:xfrm>
        <a:graphic>
          <a:graphicData uri="http://schemas.openxmlformats.org/drawingml/2006/table">
            <a:tbl>
              <a:tblPr firstRow="1" bandRow="1">
                <a:tableStyleId>{93296810-A885-4BE3-A3E7-6D5BEEA58F35}</a:tableStyleId>
              </a:tblPr>
              <a:tblGrid>
                <a:gridCol w="893279">
                  <a:extLst>
                    <a:ext uri="{9D8B030D-6E8A-4147-A177-3AD203B41FA5}">
                      <a16:colId xmlns:a16="http://schemas.microsoft.com/office/drawing/2014/main" val="1816791726"/>
                    </a:ext>
                  </a:extLst>
                </a:gridCol>
                <a:gridCol w="3862808">
                  <a:extLst>
                    <a:ext uri="{9D8B030D-6E8A-4147-A177-3AD203B41FA5}">
                      <a16:colId xmlns:a16="http://schemas.microsoft.com/office/drawing/2014/main" val="1057130178"/>
                    </a:ext>
                  </a:extLst>
                </a:gridCol>
                <a:gridCol w="3732013">
                  <a:extLst>
                    <a:ext uri="{9D8B030D-6E8A-4147-A177-3AD203B41FA5}">
                      <a16:colId xmlns:a16="http://schemas.microsoft.com/office/drawing/2014/main" val="2433357740"/>
                    </a:ext>
                  </a:extLst>
                </a:gridCol>
              </a:tblGrid>
              <a:tr h="309033"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600" u="none" strike="noStrike" dirty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ที่</a:t>
                      </a:r>
                      <a:endParaRPr lang="th-TH" sz="1600" b="1" i="0" u="none" strike="noStrike" dirty="0">
                        <a:solidFill>
                          <a:schemeClr val="tx1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ctr"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600" u="none" strike="noStrike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กลุ่มอายุหนี้ค้างชำระ</a:t>
                      </a:r>
                      <a:endParaRPr lang="th-TH" sz="1600" b="1" i="0" u="none" strike="noStrike" dirty="0">
                        <a:solidFill>
                          <a:schemeClr val="tx1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ctr"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600" u="none" strike="noStrike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อัตราร้อยละของค่าเผื่อหนี้สงสัยจะสูญ</a:t>
                      </a:r>
                      <a:endParaRPr lang="th-TH" sz="1600" b="1" i="0" u="none" strike="noStrike" dirty="0">
                        <a:solidFill>
                          <a:schemeClr val="tx1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ctr"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12620611"/>
                  </a:ext>
                </a:extLst>
              </a:tr>
              <a:tr h="279400">
                <a:tc gridSpan="3"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h-TH" sz="1300" b="1" u="none" strike="noStrike" dirty="0" smtClean="0">
                          <a:solidFill>
                            <a:srgbClr val="FF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</a:t>
                      </a:r>
                      <a:r>
                        <a:rPr lang="th-TH" sz="1300" b="1" u="none" strike="noStrike" dirty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ลูกหนี้เงินให้กู้ยืม (ปี 2556 – 2565)</a:t>
                      </a:r>
                      <a:endParaRPr lang="th-TH" sz="1300" b="1" i="0" u="none" strike="noStrike" dirty="0" smtClean="0">
                        <a:solidFill>
                          <a:schemeClr val="tx1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76200" marR="76200" marT="38100" marB="38100" anchor="ctr"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th-TH" sz="1600" b="1" i="0" u="none" strike="noStrike" dirty="0" smtClean="0">
                        <a:solidFill>
                          <a:srgbClr val="FF0000"/>
                        </a:solidFill>
                        <a:effectLst/>
                        <a:latin typeface="Chulabhorn Likit Text Light" panose="00000400000000000000" pitchFamily="50" charset="-34"/>
                        <a:cs typeface="Chulabhorn Likit Text Light" panose="00000400000000000000" pitchFamily="50" charset="-34"/>
                      </a:endParaRPr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th-TH" sz="1600" dirty="0">
                        <a:latin typeface="Chulabhorn Likit Text Light" panose="00000400000000000000" pitchFamily="50" charset="-34"/>
                        <a:cs typeface="Chulabhorn Likit Text Light" panose="00000400000000000000" pitchFamily="50" charset="-34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784917007"/>
                  </a:ext>
                </a:extLst>
              </a:tr>
              <a:tr h="309033"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300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</a:t>
                      </a:r>
                      <a:endParaRPr lang="th-TH" sz="1300" b="0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just" fontAlgn="ctr"/>
                      <a:r>
                        <a:rPr lang="th-TH" sz="1300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หนี้ค้างชำระเกินกว่า 90 วัน แต่ไม่เกิน 1 ปี</a:t>
                      </a:r>
                      <a:endParaRPr lang="th-TH" sz="1300" b="0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300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5</a:t>
                      </a:r>
                      <a:endParaRPr lang="th-TH" sz="1300" b="0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ctr"/>
                </a:tc>
                <a:extLst>
                  <a:ext uri="{0D108BD9-81ED-4DB2-BD59-A6C34878D82A}">
                    <a16:rowId xmlns:a16="http://schemas.microsoft.com/office/drawing/2014/main" val="3885105337"/>
                  </a:ext>
                </a:extLst>
              </a:tr>
              <a:tr h="309033"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300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2</a:t>
                      </a:r>
                      <a:endParaRPr lang="th-TH" sz="1300" b="0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th-TH" sz="1300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หนี้ค้างชำระ มากกว่า 1 ปี ไม่เกิน 2 ปี</a:t>
                      </a:r>
                      <a:endParaRPr lang="th-TH" sz="1300" b="0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300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10</a:t>
                      </a:r>
                      <a:endParaRPr lang="th-TH" sz="1300" b="0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ctr"/>
                </a:tc>
                <a:extLst>
                  <a:ext uri="{0D108BD9-81ED-4DB2-BD59-A6C34878D82A}">
                    <a16:rowId xmlns:a16="http://schemas.microsoft.com/office/drawing/2014/main" val="2900086832"/>
                  </a:ext>
                </a:extLst>
              </a:tr>
              <a:tr h="309033"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300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3</a:t>
                      </a:r>
                      <a:endParaRPr lang="th-TH" sz="1300" b="0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th-TH" sz="1300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หนี้ค้างชำระ มากกว่า 2 ปี ไม่เกิน 3 ปี</a:t>
                      </a:r>
                      <a:endParaRPr lang="th-TH" sz="1300" b="0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300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25</a:t>
                      </a:r>
                      <a:endParaRPr lang="th-TH" sz="1300" b="0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ctr"/>
                </a:tc>
                <a:extLst>
                  <a:ext uri="{0D108BD9-81ED-4DB2-BD59-A6C34878D82A}">
                    <a16:rowId xmlns:a16="http://schemas.microsoft.com/office/drawing/2014/main" val="1508069257"/>
                  </a:ext>
                </a:extLst>
              </a:tr>
              <a:tr h="309033"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300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4</a:t>
                      </a:r>
                      <a:endParaRPr lang="th-TH" sz="1300" b="0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th-TH" sz="1300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หนี้ค้างชำระ มากกว่า 3 ปี ไม่เกิน 4 ปี</a:t>
                      </a:r>
                      <a:endParaRPr lang="th-TH" sz="1300" b="0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300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50</a:t>
                      </a:r>
                      <a:endParaRPr lang="th-TH" sz="1300" b="0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ctr"/>
                </a:tc>
                <a:extLst>
                  <a:ext uri="{0D108BD9-81ED-4DB2-BD59-A6C34878D82A}">
                    <a16:rowId xmlns:a16="http://schemas.microsoft.com/office/drawing/2014/main" val="340485248"/>
                  </a:ext>
                </a:extLst>
              </a:tr>
              <a:tr h="309033"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300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5</a:t>
                      </a:r>
                      <a:endParaRPr lang="th-TH" sz="1300" b="0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th-TH" sz="1300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หนี้ค้างชำระ มากกว่า 4 ปี ไม่เกิน 5 ปี</a:t>
                      </a:r>
                      <a:endParaRPr lang="th-TH" sz="1300" b="0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300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75</a:t>
                      </a:r>
                      <a:endParaRPr lang="th-TH" sz="1300" b="0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ctr"/>
                </a:tc>
                <a:extLst>
                  <a:ext uri="{0D108BD9-81ED-4DB2-BD59-A6C34878D82A}">
                    <a16:rowId xmlns:a16="http://schemas.microsoft.com/office/drawing/2014/main" val="1729877630"/>
                  </a:ext>
                </a:extLst>
              </a:tr>
              <a:tr h="309033"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300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6</a:t>
                      </a:r>
                      <a:endParaRPr lang="th-TH" sz="1300" b="0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th-TH" sz="1300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หนี้ค้างชำระ มากกว่า 5 ปี ขึ้นไป</a:t>
                      </a:r>
                      <a:endParaRPr lang="th-TH" sz="1300" b="0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300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100</a:t>
                      </a:r>
                      <a:endParaRPr lang="th-TH" sz="1300" b="0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ctr"/>
                </a:tc>
                <a:extLst>
                  <a:ext uri="{0D108BD9-81ED-4DB2-BD59-A6C34878D82A}">
                    <a16:rowId xmlns:a16="http://schemas.microsoft.com/office/drawing/2014/main" val="2151352045"/>
                  </a:ext>
                </a:extLst>
              </a:tr>
              <a:tr h="309033">
                <a:tc gridSpan="3">
                  <a:txBody>
                    <a:bodyPr/>
                    <a:lstStyle/>
                    <a:p>
                      <a:pPr algn="just" fontAlgn="ctr"/>
                      <a:r>
                        <a:rPr lang="th-TH" sz="1300" b="1" u="none" strike="noStrike" dirty="0" smtClean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ลูกหนี้</a:t>
                      </a:r>
                      <a:r>
                        <a:rPr lang="th-TH" sz="1300" b="1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ตามคำพิพากษาศาล </a:t>
                      </a:r>
                      <a:endParaRPr lang="th-TH" sz="1300" b="1" u="none" strike="noStrike" dirty="0" smtClean="0"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ctr"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just" fontAlgn="ctr"/>
                      <a:endParaRPr lang="th-TH" sz="1600" u="none" strike="noStrike" dirty="0" smtClean="0">
                        <a:effectLst/>
                        <a:latin typeface="Chulabhorn Likit Text Light" panose="00000400000000000000" pitchFamily="50" charset="-34"/>
                        <a:cs typeface="Chulabhorn Likit Text Light" panose="00000400000000000000" pitchFamily="50" charset="-34"/>
                      </a:endParaRPr>
                    </a:p>
                  </a:txBody>
                  <a:tcPr marL="0" marR="0" marT="0" marB="0" anchor="ctr"/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th-TH" sz="1600" b="0" i="0" u="none" strike="noStrike" dirty="0">
                        <a:solidFill>
                          <a:srgbClr val="000000"/>
                        </a:solidFill>
                        <a:effectLst/>
                        <a:latin typeface="Chulabhorn Likit Text Light" panose="00000400000000000000" pitchFamily="50" charset="-34"/>
                        <a:cs typeface="Chulabhorn Likit Text Light" panose="00000400000000000000" pitchFamily="50" charset="-34"/>
                      </a:endParaRPr>
                    </a:p>
                  </a:txBody>
                  <a:tcPr marL="0" marR="0" marT="0" marB="0" anchor="ctr"/>
                </a:tc>
                <a:extLst>
                  <a:ext uri="{0D108BD9-81ED-4DB2-BD59-A6C34878D82A}">
                    <a16:rowId xmlns:a16="http://schemas.microsoft.com/office/drawing/2014/main" val="2954495688"/>
                  </a:ext>
                </a:extLst>
              </a:tr>
              <a:tr h="609600"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300" u="none" strike="noStrike" dirty="0" smtClean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</a:t>
                      </a:r>
                    </a:p>
                    <a:p>
                      <a:pPr algn="ctr" fontAlgn="ctr"/>
                      <a:r>
                        <a:rPr lang="th-TH" sz="1300" u="none" strike="noStrike" dirty="0" smtClean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2.</a:t>
                      </a:r>
                    </a:p>
                    <a:p>
                      <a:pPr algn="ctr" fontAlgn="ctr"/>
                      <a:r>
                        <a:rPr lang="th-TH" sz="13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3.</a:t>
                      </a: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marL="0" indent="0" algn="just" fontAlgn="ctr">
                        <a:buFontTx/>
                        <a:buNone/>
                      </a:pPr>
                      <a:r>
                        <a:rPr lang="th-TH" sz="1300" u="none" strike="noStrike" dirty="0" smtClean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อยู่ระหว่างดำเนินคดีอาญา</a:t>
                      </a:r>
                    </a:p>
                    <a:p>
                      <a:pPr marL="0" marR="0" indent="0" algn="just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h-TH" sz="1300" u="none" strike="noStrike" dirty="0" smtClean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อยู่ระหว่างดำเนินคดีแพ่ง</a:t>
                      </a:r>
                    </a:p>
                    <a:p>
                      <a:pPr marL="0" indent="0" algn="just" fontAlgn="ctr">
                        <a:buFontTx/>
                        <a:buNone/>
                      </a:pPr>
                      <a:r>
                        <a:rPr lang="th-TH" sz="1300" u="none" strike="noStrike" dirty="0" smtClean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สิ้นสุดการดำเนินคดี</a:t>
                      </a:r>
                      <a:endParaRPr lang="th-TH" sz="1300" b="0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th-TH" sz="1300" u="none" strike="noStrike" dirty="0" smtClean="0"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  <a:p>
                      <a:pPr algn="ctr" fontAlgn="ctr"/>
                      <a:r>
                        <a:rPr lang="th-TH" sz="1300" u="none" strike="noStrike" dirty="0" smtClean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100</a:t>
                      </a:r>
                      <a:endParaRPr lang="th-TH" sz="1300" b="0" i="0" u="none" strike="noStrike" dirty="0" smtClean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  <a:p>
                      <a:pPr algn="ctr" fontAlgn="ctr"/>
                      <a:endParaRPr lang="th-TH" sz="1300" b="0" i="0" u="none" strike="noStrike" dirty="0" smtClean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ctr"/>
                </a:tc>
                <a:extLst>
                  <a:ext uri="{0D108BD9-81ED-4DB2-BD59-A6C34878D82A}">
                    <a16:rowId xmlns:a16="http://schemas.microsoft.com/office/drawing/2014/main" val="2304150838"/>
                  </a:ext>
                </a:extLst>
              </a:tr>
              <a:tr h="309033"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th-TH" sz="1300" b="1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uLnTx/>
                          <a:uFillTx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       </a:t>
                      </a:r>
                      <a:r>
                        <a:rPr kumimoji="0" lang="th-TH" sz="1300" b="1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ดอกเบี้ยผิดนัดค้างรับ</a:t>
                      </a:r>
                      <a:endParaRPr kumimoji="0" lang="th-TH" sz="13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hulabhorn Likit Text" panose="00000500000000000000" pitchFamily="50" charset="-34"/>
                        <a:ea typeface="+mn-ea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ctr"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16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hulabhorn Likit Text Light" panose="00000400000000000000" pitchFamily="50" charset="-34"/>
                        <a:ea typeface="+mn-ea"/>
                        <a:cs typeface="Chulabhorn Likit Text Light" panose="00000400000000000000" pitchFamily="50" charset="-34"/>
                      </a:endParaRPr>
                    </a:p>
                  </a:txBody>
                  <a:tcPr marL="0" marR="0" marT="0" marB="0" anchor="b"/>
                </a:tc>
                <a:tc hMerge="1">
                  <a:txBody>
                    <a:bodyPr/>
                    <a:lstStyle/>
                    <a:p>
                      <a:pPr marL="0" marR="0" lvl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16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hulabhorn Likit Text Light" panose="00000400000000000000" pitchFamily="50" charset="-34"/>
                        <a:ea typeface="+mn-ea"/>
                        <a:cs typeface="Chulabhorn Likit Text Light" panose="00000400000000000000" pitchFamily="50" charset="-34"/>
                      </a:endParaRPr>
                    </a:p>
                  </a:txBody>
                  <a:tcPr marL="0" marR="0" marT="0" marB="0" anchor="b"/>
                </a:tc>
                <a:extLst>
                  <a:ext uri="{0D108BD9-81ED-4DB2-BD59-A6C34878D82A}">
                    <a16:rowId xmlns:a16="http://schemas.microsoft.com/office/drawing/2014/main" val="215946260"/>
                  </a:ext>
                </a:extLst>
              </a:tr>
              <a:tr h="309033">
                <a:tc>
                  <a:txBody>
                    <a:bodyPr/>
                    <a:lstStyle/>
                    <a:p>
                      <a:pPr algn="ctr" fontAlgn="b"/>
                      <a:r>
                        <a:rPr lang="th-TH" sz="1300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</a:t>
                      </a:r>
                      <a:endParaRPr lang="th-TH" sz="1300" b="0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h-TH" sz="1300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ค้างรับ 1 ปี แต่ไม่เกิน 5 ปี</a:t>
                      </a:r>
                      <a:endParaRPr lang="th-TH" sz="1300" b="0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300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50</a:t>
                      </a:r>
                      <a:endParaRPr lang="th-TH" sz="1300" b="0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ctr"/>
                </a:tc>
                <a:extLst>
                  <a:ext uri="{0D108BD9-81ED-4DB2-BD59-A6C34878D82A}">
                    <a16:rowId xmlns:a16="http://schemas.microsoft.com/office/drawing/2014/main" val="1193789424"/>
                  </a:ext>
                </a:extLst>
              </a:tr>
              <a:tr h="309033">
                <a:tc>
                  <a:txBody>
                    <a:bodyPr/>
                    <a:lstStyle/>
                    <a:p>
                      <a:pPr algn="ctr" fontAlgn="b"/>
                      <a:r>
                        <a:rPr lang="th-TH" sz="1300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2</a:t>
                      </a:r>
                      <a:endParaRPr lang="th-TH" sz="1300" b="0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h-TH" sz="1300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ค้างรับเกิน 5 ปีขึ้นไป</a:t>
                      </a:r>
                      <a:endParaRPr lang="th-TH" sz="1300" b="0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300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100</a:t>
                      </a:r>
                      <a:endParaRPr lang="th-TH" sz="1300" b="0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ctr"/>
                </a:tc>
                <a:extLst>
                  <a:ext uri="{0D108BD9-81ED-4DB2-BD59-A6C34878D82A}">
                    <a16:rowId xmlns:a16="http://schemas.microsoft.com/office/drawing/2014/main" val="2376089019"/>
                  </a:ext>
                </a:extLst>
              </a:tr>
              <a:tr h="309033">
                <a:tc gridSpan="2">
                  <a:txBody>
                    <a:bodyPr/>
                    <a:lstStyle/>
                    <a:p>
                      <a:pPr algn="l" fontAlgn="b"/>
                      <a:r>
                        <a:rPr lang="th-TH" sz="1300" b="1" u="none" strike="noStrike" dirty="0" smtClean="0">
                          <a:solidFill>
                            <a:srgbClr val="FF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</a:t>
                      </a:r>
                      <a:r>
                        <a:rPr lang="th-TH" sz="1300" b="1" u="none" strike="noStrike" dirty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ค่าปรับค้างรับ</a:t>
                      </a:r>
                      <a:endParaRPr lang="th-TH" sz="1300" b="0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ctr"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l" fontAlgn="b"/>
                      <a:endParaRPr lang="th-TH" sz="1300" b="0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ctr"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th-TH" sz="1300" b="0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ctr"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09311002"/>
                  </a:ext>
                </a:extLst>
              </a:tr>
              <a:tr h="309033">
                <a:tc>
                  <a:txBody>
                    <a:bodyPr/>
                    <a:lstStyle/>
                    <a:p>
                      <a:pPr algn="ctr" fontAlgn="b"/>
                      <a:r>
                        <a:rPr lang="th-TH" sz="1300" u="none" strike="noStrike" dirty="0" smtClean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</a:t>
                      </a:r>
                      <a:endParaRPr lang="th-TH" sz="1300" b="0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h-TH" sz="1300" u="none" strike="noStrike" dirty="0" smtClean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ค้างรับไม่เกิน 2 ปี </a:t>
                      </a:r>
                      <a:endParaRPr lang="th-TH" sz="1300" b="0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300" u="none" strike="noStrike" dirty="0" smtClean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50</a:t>
                      </a:r>
                      <a:endParaRPr lang="th-TH" sz="1300" b="0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ctr"/>
                </a:tc>
                <a:extLst>
                  <a:ext uri="{0D108BD9-81ED-4DB2-BD59-A6C34878D82A}">
                    <a16:rowId xmlns:a16="http://schemas.microsoft.com/office/drawing/2014/main" val="1346753087"/>
                  </a:ext>
                </a:extLst>
              </a:tr>
              <a:tr h="309033">
                <a:tc>
                  <a:txBody>
                    <a:bodyPr/>
                    <a:lstStyle/>
                    <a:p>
                      <a:pPr algn="ctr" fontAlgn="b"/>
                      <a:r>
                        <a:rPr lang="th-TH" sz="1300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2</a:t>
                      </a:r>
                      <a:endParaRPr lang="th-TH" sz="1300" b="0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h-TH" sz="1300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ค้างรับเกิน 2 ปีขึ้นไป</a:t>
                      </a:r>
                      <a:endParaRPr lang="th-TH" sz="1300" b="0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300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100</a:t>
                      </a:r>
                      <a:endParaRPr lang="th-TH" sz="1300" b="0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ctr"/>
                </a:tc>
                <a:extLst>
                  <a:ext uri="{0D108BD9-81ED-4DB2-BD59-A6C34878D82A}">
                    <a16:rowId xmlns:a16="http://schemas.microsoft.com/office/drawing/2014/main" val="3582667049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56497512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0" y="2287722"/>
            <a:ext cx="10160000" cy="1104636"/>
          </a:xfrm>
        </p:spPr>
        <p:txBody>
          <a:bodyPr>
            <a:noAutofit/>
          </a:bodyPr>
          <a:lstStyle/>
          <a:p>
            <a:pPr algn="ctr"/>
            <a:r>
              <a:rPr lang="th-TH" sz="2333" dirty="0">
                <a:solidFill>
                  <a:srgbClr val="C00000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2. ร่าง </a:t>
            </a:r>
            <a:r>
              <a:rPr lang="th-TH" sz="2333" dirty="0"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หลักเกณฑ์การตั้งค่าเผื่อหนี้สงสัยจะสูญของกองทุนพัฒนาทบาทสตรี</a:t>
            </a:r>
            <a:endParaRPr lang="th-TH" sz="2667" dirty="0">
              <a:latin typeface="Chulabhorn Likit Text" panose="00000500000000000000" pitchFamily="50" charset="-34"/>
              <a:cs typeface="Chulabhorn Likit Text" panose="00000500000000000000" pitchFamily="50" charset="-34"/>
            </a:endParaRPr>
          </a:p>
        </p:txBody>
      </p:sp>
    </p:spTree>
    <p:extLst>
      <p:ext uri="{BB962C8B-B14F-4D97-AF65-F5344CB8AC3E}">
        <p14:creationId xmlns:p14="http://schemas.microsoft.com/office/powerpoint/2010/main" val="3817680130"/>
      </p:ext>
    </p:extLst>
  </p:cSld>
  <p:clrMapOvr>
    <a:masterClrMapping/>
  </p:clrMapOvr>
</p:sld>
</file>

<file path=ppt/slides/slide1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สี่เหลี่ยมผืนผ้า: มุมมน 24">
            <a:extLst>
              <a:ext uri="{FF2B5EF4-FFF2-40B4-BE49-F238E27FC236}">
                <a16:creationId xmlns:a16="http://schemas.microsoft.com/office/drawing/2014/main" id="{D992C9EC-F489-4262-8A24-43469489E10F}"/>
              </a:ext>
            </a:extLst>
          </p:cNvPr>
          <p:cNvSpPr/>
          <p:nvPr/>
        </p:nvSpPr>
        <p:spPr>
          <a:xfrm>
            <a:off x="0" y="2488344"/>
            <a:ext cx="10160000" cy="1283555"/>
          </a:xfrm>
          <a:prstGeom prst="roundRect">
            <a:avLst/>
          </a:prstGeom>
          <a:noFill/>
          <a:ln>
            <a:noFill/>
          </a:ln>
          <a:scene3d>
            <a:camera prst="orthographicFront"/>
            <a:lightRig rig="threePt" dir="t"/>
          </a:scene3d>
          <a:sp3d>
            <a:bevelT w="139700" h="139700" prst="divot"/>
          </a:sp3d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rtlCol="0" anchor="t"/>
          <a:lstStyle/>
          <a:p>
            <a:pPr algn="ctr">
              <a:lnSpc>
                <a:spcPct val="130000"/>
              </a:lnSpc>
            </a:pPr>
            <a:r>
              <a:rPr lang="th-TH" sz="1900" b="1" spc="-50" dirty="0">
                <a:ln>
                  <a:solidFill>
                    <a:schemeClr val="tx1"/>
                  </a:solidFill>
                </a:ln>
                <a:solidFill>
                  <a:schemeClr val="tx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ระเบียบวาระที่ </a:t>
            </a:r>
            <a:r>
              <a:rPr lang="th-TH" sz="1900" b="1" spc="-50" dirty="0" smtClean="0">
                <a:ln>
                  <a:solidFill>
                    <a:schemeClr val="tx1"/>
                  </a:solidFill>
                </a:ln>
                <a:solidFill>
                  <a:schemeClr val="tx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5.4 </a:t>
            </a:r>
            <a:r>
              <a:rPr lang="th-TH" sz="1900" b="1" spc="-50" dirty="0">
                <a:ln>
                  <a:solidFill>
                    <a:schemeClr val="tx1"/>
                  </a:solidFill>
                </a:ln>
                <a:solidFill>
                  <a:schemeClr val="tx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การพิจารณาจัดสรรงบประมาณเงินอุดหนุน และเงินทุนหมุนเวียน</a:t>
            </a:r>
            <a:br>
              <a:rPr lang="th-TH" sz="1900" b="1" spc="-50" dirty="0">
                <a:ln>
                  <a:solidFill>
                    <a:schemeClr val="tx1"/>
                  </a:solidFill>
                </a:ln>
                <a:solidFill>
                  <a:schemeClr val="tx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</a:br>
            <a:r>
              <a:rPr lang="th-TH" sz="1900" b="1" spc="-50" dirty="0">
                <a:ln>
                  <a:solidFill>
                    <a:schemeClr val="tx1"/>
                  </a:solidFill>
                </a:ln>
                <a:solidFill>
                  <a:schemeClr val="tx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กองทุนพัฒนาบทบาทสตรี ประจำปีงบประมาณ พ.ศ. 2565 เพิ่มเติม </a:t>
            </a:r>
          </a:p>
        </p:txBody>
      </p:sp>
      <p:grpSp>
        <p:nvGrpSpPr>
          <p:cNvPr id="62" name="Group 61"/>
          <p:cNvGrpSpPr/>
          <p:nvPr/>
        </p:nvGrpSpPr>
        <p:grpSpPr>
          <a:xfrm>
            <a:off x="-23581" y="-271597"/>
            <a:ext cx="10193050" cy="1541268"/>
            <a:chOff x="-23581" y="-271597"/>
            <a:chExt cx="10193050" cy="1541268"/>
          </a:xfrm>
        </p:grpSpPr>
        <p:grpSp>
          <p:nvGrpSpPr>
            <p:cNvPr id="63" name="กลุ่ม 52">
              <a:extLst>
                <a:ext uri="{FF2B5EF4-FFF2-40B4-BE49-F238E27FC236}">
                  <a16:creationId xmlns:a16="http://schemas.microsoft.com/office/drawing/2014/main" id="{84E5CB32-C22A-40FB-BE79-3F261B775F5E}"/>
                </a:ext>
              </a:extLst>
            </p:cNvPr>
            <p:cNvGrpSpPr/>
            <p:nvPr/>
          </p:nvGrpSpPr>
          <p:grpSpPr>
            <a:xfrm>
              <a:off x="-23581" y="299"/>
              <a:ext cx="10193050" cy="674950"/>
              <a:chOff x="-29746" y="-164554"/>
              <a:chExt cx="9173747" cy="607455"/>
            </a:xfrm>
          </p:grpSpPr>
          <p:sp>
            <p:nvSpPr>
              <p:cNvPr id="68" name="สี่เหลี่ยมผืนผ้า: มุมมน 48">
                <a:extLst>
                  <a:ext uri="{FF2B5EF4-FFF2-40B4-BE49-F238E27FC236}">
                    <a16:creationId xmlns:a16="http://schemas.microsoft.com/office/drawing/2014/main" id="{DCE62B95-9C16-4E87-82CC-AF99B1F01983}"/>
                  </a:ext>
                </a:extLst>
              </p:cNvPr>
              <p:cNvSpPr/>
              <p:nvPr/>
            </p:nvSpPr>
            <p:spPr>
              <a:xfrm>
                <a:off x="5692012" y="65211"/>
                <a:ext cx="3441748" cy="377690"/>
              </a:xfrm>
              <a:prstGeom prst="roundRect">
                <a:avLst/>
              </a:prstGeom>
              <a:gradFill flip="none" rotWithShape="1">
                <a:gsLst>
                  <a:gs pos="0">
                    <a:srgbClr val="8E7300"/>
                  </a:gs>
                  <a:gs pos="51000">
                    <a:srgbClr val="FFFFFF"/>
                  </a:gs>
                  <a:gs pos="76000">
                    <a:srgbClr val="BC9800"/>
                  </a:gs>
                  <a:gs pos="24000">
                    <a:srgbClr val="BC9800"/>
                  </a:gs>
                  <a:gs pos="100000">
                    <a:srgbClr val="9A7D00"/>
                  </a:gs>
                </a:gsLst>
                <a:lin ang="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2000"/>
              </a:p>
            </p:txBody>
          </p:sp>
          <p:sp>
            <p:nvSpPr>
              <p:cNvPr id="69" name="สี่เหลี่ยมผืนผ้า 47">
                <a:extLst>
                  <a:ext uri="{FF2B5EF4-FFF2-40B4-BE49-F238E27FC236}">
                    <a16:creationId xmlns:a16="http://schemas.microsoft.com/office/drawing/2014/main" id="{667204FE-3C1C-4980-AD32-890094B05AFC}"/>
                  </a:ext>
                </a:extLst>
              </p:cNvPr>
              <p:cNvSpPr/>
              <p:nvPr/>
            </p:nvSpPr>
            <p:spPr>
              <a:xfrm>
                <a:off x="-29746" y="-164554"/>
                <a:ext cx="9173747" cy="517884"/>
              </a:xfrm>
              <a:prstGeom prst="rect">
                <a:avLst/>
              </a:prstGeom>
              <a:gradFill flip="none" rotWithShape="1">
                <a:gsLst>
                  <a:gs pos="0">
                    <a:srgbClr val="8E7300"/>
                  </a:gs>
                  <a:gs pos="51000">
                    <a:srgbClr val="FFFFFF"/>
                  </a:gs>
                  <a:gs pos="76000">
                    <a:srgbClr val="BC9800"/>
                  </a:gs>
                  <a:gs pos="24000">
                    <a:srgbClr val="BC9800"/>
                  </a:gs>
                  <a:gs pos="100000">
                    <a:srgbClr val="9A7D00"/>
                  </a:gs>
                </a:gsLst>
                <a:lin ang="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2000"/>
              </a:p>
            </p:txBody>
          </p:sp>
          <p:sp>
            <p:nvSpPr>
              <p:cNvPr id="70" name="แผนผังลำดับงาน: ป้อนข้อมูลด้วยตนเอง 4">
                <a:extLst>
                  <a:ext uri="{FF2B5EF4-FFF2-40B4-BE49-F238E27FC236}">
                    <a16:creationId xmlns:a16="http://schemas.microsoft.com/office/drawing/2014/main" id="{CDB1064D-F2C9-4D02-9722-A4463B75D08B}"/>
                  </a:ext>
                </a:extLst>
              </p:cNvPr>
              <p:cNvSpPr/>
              <p:nvPr/>
            </p:nvSpPr>
            <p:spPr>
              <a:xfrm>
                <a:off x="5883027" y="51469"/>
                <a:ext cx="3260973" cy="301861"/>
              </a:xfrm>
              <a:prstGeom prst="flowChartAlternateProcess">
                <a:avLst/>
              </a:prstGeom>
              <a:solidFill>
                <a:srgbClr val="00206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2000" dirty="0"/>
              </a:p>
            </p:txBody>
          </p:sp>
          <p:sp>
            <p:nvSpPr>
              <p:cNvPr id="71" name="สี่เหลี่ยมผืนผ้า 3">
                <a:extLst>
                  <a:ext uri="{FF2B5EF4-FFF2-40B4-BE49-F238E27FC236}">
                    <a16:creationId xmlns:a16="http://schemas.microsoft.com/office/drawing/2014/main" id="{8493D4F4-6FD8-4552-904E-DB7274115DA0}"/>
                  </a:ext>
                </a:extLst>
              </p:cNvPr>
              <p:cNvSpPr/>
              <p:nvPr/>
            </p:nvSpPr>
            <p:spPr>
              <a:xfrm>
                <a:off x="-29746" y="-164554"/>
                <a:ext cx="9173747" cy="432048"/>
              </a:xfrm>
              <a:prstGeom prst="rect">
                <a:avLst/>
              </a:prstGeom>
              <a:solidFill>
                <a:srgbClr val="00206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2000"/>
              </a:p>
            </p:txBody>
          </p:sp>
        </p:grpSp>
        <p:grpSp>
          <p:nvGrpSpPr>
            <p:cNvPr id="64" name="กลุ่ม 9">
              <a:extLst>
                <a:ext uri="{FF2B5EF4-FFF2-40B4-BE49-F238E27FC236}">
                  <a16:creationId xmlns:a16="http://schemas.microsoft.com/office/drawing/2014/main" id="{D2312BD0-5401-4FDB-9FF3-B1382B3C9639}"/>
                </a:ext>
              </a:extLst>
            </p:cNvPr>
            <p:cNvGrpSpPr/>
            <p:nvPr/>
          </p:nvGrpSpPr>
          <p:grpSpPr>
            <a:xfrm>
              <a:off x="5792566" y="-271597"/>
              <a:ext cx="1899096" cy="1541268"/>
              <a:chOff x="5491686" y="-481268"/>
              <a:chExt cx="1709187" cy="1387141"/>
            </a:xfrm>
          </p:grpSpPr>
          <p:sp>
            <p:nvSpPr>
              <p:cNvPr id="66" name="วงรี 13">
                <a:extLst>
                  <a:ext uri="{FF2B5EF4-FFF2-40B4-BE49-F238E27FC236}">
                    <a16:creationId xmlns:a16="http://schemas.microsoft.com/office/drawing/2014/main" id="{722B5707-C41F-4885-825E-D2676CEE49E1}"/>
                  </a:ext>
                </a:extLst>
              </p:cNvPr>
              <p:cNvSpPr/>
              <p:nvPr/>
            </p:nvSpPr>
            <p:spPr>
              <a:xfrm>
                <a:off x="5491686" y="-481268"/>
                <a:ext cx="1709187" cy="1387141"/>
              </a:xfrm>
              <a:prstGeom prst="ellipse">
                <a:avLst/>
              </a:prstGeom>
              <a:solidFill>
                <a:srgbClr val="FBF7F1"/>
              </a:solidFill>
              <a:ln>
                <a:noFill/>
              </a:ln>
              <a:effectLst>
                <a:softEdge rad="31750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2000"/>
              </a:p>
            </p:txBody>
          </p:sp>
          <p:pic>
            <p:nvPicPr>
              <p:cNvPr id="67" name="รูปภาพ 65">
                <a:extLst>
                  <a:ext uri="{FF2B5EF4-FFF2-40B4-BE49-F238E27FC236}">
                    <a16:creationId xmlns:a16="http://schemas.microsoft.com/office/drawing/2014/main" id="{EF9B53AA-6A14-4E04-B937-D6234A306BD7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r="65168" b="30186"/>
              <a:stretch/>
            </p:blipFill>
            <p:spPr>
              <a:xfrm>
                <a:off x="5978910" y="-202056"/>
                <a:ext cx="857563" cy="565764"/>
              </a:xfrm>
              <a:custGeom>
                <a:avLst/>
                <a:gdLst>
                  <a:gd name="connsiteX0" fmla="*/ 0 w 1500565"/>
                  <a:gd name="connsiteY0" fmla="*/ 0 h 990006"/>
                  <a:gd name="connsiteX1" fmla="*/ 1500565 w 1500565"/>
                  <a:gd name="connsiteY1" fmla="*/ 0 h 990006"/>
                  <a:gd name="connsiteX2" fmla="*/ 1500565 w 1500565"/>
                  <a:gd name="connsiteY2" fmla="*/ 699241 h 990006"/>
                  <a:gd name="connsiteX3" fmla="*/ 1454656 w 1500565"/>
                  <a:gd name="connsiteY3" fmla="*/ 699241 h 990006"/>
                  <a:gd name="connsiteX4" fmla="*/ 1454656 w 1500565"/>
                  <a:gd name="connsiteY4" fmla="*/ 958222 h 990006"/>
                  <a:gd name="connsiteX5" fmla="*/ 1500565 w 1500565"/>
                  <a:gd name="connsiteY5" fmla="*/ 958222 h 990006"/>
                  <a:gd name="connsiteX6" fmla="*/ 1500565 w 1500565"/>
                  <a:gd name="connsiteY6" fmla="*/ 990006 h 990006"/>
                  <a:gd name="connsiteX7" fmla="*/ 0 w 1500565"/>
                  <a:gd name="connsiteY7" fmla="*/ 990006 h 9900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00565" h="990006">
                    <a:moveTo>
                      <a:pt x="0" y="0"/>
                    </a:moveTo>
                    <a:lnTo>
                      <a:pt x="1500565" y="0"/>
                    </a:lnTo>
                    <a:lnTo>
                      <a:pt x="1500565" y="699241"/>
                    </a:lnTo>
                    <a:lnTo>
                      <a:pt x="1454656" y="699241"/>
                    </a:lnTo>
                    <a:lnTo>
                      <a:pt x="1454656" y="958222"/>
                    </a:lnTo>
                    <a:lnTo>
                      <a:pt x="1500565" y="958222"/>
                    </a:lnTo>
                    <a:lnTo>
                      <a:pt x="1500565" y="990006"/>
                    </a:lnTo>
                    <a:lnTo>
                      <a:pt x="0" y="990006"/>
                    </a:lnTo>
                    <a:close/>
                  </a:path>
                </a:pathLst>
              </a:custGeom>
            </p:spPr>
          </p:pic>
        </p:grpSp>
      </p:grpSp>
      <p:grpSp>
        <p:nvGrpSpPr>
          <p:cNvPr id="95" name="Group 94"/>
          <p:cNvGrpSpPr/>
          <p:nvPr/>
        </p:nvGrpSpPr>
        <p:grpSpPr>
          <a:xfrm>
            <a:off x="-23583" y="5154909"/>
            <a:ext cx="10183585" cy="694389"/>
            <a:chOff x="-23583" y="5134125"/>
            <a:chExt cx="10183585" cy="715174"/>
          </a:xfrm>
        </p:grpSpPr>
        <p:grpSp>
          <p:nvGrpSpPr>
            <p:cNvPr id="96" name="กลุ่ม 1">
              <a:extLst>
                <a:ext uri="{FF2B5EF4-FFF2-40B4-BE49-F238E27FC236}">
                  <a16:creationId xmlns:a16="http://schemas.microsoft.com/office/drawing/2014/main" id="{58DAA6D8-19A9-434E-BD10-9F227ECAADEE}"/>
                </a:ext>
              </a:extLst>
            </p:cNvPr>
            <p:cNvGrpSpPr/>
            <p:nvPr/>
          </p:nvGrpSpPr>
          <p:grpSpPr>
            <a:xfrm>
              <a:off x="-23583" y="5274993"/>
              <a:ext cx="10183585" cy="470079"/>
              <a:chOff x="-21226" y="4621292"/>
              <a:chExt cx="9165227" cy="561020"/>
            </a:xfrm>
          </p:grpSpPr>
          <p:grpSp>
            <p:nvGrpSpPr>
              <p:cNvPr id="103" name="กลุ่ม 7">
                <a:extLst>
                  <a:ext uri="{FF2B5EF4-FFF2-40B4-BE49-F238E27FC236}">
                    <a16:creationId xmlns:a16="http://schemas.microsoft.com/office/drawing/2014/main" id="{30C28730-7CDF-4231-A774-6A7122EB4AEA}"/>
                  </a:ext>
                </a:extLst>
              </p:cNvPr>
              <p:cNvGrpSpPr/>
              <p:nvPr/>
            </p:nvGrpSpPr>
            <p:grpSpPr>
              <a:xfrm>
                <a:off x="-21226" y="4635401"/>
                <a:ext cx="5133813" cy="546911"/>
                <a:chOff x="-45702" y="6428830"/>
                <a:chExt cx="7109733" cy="450425"/>
              </a:xfrm>
            </p:grpSpPr>
            <p:sp>
              <p:nvSpPr>
                <p:cNvPr id="107" name="รูปแบบอิสระ: รูปร่าง 55">
                  <a:extLst>
                    <a:ext uri="{FF2B5EF4-FFF2-40B4-BE49-F238E27FC236}">
                      <a16:creationId xmlns:a16="http://schemas.microsoft.com/office/drawing/2014/main" id="{447532BC-F1AF-418B-B954-69A21822D4D1}"/>
                    </a:ext>
                  </a:extLst>
                </p:cNvPr>
                <p:cNvSpPr/>
                <p:nvPr/>
              </p:nvSpPr>
              <p:spPr>
                <a:xfrm>
                  <a:off x="-16309" y="6508953"/>
                  <a:ext cx="6875685" cy="339767"/>
                </a:xfrm>
                <a:custGeom>
                  <a:avLst/>
                  <a:gdLst>
                    <a:gd name="connsiteX0" fmla="*/ 0 w 6028447"/>
                    <a:gd name="connsiteY0" fmla="*/ 0 h 339767"/>
                    <a:gd name="connsiteX1" fmla="*/ 6028447 w 6028447"/>
                    <a:gd name="connsiteY1" fmla="*/ 0 h 339767"/>
                    <a:gd name="connsiteX2" fmla="*/ 5679852 w 6028447"/>
                    <a:gd name="connsiteY2" fmla="*/ 339767 h 339767"/>
                    <a:gd name="connsiteX3" fmla="*/ 0 w 6028447"/>
                    <a:gd name="connsiteY3" fmla="*/ 339767 h 339767"/>
                    <a:gd name="connsiteX4" fmla="*/ 0 w 6028447"/>
                    <a:gd name="connsiteY4" fmla="*/ 0 h 3397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028447" h="339767">
                      <a:moveTo>
                        <a:pt x="0" y="0"/>
                      </a:moveTo>
                      <a:lnTo>
                        <a:pt x="6028447" y="0"/>
                      </a:lnTo>
                      <a:lnTo>
                        <a:pt x="5679852" y="339767"/>
                      </a:lnTo>
                      <a:lnTo>
                        <a:pt x="0" y="33976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th-TH" sz="2000" dirty="0"/>
                </a:p>
              </p:txBody>
            </p:sp>
            <p:sp>
              <p:nvSpPr>
                <p:cNvPr id="108" name="รูปแบบอิสระ: รูปร่าง 50">
                  <a:extLst>
                    <a:ext uri="{FF2B5EF4-FFF2-40B4-BE49-F238E27FC236}">
                      <a16:creationId xmlns:a16="http://schemas.microsoft.com/office/drawing/2014/main" id="{72AD55B9-27A4-40A2-86AD-A09FD1FBB379}"/>
                    </a:ext>
                  </a:extLst>
                </p:cNvPr>
                <p:cNvSpPr/>
                <p:nvPr/>
              </p:nvSpPr>
              <p:spPr>
                <a:xfrm>
                  <a:off x="-45702" y="6433550"/>
                  <a:ext cx="7025615" cy="426691"/>
                </a:xfrm>
                <a:custGeom>
                  <a:avLst/>
                  <a:gdLst>
                    <a:gd name="connsiteX0" fmla="*/ 0 w 6123140"/>
                    <a:gd name="connsiteY0" fmla="*/ 0 h 426691"/>
                    <a:gd name="connsiteX1" fmla="*/ 6123140 w 6123140"/>
                    <a:gd name="connsiteY1" fmla="*/ 0 h 426691"/>
                    <a:gd name="connsiteX2" fmla="*/ 6008569 w 6123140"/>
                    <a:gd name="connsiteY2" fmla="*/ 111669 h 426691"/>
                    <a:gd name="connsiteX3" fmla="*/ 5685361 w 6123140"/>
                    <a:gd name="connsiteY3" fmla="*/ 426691 h 426691"/>
                    <a:gd name="connsiteX4" fmla="*/ 5679852 w 6123140"/>
                    <a:gd name="connsiteY4" fmla="*/ 426691 h 426691"/>
                    <a:gd name="connsiteX5" fmla="*/ 6028447 w 6123140"/>
                    <a:gd name="connsiteY5" fmla="*/ 86924 h 426691"/>
                    <a:gd name="connsiteX6" fmla="*/ 0 w 6123140"/>
                    <a:gd name="connsiteY6" fmla="*/ 86924 h 426691"/>
                    <a:gd name="connsiteX7" fmla="*/ 0 w 6123140"/>
                    <a:gd name="connsiteY7" fmla="*/ 0 h 4266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123140" h="426691">
                      <a:moveTo>
                        <a:pt x="0" y="0"/>
                      </a:moveTo>
                      <a:lnTo>
                        <a:pt x="6123140" y="0"/>
                      </a:lnTo>
                      <a:lnTo>
                        <a:pt x="6008569" y="111669"/>
                      </a:lnTo>
                      <a:lnTo>
                        <a:pt x="5685361" y="426691"/>
                      </a:lnTo>
                      <a:lnTo>
                        <a:pt x="5679852" y="426691"/>
                      </a:lnTo>
                      <a:lnTo>
                        <a:pt x="6028447" y="86924"/>
                      </a:lnTo>
                      <a:lnTo>
                        <a:pt x="0" y="8692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>
                  <a:gsLst>
                    <a:gs pos="0">
                      <a:srgbClr val="FBE4AE"/>
                    </a:gs>
                    <a:gs pos="13000">
                      <a:srgbClr val="BD922A"/>
                    </a:gs>
                    <a:gs pos="21001">
                      <a:srgbClr val="BD922A"/>
                    </a:gs>
                    <a:gs pos="63000">
                      <a:srgbClr val="FBE4AE"/>
                    </a:gs>
                    <a:gs pos="67000">
                      <a:srgbClr val="BD922A"/>
                    </a:gs>
                    <a:gs pos="69000">
                      <a:srgbClr val="835E17"/>
                    </a:gs>
                    <a:gs pos="82001">
                      <a:srgbClr val="A28949"/>
                    </a:gs>
                    <a:gs pos="100000">
                      <a:srgbClr val="FAE3B7"/>
                    </a:gs>
                  </a:gsLst>
                  <a:lin ang="0" scaled="1"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th-TH" sz="2000" dirty="0"/>
                </a:p>
              </p:txBody>
            </p:sp>
            <p:sp>
              <p:nvSpPr>
                <p:cNvPr id="109" name="รูปแบบอิสระ: รูปร่าง 49">
                  <a:extLst>
                    <a:ext uri="{FF2B5EF4-FFF2-40B4-BE49-F238E27FC236}">
                      <a16:creationId xmlns:a16="http://schemas.microsoft.com/office/drawing/2014/main" id="{0CC04605-512B-40BA-BB6C-C4CA6329F254}"/>
                    </a:ext>
                  </a:extLst>
                </p:cNvPr>
                <p:cNvSpPr/>
                <p:nvPr/>
              </p:nvSpPr>
              <p:spPr>
                <a:xfrm rot="380166">
                  <a:off x="6515308" y="6428830"/>
                  <a:ext cx="548723" cy="450425"/>
                </a:xfrm>
                <a:custGeom>
                  <a:avLst/>
                  <a:gdLst>
                    <a:gd name="connsiteX0" fmla="*/ 411471 w 524882"/>
                    <a:gd name="connsiteY0" fmla="*/ 0 h 426691"/>
                    <a:gd name="connsiteX1" fmla="*/ 524882 w 524882"/>
                    <a:gd name="connsiteY1" fmla="*/ 0 h 426691"/>
                    <a:gd name="connsiteX2" fmla="*/ 113411 w 524882"/>
                    <a:gd name="connsiteY2" fmla="*/ 426691 h 426691"/>
                    <a:gd name="connsiteX3" fmla="*/ 0 w 524882"/>
                    <a:gd name="connsiteY3" fmla="*/ 426691 h 426691"/>
                    <a:gd name="connsiteX4" fmla="*/ 411471 w 524882"/>
                    <a:gd name="connsiteY4" fmla="*/ 0 h 4266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24882" h="426691">
                      <a:moveTo>
                        <a:pt x="411471" y="0"/>
                      </a:moveTo>
                      <a:lnTo>
                        <a:pt x="524882" y="0"/>
                      </a:lnTo>
                      <a:lnTo>
                        <a:pt x="113411" y="426691"/>
                      </a:lnTo>
                      <a:lnTo>
                        <a:pt x="0" y="426691"/>
                      </a:lnTo>
                      <a:lnTo>
                        <a:pt x="411471" y="0"/>
                      </a:ln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FBE4AE"/>
                    </a:gs>
                    <a:gs pos="13000">
                      <a:srgbClr val="BD922A"/>
                    </a:gs>
                    <a:gs pos="21001">
                      <a:srgbClr val="BD922A"/>
                    </a:gs>
                    <a:gs pos="63000">
                      <a:srgbClr val="FBE4AE"/>
                    </a:gs>
                    <a:gs pos="67000">
                      <a:srgbClr val="BD922A"/>
                    </a:gs>
                    <a:gs pos="69000">
                      <a:srgbClr val="835E17"/>
                    </a:gs>
                    <a:gs pos="82001">
                      <a:srgbClr val="A28949"/>
                    </a:gs>
                    <a:gs pos="100000">
                      <a:srgbClr val="FAE3B7"/>
                    </a:gs>
                  </a:gsLst>
                  <a:path path="circle">
                    <a:fillToRect l="100000" b="100000"/>
                  </a:path>
                  <a:tileRect t="-100000" r="-100000"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th-TH" sz="2000"/>
                </a:p>
              </p:txBody>
            </p:sp>
          </p:grpSp>
          <p:grpSp>
            <p:nvGrpSpPr>
              <p:cNvPr id="104" name="กลุ่ม 4">
                <a:extLst>
                  <a:ext uri="{FF2B5EF4-FFF2-40B4-BE49-F238E27FC236}">
                    <a16:creationId xmlns:a16="http://schemas.microsoft.com/office/drawing/2014/main" id="{33080593-C486-4A4E-A259-28A964353B4D}"/>
                  </a:ext>
                </a:extLst>
              </p:cNvPr>
              <p:cNvGrpSpPr/>
              <p:nvPr/>
            </p:nvGrpSpPr>
            <p:grpSpPr>
              <a:xfrm>
                <a:off x="7524888" y="4621292"/>
                <a:ext cx="1619113" cy="531030"/>
                <a:chOff x="9543115" y="6415804"/>
                <a:chExt cx="2661401" cy="453428"/>
              </a:xfrm>
            </p:grpSpPr>
            <p:sp>
              <p:nvSpPr>
                <p:cNvPr id="105" name="รูปแบบอิสระ: รูปร่าง 38">
                  <a:extLst>
                    <a:ext uri="{FF2B5EF4-FFF2-40B4-BE49-F238E27FC236}">
                      <a16:creationId xmlns:a16="http://schemas.microsoft.com/office/drawing/2014/main" id="{18287458-5345-45BB-A7B2-0AE1DDE4E433}"/>
                    </a:ext>
                  </a:extLst>
                </p:cNvPr>
                <p:cNvSpPr/>
                <p:nvPr/>
              </p:nvSpPr>
              <p:spPr>
                <a:xfrm>
                  <a:off x="9543115" y="6415804"/>
                  <a:ext cx="2661398" cy="441288"/>
                </a:xfrm>
                <a:custGeom>
                  <a:avLst/>
                  <a:gdLst>
                    <a:gd name="connsiteX0" fmla="*/ 437779 w 1373020"/>
                    <a:gd name="connsiteY0" fmla="*/ 0 h 426691"/>
                    <a:gd name="connsiteX1" fmla="*/ 1373020 w 1373020"/>
                    <a:gd name="connsiteY1" fmla="*/ 0 h 426691"/>
                    <a:gd name="connsiteX2" fmla="*/ 1373020 w 1373020"/>
                    <a:gd name="connsiteY2" fmla="*/ 426691 h 426691"/>
                    <a:gd name="connsiteX3" fmla="*/ 0 w 1373020"/>
                    <a:gd name="connsiteY3" fmla="*/ 426691 h 426691"/>
                    <a:gd name="connsiteX4" fmla="*/ 323208 w 1373020"/>
                    <a:gd name="connsiteY4" fmla="*/ 111669 h 426691"/>
                    <a:gd name="connsiteX5" fmla="*/ 437779 w 1373020"/>
                    <a:gd name="connsiteY5" fmla="*/ 0 h 4266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73020" h="426691">
                      <a:moveTo>
                        <a:pt x="437779" y="0"/>
                      </a:moveTo>
                      <a:lnTo>
                        <a:pt x="1373020" y="0"/>
                      </a:lnTo>
                      <a:lnTo>
                        <a:pt x="1373020" y="426691"/>
                      </a:lnTo>
                      <a:lnTo>
                        <a:pt x="0" y="426691"/>
                      </a:lnTo>
                      <a:lnTo>
                        <a:pt x="323208" y="111669"/>
                      </a:lnTo>
                      <a:lnTo>
                        <a:pt x="437779" y="0"/>
                      </a:lnTo>
                      <a:close/>
                    </a:path>
                  </a:pathLst>
                </a:custGeom>
                <a:gradFill>
                  <a:gsLst>
                    <a:gs pos="0">
                      <a:srgbClr val="FBE4AE"/>
                    </a:gs>
                    <a:gs pos="13000">
                      <a:srgbClr val="BD922A"/>
                    </a:gs>
                    <a:gs pos="21001">
                      <a:srgbClr val="BD922A"/>
                    </a:gs>
                    <a:gs pos="63000">
                      <a:srgbClr val="FBE4AE"/>
                    </a:gs>
                    <a:gs pos="67000">
                      <a:srgbClr val="BD922A"/>
                    </a:gs>
                    <a:gs pos="69000">
                      <a:srgbClr val="835E17"/>
                    </a:gs>
                    <a:gs pos="82001">
                      <a:srgbClr val="A28949"/>
                    </a:gs>
                    <a:gs pos="100000">
                      <a:srgbClr val="FAE3B7"/>
                    </a:gs>
                  </a:gsLst>
                  <a:lin ang="0" scaled="1"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th-TH" sz="2000"/>
                </a:p>
              </p:txBody>
            </p:sp>
            <p:sp>
              <p:nvSpPr>
                <p:cNvPr id="106" name="รูปแบบอิสระ: รูปร่าง 31">
                  <a:extLst>
                    <a:ext uri="{FF2B5EF4-FFF2-40B4-BE49-F238E27FC236}">
                      <a16:creationId xmlns:a16="http://schemas.microsoft.com/office/drawing/2014/main" id="{CB515603-CB57-4A48-B8A7-C4BD2C469F4B}"/>
                    </a:ext>
                  </a:extLst>
                </p:cNvPr>
                <p:cNvSpPr/>
                <p:nvPr/>
              </p:nvSpPr>
              <p:spPr>
                <a:xfrm>
                  <a:off x="9543115" y="6510930"/>
                  <a:ext cx="2661401" cy="358302"/>
                </a:xfrm>
                <a:custGeom>
                  <a:avLst/>
                  <a:gdLst>
                    <a:gd name="connsiteX0" fmla="*/ 349528 w 1399340"/>
                    <a:gd name="connsiteY0" fmla="*/ 0 h 340675"/>
                    <a:gd name="connsiteX1" fmla="*/ 1399340 w 1399340"/>
                    <a:gd name="connsiteY1" fmla="*/ 0 h 340675"/>
                    <a:gd name="connsiteX2" fmla="*/ 1399340 w 1399340"/>
                    <a:gd name="connsiteY2" fmla="*/ 340675 h 340675"/>
                    <a:gd name="connsiteX3" fmla="*/ 0 w 1399340"/>
                    <a:gd name="connsiteY3" fmla="*/ 340675 h 340675"/>
                    <a:gd name="connsiteX4" fmla="*/ 349528 w 1399340"/>
                    <a:gd name="connsiteY4" fmla="*/ 0 h 3406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99340" h="340675">
                      <a:moveTo>
                        <a:pt x="349528" y="0"/>
                      </a:moveTo>
                      <a:lnTo>
                        <a:pt x="1399340" y="0"/>
                      </a:lnTo>
                      <a:lnTo>
                        <a:pt x="1399340" y="340675"/>
                      </a:lnTo>
                      <a:lnTo>
                        <a:pt x="0" y="340675"/>
                      </a:lnTo>
                      <a:lnTo>
                        <a:pt x="349528" y="0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th-TH" sz="2000"/>
                </a:p>
              </p:txBody>
            </p:sp>
          </p:grpSp>
        </p:grpSp>
        <p:pic>
          <p:nvPicPr>
            <p:cNvPr id="97" name="Picture 23">
              <a:extLst>
                <a:ext uri="{FF2B5EF4-FFF2-40B4-BE49-F238E27FC236}">
                  <a16:creationId xmlns:a16="http://schemas.microsoft.com/office/drawing/2014/main" id="{A9FCDA38-8F0B-49DF-8F2E-B899B1F3623D}"/>
                </a:ext>
              </a:extLst>
            </p:cNvPr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699853" y="5264104"/>
              <a:ext cx="625615" cy="408428"/>
            </a:xfrm>
            <a:prstGeom prst="rect">
              <a:avLst/>
            </a:prstGeom>
          </p:spPr>
        </p:pic>
        <p:pic>
          <p:nvPicPr>
            <p:cNvPr id="98" name="Picture 24">
              <a:extLst>
                <a:ext uri="{FF2B5EF4-FFF2-40B4-BE49-F238E27FC236}">
                  <a16:creationId xmlns:a16="http://schemas.microsoft.com/office/drawing/2014/main" id="{199745AA-CFB3-443D-A566-E11575BA5223}"/>
                </a:ext>
              </a:extLst>
            </p:cNvPr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440755" y="5252961"/>
              <a:ext cx="384697" cy="433336"/>
            </a:xfrm>
            <a:prstGeom prst="rect">
              <a:avLst/>
            </a:prstGeom>
          </p:spPr>
        </p:pic>
        <p:pic>
          <p:nvPicPr>
            <p:cNvPr id="99" name="Picture 35">
              <a:extLst>
                <a:ext uri="{FF2B5EF4-FFF2-40B4-BE49-F238E27FC236}">
                  <a16:creationId xmlns:a16="http://schemas.microsoft.com/office/drawing/2014/main" id="{9584FECB-F937-4F01-8CDD-C92F98A2F1BC}"/>
                </a:ext>
              </a:extLst>
            </p:cNvPr>
            <p:cNvPicPr>
              <a:picLocks noChangeAspect="1"/>
            </p:cNvPicPr>
            <p:nvPr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882063" y="5338458"/>
              <a:ext cx="373365" cy="309768"/>
            </a:xfrm>
            <a:prstGeom prst="rect">
              <a:avLst/>
            </a:prstGeom>
          </p:spPr>
        </p:pic>
        <p:pic>
          <p:nvPicPr>
            <p:cNvPr id="100" name="Picture 36">
              <a:extLst>
                <a:ext uri="{FF2B5EF4-FFF2-40B4-BE49-F238E27FC236}">
                  <a16:creationId xmlns:a16="http://schemas.microsoft.com/office/drawing/2014/main" id="{62FFD426-AD6C-47DA-99D3-A7217E240C18}"/>
                </a:ext>
              </a:extLst>
            </p:cNvPr>
            <p:cNvPicPr>
              <a:picLocks noChangeAspect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345100" y="5340250"/>
              <a:ext cx="281130" cy="303691"/>
            </a:xfrm>
            <a:prstGeom prst="rect">
              <a:avLst/>
            </a:prstGeom>
          </p:spPr>
        </p:pic>
        <p:pic>
          <p:nvPicPr>
            <p:cNvPr id="101" name="Picture 2" descr="C:\Users\Administrator\Desktop\change for good.png"/>
            <p:cNvPicPr>
              <a:picLocks noChangeAspect="1" noChangeArrowheads="1"/>
            </p:cNvPicPr>
            <p:nvPr/>
          </p:nvPicPr>
          <p:blipFill>
            <a:blip r:embed="rId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606130" y="5281839"/>
              <a:ext cx="890907" cy="501037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02" name="รูปแบบอิสระ: รูปร่าง 49">
              <a:extLst>
                <a:ext uri="{FF2B5EF4-FFF2-40B4-BE49-F238E27FC236}">
                  <a16:creationId xmlns:a16="http://schemas.microsoft.com/office/drawing/2014/main" id="{0CC04605-512B-40BA-BB6C-C4CA6329F254}"/>
                </a:ext>
              </a:extLst>
            </p:cNvPr>
            <p:cNvSpPr/>
            <p:nvPr/>
          </p:nvSpPr>
          <p:spPr>
            <a:xfrm rot="1816843">
              <a:off x="8384884" y="5134125"/>
              <a:ext cx="366819" cy="715174"/>
            </a:xfrm>
            <a:custGeom>
              <a:avLst/>
              <a:gdLst>
                <a:gd name="connsiteX0" fmla="*/ 411471 w 524882"/>
                <a:gd name="connsiteY0" fmla="*/ 0 h 426691"/>
                <a:gd name="connsiteX1" fmla="*/ 524882 w 524882"/>
                <a:gd name="connsiteY1" fmla="*/ 0 h 426691"/>
                <a:gd name="connsiteX2" fmla="*/ 113411 w 524882"/>
                <a:gd name="connsiteY2" fmla="*/ 426691 h 426691"/>
                <a:gd name="connsiteX3" fmla="*/ 0 w 524882"/>
                <a:gd name="connsiteY3" fmla="*/ 426691 h 426691"/>
                <a:gd name="connsiteX4" fmla="*/ 411471 w 524882"/>
                <a:gd name="connsiteY4" fmla="*/ 0 h 426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4882" h="426691">
                  <a:moveTo>
                    <a:pt x="411471" y="0"/>
                  </a:moveTo>
                  <a:lnTo>
                    <a:pt x="524882" y="0"/>
                  </a:lnTo>
                  <a:lnTo>
                    <a:pt x="113411" y="426691"/>
                  </a:lnTo>
                  <a:lnTo>
                    <a:pt x="0" y="426691"/>
                  </a:lnTo>
                  <a:lnTo>
                    <a:pt x="411471" y="0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BE4AE"/>
                </a:gs>
                <a:gs pos="13000">
                  <a:srgbClr val="BD922A"/>
                </a:gs>
                <a:gs pos="21001">
                  <a:srgbClr val="BD922A"/>
                </a:gs>
                <a:gs pos="63000">
                  <a:srgbClr val="FBE4AE"/>
                </a:gs>
                <a:gs pos="67000">
                  <a:srgbClr val="BD922A"/>
                </a:gs>
                <a:gs pos="69000">
                  <a:srgbClr val="835E17"/>
                </a:gs>
                <a:gs pos="82001">
                  <a:srgbClr val="A28949"/>
                </a:gs>
                <a:gs pos="100000">
                  <a:srgbClr val="FAE3B7"/>
                </a:gs>
              </a:gsLst>
              <a:path path="circle">
                <a:fillToRect l="100000" b="100000"/>
              </a:path>
              <a:tileRect t="-100000" r="-10000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th-TH" sz="2000"/>
            </a:p>
          </p:txBody>
        </p:sp>
      </p:grpSp>
      <p:sp>
        <p:nvSpPr>
          <p:cNvPr id="29" name="TextBox 7"/>
          <p:cNvSpPr txBox="1"/>
          <p:nvPr/>
        </p:nvSpPr>
        <p:spPr>
          <a:xfrm>
            <a:off x="216981" y="5442506"/>
            <a:ext cx="5166910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th-TH" sz="1000" b="1" dirty="0">
                <a:solidFill>
                  <a:schemeClr val="bg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เศรษฐกิจฐานรากมั่นคง ชุมชนเข้มแข็งอย่างยั่งยืน ด้วยหลักปรัชญาของเศรษฐกิจพอเพียง</a:t>
            </a:r>
          </a:p>
        </p:txBody>
      </p:sp>
      <p:sp>
        <p:nvSpPr>
          <p:cNvPr id="30" name="กล่องข้อความ 8">
            <a:extLst>
              <a:ext uri="{FF2B5EF4-FFF2-40B4-BE49-F238E27FC236}">
                <a16:creationId xmlns:a16="http://schemas.microsoft.com/office/drawing/2014/main" id="{BF84CABE-5C70-4013-8958-0D4F9CD0D474}"/>
              </a:ext>
            </a:extLst>
          </p:cNvPr>
          <p:cNvSpPr txBox="1"/>
          <p:nvPr/>
        </p:nvSpPr>
        <p:spPr>
          <a:xfrm>
            <a:off x="7676272" y="32100"/>
            <a:ext cx="2493196" cy="5262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ct val="120000"/>
              </a:lnSpc>
            </a:pPr>
            <a:r>
              <a:rPr lang="en-US" sz="12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60 </a:t>
            </a:r>
            <a:r>
              <a:rPr lang="th-TH" sz="12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ปี กรมการพัฒนาชุมชน</a:t>
            </a:r>
          </a:p>
          <a:p>
            <a:pPr>
              <a:lnSpc>
                <a:spcPct val="120000"/>
              </a:lnSpc>
            </a:pPr>
            <a:r>
              <a:rPr lang="th-TH" sz="12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สร้างสรรค์ชุมชน สร้างคน สร้างชาติ</a:t>
            </a:r>
            <a:endParaRPr lang="en-US" sz="1200" b="1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hulabhorn Likit Text" panose="00000500000000000000" pitchFamily="50" charset="-34"/>
              <a:cs typeface="Chulabhorn Likit Text" panose="00000500000000000000" pitchFamily="50" charset="-34"/>
            </a:endParaRPr>
          </a:p>
        </p:txBody>
      </p:sp>
    </p:spTree>
    <p:extLst>
      <p:ext uri="{BB962C8B-B14F-4D97-AF65-F5344CB8AC3E}">
        <p14:creationId xmlns:p14="http://schemas.microsoft.com/office/powerpoint/2010/main" val="109383574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/>
          <p:cNvGrpSpPr/>
          <p:nvPr/>
        </p:nvGrpSpPr>
        <p:grpSpPr>
          <a:xfrm>
            <a:off x="-23581" y="-271597"/>
            <a:ext cx="10193050" cy="1541268"/>
            <a:chOff x="-23581" y="-271597"/>
            <a:chExt cx="10193050" cy="1541268"/>
          </a:xfrm>
        </p:grpSpPr>
        <p:grpSp>
          <p:nvGrpSpPr>
            <p:cNvPr id="43" name="กลุ่ม 52">
              <a:extLst>
                <a:ext uri="{FF2B5EF4-FFF2-40B4-BE49-F238E27FC236}">
                  <a16:creationId xmlns:a16="http://schemas.microsoft.com/office/drawing/2014/main" id="{84E5CB32-C22A-40FB-BE79-3F261B775F5E}"/>
                </a:ext>
              </a:extLst>
            </p:cNvPr>
            <p:cNvGrpSpPr/>
            <p:nvPr/>
          </p:nvGrpSpPr>
          <p:grpSpPr>
            <a:xfrm>
              <a:off x="-23581" y="299"/>
              <a:ext cx="10193050" cy="674950"/>
              <a:chOff x="-29746" y="-164554"/>
              <a:chExt cx="9173747" cy="607455"/>
            </a:xfrm>
          </p:grpSpPr>
          <p:sp>
            <p:nvSpPr>
              <p:cNvPr id="48" name="สี่เหลี่ยมผืนผ้า: มุมมน 48">
                <a:extLst>
                  <a:ext uri="{FF2B5EF4-FFF2-40B4-BE49-F238E27FC236}">
                    <a16:creationId xmlns:a16="http://schemas.microsoft.com/office/drawing/2014/main" id="{DCE62B95-9C16-4E87-82CC-AF99B1F01983}"/>
                  </a:ext>
                </a:extLst>
              </p:cNvPr>
              <p:cNvSpPr/>
              <p:nvPr/>
            </p:nvSpPr>
            <p:spPr>
              <a:xfrm>
                <a:off x="5692012" y="65211"/>
                <a:ext cx="3441748" cy="377690"/>
              </a:xfrm>
              <a:prstGeom prst="roundRect">
                <a:avLst/>
              </a:prstGeom>
              <a:gradFill flip="none" rotWithShape="1">
                <a:gsLst>
                  <a:gs pos="0">
                    <a:srgbClr val="8E7300"/>
                  </a:gs>
                  <a:gs pos="51000">
                    <a:srgbClr val="FFFFFF"/>
                  </a:gs>
                  <a:gs pos="76000">
                    <a:srgbClr val="BC9800"/>
                  </a:gs>
                  <a:gs pos="24000">
                    <a:srgbClr val="BC9800"/>
                  </a:gs>
                  <a:gs pos="100000">
                    <a:srgbClr val="9A7D00"/>
                  </a:gs>
                </a:gsLst>
                <a:lin ang="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2000"/>
              </a:p>
            </p:txBody>
          </p:sp>
          <p:sp>
            <p:nvSpPr>
              <p:cNvPr id="49" name="สี่เหลี่ยมผืนผ้า 47">
                <a:extLst>
                  <a:ext uri="{FF2B5EF4-FFF2-40B4-BE49-F238E27FC236}">
                    <a16:creationId xmlns:a16="http://schemas.microsoft.com/office/drawing/2014/main" id="{667204FE-3C1C-4980-AD32-890094B05AFC}"/>
                  </a:ext>
                </a:extLst>
              </p:cNvPr>
              <p:cNvSpPr/>
              <p:nvPr/>
            </p:nvSpPr>
            <p:spPr>
              <a:xfrm>
                <a:off x="-29746" y="-164554"/>
                <a:ext cx="9173747" cy="517884"/>
              </a:xfrm>
              <a:prstGeom prst="rect">
                <a:avLst/>
              </a:prstGeom>
              <a:gradFill flip="none" rotWithShape="1">
                <a:gsLst>
                  <a:gs pos="0">
                    <a:srgbClr val="8E7300"/>
                  </a:gs>
                  <a:gs pos="51000">
                    <a:srgbClr val="FFFFFF"/>
                  </a:gs>
                  <a:gs pos="76000">
                    <a:srgbClr val="BC9800"/>
                  </a:gs>
                  <a:gs pos="24000">
                    <a:srgbClr val="BC9800"/>
                  </a:gs>
                  <a:gs pos="100000">
                    <a:srgbClr val="9A7D00"/>
                  </a:gs>
                </a:gsLst>
                <a:lin ang="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2000"/>
              </a:p>
            </p:txBody>
          </p:sp>
          <p:sp>
            <p:nvSpPr>
              <p:cNvPr id="50" name="แผนผังลำดับงาน: ป้อนข้อมูลด้วยตนเอง 4">
                <a:extLst>
                  <a:ext uri="{FF2B5EF4-FFF2-40B4-BE49-F238E27FC236}">
                    <a16:creationId xmlns:a16="http://schemas.microsoft.com/office/drawing/2014/main" id="{CDB1064D-F2C9-4D02-9722-A4463B75D08B}"/>
                  </a:ext>
                </a:extLst>
              </p:cNvPr>
              <p:cNvSpPr/>
              <p:nvPr/>
            </p:nvSpPr>
            <p:spPr>
              <a:xfrm>
                <a:off x="5883027" y="51469"/>
                <a:ext cx="3260973" cy="301861"/>
              </a:xfrm>
              <a:prstGeom prst="flowChartAlternateProcess">
                <a:avLst/>
              </a:prstGeom>
              <a:solidFill>
                <a:srgbClr val="00206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2000" dirty="0"/>
              </a:p>
            </p:txBody>
          </p:sp>
          <p:sp>
            <p:nvSpPr>
              <p:cNvPr id="51" name="สี่เหลี่ยมผืนผ้า 3">
                <a:extLst>
                  <a:ext uri="{FF2B5EF4-FFF2-40B4-BE49-F238E27FC236}">
                    <a16:creationId xmlns:a16="http://schemas.microsoft.com/office/drawing/2014/main" id="{8493D4F4-6FD8-4552-904E-DB7274115DA0}"/>
                  </a:ext>
                </a:extLst>
              </p:cNvPr>
              <p:cNvSpPr/>
              <p:nvPr/>
            </p:nvSpPr>
            <p:spPr>
              <a:xfrm>
                <a:off x="-29746" y="-164554"/>
                <a:ext cx="9173747" cy="432048"/>
              </a:xfrm>
              <a:prstGeom prst="rect">
                <a:avLst/>
              </a:prstGeom>
              <a:solidFill>
                <a:srgbClr val="00206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2000"/>
              </a:p>
            </p:txBody>
          </p:sp>
        </p:grpSp>
        <p:grpSp>
          <p:nvGrpSpPr>
            <p:cNvPr id="44" name="กลุ่ม 9">
              <a:extLst>
                <a:ext uri="{FF2B5EF4-FFF2-40B4-BE49-F238E27FC236}">
                  <a16:creationId xmlns:a16="http://schemas.microsoft.com/office/drawing/2014/main" id="{D2312BD0-5401-4FDB-9FF3-B1382B3C9639}"/>
                </a:ext>
              </a:extLst>
            </p:cNvPr>
            <p:cNvGrpSpPr/>
            <p:nvPr/>
          </p:nvGrpSpPr>
          <p:grpSpPr>
            <a:xfrm>
              <a:off x="5792566" y="-271597"/>
              <a:ext cx="1899096" cy="1541268"/>
              <a:chOff x="5491686" y="-481268"/>
              <a:chExt cx="1709187" cy="1387141"/>
            </a:xfrm>
          </p:grpSpPr>
          <p:sp>
            <p:nvSpPr>
              <p:cNvPr id="46" name="วงรี 13">
                <a:extLst>
                  <a:ext uri="{FF2B5EF4-FFF2-40B4-BE49-F238E27FC236}">
                    <a16:creationId xmlns:a16="http://schemas.microsoft.com/office/drawing/2014/main" id="{722B5707-C41F-4885-825E-D2676CEE49E1}"/>
                  </a:ext>
                </a:extLst>
              </p:cNvPr>
              <p:cNvSpPr/>
              <p:nvPr/>
            </p:nvSpPr>
            <p:spPr>
              <a:xfrm>
                <a:off x="5491686" y="-481268"/>
                <a:ext cx="1709187" cy="1387141"/>
              </a:xfrm>
              <a:prstGeom prst="ellipse">
                <a:avLst/>
              </a:prstGeom>
              <a:solidFill>
                <a:srgbClr val="FBF7F1"/>
              </a:solidFill>
              <a:ln>
                <a:noFill/>
              </a:ln>
              <a:effectLst>
                <a:softEdge rad="31750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2000"/>
              </a:p>
            </p:txBody>
          </p:sp>
          <p:pic>
            <p:nvPicPr>
              <p:cNvPr id="47" name="รูปภาพ 65">
                <a:extLst>
                  <a:ext uri="{FF2B5EF4-FFF2-40B4-BE49-F238E27FC236}">
                    <a16:creationId xmlns:a16="http://schemas.microsoft.com/office/drawing/2014/main" id="{EF9B53AA-6A14-4E04-B937-D6234A306BD7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r="65168" b="30186"/>
              <a:stretch/>
            </p:blipFill>
            <p:spPr>
              <a:xfrm>
                <a:off x="5978910" y="-202056"/>
                <a:ext cx="857563" cy="565764"/>
              </a:xfrm>
              <a:custGeom>
                <a:avLst/>
                <a:gdLst>
                  <a:gd name="connsiteX0" fmla="*/ 0 w 1500565"/>
                  <a:gd name="connsiteY0" fmla="*/ 0 h 990006"/>
                  <a:gd name="connsiteX1" fmla="*/ 1500565 w 1500565"/>
                  <a:gd name="connsiteY1" fmla="*/ 0 h 990006"/>
                  <a:gd name="connsiteX2" fmla="*/ 1500565 w 1500565"/>
                  <a:gd name="connsiteY2" fmla="*/ 699241 h 990006"/>
                  <a:gd name="connsiteX3" fmla="*/ 1454656 w 1500565"/>
                  <a:gd name="connsiteY3" fmla="*/ 699241 h 990006"/>
                  <a:gd name="connsiteX4" fmla="*/ 1454656 w 1500565"/>
                  <a:gd name="connsiteY4" fmla="*/ 958222 h 990006"/>
                  <a:gd name="connsiteX5" fmla="*/ 1500565 w 1500565"/>
                  <a:gd name="connsiteY5" fmla="*/ 958222 h 990006"/>
                  <a:gd name="connsiteX6" fmla="*/ 1500565 w 1500565"/>
                  <a:gd name="connsiteY6" fmla="*/ 990006 h 990006"/>
                  <a:gd name="connsiteX7" fmla="*/ 0 w 1500565"/>
                  <a:gd name="connsiteY7" fmla="*/ 990006 h 9900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00565" h="990006">
                    <a:moveTo>
                      <a:pt x="0" y="0"/>
                    </a:moveTo>
                    <a:lnTo>
                      <a:pt x="1500565" y="0"/>
                    </a:lnTo>
                    <a:lnTo>
                      <a:pt x="1500565" y="699241"/>
                    </a:lnTo>
                    <a:lnTo>
                      <a:pt x="1454656" y="699241"/>
                    </a:lnTo>
                    <a:lnTo>
                      <a:pt x="1454656" y="958222"/>
                    </a:lnTo>
                    <a:lnTo>
                      <a:pt x="1500565" y="958222"/>
                    </a:lnTo>
                    <a:lnTo>
                      <a:pt x="1500565" y="990006"/>
                    </a:lnTo>
                    <a:lnTo>
                      <a:pt x="0" y="990006"/>
                    </a:lnTo>
                    <a:close/>
                  </a:path>
                </a:pathLst>
              </a:custGeom>
            </p:spPr>
          </p:pic>
        </p:grpSp>
      </p:grpSp>
      <p:graphicFrame>
        <p:nvGraphicFramePr>
          <p:cNvPr id="2" name="Table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465978902"/>
              </p:ext>
            </p:extLst>
          </p:nvPr>
        </p:nvGraphicFramePr>
        <p:xfrm>
          <a:off x="89148" y="831795"/>
          <a:ext cx="9967591" cy="4305320"/>
        </p:xfrm>
        <a:graphic>
          <a:graphicData uri="http://schemas.openxmlformats.org/drawingml/2006/table">
            <a:tbl>
              <a:tblPr firstRow="1" firstCol="1" bandRow="1">
                <a:tableStyleId>{5C22544A-7EE6-4342-B048-85BDC9FD1C3A}</a:tableStyleId>
              </a:tblPr>
              <a:tblGrid>
                <a:gridCol w="5073402">
                  <a:extLst>
                    <a:ext uri="{9D8B030D-6E8A-4147-A177-3AD203B41FA5}">
                      <a16:colId xmlns:a16="http://schemas.microsoft.com/office/drawing/2014/main" val="2931929888"/>
                    </a:ext>
                  </a:extLst>
                </a:gridCol>
                <a:gridCol w="4894189">
                  <a:extLst>
                    <a:ext uri="{9D8B030D-6E8A-4147-A177-3AD203B41FA5}">
                      <a16:colId xmlns:a16="http://schemas.microsoft.com/office/drawing/2014/main" val="4135339946"/>
                    </a:ext>
                  </a:extLst>
                </a:gridCol>
              </a:tblGrid>
              <a:tr h="950920">
                <a:tc gridSpan="2">
                  <a:txBody>
                    <a:bodyPr/>
                    <a:lstStyle/>
                    <a:p>
                      <a:pPr algn="ctr">
                        <a:lnSpc>
                          <a:spcPct val="150000"/>
                        </a:lnSpc>
                        <a:spcAft>
                          <a:spcPts val="400"/>
                        </a:spcAft>
                      </a:pPr>
                      <a:r>
                        <a:rPr lang="th-TH" sz="1600" b="1" u="sng" kern="1200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ระเบียบวาระที่ </a:t>
                      </a:r>
                      <a:r>
                        <a:rPr lang="en-US" sz="1600" b="1" u="sng" kern="1200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5 </a:t>
                      </a:r>
                      <a:r>
                        <a:rPr lang="th-TH" sz="1600" b="1" u="sng" kern="1200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เรื่องเพื่อพิจารณา</a:t>
                      </a:r>
                      <a:endParaRPr lang="en-US" sz="1600" u="sng" kern="1200" dirty="0">
                        <a:solidFill>
                          <a:schemeClr val="tx1"/>
                        </a:solidFill>
                        <a:effectLst/>
                        <a:latin typeface="Chulabhorn Likit Text" panose="00000500000000000000" pitchFamily="50" charset="-34"/>
                        <a:ea typeface="+mn-ea"/>
                        <a:cs typeface="Chulabhorn Likit Text" panose="00000500000000000000" pitchFamily="50" charset="-34"/>
                      </a:endParaRPr>
                    </a:p>
                    <a:p>
                      <a:pPr marL="0" marR="0" lvl="0" indent="0" algn="ctr" defTabSz="761970" rtl="0" eaLnBrk="1" fontAlgn="auto" latinLnBrk="0" hangingPunct="1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h-TH" sz="1600" b="1" kern="1200" dirty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5.1 การบริหารจัดการหนี้ของกองทุนพัฒนาบทบาทสตรี </a:t>
                      </a:r>
                      <a:endParaRPr lang="th-TH" sz="1600" b="1" kern="1200" dirty="0">
                        <a:solidFill>
                          <a:schemeClr val="tx1"/>
                        </a:solidFill>
                        <a:effectLst/>
                        <a:latin typeface="Chulabhorn Likit Text" panose="00000500000000000000" pitchFamily="50" charset="-34"/>
                        <a:ea typeface="+mn-ea"/>
                        <a:cs typeface="Chulabhorn Likit Text" panose="00000500000000000000" pitchFamily="50" charset="-34"/>
                      </a:endParaRPr>
                    </a:p>
                  </a:txBody>
                  <a:tcPr marL="68580" marR="68580" marT="0" marB="0"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81180162"/>
                  </a:ext>
                </a:extLst>
              </a:tr>
              <a:tr h="405443">
                <a:tc>
                  <a:txBody>
                    <a:bodyPr/>
                    <a:lstStyle/>
                    <a:p>
                      <a:pPr algn="ctr">
                        <a:lnSpc>
                          <a:spcPct val="150000"/>
                        </a:lnSpc>
                        <a:spcAft>
                          <a:spcPts val="0"/>
                        </a:spcAft>
                        <a:tabLst>
                          <a:tab pos="1170305" algn="l"/>
                        </a:tabLst>
                      </a:pPr>
                      <a:r>
                        <a:rPr lang="th-TH" sz="1500" b="1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เรื่อง</a:t>
                      </a:r>
                      <a:endParaRPr lang="en-US" sz="1500" b="1" dirty="0">
                        <a:solidFill>
                          <a:schemeClr val="tx1"/>
                        </a:solidFill>
                        <a:effectLst/>
                        <a:latin typeface="Chulabhorn Likit Text" panose="00000500000000000000" pitchFamily="50" charset="-34"/>
                        <a:ea typeface="Calibri" panose="020F0502020204030204" pitchFamily="34" charset="0"/>
                        <a:cs typeface="Chulabhorn Likit Text" panose="00000500000000000000" pitchFamily="50" charset="-34"/>
                      </a:endParaRPr>
                    </a:p>
                  </a:txBody>
                  <a:tcPr marL="68580" marR="68580" marT="0" marB="0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BE4C1">
                        <a:alpha val="8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50000"/>
                        </a:lnSpc>
                        <a:spcAft>
                          <a:spcPts val="0"/>
                        </a:spcAft>
                        <a:tabLst>
                          <a:tab pos="1170305" algn="l"/>
                        </a:tabLst>
                      </a:pPr>
                      <a:r>
                        <a:rPr lang="th-TH" sz="1500" b="1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ผลการดำเนินการ</a:t>
                      </a:r>
                      <a:endParaRPr lang="en-US" sz="1500" b="1" dirty="0">
                        <a:solidFill>
                          <a:schemeClr val="tx1"/>
                        </a:solidFill>
                        <a:effectLst/>
                        <a:latin typeface="Chulabhorn Likit Text" panose="00000500000000000000" pitchFamily="50" charset="-34"/>
                        <a:ea typeface="Calibri" panose="020F0502020204030204" pitchFamily="34" charset="0"/>
                        <a:cs typeface="Chulabhorn Likit Text" panose="00000500000000000000" pitchFamily="50" charset="-34"/>
                      </a:endParaRPr>
                    </a:p>
                  </a:txBody>
                  <a:tcPr marL="68580" marR="68580" marT="0" marB="0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F0D0">
                        <a:alpha val="8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48157069"/>
                  </a:ext>
                </a:extLst>
              </a:tr>
              <a:tr h="2948957">
                <a:tc>
                  <a:txBody>
                    <a:bodyPr/>
                    <a:lstStyle/>
                    <a:p>
                      <a:pPr algn="l">
                        <a:lnSpc>
                          <a:spcPct val="150000"/>
                        </a:lnSpc>
                      </a:pPr>
                      <a:r>
                        <a:rPr lang="th-TH" sz="1500" b="1" u="sng" kern="1200" spc="-60" baseline="0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ที่ประชุมได้ร่วมพิจารณาและมีข้อเสนอแนะ/ข้อสังเกต </a:t>
                      </a:r>
                      <a:r>
                        <a:rPr lang="th-TH" sz="1500" b="1" u="sng" kern="1200" spc="-60" baseline="0" dirty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ดังนี้ (ต่อ)</a:t>
                      </a:r>
                      <a:endParaRPr lang="en-US" sz="1500" b="1" kern="1200" spc="-60" baseline="0" dirty="0">
                        <a:solidFill>
                          <a:schemeClr val="tx1"/>
                        </a:solidFill>
                        <a:effectLst/>
                        <a:latin typeface="Chulabhorn Likit Text" panose="00000500000000000000" pitchFamily="50" charset="-34"/>
                        <a:ea typeface="+mn-ea"/>
                        <a:cs typeface="Chulabhorn Likit Text" panose="00000500000000000000" pitchFamily="50" charset="-34"/>
                      </a:endParaRPr>
                    </a:p>
                    <a:p>
                      <a:pPr marL="0" marR="0" lvl="0" indent="0" algn="thaiDist" defTabSz="761970" rtl="0" eaLnBrk="1" fontAlgn="auto" latinLnBrk="0" hangingPunct="1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h-TH" sz="1400" b="0" kern="1200" spc="-50" baseline="0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           </a:t>
                      </a:r>
                      <a:r>
                        <a:rPr lang="th-TH" sz="1400" b="0" kern="1200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  </a:t>
                      </a:r>
                      <a:r>
                        <a:rPr lang="th-TH" sz="1400" b="0" kern="1200" dirty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5.</a:t>
                      </a:r>
                      <a:r>
                        <a:rPr lang="th-TH" sz="1400" b="0" kern="1200" baseline="0" dirty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 การตั้งค่าเผื่อหนี้สงสัยจะสูญเป็นหลักการทางบัญชี ไม่ใช่กิจกรรมในการบริหารจัดการหนี้</a:t>
                      </a:r>
                    </a:p>
                    <a:p>
                      <a:pPr marL="0" marR="0" lvl="0" indent="0" algn="thaiDist" defTabSz="761970" rtl="0" eaLnBrk="1" fontAlgn="auto" latinLnBrk="0" hangingPunct="1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h-TH" sz="1400" b="0" kern="1200" baseline="0" dirty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           6. ควรมีประชุมทบทวนกิจกรรมในแผนโดยการมีส่วนร่วมกับ</a:t>
                      </a:r>
                      <a:br>
                        <a:rPr lang="th-TH" sz="1400" b="0" kern="1200" baseline="0" dirty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</a:br>
                      <a:r>
                        <a:rPr lang="th-TH" sz="1400" b="0" kern="1200" baseline="0" dirty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ผู้ปฏิบัติในพื้นที่ ควรมีกิจกรรม/มาตรการเพิ่มเติมหรือไม่ อย่างไร</a:t>
                      </a:r>
                    </a:p>
                  </a:txBody>
                  <a:tcPr marL="68580" marR="68580" marT="0" marB="0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thaiDist">
                        <a:lnSpc>
                          <a:spcPct val="120000"/>
                        </a:lnSpc>
                        <a:spcBef>
                          <a:spcPts val="400"/>
                        </a:spcBef>
                        <a:spcAft>
                          <a:spcPts val="0"/>
                        </a:spcAft>
                      </a:pPr>
                      <a:r>
                        <a:rPr lang="th-TH" sz="1400" b="0" kern="1200" dirty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3. การจัดทำฐานข้อมูลลูกหนี้ในระดับจังหวัดเพื่อตรวจสอบ</a:t>
                      </a:r>
                      <a:r>
                        <a:rPr lang="th-TH" sz="1400" b="0" kern="1200" baseline="0" dirty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                 </a:t>
                      </a:r>
                      <a:r>
                        <a:rPr lang="th-TH" sz="1400" b="0" kern="1200" dirty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ความมีอยู่จริงของลูกหนี้ในระดับจังหวัด อยู่ระหว่างการดำเนินการทดสอบระบบ และจะให้จังหวัด/กรุงเทพมหานครดำเนินการ</a:t>
                      </a:r>
                      <a:br>
                        <a:rPr lang="th-TH" sz="1400" b="0" kern="1200" dirty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</a:br>
                      <a:r>
                        <a:rPr lang="th-TH" sz="1400" b="0" kern="1200" dirty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เดือนมิถุนายน - สิงหาคม 2566 </a:t>
                      </a:r>
                    </a:p>
                  </a:txBody>
                  <a:tcPr marL="68580" marR="68580" marT="0" marB="0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8913969"/>
                  </a:ext>
                </a:extLst>
              </a:tr>
            </a:tbl>
          </a:graphicData>
        </a:graphic>
      </p:graphicFrame>
      <p:sp>
        <p:nvSpPr>
          <p:cNvPr id="32" name="TextBox 31"/>
          <p:cNvSpPr txBox="1"/>
          <p:nvPr/>
        </p:nvSpPr>
        <p:spPr>
          <a:xfrm>
            <a:off x="797764" y="6443"/>
            <a:ext cx="4565984" cy="473206"/>
          </a:xfrm>
          <a:prstGeom prst="rect">
            <a:avLst/>
          </a:prstGeom>
          <a:noFill/>
          <a:ln>
            <a:noFill/>
          </a:ln>
          <a:effectLst>
            <a:outerShdw blurRad="57785" dist="33020" dir="318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brightRoom" dir="t">
              <a:rot lat="0" lon="0" rev="600000"/>
            </a:lightRig>
          </a:scene3d>
          <a:sp3d prstMaterial="metal">
            <a:bevelT w="38100" h="57150" prst="angle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th-TH" b="1" dirty="0">
                <a:ln w="0"/>
                <a:solidFill>
                  <a:schemeClr val="bg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ระเบียบวาระที่ 3 เรื่อง สืบเนื่องจากการประชุม</a:t>
            </a:r>
          </a:p>
        </p:txBody>
      </p:sp>
      <p:sp>
        <p:nvSpPr>
          <p:cNvPr id="33" name="กล่องข้อความ 8">
            <a:extLst>
              <a:ext uri="{FF2B5EF4-FFF2-40B4-BE49-F238E27FC236}">
                <a16:creationId xmlns:a16="http://schemas.microsoft.com/office/drawing/2014/main" id="{BF84CABE-5C70-4013-8958-0D4F9CD0D474}"/>
              </a:ext>
            </a:extLst>
          </p:cNvPr>
          <p:cNvSpPr txBox="1"/>
          <p:nvPr/>
        </p:nvSpPr>
        <p:spPr>
          <a:xfrm>
            <a:off x="7676272" y="32100"/>
            <a:ext cx="2493196" cy="5262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ct val="120000"/>
              </a:lnSpc>
            </a:pPr>
            <a:r>
              <a:rPr lang="en-US" sz="12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60 </a:t>
            </a:r>
            <a:r>
              <a:rPr lang="th-TH" sz="12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ปี กรมการพัฒนาชุมชน</a:t>
            </a:r>
          </a:p>
          <a:p>
            <a:pPr>
              <a:lnSpc>
                <a:spcPct val="120000"/>
              </a:lnSpc>
            </a:pPr>
            <a:r>
              <a:rPr lang="th-TH" sz="12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สร้างสรรค์ชุมชน สร้างคน สร้างชาติ</a:t>
            </a:r>
            <a:endParaRPr lang="en-US" sz="1200" b="1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hulabhorn Likit Text" panose="00000500000000000000" pitchFamily="50" charset="-34"/>
              <a:cs typeface="Chulabhorn Likit Text" panose="00000500000000000000" pitchFamily="50" charset="-34"/>
            </a:endParaRPr>
          </a:p>
        </p:txBody>
      </p:sp>
      <p:grpSp>
        <p:nvGrpSpPr>
          <p:cNvPr id="34" name="Group 33"/>
          <p:cNvGrpSpPr/>
          <p:nvPr/>
        </p:nvGrpSpPr>
        <p:grpSpPr>
          <a:xfrm>
            <a:off x="-23583" y="5154909"/>
            <a:ext cx="10183585" cy="694389"/>
            <a:chOff x="-23583" y="5134125"/>
            <a:chExt cx="10183585" cy="715174"/>
          </a:xfrm>
        </p:grpSpPr>
        <p:grpSp>
          <p:nvGrpSpPr>
            <p:cNvPr id="35" name="กลุ่ม 1">
              <a:extLst>
                <a:ext uri="{FF2B5EF4-FFF2-40B4-BE49-F238E27FC236}">
                  <a16:creationId xmlns:a16="http://schemas.microsoft.com/office/drawing/2014/main" id="{58DAA6D8-19A9-434E-BD10-9F227ECAADEE}"/>
                </a:ext>
              </a:extLst>
            </p:cNvPr>
            <p:cNvGrpSpPr/>
            <p:nvPr/>
          </p:nvGrpSpPr>
          <p:grpSpPr>
            <a:xfrm>
              <a:off x="-23583" y="5274993"/>
              <a:ext cx="10183585" cy="470079"/>
              <a:chOff x="-21226" y="4621292"/>
              <a:chExt cx="9165227" cy="561020"/>
            </a:xfrm>
          </p:grpSpPr>
          <p:grpSp>
            <p:nvGrpSpPr>
              <p:cNvPr id="52" name="กลุ่ม 7">
                <a:extLst>
                  <a:ext uri="{FF2B5EF4-FFF2-40B4-BE49-F238E27FC236}">
                    <a16:creationId xmlns:a16="http://schemas.microsoft.com/office/drawing/2014/main" id="{30C28730-7CDF-4231-A774-6A7122EB4AEA}"/>
                  </a:ext>
                </a:extLst>
              </p:cNvPr>
              <p:cNvGrpSpPr/>
              <p:nvPr/>
            </p:nvGrpSpPr>
            <p:grpSpPr>
              <a:xfrm>
                <a:off x="-21226" y="4635401"/>
                <a:ext cx="5133813" cy="546911"/>
                <a:chOff x="-45702" y="6428830"/>
                <a:chExt cx="7109733" cy="450425"/>
              </a:xfrm>
            </p:grpSpPr>
            <p:sp>
              <p:nvSpPr>
                <p:cNvPr id="56" name="รูปแบบอิสระ: รูปร่าง 55">
                  <a:extLst>
                    <a:ext uri="{FF2B5EF4-FFF2-40B4-BE49-F238E27FC236}">
                      <a16:creationId xmlns:a16="http://schemas.microsoft.com/office/drawing/2014/main" id="{447532BC-F1AF-418B-B954-69A21822D4D1}"/>
                    </a:ext>
                  </a:extLst>
                </p:cNvPr>
                <p:cNvSpPr/>
                <p:nvPr/>
              </p:nvSpPr>
              <p:spPr>
                <a:xfrm>
                  <a:off x="-16309" y="6508953"/>
                  <a:ext cx="6875685" cy="339767"/>
                </a:xfrm>
                <a:custGeom>
                  <a:avLst/>
                  <a:gdLst>
                    <a:gd name="connsiteX0" fmla="*/ 0 w 6028447"/>
                    <a:gd name="connsiteY0" fmla="*/ 0 h 339767"/>
                    <a:gd name="connsiteX1" fmla="*/ 6028447 w 6028447"/>
                    <a:gd name="connsiteY1" fmla="*/ 0 h 339767"/>
                    <a:gd name="connsiteX2" fmla="*/ 5679852 w 6028447"/>
                    <a:gd name="connsiteY2" fmla="*/ 339767 h 339767"/>
                    <a:gd name="connsiteX3" fmla="*/ 0 w 6028447"/>
                    <a:gd name="connsiteY3" fmla="*/ 339767 h 339767"/>
                    <a:gd name="connsiteX4" fmla="*/ 0 w 6028447"/>
                    <a:gd name="connsiteY4" fmla="*/ 0 h 3397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028447" h="339767">
                      <a:moveTo>
                        <a:pt x="0" y="0"/>
                      </a:moveTo>
                      <a:lnTo>
                        <a:pt x="6028447" y="0"/>
                      </a:lnTo>
                      <a:lnTo>
                        <a:pt x="5679852" y="339767"/>
                      </a:lnTo>
                      <a:lnTo>
                        <a:pt x="0" y="33976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th-TH" sz="2000" dirty="0"/>
                </a:p>
              </p:txBody>
            </p:sp>
            <p:sp>
              <p:nvSpPr>
                <p:cNvPr id="57" name="รูปแบบอิสระ: รูปร่าง 50">
                  <a:extLst>
                    <a:ext uri="{FF2B5EF4-FFF2-40B4-BE49-F238E27FC236}">
                      <a16:creationId xmlns:a16="http://schemas.microsoft.com/office/drawing/2014/main" id="{72AD55B9-27A4-40A2-86AD-A09FD1FBB379}"/>
                    </a:ext>
                  </a:extLst>
                </p:cNvPr>
                <p:cNvSpPr/>
                <p:nvPr/>
              </p:nvSpPr>
              <p:spPr>
                <a:xfrm>
                  <a:off x="-45702" y="6433550"/>
                  <a:ext cx="7025615" cy="426691"/>
                </a:xfrm>
                <a:custGeom>
                  <a:avLst/>
                  <a:gdLst>
                    <a:gd name="connsiteX0" fmla="*/ 0 w 6123140"/>
                    <a:gd name="connsiteY0" fmla="*/ 0 h 426691"/>
                    <a:gd name="connsiteX1" fmla="*/ 6123140 w 6123140"/>
                    <a:gd name="connsiteY1" fmla="*/ 0 h 426691"/>
                    <a:gd name="connsiteX2" fmla="*/ 6008569 w 6123140"/>
                    <a:gd name="connsiteY2" fmla="*/ 111669 h 426691"/>
                    <a:gd name="connsiteX3" fmla="*/ 5685361 w 6123140"/>
                    <a:gd name="connsiteY3" fmla="*/ 426691 h 426691"/>
                    <a:gd name="connsiteX4" fmla="*/ 5679852 w 6123140"/>
                    <a:gd name="connsiteY4" fmla="*/ 426691 h 426691"/>
                    <a:gd name="connsiteX5" fmla="*/ 6028447 w 6123140"/>
                    <a:gd name="connsiteY5" fmla="*/ 86924 h 426691"/>
                    <a:gd name="connsiteX6" fmla="*/ 0 w 6123140"/>
                    <a:gd name="connsiteY6" fmla="*/ 86924 h 426691"/>
                    <a:gd name="connsiteX7" fmla="*/ 0 w 6123140"/>
                    <a:gd name="connsiteY7" fmla="*/ 0 h 4266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123140" h="426691">
                      <a:moveTo>
                        <a:pt x="0" y="0"/>
                      </a:moveTo>
                      <a:lnTo>
                        <a:pt x="6123140" y="0"/>
                      </a:lnTo>
                      <a:lnTo>
                        <a:pt x="6008569" y="111669"/>
                      </a:lnTo>
                      <a:lnTo>
                        <a:pt x="5685361" y="426691"/>
                      </a:lnTo>
                      <a:lnTo>
                        <a:pt x="5679852" y="426691"/>
                      </a:lnTo>
                      <a:lnTo>
                        <a:pt x="6028447" y="86924"/>
                      </a:lnTo>
                      <a:lnTo>
                        <a:pt x="0" y="8692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>
                  <a:gsLst>
                    <a:gs pos="0">
                      <a:srgbClr val="FBE4AE"/>
                    </a:gs>
                    <a:gs pos="13000">
                      <a:srgbClr val="BD922A"/>
                    </a:gs>
                    <a:gs pos="21001">
                      <a:srgbClr val="BD922A"/>
                    </a:gs>
                    <a:gs pos="63000">
                      <a:srgbClr val="FBE4AE"/>
                    </a:gs>
                    <a:gs pos="67000">
                      <a:srgbClr val="BD922A"/>
                    </a:gs>
                    <a:gs pos="69000">
                      <a:srgbClr val="835E17"/>
                    </a:gs>
                    <a:gs pos="82001">
                      <a:srgbClr val="A28949"/>
                    </a:gs>
                    <a:gs pos="100000">
                      <a:srgbClr val="FAE3B7"/>
                    </a:gs>
                  </a:gsLst>
                  <a:lin ang="0" scaled="1"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th-TH" sz="2000" dirty="0"/>
                </a:p>
              </p:txBody>
            </p:sp>
            <p:sp>
              <p:nvSpPr>
                <p:cNvPr id="58" name="รูปแบบอิสระ: รูปร่าง 49">
                  <a:extLst>
                    <a:ext uri="{FF2B5EF4-FFF2-40B4-BE49-F238E27FC236}">
                      <a16:creationId xmlns:a16="http://schemas.microsoft.com/office/drawing/2014/main" id="{0CC04605-512B-40BA-BB6C-C4CA6329F254}"/>
                    </a:ext>
                  </a:extLst>
                </p:cNvPr>
                <p:cNvSpPr/>
                <p:nvPr/>
              </p:nvSpPr>
              <p:spPr>
                <a:xfrm rot="380166">
                  <a:off x="6515308" y="6428830"/>
                  <a:ext cx="548723" cy="450425"/>
                </a:xfrm>
                <a:custGeom>
                  <a:avLst/>
                  <a:gdLst>
                    <a:gd name="connsiteX0" fmla="*/ 411471 w 524882"/>
                    <a:gd name="connsiteY0" fmla="*/ 0 h 426691"/>
                    <a:gd name="connsiteX1" fmla="*/ 524882 w 524882"/>
                    <a:gd name="connsiteY1" fmla="*/ 0 h 426691"/>
                    <a:gd name="connsiteX2" fmla="*/ 113411 w 524882"/>
                    <a:gd name="connsiteY2" fmla="*/ 426691 h 426691"/>
                    <a:gd name="connsiteX3" fmla="*/ 0 w 524882"/>
                    <a:gd name="connsiteY3" fmla="*/ 426691 h 426691"/>
                    <a:gd name="connsiteX4" fmla="*/ 411471 w 524882"/>
                    <a:gd name="connsiteY4" fmla="*/ 0 h 4266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24882" h="426691">
                      <a:moveTo>
                        <a:pt x="411471" y="0"/>
                      </a:moveTo>
                      <a:lnTo>
                        <a:pt x="524882" y="0"/>
                      </a:lnTo>
                      <a:lnTo>
                        <a:pt x="113411" y="426691"/>
                      </a:lnTo>
                      <a:lnTo>
                        <a:pt x="0" y="426691"/>
                      </a:lnTo>
                      <a:lnTo>
                        <a:pt x="411471" y="0"/>
                      </a:ln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FBE4AE"/>
                    </a:gs>
                    <a:gs pos="13000">
                      <a:srgbClr val="BD922A"/>
                    </a:gs>
                    <a:gs pos="21001">
                      <a:srgbClr val="BD922A"/>
                    </a:gs>
                    <a:gs pos="63000">
                      <a:srgbClr val="FBE4AE"/>
                    </a:gs>
                    <a:gs pos="67000">
                      <a:srgbClr val="BD922A"/>
                    </a:gs>
                    <a:gs pos="69000">
                      <a:srgbClr val="835E17"/>
                    </a:gs>
                    <a:gs pos="82001">
                      <a:srgbClr val="A28949"/>
                    </a:gs>
                    <a:gs pos="100000">
                      <a:srgbClr val="FAE3B7"/>
                    </a:gs>
                  </a:gsLst>
                  <a:path path="circle">
                    <a:fillToRect l="100000" b="100000"/>
                  </a:path>
                  <a:tileRect t="-100000" r="-100000"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th-TH" sz="2000"/>
                </a:p>
              </p:txBody>
            </p:sp>
          </p:grpSp>
          <p:grpSp>
            <p:nvGrpSpPr>
              <p:cNvPr id="53" name="กลุ่ม 4">
                <a:extLst>
                  <a:ext uri="{FF2B5EF4-FFF2-40B4-BE49-F238E27FC236}">
                    <a16:creationId xmlns:a16="http://schemas.microsoft.com/office/drawing/2014/main" id="{33080593-C486-4A4E-A259-28A964353B4D}"/>
                  </a:ext>
                </a:extLst>
              </p:cNvPr>
              <p:cNvGrpSpPr/>
              <p:nvPr/>
            </p:nvGrpSpPr>
            <p:grpSpPr>
              <a:xfrm>
                <a:off x="7524888" y="4621292"/>
                <a:ext cx="1619113" cy="531030"/>
                <a:chOff x="9543115" y="6415804"/>
                <a:chExt cx="2661401" cy="453428"/>
              </a:xfrm>
            </p:grpSpPr>
            <p:sp>
              <p:nvSpPr>
                <p:cNvPr id="54" name="รูปแบบอิสระ: รูปร่าง 38">
                  <a:extLst>
                    <a:ext uri="{FF2B5EF4-FFF2-40B4-BE49-F238E27FC236}">
                      <a16:creationId xmlns:a16="http://schemas.microsoft.com/office/drawing/2014/main" id="{18287458-5345-45BB-A7B2-0AE1DDE4E433}"/>
                    </a:ext>
                  </a:extLst>
                </p:cNvPr>
                <p:cNvSpPr/>
                <p:nvPr/>
              </p:nvSpPr>
              <p:spPr>
                <a:xfrm>
                  <a:off x="9543115" y="6415804"/>
                  <a:ext cx="2661398" cy="441288"/>
                </a:xfrm>
                <a:custGeom>
                  <a:avLst/>
                  <a:gdLst>
                    <a:gd name="connsiteX0" fmla="*/ 437779 w 1373020"/>
                    <a:gd name="connsiteY0" fmla="*/ 0 h 426691"/>
                    <a:gd name="connsiteX1" fmla="*/ 1373020 w 1373020"/>
                    <a:gd name="connsiteY1" fmla="*/ 0 h 426691"/>
                    <a:gd name="connsiteX2" fmla="*/ 1373020 w 1373020"/>
                    <a:gd name="connsiteY2" fmla="*/ 426691 h 426691"/>
                    <a:gd name="connsiteX3" fmla="*/ 0 w 1373020"/>
                    <a:gd name="connsiteY3" fmla="*/ 426691 h 426691"/>
                    <a:gd name="connsiteX4" fmla="*/ 323208 w 1373020"/>
                    <a:gd name="connsiteY4" fmla="*/ 111669 h 426691"/>
                    <a:gd name="connsiteX5" fmla="*/ 437779 w 1373020"/>
                    <a:gd name="connsiteY5" fmla="*/ 0 h 4266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73020" h="426691">
                      <a:moveTo>
                        <a:pt x="437779" y="0"/>
                      </a:moveTo>
                      <a:lnTo>
                        <a:pt x="1373020" y="0"/>
                      </a:lnTo>
                      <a:lnTo>
                        <a:pt x="1373020" y="426691"/>
                      </a:lnTo>
                      <a:lnTo>
                        <a:pt x="0" y="426691"/>
                      </a:lnTo>
                      <a:lnTo>
                        <a:pt x="323208" y="111669"/>
                      </a:lnTo>
                      <a:lnTo>
                        <a:pt x="437779" y="0"/>
                      </a:lnTo>
                      <a:close/>
                    </a:path>
                  </a:pathLst>
                </a:custGeom>
                <a:gradFill>
                  <a:gsLst>
                    <a:gs pos="0">
                      <a:srgbClr val="FBE4AE"/>
                    </a:gs>
                    <a:gs pos="13000">
                      <a:srgbClr val="BD922A"/>
                    </a:gs>
                    <a:gs pos="21001">
                      <a:srgbClr val="BD922A"/>
                    </a:gs>
                    <a:gs pos="63000">
                      <a:srgbClr val="FBE4AE"/>
                    </a:gs>
                    <a:gs pos="67000">
                      <a:srgbClr val="BD922A"/>
                    </a:gs>
                    <a:gs pos="69000">
                      <a:srgbClr val="835E17"/>
                    </a:gs>
                    <a:gs pos="82001">
                      <a:srgbClr val="A28949"/>
                    </a:gs>
                    <a:gs pos="100000">
                      <a:srgbClr val="FAE3B7"/>
                    </a:gs>
                  </a:gsLst>
                  <a:lin ang="0" scaled="1"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th-TH" sz="2000"/>
                </a:p>
              </p:txBody>
            </p:sp>
            <p:sp>
              <p:nvSpPr>
                <p:cNvPr id="55" name="รูปแบบอิสระ: รูปร่าง 31">
                  <a:extLst>
                    <a:ext uri="{FF2B5EF4-FFF2-40B4-BE49-F238E27FC236}">
                      <a16:creationId xmlns:a16="http://schemas.microsoft.com/office/drawing/2014/main" id="{CB515603-CB57-4A48-B8A7-C4BD2C469F4B}"/>
                    </a:ext>
                  </a:extLst>
                </p:cNvPr>
                <p:cNvSpPr/>
                <p:nvPr/>
              </p:nvSpPr>
              <p:spPr>
                <a:xfrm>
                  <a:off x="9543115" y="6510930"/>
                  <a:ext cx="2661401" cy="358302"/>
                </a:xfrm>
                <a:custGeom>
                  <a:avLst/>
                  <a:gdLst>
                    <a:gd name="connsiteX0" fmla="*/ 349528 w 1399340"/>
                    <a:gd name="connsiteY0" fmla="*/ 0 h 340675"/>
                    <a:gd name="connsiteX1" fmla="*/ 1399340 w 1399340"/>
                    <a:gd name="connsiteY1" fmla="*/ 0 h 340675"/>
                    <a:gd name="connsiteX2" fmla="*/ 1399340 w 1399340"/>
                    <a:gd name="connsiteY2" fmla="*/ 340675 h 340675"/>
                    <a:gd name="connsiteX3" fmla="*/ 0 w 1399340"/>
                    <a:gd name="connsiteY3" fmla="*/ 340675 h 340675"/>
                    <a:gd name="connsiteX4" fmla="*/ 349528 w 1399340"/>
                    <a:gd name="connsiteY4" fmla="*/ 0 h 3406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99340" h="340675">
                      <a:moveTo>
                        <a:pt x="349528" y="0"/>
                      </a:moveTo>
                      <a:lnTo>
                        <a:pt x="1399340" y="0"/>
                      </a:lnTo>
                      <a:lnTo>
                        <a:pt x="1399340" y="340675"/>
                      </a:lnTo>
                      <a:lnTo>
                        <a:pt x="0" y="340675"/>
                      </a:lnTo>
                      <a:lnTo>
                        <a:pt x="349528" y="0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th-TH" sz="2000"/>
                </a:p>
              </p:txBody>
            </p:sp>
          </p:grpSp>
        </p:grpSp>
        <p:pic>
          <p:nvPicPr>
            <p:cNvPr id="36" name="Picture 23">
              <a:extLst>
                <a:ext uri="{FF2B5EF4-FFF2-40B4-BE49-F238E27FC236}">
                  <a16:creationId xmlns:a16="http://schemas.microsoft.com/office/drawing/2014/main" id="{A9FCDA38-8F0B-49DF-8F2E-B899B1F3623D}"/>
                </a:ext>
              </a:extLst>
            </p:cNvPr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699853" y="5264104"/>
              <a:ext cx="625615" cy="408428"/>
            </a:xfrm>
            <a:prstGeom prst="rect">
              <a:avLst/>
            </a:prstGeom>
          </p:spPr>
        </p:pic>
        <p:pic>
          <p:nvPicPr>
            <p:cNvPr id="37" name="Picture 24">
              <a:extLst>
                <a:ext uri="{FF2B5EF4-FFF2-40B4-BE49-F238E27FC236}">
                  <a16:creationId xmlns:a16="http://schemas.microsoft.com/office/drawing/2014/main" id="{199745AA-CFB3-443D-A566-E11575BA5223}"/>
                </a:ext>
              </a:extLst>
            </p:cNvPr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440755" y="5252961"/>
              <a:ext cx="384697" cy="433336"/>
            </a:xfrm>
            <a:prstGeom prst="rect">
              <a:avLst/>
            </a:prstGeom>
          </p:spPr>
        </p:pic>
        <p:pic>
          <p:nvPicPr>
            <p:cNvPr id="38" name="Picture 35">
              <a:extLst>
                <a:ext uri="{FF2B5EF4-FFF2-40B4-BE49-F238E27FC236}">
                  <a16:creationId xmlns:a16="http://schemas.microsoft.com/office/drawing/2014/main" id="{9584FECB-F937-4F01-8CDD-C92F98A2F1BC}"/>
                </a:ext>
              </a:extLst>
            </p:cNvPr>
            <p:cNvPicPr>
              <a:picLocks noChangeAspect="1"/>
            </p:cNvPicPr>
            <p:nvPr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882063" y="5338458"/>
              <a:ext cx="373365" cy="309768"/>
            </a:xfrm>
            <a:prstGeom prst="rect">
              <a:avLst/>
            </a:prstGeom>
          </p:spPr>
        </p:pic>
        <p:pic>
          <p:nvPicPr>
            <p:cNvPr id="39" name="Picture 36">
              <a:extLst>
                <a:ext uri="{FF2B5EF4-FFF2-40B4-BE49-F238E27FC236}">
                  <a16:creationId xmlns:a16="http://schemas.microsoft.com/office/drawing/2014/main" id="{62FFD426-AD6C-47DA-99D3-A7217E240C18}"/>
                </a:ext>
              </a:extLst>
            </p:cNvPr>
            <p:cNvPicPr>
              <a:picLocks noChangeAspect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345100" y="5340250"/>
              <a:ext cx="281130" cy="303691"/>
            </a:xfrm>
            <a:prstGeom prst="rect">
              <a:avLst/>
            </a:prstGeom>
          </p:spPr>
        </p:pic>
        <p:pic>
          <p:nvPicPr>
            <p:cNvPr id="40" name="Picture 2" descr="C:\Users\Administrator\Desktop\change for good.png"/>
            <p:cNvPicPr>
              <a:picLocks noChangeAspect="1" noChangeArrowheads="1"/>
            </p:cNvPicPr>
            <p:nvPr/>
          </p:nvPicPr>
          <p:blipFill>
            <a:blip r:embed="rId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606130" y="5281839"/>
              <a:ext cx="890907" cy="501037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41" name="รูปแบบอิสระ: รูปร่าง 49">
              <a:extLst>
                <a:ext uri="{FF2B5EF4-FFF2-40B4-BE49-F238E27FC236}">
                  <a16:creationId xmlns:a16="http://schemas.microsoft.com/office/drawing/2014/main" id="{0CC04605-512B-40BA-BB6C-C4CA6329F254}"/>
                </a:ext>
              </a:extLst>
            </p:cNvPr>
            <p:cNvSpPr/>
            <p:nvPr/>
          </p:nvSpPr>
          <p:spPr>
            <a:xfrm rot="1816843">
              <a:off x="8384884" y="5134125"/>
              <a:ext cx="366819" cy="715174"/>
            </a:xfrm>
            <a:custGeom>
              <a:avLst/>
              <a:gdLst>
                <a:gd name="connsiteX0" fmla="*/ 411471 w 524882"/>
                <a:gd name="connsiteY0" fmla="*/ 0 h 426691"/>
                <a:gd name="connsiteX1" fmla="*/ 524882 w 524882"/>
                <a:gd name="connsiteY1" fmla="*/ 0 h 426691"/>
                <a:gd name="connsiteX2" fmla="*/ 113411 w 524882"/>
                <a:gd name="connsiteY2" fmla="*/ 426691 h 426691"/>
                <a:gd name="connsiteX3" fmla="*/ 0 w 524882"/>
                <a:gd name="connsiteY3" fmla="*/ 426691 h 426691"/>
                <a:gd name="connsiteX4" fmla="*/ 411471 w 524882"/>
                <a:gd name="connsiteY4" fmla="*/ 0 h 426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4882" h="426691">
                  <a:moveTo>
                    <a:pt x="411471" y="0"/>
                  </a:moveTo>
                  <a:lnTo>
                    <a:pt x="524882" y="0"/>
                  </a:lnTo>
                  <a:lnTo>
                    <a:pt x="113411" y="426691"/>
                  </a:lnTo>
                  <a:lnTo>
                    <a:pt x="0" y="426691"/>
                  </a:lnTo>
                  <a:lnTo>
                    <a:pt x="411471" y="0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BE4AE"/>
                </a:gs>
                <a:gs pos="13000">
                  <a:srgbClr val="BD922A"/>
                </a:gs>
                <a:gs pos="21001">
                  <a:srgbClr val="BD922A"/>
                </a:gs>
                <a:gs pos="63000">
                  <a:srgbClr val="FBE4AE"/>
                </a:gs>
                <a:gs pos="67000">
                  <a:srgbClr val="BD922A"/>
                </a:gs>
                <a:gs pos="69000">
                  <a:srgbClr val="835E17"/>
                </a:gs>
                <a:gs pos="82001">
                  <a:srgbClr val="A28949"/>
                </a:gs>
                <a:gs pos="100000">
                  <a:srgbClr val="FAE3B7"/>
                </a:gs>
              </a:gsLst>
              <a:path path="circle">
                <a:fillToRect l="100000" b="100000"/>
              </a:path>
              <a:tileRect t="-100000" r="-10000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th-TH" sz="2000"/>
            </a:p>
          </p:txBody>
        </p:sp>
      </p:grpSp>
      <p:sp>
        <p:nvSpPr>
          <p:cNvPr id="59" name="TextBox 7"/>
          <p:cNvSpPr txBox="1"/>
          <p:nvPr/>
        </p:nvSpPr>
        <p:spPr>
          <a:xfrm>
            <a:off x="216981" y="5442506"/>
            <a:ext cx="5166910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th-TH" sz="1000" b="1" dirty="0">
                <a:solidFill>
                  <a:schemeClr val="bg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เศรษฐกิจฐานรากมั่นคง ชุมชนเข้มแข็งอย่างยั่งยืน ด้วยหลักปรัชญาของเศรษฐกิจพอเพียง</a:t>
            </a:r>
          </a:p>
        </p:txBody>
      </p:sp>
    </p:spTree>
    <p:extLst>
      <p:ext uri="{BB962C8B-B14F-4D97-AF65-F5344CB8AC3E}">
        <p14:creationId xmlns:p14="http://schemas.microsoft.com/office/powerpoint/2010/main" val="134343008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entagon 3"/>
          <p:cNvSpPr/>
          <p:nvPr/>
        </p:nvSpPr>
        <p:spPr>
          <a:xfrm>
            <a:off x="0" y="1694784"/>
            <a:ext cx="7222081" cy="428625"/>
          </a:xfrm>
          <a:prstGeom prst="homePlate">
            <a:avLst/>
          </a:prstGeom>
          <a:solidFill>
            <a:schemeClr val="accent4">
              <a:lumMod val="20000"/>
              <a:lumOff val="80000"/>
            </a:schemeClr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th-TH" sz="1600" b="1" dirty="0">
                <a:solidFill>
                  <a:schemeClr val="tx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งบประมาณตามแผนการดำเนินงานและแผนการใช้จ่าย</a:t>
            </a:r>
            <a:r>
              <a:rPr lang="th-TH" sz="1600" b="1" dirty="0" smtClean="0">
                <a:solidFill>
                  <a:schemeClr val="tx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งบประมาณ ฯ พ.ศ. 2566</a:t>
            </a:r>
            <a:endParaRPr lang="th-TH" sz="1600" b="1" dirty="0">
              <a:solidFill>
                <a:schemeClr val="tx1"/>
              </a:solidFill>
              <a:latin typeface="Chulabhorn Likit Text" panose="00000500000000000000" pitchFamily="50" charset="-34"/>
              <a:cs typeface="Chulabhorn Likit Text" panose="00000500000000000000" pitchFamily="50" charset="-34"/>
            </a:endParaRPr>
          </a:p>
        </p:txBody>
      </p:sp>
      <p:grpSp>
        <p:nvGrpSpPr>
          <p:cNvPr id="8" name="Group 7"/>
          <p:cNvGrpSpPr/>
          <p:nvPr/>
        </p:nvGrpSpPr>
        <p:grpSpPr>
          <a:xfrm>
            <a:off x="395226" y="2503600"/>
            <a:ext cx="9303729" cy="1746361"/>
            <a:chOff x="190972" y="1808512"/>
            <a:chExt cx="9784271" cy="1780431"/>
          </a:xfrm>
        </p:grpSpPr>
        <p:grpSp>
          <p:nvGrpSpPr>
            <p:cNvPr id="35" name="Google Shape;351;p21"/>
            <p:cNvGrpSpPr/>
            <p:nvPr/>
          </p:nvGrpSpPr>
          <p:grpSpPr>
            <a:xfrm>
              <a:off x="190972" y="1856266"/>
              <a:ext cx="2147825" cy="1700935"/>
              <a:chOff x="3141938" y="1255000"/>
              <a:chExt cx="1508666" cy="1509045"/>
            </a:xfrm>
          </p:grpSpPr>
          <p:sp>
            <p:nvSpPr>
              <p:cNvPr id="36" name="Google Shape;352;p21"/>
              <p:cNvSpPr/>
              <p:nvPr/>
            </p:nvSpPr>
            <p:spPr>
              <a:xfrm>
                <a:off x="3141938" y="1255000"/>
                <a:ext cx="1508666" cy="1509045"/>
              </a:xfrm>
              <a:custGeom>
                <a:avLst/>
                <a:gdLst/>
                <a:ahLst/>
                <a:cxnLst/>
                <a:rect l="l" t="t" r="r" b="b"/>
                <a:pathLst>
                  <a:path w="47686" h="47698" extrusionOk="0">
                    <a:moveTo>
                      <a:pt x="1" y="1"/>
                    </a:moveTo>
                    <a:lnTo>
                      <a:pt x="1" y="47697"/>
                    </a:lnTo>
                    <a:lnTo>
                      <a:pt x="47685" y="47697"/>
                    </a:lnTo>
                    <a:lnTo>
                      <a:pt x="47685" y="1"/>
                    </a:ln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</p:spPr>
            <p:txBody>
              <a:bodyPr spcFirstLastPara="1" wrap="square" lIns="76188" tIns="76188" rIns="76188" bIns="76188" anchor="ctr" anchorCtr="0">
                <a:noAutofit/>
              </a:bodyPr>
              <a:lstStyle/>
              <a:p>
                <a:endParaRPr sz="2083">
                  <a:latin typeface="Chulabhorn Likit Text" panose="00000500000000000000" pitchFamily="2" charset="-34"/>
                  <a:cs typeface="Chulabhorn Likit Text" panose="00000500000000000000" pitchFamily="2" charset="-34"/>
                </a:endParaRPr>
              </a:p>
            </p:txBody>
          </p:sp>
          <p:sp>
            <p:nvSpPr>
              <p:cNvPr id="37" name="Google Shape;353;p21"/>
              <p:cNvSpPr/>
              <p:nvPr/>
            </p:nvSpPr>
            <p:spPr>
              <a:xfrm>
                <a:off x="3255706" y="1331088"/>
                <a:ext cx="772240" cy="1014836"/>
              </a:xfrm>
              <a:custGeom>
                <a:avLst/>
                <a:gdLst/>
                <a:ahLst/>
                <a:cxnLst/>
                <a:rect l="l" t="t" r="r" b="b"/>
                <a:pathLst>
                  <a:path w="24409" h="32077" extrusionOk="0">
                    <a:moveTo>
                      <a:pt x="22706" y="1"/>
                    </a:moveTo>
                    <a:lnTo>
                      <a:pt x="22396" y="287"/>
                    </a:lnTo>
                    <a:lnTo>
                      <a:pt x="23551" y="1418"/>
                    </a:lnTo>
                    <a:lnTo>
                      <a:pt x="1" y="1418"/>
                    </a:lnTo>
                    <a:lnTo>
                      <a:pt x="1" y="32076"/>
                    </a:lnTo>
                    <a:lnTo>
                      <a:pt x="441" y="32076"/>
                    </a:lnTo>
                    <a:lnTo>
                      <a:pt x="441" y="1858"/>
                    </a:lnTo>
                    <a:lnTo>
                      <a:pt x="23551" y="1858"/>
                    </a:lnTo>
                    <a:lnTo>
                      <a:pt x="22396" y="3049"/>
                    </a:lnTo>
                    <a:lnTo>
                      <a:pt x="22706" y="3382"/>
                    </a:lnTo>
                    <a:lnTo>
                      <a:pt x="24408" y="1691"/>
                    </a:lnTo>
                    <a:lnTo>
                      <a:pt x="22706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76188" tIns="76188" rIns="76188" bIns="76188" anchor="ctr" anchorCtr="0">
                <a:noAutofit/>
              </a:bodyPr>
              <a:lstStyle/>
              <a:p>
                <a:endParaRPr sz="2083">
                  <a:latin typeface="Chulabhorn Likit Text" panose="00000500000000000000" pitchFamily="2" charset="-34"/>
                  <a:cs typeface="Chulabhorn Likit Text" panose="00000500000000000000" pitchFamily="2" charset="-34"/>
                </a:endParaRPr>
              </a:p>
            </p:txBody>
          </p:sp>
          <p:sp>
            <p:nvSpPr>
              <p:cNvPr id="38" name="Google Shape;354;p21"/>
              <p:cNvSpPr/>
              <p:nvPr/>
            </p:nvSpPr>
            <p:spPr>
              <a:xfrm>
                <a:off x="3141938" y="2678875"/>
                <a:ext cx="1508666" cy="85168"/>
              </a:xfrm>
              <a:custGeom>
                <a:avLst/>
                <a:gdLst/>
                <a:ahLst/>
                <a:cxnLst/>
                <a:rect l="l" t="t" r="r" b="b"/>
                <a:pathLst>
                  <a:path w="47686" h="2692" extrusionOk="0">
                    <a:moveTo>
                      <a:pt x="1" y="0"/>
                    </a:moveTo>
                    <a:lnTo>
                      <a:pt x="1" y="2691"/>
                    </a:lnTo>
                    <a:lnTo>
                      <a:pt x="47685" y="2691"/>
                    </a:lnTo>
                    <a:lnTo>
                      <a:pt x="47685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76188" tIns="76188" rIns="76188" bIns="76188" anchor="ctr" anchorCtr="0">
                <a:noAutofit/>
              </a:bodyPr>
              <a:lstStyle/>
              <a:p>
                <a:endParaRPr sz="2083">
                  <a:latin typeface="Chulabhorn Likit Text" panose="00000500000000000000" pitchFamily="2" charset="-34"/>
                  <a:cs typeface="Chulabhorn Likit Text" panose="00000500000000000000" pitchFamily="2" charset="-34"/>
                </a:endParaRPr>
              </a:p>
            </p:txBody>
          </p:sp>
          <p:sp>
            <p:nvSpPr>
              <p:cNvPr id="39" name="Google Shape;355;p21"/>
              <p:cNvSpPr txBox="1"/>
              <p:nvPr/>
            </p:nvSpPr>
            <p:spPr>
              <a:xfrm>
                <a:off x="3297020" y="2018848"/>
                <a:ext cx="1353584" cy="4296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76188" tIns="76188" rIns="76188" bIns="76188" anchor="ctr" anchorCtr="0">
                <a:noAutofit/>
              </a:bodyPr>
              <a:lstStyle/>
              <a:p>
                <a:pPr algn="ctr"/>
                <a:r>
                  <a:rPr lang="th-TH" sz="1600" b="1" dirty="0" smtClean="0">
                    <a:latin typeface="Chulabhorn Likit Text" panose="00000500000000000000" pitchFamily="50" charset="-34"/>
                    <a:ea typeface="Fira Sans Extra Condensed Medium"/>
                    <a:cs typeface="Chulabhorn Likit Text" panose="00000500000000000000" pitchFamily="50" charset="-34"/>
                    <a:sym typeface="Fira Sans Extra Condensed Medium"/>
                  </a:rPr>
                  <a:t>271,432,950 บาท</a:t>
                </a:r>
                <a:endParaRPr sz="1600" b="1" dirty="0">
                  <a:latin typeface="Chulabhorn Likit Text" panose="00000500000000000000" pitchFamily="50" charset="-34"/>
                  <a:ea typeface="Fira Sans Extra Condensed Medium"/>
                  <a:cs typeface="Chulabhorn Likit Text" panose="00000500000000000000" pitchFamily="50" charset="-34"/>
                  <a:sym typeface="Fira Sans Extra Condensed Medium"/>
                </a:endParaRPr>
              </a:p>
            </p:txBody>
          </p:sp>
          <p:sp>
            <p:nvSpPr>
              <p:cNvPr id="40" name="Google Shape;356;p21"/>
              <p:cNvSpPr txBox="1"/>
              <p:nvPr/>
            </p:nvSpPr>
            <p:spPr>
              <a:xfrm>
                <a:off x="3297021" y="1497077"/>
                <a:ext cx="1198500" cy="4296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76188" tIns="76188" rIns="76188" bIns="76188" anchor="ctr" anchorCtr="0">
                <a:noAutofit/>
              </a:bodyPr>
              <a:lstStyle/>
              <a:p>
                <a:pPr algn="ctr"/>
                <a:r>
                  <a:rPr lang="th-TH" sz="2083" dirty="0">
                    <a:solidFill>
                      <a:schemeClr val="accent5">
                        <a:lumMod val="50000"/>
                      </a:schemeClr>
                    </a:solidFill>
                    <a:latin typeface="Chulabhorn Likit Text" panose="00000500000000000000" pitchFamily="50" charset="-34"/>
                    <a:ea typeface="Fira Sans Extra Condensed Medium"/>
                    <a:cs typeface="Chulabhorn Likit Text" panose="00000500000000000000" pitchFamily="50" charset="-34"/>
                    <a:sym typeface="Fira Sans Extra Condensed Medium"/>
                  </a:rPr>
                  <a:t>งบบริหาร</a:t>
                </a:r>
                <a:endParaRPr sz="2083" dirty="0">
                  <a:solidFill>
                    <a:schemeClr val="accent5">
                      <a:lumMod val="50000"/>
                    </a:schemeClr>
                  </a:solidFill>
                  <a:latin typeface="Chulabhorn Likit Text" panose="00000500000000000000" pitchFamily="50" charset="-34"/>
                  <a:ea typeface="Fira Sans Extra Condensed Medium"/>
                  <a:cs typeface="Chulabhorn Likit Text" panose="00000500000000000000" pitchFamily="50" charset="-34"/>
                  <a:sym typeface="Fira Sans Extra Condensed Medium"/>
                </a:endParaRPr>
              </a:p>
            </p:txBody>
          </p:sp>
        </p:grpSp>
        <p:grpSp>
          <p:nvGrpSpPr>
            <p:cNvPr id="41" name="Google Shape;357;p21"/>
            <p:cNvGrpSpPr/>
            <p:nvPr/>
          </p:nvGrpSpPr>
          <p:grpSpPr>
            <a:xfrm>
              <a:off x="2595444" y="1819026"/>
              <a:ext cx="2294140" cy="1769917"/>
              <a:chOff x="5033161" y="1255000"/>
              <a:chExt cx="1509014" cy="1509045"/>
            </a:xfrm>
          </p:grpSpPr>
          <p:sp>
            <p:nvSpPr>
              <p:cNvPr id="42" name="Google Shape;358;p21"/>
              <p:cNvSpPr/>
              <p:nvPr/>
            </p:nvSpPr>
            <p:spPr>
              <a:xfrm>
                <a:off x="5033161" y="1255000"/>
                <a:ext cx="1509014" cy="1509045"/>
              </a:xfrm>
              <a:custGeom>
                <a:avLst/>
                <a:gdLst/>
                <a:ahLst/>
                <a:cxnLst/>
                <a:rect l="l" t="t" r="r" b="b"/>
                <a:pathLst>
                  <a:path w="47697" h="47698" extrusionOk="0">
                    <a:moveTo>
                      <a:pt x="0" y="1"/>
                    </a:moveTo>
                    <a:lnTo>
                      <a:pt x="0" y="47697"/>
                    </a:lnTo>
                    <a:lnTo>
                      <a:pt x="47697" y="47697"/>
                    </a:lnTo>
                    <a:lnTo>
                      <a:pt x="47697" y="1"/>
                    </a:ln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</p:spPr>
            <p:txBody>
              <a:bodyPr spcFirstLastPara="1" wrap="square" lIns="76188" tIns="76188" rIns="76188" bIns="76188" anchor="ctr" anchorCtr="0">
                <a:noAutofit/>
              </a:bodyPr>
              <a:lstStyle/>
              <a:p>
                <a:endParaRPr sz="2083">
                  <a:latin typeface="Chulabhorn Likit Text" panose="00000500000000000000" pitchFamily="2" charset="-34"/>
                  <a:cs typeface="Chulabhorn Likit Text" panose="00000500000000000000" pitchFamily="2" charset="-34"/>
                </a:endParaRPr>
              </a:p>
            </p:txBody>
          </p:sp>
          <p:sp>
            <p:nvSpPr>
              <p:cNvPr id="43" name="Google Shape;359;p21"/>
              <p:cNvSpPr/>
              <p:nvPr/>
            </p:nvSpPr>
            <p:spPr>
              <a:xfrm>
                <a:off x="5033161" y="2678875"/>
                <a:ext cx="1509014" cy="85168"/>
              </a:xfrm>
              <a:custGeom>
                <a:avLst/>
                <a:gdLst/>
                <a:ahLst/>
                <a:cxnLst/>
                <a:rect l="l" t="t" r="r" b="b"/>
                <a:pathLst>
                  <a:path w="47697" h="2692" extrusionOk="0">
                    <a:moveTo>
                      <a:pt x="0" y="0"/>
                    </a:moveTo>
                    <a:lnTo>
                      <a:pt x="0" y="2691"/>
                    </a:lnTo>
                    <a:lnTo>
                      <a:pt x="47697" y="2691"/>
                    </a:lnTo>
                    <a:lnTo>
                      <a:pt x="47697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76188" tIns="76188" rIns="76188" bIns="76188" anchor="ctr" anchorCtr="0">
                <a:noAutofit/>
              </a:bodyPr>
              <a:lstStyle/>
              <a:p>
                <a:endParaRPr sz="2083">
                  <a:latin typeface="Chulabhorn Likit Text" panose="00000500000000000000" pitchFamily="2" charset="-34"/>
                  <a:cs typeface="Chulabhorn Likit Text" panose="00000500000000000000" pitchFamily="2" charset="-34"/>
                </a:endParaRPr>
              </a:p>
            </p:txBody>
          </p:sp>
          <p:sp>
            <p:nvSpPr>
              <p:cNvPr id="44" name="Google Shape;360;p21"/>
              <p:cNvSpPr/>
              <p:nvPr/>
            </p:nvSpPr>
            <p:spPr>
              <a:xfrm>
                <a:off x="5146929" y="1331088"/>
                <a:ext cx="772208" cy="1014836"/>
              </a:xfrm>
              <a:custGeom>
                <a:avLst/>
                <a:gdLst/>
                <a:ahLst/>
                <a:cxnLst/>
                <a:rect l="l" t="t" r="r" b="b"/>
                <a:pathLst>
                  <a:path w="24408" h="32077" extrusionOk="0">
                    <a:moveTo>
                      <a:pt x="22705" y="1"/>
                    </a:moveTo>
                    <a:lnTo>
                      <a:pt x="22396" y="287"/>
                    </a:lnTo>
                    <a:lnTo>
                      <a:pt x="23551" y="1418"/>
                    </a:lnTo>
                    <a:lnTo>
                      <a:pt x="0" y="1418"/>
                    </a:lnTo>
                    <a:lnTo>
                      <a:pt x="0" y="32076"/>
                    </a:lnTo>
                    <a:lnTo>
                      <a:pt x="441" y="32076"/>
                    </a:lnTo>
                    <a:lnTo>
                      <a:pt x="441" y="1858"/>
                    </a:lnTo>
                    <a:lnTo>
                      <a:pt x="23551" y="1858"/>
                    </a:lnTo>
                    <a:lnTo>
                      <a:pt x="22396" y="3049"/>
                    </a:lnTo>
                    <a:lnTo>
                      <a:pt x="22705" y="3382"/>
                    </a:lnTo>
                    <a:lnTo>
                      <a:pt x="24408" y="1691"/>
                    </a:lnTo>
                    <a:lnTo>
                      <a:pt x="22705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76188" tIns="76188" rIns="76188" bIns="76188" anchor="ctr" anchorCtr="0">
                <a:noAutofit/>
              </a:bodyPr>
              <a:lstStyle/>
              <a:p>
                <a:endParaRPr sz="2083">
                  <a:latin typeface="Chulabhorn Likit Text" panose="00000500000000000000" pitchFamily="2" charset="-34"/>
                  <a:cs typeface="Chulabhorn Likit Text" panose="00000500000000000000" pitchFamily="2" charset="-34"/>
                </a:endParaRPr>
              </a:p>
            </p:txBody>
          </p:sp>
          <p:sp>
            <p:nvSpPr>
              <p:cNvPr id="45" name="Google Shape;361;p21"/>
              <p:cNvSpPr txBox="1"/>
              <p:nvPr/>
            </p:nvSpPr>
            <p:spPr>
              <a:xfrm>
                <a:off x="5188417" y="2018848"/>
                <a:ext cx="1353758" cy="4296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76188" tIns="76188" rIns="76188" bIns="76188" anchor="ctr" anchorCtr="0">
                <a:noAutofit/>
              </a:bodyPr>
              <a:lstStyle/>
              <a:p>
                <a:pPr algn="ctr"/>
                <a:r>
                  <a:rPr lang="th-TH" sz="1600" b="1" dirty="0" smtClean="0">
                    <a:latin typeface="Chulabhorn Likit Text" panose="00000500000000000000" pitchFamily="50" charset="-34"/>
                    <a:ea typeface="Fira Sans Extra Condensed Medium"/>
                    <a:cs typeface="Chulabhorn Likit Text" panose="00000500000000000000" pitchFamily="50" charset="-34"/>
                    <a:sym typeface="Fira Sans Extra Condensed Medium"/>
                  </a:rPr>
                  <a:t>90,000,000 บาท</a:t>
                </a:r>
                <a:endParaRPr sz="1600" b="1" dirty="0">
                  <a:latin typeface="Chulabhorn Likit Text" panose="00000500000000000000" pitchFamily="50" charset="-34"/>
                  <a:ea typeface="Fira Sans Extra Condensed Medium"/>
                  <a:cs typeface="Chulabhorn Likit Text" panose="00000500000000000000" pitchFamily="50" charset="-34"/>
                  <a:sym typeface="Fira Sans Extra Condensed Medium"/>
                </a:endParaRPr>
              </a:p>
            </p:txBody>
          </p:sp>
          <p:sp>
            <p:nvSpPr>
              <p:cNvPr id="46" name="Google Shape;362;p21"/>
              <p:cNvSpPr txBox="1"/>
              <p:nvPr/>
            </p:nvSpPr>
            <p:spPr>
              <a:xfrm>
                <a:off x="5188418" y="1543899"/>
                <a:ext cx="1198500" cy="4296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76188" tIns="76188" rIns="76188" bIns="76188" anchor="ctr" anchorCtr="0">
                <a:noAutofit/>
              </a:bodyPr>
              <a:lstStyle/>
              <a:p>
                <a:pPr algn="ctr"/>
                <a:r>
                  <a:rPr lang="th-TH" sz="2083" dirty="0">
                    <a:solidFill>
                      <a:schemeClr val="accent2">
                        <a:lumMod val="50000"/>
                      </a:schemeClr>
                    </a:solidFill>
                    <a:latin typeface="Chulabhorn Likit Text" panose="00000500000000000000" pitchFamily="50" charset="-34"/>
                    <a:ea typeface="Fira Sans Extra Condensed Medium"/>
                    <a:cs typeface="Chulabhorn Likit Text" panose="00000500000000000000" pitchFamily="50" charset="-34"/>
                    <a:sym typeface="Fira Sans Extra Condensed Medium"/>
                  </a:rPr>
                  <a:t>เงินอุดหนุน</a:t>
                </a:r>
                <a:endParaRPr sz="2083" dirty="0">
                  <a:solidFill>
                    <a:schemeClr val="accent2">
                      <a:lumMod val="50000"/>
                    </a:schemeClr>
                  </a:solidFill>
                  <a:latin typeface="Chulabhorn Likit Text" panose="00000500000000000000" pitchFamily="50" charset="-34"/>
                  <a:ea typeface="Fira Sans Extra Condensed Medium"/>
                  <a:cs typeface="Chulabhorn Likit Text" panose="00000500000000000000" pitchFamily="50" charset="-34"/>
                  <a:sym typeface="Fira Sans Extra Condensed Medium"/>
                </a:endParaRPr>
              </a:p>
            </p:txBody>
          </p:sp>
        </p:grpSp>
        <p:sp>
          <p:nvSpPr>
            <p:cNvPr id="54" name="Google Shape;370;p21"/>
            <p:cNvSpPr/>
            <p:nvPr/>
          </p:nvSpPr>
          <p:spPr>
            <a:xfrm>
              <a:off x="7675356" y="1818124"/>
              <a:ext cx="2299887" cy="1770567"/>
            </a:xfrm>
            <a:custGeom>
              <a:avLst/>
              <a:gdLst/>
              <a:ahLst/>
              <a:cxnLst/>
              <a:rect l="l" t="t" r="r" b="b"/>
              <a:pathLst>
                <a:path w="47686" h="47698" extrusionOk="0">
                  <a:moveTo>
                    <a:pt x="1" y="1"/>
                  </a:moveTo>
                  <a:lnTo>
                    <a:pt x="1" y="47697"/>
                  </a:lnTo>
                  <a:lnTo>
                    <a:pt x="47685" y="47697"/>
                  </a:lnTo>
                  <a:lnTo>
                    <a:pt x="47685" y="1"/>
                  </a:ln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76188" tIns="76188" rIns="76188" bIns="76188" anchor="ctr" anchorCtr="0">
              <a:noAutofit/>
            </a:bodyPr>
            <a:lstStyle/>
            <a:p>
              <a:endParaRPr sz="2083">
                <a:latin typeface="Chulabhorn Likit Text" panose="00000500000000000000" pitchFamily="2" charset="-34"/>
                <a:cs typeface="Chulabhorn Likit Text" panose="00000500000000000000" pitchFamily="2" charset="-34"/>
              </a:endParaRPr>
            </a:p>
          </p:txBody>
        </p:sp>
        <p:sp>
          <p:nvSpPr>
            <p:cNvPr id="55" name="Google Shape;371;p21"/>
            <p:cNvSpPr/>
            <p:nvPr/>
          </p:nvSpPr>
          <p:spPr>
            <a:xfrm>
              <a:off x="7848790" y="1907398"/>
              <a:ext cx="1177242" cy="1190710"/>
            </a:xfrm>
            <a:custGeom>
              <a:avLst/>
              <a:gdLst/>
              <a:ahLst/>
              <a:cxnLst/>
              <a:rect l="l" t="t" r="r" b="b"/>
              <a:pathLst>
                <a:path w="24409" h="32077" extrusionOk="0">
                  <a:moveTo>
                    <a:pt x="22706" y="1"/>
                  </a:moveTo>
                  <a:lnTo>
                    <a:pt x="22396" y="287"/>
                  </a:lnTo>
                  <a:lnTo>
                    <a:pt x="23551" y="1418"/>
                  </a:lnTo>
                  <a:lnTo>
                    <a:pt x="1" y="1418"/>
                  </a:lnTo>
                  <a:lnTo>
                    <a:pt x="1" y="32076"/>
                  </a:lnTo>
                  <a:lnTo>
                    <a:pt x="441" y="32076"/>
                  </a:lnTo>
                  <a:lnTo>
                    <a:pt x="441" y="1858"/>
                  </a:lnTo>
                  <a:lnTo>
                    <a:pt x="23551" y="1858"/>
                  </a:lnTo>
                  <a:lnTo>
                    <a:pt x="22396" y="3049"/>
                  </a:lnTo>
                  <a:lnTo>
                    <a:pt x="22706" y="3382"/>
                  </a:lnTo>
                  <a:lnTo>
                    <a:pt x="24408" y="1691"/>
                  </a:lnTo>
                  <a:lnTo>
                    <a:pt x="22706" y="1"/>
                  </a:lnTo>
                  <a:close/>
                </a:path>
              </a:pathLst>
            </a:custGeom>
            <a:solidFill>
              <a:srgbClr val="E8ABB5"/>
            </a:solidFill>
            <a:ln>
              <a:noFill/>
            </a:ln>
          </p:spPr>
          <p:txBody>
            <a:bodyPr spcFirstLastPara="1" wrap="square" lIns="76188" tIns="76188" rIns="76188" bIns="76188" anchor="ctr" anchorCtr="0">
              <a:noAutofit/>
            </a:bodyPr>
            <a:lstStyle/>
            <a:p>
              <a:endParaRPr sz="2083">
                <a:latin typeface="Chulabhorn Likit Text" panose="00000500000000000000" pitchFamily="2" charset="-34"/>
                <a:cs typeface="Chulabhorn Likit Text" panose="00000500000000000000" pitchFamily="2" charset="-34"/>
              </a:endParaRPr>
            </a:p>
          </p:txBody>
        </p:sp>
        <p:sp>
          <p:nvSpPr>
            <p:cNvPr id="56" name="Google Shape;372;p21"/>
            <p:cNvSpPr/>
            <p:nvPr/>
          </p:nvSpPr>
          <p:spPr>
            <a:xfrm>
              <a:off x="7675356" y="3488761"/>
              <a:ext cx="2299887" cy="99928"/>
            </a:xfrm>
            <a:custGeom>
              <a:avLst/>
              <a:gdLst/>
              <a:ahLst/>
              <a:cxnLst/>
              <a:rect l="l" t="t" r="r" b="b"/>
              <a:pathLst>
                <a:path w="47686" h="2692" extrusionOk="0">
                  <a:moveTo>
                    <a:pt x="1" y="0"/>
                  </a:moveTo>
                  <a:lnTo>
                    <a:pt x="1" y="2691"/>
                  </a:lnTo>
                  <a:lnTo>
                    <a:pt x="47685" y="2691"/>
                  </a:lnTo>
                  <a:lnTo>
                    <a:pt x="47685" y="0"/>
                  </a:lnTo>
                  <a:close/>
                </a:path>
              </a:pathLst>
            </a:custGeom>
            <a:solidFill>
              <a:srgbClr val="E8ABB5"/>
            </a:solidFill>
            <a:ln>
              <a:noFill/>
            </a:ln>
          </p:spPr>
          <p:txBody>
            <a:bodyPr spcFirstLastPara="1" wrap="square" lIns="76188" tIns="76188" rIns="76188" bIns="76188" anchor="ctr" anchorCtr="0">
              <a:noAutofit/>
            </a:bodyPr>
            <a:lstStyle/>
            <a:p>
              <a:endParaRPr sz="2083">
                <a:latin typeface="Chulabhorn Likit Text" panose="00000500000000000000" pitchFamily="2" charset="-34"/>
                <a:cs typeface="Chulabhorn Likit Text" panose="00000500000000000000" pitchFamily="2" charset="-34"/>
              </a:endParaRPr>
            </a:p>
          </p:txBody>
        </p:sp>
        <p:sp>
          <p:nvSpPr>
            <p:cNvPr id="57" name="Google Shape;373;p21"/>
            <p:cNvSpPr txBox="1"/>
            <p:nvPr/>
          </p:nvSpPr>
          <p:spPr>
            <a:xfrm>
              <a:off x="7890247" y="2703407"/>
              <a:ext cx="2037730" cy="504051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76188" tIns="76188" rIns="76188" bIns="76188" anchor="ctr" anchorCtr="0">
              <a:noAutofit/>
            </a:bodyPr>
            <a:lstStyle/>
            <a:p>
              <a:pPr algn="ctr"/>
              <a:r>
                <a:rPr lang="th-TH" sz="1600" b="1" dirty="0" smtClean="0">
                  <a:latin typeface="Chulabhorn Likit Text" panose="00000500000000000000" pitchFamily="50" charset="-34"/>
                  <a:ea typeface="Fira Sans Extra Condensed Medium"/>
                  <a:cs typeface="Chulabhorn Likit Text" panose="00000500000000000000" pitchFamily="50" charset="-34"/>
                  <a:sym typeface="Fira Sans Extra Condensed Medium"/>
                </a:rPr>
                <a:t>961,432,950 บาท</a:t>
              </a:r>
              <a:endParaRPr sz="1600" b="1" dirty="0">
                <a:latin typeface="Chulabhorn Likit Text" panose="00000500000000000000" pitchFamily="50" charset="-34"/>
                <a:ea typeface="Fira Sans Extra Condensed Medium"/>
                <a:cs typeface="Chulabhorn Likit Text" panose="00000500000000000000" pitchFamily="50" charset="-34"/>
                <a:sym typeface="Fira Sans Extra Condensed Medium"/>
              </a:endParaRPr>
            </a:p>
          </p:txBody>
        </p:sp>
        <p:sp>
          <p:nvSpPr>
            <p:cNvPr id="58" name="Google Shape;374;p21"/>
            <p:cNvSpPr txBox="1"/>
            <p:nvPr/>
          </p:nvSpPr>
          <p:spPr>
            <a:xfrm>
              <a:off x="7962195" y="2129125"/>
              <a:ext cx="1965782" cy="504051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76188" tIns="76188" rIns="76188" bIns="76188" anchor="ctr" anchorCtr="0">
              <a:noAutofit/>
            </a:bodyPr>
            <a:lstStyle/>
            <a:p>
              <a:pPr algn="ctr"/>
              <a:r>
                <a:rPr lang="th-TH" sz="2083" dirty="0">
                  <a:solidFill>
                    <a:schemeClr val="accent6">
                      <a:lumMod val="50000"/>
                    </a:schemeClr>
                  </a:solidFill>
                  <a:latin typeface="Chulabhorn Likit Text" panose="00000500000000000000" pitchFamily="50" charset="-34"/>
                  <a:ea typeface="Fira Sans Extra Condensed Medium"/>
                  <a:cs typeface="Chulabhorn Likit Text" panose="00000500000000000000" pitchFamily="50" charset="-34"/>
                  <a:sym typeface="Fira Sans Extra Condensed Medium"/>
                </a:rPr>
                <a:t>วงเงิน</a:t>
              </a:r>
              <a:br>
                <a:rPr lang="th-TH" sz="2083" dirty="0">
                  <a:solidFill>
                    <a:schemeClr val="accent6">
                      <a:lumMod val="50000"/>
                    </a:schemeClr>
                  </a:solidFill>
                  <a:latin typeface="Chulabhorn Likit Text" panose="00000500000000000000" pitchFamily="50" charset="-34"/>
                  <a:ea typeface="Fira Sans Extra Condensed Medium"/>
                  <a:cs typeface="Chulabhorn Likit Text" panose="00000500000000000000" pitchFamily="50" charset="-34"/>
                  <a:sym typeface="Fira Sans Extra Condensed Medium"/>
                </a:rPr>
              </a:br>
              <a:r>
                <a:rPr lang="th-TH" sz="2083" dirty="0">
                  <a:solidFill>
                    <a:schemeClr val="accent6">
                      <a:lumMod val="50000"/>
                    </a:schemeClr>
                  </a:solidFill>
                  <a:latin typeface="Chulabhorn Likit Text" panose="00000500000000000000" pitchFamily="50" charset="-34"/>
                  <a:ea typeface="Fira Sans Extra Condensed Medium"/>
                  <a:cs typeface="Chulabhorn Likit Text" panose="00000500000000000000" pitchFamily="50" charset="-34"/>
                  <a:sym typeface="Fira Sans Extra Condensed Medium"/>
                </a:rPr>
                <a:t>งบประมาณรวม</a:t>
              </a:r>
              <a:endParaRPr sz="2083" dirty="0">
                <a:solidFill>
                  <a:schemeClr val="accent6">
                    <a:lumMod val="50000"/>
                  </a:schemeClr>
                </a:solidFill>
                <a:latin typeface="Chulabhorn Likit Text" panose="00000500000000000000" pitchFamily="50" charset="-34"/>
                <a:ea typeface="Fira Sans Extra Condensed Medium"/>
                <a:cs typeface="Chulabhorn Likit Text" panose="00000500000000000000" pitchFamily="50" charset="-34"/>
                <a:sym typeface="Fira Sans Extra Condensed Medium"/>
              </a:endParaRPr>
            </a:p>
          </p:txBody>
        </p:sp>
        <p:grpSp>
          <p:nvGrpSpPr>
            <p:cNvPr id="82" name="Google Shape;369;p21"/>
            <p:cNvGrpSpPr/>
            <p:nvPr/>
          </p:nvGrpSpPr>
          <p:grpSpPr>
            <a:xfrm>
              <a:off x="5183982" y="1808512"/>
              <a:ext cx="2299887" cy="1770567"/>
              <a:chOff x="3141938" y="3097009"/>
              <a:chExt cx="1508666" cy="1509045"/>
            </a:xfrm>
          </p:grpSpPr>
          <p:sp>
            <p:nvSpPr>
              <p:cNvPr id="83" name="Google Shape;370;p21"/>
              <p:cNvSpPr/>
              <p:nvPr/>
            </p:nvSpPr>
            <p:spPr>
              <a:xfrm>
                <a:off x="3141938" y="3097009"/>
                <a:ext cx="1508666" cy="1509045"/>
              </a:xfrm>
              <a:custGeom>
                <a:avLst/>
                <a:gdLst/>
                <a:ahLst/>
                <a:cxnLst/>
                <a:rect l="l" t="t" r="r" b="b"/>
                <a:pathLst>
                  <a:path w="47686" h="47698" extrusionOk="0">
                    <a:moveTo>
                      <a:pt x="1" y="1"/>
                    </a:moveTo>
                    <a:lnTo>
                      <a:pt x="1" y="47697"/>
                    </a:lnTo>
                    <a:lnTo>
                      <a:pt x="47685" y="47697"/>
                    </a:lnTo>
                    <a:lnTo>
                      <a:pt x="47685" y="1"/>
                    </a:ln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</p:spPr>
            <p:txBody>
              <a:bodyPr spcFirstLastPara="1" wrap="square" lIns="76188" tIns="76188" rIns="76188" bIns="76188" anchor="ctr" anchorCtr="0">
                <a:noAutofit/>
              </a:bodyPr>
              <a:lstStyle/>
              <a:p>
                <a:endParaRPr sz="2083">
                  <a:latin typeface="Chulabhorn Likit Text" panose="00000500000000000000" pitchFamily="2" charset="-34"/>
                  <a:cs typeface="Chulabhorn Likit Text" panose="00000500000000000000" pitchFamily="2" charset="-34"/>
                </a:endParaRPr>
              </a:p>
            </p:txBody>
          </p:sp>
          <p:sp>
            <p:nvSpPr>
              <p:cNvPr id="84" name="Google Shape;371;p21"/>
              <p:cNvSpPr/>
              <p:nvPr/>
            </p:nvSpPr>
            <p:spPr>
              <a:xfrm>
                <a:off x="3255706" y="3173097"/>
                <a:ext cx="772240" cy="1014836"/>
              </a:xfrm>
              <a:custGeom>
                <a:avLst/>
                <a:gdLst/>
                <a:ahLst/>
                <a:cxnLst/>
                <a:rect l="l" t="t" r="r" b="b"/>
                <a:pathLst>
                  <a:path w="24409" h="32077" extrusionOk="0">
                    <a:moveTo>
                      <a:pt x="22706" y="1"/>
                    </a:moveTo>
                    <a:lnTo>
                      <a:pt x="22396" y="287"/>
                    </a:lnTo>
                    <a:lnTo>
                      <a:pt x="23551" y="1418"/>
                    </a:lnTo>
                    <a:lnTo>
                      <a:pt x="1" y="1418"/>
                    </a:lnTo>
                    <a:lnTo>
                      <a:pt x="1" y="32076"/>
                    </a:lnTo>
                    <a:lnTo>
                      <a:pt x="441" y="32076"/>
                    </a:lnTo>
                    <a:lnTo>
                      <a:pt x="441" y="1858"/>
                    </a:lnTo>
                    <a:lnTo>
                      <a:pt x="23551" y="1858"/>
                    </a:lnTo>
                    <a:lnTo>
                      <a:pt x="22396" y="3049"/>
                    </a:lnTo>
                    <a:lnTo>
                      <a:pt x="22706" y="3382"/>
                    </a:lnTo>
                    <a:lnTo>
                      <a:pt x="24408" y="1691"/>
                    </a:lnTo>
                    <a:lnTo>
                      <a:pt x="2270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76188" tIns="76188" rIns="76188" bIns="76188" anchor="ctr" anchorCtr="0">
                <a:noAutofit/>
              </a:bodyPr>
              <a:lstStyle/>
              <a:p>
                <a:endParaRPr sz="2083">
                  <a:latin typeface="Chulabhorn Likit Text" panose="00000500000000000000" pitchFamily="2" charset="-34"/>
                  <a:cs typeface="Chulabhorn Likit Text" panose="00000500000000000000" pitchFamily="2" charset="-34"/>
                </a:endParaRPr>
              </a:p>
            </p:txBody>
          </p:sp>
          <p:sp>
            <p:nvSpPr>
              <p:cNvPr id="85" name="Google Shape;372;p21"/>
              <p:cNvSpPr/>
              <p:nvPr/>
            </p:nvSpPr>
            <p:spPr>
              <a:xfrm>
                <a:off x="3141938" y="4520884"/>
                <a:ext cx="1508666" cy="85168"/>
              </a:xfrm>
              <a:custGeom>
                <a:avLst/>
                <a:gdLst/>
                <a:ahLst/>
                <a:cxnLst/>
                <a:rect l="l" t="t" r="r" b="b"/>
                <a:pathLst>
                  <a:path w="47686" h="2692" extrusionOk="0">
                    <a:moveTo>
                      <a:pt x="1" y="0"/>
                    </a:moveTo>
                    <a:lnTo>
                      <a:pt x="1" y="2691"/>
                    </a:lnTo>
                    <a:lnTo>
                      <a:pt x="47685" y="2691"/>
                    </a:lnTo>
                    <a:lnTo>
                      <a:pt x="47685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76188" tIns="76188" rIns="76188" bIns="76188" anchor="ctr" anchorCtr="0">
                <a:noAutofit/>
              </a:bodyPr>
              <a:lstStyle/>
              <a:p>
                <a:endParaRPr sz="2083">
                  <a:latin typeface="Chulabhorn Likit Text" panose="00000500000000000000" pitchFamily="2" charset="-34"/>
                  <a:cs typeface="Chulabhorn Likit Text" panose="00000500000000000000" pitchFamily="2" charset="-34"/>
                </a:endParaRPr>
              </a:p>
            </p:txBody>
          </p:sp>
          <p:sp>
            <p:nvSpPr>
              <p:cNvPr id="86" name="Google Shape;373;p21"/>
              <p:cNvSpPr txBox="1"/>
              <p:nvPr/>
            </p:nvSpPr>
            <p:spPr>
              <a:xfrm>
                <a:off x="3282901" y="3851531"/>
                <a:ext cx="1336698" cy="4296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76188" tIns="76188" rIns="76188" bIns="76188" anchor="ctr" anchorCtr="0">
                <a:noAutofit/>
              </a:bodyPr>
              <a:lstStyle/>
              <a:p>
                <a:pPr algn="ctr"/>
                <a:r>
                  <a:rPr lang="th-TH" sz="1600" b="1" spc="-30" dirty="0" smtClean="0">
                    <a:latin typeface="Chulabhorn Likit Text" panose="00000500000000000000" pitchFamily="50" charset="-34"/>
                    <a:ea typeface="Fira Sans Extra Condensed Medium"/>
                    <a:cs typeface="Chulabhorn Likit Text" panose="00000500000000000000" pitchFamily="50" charset="-34"/>
                    <a:sym typeface="Fira Sans Extra Condensed Medium"/>
                  </a:rPr>
                  <a:t>600,000,000 บาท</a:t>
                </a:r>
                <a:endParaRPr sz="1600" b="1" spc="-30" dirty="0">
                  <a:latin typeface="Chulabhorn Likit Text" panose="00000500000000000000" pitchFamily="50" charset="-34"/>
                  <a:ea typeface="Fira Sans Extra Condensed Medium"/>
                  <a:cs typeface="Chulabhorn Likit Text" panose="00000500000000000000" pitchFamily="50" charset="-34"/>
                  <a:sym typeface="Fira Sans Extra Condensed Medium"/>
                </a:endParaRPr>
              </a:p>
            </p:txBody>
          </p:sp>
          <p:sp>
            <p:nvSpPr>
              <p:cNvPr id="87" name="Google Shape;374;p21"/>
              <p:cNvSpPr txBox="1"/>
              <p:nvPr/>
            </p:nvSpPr>
            <p:spPr>
              <a:xfrm>
                <a:off x="3286694" y="3339902"/>
                <a:ext cx="1289502" cy="4296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76188" tIns="76188" rIns="76188" bIns="76188" anchor="ctr" anchorCtr="0">
                <a:noAutofit/>
              </a:bodyPr>
              <a:lstStyle/>
              <a:p>
                <a:pPr algn="ctr"/>
                <a:r>
                  <a:rPr lang="th-TH" sz="2083" dirty="0">
                    <a:solidFill>
                      <a:srgbClr val="002060"/>
                    </a:solidFill>
                    <a:latin typeface="Chulabhorn Likit Text" panose="00000500000000000000" pitchFamily="50" charset="-34"/>
                    <a:ea typeface="Fira Sans Extra Condensed Medium"/>
                    <a:cs typeface="Chulabhorn Likit Text" panose="00000500000000000000" pitchFamily="50" charset="-34"/>
                    <a:sym typeface="Fira Sans Extra Condensed Medium"/>
                  </a:rPr>
                  <a:t>เงินทุนหมุนเวียน</a:t>
                </a:r>
                <a:endParaRPr sz="2083" dirty="0">
                  <a:solidFill>
                    <a:srgbClr val="002060"/>
                  </a:solidFill>
                  <a:latin typeface="Chulabhorn Likit Text" panose="00000500000000000000" pitchFamily="50" charset="-34"/>
                  <a:ea typeface="Fira Sans Extra Condensed Medium"/>
                  <a:cs typeface="Chulabhorn Likit Text" panose="00000500000000000000" pitchFamily="50" charset="-34"/>
                  <a:sym typeface="Fira Sans Extra Condensed Medium"/>
                </a:endParaRPr>
              </a:p>
            </p:txBody>
          </p:sp>
        </p:grpSp>
      </p:grpSp>
      <p:grpSp>
        <p:nvGrpSpPr>
          <p:cNvPr id="88" name="Group 87"/>
          <p:cNvGrpSpPr/>
          <p:nvPr/>
        </p:nvGrpSpPr>
        <p:grpSpPr>
          <a:xfrm>
            <a:off x="-23581" y="-271597"/>
            <a:ext cx="10193050" cy="1541268"/>
            <a:chOff x="-23581" y="-271597"/>
            <a:chExt cx="10193050" cy="1541268"/>
          </a:xfrm>
        </p:grpSpPr>
        <p:grpSp>
          <p:nvGrpSpPr>
            <p:cNvPr id="89" name="กลุ่ม 52">
              <a:extLst>
                <a:ext uri="{FF2B5EF4-FFF2-40B4-BE49-F238E27FC236}">
                  <a16:creationId xmlns:a16="http://schemas.microsoft.com/office/drawing/2014/main" id="{84E5CB32-C22A-40FB-BE79-3F261B775F5E}"/>
                </a:ext>
              </a:extLst>
            </p:cNvPr>
            <p:cNvGrpSpPr/>
            <p:nvPr/>
          </p:nvGrpSpPr>
          <p:grpSpPr>
            <a:xfrm>
              <a:off x="-23581" y="299"/>
              <a:ext cx="10193050" cy="674950"/>
              <a:chOff x="-29746" y="-164554"/>
              <a:chExt cx="9173747" cy="607455"/>
            </a:xfrm>
          </p:grpSpPr>
          <p:sp>
            <p:nvSpPr>
              <p:cNvPr id="93" name="สี่เหลี่ยมผืนผ้า: มุมมน 48">
                <a:extLst>
                  <a:ext uri="{FF2B5EF4-FFF2-40B4-BE49-F238E27FC236}">
                    <a16:creationId xmlns:a16="http://schemas.microsoft.com/office/drawing/2014/main" id="{DCE62B95-9C16-4E87-82CC-AF99B1F01983}"/>
                  </a:ext>
                </a:extLst>
              </p:cNvPr>
              <p:cNvSpPr/>
              <p:nvPr/>
            </p:nvSpPr>
            <p:spPr>
              <a:xfrm>
                <a:off x="5692012" y="65211"/>
                <a:ext cx="3441748" cy="377690"/>
              </a:xfrm>
              <a:prstGeom prst="roundRect">
                <a:avLst/>
              </a:prstGeom>
              <a:gradFill flip="none" rotWithShape="1">
                <a:gsLst>
                  <a:gs pos="0">
                    <a:srgbClr val="8E7300"/>
                  </a:gs>
                  <a:gs pos="51000">
                    <a:srgbClr val="FFFFFF"/>
                  </a:gs>
                  <a:gs pos="76000">
                    <a:srgbClr val="BC9800"/>
                  </a:gs>
                  <a:gs pos="24000">
                    <a:srgbClr val="BC9800"/>
                  </a:gs>
                  <a:gs pos="100000">
                    <a:srgbClr val="9A7D00"/>
                  </a:gs>
                </a:gsLst>
                <a:lin ang="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2000"/>
              </a:p>
            </p:txBody>
          </p:sp>
          <p:sp>
            <p:nvSpPr>
              <p:cNvPr id="94" name="สี่เหลี่ยมผืนผ้า 47">
                <a:extLst>
                  <a:ext uri="{FF2B5EF4-FFF2-40B4-BE49-F238E27FC236}">
                    <a16:creationId xmlns:a16="http://schemas.microsoft.com/office/drawing/2014/main" id="{667204FE-3C1C-4980-AD32-890094B05AFC}"/>
                  </a:ext>
                </a:extLst>
              </p:cNvPr>
              <p:cNvSpPr/>
              <p:nvPr/>
            </p:nvSpPr>
            <p:spPr>
              <a:xfrm>
                <a:off x="-29746" y="-164554"/>
                <a:ext cx="9173747" cy="517884"/>
              </a:xfrm>
              <a:prstGeom prst="rect">
                <a:avLst/>
              </a:prstGeom>
              <a:gradFill flip="none" rotWithShape="1">
                <a:gsLst>
                  <a:gs pos="0">
                    <a:srgbClr val="8E7300"/>
                  </a:gs>
                  <a:gs pos="51000">
                    <a:srgbClr val="FFFFFF"/>
                  </a:gs>
                  <a:gs pos="76000">
                    <a:srgbClr val="BC9800"/>
                  </a:gs>
                  <a:gs pos="24000">
                    <a:srgbClr val="BC9800"/>
                  </a:gs>
                  <a:gs pos="100000">
                    <a:srgbClr val="9A7D00"/>
                  </a:gs>
                </a:gsLst>
                <a:lin ang="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2000"/>
              </a:p>
            </p:txBody>
          </p:sp>
          <p:sp>
            <p:nvSpPr>
              <p:cNvPr id="95" name="แผนผังลำดับงาน: ป้อนข้อมูลด้วยตนเอง 4">
                <a:extLst>
                  <a:ext uri="{FF2B5EF4-FFF2-40B4-BE49-F238E27FC236}">
                    <a16:creationId xmlns:a16="http://schemas.microsoft.com/office/drawing/2014/main" id="{CDB1064D-F2C9-4D02-9722-A4463B75D08B}"/>
                  </a:ext>
                </a:extLst>
              </p:cNvPr>
              <p:cNvSpPr/>
              <p:nvPr/>
            </p:nvSpPr>
            <p:spPr>
              <a:xfrm>
                <a:off x="5883027" y="51469"/>
                <a:ext cx="3260973" cy="301861"/>
              </a:xfrm>
              <a:prstGeom prst="flowChartAlternateProcess">
                <a:avLst/>
              </a:prstGeom>
              <a:solidFill>
                <a:srgbClr val="00206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2000" dirty="0"/>
              </a:p>
            </p:txBody>
          </p:sp>
          <p:sp>
            <p:nvSpPr>
              <p:cNvPr id="96" name="สี่เหลี่ยมผืนผ้า 3">
                <a:extLst>
                  <a:ext uri="{FF2B5EF4-FFF2-40B4-BE49-F238E27FC236}">
                    <a16:creationId xmlns:a16="http://schemas.microsoft.com/office/drawing/2014/main" id="{8493D4F4-6FD8-4552-904E-DB7274115DA0}"/>
                  </a:ext>
                </a:extLst>
              </p:cNvPr>
              <p:cNvSpPr/>
              <p:nvPr/>
            </p:nvSpPr>
            <p:spPr>
              <a:xfrm>
                <a:off x="-29746" y="-164554"/>
                <a:ext cx="9173747" cy="432048"/>
              </a:xfrm>
              <a:prstGeom prst="rect">
                <a:avLst/>
              </a:prstGeom>
              <a:solidFill>
                <a:srgbClr val="00206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2000"/>
              </a:p>
            </p:txBody>
          </p:sp>
        </p:grpSp>
        <p:grpSp>
          <p:nvGrpSpPr>
            <p:cNvPr id="90" name="กลุ่ม 9">
              <a:extLst>
                <a:ext uri="{FF2B5EF4-FFF2-40B4-BE49-F238E27FC236}">
                  <a16:creationId xmlns:a16="http://schemas.microsoft.com/office/drawing/2014/main" id="{D2312BD0-5401-4FDB-9FF3-B1382B3C9639}"/>
                </a:ext>
              </a:extLst>
            </p:cNvPr>
            <p:cNvGrpSpPr/>
            <p:nvPr/>
          </p:nvGrpSpPr>
          <p:grpSpPr>
            <a:xfrm>
              <a:off x="5792566" y="-271597"/>
              <a:ext cx="1899096" cy="1541268"/>
              <a:chOff x="5491686" y="-481268"/>
              <a:chExt cx="1709187" cy="1387141"/>
            </a:xfrm>
          </p:grpSpPr>
          <p:sp>
            <p:nvSpPr>
              <p:cNvPr id="91" name="วงรี 13">
                <a:extLst>
                  <a:ext uri="{FF2B5EF4-FFF2-40B4-BE49-F238E27FC236}">
                    <a16:creationId xmlns:a16="http://schemas.microsoft.com/office/drawing/2014/main" id="{722B5707-C41F-4885-825E-D2676CEE49E1}"/>
                  </a:ext>
                </a:extLst>
              </p:cNvPr>
              <p:cNvSpPr/>
              <p:nvPr/>
            </p:nvSpPr>
            <p:spPr>
              <a:xfrm>
                <a:off x="5491686" y="-481268"/>
                <a:ext cx="1709187" cy="1387141"/>
              </a:xfrm>
              <a:prstGeom prst="ellipse">
                <a:avLst/>
              </a:prstGeom>
              <a:solidFill>
                <a:srgbClr val="FBF7F1"/>
              </a:solidFill>
              <a:ln>
                <a:noFill/>
              </a:ln>
              <a:effectLst>
                <a:softEdge rad="31750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2000"/>
              </a:p>
            </p:txBody>
          </p:sp>
          <p:pic>
            <p:nvPicPr>
              <p:cNvPr id="92" name="รูปภาพ 65">
                <a:extLst>
                  <a:ext uri="{FF2B5EF4-FFF2-40B4-BE49-F238E27FC236}">
                    <a16:creationId xmlns:a16="http://schemas.microsoft.com/office/drawing/2014/main" id="{EF9B53AA-6A14-4E04-B937-D6234A306BD7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r="65168" b="30186"/>
              <a:stretch/>
            </p:blipFill>
            <p:spPr>
              <a:xfrm>
                <a:off x="5978910" y="-202056"/>
                <a:ext cx="857563" cy="565764"/>
              </a:xfrm>
              <a:custGeom>
                <a:avLst/>
                <a:gdLst>
                  <a:gd name="connsiteX0" fmla="*/ 0 w 1500565"/>
                  <a:gd name="connsiteY0" fmla="*/ 0 h 990006"/>
                  <a:gd name="connsiteX1" fmla="*/ 1500565 w 1500565"/>
                  <a:gd name="connsiteY1" fmla="*/ 0 h 990006"/>
                  <a:gd name="connsiteX2" fmla="*/ 1500565 w 1500565"/>
                  <a:gd name="connsiteY2" fmla="*/ 699241 h 990006"/>
                  <a:gd name="connsiteX3" fmla="*/ 1454656 w 1500565"/>
                  <a:gd name="connsiteY3" fmla="*/ 699241 h 990006"/>
                  <a:gd name="connsiteX4" fmla="*/ 1454656 w 1500565"/>
                  <a:gd name="connsiteY4" fmla="*/ 958222 h 990006"/>
                  <a:gd name="connsiteX5" fmla="*/ 1500565 w 1500565"/>
                  <a:gd name="connsiteY5" fmla="*/ 958222 h 990006"/>
                  <a:gd name="connsiteX6" fmla="*/ 1500565 w 1500565"/>
                  <a:gd name="connsiteY6" fmla="*/ 990006 h 990006"/>
                  <a:gd name="connsiteX7" fmla="*/ 0 w 1500565"/>
                  <a:gd name="connsiteY7" fmla="*/ 990006 h 9900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00565" h="990006">
                    <a:moveTo>
                      <a:pt x="0" y="0"/>
                    </a:moveTo>
                    <a:lnTo>
                      <a:pt x="1500565" y="0"/>
                    </a:lnTo>
                    <a:lnTo>
                      <a:pt x="1500565" y="699241"/>
                    </a:lnTo>
                    <a:lnTo>
                      <a:pt x="1454656" y="699241"/>
                    </a:lnTo>
                    <a:lnTo>
                      <a:pt x="1454656" y="958222"/>
                    </a:lnTo>
                    <a:lnTo>
                      <a:pt x="1500565" y="958222"/>
                    </a:lnTo>
                    <a:lnTo>
                      <a:pt x="1500565" y="990006"/>
                    </a:lnTo>
                    <a:lnTo>
                      <a:pt x="0" y="990006"/>
                    </a:lnTo>
                    <a:close/>
                  </a:path>
                </a:pathLst>
              </a:custGeom>
            </p:spPr>
          </p:pic>
        </p:grpSp>
      </p:grpSp>
      <p:grpSp>
        <p:nvGrpSpPr>
          <p:cNvPr id="97" name="Group 96"/>
          <p:cNvGrpSpPr/>
          <p:nvPr/>
        </p:nvGrpSpPr>
        <p:grpSpPr>
          <a:xfrm>
            <a:off x="-23583" y="5154909"/>
            <a:ext cx="10183585" cy="694389"/>
            <a:chOff x="-23583" y="5134125"/>
            <a:chExt cx="10183585" cy="715174"/>
          </a:xfrm>
        </p:grpSpPr>
        <p:grpSp>
          <p:nvGrpSpPr>
            <p:cNvPr id="98" name="กลุ่ม 1">
              <a:extLst>
                <a:ext uri="{FF2B5EF4-FFF2-40B4-BE49-F238E27FC236}">
                  <a16:creationId xmlns:a16="http://schemas.microsoft.com/office/drawing/2014/main" id="{58DAA6D8-19A9-434E-BD10-9F227ECAADEE}"/>
                </a:ext>
              </a:extLst>
            </p:cNvPr>
            <p:cNvGrpSpPr/>
            <p:nvPr/>
          </p:nvGrpSpPr>
          <p:grpSpPr>
            <a:xfrm>
              <a:off x="-23583" y="5274993"/>
              <a:ext cx="10183585" cy="470079"/>
              <a:chOff x="-21226" y="4621292"/>
              <a:chExt cx="9165227" cy="561020"/>
            </a:xfrm>
          </p:grpSpPr>
          <p:grpSp>
            <p:nvGrpSpPr>
              <p:cNvPr id="105" name="กลุ่ม 7">
                <a:extLst>
                  <a:ext uri="{FF2B5EF4-FFF2-40B4-BE49-F238E27FC236}">
                    <a16:creationId xmlns:a16="http://schemas.microsoft.com/office/drawing/2014/main" id="{30C28730-7CDF-4231-A774-6A7122EB4AEA}"/>
                  </a:ext>
                </a:extLst>
              </p:cNvPr>
              <p:cNvGrpSpPr/>
              <p:nvPr/>
            </p:nvGrpSpPr>
            <p:grpSpPr>
              <a:xfrm>
                <a:off x="-21226" y="4635401"/>
                <a:ext cx="5133813" cy="546911"/>
                <a:chOff x="-45702" y="6428830"/>
                <a:chExt cx="7109733" cy="450425"/>
              </a:xfrm>
            </p:grpSpPr>
            <p:sp>
              <p:nvSpPr>
                <p:cNvPr id="109" name="รูปแบบอิสระ: รูปร่าง 55">
                  <a:extLst>
                    <a:ext uri="{FF2B5EF4-FFF2-40B4-BE49-F238E27FC236}">
                      <a16:creationId xmlns:a16="http://schemas.microsoft.com/office/drawing/2014/main" id="{447532BC-F1AF-418B-B954-69A21822D4D1}"/>
                    </a:ext>
                  </a:extLst>
                </p:cNvPr>
                <p:cNvSpPr/>
                <p:nvPr/>
              </p:nvSpPr>
              <p:spPr>
                <a:xfrm>
                  <a:off x="-16309" y="6508953"/>
                  <a:ext cx="6875685" cy="339767"/>
                </a:xfrm>
                <a:custGeom>
                  <a:avLst/>
                  <a:gdLst>
                    <a:gd name="connsiteX0" fmla="*/ 0 w 6028447"/>
                    <a:gd name="connsiteY0" fmla="*/ 0 h 339767"/>
                    <a:gd name="connsiteX1" fmla="*/ 6028447 w 6028447"/>
                    <a:gd name="connsiteY1" fmla="*/ 0 h 339767"/>
                    <a:gd name="connsiteX2" fmla="*/ 5679852 w 6028447"/>
                    <a:gd name="connsiteY2" fmla="*/ 339767 h 339767"/>
                    <a:gd name="connsiteX3" fmla="*/ 0 w 6028447"/>
                    <a:gd name="connsiteY3" fmla="*/ 339767 h 339767"/>
                    <a:gd name="connsiteX4" fmla="*/ 0 w 6028447"/>
                    <a:gd name="connsiteY4" fmla="*/ 0 h 3397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028447" h="339767">
                      <a:moveTo>
                        <a:pt x="0" y="0"/>
                      </a:moveTo>
                      <a:lnTo>
                        <a:pt x="6028447" y="0"/>
                      </a:lnTo>
                      <a:lnTo>
                        <a:pt x="5679852" y="339767"/>
                      </a:lnTo>
                      <a:lnTo>
                        <a:pt x="0" y="33976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th-TH" sz="2000" dirty="0"/>
                </a:p>
              </p:txBody>
            </p:sp>
            <p:sp>
              <p:nvSpPr>
                <p:cNvPr id="110" name="รูปแบบอิสระ: รูปร่าง 50">
                  <a:extLst>
                    <a:ext uri="{FF2B5EF4-FFF2-40B4-BE49-F238E27FC236}">
                      <a16:creationId xmlns:a16="http://schemas.microsoft.com/office/drawing/2014/main" id="{72AD55B9-27A4-40A2-86AD-A09FD1FBB379}"/>
                    </a:ext>
                  </a:extLst>
                </p:cNvPr>
                <p:cNvSpPr/>
                <p:nvPr/>
              </p:nvSpPr>
              <p:spPr>
                <a:xfrm>
                  <a:off x="-45702" y="6433550"/>
                  <a:ext cx="7025615" cy="426691"/>
                </a:xfrm>
                <a:custGeom>
                  <a:avLst/>
                  <a:gdLst>
                    <a:gd name="connsiteX0" fmla="*/ 0 w 6123140"/>
                    <a:gd name="connsiteY0" fmla="*/ 0 h 426691"/>
                    <a:gd name="connsiteX1" fmla="*/ 6123140 w 6123140"/>
                    <a:gd name="connsiteY1" fmla="*/ 0 h 426691"/>
                    <a:gd name="connsiteX2" fmla="*/ 6008569 w 6123140"/>
                    <a:gd name="connsiteY2" fmla="*/ 111669 h 426691"/>
                    <a:gd name="connsiteX3" fmla="*/ 5685361 w 6123140"/>
                    <a:gd name="connsiteY3" fmla="*/ 426691 h 426691"/>
                    <a:gd name="connsiteX4" fmla="*/ 5679852 w 6123140"/>
                    <a:gd name="connsiteY4" fmla="*/ 426691 h 426691"/>
                    <a:gd name="connsiteX5" fmla="*/ 6028447 w 6123140"/>
                    <a:gd name="connsiteY5" fmla="*/ 86924 h 426691"/>
                    <a:gd name="connsiteX6" fmla="*/ 0 w 6123140"/>
                    <a:gd name="connsiteY6" fmla="*/ 86924 h 426691"/>
                    <a:gd name="connsiteX7" fmla="*/ 0 w 6123140"/>
                    <a:gd name="connsiteY7" fmla="*/ 0 h 4266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123140" h="426691">
                      <a:moveTo>
                        <a:pt x="0" y="0"/>
                      </a:moveTo>
                      <a:lnTo>
                        <a:pt x="6123140" y="0"/>
                      </a:lnTo>
                      <a:lnTo>
                        <a:pt x="6008569" y="111669"/>
                      </a:lnTo>
                      <a:lnTo>
                        <a:pt x="5685361" y="426691"/>
                      </a:lnTo>
                      <a:lnTo>
                        <a:pt x="5679852" y="426691"/>
                      </a:lnTo>
                      <a:lnTo>
                        <a:pt x="6028447" y="86924"/>
                      </a:lnTo>
                      <a:lnTo>
                        <a:pt x="0" y="8692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>
                  <a:gsLst>
                    <a:gs pos="0">
                      <a:srgbClr val="FBE4AE"/>
                    </a:gs>
                    <a:gs pos="13000">
                      <a:srgbClr val="BD922A"/>
                    </a:gs>
                    <a:gs pos="21001">
                      <a:srgbClr val="BD922A"/>
                    </a:gs>
                    <a:gs pos="63000">
                      <a:srgbClr val="FBE4AE"/>
                    </a:gs>
                    <a:gs pos="67000">
                      <a:srgbClr val="BD922A"/>
                    </a:gs>
                    <a:gs pos="69000">
                      <a:srgbClr val="835E17"/>
                    </a:gs>
                    <a:gs pos="82001">
                      <a:srgbClr val="A28949"/>
                    </a:gs>
                    <a:gs pos="100000">
                      <a:srgbClr val="FAE3B7"/>
                    </a:gs>
                  </a:gsLst>
                  <a:lin ang="0" scaled="1"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th-TH" sz="2000" dirty="0"/>
                </a:p>
              </p:txBody>
            </p:sp>
            <p:sp>
              <p:nvSpPr>
                <p:cNvPr id="111" name="รูปแบบอิสระ: รูปร่าง 49">
                  <a:extLst>
                    <a:ext uri="{FF2B5EF4-FFF2-40B4-BE49-F238E27FC236}">
                      <a16:creationId xmlns:a16="http://schemas.microsoft.com/office/drawing/2014/main" id="{0CC04605-512B-40BA-BB6C-C4CA6329F254}"/>
                    </a:ext>
                  </a:extLst>
                </p:cNvPr>
                <p:cNvSpPr/>
                <p:nvPr/>
              </p:nvSpPr>
              <p:spPr>
                <a:xfrm rot="380166">
                  <a:off x="6515308" y="6428830"/>
                  <a:ext cx="548723" cy="450425"/>
                </a:xfrm>
                <a:custGeom>
                  <a:avLst/>
                  <a:gdLst>
                    <a:gd name="connsiteX0" fmla="*/ 411471 w 524882"/>
                    <a:gd name="connsiteY0" fmla="*/ 0 h 426691"/>
                    <a:gd name="connsiteX1" fmla="*/ 524882 w 524882"/>
                    <a:gd name="connsiteY1" fmla="*/ 0 h 426691"/>
                    <a:gd name="connsiteX2" fmla="*/ 113411 w 524882"/>
                    <a:gd name="connsiteY2" fmla="*/ 426691 h 426691"/>
                    <a:gd name="connsiteX3" fmla="*/ 0 w 524882"/>
                    <a:gd name="connsiteY3" fmla="*/ 426691 h 426691"/>
                    <a:gd name="connsiteX4" fmla="*/ 411471 w 524882"/>
                    <a:gd name="connsiteY4" fmla="*/ 0 h 4266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24882" h="426691">
                      <a:moveTo>
                        <a:pt x="411471" y="0"/>
                      </a:moveTo>
                      <a:lnTo>
                        <a:pt x="524882" y="0"/>
                      </a:lnTo>
                      <a:lnTo>
                        <a:pt x="113411" y="426691"/>
                      </a:lnTo>
                      <a:lnTo>
                        <a:pt x="0" y="426691"/>
                      </a:lnTo>
                      <a:lnTo>
                        <a:pt x="411471" y="0"/>
                      </a:ln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FBE4AE"/>
                    </a:gs>
                    <a:gs pos="13000">
                      <a:srgbClr val="BD922A"/>
                    </a:gs>
                    <a:gs pos="21001">
                      <a:srgbClr val="BD922A"/>
                    </a:gs>
                    <a:gs pos="63000">
                      <a:srgbClr val="FBE4AE"/>
                    </a:gs>
                    <a:gs pos="67000">
                      <a:srgbClr val="BD922A"/>
                    </a:gs>
                    <a:gs pos="69000">
                      <a:srgbClr val="835E17"/>
                    </a:gs>
                    <a:gs pos="82001">
                      <a:srgbClr val="A28949"/>
                    </a:gs>
                    <a:gs pos="100000">
                      <a:srgbClr val="FAE3B7"/>
                    </a:gs>
                  </a:gsLst>
                  <a:path path="circle">
                    <a:fillToRect l="100000" b="100000"/>
                  </a:path>
                  <a:tileRect t="-100000" r="-100000"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th-TH" sz="2000"/>
                </a:p>
              </p:txBody>
            </p:sp>
          </p:grpSp>
          <p:grpSp>
            <p:nvGrpSpPr>
              <p:cNvPr id="106" name="กลุ่ม 4">
                <a:extLst>
                  <a:ext uri="{FF2B5EF4-FFF2-40B4-BE49-F238E27FC236}">
                    <a16:creationId xmlns:a16="http://schemas.microsoft.com/office/drawing/2014/main" id="{33080593-C486-4A4E-A259-28A964353B4D}"/>
                  </a:ext>
                </a:extLst>
              </p:cNvPr>
              <p:cNvGrpSpPr/>
              <p:nvPr/>
            </p:nvGrpSpPr>
            <p:grpSpPr>
              <a:xfrm>
                <a:off x="7524888" y="4621292"/>
                <a:ext cx="1619113" cy="531030"/>
                <a:chOff x="9543115" y="6415804"/>
                <a:chExt cx="2661401" cy="453428"/>
              </a:xfrm>
            </p:grpSpPr>
            <p:sp>
              <p:nvSpPr>
                <p:cNvPr id="107" name="รูปแบบอิสระ: รูปร่าง 38">
                  <a:extLst>
                    <a:ext uri="{FF2B5EF4-FFF2-40B4-BE49-F238E27FC236}">
                      <a16:creationId xmlns:a16="http://schemas.microsoft.com/office/drawing/2014/main" id="{18287458-5345-45BB-A7B2-0AE1DDE4E433}"/>
                    </a:ext>
                  </a:extLst>
                </p:cNvPr>
                <p:cNvSpPr/>
                <p:nvPr/>
              </p:nvSpPr>
              <p:spPr>
                <a:xfrm>
                  <a:off x="9543115" y="6415804"/>
                  <a:ext cx="2661398" cy="441288"/>
                </a:xfrm>
                <a:custGeom>
                  <a:avLst/>
                  <a:gdLst>
                    <a:gd name="connsiteX0" fmla="*/ 437779 w 1373020"/>
                    <a:gd name="connsiteY0" fmla="*/ 0 h 426691"/>
                    <a:gd name="connsiteX1" fmla="*/ 1373020 w 1373020"/>
                    <a:gd name="connsiteY1" fmla="*/ 0 h 426691"/>
                    <a:gd name="connsiteX2" fmla="*/ 1373020 w 1373020"/>
                    <a:gd name="connsiteY2" fmla="*/ 426691 h 426691"/>
                    <a:gd name="connsiteX3" fmla="*/ 0 w 1373020"/>
                    <a:gd name="connsiteY3" fmla="*/ 426691 h 426691"/>
                    <a:gd name="connsiteX4" fmla="*/ 323208 w 1373020"/>
                    <a:gd name="connsiteY4" fmla="*/ 111669 h 426691"/>
                    <a:gd name="connsiteX5" fmla="*/ 437779 w 1373020"/>
                    <a:gd name="connsiteY5" fmla="*/ 0 h 4266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73020" h="426691">
                      <a:moveTo>
                        <a:pt x="437779" y="0"/>
                      </a:moveTo>
                      <a:lnTo>
                        <a:pt x="1373020" y="0"/>
                      </a:lnTo>
                      <a:lnTo>
                        <a:pt x="1373020" y="426691"/>
                      </a:lnTo>
                      <a:lnTo>
                        <a:pt x="0" y="426691"/>
                      </a:lnTo>
                      <a:lnTo>
                        <a:pt x="323208" y="111669"/>
                      </a:lnTo>
                      <a:lnTo>
                        <a:pt x="437779" y="0"/>
                      </a:lnTo>
                      <a:close/>
                    </a:path>
                  </a:pathLst>
                </a:custGeom>
                <a:gradFill>
                  <a:gsLst>
                    <a:gs pos="0">
                      <a:srgbClr val="FBE4AE"/>
                    </a:gs>
                    <a:gs pos="13000">
                      <a:srgbClr val="BD922A"/>
                    </a:gs>
                    <a:gs pos="21001">
                      <a:srgbClr val="BD922A"/>
                    </a:gs>
                    <a:gs pos="63000">
                      <a:srgbClr val="FBE4AE"/>
                    </a:gs>
                    <a:gs pos="67000">
                      <a:srgbClr val="BD922A"/>
                    </a:gs>
                    <a:gs pos="69000">
                      <a:srgbClr val="835E17"/>
                    </a:gs>
                    <a:gs pos="82001">
                      <a:srgbClr val="A28949"/>
                    </a:gs>
                    <a:gs pos="100000">
                      <a:srgbClr val="FAE3B7"/>
                    </a:gs>
                  </a:gsLst>
                  <a:lin ang="0" scaled="1"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th-TH" sz="2000"/>
                </a:p>
              </p:txBody>
            </p:sp>
            <p:sp>
              <p:nvSpPr>
                <p:cNvPr id="108" name="รูปแบบอิสระ: รูปร่าง 31">
                  <a:extLst>
                    <a:ext uri="{FF2B5EF4-FFF2-40B4-BE49-F238E27FC236}">
                      <a16:creationId xmlns:a16="http://schemas.microsoft.com/office/drawing/2014/main" id="{CB515603-CB57-4A48-B8A7-C4BD2C469F4B}"/>
                    </a:ext>
                  </a:extLst>
                </p:cNvPr>
                <p:cNvSpPr/>
                <p:nvPr/>
              </p:nvSpPr>
              <p:spPr>
                <a:xfrm>
                  <a:off x="9543115" y="6510930"/>
                  <a:ext cx="2661401" cy="358302"/>
                </a:xfrm>
                <a:custGeom>
                  <a:avLst/>
                  <a:gdLst>
                    <a:gd name="connsiteX0" fmla="*/ 349528 w 1399340"/>
                    <a:gd name="connsiteY0" fmla="*/ 0 h 340675"/>
                    <a:gd name="connsiteX1" fmla="*/ 1399340 w 1399340"/>
                    <a:gd name="connsiteY1" fmla="*/ 0 h 340675"/>
                    <a:gd name="connsiteX2" fmla="*/ 1399340 w 1399340"/>
                    <a:gd name="connsiteY2" fmla="*/ 340675 h 340675"/>
                    <a:gd name="connsiteX3" fmla="*/ 0 w 1399340"/>
                    <a:gd name="connsiteY3" fmla="*/ 340675 h 340675"/>
                    <a:gd name="connsiteX4" fmla="*/ 349528 w 1399340"/>
                    <a:gd name="connsiteY4" fmla="*/ 0 h 3406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99340" h="340675">
                      <a:moveTo>
                        <a:pt x="349528" y="0"/>
                      </a:moveTo>
                      <a:lnTo>
                        <a:pt x="1399340" y="0"/>
                      </a:lnTo>
                      <a:lnTo>
                        <a:pt x="1399340" y="340675"/>
                      </a:lnTo>
                      <a:lnTo>
                        <a:pt x="0" y="340675"/>
                      </a:lnTo>
                      <a:lnTo>
                        <a:pt x="349528" y="0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th-TH" sz="2000"/>
                </a:p>
              </p:txBody>
            </p:sp>
          </p:grpSp>
        </p:grpSp>
        <p:pic>
          <p:nvPicPr>
            <p:cNvPr id="99" name="Picture 23">
              <a:extLst>
                <a:ext uri="{FF2B5EF4-FFF2-40B4-BE49-F238E27FC236}">
                  <a16:creationId xmlns:a16="http://schemas.microsoft.com/office/drawing/2014/main" id="{A9FCDA38-8F0B-49DF-8F2E-B899B1F3623D}"/>
                </a:ext>
              </a:extLst>
            </p:cNvPr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699853" y="5264104"/>
              <a:ext cx="625615" cy="408428"/>
            </a:xfrm>
            <a:prstGeom prst="rect">
              <a:avLst/>
            </a:prstGeom>
          </p:spPr>
        </p:pic>
        <p:pic>
          <p:nvPicPr>
            <p:cNvPr id="100" name="Picture 24">
              <a:extLst>
                <a:ext uri="{FF2B5EF4-FFF2-40B4-BE49-F238E27FC236}">
                  <a16:creationId xmlns:a16="http://schemas.microsoft.com/office/drawing/2014/main" id="{199745AA-CFB3-443D-A566-E11575BA5223}"/>
                </a:ext>
              </a:extLst>
            </p:cNvPr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440755" y="5252961"/>
              <a:ext cx="384697" cy="433336"/>
            </a:xfrm>
            <a:prstGeom prst="rect">
              <a:avLst/>
            </a:prstGeom>
          </p:spPr>
        </p:pic>
        <p:pic>
          <p:nvPicPr>
            <p:cNvPr id="101" name="Picture 35">
              <a:extLst>
                <a:ext uri="{FF2B5EF4-FFF2-40B4-BE49-F238E27FC236}">
                  <a16:creationId xmlns:a16="http://schemas.microsoft.com/office/drawing/2014/main" id="{9584FECB-F937-4F01-8CDD-C92F98A2F1BC}"/>
                </a:ext>
              </a:extLst>
            </p:cNvPr>
            <p:cNvPicPr>
              <a:picLocks noChangeAspect="1"/>
            </p:cNvPicPr>
            <p:nvPr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882063" y="5338458"/>
              <a:ext cx="373365" cy="309768"/>
            </a:xfrm>
            <a:prstGeom prst="rect">
              <a:avLst/>
            </a:prstGeom>
          </p:spPr>
        </p:pic>
        <p:pic>
          <p:nvPicPr>
            <p:cNvPr id="102" name="Picture 36">
              <a:extLst>
                <a:ext uri="{FF2B5EF4-FFF2-40B4-BE49-F238E27FC236}">
                  <a16:creationId xmlns:a16="http://schemas.microsoft.com/office/drawing/2014/main" id="{62FFD426-AD6C-47DA-99D3-A7217E240C18}"/>
                </a:ext>
              </a:extLst>
            </p:cNvPr>
            <p:cNvPicPr>
              <a:picLocks noChangeAspect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345100" y="5340250"/>
              <a:ext cx="281130" cy="303691"/>
            </a:xfrm>
            <a:prstGeom prst="rect">
              <a:avLst/>
            </a:prstGeom>
          </p:spPr>
        </p:pic>
        <p:pic>
          <p:nvPicPr>
            <p:cNvPr id="103" name="Picture 2" descr="C:\Users\Administrator\Desktop\change for good.png"/>
            <p:cNvPicPr>
              <a:picLocks noChangeAspect="1" noChangeArrowheads="1"/>
            </p:cNvPicPr>
            <p:nvPr/>
          </p:nvPicPr>
          <p:blipFill>
            <a:blip r:embed="rId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606130" y="5281839"/>
              <a:ext cx="890907" cy="501037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04" name="รูปแบบอิสระ: รูปร่าง 49">
              <a:extLst>
                <a:ext uri="{FF2B5EF4-FFF2-40B4-BE49-F238E27FC236}">
                  <a16:creationId xmlns:a16="http://schemas.microsoft.com/office/drawing/2014/main" id="{0CC04605-512B-40BA-BB6C-C4CA6329F254}"/>
                </a:ext>
              </a:extLst>
            </p:cNvPr>
            <p:cNvSpPr/>
            <p:nvPr/>
          </p:nvSpPr>
          <p:spPr>
            <a:xfrm rot="1816843">
              <a:off x="8384884" y="5134125"/>
              <a:ext cx="366819" cy="715174"/>
            </a:xfrm>
            <a:custGeom>
              <a:avLst/>
              <a:gdLst>
                <a:gd name="connsiteX0" fmla="*/ 411471 w 524882"/>
                <a:gd name="connsiteY0" fmla="*/ 0 h 426691"/>
                <a:gd name="connsiteX1" fmla="*/ 524882 w 524882"/>
                <a:gd name="connsiteY1" fmla="*/ 0 h 426691"/>
                <a:gd name="connsiteX2" fmla="*/ 113411 w 524882"/>
                <a:gd name="connsiteY2" fmla="*/ 426691 h 426691"/>
                <a:gd name="connsiteX3" fmla="*/ 0 w 524882"/>
                <a:gd name="connsiteY3" fmla="*/ 426691 h 426691"/>
                <a:gd name="connsiteX4" fmla="*/ 411471 w 524882"/>
                <a:gd name="connsiteY4" fmla="*/ 0 h 426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4882" h="426691">
                  <a:moveTo>
                    <a:pt x="411471" y="0"/>
                  </a:moveTo>
                  <a:lnTo>
                    <a:pt x="524882" y="0"/>
                  </a:lnTo>
                  <a:lnTo>
                    <a:pt x="113411" y="426691"/>
                  </a:lnTo>
                  <a:lnTo>
                    <a:pt x="0" y="426691"/>
                  </a:lnTo>
                  <a:lnTo>
                    <a:pt x="411471" y="0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BE4AE"/>
                </a:gs>
                <a:gs pos="13000">
                  <a:srgbClr val="BD922A"/>
                </a:gs>
                <a:gs pos="21001">
                  <a:srgbClr val="BD922A"/>
                </a:gs>
                <a:gs pos="63000">
                  <a:srgbClr val="FBE4AE"/>
                </a:gs>
                <a:gs pos="67000">
                  <a:srgbClr val="BD922A"/>
                </a:gs>
                <a:gs pos="69000">
                  <a:srgbClr val="835E17"/>
                </a:gs>
                <a:gs pos="82001">
                  <a:srgbClr val="A28949"/>
                </a:gs>
                <a:gs pos="100000">
                  <a:srgbClr val="FAE3B7"/>
                </a:gs>
              </a:gsLst>
              <a:path path="circle">
                <a:fillToRect l="100000" b="100000"/>
              </a:path>
              <a:tileRect t="-100000" r="-10000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th-TH" sz="2000"/>
            </a:p>
          </p:txBody>
        </p:sp>
      </p:grpSp>
      <p:sp>
        <p:nvSpPr>
          <p:cNvPr id="112" name="TextBox 7"/>
          <p:cNvSpPr txBox="1"/>
          <p:nvPr/>
        </p:nvSpPr>
        <p:spPr>
          <a:xfrm>
            <a:off x="216981" y="5442506"/>
            <a:ext cx="5166910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th-TH" sz="1000" b="1" dirty="0">
                <a:solidFill>
                  <a:schemeClr val="bg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เศรษฐกิจฐานรากมั่นคง ชุมชนเข้มแข็งอย่างยั่งยืน ด้วยหลักปรัชญาของเศรษฐกิจพอเพียง</a:t>
            </a:r>
          </a:p>
        </p:txBody>
      </p:sp>
      <p:sp>
        <p:nvSpPr>
          <p:cNvPr id="113" name="กล่องข้อความ 8">
            <a:extLst>
              <a:ext uri="{FF2B5EF4-FFF2-40B4-BE49-F238E27FC236}">
                <a16:creationId xmlns:a16="http://schemas.microsoft.com/office/drawing/2014/main" id="{BF84CABE-5C70-4013-8958-0D4F9CD0D474}"/>
              </a:ext>
            </a:extLst>
          </p:cNvPr>
          <p:cNvSpPr txBox="1"/>
          <p:nvPr/>
        </p:nvSpPr>
        <p:spPr>
          <a:xfrm>
            <a:off x="7676272" y="32100"/>
            <a:ext cx="2493196" cy="5262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ct val="120000"/>
              </a:lnSpc>
            </a:pPr>
            <a:r>
              <a:rPr lang="en-US" sz="12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60 </a:t>
            </a:r>
            <a:r>
              <a:rPr lang="th-TH" sz="12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ปี กรมการพัฒนาชุมชน</a:t>
            </a:r>
          </a:p>
          <a:p>
            <a:pPr>
              <a:lnSpc>
                <a:spcPct val="120000"/>
              </a:lnSpc>
            </a:pPr>
            <a:r>
              <a:rPr lang="th-TH" sz="12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สร้างสรรค์ชุมชน สร้างคน สร้างชาติ</a:t>
            </a:r>
            <a:endParaRPr lang="en-US" sz="1200" b="1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hulabhorn Likit Text" panose="00000500000000000000" pitchFamily="50" charset="-34"/>
              <a:cs typeface="Chulabhorn Likit Text" panose="00000500000000000000" pitchFamily="50" charset="-34"/>
            </a:endParaRPr>
          </a:p>
        </p:txBody>
      </p:sp>
      <p:sp>
        <p:nvSpPr>
          <p:cNvPr id="81" name="สี่เหลี่ยมผืนผ้า: มุมมน 24">
            <a:extLst>
              <a:ext uri="{FF2B5EF4-FFF2-40B4-BE49-F238E27FC236}">
                <a16:creationId xmlns:a16="http://schemas.microsoft.com/office/drawing/2014/main" id="{D992C9EC-F489-4262-8A24-43469489E10F}"/>
              </a:ext>
            </a:extLst>
          </p:cNvPr>
          <p:cNvSpPr/>
          <p:nvPr/>
        </p:nvSpPr>
        <p:spPr>
          <a:xfrm>
            <a:off x="298784" y="-44257"/>
            <a:ext cx="6334319" cy="679012"/>
          </a:xfrm>
          <a:prstGeom prst="roundRect">
            <a:avLst/>
          </a:prstGeom>
          <a:noFill/>
          <a:ln>
            <a:noFill/>
          </a:ln>
          <a:scene3d>
            <a:camera prst="orthographicFront"/>
            <a:lightRig rig="threePt" dir="t"/>
          </a:scene3d>
          <a:sp3d>
            <a:bevelT w="139700" h="139700" prst="divot"/>
          </a:sp3d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rtlCol="0" anchor="t"/>
          <a:lstStyle/>
          <a:p>
            <a:pPr>
              <a:lnSpc>
                <a:spcPct val="110000"/>
              </a:lnSpc>
            </a:pPr>
            <a:r>
              <a:rPr lang="th-TH" sz="1200" b="1" spc="-30" dirty="0">
                <a:solidFill>
                  <a:schemeClr val="bg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5.4 </a:t>
            </a:r>
            <a:r>
              <a:rPr lang="th-TH" sz="1200" b="1" dirty="0">
                <a:solidFill>
                  <a:schemeClr val="bg1"/>
                </a:solidFill>
                <a:latin typeface="Chulabhorn Likit Text" panose="00000500000000000000" pitchFamily="50" charset="-34"/>
                <a:ea typeface="Times New Roman" panose="02020603050405020304" pitchFamily="18" charset="0"/>
                <a:cs typeface="Chulabhorn Likit Text" panose="00000500000000000000" pitchFamily="50" charset="-34"/>
              </a:rPr>
              <a:t>การพิจารณาจัดสรรงบประมาณเงินอุดหนุน และเงินทุนหมุนเวียน</a:t>
            </a:r>
            <a:br>
              <a:rPr lang="th-TH" sz="1200" b="1" dirty="0">
                <a:solidFill>
                  <a:schemeClr val="bg1"/>
                </a:solidFill>
                <a:latin typeface="Chulabhorn Likit Text" panose="00000500000000000000" pitchFamily="50" charset="-34"/>
                <a:ea typeface="Times New Roman" panose="02020603050405020304" pitchFamily="18" charset="0"/>
                <a:cs typeface="Chulabhorn Likit Text" panose="00000500000000000000" pitchFamily="50" charset="-34"/>
              </a:rPr>
            </a:br>
            <a:r>
              <a:rPr lang="th-TH" sz="1200" b="1" dirty="0">
                <a:solidFill>
                  <a:schemeClr val="bg1"/>
                </a:solidFill>
                <a:latin typeface="Chulabhorn Likit Text" panose="00000500000000000000" pitchFamily="50" charset="-34"/>
                <a:ea typeface="Times New Roman" panose="02020603050405020304" pitchFamily="18" charset="0"/>
                <a:cs typeface="Chulabhorn Likit Text" panose="00000500000000000000" pitchFamily="50" charset="-34"/>
              </a:rPr>
              <a:t>กองทุนพัฒนาบทบาทสตรี ประจำปีงบประมาณ พ.ศ. 2566 เพิ่มเติม </a:t>
            </a:r>
            <a:endParaRPr lang="th-TH" sz="1200" b="1" dirty="0">
              <a:solidFill>
                <a:schemeClr val="bg1"/>
              </a:solidFill>
              <a:latin typeface="Chulabhorn Likit Text" panose="00000500000000000000" pitchFamily="50" charset="-34"/>
              <a:cs typeface="Chulabhorn Likit Text" panose="00000500000000000000" pitchFamily="50" charset="-34"/>
            </a:endParaRPr>
          </a:p>
        </p:txBody>
      </p:sp>
    </p:spTree>
    <p:extLst>
      <p:ext uri="{BB962C8B-B14F-4D97-AF65-F5344CB8AC3E}">
        <p14:creationId xmlns:p14="http://schemas.microsoft.com/office/powerpoint/2010/main" val="535417033"/>
      </p:ext>
    </p:extLst>
  </p:cSld>
  <p:clrMapOvr>
    <a:masterClrMapping/>
  </p:clrMapOvr>
</p:sld>
</file>

<file path=ppt/slides/slide1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able 1">
            <a:extLst>
              <a:ext uri="{FF2B5EF4-FFF2-40B4-BE49-F238E27FC236}">
                <a16:creationId xmlns:a16="http://schemas.microsoft.com/office/drawing/2014/main" id="{D25B3DCE-57D0-7EE9-FB06-79D026C0915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893632573"/>
              </p:ext>
            </p:extLst>
          </p:nvPr>
        </p:nvGraphicFramePr>
        <p:xfrm>
          <a:off x="141895" y="1681568"/>
          <a:ext cx="9876212" cy="2935346"/>
        </p:xfrm>
        <a:graphic>
          <a:graphicData uri="http://schemas.openxmlformats.org/drawingml/2006/table">
            <a:tbl>
              <a:tblPr firstRow="1" bandRow="1">
                <a:tableStyleId>{10A1B5D5-9B99-4C35-A422-299274C87663}</a:tableStyleId>
              </a:tblPr>
              <a:tblGrid>
                <a:gridCol w="107879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01792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71283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9017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586125">
                  <a:extLst>
                    <a:ext uri="{9D8B030D-6E8A-4147-A177-3AD203B41FA5}">
                      <a16:colId xmlns:a16="http://schemas.microsoft.com/office/drawing/2014/main" val="1430361124"/>
                    </a:ext>
                  </a:extLst>
                </a:gridCol>
                <a:gridCol w="694022">
                  <a:extLst>
                    <a:ext uri="{9D8B030D-6E8A-4147-A177-3AD203B41FA5}">
                      <a16:colId xmlns:a16="http://schemas.microsoft.com/office/drawing/2014/main" val="1989109438"/>
                    </a:ext>
                  </a:extLst>
                </a:gridCol>
                <a:gridCol w="728725">
                  <a:extLst>
                    <a:ext uri="{9D8B030D-6E8A-4147-A177-3AD203B41FA5}">
                      <a16:colId xmlns:a16="http://schemas.microsoft.com/office/drawing/2014/main" val="2586440169"/>
                    </a:ext>
                  </a:extLst>
                </a:gridCol>
                <a:gridCol w="919809">
                  <a:extLst>
                    <a:ext uri="{9D8B030D-6E8A-4147-A177-3AD203B41FA5}">
                      <a16:colId xmlns:a16="http://schemas.microsoft.com/office/drawing/2014/main" val="2417070166"/>
                    </a:ext>
                  </a:extLst>
                </a:gridCol>
                <a:gridCol w="676443">
                  <a:extLst>
                    <a:ext uri="{9D8B030D-6E8A-4147-A177-3AD203B41FA5}">
                      <a16:colId xmlns:a16="http://schemas.microsoft.com/office/drawing/2014/main" val="58624880"/>
                    </a:ext>
                  </a:extLst>
                </a:gridCol>
                <a:gridCol w="757864">
                  <a:extLst>
                    <a:ext uri="{9D8B030D-6E8A-4147-A177-3AD203B41FA5}">
                      <a16:colId xmlns:a16="http://schemas.microsoft.com/office/drawing/2014/main" val="3113443400"/>
                    </a:ext>
                  </a:extLst>
                </a:gridCol>
                <a:gridCol w="869412">
                  <a:extLst>
                    <a:ext uri="{9D8B030D-6E8A-4147-A177-3AD203B41FA5}">
                      <a16:colId xmlns:a16="http://schemas.microsoft.com/office/drawing/2014/main" val="1573857223"/>
                    </a:ext>
                  </a:extLst>
                </a:gridCol>
                <a:gridCol w="874107">
                  <a:extLst>
                    <a:ext uri="{9D8B030D-6E8A-4147-A177-3AD203B41FA5}">
                      <a16:colId xmlns:a16="http://schemas.microsoft.com/office/drawing/2014/main" val="551245933"/>
                    </a:ext>
                  </a:extLst>
                </a:gridCol>
              </a:tblGrid>
              <a:tr h="462090">
                <a:tc rowSpan="2">
                  <a:txBody>
                    <a:bodyPr/>
                    <a:lstStyle/>
                    <a:p>
                      <a:pPr algn="ctr"/>
                      <a:r>
                        <a:rPr lang="th-TH" sz="1000" b="1" dirty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งบประมาณ</a:t>
                      </a:r>
                    </a:p>
                  </a:txBody>
                  <a:tcPr marL="76200" marR="76200" marT="38100" marB="3810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th-TH" sz="1000" b="1" dirty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ยอดเงินจัดสรร(บาท)</a:t>
                      </a:r>
                    </a:p>
                  </a:txBody>
                  <a:tcPr marL="76200" marR="76200" marT="38100" marB="3810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  <a:tc gridSpan="3">
                  <a:txBody>
                    <a:bodyPr/>
                    <a:lstStyle/>
                    <a:p>
                      <a:pPr algn="ctr"/>
                      <a:r>
                        <a:rPr lang="th-TH" sz="1000" b="1" dirty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งบประมาณที่ส่งคืน</a:t>
                      </a:r>
                    </a:p>
                  </a:txBody>
                  <a:tcPr marL="76200" marR="76200" marT="38100" marB="3810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th-TH" sz="1800" dirty="0">
                        <a:latin typeface="Chulabhorn Likit Text" panose="00000500000000000000" pitchFamily="2" charset="-34"/>
                        <a:cs typeface="Chulabhorn Likit Text" panose="00000500000000000000" pitchFamily="2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th-TH" sz="1100" b="1" dirty="0">
                        <a:solidFill>
                          <a:srgbClr val="002060"/>
                        </a:solidFill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D9F6B"/>
                    </a:solidFill>
                  </a:tcPr>
                </a:tc>
                <a:tc gridSpan="3">
                  <a:txBody>
                    <a:bodyPr/>
                    <a:lstStyle/>
                    <a:p>
                      <a:pPr algn="ctr"/>
                      <a:r>
                        <a:rPr lang="th-TH" sz="1000" b="1" dirty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ขอรับงบประมาณเพิ่มเติม</a:t>
                      </a:r>
                    </a:p>
                  </a:txBody>
                  <a:tcPr marL="76200" marR="76200" marT="38100" marB="3810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ctr"/>
                      <a:r>
                        <a:rPr lang="th-TH" sz="1300" b="1" dirty="0">
                          <a:solidFill>
                            <a:srgbClr val="002060"/>
                          </a:solidFill>
                          <a:latin typeface="Chulabhorn Likit Text Light" panose="00000400000000000000" pitchFamily="50" charset="-34"/>
                          <a:cs typeface="Chulabhorn Likit Text Light" panose="00000400000000000000" pitchFamily="50" charset="-34"/>
                        </a:rPr>
                        <a:t>ขอรับงบประมาณเพิ่มเติม (บาท)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CDBC0"/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h-TH" sz="1000" b="1" dirty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เสนอจัดสรรงบประมาณเพิ่มเติม </a:t>
                      </a:r>
                    </a:p>
                  </a:txBody>
                  <a:tcPr marL="76200" marR="76200" marT="38100" marB="3810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h-TH" sz="1300" b="1" dirty="0">
                          <a:solidFill>
                            <a:srgbClr val="002060"/>
                          </a:solidFill>
                          <a:latin typeface="Chulabhorn Likit Text Light" panose="00000400000000000000" pitchFamily="50" charset="-34"/>
                          <a:cs typeface="Chulabhorn Likit Text Light" panose="00000400000000000000" pitchFamily="50" charset="-34"/>
                        </a:rPr>
                        <a:t>เสนอจัดสรรงบประมาณเพิ่มเติม (บาท)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CDBC0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h-TH" sz="1000" b="1" dirty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คงเหลืองบประมาณ</a:t>
                      </a:r>
                    </a:p>
                  </a:txBody>
                  <a:tcPr marL="76200" marR="76200" marT="38100" marB="3810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CDBC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726012">
                <a:tc vMerge="1">
                  <a:txBody>
                    <a:bodyPr/>
                    <a:lstStyle/>
                    <a:p>
                      <a:endParaRPr lang="th-TH" sz="1800" dirty="0">
                        <a:latin typeface="Chulabhorn Likit Text" panose="00000500000000000000" pitchFamily="2" charset="-34"/>
                        <a:cs typeface="Chulabhorn Likit Text" panose="00000500000000000000" pitchFamily="2" charset="-34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vMerge="1">
                  <a:txBody>
                    <a:bodyPr/>
                    <a:lstStyle/>
                    <a:p>
                      <a:endParaRPr lang="th-TH" sz="1800" dirty="0">
                        <a:latin typeface="Chulabhorn Likit Text" panose="00000500000000000000" pitchFamily="2" charset="-34"/>
                        <a:cs typeface="Chulabhorn Likit Text" panose="00000500000000000000" pitchFamily="2" charset="-34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th-TH" sz="1000" b="1" dirty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จำนวน</a:t>
                      </a:r>
                      <a:br>
                        <a:rPr lang="th-TH" sz="1000" b="1" dirty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</a:br>
                      <a:r>
                        <a:rPr lang="en-US" sz="1000" b="1" dirty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(</a:t>
                      </a:r>
                      <a:r>
                        <a:rPr lang="en-US" sz="1000" b="1" baseline="0" dirty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</a:t>
                      </a:r>
                      <a:r>
                        <a:rPr lang="th-TH" sz="1000" b="1" dirty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จังหวัด </a:t>
                      </a:r>
                      <a:r>
                        <a:rPr lang="en-US" sz="1000" b="1" dirty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)</a:t>
                      </a:r>
                      <a:endParaRPr lang="th-TH" sz="1000" b="1" dirty="0">
                        <a:solidFill>
                          <a:schemeClr val="tx1"/>
                        </a:solidFill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76200" marR="76200" marT="38100" marB="3810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th-TH" sz="1000" b="1" dirty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ยอดเงิน</a:t>
                      </a:r>
                      <a:r>
                        <a:rPr lang="th-TH" sz="1000" b="1" baseline="0" dirty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</a:t>
                      </a:r>
                      <a:br>
                        <a:rPr lang="th-TH" sz="1000" b="1" baseline="0" dirty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</a:br>
                      <a:r>
                        <a:rPr lang="th-TH" sz="1000" b="1" baseline="0" dirty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(บาท )</a:t>
                      </a:r>
                      <a:endParaRPr lang="th-TH" sz="1000" b="1" dirty="0">
                        <a:solidFill>
                          <a:schemeClr val="tx1"/>
                        </a:solidFill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76200" marR="76200" marT="38100" marB="3810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th-TH" sz="1000" b="1" dirty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ร้อยละส่งคืน</a:t>
                      </a:r>
                    </a:p>
                  </a:txBody>
                  <a:tcPr marL="76200" marR="76200" marT="38100" marB="3810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th-TH" sz="1000" b="1" dirty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จำนวน</a:t>
                      </a:r>
                      <a:br>
                        <a:rPr lang="th-TH" sz="1000" b="1" dirty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</a:br>
                      <a:r>
                        <a:rPr lang="en-US" sz="1000" b="1" dirty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(</a:t>
                      </a:r>
                      <a:r>
                        <a:rPr lang="en-US" sz="1000" b="1" baseline="0" dirty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</a:t>
                      </a:r>
                      <a:r>
                        <a:rPr lang="th-TH" sz="1000" b="1" dirty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จังหวัด </a:t>
                      </a:r>
                      <a:r>
                        <a:rPr lang="en-US" sz="1000" b="1" dirty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)</a:t>
                      </a:r>
                      <a:endParaRPr lang="th-TH" sz="1000" b="1" dirty="0">
                        <a:solidFill>
                          <a:schemeClr val="tx1"/>
                        </a:solidFill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76200" marR="76200" marT="38100" marB="3810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th-TH" sz="1000" b="1" dirty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จำนวน (โครงการ)</a:t>
                      </a:r>
                    </a:p>
                  </a:txBody>
                  <a:tcPr marL="76200" marR="76200" marT="38100" marB="3810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th-TH" sz="1000" b="1" dirty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ยอดเงิน</a:t>
                      </a:r>
                      <a:r>
                        <a:rPr lang="th-TH" sz="1000" b="1" baseline="0" dirty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</a:t>
                      </a:r>
                      <a:r>
                        <a:rPr lang="th-TH" sz="1000" b="1" baseline="0" dirty="0" smtClean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/>
                      </a:r>
                      <a:br>
                        <a:rPr lang="th-TH" sz="1000" b="1" baseline="0" dirty="0" smtClean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</a:br>
                      <a:r>
                        <a:rPr lang="th-TH" sz="1000" b="1" baseline="0" dirty="0" smtClean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(</a:t>
                      </a:r>
                      <a:r>
                        <a:rPr lang="th-TH" sz="1000" b="1" baseline="0" dirty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บาท )</a:t>
                      </a:r>
                      <a:endParaRPr lang="th-TH" sz="1000" b="1" dirty="0">
                        <a:solidFill>
                          <a:schemeClr val="tx1"/>
                        </a:solidFill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76200" marR="76200" marT="38100" marB="3810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th-TH" sz="1000" b="1" dirty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จำนวน</a:t>
                      </a:r>
                      <a:br>
                        <a:rPr lang="th-TH" sz="1000" b="1" dirty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</a:br>
                      <a:r>
                        <a:rPr lang="en-US" sz="1000" b="1" dirty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(</a:t>
                      </a:r>
                      <a:r>
                        <a:rPr lang="en-US" sz="1000" b="1" baseline="0" dirty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</a:t>
                      </a:r>
                      <a:r>
                        <a:rPr lang="th-TH" sz="1000" b="1" dirty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จังหวัด </a:t>
                      </a:r>
                      <a:r>
                        <a:rPr lang="en-US" sz="1000" b="1" dirty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)</a:t>
                      </a:r>
                      <a:endParaRPr lang="th-TH" sz="1000" b="1" dirty="0">
                        <a:solidFill>
                          <a:schemeClr val="tx1"/>
                        </a:solidFill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76200" marR="76200" marT="38100" marB="3810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th-TH" sz="1000" b="1" dirty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จำนวน</a:t>
                      </a:r>
                      <a:br>
                        <a:rPr lang="th-TH" sz="1000" b="1" dirty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</a:br>
                      <a:r>
                        <a:rPr lang="th-TH" sz="1000" b="1" dirty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(โครงการ)</a:t>
                      </a:r>
                    </a:p>
                  </a:txBody>
                  <a:tcPr marL="76200" marR="76200" marT="38100" marB="3810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th-TH" sz="1000" b="1" dirty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ยอดเงิน</a:t>
                      </a:r>
                      <a:r>
                        <a:rPr lang="th-TH" sz="1000" b="1" baseline="0" dirty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</a:t>
                      </a:r>
                      <a:r>
                        <a:rPr lang="th-TH" sz="1000" b="1" baseline="0" dirty="0" smtClean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/>
                      </a:r>
                      <a:br>
                        <a:rPr lang="th-TH" sz="1000" b="1" baseline="0" dirty="0" smtClean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</a:br>
                      <a:r>
                        <a:rPr lang="th-TH" sz="1000" b="1" baseline="0" dirty="0" smtClean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(</a:t>
                      </a:r>
                      <a:r>
                        <a:rPr lang="th-TH" sz="1000" b="1" baseline="0" dirty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บาท )</a:t>
                      </a:r>
                      <a:endParaRPr lang="th-TH" sz="1000" b="1" dirty="0">
                        <a:solidFill>
                          <a:schemeClr val="tx1"/>
                        </a:solidFill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76200" marR="76200" marT="38100" marB="3810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07611">
                <a:tc>
                  <a:txBody>
                    <a:bodyPr/>
                    <a:lstStyle/>
                    <a:p>
                      <a:r>
                        <a:rPr lang="th-TH" sz="1000" b="1" dirty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เงินอุดหนุน</a:t>
                      </a:r>
                    </a:p>
                  </a:txBody>
                  <a:tcPr marL="76200" marR="76200" marT="38100" marB="3810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00" dirty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85,900,000</a:t>
                      </a:r>
                      <a:endParaRPr lang="th-TH" sz="1000" dirty="0">
                        <a:solidFill>
                          <a:schemeClr val="tx1"/>
                        </a:solidFill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76200" marR="76200" marT="38100" marB="3810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th-TH" sz="1000" dirty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23</a:t>
                      </a:r>
                    </a:p>
                  </a:txBody>
                  <a:tcPr marL="76200" marR="76200" marT="38100" marB="3810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th-TH" sz="1000" dirty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4,604,724</a:t>
                      </a:r>
                    </a:p>
                  </a:txBody>
                  <a:tcPr marL="76200" marR="76200" marT="38100" marB="3810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00" dirty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5.36</a:t>
                      </a:r>
                      <a:endParaRPr lang="th-TH" sz="1000" dirty="0">
                        <a:solidFill>
                          <a:schemeClr val="tx1"/>
                        </a:solidFill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76200" marR="76200" marT="38100" marB="3810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th-TH" sz="1000" dirty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40</a:t>
                      </a:r>
                    </a:p>
                  </a:txBody>
                  <a:tcPr marL="76200" marR="76200" marT="38100" marB="3810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th-TH" sz="1000" dirty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231</a:t>
                      </a:r>
                    </a:p>
                  </a:txBody>
                  <a:tcPr marL="76200" marR="76200" marT="38100" marB="3810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th-TH" sz="1000" dirty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10,386,252</a:t>
                      </a:r>
                    </a:p>
                  </a:txBody>
                  <a:tcPr marL="76200" marR="76200" marT="38100" marB="3810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th-TH" sz="1000" dirty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30</a:t>
                      </a:r>
                    </a:p>
                  </a:txBody>
                  <a:tcPr marL="76200" marR="76200" marT="38100" marB="3810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th-TH" sz="1000" dirty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77</a:t>
                      </a:r>
                    </a:p>
                  </a:txBody>
                  <a:tcPr marL="76200" marR="76200" marT="38100" marB="3810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th-TH" sz="1000" dirty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4,595,534</a:t>
                      </a:r>
                    </a:p>
                  </a:txBody>
                  <a:tcPr marL="76200" marR="76200" marT="38100" marB="3810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th-TH" sz="1000" dirty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9,190</a:t>
                      </a:r>
                    </a:p>
                  </a:txBody>
                  <a:tcPr marL="76200" marR="76200" marT="38100" marB="3810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47221">
                <a:tc>
                  <a:txBody>
                    <a:bodyPr/>
                    <a:lstStyle/>
                    <a:p>
                      <a:r>
                        <a:rPr lang="th-TH" sz="1000" b="1" dirty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เงินทุนหมุนเวียน</a:t>
                      </a:r>
                    </a:p>
                  </a:txBody>
                  <a:tcPr marL="76200" marR="76200" marT="38100" marB="3810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00" dirty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600,000,000</a:t>
                      </a:r>
                      <a:endParaRPr lang="th-TH" sz="1000" dirty="0">
                        <a:solidFill>
                          <a:schemeClr val="tx1"/>
                        </a:solidFill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76200" marR="76200" marT="38100" marB="3810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th-TH" sz="1000" dirty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40</a:t>
                      </a:r>
                    </a:p>
                  </a:txBody>
                  <a:tcPr marL="76200" marR="76200" marT="38100" marB="3810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00" dirty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83,180,023</a:t>
                      </a:r>
                      <a:endParaRPr lang="th-TH" sz="1000" dirty="0">
                        <a:solidFill>
                          <a:schemeClr val="tx1"/>
                        </a:solidFill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76200" marR="76200" marT="38100" marB="3810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00" dirty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13.86</a:t>
                      </a:r>
                      <a:endParaRPr lang="th-TH" sz="1000" dirty="0">
                        <a:solidFill>
                          <a:schemeClr val="tx1"/>
                        </a:solidFill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76200" marR="76200" marT="38100" marB="3810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th-TH" sz="1000" dirty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47</a:t>
                      </a:r>
                    </a:p>
                  </a:txBody>
                  <a:tcPr marL="76200" marR="76200" marT="38100" marB="3810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th-TH" sz="1000" dirty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402</a:t>
                      </a:r>
                    </a:p>
                  </a:txBody>
                  <a:tcPr marL="76200" marR="76200" marT="38100" marB="3810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th-TH" sz="1000" dirty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53,061,928</a:t>
                      </a:r>
                    </a:p>
                  </a:txBody>
                  <a:tcPr marL="76200" marR="76200" marT="38100" marB="3810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th-TH" sz="1000" dirty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47</a:t>
                      </a:r>
                    </a:p>
                  </a:txBody>
                  <a:tcPr marL="76200" marR="76200" marT="38100" marB="3810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th-TH" sz="1000" dirty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402</a:t>
                      </a:r>
                    </a:p>
                  </a:txBody>
                  <a:tcPr marL="76200" marR="76200" marT="38100" marB="3810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th-TH" sz="1000" dirty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53,061,928</a:t>
                      </a:r>
                    </a:p>
                  </a:txBody>
                  <a:tcPr marL="76200" marR="76200" marT="38100" marB="3810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th-TH" sz="1000" dirty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30,118,095</a:t>
                      </a:r>
                    </a:p>
                  </a:txBody>
                  <a:tcPr marL="76200" marR="76200" marT="38100" marB="3810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92412">
                <a:tc>
                  <a:txBody>
                    <a:bodyPr/>
                    <a:lstStyle/>
                    <a:p>
                      <a:pPr algn="ctr"/>
                      <a:r>
                        <a:rPr lang="th-TH" sz="1000" b="1" dirty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รวม</a:t>
                      </a:r>
                    </a:p>
                  </a:txBody>
                  <a:tcPr marL="76200" marR="76200" marT="38100" marB="3810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BAB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th-TH" sz="1000" b="1" dirty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685,900</a:t>
                      </a:r>
                      <a:r>
                        <a:rPr lang="en-US" sz="1000" b="1" dirty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,</a:t>
                      </a:r>
                      <a:r>
                        <a:rPr lang="th-TH" sz="1000" b="1" dirty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000</a:t>
                      </a:r>
                    </a:p>
                  </a:txBody>
                  <a:tcPr marL="76200" marR="76200" marT="38100" marB="3810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BAB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th-TH" sz="1000" b="1" dirty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63</a:t>
                      </a:r>
                    </a:p>
                  </a:txBody>
                  <a:tcPr marL="76200" marR="76200" marT="38100" marB="3810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D9F6B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th-TH" sz="1000" b="1" dirty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87</a:t>
                      </a:r>
                      <a:r>
                        <a:rPr lang="en-US" sz="1000" b="1" dirty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,</a:t>
                      </a:r>
                      <a:r>
                        <a:rPr lang="th-TH" sz="1000" b="1" dirty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784</a:t>
                      </a:r>
                      <a:r>
                        <a:rPr lang="en-US" sz="1000" b="1" dirty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,</a:t>
                      </a:r>
                      <a:r>
                        <a:rPr lang="th-TH" sz="1000" b="1" dirty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747</a:t>
                      </a:r>
                    </a:p>
                  </a:txBody>
                  <a:tcPr marL="76200" marR="76200" marT="38100" marB="3810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D9F6B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00" b="1" dirty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12.80</a:t>
                      </a:r>
                      <a:endParaRPr lang="th-TH" sz="1000" b="1" dirty="0">
                        <a:solidFill>
                          <a:schemeClr val="tx1"/>
                        </a:solidFill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76200" marR="76200" marT="38100" marB="3810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D9F6B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th-TH" sz="1000" b="1" dirty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87</a:t>
                      </a:r>
                    </a:p>
                  </a:txBody>
                  <a:tcPr marL="76200" marR="76200" marT="38100" marB="3810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th-TH" sz="1000" b="1" dirty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633</a:t>
                      </a:r>
                    </a:p>
                  </a:txBody>
                  <a:tcPr marL="76200" marR="76200" marT="38100" marB="3810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00" b="1" dirty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63,448,180</a:t>
                      </a:r>
                      <a:endParaRPr lang="th-TH" sz="1000" b="1" dirty="0">
                        <a:solidFill>
                          <a:schemeClr val="tx1"/>
                        </a:solidFill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76200" marR="76200" marT="38100" marB="3810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th-TH" sz="1000" b="1" dirty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77</a:t>
                      </a:r>
                    </a:p>
                  </a:txBody>
                  <a:tcPr marL="76200" marR="76200" marT="38100" marB="3810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EFBFE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th-TH" sz="1000" b="1" dirty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479</a:t>
                      </a:r>
                    </a:p>
                  </a:txBody>
                  <a:tcPr marL="76200" marR="76200" marT="38100" marB="3810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EFBFE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00" b="1" dirty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57,657,462</a:t>
                      </a:r>
                      <a:endParaRPr lang="th-TH" sz="1000" b="1" dirty="0">
                        <a:solidFill>
                          <a:schemeClr val="tx1"/>
                        </a:solidFill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76200" marR="76200" marT="38100" marB="3810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EFBFE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th-TH" sz="1000" b="1" dirty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30,127,285</a:t>
                      </a:r>
                    </a:p>
                  </a:txBody>
                  <a:tcPr marL="76200" marR="76200" marT="38100" marB="3810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grpSp>
        <p:nvGrpSpPr>
          <p:cNvPr id="51" name="Group 50"/>
          <p:cNvGrpSpPr/>
          <p:nvPr/>
        </p:nvGrpSpPr>
        <p:grpSpPr>
          <a:xfrm>
            <a:off x="-23581" y="-271597"/>
            <a:ext cx="10193050" cy="1541268"/>
            <a:chOff x="-23581" y="-271597"/>
            <a:chExt cx="10193050" cy="1541268"/>
          </a:xfrm>
        </p:grpSpPr>
        <p:grpSp>
          <p:nvGrpSpPr>
            <p:cNvPr id="52" name="กลุ่ม 52">
              <a:extLst>
                <a:ext uri="{FF2B5EF4-FFF2-40B4-BE49-F238E27FC236}">
                  <a16:creationId xmlns:a16="http://schemas.microsoft.com/office/drawing/2014/main" id="{84E5CB32-C22A-40FB-BE79-3F261B775F5E}"/>
                </a:ext>
              </a:extLst>
            </p:cNvPr>
            <p:cNvGrpSpPr/>
            <p:nvPr/>
          </p:nvGrpSpPr>
          <p:grpSpPr>
            <a:xfrm>
              <a:off x="-23581" y="299"/>
              <a:ext cx="10193050" cy="674950"/>
              <a:chOff x="-29746" y="-164554"/>
              <a:chExt cx="9173747" cy="607455"/>
            </a:xfrm>
          </p:grpSpPr>
          <p:sp>
            <p:nvSpPr>
              <p:cNvPr id="56" name="สี่เหลี่ยมผืนผ้า: มุมมน 48">
                <a:extLst>
                  <a:ext uri="{FF2B5EF4-FFF2-40B4-BE49-F238E27FC236}">
                    <a16:creationId xmlns:a16="http://schemas.microsoft.com/office/drawing/2014/main" id="{DCE62B95-9C16-4E87-82CC-AF99B1F01983}"/>
                  </a:ext>
                </a:extLst>
              </p:cNvPr>
              <p:cNvSpPr/>
              <p:nvPr/>
            </p:nvSpPr>
            <p:spPr>
              <a:xfrm>
                <a:off x="5692012" y="65211"/>
                <a:ext cx="3441748" cy="377690"/>
              </a:xfrm>
              <a:prstGeom prst="roundRect">
                <a:avLst/>
              </a:prstGeom>
              <a:gradFill flip="none" rotWithShape="1">
                <a:gsLst>
                  <a:gs pos="0">
                    <a:srgbClr val="8E7300"/>
                  </a:gs>
                  <a:gs pos="51000">
                    <a:srgbClr val="FFFFFF"/>
                  </a:gs>
                  <a:gs pos="76000">
                    <a:srgbClr val="BC9800"/>
                  </a:gs>
                  <a:gs pos="24000">
                    <a:srgbClr val="BC9800"/>
                  </a:gs>
                  <a:gs pos="100000">
                    <a:srgbClr val="9A7D00"/>
                  </a:gs>
                </a:gsLst>
                <a:lin ang="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2000"/>
              </a:p>
            </p:txBody>
          </p:sp>
          <p:sp>
            <p:nvSpPr>
              <p:cNvPr id="57" name="สี่เหลี่ยมผืนผ้า 47">
                <a:extLst>
                  <a:ext uri="{FF2B5EF4-FFF2-40B4-BE49-F238E27FC236}">
                    <a16:creationId xmlns:a16="http://schemas.microsoft.com/office/drawing/2014/main" id="{667204FE-3C1C-4980-AD32-890094B05AFC}"/>
                  </a:ext>
                </a:extLst>
              </p:cNvPr>
              <p:cNvSpPr/>
              <p:nvPr/>
            </p:nvSpPr>
            <p:spPr>
              <a:xfrm>
                <a:off x="-29746" y="-164554"/>
                <a:ext cx="9173747" cy="517884"/>
              </a:xfrm>
              <a:prstGeom prst="rect">
                <a:avLst/>
              </a:prstGeom>
              <a:gradFill flip="none" rotWithShape="1">
                <a:gsLst>
                  <a:gs pos="0">
                    <a:srgbClr val="8E7300"/>
                  </a:gs>
                  <a:gs pos="51000">
                    <a:srgbClr val="FFFFFF"/>
                  </a:gs>
                  <a:gs pos="76000">
                    <a:srgbClr val="BC9800"/>
                  </a:gs>
                  <a:gs pos="24000">
                    <a:srgbClr val="BC9800"/>
                  </a:gs>
                  <a:gs pos="100000">
                    <a:srgbClr val="9A7D00"/>
                  </a:gs>
                </a:gsLst>
                <a:lin ang="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2000"/>
              </a:p>
            </p:txBody>
          </p:sp>
          <p:sp>
            <p:nvSpPr>
              <p:cNvPr id="58" name="แผนผังลำดับงาน: ป้อนข้อมูลด้วยตนเอง 4">
                <a:extLst>
                  <a:ext uri="{FF2B5EF4-FFF2-40B4-BE49-F238E27FC236}">
                    <a16:creationId xmlns:a16="http://schemas.microsoft.com/office/drawing/2014/main" id="{CDB1064D-F2C9-4D02-9722-A4463B75D08B}"/>
                  </a:ext>
                </a:extLst>
              </p:cNvPr>
              <p:cNvSpPr/>
              <p:nvPr/>
            </p:nvSpPr>
            <p:spPr>
              <a:xfrm>
                <a:off x="5883027" y="51469"/>
                <a:ext cx="3260973" cy="301861"/>
              </a:xfrm>
              <a:prstGeom prst="flowChartAlternateProcess">
                <a:avLst/>
              </a:prstGeom>
              <a:solidFill>
                <a:srgbClr val="00206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2000" dirty="0"/>
              </a:p>
            </p:txBody>
          </p:sp>
          <p:sp>
            <p:nvSpPr>
              <p:cNvPr id="59" name="สี่เหลี่ยมผืนผ้า 3">
                <a:extLst>
                  <a:ext uri="{FF2B5EF4-FFF2-40B4-BE49-F238E27FC236}">
                    <a16:creationId xmlns:a16="http://schemas.microsoft.com/office/drawing/2014/main" id="{8493D4F4-6FD8-4552-904E-DB7274115DA0}"/>
                  </a:ext>
                </a:extLst>
              </p:cNvPr>
              <p:cNvSpPr/>
              <p:nvPr/>
            </p:nvSpPr>
            <p:spPr>
              <a:xfrm>
                <a:off x="-29746" y="-164554"/>
                <a:ext cx="9173747" cy="432048"/>
              </a:xfrm>
              <a:prstGeom prst="rect">
                <a:avLst/>
              </a:prstGeom>
              <a:solidFill>
                <a:srgbClr val="00206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2000"/>
              </a:p>
            </p:txBody>
          </p:sp>
        </p:grpSp>
        <p:grpSp>
          <p:nvGrpSpPr>
            <p:cNvPr id="53" name="กลุ่ม 9">
              <a:extLst>
                <a:ext uri="{FF2B5EF4-FFF2-40B4-BE49-F238E27FC236}">
                  <a16:creationId xmlns:a16="http://schemas.microsoft.com/office/drawing/2014/main" id="{D2312BD0-5401-4FDB-9FF3-B1382B3C9639}"/>
                </a:ext>
              </a:extLst>
            </p:cNvPr>
            <p:cNvGrpSpPr/>
            <p:nvPr/>
          </p:nvGrpSpPr>
          <p:grpSpPr>
            <a:xfrm>
              <a:off x="5792566" y="-271597"/>
              <a:ext cx="1899096" cy="1541268"/>
              <a:chOff x="5491686" y="-481268"/>
              <a:chExt cx="1709187" cy="1387141"/>
            </a:xfrm>
          </p:grpSpPr>
          <p:sp>
            <p:nvSpPr>
              <p:cNvPr id="54" name="วงรี 13">
                <a:extLst>
                  <a:ext uri="{FF2B5EF4-FFF2-40B4-BE49-F238E27FC236}">
                    <a16:creationId xmlns:a16="http://schemas.microsoft.com/office/drawing/2014/main" id="{722B5707-C41F-4885-825E-D2676CEE49E1}"/>
                  </a:ext>
                </a:extLst>
              </p:cNvPr>
              <p:cNvSpPr/>
              <p:nvPr/>
            </p:nvSpPr>
            <p:spPr>
              <a:xfrm>
                <a:off x="5491686" y="-481268"/>
                <a:ext cx="1709187" cy="1387141"/>
              </a:xfrm>
              <a:prstGeom prst="ellipse">
                <a:avLst/>
              </a:prstGeom>
              <a:solidFill>
                <a:srgbClr val="FBF7F1"/>
              </a:solidFill>
              <a:ln>
                <a:noFill/>
              </a:ln>
              <a:effectLst>
                <a:softEdge rad="31750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2000"/>
              </a:p>
            </p:txBody>
          </p:sp>
          <p:pic>
            <p:nvPicPr>
              <p:cNvPr id="55" name="รูปภาพ 65">
                <a:extLst>
                  <a:ext uri="{FF2B5EF4-FFF2-40B4-BE49-F238E27FC236}">
                    <a16:creationId xmlns:a16="http://schemas.microsoft.com/office/drawing/2014/main" id="{EF9B53AA-6A14-4E04-B937-D6234A306BD7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r="65168" b="30186"/>
              <a:stretch/>
            </p:blipFill>
            <p:spPr>
              <a:xfrm>
                <a:off x="5978910" y="-202056"/>
                <a:ext cx="857563" cy="565764"/>
              </a:xfrm>
              <a:custGeom>
                <a:avLst/>
                <a:gdLst>
                  <a:gd name="connsiteX0" fmla="*/ 0 w 1500565"/>
                  <a:gd name="connsiteY0" fmla="*/ 0 h 990006"/>
                  <a:gd name="connsiteX1" fmla="*/ 1500565 w 1500565"/>
                  <a:gd name="connsiteY1" fmla="*/ 0 h 990006"/>
                  <a:gd name="connsiteX2" fmla="*/ 1500565 w 1500565"/>
                  <a:gd name="connsiteY2" fmla="*/ 699241 h 990006"/>
                  <a:gd name="connsiteX3" fmla="*/ 1454656 w 1500565"/>
                  <a:gd name="connsiteY3" fmla="*/ 699241 h 990006"/>
                  <a:gd name="connsiteX4" fmla="*/ 1454656 w 1500565"/>
                  <a:gd name="connsiteY4" fmla="*/ 958222 h 990006"/>
                  <a:gd name="connsiteX5" fmla="*/ 1500565 w 1500565"/>
                  <a:gd name="connsiteY5" fmla="*/ 958222 h 990006"/>
                  <a:gd name="connsiteX6" fmla="*/ 1500565 w 1500565"/>
                  <a:gd name="connsiteY6" fmla="*/ 990006 h 990006"/>
                  <a:gd name="connsiteX7" fmla="*/ 0 w 1500565"/>
                  <a:gd name="connsiteY7" fmla="*/ 990006 h 9900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00565" h="990006">
                    <a:moveTo>
                      <a:pt x="0" y="0"/>
                    </a:moveTo>
                    <a:lnTo>
                      <a:pt x="1500565" y="0"/>
                    </a:lnTo>
                    <a:lnTo>
                      <a:pt x="1500565" y="699241"/>
                    </a:lnTo>
                    <a:lnTo>
                      <a:pt x="1454656" y="699241"/>
                    </a:lnTo>
                    <a:lnTo>
                      <a:pt x="1454656" y="958222"/>
                    </a:lnTo>
                    <a:lnTo>
                      <a:pt x="1500565" y="958222"/>
                    </a:lnTo>
                    <a:lnTo>
                      <a:pt x="1500565" y="990006"/>
                    </a:lnTo>
                    <a:lnTo>
                      <a:pt x="0" y="990006"/>
                    </a:lnTo>
                    <a:close/>
                  </a:path>
                </a:pathLst>
              </a:custGeom>
            </p:spPr>
          </p:pic>
        </p:grpSp>
      </p:grpSp>
      <p:grpSp>
        <p:nvGrpSpPr>
          <p:cNvPr id="60" name="Group 59"/>
          <p:cNvGrpSpPr/>
          <p:nvPr/>
        </p:nvGrpSpPr>
        <p:grpSpPr>
          <a:xfrm>
            <a:off x="-23583" y="5154909"/>
            <a:ext cx="10183585" cy="694389"/>
            <a:chOff x="-23583" y="5134125"/>
            <a:chExt cx="10183585" cy="715174"/>
          </a:xfrm>
        </p:grpSpPr>
        <p:grpSp>
          <p:nvGrpSpPr>
            <p:cNvPr id="72" name="กลุ่ม 1">
              <a:extLst>
                <a:ext uri="{FF2B5EF4-FFF2-40B4-BE49-F238E27FC236}">
                  <a16:creationId xmlns:a16="http://schemas.microsoft.com/office/drawing/2014/main" id="{58DAA6D8-19A9-434E-BD10-9F227ECAADEE}"/>
                </a:ext>
              </a:extLst>
            </p:cNvPr>
            <p:cNvGrpSpPr/>
            <p:nvPr/>
          </p:nvGrpSpPr>
          <p:grpSpPr>
            <a:xfrm>
              <a:off x="-23583" y="5274993"/>
              <a:ext cx="10183585" cy="470079"/>
              <a:chOff x="-21226" y="4621292"/>
              <a:chExt cx="9165227" cy="561020"/>
            </a:xfrm>
          </p:grpSpPr>
          <p:grpSp>
            <p:nvGrpSpPr>
              <p:cNvPr id="79" name="กลุ่ม 7">
                <a:extLst>
                  <a:ext uri="{FF2B5EF4-FFF2-40B4-BE49-F238E27FC236}">
                    <a16:creationId xmlns:a16="http://schemas.microsoft.com/office/drawing/2014/main" id="{30C28730-7CDF-4231-A774-6A7122EB4AEA}"/>
                  </a:ext>
                </a:extLst>
              </p:cNvPr>
              <p:cNvGrpSpPr/>
              <p:nvPr/>
            </p:nvGrpSpPr>
            <p:grpSpPr>
              <a:xfrm>
                <a:off x="-21226" y="4635401"/>
                <a:ext cx="5133813" cy="546911"/>
                <a:chOff x="-45702" y="6428830"/>
                <a:chExt cx="7109733" cy="450425"/>
              </a:xfrm>
            </p:grpSpPr>
            <p:sp>
              <p:nvSpPr>
                <p:cNvPr id="83" name="รูปแบบอิสระ: รูปร่าง 55">
                  <a:extLst>
                    <a:ext uri="{FF2B5EF4-FFF2-40B4-BE49-F238E27FC236}">
                      <a16:creationId xmlns:a16="http://schemas.microsoft.com/office/drawing/2014/main" id="{447532BC-F1AF-418B-B954-69A21822D4D1}"/>
                    </a:ext>
                  </a:extLst>
                </p:cNvPr>
                <p:cNvSpPr/>
                <p:nvPr/>
              </p:nvSpPr>
              <p:spPr>
                <a:xfrm>
                  <a:off x="-16309" y="6508953"/>
                  <a:ext cx="6875685" cy="339767"/>
                </a:xfrm>
                <a:custGeom>
                  <a:avLst/>
                  <a:gdLst>
                    <a:gd name="connsiteX0" fmla="*/ 0 w 6028447"/>
                    <a:gd name="connsiteY0" fmla="*/ 0 h 339767"/>
                    <a:gd name="connsiteX1" fmla="*/ 6028447 w 6028447"/>
                    <a:gd name="connsiteY1" fmla="*/ 0 h 339767"/>
                    <a:gd name="connsiteX2" fmla="*/ 5679852 w 6028447"/>
                    <a:gd name="connsiteY2" fmla="*/ 339767 h 339767"/>
                    <a:gd name="connsiteX3" fmla="*/ 0 w 6028447"/>
                    <a:gd name="connsiteY3" fmla="*/ 339767 h 339767"/>
                    <a:gd name="connsiteX4" fmla="*/ 0 w 6028447"/>
                    <a:gd name="connsiteY4" fmla="*/ 0 h 3397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028447" h="339767">
                      <a:moveTo>
                        <a:pt x="0" y="0"/>
                      </a:moveTo>
                      <a:lnTo>
                        <a:pt x="6028447" y="0"/>
                      </a:lnTo>
                      <a:lnTo>
                        <a:pt x="5679852" y="339767"/>
                      </a:lnTo>
                      <a:lnTo>
                        <a:pt x="0" y="33976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th-TH" sz="2000" dirty="0"/>
                </a:p>
              </p:txBody>
            </p:sp>
            <p:sp>
              <p:nvSpPr>
                <p:cNvPr id="84" name="รูปแบบอิสระ: รูปร่าง 50">
                  <a:extLst>
                    <a:ext uri="{FF2B5EF4-FFF2-40B4-BE49-F238E27FC236}">
                      <a16:creationId xmlns:a16="http://schemas.microsoft.com/office/drawing/2014/main" id="{72AD55B9-27A4-40A2-86AD-A09FD1FBB379}"/>
                    </a:ext>
                  </a:extLst>
                </p:cNvPr>
                <p:cNvSpPr/>
                <p:nvPr/>
              </p:nvSpPr>
              <p:spPr>
                <a:xfrm>
                  <a:off x="-45702" y="6433550"/>
                  <a:ext cx="7025615" cy="426691"/>
                </a:xfrm>
                <a:custGeom>
                  <a:avLst/>
                  <a:gdLst>
                    <a:gd name="connsiteX0" fmla="*/ 0 w 6123140"/>
                    <a:gd name="connsiteY0" fmla="*/ 0 h 426691"/>
                    <a:gd name="connsiteX1" fmla="*/ 6123140 w 6123140"/>
                    <a:gd name="connsiteY1" fmla="*/ 0 h 426691"/>
                    <a:gd name="connsiteX2" fmla="*/ 6008569 w 6123140"/>
                    <a:gd name="connsiteY2" fmla="*/ 111669 h 426691"/>
                    <a:gd name="connsiteX3" fmla="*/ 5685361 w 6123140"/>
                    <a:gd name="connsiteY3" fmla="*/ 426691 h 426691"/>
                    <a:gd name="connsiteX4" fmla="*/ 5679852 w 6123140"/>
                    <a:gd name="connsiteY4" fmla="*/ 426691 h 426691"/>
                    <a:gd name="connsiteX5" fmla="*/ 6028447 w 6123140"/>
                    <a:gd name="connsiteY5" fmla="*/ 86924 h 426691"/>
                    <a:gd name="connsiteX6" fmla="*/ 0 w 6123140"/>
                    <a:gd name="connsiteY6" fmla="*/ 86924 h 426691"/>
                    <a:gd name="connsiteX7" fmla="*/ 0 w 6123140"/>
                    <a:gd name="connsiteY7" fmla="*/ 0 h 4266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123140" h="426691">
                      <a:moveTo>
                        <a:pt x="0" y="0"/>
                      </a:moveTo>
                      <a:lnTo>
                        <a:pt x="6123140" y="0"/>
                      </a:lnTo>
                      <a:lnTo>
                        <a:pt x="6008569" y="111669"/>
                      </a:lnTo>
                      <a:lnTo>
                        <a:pt x="5685361" y="426691"/>
                      </a:lnTo>
                      <a:lnTo>
                        <a:pt x="5679852" y="426691"/>
                      </a:lnTo>
                      <a:lnTo>
                        <a:pt x="6028447" y="86924"/>
                      </a:lnTo>
                      <a:lnTo>
                        <a:pt x="0" y="8692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>
                  <a:gsLst>
                    <a:gs pos="0">
                      <a:srgbClr val="FBE4AE"/>
                    </a:gs>
                    <a:gs pos="13000">
                      <a:srgbClr val="BD922A"/>
                    </a:gs>
                    <a:gs pos="21001">
                      <a:srgbClr val="BD922A"/>
                    </a:gs>
                    <a:gs pos="63000">
                      <a:srgbClr val="FBE4AE"/>
                    </a:gs>
                    <a:gs pos="67000">
                      <a:srgbClr val="BD922A"/>
                    </a:gs>
                    <a:gs pos="69000">
                      <a:srgbClr val="835E17"/>
                    </a:gs>
                    <a:gs pos="82001">
                      <a:srgbClr val="A28949"/>
                    </a:gs>
                    <a:gs pos="100000">
                      <a:srgbClr val="FAE3B7"/>
                    </a:gs>
                  </a:gsLst>
                  <a:lin ang="0" scaled="1"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th-TH" sz="2000" dirty="0"/>
                </a:p>
              </p:txBody>
            </p:sp>
            <p:sp>
              <p:nvSpPr>
                <p:cNvPr id="85" name="รูปแบบอิสระ: รูปร่าง 49">
                  <a:extLst>
                    <a:ext uri="{FF2B5EF4-FFF2-40B4-BE49-F238E27FC236}">
                      <a16:creationId xmlns:a16="http://schemas.microsoft.com/office/drawing/2014/main" id="{0CC04605-512B-40BA-BB6C-C4CA6329F254}"/>
                    </a:ext>
                  </a:extLst>
                </p:cNvPr>
                <p:cNvSpPr/>
                <p:nvPr/>
              </p:nvSpPr>
              <p:spPr>
                <a:xfrm rot="380166">
                  <a:off x="6515308" y="6428830"/>
                  <a:ext cx="548723" cy="450425"/>
                </a:xfrm>
                <a:custGeom>
                  <a:avLst/>
                  <a:gdLst>
                    <a:gd name="connsiteX0" fmla="*/ 411471 w 524882"/>
                    <a:gd name="connsiteY0" fmla="*/ 0 h 426691"/>
                    <a:gd name="connsiteX1" fmla="*/ 524882 w 524882"/>
                    <a:gd name="connsiteY1" fmla="*/ 0 h 426691"/>
                    <a:gd name="connsiteX2" fmla="*/ 113411 w 524882"/>
                    <a:gd name="connsiteY2" fmla="*/ 426691 h 426691"/>
                    <a:gd name="connsiteX3" fmla="*/ 0 w 524882"/>
                    <a:gd name="connsiteY3" fmla="*/ 426691 h 426691"/>
                    <a:gd name="connsiteX4" fmla="*/ 411471 w 524882"/>
                    <a:gd name="connsiteY4" fmla="*/ 0 h 4266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24882" h="426691">
                      <a:moveTo>
                        <a:pt x="411471" y="0"/>
                      </a:moveTo>
                      <a:lnTo>
                        <a:pt x="524882" y="0"/>
                      </a:lnTo>
                      <a:lnTo>
                        <a:pt x="113411" y="426691"/>
                      </a:lnTo>
                      <a:lnTo>
                        <a:pt x="0" y="426691"/>
                      </a:lnTo>
                      <a:lnTo>
                        <a:pt x="411471" y="0"/>
                      </a:ln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FBE4AE"/>
                    </a:gs>
                    <a:gs pos="13000">
                      <a:srgbClr val="BD922A"/>
                    </a:gs>
                    <a:gs pos="21001">
                      <a:srgbClr val="BD922A"/>
                    </a:gs>
                    <a:gs pos="63000">
                      <a:srgbClr val="FBE4AE"/>
                    </a:gs>
                    <a:gs pos="67000">
                      <a:srgbClr val="BD922A"/>
                    </a:gs>
                    <a:gs pos="69000">
                      <a:srgbClr val="835E17"/>
                    </a:gs>
                    <a:gs pos="82001">
                      <a:srgbClr val="A28949"/>
                    </a:gs>
                    <a:gs pos="100000">
                      <a:srgbClr val="FAE3B7"/>
                    </a:gs>
                  </a:gsLst>
                  <a:path path="circle">
                    <a:fillToRect l="100000" b="100000"/>
                  </a:path>
                  <a:tileRect t="-100000" r="-100000"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th-TH" sz="2000"/>
                </a:p>
              </p:txBody>
            </p:sp>
          </p:grpSp>
          <p:grpSp>
            <p:nvGrpSpPr>
              <p:cNvPr id="80" name="กลุ่ม 4">
                <a:extLst>
                  <a:ext uri="{FF2B5EF4-FFF2-40B4-BE49-F238E27FC236}">
                    <a16:creationId xmlns:a16="http://schemas.microsoft.com/office/drawing/2014/main" id="{33080593-C486-4A4E-A259-28A964353B4D}"/>
                  </a:ext>
                </a:extLst>
              </p:cNvPr>
              <p:cNvGrpSpPr/>
              <p:nvPr/>
            </p:nvGrpSpPr>
            <p:grpSpPr>
              <a:xfrm>
                <a:off x="7524888" y="4621292"/>
                <a:ext cx="1619113" cy="531030"/>
                <a:chOff x="9543115" y="6415804"/>
                <a:chExt cx="2661401" cy="453428"/>
              </a:xfrm>
            </p:grpSpPr>
            <p:sp>
              <p:nvSpPr>
                <p:cNvPr id="81" name="รูปแบบอิสระ: รูปร่าง 38">
                  <a:extLst>
                    <a:ext uri="{FF2B5EF4-FFF2-40B4-BE49-F238E27FC236}">
                      <a16:creationId xmlns:a16="http://schemas.microsoft.com/office/drawing/2014/main" id="{18287458-5345-45BB-A7B2-0AE1DDE4E433}"/>
                    </a:ext>
                  </a:extLst>
                </p:cNvPr>
                <p:cNvSpPr/>
                <p:nvPr/>
              </p:nvSpPr>
              <p:spPr>
                <a:xfrm>
                  <a:off x="9543115" y="6415804"/>
                  <a:ext cx="2661398" cy="441288"/>
                </a:xfrm>
                <a:custGeom>
                  <a:avLst/>
                  <a:gdLst>
                    <a:gd name="connsiteX0" fmla="*/ 437779 w 1373020"/>
                    <a:gd name="connsiteY0" fmla="*/ 0 h 426691"/>
                    <a:gd name="connsiteX1" fmla="*/ 1373020 w 1373020"/>
                    <a:gd name="connsiteY1" fmla="*/ 0 h 426691"/>
                    <a:gd name="connsiteX2" fmla="*/ 1373020 w 1373020"/>
                    <a:gd name="connsiteY2" fmla="*/ 426691 h 426691"/>
                    <a:gd name="connsiteX3" fmla="*/ 0 w 1373020"/>
                    <a:gd name="connsiteY3" fmla="*/ 426691 h 426691"/>
                    <a:gd name="connsiteX4" fmla="*/ 323208 w 1373020"/>
                    <a:gd name="connsiteY4" fmla="*/ 111669 h 426691"/>
                    <a:gd name="connsiteX5" fmla="*/ 437779 w 1373020"/>
                    <a:gd name="connsiteY5" fmla="*/ 0 h 4266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73020" h="426691">
                      <a:moveTo>
                        <a:pt x="437779" y="0"/>
                      </a:moveTo>
                      <a:lnTo>
                        <a:pt x="1373020" y="0"/>
                      </a:lnTo>
                      <a:lnTo>
                        <a:pt x="1373020" y="426691"/>
                      </a:lnTo>
                      <a:lnTo>
                        <a:pt x="0" y="426691"/>
                      </a:lnTo>
                      <a:lnTo>
                        <a:pt x="323208" y="111669"/>
                      </a:lnTo>
                      <a:lnTo>
                        <a:pt x="437779" y="0"/>
                      </a:lnTo>
                      <a:close/>
                    </a:path>
                  </a:pathLst>
                </a:custGeom>
                <a:gradFill>
                  <a:gsLst>
                    <a:gs pos="0">
                      <a:srgbClr val="FBE4AE"/>
                    </a:gs>
                    <a:gs pos="13000">
                      <a:srgbClr val="BD922A"/>
                    </a:gs>
                    <a:gs pos="21001">
                      <a:srgbClr val="BD922A"/>
                    </a:gs>
                    <a:gs pos="63000">
                      <a:srgbClr val="FBE4AE"/>
                    </a:gs>
                    <a:gs pos="67000">
                      <a:srgbClr val="BD922A"/>
                    </a:gs>
                    <a:gs pos="69000">
                      <a:srgbClr val="835E17"/>
                    </a:gs>
                    <a:gs pos="82001">
                      <a:srgbClr val="A28949"/>
                    </a:gs>
                    <a:gs pos="100000">
                      <a:srgbClr val="FAE3B7"/>
                    </a:gs>
                  </a:gsLst>
                  <a:lin ang="0" scaled="1"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th-TH" sz="2000"/>
                </a:p>
              </p:txBody>
            </p:sp>
            <p:sp>
              <p:nvSpPr>
                <p:cNvPr id="82" name="รูปแบบอิสระ: รูปร่าง 31">
                  <a:extLst>
                    <a:ext uri="{FF2B5EF4-FFF2-40B4-BE49-F238E27FC236}">
                      <a16:creationId xmlns:a16="http://schemas.microsoft.com/office/drawing/2014/main" id="{CB515603-CB57-4A48-B8A7-C4BD2C469F4B}"/>
                    </a:ext>
                  </a:extLst>
                </p:cNvPr>
                <p:cNvSpPr/>
                <p:nvPr/>
              </p:nvSpPr>
              <p:spPr>
                <a:xfrm>
                  <a:off x="9543115" y="6510930"/>
                  <a:ext cx="2661401" cy="358302"/>
                </a:xfrm>
                <a:custGeom>
                  <a:avLst/>
                  <a:gdLst>
                    <a:gd name="connsiteX0" fmla="*/ 349528 w 1399340"/>
                    <a:gd name="connsiteY0" fmla="*/ 0 h 340675"/>
                    <a:gd name="connsiteX1" fmla="*/ 1399340 w 1399340"/>
                    <a:gd name="connsiteY1" fmla="*/ 0 h 340675"/>
                    <a:gd name="connsiteX2" fmla="*/ 1399340 w 1399340"/>
                    <a:gd name="connsiteY2" fmla="*/ 340675 h 340675"/>
                    <a:gd name="connsiteX3" fmla="*/ 0 w 1399340"/>
                    <a:gd name="connsiteY3" fmla="*/ 340675 h 340675"/>
                    <a:gd name="connsiteX4" fmla="*/ 349528 w 1399340"/>
                    <a:gd name="connsiteY4" fmla="*/ 0 h 3406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99340" h="340675">
                      <a:moveTo>
                        <a:pt x="349528" y="0"/>
                      </a:moveTo>
                      <a:lnTo>
                        <a:pt x="1399340" y="0"/>
                      </a:lnTo>
                      <a:lnTo>
                        <a:pt x="1399340" y="340675"/>
                      </a:lnTo>
                      <a:lnTo>
                        <a:pt x="0" y="340675"/>
                      </a:lnTo>
                      <a:lnTo>
                        <a:pt x="349528" y="0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th-TH" sz="2000"/>
                </a:p>
              </p:txBody>
            </p:sp>
          </p:grpSp>
        </p:grpSp>
        <p:pic>
          <p:nvPicPr>
            <p:cNvPr id="73" name="Picture 23">
              <a:extLst>
                <a:ext uri="{FF2B5EF4-FFF2-40B4-BE49-F238E27FC236}">
                  <a16:creationId xmlns:a16="http://schemas.microsoft.com/office/drawing/2014/main" id="{A9FCDA38-8F0B-49DF-8F2E-B899B1F3623D}"/>
                </a:ext>
              </a:extLst>
            </p:cNvPr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699853" y="5264104"/>
              <a:ext cx="625615" cy="408428"/>
            </a:xfrm>
            <a:prstGeom prst="rect">
              <a:avLst/>
            </a:prstGeom>
          </p:spPr>
        </p:pic>
        <p:pic>
          <p:nvPicPr>
            <p:cNvPr id="74" name="Picture 24">
              <a:extLst>
                <a:ext uri="{FF2B5EF4-FFF2-40B4-BE49-F238E27FC236}">
                  <a16:creationId xmlns:a16="http://schemas.microsoft.com/office/drawing/2014/main" id="{199745AA-CFB3-443D-A566-E11575BA5223}"/>
                </a:ext>
              </a:extLst>
            </p:cNvPr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440755" y="5252961"/>
              <a:ext cx="384697" cy="433336"/>
            </a:xfrm>
            <a:prstGeom prst="rect">
              <a:avLst/>
            </a:prstGeom>
          </p:spPr>
        </p:pic>
        <p:pic>
          <p:nvPicPr>
            <p:cNvPr id="75" name="Picture 35">
              <a:extLst>
                <a:ext uri="{FF2B5EF4-FFF2-40B4-BE49-F238E27FC236}">
                  <a16:creationId xmlns:a16="http://schemas.microsoft.com/office/drawing/2014/main" id="{9584FECB-F937-4F01-8CDD-C92F98A2F1BC}"/>
                </a:ext>
              </a:extLst>
            </p:cNvPr>
            <p:cNvPicPr>
              <a:picLocks noChangeAspect="1"/>
            </p:cNvPicPr>
            <p:nvPr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882063" y="5338458"/>
              <a:ext cx="373365" cy="309768"/>
            </a:xfrm>
            <a:prstGeom prst="rect">
              <a:avLst/>
            </a:prstGeom>
          </p:spPr>
        </p:pic>
        <p:pic>
          <p:nvPicPr>
            <p:cNvPr id="76" name="Picture 36">
              <a:extLst>
                <a:ext uri="{FF2B5EF4-FFF2-40B4-BE49-F238E27FC236}">
                  <a16:creationId xmlns:a16="http://schemas.microsoft.com/office/drawing/2014/main" id="{62FFD426-AD6C-47DA-99D3-A7217E240C18}"/>
                </a:ext>
              </a:extLst>
            </p:cNvPr>
            <p:cNvPicPr>
              <a:picLocks noChangeAspect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345100" y="5340250"/>
              <a:ext cx="281130" cy="303691"/>
            </a:xfrm>
            <a:prstGeom prst="rect">
              <a:avLst/>
            </a:prstGeom>
          </p:spPr>
        </p:pic>
        <p:pic>
          <p:nvPicPr>
            <p:cNvPr id="77" name="Picture 2" descr="C:\Users\Administrator\Desktop\change for good.png"/>
            <p:cNvPicPr>
              <a:picLocks noChangeAspect="1" noChangeArrowheads="1"/>
            </p:cNvPicPr>
            <p:nvPr/>
          </p:nvPicPr>
          <p:blipFill>
            <a:blip r:embed="rId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606130" y="5281839"/>
              <a:ext cx="890907" cy="501037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78" name="รูปแบบอิสระ: รูปร่าง 49">
              <a:extLst>
                <a:ext uri="{FF2B5EF4-FFF2-40B4-BE49-F238E27FC236}">
                  <a16:creationId xmlns:a16="http://schemas.microsoft.com/office/drawing/2014/main" id="{0CC04605-512B-40BA-BB6C-C4CA6329F254}"/>
                </a:ext>
              </a:extLst>
            </p:cNvPr>
            <p:cNvSpPr/>
            <p:nvPr/>
          </p:nvSpPr>
          <p:spPr>
            <a:xfrm rot="1816843">
              <a:off x="8384884" y="5134125"/>
              <a:ext cx="366819" cy="715174"/>
            </a:xfrm>
            <a:custGeom>
              <a:avLst/>
              <a:gdLst>
                <a:gd name="connsiteX0" fmla="*/ 411471 w 524882"/>
                <a:gd name="connsiteY0" fmla="*/ 0 h 426691"/>
                <a:gd name="connsiteX1" fmla="*/ 524882 w 524882"/>
                <a:gd name="connsiteY1" fmla="*/ 0 h 426691"/>
                <a:gd name="connsiteX2" fmla="*/ 113411 w 524882"/>
                <a:gd name="connsiteY2" fmla="*/ 426691 h 426691"/>
                <a:gd name="connsiteX3" fmla="*/ 0 w 524882"/>
                <a:gd name="connsiteY3" fmla="*/ 426691 h 426691"/>
                <a:gd name="connsiteX4" fmla="*/ 411471 w 524882"/>
                <a:gd name="connsiteY4" fmla="*/ 0 h 426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4882" h="426691">
                  <a:moveTo>
                    <a:pt x="411471" y="0"/>
                  </a:moveTo>
                  <a:lnTo>
                    <a:pt x="524882" y="0"/>
                  </a:lnTo>
                  <a:lnTo>
                    <a:pt x="113411" y="426691"/>
                  </a:lnTo>
                  <a:lnTo>
                    <a:pt x="0" y="426691"/>
                  </a:lnTo>
                  <a:lnTo>
                    <a:pt x="411471" y="0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BE4AE"/>
                </a:gs>
                <a:gs pos="13000">
                  <a:srgbClr val="BD922A"/>
                </a:gs>
                <a:gs pos="21001">
                  <a:srgbClr val="BD922A"/>
                </a:gs>
                <a:gs pos="63000">
                  <a:srgbClr val="FBE4AE"/>
                </a:gs>
                <a:gs pos="67000">
                  <a:srgbClr val="BD922A"/>
                </a:gs>
                <a:gs pos="69000">
                  <a:srgbClr val="835E17"/>
                </a:gs>
                <a:gs pos="82001">
                  <a:srgbClr val="A28949"/>
                </a:gs>
                <a:gs pos="100000">
                  <a:srgbClr val="FAE3B7"/>
                </a:gs>
              </a:gsLst>
              <a:path path="circle">
                <a:fillToRect l="100000" b="100000"/>
              </a:path>
              <a:tileRect t="-100000" r="-10000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th-TH" sz="2000"/>
            </a:p>
          </p:txBody>
        </p:sp>
      </p:grpSp>
      <p:sp>
        <p:nvSpPr>
          <p:cNvPr id="86" name="TextBox 7"/>
          <p:cNvSpPr txBox="1"/>
          <p:nvPr/>
        </p:nvSpPr>
        <p:spPr>
          <a:xfrm>
            <a:off x="216981" y="5442506"/>
            <a:ext cx="5166910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th-TH" sz="1000" b="1" dirty="0">
                <a:solidFill>
                  <a:schemeClr val="bg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เศรษฐกิจฐานรากมั่นคง ชุมชนเข้มแข็งอย่างยั่งยืน ด้วยหลักปรัชญาของเศรษฐกิจพอเพียง</a:t>
            </a:r>
          </a:p>
        </p:txBody>
      </p:sp>
      <p:sp>
        <p:nvSpPr>
          <p:cNvPr id="87" name="กล่องข้อความ 8">
            <a:extLst>
              <a:ext uri="{FF2B5EF4-FFF2-40B4-BE49-F238E27FC236}">
                <a16:creationId xmlns:a16="http://schemas.microsoft.com/office/drawing/2014/main" id="{BF84CABE-5C70-4013-8958-0D4F9CD0D474}"/>
              </a:ext>
            </a:extLst>
          </p:cNvPr>
          <p:cNvSpPr txBox="1"/>
          <p:nvPr/>
        </p:nvSpPr>
        <p:spPr>
          <a:xfrm>
            <a:off x="7676272" y="32100"/>
            <a:ext cx="2493196" cy="5262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ct val="120000"/>
              </a:lnSpc>
            </a:pPr>
            <a:r>
              <a:rPr lang="en-US" sz="12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60 </a:t>
            </a:r>
            <a:r>
              <a:rPr lang="th-TH" sz="12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ปี กรมการพัฒนาชุมชน</a:t>
            </a:r>
          </a:p>
          <a:p>
            <a:pPr>
              <a:lnSpc>
                <a:spcPct val="120000"/>
              </a:lnSpc>
            </a:pPr>
            <a:r>
              <a:rPr lang="th-TH" sz="12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สร้างสรรค์ชุมชน สร้างคน สร้างชาติ</a:t>
            </a:r>
            <a:endParaRPr lang="en-US" sz="1200" b="1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hulabhorn Likit Text" panose="00000500000000000000" pitchFamily="50" charset="-34"/>
              <a:cs typeface="Chulabhorn Likit Text" panose="00000500000000000000" pitchFamily="50" charset="-34"/>
            </a:endParaRPr>
          </a:p>
        </p:txBody>
      </p:sp>
      <p:sp>
        <p:nvSpPr>
          <p:cNvPr id="88" name="สี่เหลี่ยมผืนผ้า: มุมมน 24">
            <a:extLst>
              <a:ext uri="{FF2B5EF4-FFF2-40B4-BE49-F238E27FC236}">
                <a16:creationId xmlns:a16="http://schemas.microsoft.com/office/drawing/2014/main" id="{D992C9EC-F489-4262-8A24-43469489E10F}"/>
              </a:ext>
            </a:extLst>
          </p:cNvPr>
          <p:cNvSpPr/>
          <p:nvPr/>
        </p:nvSpPr>
        <p:spPr>
          <a:xfrm>
            <a:off x="298784" y="-44257"/>
            <a:ext cx="6334319" cy="679012"/>
          </a:xfrm>
          <a:prstGeom prst="roundRect">
            <a:avLst/>
          </a:prstGeom>
          <a:noFill/>
          <a:ln>
            <a:noFill/>
          </a:ln>
          <a:scene3d>
            <a:camera prst="orthographicFront"/>
            <a:lightRig rig="threePt" dir="t"/>
          </a:scene3d>
          <a:sp3d>
            <a:bevelT w="139700" h="139700" prst="divot"/>
          </a:sp3d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rtlCol="0" anchor="t"/>
          <a:lstStyle/>
          <a:p>
            <a:pPr>
              <a:lnSpc>
                <a:spcPct val="110000"/>
              </a:lnSpc>
            </a:pPr>
            <a:r>
              <a:rPr lang="th-TH" sz="1200" b="1" spc="-30" dirty="0">
                <a:solidFill>
                  <a:schemeClr val="bg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5.4 </a:t>
            </a:r>
            <a:r>
              <a:rPr lang="th-TH" sz="1200" b="1" dirty="0">
                <a:solidFill>
                  <a:schemeClr val="bg1"/>
                </a:solidFill>
                <a:latin typeface="Chulabhorn Likit Text" panose="00000500000000000000" pitchFamily="50" charset="-34"/>
                <a:ea typeface="Times New Roman" panose="02020603050405020304" pitchFamily="18" charset="0"/>
                <a:cs typeface="Chulabhorn Likit Text" panose="00000500000000000000" pitchFamily="50" charset="-34"/>
              </a:rPr>
              <a:t>การพิจารณาจัดสรรงบประมาณเงินอุดหนุน และเงินทุนหมุนเวียน</a:t>
            </a:r>
            <a:br>
              <a:rPr lang="th-TH" sz="1200" b="1" dirty="0">
                <a:solidFill>
                  <a:schemeClr val="bg1"/>
                </a:solidFill>
                <a:latin typeface="Chulabhorn Likit Text" panose="00000500000000000000" pitchFamily="50" charset="-34"/>
                <a:ea typeface="Times New Roman" panose="02020603050405020304" pitchFamily="18" charset="0"/>
                <a:cs typeface="Chulabhorn Likit Text" panose="00000500000000000000" pitchFamily="50" charset="-34"/>
              </a:rPr>
            </a:br>
            <a:r>
              <a:rPr lang="th-TH" sz="1200" b="1" dirty="0">
                <a:solidFill>
                  <a:schemeClr val="bg1"/>
                </a:solidFill>
                <a:latin typeface="Chulabhorn Likit Text" panose="00000500000000000000" pitchFamily="50" charset="-34"/>
                <a:ea typeface="Times New Roman" panose="02020603050405020304" pitchFamily="18" charset="0"/>
                <a:cs typeface="Chulabhorn Likit Text" panose="00000500000000000000" pitchFamily="50" charset="-34"/>
              </a:rPr>
              <a:t>กองทุนพัฒนาบทบาทสตรี ประจำปีงบประมาณ พ.ศ. 2566 เพิ่มเติม </a:t>
            </a:r>
            <a:endParaRPr lang="th-TH" sz="1200" b="1" dirty="0">
              <a:solidFill>
                <a:schemeClr val="bg1"/>
              </a:solidFill>
              <a:latin typeface="Chulabhorn Likit Text" panose="00000500000000000000" pitchFamily="50" charset="-34"/>
              <a:cs typeface="Chulabhorn Likit Text" panose="00000500000000000000" pitchFamily="50" charset="-34"/>
            </a:endParaRPr>
          </a:p>
        </p:txBody>
      </p:sp>
      <p:sp>
        <p:nvSpPr>
          <p:cNvPr id="18" name="Google Shape;557;p26">
            <a:extLst>
              <a:ext uri="{FF2B5EF4-FFF2-40B4-BE49-F238E27FC236}">
                <a16:creationId xmlns:a16="http://schemas.microsoft.com/office/drawing/2014/main" id="{9A79A052-A469-8693-7197-57D1E5D87724}"/>
              </a:ext>
            </a:extLst>
          </p:cNvPr>
          <p:cNvSpPr/>
          <p:nvPr/>
        </p:nvSpPr>
        <p:spPr>
          <a:xfrm>
            <a:off x="-23583" y="954478"/>
            <a:ext cx="7341446" cy="548245"/>
          </a:xfrm>
          <a:custGeom>
            <a:avLst/>
            <a:gdLst/>
            <a:ahLst/>
            <a:cxnLst/>
            <a:rect l="l" t="t" r="r" b="b"/>
            <a:pathLst>
              <a:path w="172487" h="22004" extrusionOk="0">
                <a:moveTo>
                  <a:pt x="6347" y="1"/>
                </a:moveTo>
                <a:lnTo>
                  <a:pt x="1" y="11002"/>
                </a:lnTo>
                <a:lnTo>
                  <a:pt x="6347" y="22004"/>
                </a:lnTo>
                <a:lnTo>
                  <a:pt x="166129" y="22004"/>
                </a:lnTo>
                <a:lnTo>
                  <a:pt x="172487" y="11002"/>
                </a:lnTo>
                <a:lnTo>
                  <a:pt x="166129" y="1"/>
                </a:lnTo>
                <a:close/>
              </a:path>
            </a:pathLst>
          </a:custGeom>
          <a:solidFill>
            <a:srgbClr val="F8E4ED"/>
          </a:solidFill>
          <a:ln>
            <a:noFill/>
          </a:ln>
        </p:spPr>
        <p:txBody>
          <a:bodyPr spcFirstLastPara="1" wrap="square" lIns="76188" tIns="76188" rIns="76188" bIns="76188" anchor="ctr" anchorCtr="0">
            <a:noAutofit/>
          </a:bodyPr>
          <a:lstStyle/>
          <a:p>
            <a:endParaRPr sz="1500"/>
          </a:p>
        </p:txBody>
      </p:sp>
      <p:sp>
        <p:nvSpPr>
          <p:cNvPr id="19" name="Google Shape;131;p16">
            <a:extLst>
              <a:ext uri="{FF2B5EF4-FFF2-40B4-BE49-F238E27FC236}">
                <a16:creationId xmlns:a16="http://schemas.microsoft.com/office/drawing/2014/main" id="{98A81397-E242-A4EB-7C66-64A455364DA1}"/>
              </a:ext>
            </a:extLst>
          </p:cNvPr>
          <p:cNvSpPr txBox="1"/>
          <p:nvPr/>
        </p:nvSpPr>
        <p:spPr>
          <a:xfrm>
            <a:off x="146968" y="1032057"/>
            <a:ext cx="7170895" cy="45456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76188" tIns="76188" rIns="76188" bIns="76188" anchor="ctr" anchorCtr="0">
            <a:noAutofit/>
          </a:bodyPr>
          <a:lstStyle/>
          <a:p>
            <a:r>
              <a:rPr lang="th-TH" sz="1250" b="1" dirty="0">
                <a:latin typeface="Chulabhorn Likit Text" panose="00000500000000000000" pitchFamily="50" charset="-34"/>
                <a:ea typeface="Roboto"/>
                <a:cs typeface="Chulabhorn Likit Text" panose="00000500000000000000" pitchFamily="50" charset="-34"/>
                <a:sym typeface="Roboto"/>
              </a:rPr>
              <a:t>งบประมาณที่ส่งคืน ขอรับงบประมาณ และเสนอจัดสรรจัดสรรงบประมาณเพิ่มเติมระดับจังหวัด และกทม.</a:t>
            </a:r>
            <a:endParaRPr sz="1250" b="1" dirty="0">
              <a:latin typeface="Chulabhorn Likit Text" panose="00000500000000000000" pitchFamily="50" charset="-34"/>
              <a:ea typeface="Roboto"/>
              <a:cs typeface="Chulabhorn Likit Text" panose="00000500000000000000" pitchFamily="50" charset="-34"/>
              <a:sym typeface="Roboto"/>
            </a:endParaRPr>
          </a:p>
        </p:txBody>
      </p:sp>
    </p:spTree>
    <p:extLst>
      <p:ext uri="{BB962C8B-B14F-4D97-AF65-F5344CB8AC3E}">
        <p14:creationId xmlns:p14="http://schemas.microsoft.com/office/powerpoint/2010/main" val="955145820"/>
      </p:ext>
    </p:extLst>
  </p:cSld>
  <p:clrMapOvr>
    <a:masterClrMapping/>
  </p:clrMapOvr>
</p:sld>
</file>

<file path=ppt/slides/slide1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" name="TextBox 2"/>
          <p:cNvSpPr txBox="1"/>
          <p:nvPr/>
        </p:nvSpPr>
        <p:spPr>
          <a:xfrm>
            <a:off x="1040858" y="713421"/>
            <a:ext cx="3275256" cy="3231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h-TH" sz="1500" dirty="0">
                <a:solidFill>
                  <a:srgbClr val="002060"/>
                </a:solidFill>
                <a:latin typeface="Chulabhorn Likit Text" panose="00000500000000000000" pitchFamily="2" charset="-34"/>
                <a:cs typeface="Chulabhorn Likit Text" panose="00000500000000000000" pitchFamily="2" charset="-34"/>
              </a:rPr>
              <a:t>หลักเกณฑ์ </a:t>
            </a:r>
            <a:r>
              <a:rPr lang="en-US" sz="1500" dirty="0">
                <a:solidFill>
                  <a:srgbClr val="002060"/>
                </a:solidFill>
                <a:latin typeface="Chulabhorn Likit Text" panose="00000500000000000000" pitchFamily="2" charset="-34"/>
                <a:cs typeface="Chulabhorn Likit Text" panose="00000500000000000000" pitchFamily="2" charset="-34"/>
              </a:rPr>
              <a:t>: </a:t>
            </a:r>
            <a:r>
              <a:rPr lang="th-TH" sz="1500" dirty="0">
                <a:solidFill>
                  <a:srgbClr val="002060"/>
                </a:solidFill>
                <a:latin typeface="Chulabhorn Likit Text" panose="00000500000000000000" pitchFamily="2" charset="-34"/>
                <a:cs typeface="Chulabhorn Likit Text" panose="00000500000000000000" pitchFamily="2" charset="-34"/>
              </a:rPr>
              <a:t>การจัดสรรเงินทุนหมุนเวียน</a:t>
            </a:r>
          </a:p>
        </p:txBody>
      </p:sp>
      <p:grpSp>
        <p:nvGrpSpPr>
          <p:cNvPr id="34" name="Google Shape;126;p16"/>
          <p:cNvGrpSpPr/>
          <p:nvPr/>
        </p:nvGrpSpPr>
        <p:grpSpPr>
          <a:xfrm>
            <a:off x="1457249" y="1147758"/>
            <a:ext cx="4943168" cy="559888"/>
            <a:chOff x="3212428" y="999350"/>
            <a:chExt cx="5931801" cy="671865"/>
          </a:xfrm>
          <a:solidFill>
            <a:schemeClr val="accent5">
              <a:lumMod val="40000"/>
              <a:lumOff val="60000"/>
              <a:alpha val="60000"/>
            </a:schemeClr>
          </a:solidFill>
        </p:grpSpPr>
        <p:sp>
          <p:nvSpPr>
            <p:cNvPr id="35" name="Google Shape;127;p16"/>
            <p:cNvSpPr/>
            <p:nvPr/>
          </p:nvSpPr>
          <p:spPr>
            <a:xfrm>
              <a:off x="3212428" y="999350"/>
              <a:ext cx="5931801" cy="671865"/>
            </a:xfrm>
            <a:custGeom>
              <a:avLst/>
              <a:gdLst/>
              <a:ahLst/>
              <a:cxnLst/>
              <a:rect l="l" t="t" r="r" b="b"/>
              <a:pathLst>
                <a:path w="195109" h="22099" extrusionOk="0">
                  <a:moveTo>
                    <a:pt x="11050" y="1"/>
                  </a:moveTo>
                  <a:cubicBezTo>
                    <a:pt x="4954" y="1"/>
                    <a:pt x="1" y="4942"/>
                    <a:pt x="1" y="11050"/>
                  </a:cubicBezTo>
                  <a:cubicBezTo>
                    <a:pt x="1" y="17146"/>
                    <a:pt x="4954" y="22099"/>
                    <a:pt x="11050" y="22099"/>
                  </a:cubicBezTo>
                  <a:lnTo>
                    <a:pt x="195108" y="22099"/>
                  </a:lnTo>
                  <a:lnTo>
                    <a:pt x="195108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76188" tIns="76188" rIns="76188" bIns="76188" anchor="ctr" anchorCtr="0">
              <a:noAutofit/>
            </a:bodyPr>
            <a:lstStyle/>
            <a:p>
              <a:endParaRPr sz="1500">
                <a:latin typeface="Chulabhorn Likit Text" panose="00000500000000000000" pitchFamily="50" charset="-34"/>
                <a:cs typeface="Chulabhorn Likit Text" panose="00000500000000000000" pitchFamily="50" charset="-34"/>
              </a:endParaRPr>
            </a:p>
          </p:txBody>
        </p:sp>
        <p:sp>
          <p:nvSpPr>
            <p:cNvPr id="39" name="Google Shape;131;p16"/>
            <p:cNvSpPr txBox="1"/>
            <p:nvPr/>
          </p:nvSpPr>
          <p:spPr>
            <a:xfrm>
              <a:off x="4136375" y="1132432"/>
              <a:ext cx="4592555" cy="443608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76188" tIns="76188" rIns="76188" bIns="76188" anchor="ctr" anchorCtr="0">
              <a:noAutofit/>
            </a:bodyPr>
            <a:lstStyle/>
            <a:p>
              <a:r>
                <a:rPr lang="th-TH" sz="1250" dirty="0">
                  <a:solidFill>
                    <a:srgbClr val="002060"/>
                  </a:solidFill>
                  <a:latin typeface="Chulabhorn Likit Text" panose="00000500000000000000" pitchFamily="50" charset="-34"/>
                  <a:ea typeface="Roboto"/>
                  <a:cs typeface="Chulabhorn Likit Text" panose="00000500000000000000" pitchFamily="50" charset="-34"/>
                  <a:sym typeface="Roboto"/>
                </a:rPr>
                <a:t>จัดสรรงบประมาณเพิ่มเติมให้ ร้อยละ 100</a:t>
              </a:r>
              <a:endParaRPr sz="1250" dirty="0">
                <a:solidFill>
                  <a:srgbClr val="002060"/>
                </a:solidFill>
                <a:latin typeface="Chulabhorn Likit Text" panose="00000500000000000000" pitchFamily="50" charset="-34"/>
                <a:ea typeface="Roboto"/>
                <a:cs typeface="Chulabhorn Likit Text" panose="00000500000000000000" pitchFamily="50" charset="-34"/>
                <a:sym typeface="Roboto"/>
              </a:endParaRPr>
            </a:p>
          </p:txBody>
        </p:sp>
      </p:grpSp>
      <p:sp>
        <p:nvSpPr>
          <p:cNvPr id="41" name="TextBox 2"/>
          <p:cNvSpPr txBox="1"/>
          <p:nvPr/>
        </p:nvSpPr>
        <p:spPr>
          <a:xfrm>
            <a:off x="1040857" y="1832727"/>
            <a:ext cx="2866490" cy="3231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h-TH" sz="1500" dirty="0">
                <a:solidFill>
                  <a:srgbClr val="002060"/>
                </a:solidFill>
                <a:latin typeface="Chulabhorn Likit Text" panose="00000500000000000000" pitchFamily="2" charset="-34"/>
                <a:cs typeface="Chulabhorn Likit Text" panose="00000500000000000000" pitchFamily="2" charset="-34"/>
              </a:rPr>
              <a:t>หลักเกณฑ์ </a:t>
            </a:r>
            <a:r>
              <a:rPr lang="en-US" sz="1500" dirty="0">
                <a:solidFill>
                  <a:srgbClr val="002060"/>
                </a:solidFill>
                <a:latin typeface="Chulabhorn Likit Text" panose="00000500000000000000" pitchFamily="2" charset="-34"/>
                <a:cs typeface="Chulabhorn Likit Text" panose="00000500000000000000" pitchFamily="2" charset="-34"/>
              </a:rPr>
              <a:t>: </a:t>
            </a:r>
            <a:r>
              <a:rPr lang="th-TH" sz="1500" dirty="0">
                <a:solidFill>
                  <a:srgbClr val="002060"/>
                </a:solidFill>
                <a:latin typeface="Chulabhorn Likit Text" panose="00000500000000000000" pitchFamily="2" charset="-34"/>
                <a:cs typeface="Chulabhorn Likit Text" panose="00000500000000000000" pitchFamily="2" charset="-34"/>
              </a:rPr>
              <a:t>การจัดสรรเงินอุดหนุน</a:t>
            </a:r>
          </a:p>
        </p:txBody>
      </p:sp>
      <p:sp>
        <p:nvSpPr>
          <p:cNvPr id="43" name="Google Shape;106;p16"/>
          <p:cNvSpPr/>
          <p:nvPr/>
        </p:nvSpPr>
        <p:spPr>
          <a:xfrm>
            <a:off x="1593420" y="4265947"/>
            <a:ext cx="7020336" cy="761987"/>
          </a:xfrm>
          <a:custGeom>
            <a:avLst/>
            <a:gdLst/>
            <a:ahLst/>
            <a:cxnLst/>
            <a:rect l="l" t="t" r="r" b="b"/>
            <a:pathLst>
              <a:path w="195109" h="22087" extrusionOk="0">
                <a:moveTo>
                  <a:pt x="11050" y="1"/>
                </a:moveTo>
                <a:cubicBezTo>
                  <a:pt x="4954" y="1"/>
                  <a:pt x="1" y="4942"/>
                  <a:pt x="1" y="11038"/>
                </a:cubicBezTo>
                <a:cubicBezTo>
                  <a:pt x="1" y="17146"/>
                  <a:pt x="4954" y="22087"/>
                  <a:pt x="11050" y="22087"/>
                </a:cubicBezTo>
                <a:lnTo>
                  <a:pt x="195108" y="22087"/>
                </a:lnTo>
                <a:lnTo>
                  <a:pt x="195108" y="1"/>
                </a:lnTo>
                <a:close/>
              </a:path>
            </a:pathLst>
          </a:custGeom>
          <a:solidFill>
            <a:schemeClr val="accent4">
              <a:lumMod val="20000"/>
              <a:lumOff val="80000"/>
              <a:alpha val="60000"/>
            </a:schemeClr>
          </a:solidFill>
          <a:ln>
            <a:noFill/>
          </a:ln>
        </p:spPr>
        <p:txBody>
          <a:bodyPr spcFirstLastPara="1" wrap="square" lIns="76188" tIns="76188" rIns="76188" bIns="76188" anchor="ctr" anchorCtr="0">
            <a:noAutofit/>
          </a:bodyPr>
          <a:lstStyle/>
          <a:p>
            <a:endParaRPr sz="1500">
              <a:latin typeface="Chulabhorn Likit Text" panose="00000500000000000000" pitchFamily="50" charset="-34"/>
              <a:cs typeface="Chulabhorn Likit Text" panose="00000500000000000000" pitchFamily="50" charset="-34"/>
            </a:endParaRPr>
          </a:p>
        </p:txBody>
      </p:sp>
      <p:sp>
        <p:nvSpPr>
          <p:cNvPr id="44" name="Google Shape;107;p16"/>
          <p:cNvSpPr/>
          <p:nvPr/>
        </p:nvSpPr>
        <p:spPr>
          <a:xfrm>
            <a:off x="1753004" y="4377040"/>
            <a:ext cx="523283" cy="504881"/>
          </a:xfrm>
          <a:custGeom>
            <a:avLst/>
            <a:gdLst/>
            <a:ahLst/>
            <a:cxnLst/>
            <a:rect l="l" t="t" r="r" b="b"/>
            <a:pathLst>
              <a:path w="17265" h="17264" extrusionOk="0">
                <a:moveTo>
                  <a:pt x="8633" y="0"/>
                </a:moveTo>
                <a:cubicBezTo>
                  <a:pt x="3858" y="0"/>
                  <a:pt x="0" y="3870"/>
                  <a:pt x="0" y="8632"/>
                </a:cubicBezTo>
                <a:cubicBezTo>
                  <a:pt x="0" y="13406"/>
                  <a:pt x="3858" y="17264"/>
                  <a:pt x="8633" y="17264"/>
                </a:cubicBezTo>
                <a:cubicBezTo>
                  <a:pt x="13395" y="17264"/>
                  <a:pt x="17265" y="13406"/>
                  <a:pt x="17265" y="8632"/>
                </a:cubicBezTo>
                <a:cubicBezTo>
                  <a:pt x="17265" y="3870"/>
                  <a:pt x="13395" y="0"/>
                  <a:pt x="8633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76188" tIns="76188" rIns="76188" bIns="76188" anchor="ctr" anchorCtr="0">
            <a:noAutofit/>
          </a:bodyPr>
          <a:lstStyle/>
          <a:p>
            <a:endParaRPr sz="1500"/>
          </a:p>
        </p:txBody>
      </p:sp>
      <p:sp>
        <p:nvSpPr>
          <p:cNvPr id="45" name="Google Shape;108;p16"/>
          <p:cNvSpPr/>
          <p:nvPr/>
        </p:nvSpPr>
        <p:spPr>
          <a:xfrm>
            <a:off x="1792687" y="4424917"/>
            <a:ext cx="436414" cy="428429"/>
          </a:xfrm>
          <a:custGeom>
            <a:avLst/>
            <a:gdLst/>
            <a:ahLst/>
            <a:cxnLst/>
            <a:rect l="l" t="t" r="r" b="b"/>
            <a:pathLst>
              <a:path w="13967" h="13967" extrusionOk="0">
                <a:moveTo>
                  <a:pt x="13967" y="6978"/>
                </a:moveTo>
                <a:cubicBezTo>
                  <a:pt x="13967" y="10836"/>
                  <a:pt x="10847" y="13967"/>
                  <a:pt x="6990" y="13967"/>
                </a:cubicBezTo>
                <a:cubicBezTo>
                  <a:pt x="3132" y="13967"/>
                  <a:pt x="1" y="10836"/>
                  <a:pt x="1" y="6978"/>
                </a:cubicBezTo>
                <a:cubicBezTo>
                  <a:pt x="1" y="3132"/>
                  <a:pt x="3132" y="1"/>
                  <a:pt x="6990" y="1"/>
                </a:cubicBezTo>
                <a:cubicBezTo>
                  <a:pt x="10847" y="1"/>
                  <a:pt x="13967" y="3132"/>
                  <a:pt x="13967" y="6978"/>
                </a:cubicBezTo>
                <a:close/>
              </a:path>
            </a:pathLst>
          </a:custGeom>
          <a:solidFill>
            <a:srgbClr val="F1F1F1"/>
          </a:solidFill>
          <a:ln>
            <a:noFill/>
          </a:ln>
        </p:spPr>
        <p:txBody>
          <a:bodyPr spcFirstLastPara="1" wrap="square" lIns="0" tIns="76188" rIns="0" bIns="76188" anchor="ctr" anchorCtr="0">
            <a:noAutofit/>
          </a:bodyPr>
          <a:lstStyle/>
          <a:p>
            <a:pPr algn="ctr"/>
            <a:r>
              <a:rPr lang="en" sz="1667" dirty="0">
                <a:solidFill>
                  <a:srgbClr val="002060"/>
                </a:solidFill>
                <a:latin typeface="Chulabhorn Likit Text" panose="00000500000000000000" pitchFamily="50" charset="-34"/>
                <a:ea typeface="Fira Sans Extra Condensed Medium"/>
                <a:cs typeface="Chulabhorn Likit Text" panose="00000500000000000000" pitchFamily="50" charset="-34"/>
                <a:sym typeface="Fira Sans Extra Condensed Medium"/>
              </a:rPr>
              <a:t>0</a:t>
            </a:r>
            <a:r>
              <a:rPr lang="th-TH" sz="1667" dirty="0">
                <a:solidFill>
                  <a:srgbClr val="002060"/>
                </a:solidFill>
                <a:latin typeface="Chulabhorn Likit Text" panose="00000500000000000000" pitchFamily="50" charset="-34"/>
                <a:ea typeface="Fira Sans Extra Condensed Medium"/>
                <a:cs typeface="Chulabhorn Likit Text" panose="00000500000000000000" pitchFamily="50" charset="-34"/>
                <a:sym typeface="Fira Sans Extra Condensed Medium"/>
              </a:rPr>
              <a:t>3</a:t>
            </a:r>
            <a:endParaRPr sz="1667" dirty="0">
              <a:solidFill>
                <a:srgbClr val="002060"/>
              </a:solidFill>
              <a:latin typeface="Chulabhorn Likit Text" panose="00000500000000000000" pitchFamily="50" charset="-34"/>
              <a:ea typeface="Fira Sans Extra Condensed Medium"/>
              <a:cs typeface="Chulabhorn Likit Text" panose="00000500000000000000" pitchFamily="50" charset="-34"/>
              <a:sym typeface="Fira Sans Extra Condensed Medium"/>
            </a:endParaRPr>
          </a:p>
        </p:txBody>
      </p:sp>
      <p:sp>
        <p:nvSpPr>
          <p:cNvPr id="50" name="Google Shape;113;p16"/>
          <p:cNvSpPr/>
          <p:nvPr/>
        </p:nvSpPr>
        <p:spPr>
          <a:xfrm>
            <a:off x="1587714" y="3277437"/>
            <a:ext cx="7020780" cy="735428"/>
          </a:xfrm>
          <a:custGeom>
            <a:avLst/>
            <a:gdLst/>
            <a:ahLst/>
            <a:cxnLst/>
            <a:rect l="l" t="t" r="r" b="b"/>
            <a:pathLst>
              <a:path w="195109" h="22099" extrusionOk="0">
                <a:moveTo>
                  <a:pt x="11050" y="1"/>
                </a:moveTo>
                <a:cubicBezTo>
                  <a:pt x="4954" y="1"/>
                  <a:pt x="1" y="4942"/>
                  <a:pt x="1" y="11050"/>
                </a:cubicBezTo>
                <a:cubicBezTo>
                  <a:pt x="1" y="17146"/>
                  <a:pt x="4954" y="22099"/>
                  <a:pt x="11050" y="22099"/>
                </a:cubicBezTo>
                <a:lnTo>
                  <a:pt x="195108" y="22099"/>
                </a:lnTo>
                <a:lnTo>
                  <a:pt x="195108" y="1"/>
                </a:lnTo>
                <a:close/>
              </a:path>
            </a:pathLst>
          </a:custGeom>
          <a:solidFill>
            <a:srgbClr val="E8ABB5">
              <a:alpha val="60000"/>
            </a:srgbClr>
          </a:solidFill>
          <a:ln>
            <a:noFill/>
          </a:ln>
        </p:spPr>
        <p:txBody>
          <a:bodyPr spcFirstLastPara="1" wrap="square" lIns="76188" tIns="76188" rIns="76188" bIns="76188" anchor="ctr" anchorCtr="0">
            <a:noAutofit/>
          </a:bodyPr>
          <a:lstStyle/>
          <a:p>
            <a:endParaRPr sz="1500">
              <a:solidFill>
                <a:srgbClr val="002060"/>
              </a:solidFill>
              <a:latin typeface="Chulabhorn Likit Text" panose="00000500000000000000" pitchFamily="50" charset="-34"/>
              <a:cs typeface="Chulabhorn Likit Text" panose="00000500000000000000" pitchFamily="50" charset="-34"/>
            </a:endParaRPr>
          </a:p>
        </p:txBody>
      </p:sp>
      <p:sp>
        <p:nvSpPr>
          <p:cNvPr id="51" name="Google Shape;114;p16"/>
          <p:cNvSpPr/>
          <p:nvPr/>
        </p:nvSpPr>
        <p:spPr>
          <a:xfrm>
            <a:off x="1743531" y="3372589"/>
            <a:ext cx="571480" cy="567041"/>
          </a:xfrm>
          <a:custGeom>
            <a:avLst/>
            <a:gdLst/>
            <a:ahLst/>
            <a:cxnLst/>
            <a:rect l="l" t="t" r="r" b="b"/>
            <a:pathLst>
              <a:path w="17265" h="17265" extrusionOk="0">
                <a:moveTo>
                  <a:pt x="8633" y="1"/>
                </a:moveTo>
                <a:cubicBezTo>
                  <a:pt x="3858" y="1"/>
                  <a:pt x="0" y="3858"/>
                  <a:pt x="0" y="8633"/>
                </a:cubicBezTo>
                <a:cubicBezTo>
                  <a:pt x="0" y="13395"/>
                  <a:pt x="3858" y="17265"/>
                  <a:pt x="8633" y="17265"/>
                </a:cubicBezTo>
                <a:cubicBezTo>
                  <a:pt x="13395" y="17265"/>
                  <a:pt x="17265" y="13395"/>
                  <a:pt x="17265" y="8633"/>
                </a:cubicBezTo>
                <a:cubicBezTo>
                  <a:pt x="17265" y="3858"/>
                  <a:pt x="13395" y="1"/>
                  <a:pt x="8633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76188" tIns="76188" rIns="76188" bIns="76188" anchor="ctr" anchorCtr="0">
            <a:noAutofit/>
          </a:bodyPr>
          <a:lstStyle/>
          <a:p>
            <a:endParaRPr sz="1500"/>
          </a:p>
        </p:txBody>
      </p:sp>
      <p:sp>
        <p:nvSpPr>
          <p:cNvPr id="52" name="Google Shape;115;p16"/>
          <p:cNvSpPr/>
          <p:nvPr/>
        </p:nvSpPr>
        <p:spPr>
          <a:xfrm>
            <a:off x="1803234" y="3442146"/>
            <a:ext cx="453943" cy="487166"/>
          </a:xfrm>
          <a:custGeom>
            <a:avLst/>
            <a:gdLst/>
            <a:ahLst/>
            <a:cxnLst/>
            <a:rect l="l" t="t" r="r" b="b"/>
            <a:pathLst>
              <a:path w="13967" h="13955" extrusionOk="0">
                <a:moveTo>
                  <a:pt x="13967" y="6978"/>
                </a:moveTo>
                <a:cubicBezTo>
                  <a:pt x="13967" y="10835"/>
                  <a:pt x="10847" y="13955"/>
                  <a:pt x="6990" y="13955"/>
                </a:cubicBezTo>
                <a:cubicBezTo>
                  <a:pt x="3132" y="13955"/>
                  <a:pt x="1" y="10835"/>
                  <a:pt x="1" y="6978"/>
                </a:cubicBezTo>
                <a:cubicBezTo>
                  <a:pt x="1" y="3120"/>
                  <a:pt x="3132" y="0"/>
                  <a:pt x="6990" y="0"/>
                </a:cubicBezTo>
                <a:cubicBezTo>
                  <a:pt x="10847" y="0"/>
                  <a:pt x="13967" y="3120"/>
                  <a:pt x="13967" y="6978"/>
                </a:cubicBezTo>
                <a:close/>
              </a:path>
            </a:pathLst>
          </a:custGeom>
          <a:solidFill>
            <a:srgbClr val="F1F1F1"/>
          </a:solidFill>
          <a:ln>
            <a:noFill/>
          </a:ln>
        </p:spPr>
        <p:txBody>
          <a:bodyPr spcFirstLastPara="1" wrap="square" lIns="0" tIns="76188" rIns="0" bIns="76188" anchor="ctr" anchorCtr="0">
            <a:noAutofit/>
          </a:bodyPr>
          <a:lstStyle/>
          <a:p>
            <a:pPr algn="ctr"/>
            <a:r>
              <a:rPr lang="en" sz="1667" dirty="0">
                <a:solidFill>
                  <a:srgbClr val="002060"/>
                </a:solidFill>
                <a:latin typeface="Chulabhorn Likit Text" panose="00000500000000000000" pitchFamily="50" charset="-34"/>
                <a:ea typeface="Fira Sans Extra Condensed Medium"/>
                <a:cs typeface="Chulabhorn Likit Text" panose="00000500000000000000" pitchFamily="50" charset="-34"/>
                <a:sym typeface="Fira Sans Extra Condensed Medium"/>
              </a:rPr>
              <a:t>0</a:t>
            </a:r>
            <a:r>
              <a:rPr lang="th-TH" sz="1667" dirty="0">
                <a:solidFill>
                  <a:srgbClr val="002060"/>
                </a:solidFill>
                <a:latin typeface="Chulabhorn Likit Text" panose="00000500000000000000" pitchFamily="50" charset="-34"/>
                <a:ea typeface="Fira Sans Extra Condensed Medium"/>
                <a:cs typeface="Chulabhorn Likit Text" panose="00000500000000000000" pitchFamily="50" charset="-34"/>
                <a:sym typeface="Fira Sans Extra Condensed Medium"/>
              </a:rPr>
              <a:t>2</a:t>
            </a:r>
            <a:endParaRPr sz="1667" dirty="0">
              <a:solidFill>
                <a:srgbClr val="002060"/>
              </a:solidFill>
              <a:latin typeface="Chulabhorn Likit Text" panose="00000500000000000000" pitchFamily="50" charset="-34"/>
              <a:ea typeface="Fira Sans Extra Condensed Medium"/>
              <a:cs typeface="Chulabhorn Likit Text" panose="00000500000000000000" pitchFamily="50" charset="-34"/>
              <a:sym typeface="Fira Sans Extra Condensed Medium"/>
            </a:endParaRPr>
          </a:p>
        </p:txBody>
      </p:sp>
      <p:sp>
        <p:nvSpPr>
          <p:cNvPr id="57" name="Google Shape;120;p16"/>
          <p:cNvSpPr/>
          <p:nvPr/>
        </p:nvSpPr>
        <p:spPr>
          <a:xfrm>
            <a:off x="1569610" y="2352346"/>
            <a:ext cx="7020780" cy="746244"/>
          </a:xfrm>
          <a:custGeom>
            <a:avLst/>
            <a:gdLst/>
            <a:ahLst/>
            <a:cxnLst/>
            <a:rect l="l" t="t" r="r" b="b"/>
            <a:pathLst>
              <a:path w="195573" h="22087" extrusionOk="0">
                <a:moveTo>
                  <a:pt x="11049" y="0"/>
                </a:moveTo>
                <a:cubicBezTo>
                  <a:pt x="4953" y="0"/>
                  <a:pt x="0" y="4941"/>
                  <a:pt x="0" y="11037"/>
                </a:cubicBezTo>
                <a:cubicBezTo>
                  <a:pt x="0" y="17145"/>
                  <a:pt x="4953" y="22086"/>
                  <a:pt x="11049" y="22086"/>
                </a:cubicBezTo>
                <a:lnTo>
                  <a:pt x="195572" y="22086"/>
                </a:lnTo>
                <a:lnTo>
                  <a:pt x="195572" y="0"/>
                </a:lnTo>
                <a:close/>
              </a:path>
            </a:pathLst>
          </a:custGeom>
          <a:solidFill>
            <a:schemeClr val="accent2">
              <a:lumMod val="40000"/>
              <a:lumOff val="60000"/>
              <a:alpha val="60000"/>
            </a:schemeClr>
          </a:solidFill>
          <a:ln>
            <a:noFill/>
          </a:ln>
        </p:spPr>
        <p:txBody>
          <a:bodyPr spcFirstLastPara="1" wrap="square" lIns="76188" tIns="76188" rIns="76188" bIns="76188" anchor="ctr" anchorCtr="0">
            <a:noAutofit/>
          </a:bodyPr>
          <a:lstStyle/>
          <a:p>
            <a:endParaRPr sz="1500">
              <a:solidFill>
                <a:srgbClr val="002060"/>
              </a:solidFill>
              <a:latin typeface="Chulabhorn Likit Text" panose="00000500000000000000" pitchFamily="50" charset="-34"/>
              <a:cs typeface="Chulabhorn Likit Text" panose="00000500000000000000" pitchFamily="50" charset="-34"/>
            </a:endParaRPr>
          </a:p>
        </p:txBody>
      </p:sp>
      <p:sp>
        <p:nvSpPr>
          <p:cNvPr id="58" name="Google Shape;121;p16"/>
          <p:cNvSpPr/>
          <p:nvPr/>
        </p:nvSpPr>
        <p:spPr>
          <a:xfrm>
            <a:off x="1704697" y="2418641"/>
            <a:ext cx="571591" cy="578430"/>
          </a:xfrm>
          <a:custGeom>
            <a:avLst/>
            <a:gdLst/>
            <a:ahLst/>
            <a:cxnLst/>
            <a:rect l="l" t="t" r="r" b="b"/>
            <a:pathLst>
              <a:path w="17265" h="17265" extrusionOk="0">
                <a:moveTo>
                  <a:pt x="8633" y="0"/>
                </a:moveTo>
                <a:cubicBezTo>
                  <a:pt x="3858" y="0"/>
                  <a:pt x="0" y="3870"/>
                  <a:pt x="0" y="8632"/>
                </a:cubicBezTo>
                <a:cubicBezTo>
                  <a:pt x="0" y="13407"/>
                  <a:pt x="3858" y="17264"/>
                  <a:pt x="8633" y="17264"/>
                </a:cubicBezTo>
                <a:cubicBezTo>
                  <a:pt x="13395" y="17264"/>
                  <a:pt x="17265" y="13407"/>
                  <a:pt x="17265" y="8632"/>
                </a:cubicBezTo>
                <a:cubicBezTo>
                  <a:pt x="17265" y="3870"/>
                  <a:pt x="13395" y="0"/>
                  <a:pt x="8633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76188" tIns="76188" rIns="76188" bIns="76188" anchor="ctr" anchorCtr="0">
            <a:noAutofit/>
          </a:bodyPr>
          <a:lstStyle/>
          <a:p>
            <a:endParaRPr sz="1500"/>
          </a:p>
        </p:txBody>
      </p:sp>
      <p:sp>
        <p:nvSpPr>
          <p:cNvPr id="59" name="Google Shape;122;p16"/>
          <p:cNvSpPr/>
          <p:nvPr/>
        </p:nvSpPr>
        <p:spPr>
          <a:xfrm>
            <a:off x="1733617" y="2480006"/>
            <a:ext cx="501395" cy="471898"/>
          </a:xfrm>
          <a:custGeom>
            <a:avLst/>
            <a:gdLst/>
            <a:ahLst/>
            <a:cxnLst/>
            <a:rect l="l" t="t" r="r" b="b"/>
            <a:pathLst>
              <a:path w="13967" h="13967" extrusionOk="0">
                <a:moveTo>
                  <a:pt x="13967" y="6977"/>
                </a:moveTo>
                <a:cubicBezTo>
                  <a:pt x="13967" y="10835"/>
                  <a:pt x="10847" y="13966"/>
                  <a:pt x="6990" y="13966"/>
                </a:cubicBezTo>
                <a:cubicBezTo>
                  <a:pt x="3132" y="13966"/>
                  <a:pt x="1" y="10835"/>
                  <a:pt x="1" y="6977"/>
                </a:cubicBezTo>
                <a:cubicBezTo>
                  <a:pt x="1" y="3131"/>
                  <a:pt x="3132" y="0"/>
                  <a:pt x="6990" y="0"/>
                </a:cubicBezTo>
                <a:cubicBezTo>
                  <a:pt x="10847" y="0"/>
                  <a:pt x="13967" y="3131"/>
                  <a:pt x="13967" y="6977"/>
                </a:cubicBezTo>
                <a:close/>
              </a:path>
            </a:pathLst>
          </a:custGeom>
          <a:solidFill>
            <a:srgbClr val="F1F1F1"/>
          </a:solidFill>
          <a:ln>
            <a:noFill/>
          </a:ln>
        </p:spPr>
        <p:txBody>
          <a:bodyPr spcFirstLastPara="1" wrap="square" lIns="0" tIns="76188" rIns="0" bIns="76188" anchor="ctr" anchorCtr="0">
            <a:noAutofit/>
          </a:bodyPr>
          <a:lstStyle/>
          <a:p>
            <a:pPr algn="ctr"/>
            <a:r>
              <a:rPr lang="en" sz="1667" dirty="0">
                <a:solidFill>
                  <a:srgbClr val="002060"/>
                </a:solidFill>
                <a:latin typeface="Chulabhorn Likit Text" panose="00000500000000000000" pitchFamily="50" charset="-34"/>
                <a:ea typeface="Fira Sans Extra Condensed Medium"/>
                <a:cs typeface="Chulabhorn Likit Text" panose="00000500000000000000" pitchFamily="50" charset="-34"/>
                <a:sym typeface="Fira Sans Extra Condensed Medium"/>
              </a:rPr>
              <a:t>0</a:t>
            </a:r>
            <a:r>
              <a:rPr lang="th-TH" sz="1667" dirty="0">
                <a:solidFill>
                  <a:srgbClr val="002060"/>
                </a:solidFill>
                <a:latin typeface="Chulabhorn Likit Text" panose="00000500000000000000" pitchFamily="50" charset="-34"/>
                <a:ea typeface="Fira Sans Extra Condensed Medium"/>
                <a:cs typeface="Chulabhorn Likit Text" panose="00000500000000000000" pitchFamily="50" charset="-34"/>
                <a:sym typeface="Fira Sans Extra Condensed Medium"/>
              </a:rPr>
              <a:t>1</a:t>
            </a:r>
            <a:endParaRPr sz="1667" dirty="0">
              <a:solidFill>
                <a:srgbClr val="002060"/>
              </a:solidFill>
              <a:latin typeface="Chulabhorn Likit Text" panose="00000500000000000000" pitchFamily="50" charset="-34"/>
              <a:ea typeface="Fira Sans Extra Condensed Medium"/>
              <a:cs typeface="Chulabhorn Likit Text" panose="00000500000000000000" pitchFamily="50" charset="-34"/>
              <a:sym typeface="Fira Sans Extra Condensed Medium"/>
            </a:endParaRPr>
          </a:p>
        </p:txBody>
      </p:sp>
      <p:sp>
        <p:nvSpPr>
          <p:cNvPr id="63" name="Google Shape;561;p26"/>
          <p:cNvSpPr txBox="1"/>
          <p:nvPr/>
        </p:nvSpPr>
        <p:spPr>
          <a:xfrm>
            <a:off x="2583553" y="2519549"/>
            <a:ext cx="5852635" cy="45295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76188" tIns="76188" rIns="76188" bIns="76188" anchor="ctr" anchorCtr="0">
            <a:noAutofit/>
          </a:bodyPr>
          <a:lstStyle/>
          <a:p>
            <a:pPr algn="l" fontAlgn="b"/>
            <a:r>
              <a:rPr lang="th-TH" sz="1250" dirty="0">
                <a:solidFill>
                  <a:srgbClr val="002060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จัดสรรให้จังหวัดภายในวงเงินเดิมตามแผนการดำเนินงานและแผนการใช้จ่ายงบประมาณกองทุนพัฒนาบทบาทสตรี ประจำปีงบประมาณ พ.ศ.2566 </a:t>
            </a:r>
          </a:p>
        </p:txBody>
      </p:sp>
      <p:sp>
        <p:nvSpPr>
          <p:cNvPr id="64" name="Google Shape;570;p26"/>
          <p:cNvSpPr txBox="1"/>
          <p:nvPr/>
        </p:nvSpPr>
        <p:spPr>
          <a:xfrm>
            <a:off x="2583554" y="3412323"/>
            <a:ext cx="5269463" cy="58133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76188" tIns="76188" rIns="76188" bIns="76188" anchor="ctr" anchorCtr="0">
            <a:noAutofit/>
          </a:bodyPr>
          <a:lstStyle/>
          <a:p>
            <a:pPr algn="l" fontAlgn="b"/>
            <a:r>
              <a:rPr lang="th-TH" sz="1250" dirty="0">
                <a:solidFill>
                  <a:srgbClr val="002060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จัดสรรให้จังหวัดที่มีผลการบริหารจัดการหนี้เกินกำหนดชำระน้อยกว่าร้อยละ 12 จัดสรรเพิ่มเติมให้ร้อยละ 100 ของคำของบประมาณเพิ่มเติม</a:t>
            </a:r>
          </a:p>
        </p:txBody>
      </p:sp>
      <p:sp>
        <p:nvSpPr>
          <p:cNvPr id="67" name="Google Shape;579;p26"/>
          <p:cNvSpPr txBox="1"/>
          <p:nvPr/>
        </p:nvSpPr>
        <p:spPr>
          <a:xfrm>
            <a:off x="2583554" y="4285956"/>
            <a:ext cx="5269463" cy="7619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76188" tIns="76188" rIns="76188" bIns="76188" anchor="ctr" anchorCtr="0">
            <a:noAutofit/>
          </a:bodyPr>
          <a:lstStyle/>
          <a:p>
            <a:pPr algn="l" fontAlgn="b"/>
            <a:r>
              <a:rPr lang="th-TH" sz="1250" dirty="0">
                <a:solidFill>
                  <a:srgbClr val="002060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จัดสรรให้จังหวัดที่มีผลการบริหารจัดการหนี้เกินกำหนดชำระมากกว่าร้อยละ 12 แต่ไม่เกินร้อยละ 18 จัดสรรเพิ่มเติมให้ร้อยละ 40 ของคำของบประมาณเพิ่มเติม</a:t>
            </a:r>
          </a:p>
        </p:txBody>
      </p:sp>
      <p:grpSp>
        <p:nvGrpSpPr>
          <p:cNvPr id="65" name="Group 64"/>
          <p:cNvGrpSpPr/>
          <p:nvPr/>
        </p:nvGrpSpPr>
        <p:grpSpPr>
          <a:xfrm>
            <a:off x="-23581" y="-271597"/>
            <a:ext cx="10193050" cy="1541268"/>
            <a:chOff x="-23581" y="-271597"/>
            <a:chExt cx="10193050" cy="1541268"/>
          </a:xfrm>
        </p:grpSpPr>
        <p:grpSp>
          <p:nvGrpSpPr>
            <p:cNvPr id="66" name="กลุ่ม 52">
              <a:extLst>
                <a:ext uri="{FF2B5EF4-FFF2-40B4-BE49-F238E27FC236}">
                  <a16:creationId xmlns:a16="http://schemas.microsoft.com/office/drawing/2014/main" id="{84E5CB32-C22A-40FB-BE79-3F261B775F5E}"/>
                </a:ext>
              </a:extLst>
            </p:cNvPr>
            <p:cNvGrpSpPr/>
            <p:nvPr/>
          </p:nvGrpSpPr>
          <p:grpSpPr>
            <a:xfrm>
              <a:off x="-23581" y="299"/>
              <a:ext cx="10193050" cy="674950"/>
              <a:chOff x="-29746" y="-164554"/>
              <a:chExt cx="9173747" cy="607455"/>
            </a:xfrm>
          </p:grpSpPr>
          <p:sp>
            <p:nvSpPr>
              <p:cNvPr id="79" name="สี่เหลี่ยมผืนผ้า: มุมมน 48">
                <a:extLst>
                  <a:ext uri="{FF2B5EF4-FFF2-40B4-BE49-F238E27FC236}">
                    <a16:creationId xmlns:a16="http://schemas.microsoft.com/office/drawing/2014/main" id="{DCE62B95-9C16-4E87-82CC-AF99B1F01983}"/>
                  </a:ext>
                </a:extLst>
              </p:cNvPr>
              <p:cNvSpPr/>
              <p:nvPr/>
            </p:nvSpPr>
            <p:spPr>
              <a:xfrm>
                <a:off x="5692012" y="65211"/>
                <a:ext cx="3441748" cy="377690"/>
              </a:xfrm>
              <a:prstGeom prst="roundRect">
                <a:avLst/>
              </a:prstGeom>
              <a:gradFill flip="none" rotWithShape="1">
                <a:gsLst>
                  <a:gs pos="0">
                    <a:srgbClr val="8E7300"/>
                  </a:gs>
                  <a:gs pos="51000">
                    <a:srgbClr val="FFFFFF"/>
                  </a:gs>
                  <a:gs pos="76000">
                    <a:srgbClr val="BC9800"/>
                  </a:gs>
                  <a:gs pos="24000">
                    <a:srgbClr val="BC9800"/>
                  </a:gs>
                  <a:gs pos="100000">
                    <a:srgbClr val="9A7D00"/>
                  </a:gs>
                </a:gsLst>
                <a:lin ang="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2000"/>
              </a:p>
            </p:txBody>
          </p:sp>
          <p:sp>
            <p:nvSpPr>
              <p:cNvPr id="80" name="สี่เหลี่ยมผืนผ้า 47">
                <a:extLst>
                  <a:ext uri="{FF2B5EF4-FFF2-40B4-BE49-F238E27FC236}">
                    <a16:creationId xmlns:a16="http://schemas.microsoft.com/office/drawing/2014/main" id="{667204FE-3C1C-4980-AD32-890094B05AFC}"/>
                  </a:ext>
                </a:extLst>
              </p:cNvPr>
              <p:cNvSpPr/>
              <p:nvPr/>
            </p:nvSpPr>
            <p:spPr>
              <a:xfrm>
                <a:off x="-29746" y="-164554"/>
                <a:ext cx="9173747" cy="517884"/>
              </a:xfrm>
              <a:prstGeom prst="rect">
                <a:avLst/>
              </a:prstGeom>
              <a:gradFill flip="none" rotWithShape="1">
                <a:gsLst>
                  <a:gs pos="0">
                    <a:srgbClr val="8E7300"/>
                  </a:gs>
                  <a:gs pos="51000">
                    <a:srgbClr val="FFFFFF"/>
                  </a:gs>
                  <a:gs pos="76000">
                    <a:srgbClr val="BC9800"/>
                  </a:gs>
                  <a:gs pos="24000">
                    <a:srgbClr val="BC9800"/>
                  </a:gs>
                  <a:gs pos="100000">
                    <a:srgbClr val="9A7D00"/>
                  </a:gs>
                </a:gsLst>
                <a:lin ang="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2000"/>
              </a:p>
            </p:txBody>
          </p:sp>
          <p:sp>
            <p:nvSpPr>
              <p:cNvPr id="81" name="แผนผังลำดับงาน: ป้อนข้อมูลด้วยตนเอง 4">
                <a:extLst>
                  <a:ext uri="{FF2B5EF4-FFF2-40B4-BE49-F238E27FC236}">
                    <a16:creationId xmlns:a16="http://schemas.microsoft.com/office/drawing/2014/main" id="{CDB1064D-F2C9-4D02-9722-A4463B75D08B}"/>
                  </a:ext>
                </a:extLst>
              </p:cNvPr>
              <p:cNvSpPr/>
              <p:nvPr/>
            </p:nvSpPr>
            <p:spPr>
              <a:xfrm>
                <a:off x="5883027" y="51469"/>
                <a:ext cx="3260973" cy="301861"/>
              </a:xfrm>
              <a:prstGeom prst="flowChartAlternateProcess">
                <a:avLst/>
              </a:prstGeom>
              <a:solidFill>
                <a:srgbClr val="00206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2000" dirty="0"/>
              </a:p>
            </p:txBody>
          </p:sp>
          <p:sp>
            <p:nvSpPr>
              <p:cNvPr id="82" name="สี่เหลี่ยมผืนผ้า 3">
                <a:extLst>
                  <a:ext uri="{FF2B5EF4-FFF2-40B4-BE49-F238E27FC236}">
                    <a16:creationId xmlns:a16="http://schemas.microsoft.com/office/drawing/2014/main" id="{8493D4F4-6FD8-4552-904E-DB7274115DA0}"/>
                  </a:ext>
                </a:extLst>
              </p:cNvPr>
              <p:cNvSpPr/>
              <p:nvPr/>
            </p:nvSpPr>
            <p:spPr>
              <a:xfrm>
                <a:off x="-29746" y="-164554"/>
                <a:ext cx="9173747" cy="432048"/>
              </a:xfrm>
              <a:prstGeom prst="rect">
                <a:avLst/>
              </a:prstGeom>
              <a:solidFill>
                <a:srgbClr val="00206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2000"/>
              </a:p>
            </p:txBody>
          </p:sp>
        </p:grpSp>
        <p:grpSp>
          <p:nvGrpSpPr>
            <p:cNvPr id="68" name="กลุ่ม 9">
              <a:extLst>
                <a:ext uri="{FF2B5EF4-FFF2-40B4-BE49-F238E27FC236}">
                  <a16:creationId xmlns:a16="http://schemas.microsoft.com/office/drawing/2014/main" id="{D2312BD0-5401-4FDB-9FF3-B1382B3C9639}"/>
                </a:ext>
              </a:extLst>
            </p:cNvPr>
            <p:cNvGrpSpPr/>
            <p:nvPr/>
          </p:nvGrpSpPr>
          <p:grpSpPr>
            <a:xfrm>
              <a:off x="5792566" y="-271597"/>
              <a:ext cx="1899096" cy="1541268"/>
              <a:chOff x="5491686" y="-481268"/>
              <a:chExt cx="1709187" cy="1387141"/>
            </a:xfrm>
          </p:grpSpPr>
          <p:sp>
            <p:nvSpPr>
              <p:cNvPr id="69" name="วงรี 13">
                <a:extLst>
                  <a:ext uri="{FF2B5EF4-FFF2-40B4-BE49-F238E27FC236}">
                    <a16:creationId xmlns:a16="http://schemas.microsoft.com/office/drawing/2014/main" id="{722B5707-C41F-4885-825E-D2676CEE49E1}"/>
                  </a:ext>
                </a:extLst>
              </p:cNvPr>
              <p:cNvSpPr/>
              <p:nvPr/>
            </p:nvSpPr>
            <p:spPr>
              <a:xfrm>
                <a:off x="5491686" y="-481268"/>
                <a:ext cx="1709187" cy="1387141"/>
              </a:xfrm>
              <a:prstGeom prst="ellipse">
                <a:avLst/>
              </a:prstGeom>
              <a:solidFill>
                <a:srgbClr val="FBF7F1"/>
              </a:solidFill>
              <a:ln>
                <a:noFill/>
              </a:ln>
              <a:effectLst>
                <a:softEdge rad="31750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2000"/>
              </a:p>
            </p:txBody>
          </p:sp>
          <p:pic>
            <p:nvPicPr>
              <p:cNvPr id="78" name="รูปภาพ 65">
                <a:extLst>
                  <a:ext uri="{FF2B5EF4-FFF2-40B4-BE49-F238E27FC236}">
                    <a16:creationId xmlns:a16="http://schemas.microsoft.com/office/drawing/2014/main" id="{EF9B53AA-6A14-4E04-B937-D6234A306BD7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r="65168" b="30186"/>
              <a:stretch/>
            </p:blipFill>
            <p:spPr>
              <a:xfrm>
                <a:off x="5978910" y="-202056"/>
                <a:ext cx="857563" cy="565764"/>
              </a:xfrm>
              <a:custGeom>
                <a:avLst/>
                <a:gdLst>
                  <a:gd name="connsiteX0" fmla="*/ 0 w 1500565"/>
                  <a:gd name="connsiteY0" fmla="*/ 0 h 990006"/>
                  <a:gd name="connsiteX1" fmla="*/ 1500565 w 1500565"/>
                  <a:gd name="connsiteY1" fmla="*/ 0 h 990006"/>
                  <a:gd name="connsiteX2" fmla="*/ 1500565 w 1500565"/>
                  <a:gd name="connsiteY2" fmla="*/ 699241 h 990006"/>
                  <a:gd name="connsiteX3" fmla="*/ 1454656 w 1500565"/>
                  <a:gd name="connsiteY3" fmla="*/ 699241 h 990006"/>
                  <a:gd name="connsiteX4" fmla="*/ 1454656 w 1500565"/>
                  <a:gd name="connsiteY4" fmla="*/ 958222 h 990006"/>
                  <a:gd name="connsiteX5" fmla="*/ 1500565 w 1500565"/>
                  <a:gd name="connsiteY5" fmla="*/ 958222 h 990006"/>
                  <a:gd name="connsiteX6" fmla="*/ 1500565 w 1500565"/>
                  <a:gd name="connsiteY6" fmla="*/ 990006 h 990006"/>
                  <a:gd name="connsiteX7" fmla="*/ 0 w 1500565"/>
                  <a:gd name="connsiteY7" fmla="*/ 990006 h 9900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00565" h="990006">
                    <a:moveTo>
                      <a:pt x="0" y="0"/>
                    </a:moveTo>
                    <a:lnTo>
                      <a:pt x="1500565" y="0"/>
                    </a:lnTo>
                    <a:lnTo>
                      <a:pt x="1500565" y="699241"/>
                    </a:lnTo>
                    <a:lnTo>
                      <a:pt x="1454656" y="699241"/>
                    </a:lnTo>
                    <a:lnTo>
                      <a:pt x="1454656" y="958222"/>
                    </a:lnTo>
                    <a:lnTo>
                      <a:pt x="1500565" y="958222"/>
                    </a:lnTo>
                    <a:lnTo>
                      <a:pt x="1500565" y="990006"/>
                    </a:lnTo>
                    <a:lnTo>
                      <a:pt x="0" y="990006"/>
                    </a:lnTo>
                    <a:close/>
                  </a:path>
                </a:pathLst>
              </a:custGeom>
            </p:spPr>
          </p:pic>
        </p:grpSp>
      </p:grpSp>
      <p:grpSp>
        <p:nvGrpSpPr>
          <p:cNvPr id="83" name="Group 82"/>
          <p:cNvGrpSpPr/>
          <p:nvPr/>
        </p:nvGrpSpPr>
        <p:grpSpPr>
          <a:xfrm>
            <a:off x="-23583" y="5154909"/>
            <a:ext cx="10183585" cy="694389"/>
            <a:chOff x="-23583" y="5134125"/>
            <a:chExt cx="10183585" cy="715174"/>
          </a:xfrm>
        </p:grpSpPr>
        <p:grpSp>
          <p:nvGrpSpPr>
            <p:cNvPr id="84" name="กลุ่ม 1">
              <a:extLst>
                <a:ext uri="{FF2B5EF4-FFF2-40B4-BE49-F238E27FC236}">
                  <a16:creationId xmlns:a16="http://schemas.microsoft.com/office/drawing/2014/main" id="{58DAA6D8-19A9-434E-BD10-9F227ECAADEE}"/>
                </a:ext>
              </a:extLst>
            </p:cNvPr>
            <p:cNvGrpSpPr/>
            <p:nvPr/>
          </p:nvGrpSpPr>
          <p:grpSpPr>
            <a:xfrm>
              <a:off x="-23583" y="5274993"/>
              <a:ext cx="10183585" cy="470079"/>
              <a:chOff x="-21226" y="4621292"/>
              <a:chExt cx="9165227" cy="561020"/>
            </a:xfrm>
          </p:grpSpPr>
          <p:grpSp>
            <p:nvGrpSpPr>
              <p:cNvPr id="102" name="กลุ่ม 7">
                <a:extLst>
                  <a:ext uri="{FF2B5EF4-FFF2-40B4-BE49-F238E27FC236}">
                    <a16:creationId xmlns:a16="http://schemas.microsoft.com/office/drawing/2014/main" id="{30C28730-7CDF-4231-A774-6A7122EB4AEA}"/>
                  </a:ext>
                </a:extLst>
              </p:cNvPr>
              <p:cNvGrpSpPr/>
              <p:nvPr/>
            </p:nvGrpSpPr>
            <p:grpSpPr>
              <a:xfrm>
                <a:off x="-21226" y="4635401"/>
                <a:ext cx="5133813" cy="546911"/>
                <a:chOff x="-45702" y="6428830"/>
                <a:chExt cx="7109733" cy="450425"/>
              </a:xfrm>
            </p:grpSpPr>
            <p:sp>
              <p:nvSpPr>
                <p:cNvPr id="106" name="รูปแบบอิสระ: รูปร่าง 55">
                  <a:extLst>
                    <a:ext uri="{FF2B5EF4-FFF2-40B4-BE49-F238E27FC236}">
                      <a16:creationId xmlns:a16="http://schemas.microsoft.com/office/drawing/2014/main" id="{447532BC-F1AF-418B-B954-69A21822D4D1}"/>
                    </a:ext>
                  </a:extLst>
                </p:cNvPr>
                <p:cNvSpPr/>
                <p:nvPr/>
              </p:nvSpPr>
              <p:spPr>
                <a:xfrm>
                  <a:off x="-16309" y="6508953"/>
                  <a:ext cx="6875685" cy="339767"/>
                </a:xfrm>
                <a:custGeom>
                  <a:avLst/>
                  <a:gdLst>
                    <a:gd name="connsiteX0" fmla="*/ 0 w 6028447"/>
                    <a:gd name="connsiteY0" fmla="*/ 0 h 339767"/>
                    <a:gd name="connsiteX1" fmla="*/ 6028447 w 6028447"/>
                    <a:gd name="connsiteY1" fmla="*/ 0 h 339767"/>
                    <a:gd name="connsiteX2" fmla="*/ 5679852 w 6028447"/>
                    <a:gd name="connsiteY2" fmla="*/ 339767 h 339767"/>
                    <a:gd name="connsiteX3" fmla="*/ 0 w 6028447"/>
                    <a:gd name="connsiteY3" fmla="*/ 339767 h 339767"/>
                    <a:gd name="connsiteX4" fmla="*/ 0 w 6028447"/>
                    <a:gd name="connsiteY4" fmla="*/ 0 h 3397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028447" h="339767">
                      <a:moveTo>
                        <a:pt x="0" y="0"/>
                      </a:moveTo>
                      <a:lnTo>
                        <a:pt x="6028447" y="0"/>
                      </a:lnTo>
                      <a:lnTo>
                        <a:pt x="5679852" y="339767"/>
                      </a:lnTo>
                      <a:lnTo>
                        <a:pt x="0" y="33976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th-TH" sz="2000" dirty="0"/>
                </a:p>
              </p:txBody>
            </p:sp>
            <p:sp>
              <p:nvSpPr>
                <p:cNvPr id="107" name="รูปแบบอิสระ: รูปร่าง 50">
                  <a:extLst>
                    <a:ext uri="{FF2B5EF4-FFF2-40B4-BE49-F238E27FC236}">
                      <a16:creationId xmlns:a16="http://schemas.microsoft.com/office/drawing/2014/main" id="{72AD55B9-27A4-40A2-86AD-A09FD1FBB379}"/>
                    </a:ext>
                  </a:extLst>
                </p:cNvPr>
                <p:cNvSpPr/>
                <p:nvPr/>
              </p:nvSpPr>
              <p:spPr>
                <a:xfrm>
                  <a:off x="-45702" y="6433550"/>
                  <a:ext cx="7025615" cy="426691"/>
                </a:xfrm>
                <a:custGeom>
                  <a:avLst/>
                  <a:gdLst>
                    <a:gd name="connsiteX0" fmla="*/ 0 w 6123140"/>
                    <a:gd name="connsiteY0" fmla="*/ 0 h 426691"/>
                    <a:gd name="connsiteX1" fmla="*/ 6123140 w 6123140"/>
                    <a:gd name="connsiteY1" fmla="*/ 0 h 426691"/>
                    <a:gd name="connsiteX2" fmla="*/ 6008569 w 6123140"/>
                    <a:gd name="connsiteY2" fmla="*/ 111669 h 426691"/>
                    <a:gd name="connsiteX3" fmla="*/ 5685361 w 6123140"/>
                    <a:gd name="connsiteY3" fmla="*/ 426691 h 426691"/>
                    <a:gd name="connsiteX4" fmla="*/ 5679852 w 6123140"/>
                    <a:gd name="connsiteY4" fmla="*/ 426691 h 426691"/>
                    <a:gd name="connsiteX5" fmla="*/ 6028447 w 6123140"/>
                    <a:gd name="connsiteY5" fmla="*/ 86924 h 426691"/>
                    <a:gd name="connsiteX6" fmla="*/ 0 w 6123140"/>
                    <a:gd name="connsiteY6" fmla="*/ 86924 h 426691"/>
                    <a:gd name="connsiteX7" fmla="*/ 0 w 6123140"/>
                    <a:gd name="connsiteY7" fmla="*/ 0 h 4266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123140" h="426691">
                      <a:moveTo>
                        <a:pt x="0" y="0"/>
                      </a:moveTo>
                      <a:lnTo>
                        <a:pt x="6123140" y="0"/>
                      </a:lnTo>
                      <a:lnTo>
                        <a:pt x="6008569" y="111669"/>
                      </a:lnTo>
                      <a:lnTo>
                        <a:pt x="5685361" y="426691"/>
                      </a:lnTo>
                      <a:lnTo>
                        <a:pt x="5679852" y="426691"/>
                      </a:lnTo>
                      <a:lnTo>
                        <a:pt x="6028447" y="86924"/>
                      </a:lnTo>
                      <a:lnTo>
                        <a:pt x="0" y="8692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>
                  <a:gsLst>
                    <a:gs pos="0">
                      <a:srgbClr val="FBE4AE"/>
                    </a:gs>
                    <a:gs pos="13000">
                      <a:srgbClr val="BD922A"/>
                    </a:gs>
                    <a:gs pos="21001">
                      <a:srgbClr val="BD922A"/>
                    </a:gs>
                    <a:gs pos="63000">
                      <a:srgbClr val="FBE4AE"/>
                    </a:gs>
                    <a:gs pos="67000">
                      <a:srgbClr val="BD922A"/>
                    </a:gs>
                    <a:gs pos="69000">
                      <a:srgbClr val="835E17"/>
                    </a:gs>
                    <a:gs pos="82001">
                      <a:srgbClr val="A28949"/>
                    </a:gs>
                    <a:gs pos="100000">
                      <a:srgbClr val="FAE3B7"/>
                    </a:gs>
                  </a:gsLst>
                  <a:lin ang="0" scaled="1"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th-TH" sz="2000" dirty="0"/>
                </a:p>
              </p:txBody>
            </p:sp>
            <p:sp>
              <p:nvSpPr>
                <p:cNvPr id="108" name="รูปแบบอิสระ: รูปร่าง 49">
                  <a:extLst>
                    <a:ext uri="{FF2B5EF4-FFF2-40B4-BE49-F238E27FC236}">
                      <a16:creationId xmlns:a16="http://schemas.microsoft.com/office/drawing/2014/main" id="{0CC04605-512B-40BA-BB6C-C4CA6329F254}"/>
                    </a:ext>
                  </a:extLst>
                </p:cNvPr>
                <p:cNvSpPr/>
                <p:nvPr/>
              </p:nvSpPr>
              <p:spPr>
                <a:xfrm rot="380166">
                  <a:off x="6515308" y="6428830"/>
                  <a:ext cx="548723" cy="450425"/>
                </a:xfrm>
                <a:custGeom>
                  <a:avLst/>
                  <a:gdLst>
                    <a:gd name="connsiteX0" fmla="*/ 411471 w 524882"/>
                    <a:gd name="connsiteY0" fmla="*/ 0 h 426691"/>
                    <a:gd name="connsiteX1" fmla="*/ 524882 w 524882"/>
                    <a:gd name="connsiteY1" fmla="*/ 0 h 426691"/>
                    <a:gd name="connsiteX2" fmla="*/ 113411 w 524882"/>
                    <a:gd name="connsiteY2" fmla="*/ 426691 h 426691"/>
                    <a:gd name="connsiteX3" fmla="*/ 0 w 524882"/>
                    <a:gd name="connsiteY3" fmla="*/ 426691 h 426691"/>
                    <a:gd name="connsiteX4" fmla="*/ 411471 w 524882"/>
                    <a:gd name="connsiteY4" fmla="*/ 0 h 4266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24882" h="426691">
                      <a:moveTo>
                        <a:pt x="411471" y="0"/>
                      </a:moveTo>
                      <a:lnTo>
                        <a:pt x="524882" y="0"/>
                      </a:lnTo>
                      <a:lnTo>
                        <a:pt x="113411" y="426691"/>
                      </a:lnTo>
                      <a:lnTo>
                        <a:pt x="0" y="426691"/>
                      </a:lnTo>
                      <a:lnTo>
                        <a:pt x="411471" y="0"/>
                      </a:ln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FBE4AE"/>
                    </a:gs>
                    <a:gs pos="13000">
                      <a:srgbClr val="BD922A"/>
                    </a:gs>
                    <a:gs pos="21001">
                      <a:srgbClr val="BD922A"/>
                    </a:gs>
                    <a:gs pos="63000">
                      <a:srgbClr val="FBE4AE"/>
                    </a:gs>
                    <a:gs pos="67000">
                      <a:srgbClr val="BD922A"/>
                    </a:gs>
                    <a:gs pos="69000">
                      <a:srgbClr val="835E17"/>
                    </a:gs>
                    <a:gs pos="82001">
                      <a:srgbClr val="A28949"/>
                    </a:gs>
                    <a:gs pos="100000">
                      <a:srgbClr val="FAE3B7"/>
                    </a:gs>
                  </a:gsLst>
                  <a:path path="circle">
                    <a:fillToRect l="100000" b="100000"/>
                  </a:path>
                  <a:tileRect t="-100000" r="-100000"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th-TH" sz="2000"/>
                </a:p>
              </p:txBody>
            </p:sp>
          </p:grpSp>
          <p:grpSp>
            <p:nvGrpSpPr>
              <p:cNvPr id="103" name="กลุ่ม 4">
                <a:extLst>
                  <a:ext uri="{FF2B5EF4-FFF2-40B4-BE49-F238E27FC236}">
                    <a16:creationId xmlns:a16="http://schemas.microsoft.com/office/drawing/2014/main" id="{33080593-C486-4A4E-A259-28A964353B4D}"/>
                  </a:ext>
                </a:extLst>
              </p:cNvPr>
              <p:cNvGrpSpPr/>
              <p:nvPr/>
            </p:nvGrpSpPr>
            <p:grpSpPr>
              <a:xfrm>
                <a:off x="7524888" y="4621292"/>
                <a:ext cx="1619113" cy="531030"/>
                <a:chOff x="9543115" y="6415804"/>
                <a:chExt cx="2661401" cy="453428"/>
              </a:xfrm>
            </p:grpSpPr>
            <p:sp>
              <p:nvSpPr>
                <p:cNvPr id="104" name="รูปแบบอิสระ: รูปร่าง 38">
                  <a:extLst>
                    <a:ext uri="{FF2B5EF4-FFF2-40B4-BE49-F238E27FC236}">
                      <a16:creationId xmlns:a16="http://schemas.microsoft.com/office/drawing/2014/main" id="{18287458-5345-45BB-A7B2-0AE1DDE4E433}"/>
                    </a:ext>
                  </a:extLst>
                </p:cNvPr>
                <p:cNvSpPr/>
                <p:nvPr/>
              </p:nvSpPr>
              <p:spPr>
                <a:xfrm>
                  <a:off x="9543115" y="6415804"/>
                  <a:ext cx="2661398" cy="441288"/>
                </a:xfrm>
                <a:custGeom>
                  <a:avLst/>
                  <a:gdLst>
                    <a:gd name="connsiteX0" fmla="*/ 437779 w 1373020"/>
                    <a:gd name="connsiteY0" fmla="*/ 0 h 426691"/>
                    <a:gd name="connsiteX1" fmla="*/ 1373020 w 1373020"/>
                    <a:gd name="connsiteY1" fmla="*/ 0 h 426691"/>
                    <a:gd name="connsiteX2" fmla="*/ 1373020 w 1373020"/>
                    <a:gd name="connsiteY2" fmla="*/ 426691 h 426691"/>
                    <a:gd name="connsiteX3" fmla="*/ 0 w 1373020"/>
                    <a:gd name="connsiteY3" fmla="*/ 426691 h 426691"/>
                    <a:gd name="connsiteX4" fmla="*/ 323208 w 1373020"/>
                    <a:gd name="connsiteY4" fmla="*/ 111669 h 426691"/>
                    <a:gd name="connsiteX5" fmla="*/ 437779 w 1373020"/>
                    <a:gd name="connsiteY5" fmla="*/ 0 h 4266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73020" h="426691">
                      <a:moveTo>
                        <a:pt x="437779" y="0"/>
                      </a:moveTo>
                      <a:lnTo>
                        <a:pt x="1373020" y="0"/>
                      </a:lnTo>
                      <a:lnTo>
                        <a:pt x="1373020" y="426691"/>
                      </a:lnTo>
                      <a:lnTo>
                        <a:pt x="0" y="426691"/>
                      </a:lnTo>
                      <a:lnTo>
                        <a:pt x="323208" y="111669"/>
                      </a:lnTo>
                      <a:lnTo>
                        <a:pt x="437779" y="0"/>
                      </a:lnTo>
                      <a:close/>
                    </a:path>
                  </a:pathLst>
                </a:custGeom>
                <a:gradFill>
                  <a:gsLst>
                    <a:gs pos="0">
                      <a:srgbClr val="FBE4AE"/>
                    </a:gs>
                    <a:gs pos="13000">
                      <a:srgbClr val="BD922A"/>
                    </a:gs>
                    <a:gs pos="21001">
                      <a:srgbClr val="BD922A"/>
                    </a:gs>
                    <a:gs pos="63000">
                      <a:srgbClr val="FBE4AE"/>
                    </a:gs>
                    <a:gs pos="67000">
                      <a:srgbClr val="BD922A"/>
                    </a:gs>
                    <a:gs pos="69000">
                      <a:srgbClr val="835E17"/>
                    </a:gs>
                    <a:gs pos="82001">
                      <a:srgbClr val="A28949"/>
                    </a:gs>
                    <a:gs pos="100000">
                      <a:srgbClr val="FAE3B7"/>
                    </a:gs>
                  </a:gsLst>
                  <a:lin ang="0" scaled="1"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th-TH" sz="2000"/>
                </a:p>
              </p:txBody>
            </p:sp>
            <p:sp>
              <p:nvSpPr>
                <p:cNvPr id="105" name="รูปแบบอิสระ: รูปร่าง 31">
                  <a:extLst>
                    <a:ext uri="{FF2B5EF4-FFF2-40B4-BE49-F238E27FC236}">
                      <a16:creationId xmlns:a16="http://schemas.microsoft.com/office/drawing/2014/main" id="{CB515603-CB57-4A48-B8A7-C4BD2C469F4B}"/>
                    </a:ext>
                  </a:extLst>
                </p:cNvPr>
                <p:cNvSpPr/>
                <p:nvPr/>
              </p:nvSpPr>
              <p:spPr>
                <a:xfrm>
                  <a:off x="9543115" y="6510930"/>
                  <a:ext cx="2661401" cy="358302"/>
                </a:xfrm>
                <a:custGeom>
                  <a:avLst/>
                  <a:gdLst>
                    <a:gd name="connsiteX0" fmla="*/ 349528 w 1399340"/>
                    <a:gd name="connsiteY0" fmla="*/ 0 h 340675"/>
                    <a:gd name="connsiteX1" fmla="*/ 1399340 w 1399340"/>
                    <a:gd name="connsiteY1" fmla="*/ 0 h 340675"/>
                    <a:gd name="connsiteX2" fmla="*/ 1399340 w 1399340"/>
                    <a:gd name="connsiteY2" fmla="*/ 340675 h 340675"/>
                    <a:gd name="connsiteX3" fmla="*/ 0 w 1399340"/>
                    <a:gd name="connsiteY3" fmla="*/ 340675 h 340675"/>
                    <a:gd name="connsiteX4" fmla="*/ 349528 w 1399340"/>
                    <a:gd name="connsiteY4" fmla="*/ 0 h 3406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99340" h="340675">
                      <a:moveTo>
                        <a:pt x="349528" y="0"/>
                      </a:moveTo>
                      <a:lnTo>
                        <a:pt x="1399340" y="0"/>
                      </a:lnTo>
                      <a:lnTo>
                        <a:pt x="1399340" y="340675"/>
                      </a:lnTo>
                      <a:lnTo>
                        <a:pt x="0" y="340675"/>
                      </a:lnTo>
                      <a:lnTo>
                        <a:pt x="349528" y="0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th-TH" sz="2000"/>
                </a:p>
              </p:txBody>
            </p:sp>
          </p:grpSp>
        </p:grpSp>
        <p:pic>
          <p:nvPicPr>
            <p:cNvPr id="85" name="Picture 23">
              <a:extLst>
                <a:ext uri="{FF2B5EF4-FFF2-40B4-BE49-F238E27FC236}">
                  <a16:creationId xmlns:a16="http://schemas.microsoft.com/office/drawing/2014/main" id="{A9FCDA38-8F0B-49DF-8F2E-B899B1F3623D}"/>
                </a:ext>
              </a:extLst>
            </p:cNvPr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699853" y="5264104"/>
              <a:ext cx="625615" cy="408428"/>
            </a:xfrm>
            <a:prstGeom prst="rect">
              <a:avLst/>
            </a:prstGeom>
          </p:spPr>
        </p:pic>
        <p:pic>
          <p:nvPicPr>
            <p:cNvPr id="86" name="Picture 24">
              <a:extLst>
                <a:ext uri="{FF2B5EF4-FFF2-40B4-BE49-F238E27FC236}">
                  <a16:creationId xmlns:a16="http://schemas.microsoft.com/office/drawing/2014/main" id="{199745AA-CFB3-443D-A566-E11575BA5223}"/>
                </a:ext>
              </a:extLst>
            </p:cNvPr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440755" y="5252961"/>
              <a:ext cx="384697" cy="433336"/>
            </a:xfrm>
            <a:prstGeom prst="rect">
              <a:avLst/>
            </a:prstGeom>
          </p:spPr>
        </p:pic>
        <p:pic>
          <p:nvPicPr>
            <p:cNvPr id="87" name="Picture 35">
              <a:extLst>
                <a:ext uri="{FF2B5EF4-FFF2-40B4-BE49-F238E27FC236}">
                  <a16:creationId xmlns:a16="http://schemas.microsoft.com/office/drawing/2014/main" id="{9584FECB-F937-4F01-8CDD-C92F98A2F1BC}"/>
                </a:ext>
              </a:extLst>
            </p:cNvPr>
            <p:cNvPicPr>
              <a:picLocks noChangeAspect="1"/>
            </p:cNvPicPr>
            <p:nvPr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882063" y="5338458"/>
              <a:ext cx="373365" cy="309768"/>
            </a:xfrm>
            <a:prstGeom prst="rect">
              <a:avLst/>
            </a:prstGeom>
          </p:spPr>
        </p:pic>
        <p:pic>
          <p:nvPicPr>
            <p:cNvPr id="99" name="Picture 36">
              <a:extLst>
                <a:ext uri="{FF2B5EF4-FFF2-40B4-BE49-F238E27FC236}">
                  <a16:creationId xmlns:a16="http://schemas.microsoft.com/office/drawing/2014/main" id="{62FFD426-AD6C-47DA-99D3-A7217E240C18}"/>
                </a:ext>
              </a:extLst>
            </p:cNvPr>
            <p:cNvPicPr>
              <a:picLocks noChangeAspect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345100" y="5340250"/>
              <a:ext cx="281130" cy="303691"/>
            </a:xfrm>
            <a:prstGeom prst="rect">
              <a:avLst/>
            </a:prstGeom>
          </p:spPr>
        </p:pic>
        <p:pic>
          <p:nvPicPr>
            <p:cNvPr id="100" name="Picture 2" descr="C:\Users\Administrator\Desktop\change for good.png"/>
            <p:cNvPicPr>
              <a:picLocks noChangeAspect="1" noChangeArrowheads="1"/>
            </p:cNvPicPr>
            <p:nvPr/>
          </p:nvPicPr>
          <p:blipFill>
            <a:blip r:embed="rId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606130" y="5281839"/>
              <a:ext cx="890907" cy="501037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01" name="รูปแบบอิสระ: รูปร่าง 49">
              <a:extLst>
                <a:ext uri="{FF2B5EF4-FFF2-40B4-BE49-F238E27FC236}">
                  <a16:creationId xmlns:a16="http://schemas.microsoft.com/office/drawing/2014/main" id="{0CC04605-512B-40BA-BB6C-C4CA6329F254}"/>
                </a:ext>
              </a:extLst>
            </p:cNvPr>
            <p:cNvSpPr/>
            <p:nvPr/>
          </p:nvSpPr>
          <p:spPr>
            <a:xfrm rot="1816843">
              <a:off x="8384884" y="5134125"/>
              <a:ext cx="366819" cy="715174"/>
            </a:xfrm>
            <a:custGeom>
              <a:avLst/>
              <a:gdLst>
                <a:gd name="connsiteX0" fmla="*/ 411471 w 524882"/>
                <a:gd name="connsiteY0" fmla="*/ 0 h 426691"/>
                <a:gd name="connsiteX1" fmla="*/ 524882 w 524882"/>
                <a:gd name="connsiteY1" fmla="*/ 0 h 426691"/>
                <a:gd name="connsiteX2" fmla="*/ 113411 w 524882"/>
                <a:gd name="connsiteY2" fmla="*/ 426691 h 426691"/>
                <a:gd name="connsiteX3" fmla="*/ 0 w 524882"/>
                <a:gd name="connsiteY3" fmla="*/ 426691 h 426691"/>
                <a:gd name="connsiteX4" fmla="*/ 411471 w 524882"/>
                <a:gd name="connsiteY4" fmla="*/ 0 h 426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4882" h="426691">
                  <a:moveTo>
                    <a:pt x="411471" y="0"/>
                  </a:moveTo>
                  <a:lnTo>
                    <a:pt x="524882" y="0"/>
                  </a:lnTo>
                  <a:lnTo>
                    <a:pt x="113411" y="426691"/>
                  </a:lnTo>
                  <a:lnTo>
                    <a:pt x="0" y="426691"/>
                  </a:lnTo>
                  <a:lnTo>
                    <a:pt x="411471" y="0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BE4AE"/>
                </a:gs>
                <a:gs pos="13000">
                  <a:srgbClr val="BD922A"/>
                </a:gs>
                <a:gs pos="21001">
                  <a:srgbClr val="BD922A"/>
                </a:gs>
                <a:gs pos="63000">
                  <a:srgbClr val="FBE4AE"/>
                </a:gs>
                <a:gs pos="67000">
                  <a:srgbClr val="BD922A"/>
                </a:gs>
                <a:gs pos="69000">
                  <a:srgbClr val="835E17"/>
                </a:gs>
                <a:gs pos="82001">
                  <a:srgbClr val="A28949"/>
                </a:gs>
                <a:gs pos="100000">
                  <a:srgbClr val="FAE3B7"/>
                </a:gs>
              </a:gsLst>
              <a:path path="circle">
                <a:fillToRect l="100000" b="100000"/>
              </a:path>
              <a:tileRect t="-100000" r="-10000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th-TH" sz="2000"/>
            </a:p>
          </p:txBody>
        </p:sp>
      </p:grpSp>
      <p:sp>
        <p:nvSpPr>
          <p:cNvPr id="109" name="TextBox 7"/>
          <p:cNvSpPr txBox="1"/>
          <p:nvPr/>
        </p:nvSpPr>
        <p:spPr>
          <a:xfrm>
            <a:off x="216981" y="5442506"/>
            <a:ext cx="5166910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th-TH" sz="1000" b="1" dirty="0">
                <a:solidFill>
                  <a:schemeClr val="bg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เศรษฐกิจฐานรากมั่นคง ชุมชนเข้มแข็งอย่างยั่งยืน ด้วยหลักปรัชญาของเศรษฐกิจพอเพียง</a:t>
            </a:r>
          </a:p>
        </p:txBody>
      </p:sp>
      <p:sp>
        <p:nvSpPr>
          <p:cNvPr id="110" name="กล่องข้อความ 8">
            <a:extLst>
              <a:ext uri="{FF2B5EF4-FFF2-40B4-BE49-F238E27FC236}">
                <a16:creationId xmlns:a16="http://schemas.microsoft.com/office/drawing/2014/main" id="{BF84CABE-5C70-4013-8958-0D4F9CD0D474}"/>
              </a:ext>
            </a:extLst>
          </p:cNvPr>
          <p:cNvSpPr txBox="1"/>
          <p:nvPr/>
        </p:nvSpPr>
        <p:spPr>
          <a:xfrm>
            <a:off x="7676272" y="32100"/>
            <a:ext cx="2493196" cy="5262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ct val="120000"/>
              </a:lnSpc>
            </a:pPr>
            <a:r>
              <a:rPr lang="en-US" sz="12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60 </a:t>
            </a:r>
            <a:r>
              <a:rPr lang="th-TH" sz="12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ปี กรมการพัฒนาชุมชน</a:t>
            </a:r>
          </a:p>
          <a:p>
            <a:pPr>
              <a:lnSpc>
                <a:spcPct val="120000"/>
              </a:lnSpc>
            </a:pPr>
            <a:r>
              <a:rPr lang="th-TH" sz="12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สร้างสรรค์ชุมชน สร้างคน สร้างชาติ</a:t>
            </a:r>
            <a:endParaRPr lang="en-US" sz="1200" b="1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hulabhorn Likit Text" panose="00000500000000000000" pitchFamily="50" charset="-34"/>
              <a:cs typeface="Chulabhorn Likit Text" panose="00000500000000000000" pitchFamily="50" charset="-34"/>
            </a:endParaRPr>
          </a:p>
        </p:txBody>
      </p:sp>
      <p:sp>
        <p:nvSpPr>
          <p:cNvPr id="111" name="สี่เหลี่ยมผืนผ้า: มุมมน 24">
            <a:extLst>
              <a:ext uri="{FF2B5EF4-FFF2-40B4-BE49-F238E27FC236}">
                <a16:creationId xmlns:a16="http://schemas.microsoft.com/office/drawing/2014/main" id="{D992C9EC-F489-4262-8A24-43469489E10F}"/>
              </a:ext>
            </a:extLst>
          </p:cNvPr>
          <p:cNvSpPr/>
          <p:nvPr/>
        </p:nvSpPr>
        <p:spPr>
          <a:xfrm>
            <a:off x="298784" y="-44257"/>
            <a:ext cx="6334319" cy="679012"/>
          </a:xfrm>
          <a:prstGeom prst="roundRect">
            <a:avLst/>
          </a:prstGeom>
          <a:noFill/>
          <a:ln>
            <a:noFill/>
          </a:ln>
          <a:scene3d>
            <a:camera prst="orthographicFront"/>
            <a:lightRig rig="threePt" dir="t"/>
          </a:scene3d>
          <a:sp3d>
            <a:bevelT w="139700" h="139700" prst="divot"/>
          </a:sp3d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rtlCol="0" anchor="t"/>
          <a:lstStyle/>
          <a:p>
            <a:pPr>
              <a:lnSpc>
                <a:spcPct val="110000"/>
              </a:lnSpc>
            </a:pPr>
            <a:r>
              <a:rPr lang="th-TH" sz="1200" b="1" spc="-30" dirty="0">
                <a:solidFill>
                  <a:schemeClr val="bg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5.4 </a:t>
            </a:r>
            <a:r>
              <a:rPr lang="th-TH" sz="1200" b="1" dirty="0">
                <a:solidFill>
                  <a:schemeClr val="bg1"/>
                </a:solidFill>
                <a:latin typeface="Chulabhorn Likit Text" panose="00000500000000000000" pitchFamily="50" charset="-34"/>
                <a:ea typeface="Times New Roman" panose="02020603050405020304" pitchFamily="18" charset="0"/>
                <a:cs typeface="Chulabhorn Likit Text" panose="00000500000000000000" pitchFamily="50" charset="-34"/>
              </a:rPr>
              <a:t>การพิจารณาจัดสรรงบประมาณเงินอุดหนุน และเงินทุนหมุนเวียน</a:t>
            </a:r>
            <a:br>
              <a:rPr lang="th-TH" sz="1200" b="1" dirty="0">
                <a:solidFill>
                  <a:schemeClr val="bg1"/>
                </a:solidFill>
                <a:latin typeface="Chulabhorn Likit Text" panose="00000500000000000000" pitchFamily="50" charset="-34"/>
                <a:ea typeface="Times New Roman" panose="02020603050405020304" pitchFamily="18" charset="0"/>
                <a:cs typeface="Chulabhorn Likit Text" panose="00000500000000000000" pitchFamily="50" charset="-34"/>
              </a:rPr>
            </a:br>
            <a:r>
              <a:rPr lang="th-TH" sz="1200" b="1" dirty="0">
                <a:solidFill>
                  <a:schemeClr val="bg1"/>
                </a:solidFill>
                <a:latin typeface="Chulabhorn Likit Text" panose="00000500000000000000" pitchFamily="50" charset="-34"/>
                <a:ea typeface="Times New Roman" panose="02020603050405020304" pitchFamily="18" charset="0"/>
                <a:cs typeface="Chulabhorn Likit Text" panose="00000500000000000000" pitchFamily="50" charset="-34"/>
              </a:rPr>
              <a:t>กองทุนพัฒนาบทบาทสตรี ประจำปีงบประมาณ พ.ศ. 2566 เพิ่มเติม </a:t>
            </a:r>
            <a:endParaRPr lang="th-TH" sz="1200" b="1" dirty="0">
              <a:solidFill>
                <a:schemeClr val="bg1"/>
              </a:solidFill>
              <a:latin typeface="Chulabhorn Likit Text" panose="00000500000000000000" pitchFamily="50" charset="-34"/>
              <a:cs typeface="Chulabhorn Likit Text" panose="00000500000000000000" pitchFamily="50" charset="-34"/>
            </a:endParaRPr>
          </a:p>
        </p:txBody>
      </p:sp>
    </p:spTree>
    <p:extLst>
      <p:ext uri="{BB962C8B-B14F-4D97-AF65-F5344CB8AC3E}">
        <p14:creationId xmlns:p14="http://schemas.microsoft.com/office/powerpoint/2010/main" val="631852570"/>
      </p:ext>
    </p:extLst>
  </p:cSld>
  <p:clrMapOvr>
    <a:masterClrMapping/>
  </p:clrMapOvr>
</p:sld>
</file>

<file path=ppt/slides/slide1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" name="Group 13"/>
          <p:cNvGrpSpPr/>
          <p:nvPr/>
        </p:nvGrpSpPr>
        <p:grpSpPr>
          <a:xfrm>
            <a:off x="-23581" y="-271597"/>
            <a:ext cx="10193050" cy="1541268"/>
            <a:chOff x="-23581" y="-271597"/>
            <a:chExt cx="10193050" cy="1541268"/>
          </a:xfrm>
        </p:grpSpPr>
        <p:grpSp>
          <p:nvGrpSpPr>
            <p:cNvPr id="15" name="กลุ่ม 52">
              <a:extLst>
                <a:ext uri="{FF2B5EF4-FFF2-40B4-BE49-F238E27FC236}">
                  <a16:creationId xmlns:a16="http://schemas.microsoft.com/office/drawing/2014/main" id="{84E5CB32-C22A-40FB-BE79-3F261B775F5E}"/>
                </a:ext>
              </a:extLst>
            </p:cNvPr>
            <p:cNvGrpSpPr/>
            <p:nvPr/>
          </p:nvGrpSpPr>
          <p:grpSpPr>
            <a:xfrm>
              <a:off x="-23581" y="299"/>
              <a:ext cx="10193050" cy="674950"/>
              <a:chOff x="-29746" y="-164554"/>
              <a:chExt cx="9173747" cy="607455"/>
            </a:xfrm>
          </p:grpSpPr>
          <p:sp>
            <p:nvSpPr>
              <p:cNvPr id="19" name="สี่เหลี่ยมผืนผ้า: มุมมน 48">
                <a:extLst>
                  <a:ext uri="{FF2B5EF4-FFF2-40B4-BE49-F238E27FC236}">
                    <a16:creationId xmlns:a16="http://schemas.microsoft.com/office/drawing/2014/main" id="{DCE62B95-9C16-4E87-82CC-AF99B1F01983}"/>
                  </a:ext>
                </a:extLst>
              </p:cNvPr>
              <p:cNvSpPr/>
              <p:nvPr/>
            </p:nvSpPr>
            <p:spPr>
              <a:xfrm>
                <a:off x="5692012" y="65211"/>
                <a:ext cx="3441748" cy="377690"/>
              </a:xfrm>
              <a:prstGeom prst="roundRect">
                <a:avLst/>
              </a:prstGeom>
              <a:gradFill flip="none" rotWithShape="1">
                <a:gsLst>
                  <a:gs pos="0">
                    <a:srgbClr val="8E7300"/>
                  </a:gs>
                  <a:gs pos="51000">
                    <a:srgbClr val="FFFFFF"/>
                  </a:gs>
                  <a:gs pos="76000">
                    <a:srgbClr val="BC9800"/>
                  </a:gs>
                  <a:gs pos="24000">
                    <a:srgbClr val="BC9800"/>
                  </a:gs>
                  <a:gs pos="100000">
                    <a:srgbClr val="9A7D00"/>
                  </a:gs>
                </a:gsLst>
                <a:lin ang="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2000"/>
              </a:p>
            </p:txBody>
          </p:sp>
          <p:sp>
            <p:nvSpPr>
              <p:cNvPr id="20" name="สี่เหลี่ยมผืนผ้า 47">
                <a:extLst>
                  <a:ext uri="{FF2B5EF4-FFF2-40B4-BE49-F238E27FC236}">
                    <a16:creationId xmlns:a16="http://schemas.microsoft.com/office/drawing/2014/main" id="{667204FE-3C1C-4980-AD32-890094B05AFC}"/>
                  </a:ext>
                </a:extLst>
              </p:cNvPr>
              <p:cNvSpPr/>
              <p:nvPr/>
            </p:nvSpPr>
            <p:spPr>
              <a:xfrm>
                <a:off x="-29746" y="-164554"/>
                <a:ext cx="9173747" cy="517884"/>
              </a:xfrm>
              <a:prstGeom prst="rect">
                <a:avLst/>
              </a:prstGeom>
              <a:gradFill flip="none" rotWithShape="1">
                <a:gsLst>
                  <a:gs pos="0">
                    <a:srgbClr val="8E7300"/>
                  </a:gs>
                  <a:gs pos="51000">
                    <a:srgbClr val="FFFFFF"/>
                  </a:gs>
                  <a:gs pos="76000">
                    <a:srgbClr val="BC9800"/>
                  </a:gs>
                  <a:gs pos="24000">
                    <a:srgbClr val="BC9800"/>
                  </a:gs>
                  <a:gs pos="100000">
                    <a:srgbClr val="9A7D00"/>
                  </a:gs>
                </a:gsLst>
                <a:lin ang="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2000"/>
              </a:p>
            </p:txBody>
          </p:sp>
          <p:sp>
            <p:nvSpPr>
              <p:cNvPr id="21" name="แผนผังลำดับงาน: ป้อนข้อมูลด้วยตนเอง 4">
                <a:extLst>
                  <a:ext uri="{FF2B5EF4-FFF2-40B4-BE49-F238E27FC236}">
                    <a16:creationId xmlns:a16="http://schemas.microsoft.com/office/drawing/2014/main" id="{CDB1064D-F2C9-4D02-9722-A4463B75D08B}"/>
                  </a:ext>
                </a:extLst>
              </p:cNvPr>
              <p:cNvSpPr/>
              <p:nvPr/>
            </p:nvSpPr>
            <p:spPr>
              <a:xfrm>
                <a:off x="5883027" y="51469"/>
                <a:ext cx="3260973" cy="301861"/>
              </a:xfrm>
              <a:prstGeom prst="flowChartAlternateProcess">
                <a:avLst/>
              </a:prstGeom>
              <a:solidFill>
                <a:srgbClr val="00206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2000" dirty="0"/>
              </a:p>
            </p:txBody>
          </p:sp>
          <p:sp>
            <p:nvSpPr>
              <p:cNvPr id="22" name="สี่เหลี่ยมผืนผ้า 3">
                <a:extLst>
                  <a:ext uri="{FF2B5EF4-FFF2-40B4-BE49-F238E27FC236}">
                    <a16:creationId xmlns:a16="http://schemas.microsoft.com/office/drawing/2014/main" id="{8493D4F4-6FD8-4552-904E-DB7274115DA0}"/>
                  </a:ext>
                </a:extLst>
              </p:cNvPr>
              <p:cNvSpPr/>
              <p:nvPr/>
            </p:nvSpPr>
            <p:spPr>
              <a:xfrm>
                <a:off x="-29746" y="-164554"/>
                <a:ext cx="9173747" cy="432048"/>
              </a:xfrm>
              <a:prstGeom prst="rect">
                <a:avLst/>
              </a:prstGeom>
              <a:solidFill>
                <a:srgbClr val="00206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2000"/>
              </a:p>
            </p:txBody>
          </p:sp>
        </p:grpSp>
        <p:grpSp>
          <p:nvGrpSpPr>
            <p:cNvPr id="16" name="กลุ่ม 9">
              <a:extLst>
                <a:ext uri="{FF2B5EF4-FFF2-40B4-BE49-F238E27FC236}">
                  <a16:creationId xmlns:a16="http://schemas.microsoft.com/office/drawing/2014/main" id="{D2312BD0-5401-4FDB-9FF3-B1382B3C9639}"/>
                </a:ext>
              </a:extLst>
            </p:cNvPr>
            <p:cNvGrpSpPr/>
            <p:nvPr/>
          </p:nvGrpSpPr>
          <p:grpSpPr>
            <a:xfrm>
              <a:off x="5792566" y="-271597"/>
              <a:ext cx="1899096" cy="1541268"/>
              <a:chOff x="5491686" y="-481268"/>
              <a:chExt cx="1709187" cy="1387141"/>
            </a:xfrm>
          </p:grpSpPr>
          <p:sp>
            <p:nvSpPr>
              <p:cNvPr id="17" name="วงรี 13">
                <a:extLst>
                  <a:ext uri="{FF2B5EF4-FFF2-40B4-BE49-F238E27FC236}">
                    <a16:creationId xmlns:a16="http://schemas.microsoft.com/office/drawing/2014/main" id="{722B5707-C41F-4885-825E-D2676CEE49E1}"/>
                  </a:ext>
                </a:extLst>
              </p:cNvPr>
              <p:cNvSpPr/>
              <p:nvPr/>
            </p:nvSpPr>
            <p:spPr>
              <a:xfrm>
                <a:off x="5491686" y="-481268"/>
                <a:ext cx="1709187" cy="1387141"/>
              </a:xfrm>
              <a:prstGeom prst="ellipse">
                <a:avLst/>
              </a:prstGeom>
              <a:solidFill>
                <a:srgbClr val="FBF7F1"/>
              </a:solidFill>
              <a:ln>
                <a:noFill/>
              </a:ln>
              <a:effectLst>
                <a:softEdge rad="31750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2000"/>
              </a:p>
            </p:txBody>
          </p:sp>
          <p:pic>
            <p:nvPicPr>
              <p:cNvPr id="18" name="รูปภาพ 65">
                <a:extLst>
                  <a:ext uri="{FF2B5EF4-FFF2-40B4-BE49-F238E27FC236}">
                    <a16:creationId xmlns:a16="http://schemas.microsoft.com/office/drawing/2014/main" id="{EF9B53AA-6A14-4E04-B937-D6234A306BD7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2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r="65168" b="30186"/>
              <a:stretch/>
            </p:blipFill>
            <p:spPr>
              <a:xfrm>
                <a:off x="5978910" y="-202056"/>
                <a:ext cx="857563" cy="565764"/>
              </a:xfrm>
              <a:custGeom>
                <a:avLst/>
                <a:gdLst>
                  <a:gd name="connsiteX0" fmla="*/ 0 w 1500565"/>
                  <a:gd name="connsiteY0" fmla="*/ 0 h 990006"/>
                  <a:gd name="connsiteX1" fmla="*/ 1500565 w 1500565"/>
                  <a:gd name="connsiteY1" fmla="*/ 0 h 990006"/>
                  <a:gd name="connsiteX2" fmla="*/ 1500565 w 1500565"/>
                  <a:gd name="connsiteY2" fmla="*/ 699241 h 990006"/>
                  <a:gd name="connsiteX3" fmla="*/ 1454656 w 1500565"/>
                  <a:gd name="connsiteY3" fmla="*/ 699241 h 990006"/>
                  <a:gd name="connsiteX4" fmla="*/ 1454656 w 1500565"/>
                  <a:gd name="connsiteY4" fmla="*/ 958222 h 990006"/>
                  <a:gd name="connsiteX5" fmla="*/ 1500565 w 1500565"/>
                  <a:gd name="connsiteY5" fmla="*/ 958222 h 990006"/>
                  <a:gd name="connsiteX6" fmla="*/ 1500565 w 1500565"/>
                  <a:gd name="connsiteY6" fmla="*/ 990006 h 990006"/>
                  <a:gd name="connsiteX7" fmla="*/ 0 w 1500565"/>
                  <a:gd name="connsiteY7" fmla="*/ 990006 h 9900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00565" h="990006">
                    <a:moveTo>
                      <a:pt x="0" y="0"/>
                    </a:moveTo>
                    <a:lnTo>
                      <a:pt x="1500565" y="0"/>
                    </a:lnTo>
                    <a:lnTo>
                      <a:pt x="1500565" y="699241"/>
                    </a:lnTo>
                    <a:lnTo>
                      <a:pt x="1454656" y="699241"/>
                    </a:lnTo>
                    <a:lnTo>
                      <a:pt x="1454656" y="958222"/>
                    </a:lnTo>
                    <a:lnTo>
                      <a:pt x="1500565" y="958222"/>
                    </a:lnTo>
                    <a:lnTo>
                      <a:pt x="1500565" y="990006"/>
                    </a:lnTo>
                    <a:lnTo>
                      <a:pt x="0" y="990006"/>
                    </a:lnTo>
                    <a:close/>
                  </a:path>
                </a:pathLst>
              </a:custGeom>
            </p:spPr>
          </p:pic>
        </p:grpSp>
      </p:grpSp>
      <p:grpSp>
        <p:nvGrpSpPr>
          <p:cNvPr id="23" name="Group 22"/>
          <p:cNvGrpSpPr/>
          <p:nvPr/>
        </p:nvGrpSpPr>
        <p:grpSpPr>
          <a:xfrm>
            <a:off x="-23583" y="5154909"/>
            <a:ext cx="10183585" cy="694389"/>
            <a:chOff x="-23583" y="5134125"/>
            <a:chExt cx="10183585" cy="715174"/>
          </a:xfrm>
        </p:grpSpPr>
        <p:grpSp>
          <p:nvGrpSpPr>
            <p:cNvPr id="24" name="กลุ่ม 1">
              <a:extLst>
                <a:ext uri="{FF2B5EF4-FFF2-40B4-BE49-F238E27FC236}">
                  <a16:creationId xmlns:a16="http://schemas.microsoft.com/office/drawing/2014/main" id="{58DAA6D8-19A9-434E-BD10-9F227ECAADEE}"/>
                </a:ext>
              </a:extLst>
            </p:cNvPr>
            <p:cNvGrpSpPr/>
            <p:nvPr/>
          </p:nvGrpSpPr>
          <p:grpSpPr>
            <a:xfrm>
              <a:off x="-23583" y="5274993"/>
              <a:ext cx="10183585" cy="470079"/>
              <a:chOff x="-21226" y="4621292"/>
              <a:chExt cx="9165227" cy="561020"/>
            </a:xfrm>
          </p:grpSpPr>
          <p:grpSp>
            <p:nvGrpSpPr>
              <p:cNvPr id="31" name="กลุ่ม 7">
                <a:extLst>
                  <a:ext uri="{FF2B5EF4-FFF2-40B4-BE49-F238E27FC236}">
                    <a16:creationId xmlns:a16="http://schemas.microsoft.com/office/drawing/2014/main" id="{30C28730-7CDF-4231-A774-6A7122EB4AEA}"/>
                  </a:ext>
                </a:extLst>
              </p:cNvPr>
              <p:cNvGrpSpPr/>
              <p:nvPr/>
            </p:nvGrpSpPr>
            <p:grpSpPr>
              <a:xfrm>
                <a:off x="-21226" y="4635401"/>
                <a:ext cx="5133813" cy="546911"/>
                <a:chOff x="-45702" y="6428830"/>
                <a:chExt cx="7109733" cy="450425"/>
              </a:xfrm>
            </p:grpSpPr>
            <p:sp>
              <p:nvSpPr>
                <p:cNvPr id="35" name="รูปแบบอิสระ: รูปร่าง 55">
                  <a:extLst>
                    <a:ext uri="{FF2B5EF4-FFF2-40B4-BE49-F238E27FC236}">
                      <a16:creationId xmlns:a16="http://schemas.microsoft.com/office/drawing/2014/main" id="{447532BC-F1AF-418B-B954-69A21822D4D1}"/>
                    </a:ext>
                  </a:extLst>
                </p:cNvPr>
                <p:cNvSpPr/>
                <p:nvPr/>
              </p:nvSpPr>
              <p:spPr>
                <a:xfrm>
                  <a:off x="-16309" y="6508953"/>
                  <a:ext cx="6875685" cy="339767"/>
                </a:xfrm>
                <a:custGeom>
                  <a:avLst/>
                  <a:gdLst>
                    <a:gd name="connsiteX0" fmla="*/ 0 w 6028447"/>
                    <a:gd name="connsiteY0" fmla="*/ 0 h 339767"/>
                    <a:gd name="connsiteX1" fmla="*/ 6028447 w 6028447"/>
                    <a:gd name="connsiteY1" fmla="*/ 0 h 339767"/>
                    <a:gd name="connsiteX2" fmla="*/ 5679852 w 6028447"/>
                    <a:gd name="connsiteY2" fmla="*/ 339767 h 339767"/>
                    <a:gd name="connsiteX3" fmla="*/ 0 w 6028447"/>
                    <a:gd name="connsiteY3" fmla="*/ 339767 h 339767"/>
                    <a:gd name="connsiteX4" fmla="*/ 0 w 6028447"/>
                    <a:gd name="connsiteY4" fmla="*/ 0 h 3397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028447" h="339767">
                      <a:moveTo>
                        <a:pt x="0" y="0"/>
                      </a:moveTo>
                      <a:lnTo>
                        <a:pt x="6028447" y="0"/>
                      </a:lnTo>
                      <a:lnTo>
                        <a:pt x="5679852" y="339767"/>
                      </a:lnTo>
                      <a:lnTo>
                        <a:pt x="0" y="33976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th-TH" sz="2000" dirty="0"/>
                </a:p>
              </p:txBody>
            </p:sp>
            <p:sp>
              <p:nvSpPr>
                <p:cNvPr id="36" name="รูปแบบอิสระ: รูปร่าง 50">
                  <a:extLst>
                    <a:ext uri="{FF2B5EF4-FFF2-40B4-BE49-F238E27FC236}">
                      <a16:creationId xmlns:a16="http://schemas.microsoft.com/office/drawing/2014/main" id="{72AD55B9-27A4-40A2-86AD-A09FD1FBB379}"/>
                    </a:ext>
                  </a:extLst>
                </p:cNvPr>
                <p:cNvSpPr/>
                <p:nvPr/>
              </p:nvSpPr>
              <p:spPr>
                <a:xfrm>
                  <a:off x="-45702" y="6433550"/>
                  <a:ext cx="7025615" cy="426691"/>
                </a:xfrm>
                <a:custGeom>
                  <a:avLst/>
                  <a:gdLst>
                    <a:gd name="connsiteX0" fmla="*/ 0 w 6123140"/>
                    <a:gd name="connsiteY0" fmla="*/ 0 h 426691"/>
                    <a:gd name="connsiteX1" fmla="*/ 6123140 w 6123140"/>
                    <a:gd name="connsiteY1" fmla="*/ 0 h 426691"/>
                    <a:gd name="connsiteX2" fmla="*/ 6008569 w 6123140"/>
                    <a:gd name="connsiteY2" fmla="*/ 111669 h 426691"/>
                    <a:gd name="connsiteX3" fmla="*/ 5685361 w 6123140"/>
                    <a:gd name="connsiteY3" fmla="*/ 426691 h 426691"/>
                    <a:gd name="connsiteX4" fmla="*/ 5679852 w 6123140"/>
                    <a:gd name="connsiteY4" fmla="*/ 426691 h 426691"/>
                    <a:gd name="connsiteX5" fmla="*/ 6028447 w 6123140"/>
                    <a:gd name="connsiteY5" fmla="*/ 86924 h 426691"/>
                    <a:gd name="connsiteX6" fmla="*/ 0 w 6123140"/>
                    <a:gd name="connsiteY6" fmla="*/ 86924 h 426691"/>
                    <a:gd name="connsiteX7" fmla="*/ 0 w 6123140"/>
                    <a:gd name="connsiteY7" fmla="*/ 0 h 4266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123140" h="426691">
                      <a:moveTo>
                        <a:pt x="0" y="0"/>
                      </a:moveTo>
                      <a:lnTo>
                        <a:pt x="6123140" y="0"/>
                      </a:lnTo>
                      <a:lnTo>
                        <a:pt x="6008569" y="111669"/>
                      </a:lnTo>
                      <a:lnTo>
                        <a:pt x="5685361" y="426691"/>
                      </a:lnTo>
                      <a:lnTo>
                        <a:pt x="5679852" y="426691"/>
                      </a:lnTo>
                      <a:lnTo>
                        <a:pt x="6028447" y="86924"/>
                      </a:lnTo>
                      <a:lnTo>
                        <a:pt x="0" y="8692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>
                  <a:gsLst>
                    <a:gs pos="0">
                      <a:srgbClr val="FBE4AE"/>
                    </a:gs>
                    <a:gs pos="13000">
                      <a:srgbClr val="BD922A"/>
                    </a:gs>
                    <a:gs pos="21001">
                      <a:srgbClr val="BD922A"/>
                    </a:gs>
                    <a:gs pos="63000">
                      <a:srgbClr val="FBE4AE"/>
                    </a:gs>
                    <a:gs pos="67000">
                      <a:srgbClr val="BD922A"/>
                    </a:gs>
                    <a:gs pos="69000">
                      <a:srgbClr val="835E17"/>
                    </a:gs>
                    <a:gs pos="82001">
                      <a:srgbClr val="A28949"/>
                    </a:gs>
                    <a:gs pos="100000">
                      <a:srgbClr val="FAE3B7"/>
                    </a:gs>
                  </a:gsLst>
                  <a:lin ang="0" scaled="1"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th-TH" sz="2000" dirty="0"/>
                </a:p>
              </p:txBody>
            </p:sp>
            <p:sp>
              <p:nvSpPr>
                <p:cNvPr id="37" name="รูปแบบอิสระ: รูปร่าง 49">
                  <a:extLst>
                    <a:ext uri="{FF2B5EF4-FFF2-40B4-BE49-F238E27FC236}">
                      <a16:creationId xmlns:a16="http://schemas.microsoft.com/office/drawing/2014/main" id="{0CC04605-512B-40BA-BB6C-C4CA6329F254}"/>
                    </a:ext>
                  </a:extLst>
                </p:cNvPr>
                <p:cNvSpPr/>
                <p:nvPr/>
              </p:nvSpPr>
              <p:spPr>
                <a:xfrm rot="380166">
                  <a:off x="6515308" y="6428830"/>
                  <a:ext cx="548723" cy="450425"/>
                </a:xfrm>
                <a:custGeom>
                  <a:avLst/>
                  <a:gdLst>
                    <a:gd name="connsiteX0" fmla="*/ 411471 w 524882"/>
                    <a:gd name="connsiteY0" fmla="*/ 0 h 426691"/>
                    <a:gd name="connsiteX1" fmla="*/ 524882 w 524882"/>
                    <a:gd name="connsiteY1" fmla="*/ 0 h 426691"/>
                    <a:gd name="connsiteX2" fmla="*/ 113411 w 524882"/>
                    <a:gd name="connsiteY2" fmla="*/ 426691 h 426691"/>
                    <a:gd name="connsiteX3" fmla="*/ 0 w 524882"/>
                    <a:gd name="connsiteY3" fmla="*/ 426691 h 426691"/>
                    <a:gd name="connsiteX4" fmla="*/ 411471 w 524882"/>
                    <a:gd name="connsiteY4" fmla="*/ 0 h 4266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24882" h="426691">
                      <a:moveTo>
                        <a:pt x="411471" y="0"/>
                      </a:moveTo>
                      <a:lnTo>
                        <a:pt x="524882" y="0"/>
                      </a:lnTo>
                      <a:lnTo>
                        <a:pt x="113411" y="426691"/>
                      </a:lnTo>
                      <a:lnTo>
                        <a:pt x="0" y="426691"/>
                      </a:lnTo>
                      <a:lnTo>
                        <a:pt x="411471" y="0"/>
                      </a:ln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FBE4AE"/>
                    </a:gs>
                    <a:gs pos="13000">
                      <a:srgbClr val="BD922A"/>
                    </a:gs>
                    <a:gs pos="21001">
                      <a:srgbClr val="BD922A"/>
                    </a:gs>
                    <a:gs pos="63000">
                      <a:srgbClr val="FBE4AE"/>
                    </a:gs>
                    <a:gs pos="67000">
                      <a:srgbClr val="BD922A"/>
                    </a:gs>
                    <a:gs pos="69000">
                      <a:srgbClr val="835E17"/>
                    </a:gs>
                    <a:gs pos="82001">
                      <a:srgbClr val="A28949"/>
                    </a:gs>
                    <a:gs pos="100000">
                      <a:srgbClr val="FAE3B7"/>
                    </a:gs>
                  </a:gsLst>
                  <a:path path="circle">
                    <a:fillToRect l="100000" b="100000"/>
                  </a:path>
                  <a:tileRect t="-100000" r="-100000"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th-TH" sz="2000"/>
                </a:p>
              </p:txBody>
            </p:sp>
          </p:grpSp>
          <p:grpSp>
            <p:nvGrpSpPr>
              <p:cNvPr id="32" name="กลุ่ม 4">
                <a:extLst>
                  <a:ext uri="{FF2B5EF4-FFF2-40B4-BE49-F238E27FC236}">
                    <a16:creationId xmlns:a16="http://schemas.microsoft.com/office/drawing/2014/main" id="{33080593-C486-4A4E-A259-28A964353B4D}"/>
                  </a:ext>
                </a:extLst>
              </p:cNvPr>
              <p:cNvGrpSpPr/>
              <p:nvPr/>
            </p:nvGrpSpPr>
            <p:grpSpPr>
              <a:xfrm>
                <a:off x="7524888" y="4621292"/>
                <a:ext cx="1619113" cy="531030"/>
                <a:chOff x="9543115" y="6415804"/>
                <a:chExt cx="2661401" cy="453428"/>
              </a:xfrm>
            </p:grpSpPr>
            <p:sp>
              <p:nvSpPr>
                <p:cNvPr id="33" name="รูปแบบอิสระ: รูปร่าง 38">
                  <a:extLst>
                    <a:ext uri="{FF2B5EF4-FFF2-40B4-BE49-F238E27FC236}">
                      <a16:creationId xmlns:a16="http://schemas.microsoft.com/office/drawing/2014/main" id="{18287458-5345-45BB-A7B2-0AE1DDE4E433}"/>
                    </a:ext>
                  </a:extLst>
                </p:cNvPr>
                <p:cNvSpPr/>
                <p:nvPr/>
              </p:nvSpPr>
              <p:spPr>
                <a:xfrm>
                  <a:off x="9543115" y="6415804"/>
                  <a:ext cx="2661398" cy="441288"/>
                </a:xfrm>
                <a:custGeom>
                  <a:avLst/>
                  <a:gdLst>
                    <a:gd name="connsiteX0" fmla="*/ 437779 w 1373020"/>
                    <a:gd name="connsiteY0" fmla="*/ 0 h 426691"/>
                    <a:gd name="connsiteX1" fmla="*/ 1373020 w 1373020"/>
                    <a:gd name="connsiteY1" fmla="*/ 0 h 426691"/>
                    <a:gd name="connsiteX2" fmla="*/ 1373020 w 1373020"/>
                    <a:gd name="connsiteY2" fmla="*/ 426691 h 426691"/>
                    <a:gd name="connsiteX3" fmla="*/ 0 w 1373020"/>
                    <a:gd name="connsiteY3" fmla="*/ 426691 h 426691"/>
                    <a:gd name="connsiteX4" fmla="*/ 323208 w 1373020"/>
                    <a:gd name="connsiteY4" fmla="*/ 111669 h 426691"/>
                    <a:gd name="connsiteX5" fmla="*/ 437779 w 1373020"/>
                    <a:gd name="connsiteY5" fmla="*/ 0 h 4266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73020" h="426691">
                      <a:moveTo>
                        <a:pt x="437779" y="0"/>
                      </a:moveTo>
                      <a:lnTo>
                        <a:pt x="1373020" y="0"/>
                      </a:lnTo>
                      <a:lnTo>
                        <a:pt x="1373020" y="426691"/>
                      </a:lnTo>
                      <a:lnTo>
                        <a:pt x="0" y="426691"/>
                      </a:lnTo>
                      <a:lnTo>
                        <a:pt x="323208" y="111669"/>
                      </a:lnTo>
                      <a:lnTo>
                        <a:pt x="437779" y="0"/>
                      </a:lnTo>
                      <a:close/>
                    </a:path>
                  </a:pathLst>
                </a:custGeom>
                <a:gradFill>
                  <a:gsLst>
                    <a:gs pos="0">
                      <a:srgbClr val="FBE4AE"/>
                    </a:gs>
                    <a:gs pos="13000">
                      <a:srgbClr val="BD922A"/>
                    </a:gs>
                    <a:gs pos="21001">
                      <a:srgbClr val="BD922A"/>
                    </a:gs>
                    <a:gs pos="63000">
                      <a:srgbClr val="FBE4AE"/>
                    </a:gs>
                    <a:gs pos="67000">
                      <a:srgbClr val="BD922A"/>
                    </a:gs>
                    <a:gs pos="69000">
                      <a:srgbClr val="835E17"/>
                    </a:gs>
                    <a:gs pos="82001">
                      <a:srgbClr val="A28949"/>
                    </a:gs>
                    <a:gs pos="100000">
                      <a:srgbClr val="FAE3B7"/>
                    </a:gs>
                  </a:gsLst>
                  <a:lin ang="0" scaled="1"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th-TH" sz="2000"/>
                </a:p>
              </p:txBody>
            </p:sp>
            <p:sp>
              <p:nvSpPr>
                <p:cNvPr id="34" name="รูปแบบอิสระ: รูปร่าง 31">
                  <a:extLst>
                    <a:ext uri="{FF2B5EF4-FFF2-40B4-BE49-F238E27FC236}">
                      <a16:creationId xmlns:a16="http://schemas.microsoft.com/office/drawing/2014/main" id="{CB515603-CB57-4A48-B8A7-C4BD2C469F4B}"/>
                    </a:ext>
                  </a:extLst>
                </p:cNvPr>
                <p:cNvSpPr/>
                <p:nvPr/>
              </p:nvSpPr>
              <p:spPr>
                <a:xfrm>
                  <a:off x="9543115" y="6510930"/>
                  <a:ext cx="2661401" cy="358302"/>
                </a:xfrm>
                <a:custGeom>
                  <a:avLst/>
                  <a:gdLst>
                    <a:gd name="connsiteX0" fmla="*/ 349528 w 1399340"/>
                    <a:gd name="connsiteY0" fmla="*/ 0 h 340675"/>
                    <a:gd name="connsiteX1" fmla="*/ 1399340 w 1399340"/>
                    <a:gd name="connsiteY1" fmla="*/ 0 h 340675"/>
                    <a:gd name="connsiteX2" fmla="*/ 1399340 w 1399340"/>
                    <a:gd name="connsiteY2" fmla="*/ 340675 h 340675"/>
                    <a:gd name="connsiteX3" fmla="*/ 0 w 1399340"/>
                    <a:gd name="connsiteY3" fmla="*/ 340675 h 340675"/>
                    <a:gd name="connsiteX4" fmla="*/ 349528 w 1399340"/>
                    <a:gd name="connsiteY4" fmla="*/ 0 h 3406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99340" h="340675">
                      <a:moveTo>
                        <a:pt x="349528" y="0"/>
                      </a:moveTo>
                      <a:lnTo>
                        <a:pt x="1399340" y="0"/>
                      </a:lnTo>
                      <a:lnTo>
                        <a:pt x="1399340" y="340675"/>
                      </a:lnTo>
                      <a:lnTo>
                        <a:pt x="0" y="340675"/>
                      </a:lnTo>
                      <a:lnTo>
                        <a:pt x="349528" y="0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th-TH" sz="2000"/>
                </a:p>
              </p:txBody>
            </p:sp>
          </p:grpSp>
        </p:grpSp>
        <p:pic>
          <p:nvPicPr>
            <p:cNvPr id="25" name="Picture 23">
              <a:extLst>
                <a:ext uri="{FF2B5EF4-FFF2-40B4-BE49-F238E27FC236}">
                  <a16:creationId xmlns:a16="http://schemas.microsoft.com/office/drawing/2014/main" id="{A9FCDA38-8F0B-49DF-8F2E-B899B1F3623D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699853" y="5264104"/>
              <a:ext cx="625615" cy="408428"/>
            </a:xfrm>
            <a:prstGeom prst="rect">
              <a:avLst/>
            </a:prstGeom>
          </p:spPr>
        </p:pic>
        <p:pic>
          <p:nvPicPr>
            <p:cNvPr id="26" name="Picture 24">
              <a:extLst>
                <a:ext uri="{FF2B5EF4-FFF2-40B4-BE49-F238E27FC236}">
                  <a16:creationId xmlns:a16="http://schemas.microsoft.com/office/drawing/2014/main" id="{199745AA-CFB3-443D-A566-E11575BA5223}"/>
                </a:ext>
              </a:extLst>
            </p:cNvPr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440755" y="5252961"/>
              <a:ext cx="384697" cy="433336"/>
            </a:xfrm>
            <a:prstGeom prst="rect">
              <a:avLst/>
            </a:prstGeom>
          </p:spPr>
        </p:pic>
        <p:pic>
          <p:nvPicPr>
            <p:cNvPr id="27" name="Picture 35">
              <a:extLst>
                <a:ext uri="{FF2B5EF4-FFF2-40B4-BE49-F238E27FC236}">
                  <a16:creationId xmlns:a16="http://schemas.microsoft.com/office/drawing/2014/main" id="{9584FECB-F937-4F01-8CDD-C92F98A2F1BC}"/>
                </a:ext>
              </a:extLst>
            </p:cNvPr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882063" y="5338458"/>
              <a:ext cx="373365" cy="309768"/>
            </a:xfrm>
            <a:prstGeom prst="rect">
              <a:avLst/>
            </a:prstGeom>
          </p:spPr>
        </p:pic>
        <p:pic>
          <p:nvPicPr>
            <p:cNvPr id="28" name="Picture 36">
              <a:extLst>
                <a:ext uri="{FF2B5EF4-FFF2-40B4-BE49-F238E27FC236}">
                  <a16:creationId xmlns:a16="http://schemas.microsoft.com/office/drawing/2014/main" id="{62FFD426-AD6C-47DA-99D3-A7217E240C18}"/>
                </a:ext>
              </a:extLst>
            </p:cNvPr>
            <p:cNvPicPr>
              <a:picLocks noChangeAspect="1"/>
            </p:cNvPicPr>
            <p:nvPr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345100" y="5340250"/>
              <a:ext cx="281130" cy="303691"/>
            </a:xfrm>
            <a:prstGeom prst="rect">
              <a:avLst/>
            </a:prstGeom>
          </p:spPr>
        </p:pic>
        <p:pic>
          <p:nvPicPr>
            <p:cNvPr id="29" name="Picture 2" descr="C:\Users\Administrator\Desktop\change for good.png"/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606130" y="5281839"/>
              <a:ext cx="890907" cy="501037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30" name="รูปแบบอิสระ: รูปร่าง 49">
              <a:extLst>
                <a:ext uri="{FF2B5EF4-FFF2-40B4-BE49-F238E27FC236}">
                  <a16:creationId xmlns:a16="http://schemas.microsoft.com/office/drawing/2014/main" id="{0CC04605-512B-40BA-BB6C-C4CA6329F254}"/>
                </a:ext>
              </a:extLst>
            </p:cNvPr>
            <p:cNvSpPr/>
            <p:nvPr/>
          </p:nvSpPr>
          <p:spPr>
            <a:xfrm rot="1816843">
              <a:off x="8384884" y="5134125"/>
              <a:ext cx="366819" cy="715174"/>
            </a:xfrm>
            <a:custGeom>
              <a:avLst/>
              <a:gdLst>
                <a:gd name="connsiteX0" fmla="*/ 411471 w 524882"/>
                <a:gd name="connsiteY0" fmla="*/ 0 h 426691"/>
                <a:gd name="connsiteX1" fmla="*/ 524882 w 524882"/>
                <a:gd name="connsiteY1" fmla="*/ 0 h 426691"/>
                <a:gd name="connsiteX2" fmla="*/ 113411 w 524882"/>
                <a:gd name="connsiteY2" fmla="*/ 426691 h 426691"/>
                <a:gd name="connsiteX3" fmla="*/ 0 w 524882"/>
                <a:gd name="connsiteY3" fmla="*/ 426691 h 426691"/>
                <a:gd name="connsiteX4" fmla="*/ 411471 w 524882"/>
                <a:gd name="connsiteY4" fmla="*/ 0 h 426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4882" h="426691">
                  <a:moveTo>
                    <a:pt x="411471" y="0"/>
                  </a:moveTo>
                  <a:lnTo>
                    <a:pt x="524882" y="0"/>
                  </a:lnTo>
                  <a:lnTo>
                    <a:pt x="113411" y="426691"/>
                  </a:lnTo>
                  <a:lnTo>
                    <a:pt x="0" y="426691"/>
                  </a:lnTo>
                  <a:lnTo>
                    <a:pt x="411471" y="0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BE4AE"/>
                </a:gs>
                <a:gs pos="13000">
                  <a:srgbClr val="BD922A"/>
                </a:gs>
                <a:gs pos="21001">
                  <a:srgbClr val="BD922A"/>
                </a:gs>
                <a:gs pos="63000">
                  <a:srgbClr val="FBE4AE"/>
                </a:gs>
                <a:gs pos="67000">
                  <a:srgbClr val="BD922A"/>
                </a:gs>
                <a:gs pos="69000">
                  <a:srgbClr val="835E17"/>
                </a:gs>
                <a:gs pos="82001">
                  <a:srgbClr val="A28949"/>
                </a:gs>
                <a:gs pos="100000">
                  <a:srgbClr val="FAE3B7"/>
                </a:gs>
              </a:gsLst>
              <a:path path="circle">
                <a:fillToRect l="100000" b="100000"/>
              </a:path>
              <a:tileRect t="-100000" r="-10000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th-TH" sz="2000"/>
            </a:p>
          </p:txBody>
        </p:sp>
      </p:grpSp>
      <p:sp>
        <p:nvSpPr>
          <p:cNvPr id="38" name="TextBox 7"/>
          <p:cNvSpPr txBox="1"/>
          <p:nvPr/>
        </p:nvSpPr>
        <p:spPr>
          <a:xfrm>
            <a:off x="216981" y="5442506"/>
            <a:ext cx="5166910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th-TH" sz="1000" b="1" dirty="0">
                <a:solidFill>
                  <a:schemeClr val="bg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เศรษฐกิจฐานรากมั่นคง ชุมชนเข้มแข็งอย่างยั่งยืน ด้วยหลักปรัชญาของเศรษฐกิจพอเพียง</a:t>
            </a:r>
          </a:p>
        </p:txBody>
      </p:sp>
      <p:sp>
        <p:nvSpPr>
          <p:cNvPr id="39" name="กล่องข้อความ 8">
            <a:extLst>
              <a:ext uri="{FF2B5EF4-FFF2-40B4-BE49-F238E27FC236}">
                <a16:creationId xmlns:a16="http://schemas.microsoft.com/office/drawing/2014/main" id="{BF84CABE-5C70-4013-8958-0D4F9CD0D474}"/>
              </a:ext>
            </a:extLst>
          </p:cNvPr>
          <p:cNvSpPr txBox="1"/>
          <p:nvPr/>
        </p:nvSpPr>
        <p:spPr>
          <a:xfrm>
            <a:off x="7676272" y="32100"/>
            <a:ext cx="2493196" cy="5262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ct val="120000"/>
              </a:lnSpc>
            </a:pPr>
            <a:r>
              <a:rPr lang="en-US" sz="12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60 </a:t>
            </a:r>
            <a:r>
              <a:rPr lang="th-TH" sz="12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ปี กรมการพัฒนาชุมชน</a:t>
            </a:r>
          </a:p>
          <a:p>
            <a:pPr>
              <a:lnSpc>
                <a:spcPct val="120000"/>
              </a:lnSpc>
            </a:pPr>
            <a:r>
              <a:rPr lang="th-TH" sz="12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สร้างสรรค์ชุมชน สร้างคน สร้างชาติ</a:t>
            </a:r>
            <a:endParaRPr lang="en-US" sz="1200" b="1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hulabhorn Likit Text" panose="00000500000000000000" pitchFamily="50" charset="-34"/>
              <a:cs typeface="Chulabhorn Likit Text" panose="00000500000000000000" pitchFamily="50" charset="-34"/>
            </a:endParaRPr>
          </a:p>
        </p:txBody>
      </p:sp>
      <p:sp>
        <p:nvSpPr>
          <p:cNvPr id="40" name="สี่เหลี่ยมผืนผ้า: มุมมน 24">
            <a:extLst>
              <a:ext uri="{FF2B5EF4-FFF2-40B4-BE49-F238E27FC236}">
                <a16:creationId xmlns:a16="http://schemas.microsoft.com/office/drawing/2014/main" id="{D992C9EC-F489-4262-8A24-43469489E10F}"/>
              </a:ext>
            </a:extLst>
          </p:cNvPr>
          <p:cNvSpPr/>
          <p:nvPr/>
        </p:nvSpPr>
        <p:spPr>
          <a:xfrm>
            <a:off x="298784" y="-44257"/>
            <a:ext cx="6334319" cy="679012"/>
          </a:xfrm>
          <a:prstGeom prst="roundRect">
            <a:avLst/>
          </a:prstGeom>
          <a:noFill/>
          <a:ln>
            <a:noFill/>
          </a:ln>
          <a:scene3d>
            <a:camera prst="orthographicFront"/>
            <a:lightRig rig="threePt" dir="t"/>
          </a:scene3d>
          <a:sp3d>
            <a:bevelT w="139700" h="139700" prst="divot"/>
          </a:sp3d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rtlCol="0" anchor="t"/>
          <a:lstStyle/>
          <a:p>
            <a:pPr>
              <a:lnSpc>
                <a:spcPct val="110000"/>
              </a:lnSpc>
            </a:pPr>
            <a:r>
              <a:rPr lang="th-TH" sz="1200" b="1" spc="-30" dirty="0">
                <a:solidFill>
                  <a:schemeClr val="bg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5.4 </a:t>
            </a:r>
            <a:r>
              <a:rPr lang="th-TH" sz="1200" b="1" dirty="0">
                <a:solidFill>
                  <a:schemeClr val="bg1"/>
                </a:solidFill>
                <a:latin typeface="Chulabhorn Likit Text" panose="00000500000000000000" pitchFamily="50" charset="-34"/>
                <a:ea typeface="Times New Roman" panose="02020603050405020304" pitchFamily="18" charset="0"/>
                <a:cs typeface="Chulabhorn Likit Text" panose="00000500000000000000" pitchFamily="50" charset="-34"/>
              </a:rPr>
              <a:t>การพิจารณาจัดสรรงบประมาณเงินอุดหนุน และเงินทุนหมุนเวียน</a:t>
            </a:r>
            <a:br>
              <a:rPr lang="th-TH" sz="1200" b="1" dirty="0">
                <a:solidFill>
                  <a:schemeClr val="bg1"/>
                </a:solidFill>
                <a:latin typeface="Chulabhorn Likit Text" panose="00000500000000000000" pitchFamily="50" charset="-34"/>
                <a:ea typeface="Times New Roman" panose="02020603050405020304" pitchFamily="18" charset="0"/>
                <a:cs typeface="Chulabhorn Likit Text" panose="00000500000000000000" pitchFamily="50" charset="-34"/>
              </a:rPr>
            </a:br>
            <a:r>
              <a:rPr lang="th-TH" sz="1200" b="1" dirty="0">
                <a:solidFill>
                  <a:schemeClr val="bg1"/>
                </a:solidFill>
                <a:latin typeface="Chulabhorn Likit Text" panose="00000500000000000000" pitchFamily="50" charset="-34"/>
                <a:ea typeface="Times New Roman" panose="02020603050405020304" pitchFamily="18" charset="0"/>
                <a:cs typeface="Chulabhorn Likit Text" panose="00000500000000000000" pitchFamily="50" charset="-34"/>
              </a:rPr>
              <a:t>กองทุนพัฒนาบทบาทสตรี ประจำปีงบประมาณ พ.ศ. 2566 เพิ่มเติม </a:t>
            </a:r>
            <a:endParaRPr lang="th-TH" sz="1200" b="1" dirty="0">
              <a:solidFill>
                <a:schemeClr val="bg1"/>
              </a:solidFill>
              <a:latin typeface="Chulabhorn Likit Text" panose="00000500000000000000" pitchFamily="50" charset="-34"/>
              <a:cs typeface="Chulabhorn Likit Text" panose="00000500000000000000" pitchFamily="50" charset="-34"/>
            </a:endParaRPr>
          </a:p>
        </p:txBody>
      </p:sp>
      <p:graphicFrame>
        <p:nvGraphicFramePr>
          <p:cNvPr id="3" name="ตาราง 2">
            <a:extLst>
              <a:ext uri="{FF2B5EF4-FFF2-40B4-BE49-F238E27FC236}">
                <a16:creationId xmlns:a16="http://schemas.microsoft.com/office/drawing/2014/main" id="{B60AA083-7E58-7126-74CC-85EAA967552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13940747"/>
              </p:ext>
            </p:extLst>
          </p:nvPr>
        </p:nvGraphicFramePr>
        <p:xfrm>
          <a:off x="216981" y="773212"/>
          <a:ext cx="9600119" cy="4305826"/>
        </p:xfrm>
        <a:graphic>
          <a:graphicData uri="http://schemas.openxmlformats.org/drawingml/2006/table">
            <a:tbl>
              <a:tblPr>
                <a:tableStyleId>{BDBED569-4797-4DF1-A0F4-6AAB3CD982D8}</a:tableStyleId>
              </a:tblPr>
              <a:tblGrid>
                <a:gridCol w="551167">
                  <a:extLst>
                    <a:ext uri="{9D8B030D-6E8A-4147-A177-3AD203B41FA5}">
                      <a16:colId xmlns:a16="http://schemas.microsoft.com/office/drawing/2014/main" val="3715719073"/>
                    </a:ext>
                  </a:extLst>
                </a:gridCol>
                <a:gridCol w="739922">
                  <a:extLst>
                    <a:ext uri="{9D8B030D-6E8A-4147-A177-3AD203B41FA5}">
                      <a16:colId xmlns:a16="http://schemas.microsoft.com/office/drawing/2014/main" val="345401514"/>
                    </a:ext>
                  </a:extLst>
                </a:gridCol>
                <a:gridCol w="936229">
                  <a:extLst>
                    <a:ext uri="{9D8B030D-6E8A-4147-A177-3AD203B41FA5}">
                      <a16:colId xmlns:a16="http://schemas.microsoft.com/office/drawing/2014/main" val="2772080552"/>
                    </a:ext>
                  </a:extLst>
                </a:gridCol>
                <a:gridCol w="667201">
                  <a:extLst>
                    <a:ext uri="{9D8B030D-6E8A-4147-A177-3AD203B41FA5}">
                      <a16:colId xmlns:a16="http://schemas.microsoft.com/office/drawing/2014/main" val="4239470745"/>
                    </a:ext>
                  </a:extLst>
                </a:gridCol>
                <a:gridCol w="829631">
                  <a:extLst>
                    <a:ext uri="{9D8B030D-6E8A-4147-A177-3AD203B41FA5}">
                      <a16:colId xmlns:a16="http://schemas.microsoft.com/office/drawing/2014/main" val="1701711516"/>
                    </a:ext>
                  </a:extLst>
                </a:gridCol>
                <a:gridCol w="671971">
                  <a:extLst>
                    <a:ext uri="{9D8B030D-6E8A-4147-A177-3AD203B41FA5}">
                      <a16:colId xmlns:a16="http://schemas.microsoft.com/office/drawing/2014/main" val="2301045072"/>
                    </a:ext>
                  </a:extLst>
                </a:gridCol>
                <a:gridCol w="900365">
                  <a:extLst>
                    <a:ext uri="{9D8B030D-6E8A-4147-A177-3AD203B41FA5}">
                      <a16:colId xmlns:a16="http://schemas.microsoft.com/office/drawing/2014/main" val="1961529352"/>
                    </a:ext>
                  </a:extLst>
                </a:gridCol>
                <a:gridCol w="520966">
                  <a:extLst>
                    <a:ext uri="{9D8B030D-6E8A-4147-A177-3AD203B41FA5}">
                      <a16:colId xmlns:a16="http://schemas.microsoft.com/office/drawing/2014/main" val="3893294859"/>
                    </a:ext>
                  </a:extLst>
                </a:gridCol>
                <a:gridCol w="702172">
                  <a:extLst>
                    <a:ext uri="{9D8B030D-6E8A-4147-A177-3AD203B41FA5}">
                      <a16:colId xmlns:a16="http://schemas.microsoft.com/office/drawing/2014/main" val="1821759419"/>
                    </a:ext>
                  </a:extLst>
                </a:gridCol>
                <a:gridCol w="655566">
                  <a:extLst>
                    <a:ext uri="{9D8B030D-6E8A-4147-A177-3AD203B41FA5}">
                      <a16:colId xmlns:a16="http://schemas.microsoft.com/office/drawing/2014/main" val="654441103"/>
                    </a:ext>
                  </a:extLst>
                </a:gridCol>
                <a:gridCol w="799464">
                  <a:extLst>
                    <a:ext uri="{9D8B030D-6E8A-4147-A177-3AD203B41FA5}">
                      <a16:colId xmlns:a16="http://schemas.microsoft.com/office/drawing/2014/main" val="1541442869"/>
                    </a:ext>
                  </a:extLst>
                </a:gridCol>
                <a:gridCol w="634865">
                  <a:extLst>
                    <a:ext uri="{9D8B030D-6E8A-4147-A177-3AD203B41FA5}">
                      <a16:colId xmlns:a16="http://schemas.microsoft.com/office/drawing/2014/main" val="4011937030"/>
                    </a:ext>
                  </a:extLst>
                </a:gridCol>
                <a:gridCol w="990600">
                  <a:extLst>
                    <a:ext uri="{9D8B030D-6E8A-4147-A177-3AD203B41FA5}">
                      <a16:colId xmlns:a16="http://schemas.microsoft.com/office/drawing/2014/main" val="3605833679"/>
                    </a:ext>
                  </a:extLst>
                </a:gridCol>
              </a:tblGrid>
              <a:tr h="150439">
                <a:tc rowSpan="3">
                  <a:txBody>
                    <a:bodyPr/>
                    <a:lstStyle/>
                    <a:p>
                      <a:pPr algn="ctr" fontAlgn="ctr"/>
                      <a:r>
                        <a:rPr lang="th-TH" sz="1050" b="1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ที่</a:t>
                      </a:r>
                      <a:endParaRPr lang="th-TH" sz="105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8E4ED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 fontAlgn="ctr"/>
                      <a:r>
                        <a:rPr lang="th-TH" sz="1050" b="1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จังหวัด</a:t>
                      </a:r>
                      <a:endParaRPr lang="th-TH" sz="105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8E4ED"/>
                    </a:solidFill>
                  </a:tcPr>
                </a:tc>
                <a:tc gridSpan="11">
                  <a:txBody>
                    <a:bodyPr/>
                    <a:lstStyle/>
                    <a:p>
                      <a:pPr algn="ctr" fontAlgn="ctr"/>
                      <a:r>
                        <a:rPr lang="th-TH" sz="1050" b="1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เงินอุดหนุน</a:t>
                      </a:r>
                      <a:endParaRPr lang="th-TH" sz="105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8E4ED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870151800"/>
                  </a:ext>
                </a:extLst>
              </a:tr>
              <a:tr h="300879">
                <a:tc v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th-TH" sz="1050" b="1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งบประมาณจัดสรร</a:t>
                      </a:r>
                      <a:endParaRPr lang="th-TH" sz="105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8E4ED"/>
                    </a:solidFill>
                  </a:tcPr>
                </a:tc>
                <a:tc gridSpan="3">
                  <a:txBody>
                    <a:bodyPr/>
                    <a:lstStyle/>
                    <a:p>
                      <a:pPr algn="ctr" fontAlgn="ctr"/>
                      <a:r>
                        <a:rPr lang="th-TH" sz="1050" b="1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ผลการเบิกจ่าย</a:t>
                      </a:r>
                      <a:endParaRPr lang="th-TH" sz="105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8E4ED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th-TH" sz="1050" b="1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งบประมาณที่ส่งคืน</a:t>
                      </a:r>
                      <a:endParaRPr lang="th-TH" sz="105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8E4ED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th-TH" sz="1050" b="1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ร้อยละของหนี้เกินกำหนดชำระ (ข้อมูล ณ </a:t>
                      </a:r>
                      <a:r>
                        <a:rPr lang="th-TH" sz="1050" b="1" u="none" strike="noStrike" dirty="0" smtClean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/>
                      </a:r>
                      <a:br>
                        <a:rPr lang="th-TH" sz="1050" b="1" u="none" strike="noStrike" dirty="0" smtClean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</a:br>
                      <a:r>
                        <a:rPr lang="th-TH" sz="1050" b="1" u="none" strike="noStrike" dirty="0" smtClean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 </a:t>
                      </a:r>
                      <a:r>
                        <a:rPr lang="th-TH" sz="1050" b="1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เม.ย.66)</a:t>
                      </a:r>
                      <a:endParaRPr lang="th-TH" sz="105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8E4ED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th-TH" sz="1050" b="1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ขอรับงบประมาณเพิ่มเติม</a:t>
                      </a:r>
                      <a:endParaRPr lang="th-TH" sz="105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8E4ED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th-TH" sz="1050" b="1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เสนอจัดสรรงบประมาณเพิ่มเติม</a:t>
                      </a:r>
                      <a:endParaRPr lang="th-TH" sz="105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8E4ED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806239388"/>
                  </a:ext>
                </a:extLst>
              </a:tr>
              <a:tr h="451318">
                <a:tc v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050" b="1" u="none" strike="noStrike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จำนวน (โครงการ)</a:t>
                      </a:r>
                      <a:endParaRPr lang="th-TH" sz="1050" b="1" i="0" u="none" strike="noStrike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8E4ED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050" b="1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จำนวนเงิน (บาท)</a:t>
                      </a:r>
                      <a:endParaRPr lang="th-TH" sz="105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8E4ED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050" b="1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ร้อยละเบิกจ่าย</a:t>
                      </a:r>
                      <a:endParaRPr lang="th-TH" sz="105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8E4ED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050" b="1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จำนวนเงิน (บาท)</a:t>
                      </a:r>
                      <a:endParaRPr lang="th-TH" sz="105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8E4ED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050" b="1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ร้อยละส่งคืน</a:t>
                      </a:r>
                      <a:endParaRPr lang="th-TH" sz="105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8E4ED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050" b="1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จำนวน (โครงการ)</a:t>
                      </a:r>
                      <a:endParaRPr lang="th-TH" sz="105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8E4ED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050" b="1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จำนวนเงิน (บาท)</a:t>
                      </a:r>
                      <a:endParaRPr lang="th-TH" sz="105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8E4ED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050" b="1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จำนวน (โครงการ)</a:t>
                      </a:r>
                      <a:endParaRPr lang="th-TH" sz="105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8E4ED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050" b="1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จำนวนเงิน (บาท)</a:t>
                      </a:r>
                      <a:endParaRPr lang="th-TH" sz="105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8E4E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65556962"/>
                  </a:ext>
                </a:extLst>
              </a:tr>
              <a:tr h="300879"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</a:t>
                      </a:r>
                      <a:endParaRPr lang="th-TH" sz="100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h-TH" sz="1000" b="1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กระบี่</a:t>
                      </a:r>
                      <a:endParaRPr lang="th-TH" sz="100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</a:t>
                      </a:r>
                      <a:r>
                        <a:rPr lang="th-TH" sz="1000" b="1" u="none" strike="noStrike" dirty="0" smtClean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830,000.00 </a:t>
                      </a:r>
                      <a:endParaRPr lang="th-TH" sz="100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9</a:t>
                      </a:r>
                      <a:endParaRPr lang="th-TH" sz="100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u="none" strike="noStrike" spc="-40" baseline="0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</a:t>
                      </a:r>
                      <a:r>
                        <a:rPr lang="th-TH" sz="1000" b="1" u="none" strike="noStrike" spc="-40" baseline="0" dirty="0" smtClean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695,065.00 </a:t>
                      </a:r>
                      <a:endParaRPr lang="th-TH" sz="1000" b="1" i="0" u="none" strike="noStrike" spc="-40" baseline="0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83.74 </a:t>
                      </a:r>
                      <a:endParaRPr lang="th-TH" sz="100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</a:t>
                      </a:r>
                      <a:r>
                        <a:rPr lang="th-TH" sz="1000" b="1" u="none" strike="noStrike" dirty="0" smtClean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134,935.00 </a:t>
                      </a:r>
                      <a:endParaRPr lang="th-TH" sz="100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16.26 </a:t>
                      </a:r>
                      <a:endParaRPr lang="th-TH" sz="100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</a:t>
                      </a:r>
                      <a:r>
                        <a:rPr lang="th-TH" sz="1000" b="1" u="none" strike="noStrike" dirty="0" smtClean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33.20 </a:t>
                      </a:r>
                      <a:endParaRPr lang="th-TH" sz="100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6</a:t>
                      </a:r>
                      <a:endParaRPr lang="th-TH" sz="100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u="none" strike="noStrike" dirty="0" smtClean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418,485.00 </a:t>
                      </a:r>
                      <a:endParaRPr lang="th-TH" sz="100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 </a:t>
                      </a:r>
                      <a:endParaRPr lang="th-TH" sz="100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</a:t>
                      </a:r>
                      <a:r>
                        <a:rPr lang="th-TH" sz="1000" b="1" u="none" strike="noStrike" dirty="0" smtClean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200,000.00 </a:t>
                      </a:r>
                      <a:endParaRPr lang="th-TH" sz="100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3066736"/>
                  </a:ext>
                </a:extLst>
              </a:tr>
              <a:tr h="381187"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u="none" strike="noStrike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2</a:t>
                      </a:r>
                      <a:endParaRPr lang="th-TH" sz="1000" b="1" i="0" u="none" strike="noStrike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h-TH" sz="1000" b="1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กาญจนบุรี</a:t>
                      </a:r>
                      <a:endParaRPr lang="th-TH" sz="100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u="none" strike="noStrike" dirty="0" smtClean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1,250,000.00 </a:t>
                      </a:r>
                      <a:endParaRPr lang="th-TH" sz="100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14</a:t>
                      </a:r>
                      <a:endParaRPr lang="th-TH" sz="100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u="none" strike="noStrike" spc="-40" baseline="0" dirty="0" smtClean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1,250,000.00 </a:t>
                      </a:r>
                      <a:endParaRPr lang="th-TH" sz="1000" b="1" i="0" u="none" strike="noStrike" spc="-40" baseline="0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</a:t>
                      </a:r>
                      <a:r>
                        <a:rPr lang="th-TH" sz="1000" b="1" u="none" strike="noStrike" dirty="0" smtClean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100.00 </a:t>
                      </a:r>
                      <a:endParaRPr lang="th-TH" sz="100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h-TH" sz="1000" b="1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             -   </a:t>
                      </a:r>
                      <a:endParaRPr lang="th-TH" sz="100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-   </a:t>
                      </a:r>
                      <a:endParaRPr lang="th-TH" sz="100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</a:t>
                      </a:r>
                      <a:r>
                        <a:rPr lang="th-TH" sz="1000" b="1" u="none" strike="noStrike" dirty="0" smtClean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15.45 </a:t>
                      </a:r>
                      <a:endParaRPr lang="th-TH" sz="100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3</a:t>
                      </a:r>
                      <a:endParaRPr lang="th-TH" sz="100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u="none" strike="noStrike" dirty="0" smtClean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294,120.00 </a:t>
                      </a:r>
                      <a:endParaRPr lang="th-TH" sz="100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3 </a:t>
                      </a:r>
                      <a:endParaRPr lang="th-TH" sz="100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</a:t>
                      </a:r>
                      <a:r>
                        <a:rPr lang="th-TH" sz="1000" b="1" u="none" strike="noStrike" dirty="0" smtClean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294,120.00 </a:t>
                      </a:r>
                      <a:endParaRPr lang="th-TH" sz="100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57720236"/>
                  </a:ext>
                </a:extLst>
              </a:tr>
              <a:tr h="381187"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u="none" strike="noStrike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3</a:t>
                      </a:r>
                      <a:endParaRPr lang="th-TH" sz="1000" b="1" i="0" u="none" strike="noStrike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h-TH" sz="1000" b="1" u="none" strike="noStrike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กาฬสินธุ์</a:t>
                      </a:r>
                      <a:endParaRPr lang="th-TH" sz="1000" b="1" i="0" u="none" strike="noStrike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u="none" strike="noStrike" dirty="0" smtClean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1,100,000.00 </a:t>
                      </a:r>
                      <a:endParaRPr lang="th-TH" sz="100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u="none" strike="noStrike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20</a:t>
                      </a:r>
                      <a:endParaRPr lang="th-TH" sz="1000" b="1" i="0" u="none" strike="noStrike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u="none" strike="noStrike" spc="-40" baseline="0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1,100,000.00 </a:t>
                      </a:r>
                      <a:endParaRPr lang="th-TH" sz="1000" b="1" i="0" u="none" strike="noStrike" spc="-40" baseline="0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100.00 </a:t>
                      </a:r>
                      <a:endParaRPr lang="th-TH" sz="100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h-TH" sz="1000" b="1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             -   </a:t>
                      </a:r>
                      <a:endParaRPr lang="th-TH" sz="100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-   </a:t>
                      </a:r>
                      <a:endParaRPr lang="th-TH" sz="100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17.23 </a:t>
                      </a:r>
                      <a:endParaRPr lang="th-TH" sz="100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</a:t>
                      </a:r>
                      <a:endParaRPr lang="th-TH" sz="100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200,000.00 </a:t>
                      </a:r>
                      <a:endParaRPr lang="th-TH" sz="100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 </a:t>
                      </a:r>
                      <a:endParaRPr lang="th-TH" sz="100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      200,000.00 </a:t>
                      </a:r>
                      <a:endParaRPr lang="th-TH" sz="100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43967317"/>
                  </a:ext>
                </a:extLst>
              </a:tr>
              <a:tr h="381187"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u="none" strike="noStrike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4</a:t>
                      </a:r>
                      <a:endParaRPr lang="th-TH" sz="1000" b="1" i="0" u="none" strike="noStrike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h-TH" sz="1000" b="1" u="none" strike="noStrike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กำแพงเพชร</a:t>
                      </a:r>
                      <a:endParaRPr lang="th-TH" sz="1000" b="1" i="0" u="none" strike="noStrike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u="none" strike="noStrike" dirty="0" smtClean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1,100,000.00 </a:t>
                      </a:r>
                      <a:endParaRPr lang="th-TH" sz="100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28</a:t>
                      </a:r>
                      <a:endParaRPr lang="th-TH" sz="100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u="none" strike="noStrike" spc="-40" baseline="0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1,100,000.00 </a:t>
                      </a:r>
                      <a:endParaRPr lang="th-TH" sz="1000" b="1" i="0" u="none" strike="noStrike" spc="-40" baseline="0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100.00 </a:t>
                      </a:r>
                      <a:endParaRPr lang="th-TH" sz="100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h-TH" sz="1000" b="1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             -   </a:t>
                      </a:r>
                      <a:endParaRPr lang="th-TH" sz="100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-   </a:t>
                      </a:r>
                      <a:endParaRPr lang="th-TH" sz="100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21.70 </a:t>
                      </a:r>
                      <a:endParaRPr lang="th-TH" sz="100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-   </a:t>
                      </a:r>
                      <a:endParaRPr lang="th-TH" sz="100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-   </a:t>
                      </a:r>
                      <a:endParaRPr lang="th-TH" sz="100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-   </a:t>
                      </a:r>
                      <a:endParaRPr lang="th-TH" sz="100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                    -   </a:t>
                      </a:r>
                      <a:endParaRPr lang="th-TH" sz="100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19362928"/>
                  </a:ext>
                </a:extLst>
              </a:tr>
              <a:tr h="381187"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5</a:t>
                      </a:r>
                      <a:endParaRPr lang="th-TH" sz="100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h-TH" sz="1000" b="1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ขอนแก่น</a:t>
                      </a:r>
                      <a:endParaRPr lang="th-TH" sz="100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u="none" strike="noStrike" dirty="0" smtClean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1,380,000.00 </a:t>
                      </a:r>
                      <a:endParaRPr lang="th-TH" sz="100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28</a:t>
                      </a:r>
                      <a:endParaRPr lang="th-TH" sz="100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u="none" strike="noStrike" spc="-40" baseline="0" dirty="0" smtClean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1,380,000.00 </a:t>
                      </a:r>
                      <a:endParaRPr lang="th-TH" sz="1000" b="1" i="0" u="none" strike="noStrike" spc="-40" baseline="0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100.00 </a:t>
                      </a:r>
                      <a:endParaRPr lang="th-TH" sz="100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h-TH" sz="1000" b="1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             -   </a:t>
                      </a:r>
                      <a:endParaRPr lang="th-TH" sz="100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-   </a:t>
                      </a:r>
                      <a:endParaRPr lang="th-TH" sz="100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</a:t>
                      </a:r>
                      <a:r>
                        <a:rPr lang="th-TH" sz="1000" b="1" u="none" strike="noStrike" dirty="0" smtClean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13.04 </a:t>
                      </a:r>
                      <a:endParaRPr lang="th-TH" sz="100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-   </a:t>
                      </a:r>
                      <a:endParaRPr lang="th-TH" sz="100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              -   </a:t>
                      </a:r>
                      <a:endParaRPr lang="th-TH" sz="100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-   </a:t>
                      </a:r>
                      <a:endParaRPr lang="th-TH" sz="100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                 </a:t>
                      </a:r>
                      <a:r>
                        <a:rPr lang="th-TH" sz="1000" b="1" u="none" strike="noStrike" dirty="0" smtClean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-   </a:t>
                      </a:r>
                      <a:endParaRPr lang="th-TH" sz="100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40013846"/>
                  </a:ext>
                </a:extLst>
              </a:tr>
              <a:tr h="300879"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u="none" strike="noStrike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6</a:t>
                      </a:r>
                      <a:endParaRPr lang="th-TH" sz="1000" b="1" i="0" u="none" strike="noStrike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h-TH" sz="1000" b="1" u="none" strike="noStrike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จันทบุรี</a:t>
                      </a:r>
                      <a:endParaRPr lang="th-TH" sz="1000" b="1" i="0" u="none" strike="noStrike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</a:t>
                      </a:r>
                      <a:r>
                        <a:rPr lang="th-TH" sz="1000" b="1" u="none" strike="noStrike" dirty="0" smtClean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830,000.00 </a:t>
                      </a:r>
                      <a:endParaRPr lang="th-TH" sz="100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u="none" strike="noStrike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4</a:t>
                      </a:r>
                      <a:endParaRPr lang="th-TH" sz="1000" b="1" i="0" u="none" strike="noStrike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u="none" strike="noStrike" spc="-40" baseline="0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</a:t>
                      </a:r>
                      <a:r>
                        <a:rPr lang="th-TH" sz="1000" b="1" u="none" strike="noStrike" spc="-40" baseline="0" dirty="0" smtClean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351,810.00 </a:t>
                      </a:r>
                      <a:endParaRPr lang="th-TH" sz="1000" b="1" i="0" u="none" strike="noStrike" spc="-40" baseline="0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42.39 </a:t>
                      </a:r>
                      <a:endParaRPr lang="th-TH" sz="100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u="none" strike="noStrike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478,190.00 </a:t>
                      </a:r>
                      <a:endParaRPr lang="th-TH" sz="1000" b="1" i="0" u="none" strike="noStrike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57.61 </a:t>
                      </a:r>
                      <a:endParaRPr lang="th-TH" sz="100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 24.55 </a:t>
                      </a:r>
                      <a:endParaRPr lang="th-TH" sz="100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-   </a:t>
                      </a:r>
                      <a:endParaRPr lang="th-TH" sz="100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              -   </a:t>
                      </a:r>
                      <a:endParaRPr lang="th-TH" sz="100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-   </a:t>
                      </a:r>
                      <a:endParaRPr lang="th-TH" sz="100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                    -   </a:t>
                      </a:r>
                      <a:endParaRPr lang="th-TH" sz="100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75158532"/>
                  </a:ext>
                </a:extLst>
              </a:tr>
              <a:tr h="300879"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u="none" strike="noStrike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7</a:t>
                      </a:r>
                      <a:endParaRPr lang="th-TH" sz="1000" b="1" i="0" u="none" strike="noStrike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h-TH" sz="1000" b="1" u="none" strike="noStrike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ฉะเชิงเทรา</a:t>
                      </a:r>
                      <a:endParaRPr lang="th-TH" sz="1000" b="1" i="0" u="none" strike="noStrike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</a:t>
                      </a:r>
                      <a:r>
                        <a:rPr lang="th-TH" sz="1000" b="1" u="none" strike="noStrike" dirty="0" smtClean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1,100,000.00 </a:t>
                      </a:r>
                      <a:endParaRPr lang="th-TH" sz="100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13</a:t>
                      </a:r>
                      <a:endParaRPr lang="th-TH" sz="100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u="none" strike="noStrike" spc="-40" baseline="0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588,922.00 </a:t>
                      </a:r>
                      <a:endParaRPr lang="th-TH" sz="1000" b="1" i="0" u="none" strike="noStrike" spc="-40" baseline="0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53.54 </a:t>
                      </a:r>
                      <a:endParaRPr lang="th-TH" sz="100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u="none" strike="noStrike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511,078.00 </a:t>
                      </a:r>
                      <a:endParaRPr lang="th-TH" sz="1000" b="1" i="0" u="none" strike="noStrike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46.46 </a:t>
                      </a:r>
                      <a:endParaRPr lang="th-TH" sz="100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 41.89 </a:t>
                      </a:r>
                      <a:endParaRPr lang="th-TH" sz="100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-   </a:t>
                      </a:r>
                      <a:endParaRPr lang="th-TH" sz="100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              -   </a:t>
                      </a:r>
                      <a:endParaRPr lang="th-TH" sz="100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-   </a:t>
                      </a:r>
                      <a:endParaRPr lang="th-TH" sz="100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                    -   </a:t>
                      </a:r>
                      <a:endParaRPr lang="th-TH" sz="100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2122811"/>
                  </a:ext>
                </a:extLst>
              </a:tr>
              <a:tr h="295348"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u="none" strike="noStrike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8</a:t>
                      </a:r>
                      <a:endParaRPr lang="th-TH" sz="1000" b="1" i="0" u="none" strike="noStrike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h-TH" sz="1000" b="1" u="none" strike="noStrike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ชลบุรี</a:t>
                      </a:r>
                      <a:endParaRPr lang="th-TH" sz="1000" b="1" i="0" u="none" strike="noStrike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1,530,000.00 </a:t>
                      </a:r>
                      <a:endParaRPr lang="th-TH" sz="100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u="none" strike="noStrike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17</a:t>
                      </a:r>
                      <a:endParaRPr lang="th-TH" sz="1000" b="1" i="0" u="none" strike="noStrike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u="none" strike="noStrike" spc="-40" baseline="0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1,530,000.00 </a:t>
                      </a:r>
                      <a:endParaRPr lang="th-TH" sz="1000" b="1" i="0" u="none" strike="noStrike" spc="-40" baseline="0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100.00 </a:t>
                      </a:r>
                      <a:endParaRPr lang="th-TH" sz="100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h-TH" sz="1000" b="1" u="none" strike="noStrike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             -   </a:t>
                      </a:r>
                      <a:endParaRPr lang="th-TH" sz="1000" b="1" i="0" u="none" strike="noStrike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-   </a:t>
                      </a:r>
                      <a:endParaRPr lang="th-TH" sz="100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16.79 </a:t>
                      </a:r>
                      <a:endParaRPr lang="th-TH" sz="100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3</a:t>
                      </a:r>
                      <a:endParaRPr lang="th-TH" sz="100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  81,700.00 </a:t>
                      </a:r>
                      <a:endParaRPr lang="th-TH" sz="100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2 </a:t>
                      </a:r>
                      <a:endParaRPr lang="th-TH" sz="100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        50,450.00 </a:t>
                      </a:r>
                      <a:endParaRPr lang="th-TH" sz="100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76451212"/>
                  </a:ext>
                </a:extLst>
              </a:tr>
              <a:tr h="300879"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u="none" strike="noStrike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9</a:t>
                      </a:r>
                      <a:endParaRPr lang="th-TH" sz="1000" b="1" i="0" u="none" strike="noStrike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h-TH" sz="1000" b="1" u="none" strike="noStrike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ชัยนาท</a:t>
                      </a:r>
                      <a:endParaRPr lang="th-TH" sz="1000" b="1" i="0" u="none" strike="noStrike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830,000.00 </a:t>
                      </a:r>
                      <a:endParaRPr lang="th-TH" sz="100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9</a:t>
                      </a:r>
                      <a:endParaRPr lang="th-TH" sz="100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u="none" strike="noStrike" spc="-40" baseline="0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 830,000.00 </a:t>
                      </a:r>
                      <a:endParaRPr lang="th-TH" sz="1000" b="1" i="0" u="none" strike="noStrike" spc="-40" baseline="0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100.00 </a:t>
                      </a:r>
                      <a:endParaRPr lang="th-TH" sz="100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h-TH" sz="1000" b="1" u="none" strike="noStrike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             -   </a:t>
                      </a:r>
                      <a:endParaRPr lang="th-TH" sz="1000" b="1" i="0" u="none" strike="noStrike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-   </a:t>
                      </a:r>
                      <a:endParaRPr lang="th-TH" sz="100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 23.10 </a:t>
                      </a:r>
                      <a:endParaRPr lang="th-TH" sz="100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u="none" strike="noStrike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2</a:t>
                      </a:r>
                      <a:endParaRPr lang="th-TH" sz="1000" b="1" i="0" u="none" strike="noStrike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372,800.00 </a:t>
                      </a:r>
                      <a:endParaRPr lang="th-TH" sz="100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- </a:t>
                      </a:r>
                      <a:endParaRPr lang="th-TH" sz="100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-   </a:t>
                      </a:r>
                      <a:endParaRPr lang="th-TH" sz="100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19313"/>
                  </a:ext>
                </a:extLst>
              </a:tr>
              <a:tr h="300879"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u="none" strike="noStrike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10</a:t>
                      </a:r>
                      <a:endParaRPr lang="th-TH" sz="1000" b="1" i="0" u="none" strike="noStrike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h-TH" sz="1000" b="1" u="none" strike="noStrike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ชัยภูมิ</a:t>
                      </a:r>
                      <a:endParaRPr lang="th-TH" sz="1000" b="1" i="0" u="none" strike="noStrike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u="none" strike="noStrike" dirty="0" smtClean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1,830,000.00 </a:t>
                      </a:r>
                      <a:endParaRPr lang="th-TH" sz="100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68</a:t>
                      </a:r>
                      <a:endParaRPr lang="th-TH" sz="100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u="none" strike="noStrike" spc="-40" baseline="0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</a:t>
                      </a:r>
                      <a:r>
                        <a:rPr lang="th-TH" sz="1000" b="1" u="none" strike="noStrike" spc="-40" baseline="0" dirty="0" smtClean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1,822,175.00 </a:t>
                      </a:r>
                      <a:endParaRPr lang="th-TH" sz="1000" b="1" i="0" u="none" strike="noStrike" spc="-40" baseline="0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u="none" strike="noStrike" dirty="0" smtClean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99.57 </a:t>
                      </a:r>
                      <a:endParaRPr lang="th-TH" sz="100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</a:t>
                      </a:r>
                      <a:r>
                        <a:rPr lang="th-TH" sz="1000" b="1" u="none" strike="noStrike" dirty="0" smtClean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7,825.00 </a:t>
                      </a:r>
                      <a:endParaRPr lang="th-TH" sz="100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0.43 </a:t>
                      </a:r>
                      <a:endParaRPr lang="th-TH" sz="100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9.37 </a:t>
                      </a:r>
                      <a:endParaRPr lang="th-TH" sz="100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u="none" strike="noStrike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4</a:t>
                      </a:r>
                      <a:endParaRPr lang="th-TH" sz="1000" b="1" i="0" u="none" strike="noStrike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</a:t>
                      </a:r>
                      <a:r>
                        <a:rPr lang="th-TH" sz="1000" b="1" u="none" strike="noStrike" dirty="0" smtClean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201,715.00 </a:t>
                      </a:r>
                      <a:endParaRPr lang="th-TH" sz="100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4 </a:t>
                      </a:r>
                      <a:endParaRPr lang="th-TH" sz="100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</a:t>
                      </a:r>
                      <a:r>
                        <a:rPr lang="th-TH" sz="1000" b="1" u="none" strike="noStrike" dirty="0" smtClean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201,715.00 </a:t>
                      </a:r>
                      <a:endParaRPr lang="th-TH" sz="100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81181073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491869319"/>
      </p:ext>
    </p:extLst>
  </p:cSld>
  <p:clrMapOvr>
    <a:masterClrMapping/>
  </p:clrMapOvr>
</p:sld>
</file>

<file path=ppt/slides/slide1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" name="Group 13"/>
          <p:cNvGrpSpPr/>
          <p:nvPr/>
        </p:nvGrpSpPr>
        <p:grpSpPr>
          <a:xfrm>
            <a:off x="-23581" y="-271597"/>
            <a:ext cx="10193050" cy="1541268"/>
            <a:chOff x="-23581" y="-271597"/>
            <a:chExt cx="10193050" cy="1541268"/>
          </a:xfrm>
        </p:grpSpPr>
        <p:grpSp>
          <p:nvGrpSpPr>
            <p:cNvPr id="15" name="กลุ่ม 52">
              <a:extLst>
                <a:ext uri="{FF2B5EF4-FFF2-40B4-BE49-F238E27FC236}">
                  <a16:creationId xmlns:a16="http://schemas.microsoft.com/office/drawing/2014/main" id="{84E5CB32-C22A-40FB-BE79-3F261B775F5E}"/>
                </a:ext>
              </a:extLst>
            </p:cNvPr>
            <p:cNvGrpSpPr/>
            <p:nvPr/>
          </p:nvGrpSpPr>
          <p:grpSpPr>
            <a:xfrm>
              <a:off x="-23581" y="299"/>
              <a:ext cx="10193050" cy="674950"/>
              <a:chOff x="-29746" y="-164554"/>
              <a:chExt cx="9173747" cy="607455"/>
            </a:xfrm>
          </p:grpSpPr>
          <p:sp>
            <p:nvSpPr>
              <p:cNvPr id="19" name="สี่เหลี่ยมผืนผ้า: มุมมน 48">
                <a:extLst>
                  <a:ext uri="{FF2B5EF4-FFF2-40B4-BE49-F238E27FC236}">
                    <a16:creationId xmlns:a16="http://schemas.microsoft.com/office/drawing/2014/main" id="{DCE62B95-9C16-4E87-82CC-AF99B1F01983}"/>
                  </a:ext>
                </a:extLst>
              </p:cNvPr>
              <p:cNvSpPr/>
              <p:nvPr/>
            </p:nvSpPr>
            <p:spPr>
              <a:xfrm>
                <a:off x="5692012" y="65211"/>
                <a:ext cx="3441748" cy="377690"/>
              </a:xfrm>
              <a:prstGeom prst="roundRect">
                <a:avLst/>
              </a:prstGeom>
              <a:gradFill flip="none" rotWithShape="1">
                <a:gsLst>
                  <a:gs pos="0">
                    <a:srgbClr val="8E7300"/>
                  </a:gs>
                  <a:gs pos="51000">
                    <a:srgbClr val="FFFFFF"/>
                  </a:gs>
                  <a:gs pos="76000">
                    <a:srgbClr val="BC9800"/>
                  </a:gs>
                  <a:gs pos="24000">
                    <a:srgbClr val="BC9800"/>
                  </a:gs>
                  <a:gs pos="100000">
                    <a:srgbClr val="9A7D00"/>
                  </a:gs>
                </a:gsLst>
                <a:lin ang="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2000"/>
              </a:p>
            </p:txBody>
          </p:sp>
          <p:sp>
            <p:nvSpPr>
              <p:cNvPr id="20" name="สี่เหลี่ยมผืนผ้า 47">
                <a:extLst>
                  <a:ext uri="{FF2B5EF4-FFF2-40B4-BE49-F238E27FC236}">
                    <a16:creationId xmlns:a16="http://schemas.microsoft.com/office/drawing/2014/main" id="{667204FE-3C1C-4980-AD32-890094B05AFC}"/>
                  </a:ext>
                </a:extLst>
              </p:cNvPr>
              <p:cNvSpPr/>
              <p:nvPr/>
            </p:nvSpPr>
            <p:spPr>
              <a:xfrm>
                <a:off x="-29746" y="-164554"/>
                <a:ext cx="9173747" cy="517884"/>
              </a:xfrm>
              <a:prstGeom prst="rect">
                <a:avLst/>
              </a:prstGeom>
              <a:gradFill flip="none" rotWithShape="1">
                <a:gsLst>
                  <a:gs pos="0">
                    <a:srgbClr val="8E7300"/>
                  </a:gs>
                  <a:gs pos="51000">
                    <a:srgbClr val="FFFFFF"/>
                  </a:gs>
                  <a:gs pos="76000">
                    <a:srgbClr val="BC9800"/>
                  </a:gs>
                  <a:gs pos="24000">
                    <a:srgbClr val="BC9800"/>
                  </a:gs>
                  <a:gs pos="100000">
                    <a:srgbClr val="9A7D00"/>
                  </a:gs>
                </a:gsLst>
                <a:lin ang="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2000"/>
              </a:p>
            </p:txBody>
          </p:sp>
          <p:sp>
            <p:nvSpPr>
              <p:cNvPr id="21" name="แผนผังลำดับงาน: ป้อนข้อมูลด้วยตนเอง 4">
                <a:extLst>
                  <a:ext uri="{FF2B5EF4-FFF2-40B4-BE49-F238E27FC236}">
                    <a16:creationId xmlns:a16="http://schemas.microsoft.com/office/drawing/2014/main" id="{CDB1064D-F2C9-4D02-9722-A4463B75D08B}"/>
                  </a:ext>
                </a:extLst>
              </p:cNvPr>
              <p:cNvSpPr/>
              <p:nvPr/>
            </p:nvSpPr>
            <p:spPr>
              <a:xfrm>
                <a:off x="5883027" y="51469"/>
                <a:ext cx="3260973" cy="301861"/>
              </a:xfrm>
              <a:prstGeom prst="flowChartAlternateProcess">
                <a:avLst/>
              </a:prstGeom>
              <a:solidFill>
                <a:srgbClr val="00206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2000" dirty="0"/>
              </a:p>
            </p:txBody>
          </p:sp>
          <p:sp>
            <p:nvSpPr>
              <p:cNvPr id="22" name="สี่เหลี่ยมผืนผ้า 3">
                <a:extLst>
                  <a:ext uri="{FF2B5EF4-FFF2-40B4-BE49-F238E27FC236}">
                    <a16:creationId xmlns:a16="http://schemas.microsoft.com/office/drawing/2014/main" id="{8493D4F4-6FD8-4552-904E-DB7274115DA0}"/>
                  </a:ext>
                </a:extLst>
              </p:cNvPr>
              <p:cNvSpPr/>
              <p:nvPr/>
            </p:nvSpPr>
            <p:spPr>
              <a:xfrm>
                <a:off x="-29746" y="-164554"/>
                <a:ext cx="9173747" cy="432048"/>
              </a:xfrm>
              <a:prstGeom prst="rect">
                <a:avLst/>
              </a:prstGeom>
              <a:solidFill>
                <a:srgbClr val="00206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2000"/>
              </a:p>
            </p:txBody>
          </p:sp>
        </p:grpSp>
        <p:grpSp>
          <p:nvGrpSpPr>
            <p:cNvPr id="16" name="กลุ่ม 9">
              <a:extLst>
                <a:ext uri="{FF2B5EF4-FFF2-40B4-BE49-F238E27FC236}">
                  <a16:creationId xmlns:a16="http://schemas.microsoft.com/office/drawing/2014/main" id="{D2312BD0-5401-4FDB-9FF3-B1382B3C9639}"/>
                </a:ext>
              </a:extLst>
            </p:cNvPr>
            <p:cNvGrpSpPr/>
            <p:nvPr/>
          </p:nvGrpSpPr>
          <p:grpSpPr>
            <a:xfrm>
              <a:off x="5792566" y="-271597"/>
              <a:ext cx="1899096" cy="1541268"/>
              <a:chOff x="5491686" y="-481268"/>
              <a:chExt cx="1709187" cy="1387141"/>
            </a:xfrm>
          </p:grpSpPr>
          <p:sp>
            <p:nvSpPr>
              <p:cNvPr id="17" name="วงรี 13">
                <a:extLst>
                  <a:ext uri="{FF2B5EF4-FFF2-40B4-BE49-F238E27FC236}">
                    <a16:creationId xmlns:a16="http://schemas.microsoft.com/office/drawing/2014/main" id="{722B5707-C41F-4885-825E-D2676CEE49E1}"/>
                  </a:ext>
                </a:extLst>
              </p:cNvPr>
              <p:cNvSpPr/>
              <p:nvPr/>
            </p:nvSpPr>
            <p:spPr>
              <a:xfrm>
                <a:off x="5491686" y="-481268"/>
                <a:ext cx="1709187" cy="1387141"/>
              </a:xfrm>
              <a:prstGeom prst="ellipse">
                <a:avLst/>
              </a:prstGeom>
              <a:solidFill>
                <a:srgbClr val="FBF7F1"/>
              </a:solidFill>
              <a:ln>
                <a:noFill/>
              </a:ln>
              <a:effectLst>
                <a:softEdge rad="31750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2000"/>
              </a:p>
            </p:txBody>
          </p:sp>
          <p:pic>
            <p:nvPicPr>
              <p:cNvPr id="18" name="รูปภาพ 65">
                <a:extLst>
                  <a:ext uri="{FF2B5EF4-FFF2-40B4-BE49-F238E27FC236}">
                    <a16:creationId xmlns:a16="http://schemas.microsoft.com/office/drawing/2014/main" id="{EF9B53AA-6A14-4E04-B937-D6234A306BD7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2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r="65168" b="30186"/>
              <a:stretch/>
            </p:blipFill>
            <p:spPr>
              <a:xfrm>
                <a:off x="5978910" y="-202056"/>
                <a:ext cx="857563" cy="565764"/>
              </a:xfrm>
              <a:custGeom>
                <a:avLst/>
                <a:gdLst>
                  <a:gd name="connsiteX0" fmla="*/ 0 w 1500565"/>
                  <a:gd name="connsiteY0" fmla="*/ 0 h 990006"/>
                  <a:gd name="connsiteX1" fmla="*/ 1500565 w 1500565"/>
                  <a:gd name="connsiteY1" fmla="*/ 0 h 990006"/>
                  <a:gd name="connsiteX2" fmla="*/ 1500565 w 1500565"/>
                  <a:gd name="connsiteY2" fmla="*/ 699241 h 990006"/>
                  <a:gd name="connsiteX3" fmla="*/ 1454656 w 1500565"/>
                  <a:gd name="connsiteY3" fmla="*/ 699241 h 990006"/>
                  <a:gd name="connsiteX4" fmla="*/ 1454656 w 1500565"/>
                  <a:gd name="connsiteY4" fmla="*/ 958222 h 990006"/>
                  <a:gd name="connsiteX5" fmla="*/ 1500565 w 1500565"/>
                  <a:gd name="connsiteY5" fmla="*/ 958222 h 990006"/>
                  <a:gd name="connsiteX6" fmla="*/ 1500565 w 1500565"/>
                  <a:gd name="connsiteY6" fmla="*/ 990006 h 990006"/>
                  <a:gd name="connsiteX7" fmla="*/ 0 w 1500565"/>
                  <a:gd name="connsiteY7" fmla="*/ 990006 h 9900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00565" h="990006">
                    <a:moveTo>
                      <a:pt x="0" y="0"/>
                    </a:moveTo>
                    <a:lnTo>
                      <a:pt x="1500565" y="0"/>
                    </a:lnTo>
                    <a:lnTo>
                      <a:pt x="1500565" y="699241"/>
                    </a:lnTo>
                    <a:lnTo>
                      <a:pt x="1454656" y="699241"/>
                    </a:lnTo>
                    <a:lnTo>
                      <a:pt x="1454656" y="958222"/>
                    </a:lnTo>
                    <a:lnTo>
                      <a:pt x="1500565" y="958222"/>
                    </a:lnTo>
                    <a:lnTo>
                      <a:pt x="1500565" y="990006"/>
                    </a:lnTo>
                    <a:lnTo>
                      <a:pt x="0" y="990006"/>
                    </a:lnTo>
                    <a:close/>
                  </a:path>
                </a:pathLst>
              </a:custGeom>
            </p:spPr>
          </p:pic>
        </p:grpSp>
      </p:grpSp>
      <p:grpSp>
        <p:nvGrpSpPr>
          <p:cNvPr id="23" name="Group 22"/>
          <p:cNvGrpSpPr/>
          <p:nvPr/>
        </p:nvGrpSpPr>
        <p:grpSpPr>
          <a:xfrm>
            <a:off x="-23583" y="5154909"/>
            <a:ext cx="10183585" cy="694389"/>
            <a:chOff x="-23583" y="5134125"/>
            <a:chExt cx="10183585" cy="715174"/>
          </a:xfrm>
        </p:grpSpPr>
        <p:grpSp>
          <p:nvGrpSpPr>
            <p:cNvPr id="24" name="กลุ่ม 1">
              <a:extLst>
                <a:ext uri="{FF2B5EF4-FFF2-40B4-BE49-F238E27FC236}">
                  <a16:creationId xmlns:a16="http://schemas.microsoft.com/office/drawing/2014/main" id="{58DAA6D8-19A9-434E-BD10-9F227ECAADEE}"/>
                </a:ext>
              </a:extLst>
            </p:cNvPr>
            <p:cNvGrpSpPr/>
            <p:nvPr/>
          </p:nvGrpSpPr>
          <p:grpSpPr>
            <a:xfrm>
              <a:off x="-23583" y="5274993"/>
              <a:ext cx="10183585" cy="470079"/>
              <a:chOff x="-21226" y="4621292"/>
              <a:chExt cx="9165227" cy="561020"/>
            </a:xfrm>
          </p:grpSpPr>
          <p:grpSp>
            <p:nvGrpSpPr>
              <p:cNvPr id="31" name="กลุ่ม 7">
                <a:extLst>
                  <a:ext uri="{FF2B5EF4-FFF2-40B4-BE49-F238E27FC236}">
                    <a16:creationId xmlns:a16="http://schemas.microsoft.com/office/drawing/2014/main" id="{30C28730-7CDF-4231-A774-6A7122EB4AEA}"/>
                  </a:ext>
                </a:extLst>
              </p:cNvPr>
              <p:cNvGrpSpPr/>
              <p:nvPr/>
            </p:nvGrpSpPr>
            <p:grpSpPr>
              <a:xfrm>
                <a:off x="-21226" y="4635401"/>
                <a:ext cx="5133813" cy="546911"/>
                <a:chOff x="-45702" y="6428830"/>
                <a:chExt cx="7109733" cy="450425"/>
              </a:xfrm>
            </p:grpSpPr>
            <p:sp>
              <p:nvSpPr>
                <p:cNvPr id="35" name="รูปแบบอิสระ: รูปร่าง 55">
                  <a:extLst>
                    <a:ext uri="{FF2B5EF4-FFF2-40B4-BE49-F238E27FC236}">
                      <a16:creationId xmlns:a16="http://schemas.microsoft.com/office/drawing/2014/main" id="{447532BC-F1AF-418B-B954-69A21822D4D1}"/>
                    </a:ext>
                  </a:extLst>
                </p:cNvPr>
                <p:cNvSpPr/>
                <p:nvPr/>
              </p:nvSpPr>
              <p:spPr>
                <a:xfrm>
                  <a:off x="-16309" y="6508953"/>
                  <a:ext cx="6875685" cy="339767"/>
                </a:xfrm>
                <a:custGeom>
                  <a:avLst/>
                  <a:gdLst>
                    <a:gd name="connsiteX0" fmla="*/ 0 w 6028447"/>
                    <a:gd name="connsiteY0" fmla="*/ 0 h 339767"/>
                    <a:gd name="connsiteX1" fmla="*/ 6028447 w 6028447"/>
                    <a:gd name="connsiteY1" fmla="*/ 0 h 339767"/>
                    <a:gd name="connsiteX2" fmla="*/ 5679852 w 6028447"/>
                    <a:gd name="connsiteY2" fmla="*/ 339767 h 339767"/>
                    <a:gd name="connsiteX3" fmla="*/ 0 w 6028447"/>
                    <a:gd name="connsiteY3" fmla="*/ 339767 h 339767"/>
                    <a:gd name="connsiteX4" fmla="*/ 0 w 6028447"/>
                    <a:gd name="connsiteY4" fmla="*/ 0 h 3397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028447" h="339767">
                      <a:moveTo>
                        <a:pt x="0" y="0"/>
                      </a:moveTo>
                      <a:lnTo>
                        <a:pt x="6028447" y="0"/>
                      </a:lnTo>
                      <a:lnTo>
                        <a:pt x="5679852" y="339767"/>
                      </a:lnTo>
                      <a:lnTo>
                        <a:pt x="0" y="33976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th-TH" sz="2000" dirty="0"/>
                </a:p>
              </p:txBody>
            </p:sp>
            <p:sp>
              <p:nvSpPr>
                <p:cNvPr id="36" name="รูปแบบอิสระ: รูปร่าง 50">
                  <a:extLst>
                    <a:ext uri="{FF2B5EF4-FFF2-40B4-BE49-F238E27FC236}">
                      <a16:creationId xmlns:a16="http://schemas.microsoft.com/office/drawing/2014/main" id="{72AD55B9-27A4-40A2-86AD-A09FD1FBB379}"/>
                    </a:ext>
                  </a:extLst>
                </p:cNvPr>
                <p:cNvSpPr/>
                <p:nvPr/>
              </p:nvSpPr>
              <p:spPr>
                <a:xfrm>
                  <a:off x="-45702" y="6433550"/>
                  <a:ext cx="7025615" cy="426691"/>
                </a:xfrm>
                <a:custGeom>
                  <a:avLst/>
                  <a:gdLst>
                    <a:gd name="connsiteX0" fmla="*/ 0 w 6123140"/>
                    <a:gd name="connsiteY0" fmla="*/ 0 h 426691"/>
                    <a:gd name="connsiteX1" fmla="*/ 6123140 w 6123140"/>
                    <a:gd name="connsiteY1" fmla="*/ 0 h 426691"/>
                    <a:gd name="connsiteX2" fmla="*/ 6008569 w 6123140"/>
                    <a:gd name="connsiteY2" fmla="*/ 111669 h 426691"/>
                    <a:gd name="connsiteX3" fmla="*/ 5685361 w 6123140"/>
                    <a:gd name="connsiteY3" fmla="*/ 426691 h 426691"/>
                    <a:gd name="connsiteX4" fmla="*/ 5679852 w 6123140"/>
                    <a:gd name="connsiteY4" fmla="*/ 426691 h 426691"/>
                    <a:gd name="connsiteX5" fmla="*/ 6028447 w 6123140"/>
                    <a:gd name="connsiteY5" fmla="*/ 86924 h 426691"/>
                    <a:gd name="connsiteX6" fmla="*/ 0 w 6123140"/>
                    <a:gd name="connsiteY6" fmla="*/ 86924 h 426691"/>
                    <a:gd name="connsiteX7" fmla="*/ 0 w 6123140"/>
                    <a:gd name="connsiteY7" fmla="*/ 0 h 4266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123140" h="426691">
                      <a:moveTo>
                        <a:pt x="0" y="0"/>
                      </a:moveTo>
                      <a:lnTo>
                        <a:pt x="6123140" y="0"/>
                      </a:lnTo>
                      <a:lnTo>
                        <a:pt x="6008569" y="111669"/>
                      </a:lnTo>
                      <a:lnTo>
                        <a:pt x="5685361" y="426691"/>
                      </a:lnTo>
                      <a:lnTo>
                        <a:pt x="5679852" y="426691"/>
                      </a:lnTo>
                      <a:lnTo>
                        <a:pt x="6028447" y="86924"/>
                      </a:lnTo>
                      <a:lnTo>
                        <a:pt x="0" y="8692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>
                  <a:gsLst>
                    <a:gs pos="0">
                      <a:srgbClr val="FBE4AE"/>
                    </a:gs>
                    <a:gs pos="13000">
                      <a:srgbClr val="BD922A"/>
                    </a:gs>
                    <a:gs pos="21001">
                      <a:srgbClr val="BD922A"/>
                    </a:gs>
                    <a:gs pos="63000">
                      <a:srgbClr val="FBE4AE"/>
                    </a:gs>
                    <a:gs pos="67000">
                      <a:srgbClr val="BD922A"/>
                    </a:gs>
                    <a:gs pos="69000">
                      <a:srgbClr val="835E17"/>
                    </a:gs>
                    <a:gs pos="82001">
                      <a:srgbClr val="A28949"/>
                    </a:gs>
                    <a:gs pos="100000">
                      <a:srgbClr val="FAE3B7"/>
                    </a:gs>
                  </a:gsLst>
                  <a:lin ang="0" scaled="1"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th-TH" sz="2000" dirty="0"/>
                </a:p>
              </p:txBody>
            </p:sp>
            <p:sp>
              <p:nvSpPr>
                <p:cNvPr id="37" name="รูปแบบอิสระ: รูปร่าง 49">
                  <a:extLst>
                    <a:ext uri="{FF2B5EF4-FFF2-40B4-BE49-F238E27FC236}">
                      <a16:creationId xmlns:a16="http://schemas.microsoft.com/office/drawing/2014/main" id="{0CC04605-512B-40BA-BB6C-C4CA6329F254}"/>
                    </a:ext>
                  </a:extLst>
                </p:cNvPr>
                <p:cNvSpPr/>
                <p:nvPr/>
              </p:nvSpPr>
              <p:spPr>
                <a:xfrm rot="380166">
                  <a:off x="6515308" y="6428830"/>
                  <a:ext cx="548723" cy="450425"/>
                </a:xfrm>
                <a:custGeom>
                  <a:avLst/>
                  <a:gdLst>
                    <a:gd name="connsiteX0" fmla="*/ 411471 w 524882"/>
                    <a:gd name="connsiteY0" fmla="*/ 0 h 426691"/>
                    <a:gd name="connsiteX1" fmla="*/ 524882 w 524882"/>
                    <a:gd name="connsiteY1" fmla="*/ 0 h 426691"/>
                    <a:gd name="connsiteX2" fmla="*/ 113411 w 524882"/>
                    <a:gd name="connsiteY2" fmla="*/ 426691 h 426691"/>
                    <a:gd name="connsiteX3" fmla="*/ 0 w 524882"/>
                    <a:gd name="connsiteY3" fmla="*/ 426691 h 426691"/>
                    <a:gd name="connsiteX4" fmla="*/ 411471 w 524882"/>
                    <a:gd name="connsiteY4" fmla="*/ 0 h 4266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24882" h="426691">
                      <a:moveTo>
                        <a:pt x="411471" y="0"/>
                      </a:moveTo>
                      <a:lnTo>
                        <a:pt x="524882" y="0"/>
                      </a:lnTo>
                      <a:lnTo>
                        <a:pt x="113411" y="426691"/>
                      </a:lnTo>
                      <a:lnTo>
                        <a:pt x="0" y="426691"/>
                      </a:lnTo>
                      <a:lnTo>
                        <a:pt x="411471" y="0"/>
                      </a:ln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FBE4AE"/>
                    </a:gs>
                    <a:gs pos="13000">
                      <a:srgbClr val="BD922A"/>
                    </a:gs>
                    <a:gs pos="21001">
                      <a:srgbClr val="BD922A"/>
                    </a:gs>
                    <a:gs pos="63000">
                      <a:srgbClr val="FBE4AE"/>
                    </a:gs>
                    <a:gs pos="67000">
                      <a:srgbClr val="BD922A"/>
                    </a:gs>
                    <a:gs pos="69000">
                      <a:srgbClr val="835E17"/>
                    </a:gs>
                    <a:gs pos="82001">
                      <a:srgbClr val="A28949"/>
                    </a:gs>
                    <a:gs pos="100000">
                      <a:srgbClr val="FAE3B7"/>
                    </a:gs>
                  </a:gsLst>
                  <a:path path="circle">
                    <a:fillToRect l="100000" b="100000"/>
                  </a:path>
                  <a:tileRect t="-100000" r="-100000"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th-TH" sz="2000"/>
                </a:p>
              </p:txBody>
            </p:sp>
          </p:grpSp>
          <p:grpSp>
            <p:nvGrpSpPr>
              <p:cNvPr id="32" name="กลุ่ม 4">
                <a:extLst>
                  <a:ext uri="{FF2B5EF4-FFF2-40B4-BE49-F238E27FC236}">
                    <a16:creationId xmlns:a16="http://schemas.microsoft.com/office/drawing/2014/main" id="{33080593-C486-4A4E-A259-28A964353B4D}"/>
                  </a:ext>
                </a:extLst>
              </p:cNvPr>
              <p:cNvGrpSpPr/>
              <p:nvPr/>
            </p:nvGrpSpPr>
            <p:grpSpPr>
              <a:xfrm>
                <a:off x="7524888" y="4621292"/>
                <a:ext cx="1619113" cy="531030"/>
                <a:chOff x="9543115" y="6415804"/>
                <a:chExt cx="2661401" cy="453428"/>
              </a:xfrm>
            </p:grpSpPr>
            <p:sp>
              <p:nvSpPr>
                <p:cNvPr id="33" name="รูปแบบอิสระ: รูปร่าง 38">
                  <a:extLst>
                    <a:ext uri="{FF2B5EF4-FFF2-40B4-BE49-F238E27FC236}">
                      <a16:creationId xmlns:a16="http://schemas.microsoft.com/office/drawing/2014/main" id="{18287458-5345-45BB-A7B2-0AE1DDE4E433}"/>
                    </a:ext>
                  </a:extLst>
                </p:cNvPr>
                <p:cNvSpPr/>
                <p:nvPr/>
              </p:nvSpPr>
              <p:spPr>
                <a:xfrm>
                  <a:off x="9543115" y="6415804"/>
                  <a:ext cx="2661398" cy="441288"/>
                </a:xfrm>
                <a:custGeom>
                  <a:avLst/>
                  <a:gdLst>
                    <a:gd name="connsiteX0" fmla="*/ 437779 w 1373020"/>
                    <a:gd name="connsiteY0" fmla="*/ 0 h 426691"/>
                    <a:gd name="connsiteX1" fmla="*/ 1373020 w 1373020"/>
                    <a:gd name="connsiteY1" fmla="*/ 0 h 426691"/>
                    <a:gd name="connsiteX2" fmla="*/ 1373020 w 1373020"/>
                    <a:gd name="connsiteY2" fmla="*/ 426691 h 426691"/>
                    <a:gd name="connsiteX3" fmla="*/ 0 w 1373020"/>
                    <a:gd name="connsiteY3" fmla="*/ 426691 h 426691"/>
                    <a:gd name="connsiteX4" fmla="*/ 323208 w 1373020"/>
                    <a:gd name="connsiteY4" fmla="*/ 111669 h 426691"/>
                    <a:gd name="connsiteX5" fmla="*/ 437779 w 1373020"/>
                    <a:gd name="connsiteY5" fmla="*/ 0 h 4266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73020" h="426691">
                      <a:moveTo>
                        <a:pt x="437779" y="0"/>
                      </a:moveTo>
                      <a:lnTo>
                        <a:pt x="1373020" y="0"/>
                      </a:lnTo>
                      <a:lnTo>
                        <a:pt x="1373020" y="426691"/>
                      </a:lnTo>
                      <a:lnTo>
                        <a:pt x="0" y="426691"/>
                      </a:lnTo>
                      <a:lnTo>
                        <a:pt x="323208" y="111669"/>
                      </a:lnTo>
                      <a:lnTo>
                        <a:pt x="437779" y="0"/>
                      </a:lnTo>
                      <a:close/>
                    </a:path>
                  </a:pathLst>
                </a:custGeom>
                <a:gradFill>
                  <a:gsLst>
                    <a:gs pos="0">
                      <a:srgbClr val="FBE4AE"/>
                    </a:gs>
                    <a:gs pos="13000">
                      <a:srgbClr val="BD922A"/>
                    </a:gs>
                    <a:gs pos="21001">
                      <a:srgbClr val="BD922A"/>
                    </a:gs>
                    <a:gs pos="63000">
                      <a:srgbClr val="FBE4AE"/>
                    </a:gs>
                    <a:gs pos="67000">
                      <a:srgbClr val="BD922A"/>
                    </a:gs>
                    <a:gs pos="69000">
                      <a:srgbClr val="835E17"/>
                    </a:gs>
                    <a:gs pos="82001">
                      <a:srgbClr val="A28949"/>
                    </a:gs>
                    <a:gs pos="100000">
                      <a:srgbClr val="FAE3B7"/>
                    </a:gs>
                  </a:gsLst>
                  <a:lin ang="0" scaled="1"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th-TH" sz="2000"/>
                </a:p>
              </p:txBody>
            </p:sp>
            <p:sp>
              <p:nvSpPr>
                <p:cNvPr id="34" name="รูปแบบอิสระ: รูปร่าง 31">
                  <a:extLst>
                    <a:ext uri="{FF2B5EF4-FFF2-40B4-BE49-F238E27FC236}">
                      <a16:creationId xmlns:a16="http://schemas.microsoft.com/office/drawing/2014/main" id="{CB515603-CB57-4A48-B8A7-C4BD2C469F4B}"/>
                    </a:ext>
                  </a:extLst>
                </p:cNvPr>
                <p:cNvSpPr/>
                <p:nvPr/>
              </p:nvSpPr>
              <p:spPr>
                <a:xfrm>
                  <a:off x="9543115" y="6510930"/>
                  <a:ext cx="2661401" cy="358302"/>
                </a:xfrm>
                <a:custGeom>
                  <a:avLst/>
                  <a:gdLst>
                    <a:gd name="connsiteX0" fmla="*/ 349528 w 1399340"/>
                    <a:gd name="connsiteY0" fmla="*/ 0 h 340675"/>
                    <a:gd name="connsiteX1" fmla="*/ 1399340 w 1399340"/>
                    <a:gd name="connsiteY1" fmla="*/ 0 h 340675"/>
                    <a:gd name="connsiteX2" fmla="*/ 1399340 w 1399340"/>
                    <a:gd name="connsiteY2" fmla="*/ 340675 h 340675"/>
                    <a:gd name="connsiteX3" fmla="*/ 0 w 1399340"/>
                    <a:gd name="connsiteY3" fmla="*/ 340675 h 340675"/>
                    <a:gd name="connsiteX4" fmla="*/ 349528 w 1399340"/>
                    <a:gd name="connsiteY4" fmla="*/ 0 h 3406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99340" h="340675">
                      <a:moveTo>
                        <a:pt x="349528" y="0"/>
                      </a:moveTo>
                      <a:lnTo>
                        <a:pt x="1399340" y="0"/>
                      </a:lnTo>
                      <a:lnTo>
                        <a:pt x="1399340" y="340675"/>
                      </a:lnTo>
                      <a:lnTo>
                        <a:pt x="0" y="340675"/>
                      </a:lnTo>
                      <a:lnTo>
                        <a:pt x="349528" y="0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th-TH" sz="2000"/>
                </a:p>
              </p:txBody>
            </p:sp>
          </p:grpSp>
        </p:grpSp>
        <p:pic>
          <p:nvPicPr>
            <p:cNvPr id="25" name="Picture 23">
              <a:extLst>
                <a:ext uri="{FF2B5EF4-FFF2-40B4-BE49-F238E27FC236}">
                  <a16:creationId xmlns:a16="http://schemas.microsoft.com/office/drawing/2014/main" id="{A9FCDA38-8F0B-49DF-8F2E-B899B1F3623D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699853" y="5264104"/>
              <a:ext cx="625615" cy="408428"/>
            </a:xfrm>
            <a:prstGeom prst="rect">
              <a:avLst/>
            </a:prstGeom>
          </p:spPr>
        </p:pic>
        <p:pic>
          <p:nvPicPr>
            <p:cNvPr id="26" name="Picture 24">
              <a:extLst>
                <a:ext uri="{FF2B5EF4-FFF2-40B4-BE49-F238E27FC236}">
                  <a16:creationId xmlns:a16="http://schemas.microsoft.com/office/drawing/2014/main" id="{199745AA-CFB3-443D-A566-E11575BA5223}"/>
                </a:ext>
              </a:extLst>
            </p:cNvPr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440755" y="5252961"/>
              <a:ext cx="384697" cy="433336"/>
            </a:xfrm>
            <a:prstGeom prst="rect">
              <a:avLst/>
            </a:prstGeom>
          </p:spPr>
        </p:pic>
        <p:pic>
          <p:nvPicPr>
            <p:cNvPr id="27" name="Picture 35">
              <a:extLst>
                <a:ext uri="{FF2B5EF4-FFF2-40B4-BE49-F238E27FC236}">
                  <a16:creationId xmlns:a16="http://schemas.microsoft.com/office/drawing/2014/main" id="{9584FECB-F937-4F01-8CDD-C92F98A2F1BC}"/>
                </a:ext>
              </a:extLst>
            </p:cNvPr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882063" y="5338458"/>
              <a:ext cx="373365" cy="309768"/>
            </a:xfrm>
            <a:prstGeom prst="rect">
              <a:avLst/>
            </a:prstGeom>
          </p:spPr>
        </p:pic>
        <p:pic>
          <p:nvPicPr>
            <p:cNvPr id="28" name="Picture 36">
              <a:extLst>
                <a:ext uri="{FF2B5EF4-FFF2-40B4-BE49-F238E27FC236}">
                  <a16:creationId xmlns:a16="http://schemas.microsoft.com/office/drawing/2014/main" id="{62FFD426-AD6C-47DA-99D3-A7217E240C18}"/>
                </a:ext>
              </a:extLst>
            </p:cNvPr>
            <p:cNvPicPr>
              <a:picLocks noChangeAspect="1"/>
            </p:cNvPicPr>
            <p:nvPr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345100" y="5340250"/>
              <a:ext cx="281130" cy="303691"/>
            </a:xfrm>
            <a:prstGeom prst="rect">
              <a:avLst/>
            </a:prstGeom>
          </p:spPr>
        </p:pic>
        <p:pic>
          <p:nvPicPr>
            <p:cNvPr id="29" name="Picture 2" descr="C:\Users\Administrator\Desktop\change for good.png"/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606130" y="5281839"/>
              <a:ext cx="890907" cy="501037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30" name="รูปแบบอิสระ: รูปร่าง 49">
              <a:extLst>
                <a:ext uri="{FF2B5EF4-FFF2-40B4-BE49-F238E27FC236}">
                  <a16:creationId xmlns:a16="http://schemas.microsoft.com/office/drawing/2014/main" id="{0CC04605-512B-40BA-BB6C-C4CA6329F254}"/>
                </a:ext>
              </a:extLst>
            </p:cNvPr>
            <p:cNvSpPr/>
            <p:nvPr/>
          </p:nvSpPr>
          <p:spPr>
            <a:xfrm rot="1816843">
              <a:off x="8384884" y="5134125"/>
              <a:ext cx="366819" cy="715174"/>
            </a:xfrm>
            <a:custGeom>
              <a:avLst/>
              <a:gdLst>
                <a:gd name="connsiteX0" fmla="*/ 411471 w 524882"/>
                <a:gd name="connsiteY0" fmla="*/ 0 h 426691"/>
                <a:gd name="connsiteX1" fmla="*/ 524882 w 524882"/>
                <a:gd name="connsiteY1" fmla="*/ 0 h 426691"/>
                <a:gd name="connsiteX2" fmla="*/ 113411 w 524882"/>
                <a:gd name="connsiteY2" fmla="*/ 426691 h 426691"/>
                <a:gd name="connsiteX3" fmla="*/ 0 w 524882"/>
                <a:gd name="connsiteY3" fmla="*/ 426691 h 426691"/>
                <a:gd name="connsiteX4" fmla="*/ 411471 w 524882"/>
                <a:gd name="connsiteY4" fmla="*/ 0 h 426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4882" h="426691">
                  <a:moveTo>
                    <a:pt x="411471" y="0"/>
                  </a:moveTo>
                  <a:lnTo>
                    <a:pt x="524882" y="0"/>
                  </a:lnTo>
                  <a:lnTo>
                    <a:pt x="113411" y="426691"/>
                  </a:lnTo>
                  <a:lnTo>
                    <a:pt x="0" y="426691"/>
                  </a:lnTo>
                  <a:lnTo>
                    <a:pt x="411471" y="0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BE4AE"/>
                </a:gs>
                <a:gs pos="13000">
                  <a:srgbClr val="BD922A"/>
                </a:gs>
                <a:gs pos="21001">
                  <a:srgbClr val="BD922A"/>
                </a:gs>
                <a:gs pos="63000">
                  <a:srgbClr val="FBE4AE"/>
                </a:gs>
                <a:gs pos="67000">
                  <a:srgbClr val="BD922A"/>
                </a:gs>
                <a:gs pos="69000">
                  <a:srgbClr val="835E17"/>
                </a:gs>
                <a:gs pos="82001">
                  <a:srgbClr val="A28949"/>
                </a:gs>
                <a:gs pos="100000">
                  <a:srgbClr val="FAE3B7"/>
                </a:gs>
              </a:gsLst>
              <a:path path="circle">
                <a:fillToRect l="100000" b="100000"/>
              </a:path>
              <a:tileRect t="-100000" r="-10000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th-TH" sz="2000"/>
            </a:p>
          </p:txBody>
        </p:sp>
      </p:grpSp>
      <p:sp>
        <p:nvSpPr>
          <p:cNvPr id="38" name="TextBox 7"/>
          <p:cNvSpPr txBox="1"/>
          <p:nvPr/>
        </p:nvSpPr>
        <p:spPr>
          <a:xfrm>
            <a:off x="216981" y="5442506"/>
            <a:ext cx="5166910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th-TH" sz="1000" b="1" dirty="0">
                <a:solidFill>
                  <a:schemeClr val="bg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เศรษฐกิจฐานรากมั่นคง ชุมชนเข้มแข็งอย่างยั่งยืน ด้วยหลักปรัชญาของเศรษฐกิจพอเพียง</a:t>
            </a:r>
          </a:p>
        </p:txBody>
      </p:sp>
      <p:sp>
        <p:nvSpPr>
          <p:cNvPr id="39" name="กล่องข้อความ 8">
            <a:extLst>
              <a:ext uri="{FF2B5EF4-FFF2-40B4-BE49-F238E27FC236}">
                <a16:creationId xmlns:a16="http://schemas.microsoft.com/office/drawing/2014/main" id="{BF84CABE-5C70-4013-8958-0D4F9CD0D474}"/>
              </a:ext>
            </a:extLst>
          </p:cNvPr>
          <p:cNvSpPr txBox="1"/>
          <p:nvPr/>
        </p:nvSpPr>
        <p:spPr>
          <a:xfrm>
            <a:off x="7676272" y="32100"/>
            <a:ext cx="2493196" cy="5262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ct val="120000"/>
              </a:lnSpc>
            </a:pPr>
            <a:r>
              <a:rPr lang="en-US" sz="12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60 </a:t>
            </a:r>
            <a:r>
              <a:rPr lang="th-TH" sz="12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ปี กรมการพัฒนาชุมชน</a:t>
            </a:r>
          </a:p>
          <a:p>
            <a:pPr>
              <a:lnSpc>
                <a:spcPct val="120000"/>
              </a:lnSpc>
            </a:pPr>
            <a:r>
              <a:rPr lang="th-TH" sz="12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สร้างสรรค์ชุมชน สร้างคน สร้างชาติ</a:t>
            </a:r>
            <a:endParaRPr lang="en-US" sz="1200" b="1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hulabhorn Likit Text" panose="00000500000000000000" pitchFamily="50" charset="-34"/>
              <a:cs typeface="Chulabhorn Likit Text" panose="00000500000000000000" pitchFamily="50" charset="-34"/>
            </a:endParaRPr>
          </a:p>
        </p:txBody>
      </p:sp>
      <p:sp>
        <p:nvSpPr>
          <p:cNvPr id="40" name="สี่เหลี่ยมผืนผ้า: มุมมน 24">
            <a:extLst>
              <a:ext uri="{FF2B5EF4-FFF2-40B4-BE49-F238E27FC236}">
                <a16:creationId xmlns:a16="http://schemas.microsoft.com/office/drawing/2014/main" id="{D992C9EC-F489-4262-8A24-43469489E10F}"/>
              </a:ext>
            </a:extLst>
          </p:cNvPr>
          <p:cNvSpPr/>
          <p:nvPr/>
        </p:nvSpPr>
        <p:spPr>
          <a:xfrm>
            <a:off x="298784" y="-44257"/>
            <a:ext cx="6334319" cy="679012"/>
          </a:xfrm>
          <a:prstGeom prst="roundRect">
            <a:avLst/>
          </a:prstGeom>
          <a:noFill/>
          <a:ln>
            <a:noFill/>
          </a:ln>
          <a:scene3d>
            <a:camera prst="orthographicFront"/>
            <a:lightRig rig="threePt" dir="t"/>
          </a:scene3d>
          <a:sp3d>
            <a:bevelT w="139700" h="139700" prst="divot"/>
          </a:sp3d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rtlCol="0" anchor="t"/>
          <a:lstStyle/>
          <a:p>
            <a:pPr>
              <a:lnSpc>
                <a:spcPct val="110000"/>
              </a:lnSpc>
            </a:pPr>
            <a:r>
              <a:rPr lang="th-TH" sz="1200" b="1" spc="-30" dirty="0">
                <a:solidFill>
                  <a:schemeClr val="bg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5.4 </a:t>
            </a:r>
            <a:r>
              <a:rPr lang="th-TH" sz="1200" b="1" dirty="0">
                <a:solidFill>
                  <a:schemeClr val="bg1"/>
                </a:solidFill>
                <a:latin typeface="Chulabhorn Likit Text" panose="00000500000000000000" pitchFamily="50" charset="-34"/>
                <a:ea typeface="Times New Roman" panose="02020603050405020304" pitchFamily="18" charset="0"/>
                <a:cs typeface="Chulabhorn Likit Text" panose="00000500000000000000" pitchFamily="50" charset="-34"/>
              </a:rPr>
              <a:t>การพิจารณาจัดสรรงบประมาณเงินอุดหนุน และเงินทุนหมุนเวียน</a:t>
            </a:r>
            <a:br>
              <a:rPr lang="th-TH" sz="1200" b="1" dirty="0">
                <a:solidFill>
                  <a:schemeClr val="bg1"/>
                </a:solidFill>
                <a:latin typeface="Chulabhorn Likit Text" panose="00000500000000000000" pitchFamily="50" charset="-34"/>
                <a:ea typeface="Times New Roman" panose="02020603050405020304" pitchFamily="18" charset="0"/>
                <a:cs typeface="Chulabhorn Likit Text" panose="00000500000000000000" pitchFamily="50" charset="-34"/>
              </a:rPr>
            </a:br>
            <a:r>
              <a:rPr lang="th-TH" sz="1200" b="1" dirty="0">
                <a:solidFill>
                  <a:schemeClr val="bg1"/>
                </a:solidFill>
                <a:latin typeface="Chulabhorn Likit Text" panose="00000500000000000000" pitchFamily="50" charset="-34"/>
                <a:ea typeface="Times New Roman" panose="02020603050405020304" pitchFamily="18" charset="0"/>
                <a:cs typeface="Chulabhorn Likit Text" panose="00000500000000000000" pitchFamily="50" charset="-34"/>
              </a:rPr>
              <a:t>กองทุนพัฒนาบทบาทสตรี ประจำปีงบประมาณ พ.ศ. 2566 </a:t>
            </a:r>
            <a:r>
              <a:rPr lang="th-TH" sz="1200" b="1" dirty="0" smtClean="0">
                <a:solidFill>
                  <a:schemeClr val="bg1"/>
                </a:solidFill>
                <a:latin typeface="Chulabhorn Likit Text" panose="00000500000000000000" pitchFamily="50" charset="-34"/>
                <a:ea typeface="Times New Roman" panose="02020603050405020304" pitchFamily="18" charset="0"/>
                <a:cs typeface="Chulabhorn Likit Text" panose="00000500000000000000" pitchFamily="50" charset="-34"/>
              </a:rPr>
              <a:t>เพิ่มเติม (ต่อ) </a:t>
            </a:r>
            <a:endParaRPr lang="th-TH" sz="1200" b="1" dirty="0">
              <a:solidFill>
                <a:schemeClr val="bg1"/>
              </a:solidFill>
              <a:latin typeface="Chulabhorn Likit Text" panose="00000500000000000000" pitchFamily="50" charset="-34"/>
              <a:cs typeface="Chulabhorn Likit Text" panose="00000500000000000000" pitchFamily="50" charset="-34"/>
            </a:endParaRPr>
          </a:p>
        </p:txBody>
      </p:sp>
      <p:graphicFrame>
        <p:nvGraphicFramePr>
          <p:cNvPr id="2" name="ตาราง 1">
            <a:extLst>
              <a:ext uri="{FF2B5EF4-FFF2-40B4-BE49-F238E27FC236}">
                <a16:creationId xmlns:a16="http://schemas.microsoft.com/office/drawing/2014/main" id="{F4D6C980-5632-0523-7113-D383B8EA51E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961301502"/>
              </p:ext>
            </p:extLst>
          </p:nvPr>
        </p:nvGraphicFramePr>
        <p:xfrm>
          <a:off x="216980" y="709244"/>
          <a:ext cx="9650921" cy="4393576"/>
        </p:xfrm>
        <a:graphic>
          <a:graphicData uri="http://schemas.openxmlformats.org/drawingml/2006/table">
            <a:tbl>
              <a:tblPr>
                <a:tableStyleId>{BDBED569-4797-4DF1-A0F4-6AAB3CD982D8}</a:tableStyleId>
              </a:tblPr>
              <a:tblGrid>
                <a:gridCol w="554084">
                  <a:extLst>
                    <a:ext uri="{9D8B030D-6E8A-4147-A177-3AD203B41FA5}">
                      <a16:colId xmlns:a16="http://schemas.microsoft.com/office/drawing/2014/main" val="3715719073"/>
                    </a:ext>
                  </a:extLst>
                </a:gridCol>
                <a:gridCol w="743838">
                  <a:extLst>
                    <a:ext uri="{9D8B030D-6E8A-4147-A177-3AD203B41FA5}">
                      <a16:colId xmlns:a16="http://schemas.microsoft.com/office/drawing/2014/main" val="345401514"/>
                    </a:ext>
                  </a:extLst>
                </a:gridCol>
                <a:gridCol w="941183">
                  <a:extLst>
                    <a:ext uri="{9D8B030D-6E8A-4147-A177-3AD203B41FA5}">
                      <a16:colId xmlns:a16="http://schemas.microsoft.com/office/drawing/2014/main" val="2772080552"/>
                    </a:ext>
                  </a:extLst>
                </a:gridCol>
                <a:gridCol w="554084">
                  <a:extLst>
                    <a:ext uri="{9D8B030D-6E8A-4147-A177-3AD203B41FA5}">
                      <a16:colId xmlns:a16="http://schemas.microsoft.com/office/drawing/2014/main" val="4239470745"/>
                    </a:ext>
                  </a:extLst>
                </a:gridCol>
                <a:gridCol w="950670">
                  <a:extLst>
                    <a:ext uri="{9D8B030D-6E8A-4147-A177-3AD203B41FA5}">
                      <a16:colId xmlns:a16="http://schemas.microsoft.com/office/drawing/2014/main" val="1701711516"/>
                    </a:ext>
                  </a:extLst>
                </a:gridCol>
                <a:gridCol w="675527">
                  <a:extLst>
                    <a:ext uri="{9D8B030D-6E8A-4147-A177-3AD203B41FA5}">
                      <a16:colId xmlns:a16="http://schemas.microsoft.com/office/drawing/2014/main" val="2301045072"/>
                    </a:ext>
                  </a:extLst>
                </a:gridCol>
                <a:gridCol w="905129">
                  <a:extLst>
                    <a:ext uri="{9D8B030D-6E8A-4147-A177-3AD203B41FA5}">
                      <a16:colId xmlns:a16="http://schemas.microsoft.com/office/drawing/2014/main" val="1961529352"/>
                    </a:ext>
                  </a:extLst>
                </a:gridCol>
                <a:gridCol w="523722">
                  <a:extLst>
                    <a:ext uri="{9D8B030D-6E8A-4147-A177-3AD203B41FA5}">
                      <a16:colId xmlns:a16="http://schemas.microsoft.com/office/drawing/2014/main" val="3893294859"/>
                    </a:ext>
                  </a:extLst>
                </a:gridCol>
                <a:gridCol w="705887">
                  <a:extLst>
                    <a:ext uri="{9D8B030D-6E8A-4147-A177-3AD203B41FA5}">
                      <a16:colId xmlns:a16="http://schemas.microsoft.com/office/drawing/2014/main" val="1821759419"/>
                    </a:ext>
                  </a:extLst>
                </a:gridCol>
                <a:gridCol w="659035">
                  <a:extLst>
                    <a:ext uri="{9D8B030D-6E8A-4147-A177-3AD203B41FA5}">
                      <a16:colId xmlns:a16="http://schemas.microsoft.com/office/drawing/2014/main" val="654441103"/>
                    </a:ext>
                  </a:extLst>
                </a:gridCol>
                <a:gridCol w="803694">
                  <a:extLst>
                    <a:ext uri="{9D8B030D-6E8A-4147-A177-3AD203B41FA5}">
                      <a16:colId xmlns:a16="http://schemas.microsoft.com/office/drawing/2014/main" val="1541442869"/>
                    </a:ext>
                  </a:extLst>
                </a:gridCol>
                <a:gridCol w="592667">
                  <a:extLst>
                    <a:ext uri="{9D8B030D-6E8A-4147-A177-3AD203B41FA5}">
                      <a16:colId xmlns:a16="http://schemas.microsoft.com/office/drawing/2014/main" val="4011937030"/>
                    </a:ext>
                  </a:extLst>
                </a:gridCol>
                <a:gridCol w="1041401">
                  <a:extLst>
                    <a:ext uri="{9D8B030D-6E8A-4147-A177-3AD203B41FA5}">
                      <a16:colId xmlns:a16="http://schemas.microsoft.com/office/drawing/2014/main" val="3605833679"/>
                    </a:ext>
                  </a:extLst>
                </a:gridCol>
              </a:tblGrid>
              <a:tr h="222485">
                <a:tc rowSpan="3">
                  <a:txBody>
                    <a:bodyPr/>
                    <a:lstStyle/>
                    <a:p>
                      <a:pPr algn="ctr" fontAlgn="ctr"/>
                      <a:r>
                        <a:rPr lang="th-TH" sz="1050" b="1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ที่</a:t>
                      </a:r>
                      <a:endParaRPr lang="th-TH" sz="105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8E4ED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 fontAlgn="ctr"/>
                      <a:r>
                        <a:rPr lang="th-TH" sz="1050" b="1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จังหวัด</a:t>
                      </a:r>
                      <a:endParaRPr lang="th-TH" sz="105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8E4ED"/>
                    </a:solidFill>
                  </a:tcPr>
                </a:tc>
                <a:tc gridSpan="11">
                  <a:txBody>
                    <a:bodyPr/>
                    <a:lstStyle/>
                    <a:p>
                      <a:pPr algn="ctr" fontAlgn="ctr"/>
                      <a:r>
                        <a:rPr lang="th-TH" sz="1050" b="1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เงินอุดหนุน</a:t>
                      </a:r>
                      <a:endParaRPr lang="th-TH" sz="105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8E4ED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870151800"/>
                  </a:ext>
                </a:extLst>
              </a:tr>
              <a:tr h="361540">
                <a:tc v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th-TH" sz="1050" b="1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งบประมาณจัดสรร</a:t>
                      </a:r>
                      <a:endParaRPr lang="th-TH" sz="105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8E4ED"/>
                    </a:solidFill>
                  </a:tcPr>
                </a:tc>
                <a:tc gridSpan="3">
                  <a:txBody>
                    <a:bodyPr/>
                    <a:lstStyle/>
                    <a:p>
                      <a:pPr algn="ctr" fontAlgn="ctr"/>
                      <a:r>
                        <a:rPr lang="th-TH" sz="1050" b="1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ผลการเบิกจ่าย</a:t>
                      </a:r>
                      <a:endParaRPr lang="th-TH" sz="105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8E4ED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th-TH" sz="1050" b="1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งบประมาณที่ส่งคืน</a:t>
                      </a:r>
                      <a:endParaRPr lang="th-TH" sz="105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8E4ED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th-TH" sz="1050" b="1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ร้อยละของหนี้เกินกำหนดชำระ (ข้อมูล ณ </a:t>
                      </a:r>
                      <a:r>
                        <a:rPr lang="th-TH" sz="1050" b="1" u="none" strike="noStrike" dirty="0" smtClean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/>
                      </a:r>
                      <a:br>
                        <a:rPr lang="th-TH" sz="1050" b="1" u="none" strike="noStrike" dirty="0" smtClean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</a:br>
                      <a:r>
                        <a:rPr lang="th-TH" sz="1050" b="1" u="none" strike="noStrike" dirty="0" smtClean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 </a:t>
                      </a:r>
                      <a:r>
                        <a:rPr lang="th-TH" sz="1050" b="1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เม.ย.66)</a:t>
                      </a:r>
                      <a:endParaRPr lang="th-TH" sz="105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8E4ED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th-TH" sz="1050" b="1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ขอรับงบประมาณเพิ่มเติม</a:t>
                      </a:r>
                      <a:endParaRPr lang="th-TH" sz="105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8E4ED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th-TH" sz="1050" b="1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เสนอจัดสรรงบประมาณเพิ่มเติม</a:t>
                      </a:r>
                      <a:endParaRPr lang="th-TH" sz="105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8E4ED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806239388"/>
                  </a:ext>
                </a:extLst>
              </a:tr>
              <a:tr h="601021">
                <a:tc v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050" b="1" u="none" strike="noStrike" spc="-30" baseline="0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จำนวน (โครงการ)</a:t>
                      </a:r>
                      <a:endParaRPr lang="th-TH" sz="1050" b="1" i="0" u="none" strike="noStrike" spc="-30" baseline="0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8E4ED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050" b="1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จำนวนเงิน (บาท)</a:t>
                      </a:r>
                      <a:endParaRPr lang="th-TH" sz="105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8E4ED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050" b="1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ร้อยละเบิกจ่าย</a:t>
                      </a:r>
                      <a:endParaRPr lang="th-TH" sz="105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8E4ED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050" b="1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จำนวนเงิน (บาท)</a:t>
                      </a:r>
                      <a:endParaRPr lang="th-TH" sz="105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8E4ED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050" b="1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ร้อยละส่งคืน</a:t>
                      </a:r>
                      <a:endParaRPr lang="th-TH" sz="105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8E4ED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050" b="1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จำนวน (โครงการ)</a:t>
                      </a:r>
                      <a:endParaRPr lang="th-TH" sz="105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8E4ED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050" b="1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จำนวนเงิน (บาท)</a:t>
                      </a:r>
                      <a:endParaRPr lang="th-TH" sz="105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8E4ED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050" b="1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จำนวน (โครงการ)</a:t>
                      </a:r>
                      <a:endParaRPr lang="th-TH" sz="105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8E4ED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050" b="1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จำนวนเงิน (บาท)</a:t>
                      </a:r>
                      <a:endParaRPr lang="th-TH" sz="105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8E4E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65556962"/>
                  </a:ext>
                </a:extLst>
              </a:tr>
              <a:tr h="320853"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11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ชุมพร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980,000.00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22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 980,000.00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100.00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-  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-  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 35.96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-  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              -  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-  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                    -  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3066736"/>
                  </a:ext>
                </a:extLst>
              </a:tr>
              <a:tr h="320853"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12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เชียงราย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1,530,000.00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39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1,530,000.00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100.00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-  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-  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10.97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-  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              -  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-  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                    -  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57720236"/>
                  </a:ext>
                </a:extLst>
              </a:tr>
              <a:tr h="320853"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13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เชียงใหม่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1,530,000.00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32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1,530,000.00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100.00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-  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-  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17.42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-  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              -  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-  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                    -  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43967317"/>
                  </a:ext>
                </a:extLst>
              </a:tr>
              <a:tr h="320853"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14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ตรัง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1,100,000.00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60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1,100,000.00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100.00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-  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-  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17.69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12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161,682.00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7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        91,170.00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19362928"/>
                  </a:ext>
                </a:extLst>
              </a:tr>
              <a:tr h="320853"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15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ตราด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830,000.00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13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788,000.00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94.94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 42,000.00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5.06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 30.62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-   </a:t>
                      </a:r>
                      <a:endParaRPr lang="th-TH" sz="100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              -  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-  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                    -  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40013846"/>
                  </a:ext>
                </a:extLst>
              </a:tr>
              <a:tr h="320853"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16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ตาก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1,250,000.00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35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1,246,300.00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99.70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   3,700.00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0.30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11.87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3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110,000.00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3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      110,000.00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75158532"/>
                  </a:ext>
                </a:extLst>
              </a:tr>
              <a:tr h="320853"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17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นครนายก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</a:t>
                      </a:r>
                      <a:r>
                        <a:rPr lang="th-TH" sz="10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830,000.00 </a:t>
                      </a:r>
                      <a:endParaRPr lang="th-TH" sz="100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8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</a:t>
                      </a:r>
                      <a:r>
                        <a:rPr lang="th-TH" sz="10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684,345.00 </a:t>
                      </a:r>
                      <a:endParaRPr lang="th-TH" sz="100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82.45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145,655.00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17.55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17.73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-   </a:t>
                      </a:r>
                      <a:endParaRPr lang="th-TH" sz="100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              -  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-  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-  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2122811"/>
                  </a:ext>
                </a:extLst>
              </a:tr>
              <a:tr h="320853"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18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นครปฐม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1,100,000.00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48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1,093,450.00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99.40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   6,550.00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0.60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 32.26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3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  92,750.00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        57,150.00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76451212"/>
                  </a:ext>
                </a:extLst>
              </a:tr>
              <a:tr h="320853"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19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นครพนม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1,100,000.00 </a:t>
                      </a:r>
                      <a:endParaRPr lang="th-TH" sz="100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18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1,100,000.00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100.00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-  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-  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 26.83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-  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             -  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-  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-  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19313"/>
                  </a:ext>
                </a:extLst>
              </a:tr>
              <a:tr h="320853"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20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นครราชสีมา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1,380,000.00 </a:t>
                      </a:r>
                      <a:endParaRPr lang="th-TH" sz="100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54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</a:t>
                      </a:r>
                      <a:r>
                        <a:rPr lang="th-TH" sz="10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1,378,707.00 </a:t>
                      </a:r>
                      <a:endParaRPr lang="th-TH" sz="100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</a:t>
                      </a:r>
                      <a:r>
                        <a:rPr lang="th-TH" sz="10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99.91 </a:t>
                      </a:r>
                      <a:endParaRPr lang="th-TH" sz="100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</a:t>
                      </a:r>
                      <a:r>
                        <a:rPr lang="th-TH" sz="10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1,293.00 </a:t>
                      </a:r>
                      <a:endParaRPr lang="th-TH" sz="100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</a:t>
                      </a:r>
                      <a:r>
                        <a:rPr lang="th-TH" sz="10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0.09 </a:t>
                      </a:r>
                      <a:endParaRPr lang="th-TH" sz="100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</a:t>
                      </a:r>
                      <a:r>
                        <a:rPr lang="th-TH" sz="10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33.21 </a:t>
                      </a:r>
                      <a:endParaRPr lang="th-TH" sz="100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3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</a:t>
                      </a:r>
                      <a:r>
                        <a:rPr lang="th-TH" sz="10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64,940.00 </a:t>
                      </a:r>
                      <a:endParaRPr lang="th-TH" sz="100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</a:t>
                      </a:r>
                      <a:r>
                        <a:rPr lang="th-TH" sz="10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10,510.00 </a:t>
                      </a:r>
                      <a:endParaRPr lang="th-TH" sz="100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81181073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740330575"/>
      </p:ext>
    </p:extLst>
  </p:cSld>
  <p:clrMapOvr>
    <a:masterClrMapping/>
  </p:clrMapOvr>
</p:sld>
</file>

<file path=ppt/slides/slide1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Group 14"/>
          <p:cNvGrpSpPr/>
          <p:nvPr/>
        </p:nvGrpSpPr>
        <p:grpSpPr>
          <a:xfrm>
            <a:off x="-23581" y="-271597"/>
            <a:ext cx="10193050" cy="1541268"/>
            <a:chOff x="-23581" y="-271597"/>
            <a:chExt cx="10193050" cy="1541268"/>
          </a:xfrm>
        </p:grpSpPr>
        <p:grpSp>
          <p:nvGrpSpPr>
            <p:cNvPr id="16" name="กลุ่ม 52">
              <a:extLst>
                <a:ext uri="{FF2B5EF4-FFF2-40B4-BE49-F238E27FC236}">
                  <a16:creationId xmlns:a16="http://schemas.microsoft.com/office/drawing/2014/main" id="{84E5CB32-C22A-40FB-BE79-3F261B775F5E}"/>
                </a:ext>
              </a:extLst>
            </p:cNvPr>
            <p:cNvGrpSpPr/>
            <p:nvPr/>
          </p:nvGrpSpPr>
          <p:grpSpPr>
            <a:xfrm>
              <a:off x="-23581" y="299"/>
              <a:ext cx="10193050" cy="674950"/>
              <a:chOff x="-29746" y="-164554"/>
              <a:chExt cx="9173747" cy="607455"/>
            </a:xfrm>
          </p:grpSpPr>
          <p:sp>
            <p:nvSpPr>
              <p:cNvPr id="20" name="สี่เหลี่ยมผืนผ้า: มุมมน 48">
                <a:extLst>
                  <a:ext uri="{FF2B5EF4-FFF2-40B4-BE49-F238E27FC236}">
                    <a16:creationId xmlns:a16="http://schemas.microsoft.com/office/drawing/2014/main" id="{DCE62B95-9C16-4E87-82CC-AF99B1F01983}"/>
                  </a:ext>
                </a:extLst>
              </p:cNvPr>
              <p:cNvSpPr/>
              <p:nvPr/>
            </p:nvSpPr>
            <p:spPr>
              <a:xfrm>
                <a:off x="5692012" y="65211"/>
                <a:ext cx="3441748" cy="377690"/>
              </a:xfrm>
              <a:prstGeom prst="roundRect">
                <a:avLst/>
              </a:prstGeom>
              <a:gradFill flip="none" rotWithShape="1">
                <a:gsLst>
                  <a:gs pos="0">
                    <a:srgbClr val="8E7300"/>
                  </a:gs>
                  <a:gs pos="51000">
                    <a:srgbClr val="FFFFFF"/>
                  </a:gs>
                  <a:gs pos="76000">
                    <a:srgbClr val="BC9800"/>
                  </a:gs>
                  <a:gs pos="24000">
                    <a:srgbClr val="BC9800"/>
                  </a:gs>
                  <a:gs pos="100000">
                    <a:srgbClr val="9A7D00"/>
                  </a:gs>
                </a:gsLst>
                <a:lin ang="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2000"/>
              </a:p>
            </p:txBody>
          </p:sp>
          <p:sp>
            <p:nvSpPr>
              <p:cNvPr id="21" name="สี่เหลี่ยมผืนผ้า 47">
                <a:extLst>
                  <a:ext uri="{FF2B5EF4-FFF2-40B4-BE49-F238E27FC236}">
                    <a16:creationId xmlns:a16="http://schemas.microsoft.com/office/drawing/2014/main" id="{667204FE-3C1C-4980-AD32-890094B05AFC}"/>
                  </a:ext>
                </a:extLst>
              </p:cNvPr>
              <p:cNvSpPr/>
              <p:nvPr/>
            </p:nvSpPr>
            <p:spPr>
              <a:xfrm>
                <a:off x="-29746" y="-164554"/>
                <a:ext cx="9173747" cy="517884"/>
              </a:xfrm>
              <a:prstGeom prst="rect">
                <a:avLst/>
              </a:prstGeom>
              <a:gradFill flip="none" rotWithShape="1">
                <a:gsLst>
                  <a:gs pos="0">
                    <a:srgbClr val="8E7300"/>
                  </a:gs>
                  <a:gs pos="51000">
                    <a:srgbClr val="FFFFFF"/>
                  </a:gs>
                  <a:gs pos="76000">
                    <a:srgbClr val="BC9800"/>
                  </a:gs>
                  <a:gs pos="24000">
                    <a:srgbClr val="BC9800"/>
                  </a:gs>
                  <a:gs pos="100000">
                    <a:srgbClr val="9A7D00"/>
                  </a:gs>
                </a:gsLst>
                <a:lin ang="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2000"/>
              </a:p>
            </p:txBody>
          </p:sp>
          <p:sp>
            <p:nvSpPr>
              <p:cNvPr id="22" name="แผนผังลำดับงาน: ป้อนข้อมูลด้วยตนเอง 4">
                <a:extLst>
                  <a:ext uri="{FF2B5EF4-FFF2-40B4-BE49-F238E27FC236}">
                    <a16:creationId xmlns:a16="http://schemas.microsoft.com/office/drawing/2014/main" id="{CDB1064D-F2C9-4D02-9722-A4463B75D08B}"/>
                  </a:ext>
                </a:extLst>
              </p:cNvPr>
              <p:cNvSpPr/>
              <p:nvPr/>
            </p:nvSpPr>
            <p:spPr>
              <a:xfrm>
                <a:off x="5883027" y="51469"/>
                <a:ext cx="3260973" cy="301861"/>
              </a:xfrm>
              <a:prstGeom prst="flowChartAlternateProcess">
                <a:avLst/>
              </a:prstGeom>
              <a:solidFill>
                <a:srgbClr val="00206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2000" dirty="0"/>
              </a:p>
            </p:txBody>
          </p:sp>
          <p:sp>
            <p:nvSpPr>
              <p:cNvPr id="23" name="สี่เหลี่ยมผืนผ้า 3">
                <a:extLst>
                  <a:ext uri="{FF2B5EF4-FFF2-40B4-BE49-F238E27FC236}">
                    <a16:creationId xmlns:a16="http://schemas.microsoft.com/office/drawing/2014/main" id="{8493D4F4-6FD8-4552-904E-DB7274115DA0}"/>
                  </a:ext>
                </a:extLst>
              </p:cNvPr>
              <p:cNvSpPr/>
              <p:nvPr/>
            </p:nvSpPr>
            <p:spPr>
              <a:xfrm>
                <a:off x="-29746" y="-164554"/>
                <a:ext cx="9173747" cy="432048"/>
              </a:xfrm>
              <a:prstGeom prst="rect">
                <a:avLst/>
              </a:prstGeom>
              <a:solidFill>
                <a:srgbClr val="00206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2000"/>
              </a:p>
            </p:txBody>
          </p:sp>
        </p:grpSp>
        <p:grpSp>
          <p:nvGrpSpPr>
            <p:cNvPr id="17" name="กลุ่ม 9">
              <a:extLst>
                <a:ext uri="{FF2B5EF4-FFF2-40B4-BE49-F238E27FC236}">
                  <a16:creationId xmlns:a16="http://schemas.microsoft.com/office/drawing/2014/main" id="{D2312BD0-5401-4FDB-9FF3-B1382B3C9639}"/>
                </a:ext>
              </a:extLst>
            </p:cNvPr>
            <p:cNvGrpSpPr/>
            <p:nvPr/>
          </p:nvGrpSpPr>
          <p:grpSpPr>
            <a:xfrm>
              <a:off x="5792566" y="-271597"/>
              <a:ext cx="1899096" cy="1541268"/>
              <a:chOff x="5491686" y="-481268"/>
              <a:chExt cx="1709187" cy="1387141"/>
            </a:xfrm>
          </p:grpSpPr>
          <p:sp>
            <p:nvSpPr>
              <p:cNvPr id="18" name="วงรี 13">
                <a:extLst>
                  <a:ext uri="{FF2B5EF4-FFF2-40B4-BE49-F238E27FC236}">
                    <a16:creationId xmlns:a16="http://schemas.microsoft.com/office/drawing/2014/main" id="{722B5707-C41F-4885-825E-D2676CEE49E1}"/>
                  </a:ext>
                </a:extLst>
              </p:cNvPr>
              <p:cNvSpPr/>
              <p:nvPr/>
            </p:nvSpPr>
            <p:spPr>
              <a:xfrm>
                <a:off x="5491686" y="-481268"/>
                <a:ext cx="1709187" cy="1387141"/>
              </a:xfrm>
              <a:prstGeom prst="ellipse">
                <a:avLst/>
              </a:prstGeom>
              <a:solidFill>
                <a:srgbClr val="FBF7F1"/>
              </a:solidFill>
              <a:ln>
                <a:noFill/>
              </a:ln>
              <a:effectLst>
                <a:softEdge rad="31750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2000"/>
              </a:p>
            </p:txBody>
          </p:sp>
          <p:pic>
            <p:nvPicPr>
              <p:cNvPr id="19" name="รูปภาพ 65">
                <a:extLst>
                  <a:ext uri="{FF2B5EF4-FFF2-40B4-BE49-F238E27FC236}">
                    <a16:creationId xmlns:a16="http://schemas.microsoft.com/office/drawing/2014/main" id="{EF9B53AA-6A14-4E04-B937-D6234A306BD7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2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r="65168" b="30186"/>
              <a:stretch/>
            </p:blipFill>
            <p:spPr>
              <a:xfrm>
                <a:off x="5978910" y="-202056"/>
                <a:ext cx="857563" cy="565764"/>
              </a:xfrm>
              <a:custGeom>
                <a:avLst/>
                <a:gdLst>
                  <a:gd name="connsiteX0" fmla="*/ 0 w 1500565"/>
                  <a:gd name="connsiteY0" fmla="*/ 0 h 990006"/>
                  <a:gd name="connsiteX1" fmla="*/ 1500565 w 1500565"/>
                  <a:gd name="connsiteY1" fmla="*/ 0 h 990006"/>
                  <a:gd name="connsiteX2" fmla="*/ 1500565 w 1500565"/>
                  <a:gd name="connsiteY2" fmla="*/ 699241 h 990006"/>
                  <a:gd name="connsiteX3" fmla="*/ 1454656 w 1500565"/>
                  <a:gd name="connsiteY3" fmla="*/ 699241 h 990006"/>
                  <a:gd name="connsiteX4" fmla="*/ 1454656 w 1500565"/>
                  <a:gd name="connsiteY4" fmla="*/ 958222 h 990006"/>
                  <a:gd name="connsiteX5" fmla="*/ 1500565 w 1500565"/>
                  <a:gd name="connsiteY5" fmla="*/ 958222 h 990006"/>
                  <a:gd name="connsiteX6" fmla="*/ 1500565 w 1500565"/>
                  <a:gd name="connsiteY6" fmla="*/ 990006 h 990006"/>
                  <a:gd name="connsiteX7" fmla="*/ 0 w 1500565"/>
                  <a:gd name="connsiteY7" fmla="*/ 990006 h 9900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00565" h="990006">
                    <a:moveTo>
                      <a:pt x="0" y="0"/>
                    </a:moveTo>
                    <a:lnTo>
                      <a:pt x="1500565" y="0"/>
                    </a:lnTo>
                    <a:lnTo>
                      <a:pt x="1500565" y="699241"/>
                    </a:lnTo>
                    <a:lnTo>
                      <a:pt x="1454656" y="699241"/>
                    </a:lnTo>
                    <a:lnTo>
                      <a:pt x="1454656" y="958222"/>
                    </a:lnTo>
                    <a:lnTo>
                      <a:pt x="1500565" y="958222"/>
                    </a:lnTo>
                    <a:lnTo>
                      <a:pt x="1500565" y="990006"/>
                    </a:lnTo>
                    <a:lnTo>
                      <a:pt x="0" y="990006"/>
                    </a:lnTo>
                    <a:close/>
                  </a:path>
                </a:pathLst>
              </a:custGeom>
            </p:spPr>
          </p:pic>
        </p:grpSp>
      </p:grpSp>
      <p:grpSp>
        <p:nvGrpSpPr>
          <p:cNvPr id="24" name="Group 23"/>
          <p:cNvGrpSpPr/>
          <p:nvPr/>
        </p:nvGrpSpPr>
        <p:grpSpPr>
          <a:xfrm>
            <a:off x="-23583" y="5154909"/>
            <a:ext cx="10183585" cy="694389"/>
            <a:chOff x="-23583" y="5134125"/>
            <a:chExt cx="10183585" cy="715174"/>
          </a:xfrm>
        </p:grpSpPr>
        <p:grpSp>
          <p:nvGrpSpPr>
            <p:cNvPr id="25" name="กลุ่ม 1">
              <a:extLst>
                <a:ext uri="{FF2B5EF4-FFF2-40B4-BE49-F238E27FC236}">
                  <a16:creationId xmlns:a16="http://schemas.microsoft.com/office/drawing/2014/main" id="{58DAA6D8-19A9-434E-BD10-9F227ECAADEE}"/>
                </a:ext>
              </a:extLst>
            </p:cNvPr>
            <p:cNvGrpSpPr/>
            <p:nvPr/>
          </p:nvGrpSpPr>
          <p:grpSpPr>
            <a:xfrm>
              <a:off x="-23583" y="5274993"/>
              <a:ext cx="10183585" cy="470079"/>
              <a:chOff x="-21226" y="4621292"/>
              <a:chExt cx="9165227" cy="561020"/>
            </a:xfrm>
          </p:grpSpPr>
          <p:grpSp>
            <p:nvGrpSpPr>
              <p:cNvPr id="32" name="กลุ่ม 7">
                <a:extLst>
                  <a:ext uri="{FF2B5EF4-FFF2-40B4-BE49-F238E27FC236}">
                    <a16:creationId xmlns:a16="http://schemas.microsoft.com/office/drawing/2014/main" id="{30C28730-7CDF-4231-A774-6A7122EB4AEA}"/>
                  </a:ext>
                </a:extLst>
              </p:cNvPr>
              <p:cNvGrpSpPr/>
              <p:nvPr/>
            </p:nvGrpSpPr>
            <p:grpSpPr>
              <a:xfrm>
                <a:off x="-21226" y="4635401"/>
                <a:ext cx="5133813" cy="546911"/>
                <a:chOff x="-45702" y="6428830"/>
                <a:chExt cx="7109733" cy="450425"/>
              </a:xfrm>
            </p:grpSpPr>
            <p:sp>
              <p:nvSpPr>
                <p:cNvPr id="36" name="รูปแบบอิสระ: รูปร่าง 55">
                  <a:extLst>
                    <a:ext uri="{FF2B5EF4-FFF2-40B4-BE49-F238E27FC236}">
                      <a16:creationId xmlns:a16="http://schemas.microsoft.com/office/drawing/2014/main" id="{447532BC-F1AF-418B-B954-69A21822D4D1}"/>
                    </a:ext>
                  </a:extLst>
                </p:cNvPr>
                <p:cNvSpPr/>
                <p:nvPr/>
              </p:nvSpPr>
              <p:spPr>
                <a:xfrm>
                  <a:off x="-16309" y="6508953"/>
                  <a:ext cx="6875685" cy="339767"/>
                </a:xfrm>
                <a:custGeom>
                  <a:avLst/>
                  <a:gdLst>
                    <a:gd name="connsiteX0" fmla="*/ 0 w 6028447"/>
                    <a:gd name="connsiteY0" fmla="*/ 0 h 339767"/>
                    <a:gd name="connsiteX1" fmla="*/ 6028447 w 6028447"/>
                    <a:gd name="connsiteY1" fmla="*/ 0 h 339767"/>
                    <a:gd name="connsiteX2" fmla="*/ 5679852 w 6028447"/>
                    <a:gd name="connsiteY2" fmla="*/ 339767 h 339767"/>
                    <a:gd name="connsiteX3" fmla="*/ 0 w 6028447"/>
                    <a:gd name="connsiteY3" fmla="*/ 339767 h 339767"/>
                    <a:gd name="connsiteX4" fmla="*/ 0 w 6028447"/>
                    <a:gd name="connsiteY4" fmla="*/ 0 h 3397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028447" h="339767">
                      <a:moveTo>
                        <a:pt x="0" y="0"/>
                      </a:moveTo>
                      <a:lnTo>
                        <a:pt x="6028447" y="0"/>
                      </a:lnTo>
                      <a:lnTo>
                        <a:pt x="5679852" y="339767"/>
                      </a:lnTo>
                      <a:lnTo>
                        <a:pt x="0" y="33976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th-TH" sz="2000" dirty="0"/>
                </a:p>
              </p:txBody>
            </p:sp>
            <p:sp>
              <p:nvSpPr>
                <p:cNvPr id="37" name="รูปแบบอิสระ: รูปร่าง 50">
                  <a:extLst>
                    <a:ext uri="{FF2B5EF4-FFF2-40B4-BE49-F238E27FC236}">
                      <a16:creationId xmlns:a16="http://schemas.microsoft.com/office/drawing/2014/main" id="{72AD55B9-27A4-40A2-86AD-A09FD1FBB379}"/>
                    </a:ext>
                  </a:extLst>
                </p:cNvPr>
                <p:cNvSpPr/>
                <p:nvPr/>
              </p:nvSpPr>
              <p:spPr>
                <a:xfrm>
                  <a:off x="-45702" y="6433550"/>
                  <a:ext cx="7025615" cy="426691"/>
                </a:xfrm>
                <a:custGeom>
                  <a:avLst/>
                  <a:gdLst>
                    <a:gd name="connsiteX0" fmla="*/ 0 w 6123140"/>
                    <a:gd name="connsiteY0" fmla="*/ 0 h 426691"/>
                    <a:gd name="connsiteX1" fmla="*/ 6123140 w 6123140"/>
                    <a:gd name="connsiteY1" fmla="*/ 0 h 426691"/>
                    <a:gd name="connsiteX2" fmla="*/ 6008569 w 6123140"/>
                    <a:gd name="connsiteY2" fmla="*/ 111669 h 426691"/>
                    <a:gd name="connsiteX3" fmla="*/ 5685361 w 6123140"/>
                    <a:gd name="connsiteY3" fmla="*/ 426691 h 426691"/>
                    <a:gd name="connsiteX4" fmla="*/ 5679852 w 6123140"/>
                    <a:gd name="connsiteY4" fmla="*/ 426691 h 426691"/>
                    <a:gd name="connsiteX5" fmla="*/ 6028447 w 6123140"/>
                    <a:gd name="connsiteY5" fmla="*/ 86924 h 426691"/>
                    <a:gd name="connsiteX6" fmla="*/ 0 w 6123140"/>
                    <a:gd name="connsiteY6" fmla="*/ 86924 h 426691"/>
                    <a:gd name="connsiteX7" fmla="*/ 0 w 6123140"/>
                    <a:gd name="connsiteY7" fmla="*/ 0 h 4266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123140" h="426691">
                      <a:moveTo>
                        <a:pt x="0" y="0"/>
                      </a:moveTo>
                      <a:lnTo>
                        <a:pt x="6123140" y="0"/>
                      </a:lnTo>
                      <a:lnTo>
                        <a:pt x="6008569" y="111669"/>
                      </a:lnTo>
                      <a:lnTo>
                        <a:pt x="5685361" y="426691"/>
                      </a:lnTo>
                      <a:lnTo>
                        <a:pt x="5679852" y="426691"/>
                      </a:lnTo>
                      <a:lnTo>
                        <a:pt x="6028447" y="86924"/>
                      </a:lnTo>
                      <a:lnTo>
                        <a:pt x="0" y="8692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>
                  <a:gsLst>
                    <a:gs pos="0">
                      <a:srgbClr val="FBE4AE"/>
                    </a:gs>
                    <a:gs pos="13000">
                      <a:srgbClr val="BD922A"/>
                    </a:gs>
                    <a:gs pos="21001">
                      <a:srgbClr val="BD922A"/>
                    </a:gs>
                    <a:gs pos="63000">
                      <a:srgbClr val="FBE4AE"/>
                    </a:gs>
                    <a:gs pos="67000">
                      <a:srgbClr val="BD922A"/>
                    </a:gs>
                    <a:gs pos="69000">
                      <a:srgbClr val="835E17"/>
                    </a:gs>
                    <a:gs pos="82001">
                      <a:srgbClr val="A28949"/>
                    </a:gs>
                    <a:gs pos="100000">
                      <a:srgbClr val="FAE3B7"/>
                    </a:gs>
                  </a:gsLst>
                  <a:lin ang="0" scaled="1"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th-TH" sz="2000" dirty="0"/>
                </a:p>
              </p:txBody>
            </p:sp>
            <p:sp>
              <p:nvSpPr>
                <p:cNvPr id="38" name="รูปแบบอิสระ: รูปร่าง 49">
                  <a:extLst>
                    <a:ext uri="{FF2B5EF4-FFF2-40B4-BE49-F238E27FC236}">
                      <a16:creationId xmlns:a16="http://schemas.microsoft.com/office/drawing/2014/main" id="{0CC04605-512B-40BA-BB6C-C4CA6329F254}"/>
                    </a:ext>
                  </a:extLst>
                </p:cNvPr>
                <p:cNvSpPr/>
                <p:nvPr/>
              </p:nvSpPr>
              <p:spPr>
                <a:xfrm rot="380166">
                  <a:off x="6515308" y="6428830"/>
                  <a:ext cx="548723" cy="450425"/>
                </a:xfrm>
                <a:custGeom>
                  <a:avLst/>
                  <a:gdLst>
                    <a:gd name="connsiteX0" fmla="*/ 411471 w 524882"/>
                    <a:gd name="connsiteY0" fmla="*/ 0 h 426691"/>
                    <a:gd name="connsiteX1" fmla="*/ 524882 w 524882"/>
                    <a:gd name="connsiteY1" fmla="*/ 0 h 426691"/>
                    <a:gd name="connsiteX2" fmla="*/ 113411 w 524882"/>
                    <a:gd name="connsiteY2" fmla="*/ 426691 h 426691"/>
                    <a:gd name="connsiteX3" fmla="*/ 0 w 524882"/>
                    <a:gd name="connsiteY3" fmla="*/ 426691 h 426691"/>
                    <a:gd name="connsiteX4" fmla="*/ 411471 w 524882"/>
                    <a:gd name="connsiteY4" fmla="*/ 0 h 4266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24882" h="426691">
                      <a:moveTo>
                        <a:pt x="411471" y="0"/>
                      </a:moveTo>
                      <a:lnTo>
                        <a:pt x="524882" y="0"/>
                      </a:lnTo>
                      <a:lnTo>
                        <a:pt x="113411" y="426691"/>
                      </a:lnTo>
                      <a:lnTo>
                        <a:pt x="0" y="426691"/>
                      </a:lnTo>
                      <a:lnTo>
                        <a:pt x="411471" y="0"/>
                      </a:ln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FBE4AE"/>
                    </a:gs>
                    <a:gs pos="13000">
                      <a:srgbClr val="BD922A"/>
                    </a:gs>
                    <a:gs pos="21001">
                      <a:srgbClr val="BD922A"/>
                    </a:gs>
                    <a:gs pos="63000">
                      <a:srgbClr val="FBE4AE"/>
                    </a:gs>
                    <a:gs pos="67000">
                      <a:srgbClr val="BD922A"/>
                    </a:gs>
                    <a:gs pos="69000">
                      <a:srgbClr val="835E17"/>
                    </a:gs>
                    <a:gs pos="82001">
                      <a:srgbClr val="A28949"/>
                    </a:gs>
                    <a:gs pos="100000">
                      <a:srgbClr val="FAE3B7"/>
                    </a:gs>
                  </a:gsLst>
                  <a:path path="circle">
                    <a:fillToRect l="100000" b="100000"/>
                  </a:path>
                  <a:tileRect t="-100000" r="-100000"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th-TH" sz="2000"/>
                </a:p>
              </p:txBody>
            </p:sp>
          </p:grpSp>
          <p:grpSp>
            <p:nvGrpSpPr>
              <p:cNvPr id="33" name="กลุ่ม 4">
                <a:extLst>
                  <a:ext uri="{FF2B5EF4-FFF2-40B4-BE49-F238E27FC236}">
                    <a16:creationId xmlns:a16="http://schemas.microsoft.com/office/drawing/2014/main" id="{33080593-C486-4A4E-A259-28A964353B4D}"/>
                  </a:ext>
                </a:extLst>
              </p:cNvPr>
              <p:cNvGrpSpPr/>
              <p:nvPr/>
            </p:nvGrpSpPr>
            <p:grpSpPr>
              <a:xfrm>
                <a:off x="7524888" y="4621292"/>
                <a:ext cx="1619113" cy="531030"/>
                <a:chOff x="9543115" y="6415804"/>
                <a:chExt cx="2661401" cy="453428"/>
              </a:xfrm>
            </p:grpSpPr>
            <p:sp>
              <p:nvSpPr>
                <p:cNvPr id="34" name="รูปแบบอิสระ: รูปร่าง 38">
                  <a:extLst>
                    <a:ext uri="{FF2B5EF4-FFF2-40B4-BE49-F238E27FC236}">
                      <a16:creationId xmlns:a16="http://schemas.microsoft.com/office/drawing/2014/main" id="{18287458-5345-45BB-A7B2-0AE1DDE4E433}"/>
                    </a:ext>
                  </a:extLst>
                </p:cNvPr>
                <p:cNvSpPr/>
                <p:nvPr/>
              </p:nvSpPr>
              <p:spPr>
                <a:xfrm>
                  <a:off x="9543115" y="6415804"/>
                  <a:ext cx="2661398" cy="441288"/>
                </a:xfrm>
                <a:custGeom>
                  <a:avLst/>
                  <a:gdLst>
                    <a:gd name="connsiteX0" fmla="*/ 437779 w 1373020"/>
                    <a:gd name="connsiteY0" fmla="*/ 0 h 426691"/>
                    <a:gd name="connsiteX1" fmla="*/ 1373020 w 1373020"/>
                    <a:gd name="connsiteY1" fmla="*/ 0 h 426691"/>
                    <a:gd name="connsiteX2" fmla="*/ 1373020 w 1373020"/>
                    <a:gd name="connsiteY2" fmla="*/ 426691 h 426691"/>
                    <a:gd name="connsiteX3" fmla="*/ 0 w 1373020"/>
                    <a:gd name="connsiteY3" fmla="*/ 426691 h 426691"/>
                    <a:gd name="connsiteX4" fmla="*/ 323208 w 1373020"/>
                    <a:gd name="connsiteY4" fmla="*/ 111669 h 426691"/>
                    <a:gd name="connsiteX5" fmla="*/ 437779 w 1373020"/>
                    <a:gd name="connsiteY5" fmla="*/ 0 h 4266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73020" h="426691">
                      <a:moveTo>
                        <a:pt x="437779" y="0"/>
                      </a:moveTo>
                      <a:lnTo>
                        <a:pt x="1373020" y="0"/>
                      </a:lnTo>
                      <a:lnTo>
                        <a:pt x="1373020" y="426691"/>
                      </a:lnTo>
                      <a:lnTo>
                        <a:pt x="0" y="426691"/>
                      </a:lnTo>
                      <a:lnTo>
                        <a:pt x="323208" y="111669"/>
                      </a:lnTo>
                      <a:lnTo>
                        <a:pt x="437779" y="0"/>
                      </a:lnTo>
                      <a:close/>
                    </a:path>
                  </a:pathLst>
                </a:custGeom>
                <a:gradFill>
                  <a:gsLst>
                    <a:gs pos="0">
                      <a:srgbClr val="FBE4AE"/>
                    </a:gs>
                    <a:gs pos="13000">
                      <a:srgbClr val="BD922A"/>
                    </a:gs>
                    <a:gs pos="21001">
                      <a:srgbClr val="BD922A"/>
                    </a:gs>
                    <a:gs pos="63000">
                      <a:srgbClr val="FBE4AE"/>
                    </a:gs>
                    <a:gs pos="67000">
                      <a:srgbClr val="BD922A"/>
                    </a:gs>
                    <a:gs pos="69000">
                      <a:srgbClr val="835E17"/>
                    </a:gs>
                    <a:gs pos="82001">
                      <a:srgbClr val="A28949"/>
                    </a:gs>
                    <a:gs pos="100000">
                      <a:srgbClr val="FAE3B7"/>
                    </a:gs>
                  </a:gsLst>
                  <a:lin ang="0" scaled="1"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th-TH" sz="2000"/>
                </a:p>
              </p:txBody>
            </p:sp>
            <p:sp>
              <p:nvSpPr>
                <p:cNvPr id="35" name="รูปแบบอิสระ: รูปร่าง 31">
                  <a:extLst>
                    <a:ext uri="{FF2B5EF4-FFF2-40B4-BE49-F238E27FC236}">
                      <a16:creationId xmlns:a16="http://schemas.microsoft.com/office/drawing/2014/main" id="{CB515603-CB57-4A48-B8A7-C4BD2C469F4B}"/>
                    </a:ext>
                  </a:extLst>
                </p:cNvPr>
                <p:cNvSpPr/>
                <p:nvPr/>
              </p:nvSpPr>
              <p:spPr>
                <a:xfrm>
                  <a:off x="9543115" y="6510930"/>
                  <a:ext cx="2661401" cy="358302"/>
                </a:xfrm>
                <a:custGeom>
                  <a:avLst/>
                  <a:gdLst>
                    <a:gd name="connsiteX0" fmla="*/ 349528 w 1399340"/>
                    <a:gd name="connsiteY0" fmla="*/ 0 h 340675"/>
                    <a:gd name="connsiteX1" fmla="*/ 1399340 w 1399340"/>
                    <a:gd name="connsiteY1" fmla="*/ 0 h 340675"/>
                    <a:gd name="connsiteX2" fmla="*/ 1399340 w 1399340"/>
                    <a:gd name="connsiteY2" fmla="*/ 340675 h 340675"/>
                    <a:gd name="connsiteX3" fmla="*/ 0 w 1399340"/>
                    <a:gd name="connsiteY3" fmla="*/ 340675 h 340675"/>
                    <a:gd name="connsiteX4" fmla="*/ 349528 w 1399340"/>
                    <a:gd name="connsiteY4" fmla="*/ 0 h 3406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99340" h="340675">
                      <a:moveTo>
                        <a:pt x="349528" y="0"/>
                      </a:moveTo>
                      <a:lnTo>
                        <a:pt x="1399340" y="0"/>
                      </a:lnTo>
                      <a:lnTo>
                        <a:pt x="1399340" y="340675"/>
                      </a:lnTo>
                      <a:lnTo>
                        <a:pt x="0" y="340675"/>
                      </a:lnTo>
                      <a:lnTo>
                        <a:pt x="349528" y="0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th-TH" sz="2000"/>
                </a:p>
              </p:txBody>
            </p:sp>
          </p:grpSp>
        </p:grpSp>
        <p:pic>
          <p:nvPicPr>
            <p:cNvPr id="26" name="Picture 23">
              <a:extLst>
                <a:ext uri="{FF2B5EF4-FFF2-40B4-BE49-F238E27FC236}">
                  <a16:creationId xmlns:a16="http://schemas.microsoft.com/office/drawing/2014/main" id="{A9FCDA38-8F0B-49DF-8F2E-B899B1F3623D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699853" y="5264104"/>
              <a:ext cx="625615" cy="408428"/>
            </a:xfrm>
            <a:prstGeom prst="rect">
              <a:avLst/>
            </a:prstGeom>
          </p:spPr>
        </p:pic>
        <p:pic>
          <p:nvPicPr>
            <p:cNvPr id="27" name="Picture 24">
              <a:extLst>
                <a:ext uri="{FF2B5EF4-FFF2-40B4-BE49-F238E27FC236}">
                  <a16:creationId xmlns:a16="http://schemas.microsoft.com/office/drawing/2014/main" id="{199745AA-CFB3-443D-A566-E11575BA5223}"/>
                </a:ext>
              </a:extLst>
            </p:cNvPr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440755" y="5252961"/>
              <a:ext cx="384697" cy="433336"/>
            </a:xfrm>
            <a:prstGeom prst="rect">
              <a:avLst/>
            </a:prstGeom>
          </p:spPr>
        </p:pic>
        <p:pic>
          <p:nvPicPr>
            <p:cNvPr id="28" name="Picture 35">
              <a:extLst>
                <a:ext uri="{FF2B5EF4-FFF2-40B4-BE49-F238E27FC236}">
                  <a16:creationId xmlns:a16="http://schemas.microsoft.com/office/drawing/2014/main" id="{9584FECB-F937-4F01-8CDD-C92F98A2F1BC}"/>
                </a:ext>
              </a:extLst>
            </p:cNvPr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882063" y="5338458"/>
              <a:ext cx="373365" cy="309768"/>
            </a:xfrm>
            <a:prstGeom prst="rect">
              <a:avLst/>
            </a:prstGeom>
          </p:spPr>
        </p:pic>
        <p:pic>
          <p:nvPicPr>
            <p:cNvPr id="29" name="Picture 36">
              <a:extLst>
                <a:ext uri="{FF2B5EF4-FFF2-40B4-BE49-F238E27FC236}">
                  <a16:creationId xmlns:a16="http://schemas.microsoft.com/office/drawing/2014/main" id="{62FFD426-AD6C-47DA-99D3-A7217E240C18}"/>
                </a:ext>
              </a:extLst>
            </p:cNvPr>
            <p:cNvPicPr>
              <a:picLocks noChangeAspect="1"/>
            </p:cNvPicPr>
            <p:nvPr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345100" y="5340250"/>
              <a:ext cx="281130" cy="303691"/>
            </a:xfrm>
            <a:prstGeom prst="rect">
              <a:avLst/>
            </a:prstGeom>
          </p:spPr>
        </p:pic>
        <p:pic>
          <p:nvPicPr>
            <p:cNvPr id="30" name="Picture 2" descr="C:\Users\Administrator\Desktop\change for good.png"/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606130" y="5281839"/>
              <a:ext cx="890907" cy="501037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31" name="รูปแบบอิสระ: รูปร่าง 49">
              <a:extLst>
                <a:ext uri="{FF2B5EF4-FFF2-40B4-BE49-F238E27FC236}">
                  <a16:creationId xmlns:a16="http://schemas.microsoft.com/office/drawing/2014/main" id="{0CC04605-512B-40BA-BB6C-C4CA6329F254}"/>
                </a:ext>
              </a:extLst>
            </p:cNvPr>
            <p:cNvSpPr/>
            <p:nvPr/>
          </p:nvSpPr>
          <p:spPr>
            <a:xfrm rot="1816843">
              <a:off x="8384884" y="5134125"/>
              <a:ext cx="366819" cy="715174"/>
            </a:xfrm>
            <a:custGeom>
              <a:avLst/>
              <a:gdLst>
                <a:gd name="connsiteX0" fmla="*/ 411471 w 524882"/>
                <a:gd name="connsiteY0" fmla="*/ 0 h 426691"/>
                <a:gd name="connsiteX1" fmla="*/ 524882 w 524882"/>
                <a:gd name="connsiteY1" fmla="*/ 0 h 426691"/>
                <a:gd name="connsiteX2" fmla="*/ 113411 w 524882"/>
                <a:gd name="connsiteY2" fmla="*/ 426691 h 426691"/>
                <a:gd name="connsiteX3" fmla="*/ 0 w 524882"/>
                <a:gd name="connsiteY3" fmla="*/ 426691 h 426691"/>
                <a:gd name="connsiteX4" fmla="*/ 411471 w 524882"/>
                <a:gd name="connsiteY4" fmla="*/ 0 h 426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4882" h="426691">
                  <a:moveTo>
                    <a:pt x="411471" y="0"/>
                  </a:moveTo>
                  <a:lnTo>
                    <a:pt x="524882" y="0"/>
                  </a:lnTo>
                  <a:lnTo>
                    <a:pt x="113411" y="426691"/>
                  </a:lnTo>
                  <a:lnTo>
                    <a:pt x="0" y="426691"/>
                  </a:lnTo>
                  <a:lnTo>
                    <a:pt x="411471" y="0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BE4AE"/>
                </a:gs>
                <a:gs pos="13000">
                  <a:srgbClr val="BD922A"/>
                </a:gs>
                <a:gs pos="21001">
                  <a:srgbClr val="BD922A"/>
                </a:gs>
                <a:gs pos="63000">
                  <a:srgbClr val="FBE4AE"/>
                </a:gs>
                <a:gs pos="67000">
                  <a:srgbClr val="BD922A"/>
                </a:gs>
                <a:gs pos="69000">
                  <a:srgbClr val="835E17"/>
                </a:gs>
                <a:gs pos="82001">
                  <a:srgbClr val="A28949"/>
                </a:gs>
                <a:gs pos="100000">
                  <a:srgbClr val="FAE3B7"/>
                </a:gs>
              </a:gsLst>
              <a:path path="circle">
                <a:fillToRect l="100000" b="100000"/>
              </a:path>
              <a:tileRect t="-100000" r="-10000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th-TH" sz="2000"/>
            </a:p>
          </p:txBody>
        </p:sp>
      </p:grpSp>
      <p:sp>
        <p:nvSpPr>
          <p:cNvPr id="39" name="TextBox 7"/>
          <p:cNvSpPr txBox="1"/>
          <p:nvPr/>
        </p:nvSpPr>
        <p:spPr>
          <a:xfrm>
            <a:off x="216981" y="5442506"/>
            <a:ext cx="5166910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th-TH" sz="1000" b="1" dirty="0">
                <a:solidFill>
                  <a:schemeClr val="bg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เศรษฐกิจฐานรากมั่นคง ชุมชนเข้มแข็งอย่างยั่งยืน ด้วยหลักปรัชญาของเศรษฐกิจพอเพียง</a:t>
            </a:r>
          </a:p>
        </p:txBody>
      </p:sp>
      <p:sp>
        <p:nvSpPr>
          <p:cNvPr id="40" name="กล่องข้อความ 8">
            <a:extLst>
              <a:ext uri="{FF2B5EF4-FFF2-40B4-BE49-F238E27FC236}">
                <a16:creationId xmlns:a16="http://schemas.microsoft.com/office/drawing/2014/main" id="{BF84CABE-5C70-4013-8958-0D4F9CD0D474}"/>
              </a:ext>
            </a:extLst>
          </p:cNvPr>
          <p:cNvSpPr txBox="1"/>
          <p:nvPr/>
        </p:nvSpPr>
        <p:spPr>
          <a:xfrm>
            <a:off x="7676272" y="32100"/>
            <a:ext cx="2493196" cy="5262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ct val="120000"/>
              </a:lnSpc>
            </a:pPr>
            <a:r>
              <a:rPr lang="en-US" sz="12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60 </a:t>
            </a:r>
            <a:r>
              <a:rPr lang="th-TH" sz="12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ปี กรมการพัฒนาชุมชน</a:t>
            </a:r>
          </a:p>
          <a:p>
            <a:pPr>
              <a:lnSpc>
                <a:spcPct val="120000"/>
              </a:lnSpc>
            </a:pPr>
            <a:r>
              <a:rPr lang="th-TH" sz="12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สร้างสรรค์ชุมชน สร้างคน สร้างชาติ</a:t>
            </a:r>
            <a:endParaRPr lang="en-US" sz="1200" b="1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hulabhorn Likit Text" panose="00000500000000000000" pitchFamily="50" charset="-34"/>
              <a:cs typeface="Chulabhorn Likit Text" panose="00000500000000000000" pitchFamily="50" charset="-34"/>
            </a:endParaRPr>
          </a:p>
        </p:txBody>
      </p:sp>
      <p:sp>
        <p:nvSpPr>
          <p:cNvPr id="41" name="สี่เหลี่ยมผืนผ้า: มุมมน 24">
            <a:extLst>
              <a:ext uri="{FF2B5EF4-FFF2-40B4-BE49-F238E27FC236}">
                <a16:creationId xmlns:a16="http://schemas.microsoft.com/office/drawing/2014/main" id="{D992C9EC-F489-4262-8A24-43469489E10F}"/>
              </a:ext>
            </a:extLst>
          </p:cNvPr>
          <p:cNvSpPr/>
          <p:nvPr/>
        </p:nvSpPr>
        <p:spPr>
          <a:xfrm>
            <a:off x="298784" y="-44257"/>
            <a:ext cx="6334319" cy="679012"/>
          </a:xfrm>
          <a:prstGeom prst="roundRect">
            <a:avLst/>
          </a:prstGeom>
          <a:noFill/>
          <a:ln>
            <a:noFill/>
          </a:ln>
          <a:scene3d>
            <a:camera prst="orthographicFront"/>
            <a:lightRig rig="threePt" dir="t"/>
          </a:scene3d>
          <a:sp3d>
            <a:bevelT w="139700" h="139700" prst="divot"/>
          </a:sp3d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rtlCol="0" anchor="t"/>
          <a:lstStyle/>
          <a:p>
            <a:pPr>
              <a:lnSpc>
                <a:spcPct val="110000"/>
              </a:lnSpc>
            </a:pPr>
            <a:r>
              <a:rPr lang="th-TH" sz="1200" b="1" spc="-30" dirty="0">
                <a:solidFill>
                  <a:schemeClr val="bg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5.4 </a:t>
            </a:r>
            <a:r>
              <a:rPr lang="th-TH" sz="1200" b="1" dirty="0">
                <a:solidFill>
                  <a:schemeClr val="bg1"/>
                </a:solidFill>
                <a:latin typeface="Chulabhorn Likit Text" panose="00000500000000000000" pitchFamily="50" charset="-34"/>
                <a:ea typeface="Times New Roman" panose="02020603050405020304" pitchFamily="18" charset="0"/>
                <a:cs typeface="Chulabhorn Likit Text" panose="00000500000000000000" pitchFamily="50" charset="-34"/>
              </a:rPr>
              <a:t>การพิจารณาจัดสรรงบประมาณเงินอุดหนุน และเงินทุนหมุนเวียน</a:t>
            </a:r>
            <a:br>
              <a:rPr lang="th-TH" sz="1200" b="1" dirty="0">
                <a:solidFill>
                  <a:schemeClr val="bg1"/>
                </a:solidFill>
                <a:latin typeface="Chulabhorn Likit Text" panose="00000500000000000000" pitchFamily="50" charset="-34"/>
                <a:ea typeface="Times New Roman" panose="02020603050405020304" pitchFamily="18" charset="0"/>
                <a:cs typeface="Chulabhorn Likit Text" panose="00000500000000000000" pitchFamily="50" charset="-34"/>
              </a:rPr>
            </a:br>
            <a:r>
              <a:rPr lang="th-TH" sz="1200" b="1" dirty="0">
                <a:solidFill>
                  <a:schemeClr val="bg1"/>
                </a:solidFill>
                <a:latin typeface="Chulabhorn Likit Text" panose="00000500000000000000" pitchFamily="50" charset="-34"/>
                <a:ea typeface="Times New Roman" panose="02020603050405020304" pitchFamily="18" charset="0"/>
                <a:cs typeface="Chulabhorn Likit Text" panose="00000500000000000000" pitchFamily="50" charset="-34"/>
              </a:rPr>
              <a:t>กองทุนพัฒนาบทบาทสตรี ประจำปีงบประมาณ พ.ศ. 2566 </a:t>
            </a:r>
            <a:r>
              <a:rPr lang="th-TH" sz="1200" b="1" dirty="0" smtClean="0">
                <a:solidFill>
                  <a:schemeClr val="bg1"/>
                </a:solidFill>
                <a:latin typeface="Chulabhorn Likit Text" panose="00000500000000000000" pitchFamily="50" charset="-34"/>
                <a:ea typeface="Times New Roman" panose="02020603050405020304" pitchFamily="18" charset="0"/>
                <a:cs typeface="Chulabhorn Likit Text" panose="00000500000000000000" pitchFamily="50" charset="-34"/>
              </a:rPr>
              <a:t>เพิ่มเติม (ต่อ) </a:t>
            </a:r>
            <a:endParaRPr lang="th-TH" sz="1200" b="1" dirty="0">
              <a:solidFill>
                <a:schemeClr val="bg1"/>
              </a:solidFill>
              <a:latin typeface="Chulabhorn Likit Text" panose="00000500000000000000" pitchFamily="50" charset="-34"/>
              <a:cs typeface="Chulabhorn Likit Text" panose="00000500000000000000" pitchFamily="50" charset="-34"/>
            </a:endParaRPr>
          </a:p>
        </p:txBody>
      </p:sp>
      <p:graphicFrame>
        <p:nvGraphicFramePr>
          <p:cNvPr id="2" name="ตาราง 1">
            <a:extLst>
              <a:ext uri="{FF2B5EF4-FFF2-40B4-BE49-F238E27FC236}">
                <a16:creationId xmlns:a16="http://schemas.microsoft.com/office/drawing/2014/main" id="{822499E8-A4F6-0F3F-2D1B-47650D8D73FC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87669745"/>
              </p:ext>
            </p:extLst>
          </p:nvPr>
        </p:nvGraphicFramePr>
        <p:xfrm>
          <a:off x="248420" y="697306"/>
          <a:ext cx="9649048" cy="4356241"/>
        </p:xfrm>
        <a:graphic>
          <a:graphicData uri="http://schemas.openxmlformats.org/drawingml/2006/table">
            <a:tbl>
              <a:tblPr>
                <a:tableStyleId>{BDBED569-4797-4DF1-A0F4-6AAB3CD982D8}</a:tableStyleId>
              </a:tblPr>
              <a:tblGrid>
                <a:gridCol w="475893">
                  <a:extLst>
                    <a:ext uri="{9D8B030D-6E8A-4147-A177-3AD203B41FA5}">
                      <a16:colId xmlns:a16="http://schemas.microsoft.com/office/drawing/2014/main" val="3715719073"/>
                    </a:ext>
                  </a:extLst>
                </a:gridCol>
                <a:gridCol w="1033216">
                  <a:extLst>
                    <a:ext uri="{9D8B030D-6E8A-4147-A177-3AD203B41FA5}">
                      <a16:colId xmlns:a16="http://schemas.microsoft.com/office/drawing/2014/main" val="345401514"/>
                    </a:ext>
                  </a:extLst>
                </a:gridCol>
                <a:gridCol w="862510">
                  <a:extLst>
                    <a:ext uri="{9D8B030D-6E8A-4147-A177-3AD203B41FA5}">
                      <a16:colId xmlns:a16="http://schemas.microsoft.com/office/drawing/2014/main" val="2772080552"/>
                    </a:ext>
                  </a:extLst>
                </a:gridCol>
                <a:gridCol w="664852">
                  <a:extLst>
                    <a:ext uri="{9D8B030D-6E8A-4147-A177-3AD203B41FA5}">
                      <a16:colId xmlns:a16="http://schemas.microsoft.com/office/drawing/2014/main" val="4239470745"/>
                    </a:ext>
                  </a:extLst>
                </a:gridCol>
                <a:gridCol w="961340">
                  <a:extLst>
                    <a:ext uri="{9D8B030D-6E8A-4147-A177-3AD203B41FA5}">
                      <a16:colId xmlns:a16="http://schemas.microsoft.com/office/drawing/2014/main" val="1701711516"/>
                    </a:ext>
                  </a:extLst>
                </a:gridCol>
                <a:gridCol w="521100">
                  <a:extLst>
                    <a:ext uri="{9D8B030D-6E8A-4147-A177-3AD203B41FA5}">
                      <a16:colId xmlns:a16="http://schemas.microsoft.com/office/drawing/2014/main" val="2301045072"/>
                    </a:ext>
                  </a:extLst>
                </a:gridCol>
                <a:gridCol w="898448">
                  <a:extLst>
                    <a:ext uri="{9D8B030D-6E8A-4147-A177-3AD203B41FA5}">
                      <a16:colId xmlns:a16="http://schemas.microsoft.com/office/drawing/2014/main" val="1961529352"/>
                    </a:ext>
                  </a:extLst>
                </a:gridCol>
                <a:gridCol w="530084">
                  <a:extLst>
                    <a:ext uri="{9D8B030D-6E8A-4147-A177-3AD203B41FA5}">
                      <a16:colId xmlns:a16="http://schemas.microsoft.com/office/drawing/2014/main" val="3893294859"/>
                    </a:ext>
                  </a:extLst>
                </a:gridCol>
                <a:gridCol w="709774">
                  <a:extLst>
                    <a:ext uri="{9D8B030D-6E8A-4147-A177-3AD203B41FA5}">
                      <a16:colId xmlns:a16="http://schemas.microsoft.com/office/drawing/2014/main" val="1821759419"/>
                    </a:ext>
                  </a:extLst>
                </a:gridCol>
                <a:gridCol w="646883">
                  <a:extLst>
                    <a:ext uri="{9D8B030D-6E8A-4147-A177-3AD203B41FA5}">
                      <a16:colId xmlns:a16="http://schemas.microsoft.com/office/drawing/2014/main" val="654441103"/>
                    </a:ext>
                  </a:extLst>
                </a:gridCol>
                <a:gridCol w="817587">
                  <a:extLst>
                    <a:ext uri="{9D8B030D-6E8A-4147-A177-3AD203B41FA5}">
                      <a16:colId xmlns:a16="http://schemas.microsoft.com/office/drawing/2014/main" val="1541442869"/>
                    </a:ext>
                  </a:extLst>
                </a:gridCol>
                <a:gridCol w="566023">
                  <a:extLst>
                    <a:ext uri="{9D8B030D-6E8A-4147-A177-3AD203B41FA5}">
                      <a16:colId xmlns:a16="http://schemas.microsoft.com/office/drawing/2014/main" val="4011937030"/>
                    </a:ext>
                  </a:extLst>
                </a:gridCol>
                <a:gridCol w="961338">
                  <a:extLst>
                    <a:ext uri="{9D8B030D-6E8A-4147-A177-3AD203B41FA5}">
                      <a16:colId xmlns:a16="http://schemas.microsoft.com/office/drawing/2014/main" val="3605833679"/>
                    </a:ext>
                  </a:extLst>
                </a:gridCol>
              </a:tblGrid>
              <a:tr h="187001">
                <a:tc rowSpan="3">
                  <a:txBody>
                    <a:bodyPr/>
                    <a:lstStyle/>
                    <a:p>
                      <a:pPr algn="ctr" fontAlgn="ctr"/>
                      <a:r>
                        <a:rPr lang="th-TH" sz="1050" b="1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ที่</a:t>
                      </a:r>
                      <a:endParaRPr lang="th-TH" sz="105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8E4ED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 fontAlgn="ctr"/>
                      <a:r>
                        <a:rPr lang="th-TH" sz="1050" b="1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จังหวัด</a:t>
                      </a:r>
                      <a:endParaRPr lang="th-TH" sz="105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8E4ED"/>
                    </a:solidFill>
                  </a:tcPr>
                </a:tc>
                <a:tc gridSpan="11">
                  <a:txBody>
                    <a:bodyPr/>
                    <a:lstStyle/>
                    <a:p>
                      <a:pPr algn="ctr" fontAlgn="ctr"/>
                      <a:r>
                        <a:rPr lang="th-TH" sz="1050" b="1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เงินอุดหนุน</a:t>
                      </a:r>
                      <a:endParaRPr lang="th-TH" sz="105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8E4ED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870151800"/>
                  </a:ext>
                </a:extLst>
              </a:tr>
              <a:tr h="341079">
                <a:tc v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th-TH" sz="1050" b="1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งบประมาณจัดสรร</a:t>
                      </a:r>
                      <a:endParaRPr lang="th-TH" sz="105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8E4ED"/>
                    </a:solidFill>
                  </a:tcPr>
                </a:tc>
                <a:tc gridSpan="3">
                  <a:txBody>
                    <a:bodyPr/>
                    <a:lstStyle/>
                    <a:p>
                      <a:pPr algn="ctr" fontAlgn="ctr"/>
                      <a:r>
                        <a:rPr lang="th-TH" sz="1050" b="1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ผลการเบิกจ่าย</a:t>
                      </a:r>
                      <a:endParaRPr lang="th-TH" sz="105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8E4ED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th-TH" sz="1050" b="1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งบประมาณที่ส่งคืน</a:t>
                      </a:r>
                      <a:endParaRPr lang="th-TH" sz="105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8E4ED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th-TH" sz="1050" b="1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ร้อยละของหนี้เกินกำหนดชำระ (ข้อมูล ณ </a:t>
                      </a:r>
                      <a:r>
                        <a:rPr lang="th-TH" sz="1050" b="1" u="none" strike="noStrike" dirty="0" smtClean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/>
                      </a:r>
                      <a:br>
                        <a:rPr lang="th-TH" sz="1050" b="1" u="none" strike="noStrike" dirty="0" smtClean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</a:br>
                      <a:r>
                        <a:rPr lang="th-TH" sz="1050" b="1" u="none" strike="noStrike" dirty="0" smtClean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 </a:t>
                      </a:r>
                      <a:r>
                        <a:rPr lang="th-TH" sz="1050" b="1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เม.ย.66)</a:t>
                      </a:r>
                      <a:endParaRPr lang="th-TH" sz="105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8E4ED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th-TH" sz="1050" b="1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ขอรับงบประมาณเพิ่มเติม</a:t>
                      </a:r>
                      <a:endParaRPr lang="th-TH" sz="105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8E4ED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th-TH" sz="1050" b="1" u="none" strike="noStrike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เสนอจัดสรรงบประมาณเพิ่มเติม</a:t>
                      </a:r>
                      <a:endParaRPr lang="th-TH" sz="1050" b="1" i="0" u="none" strike="noStrike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8E4ED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806239388"/>
                  </a:ext>
                </a:extLst>
              </a:tr>
              <a:tr h="511618">
                <a:tc v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050" b="1" u="none" strike="noStrike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จำนวน (โครงการ)</a:t>
                      </a:r>
                      <a:endParaRPr lang="th-TH" sz="1050" b="1" i="0" u="none" strike="noStrike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8E4ED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050" b="1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จำนวนเงิน (บาท)</a:t>
                      </a:r>
                      <a:endParaRPr lang="th-TH" sz="105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8E4ED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050" b="1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ร้อยละเบิกจ่าย</a:t>
                      </a:r>
                      <a:endParaRPr lang="th-TH" sz="105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8E4ED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050" b="1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จำนวนเงิน (บาท)</a:t>
                      </a:r>
                      <a:endParaRPr lang="th-TH" sz="105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8E4ED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050" b="1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ร้อยละส่งคืน</a:t>
                      </a:r>
                      <a:endParaRPr lang="th-TH" sz="105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8E4ED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050" b="1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จำนวน (โครงการ)</a:t>
                      </a:r>
                      <a:endParaRPr lang="th-TH" sz="105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8E4ED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050" b="1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จำนวนเงิน (บาท)</a:t>
                      </a:r>
                      <a:endParaRPr lang="th-TH" sz="105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8E4ED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050" b="1" u="none" strike="noStrike" spc="-50" baseline="0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จำนวน (โครงการ)</a:t>
                      </a:r>
                      <a:endParaRPr lang="th-TH" sz="1050" b="1" i="0" u="none" strike="noStrike" spc="-50" baseline="0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8E4ED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050" b="1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จำนวนเงิน (บาท)</a:t>
                      </a:r>
                      <a:endParaRPr lang="th-TH" sz="105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8E4E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65556962"/>
                  </a:ext>
                </a:extLst>
              </a:tr>
              <a:tr h="401030"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21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นครศรีธรรมราช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 spc="-50" baseline="0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1,380,000.00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24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1,380,000.00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100.00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             -  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-   </a:t>
                      </a:r>
                      <a:endParaRPr lang="th-TH" sz="100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 25.41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2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  73,800.00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-   </a:t>
                      </a:r>
                      <a:endParaRPr lang="th-TH" sz="100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                    -  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3066736"/>
                  </a:ext>
                </a:extLst>
              </a:tr>
              <a:tr h="324837"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22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นครสวรรค์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 spc="-50" baseline="0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1,380,000.00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11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1,380,000.00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100.00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             -  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-   </a:t>
                      </a:r>
                      <a:endParaRPr lang="th-TH" sz="100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25.77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-   </a:t>
                      </a:r>
                      <a:endParaRPr lang="th-TH" sz="100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              -  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-   </a:t>
                      </a:r>
                      <a:endParaRPr lang="th-TH" sz="100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                    -  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57720236"/>
                  </a:ext>
                </a:extLst>
              </a:tr>
              <a:tr h="343382"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23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นนทบุรี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 spc="-50" baseline="0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1,380,000.00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19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736,440.00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53.37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643,560.00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46.63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32.75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-   </a:t>
                      </a:r>
                      <a:endParaRPr lang="th-TH" sz="100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              -  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-   </a:t>
                      </a:r>
                      <a:endParaRPr lang="th-TH" sz="100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                    -  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43967317"/>
                  </a:ext>
                </a:extLst>
              </a:tr>
              <a:tr h="315982"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24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นราธิวาส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 spc="-50" baseline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1,100,000.00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16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1,100,000.00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100.00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             -  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-   </a:t>
                      </a:r>
                      <a:endParaRPr lang="th-TH" sz="100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 10.25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-   </a:t>
                      </a:r>
                      <a:endParaRPr lang="th-TH" sz="100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              -  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-   </a:t>
                      </a:r>
                      <a:endParaRPr lang="th-TH" sz="100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                    -  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19362928"/>
                  </a:ext>
                </a:extLst>
              </a:tr>
              <a:tr h="315982"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25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น่าน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 spc="-50" baseline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980,000.00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23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 980,000.00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100.00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             -  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-   </a:t>
                      </a:r>
                      <a:endParaRPr lang="th-TH" sz="100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19.17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-   </a:t>
                      </a:r>
                      <a:endParaRPr lang="th-TH" sz="100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              -  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-   </a:t>
                      </a:r>
                      <a:endParaRPr lang="th-TH" sz="100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                    -  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40013846"/>
                  </a:ext>
                </a:extLst>
              </a:tr>
              <a:tr h="324837"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26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บึงกาฬ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 spc="-50" baseline="0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830,000.00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24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 830,000.00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100.00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             -  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-   </a:t>
                      </a:r>
                      <a:endParaRPr lang="th-TH" sz="100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40.75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100,000.00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-   </a:t>
                      </a:r>
                      <a:endParaRPr lang="th-TH" sz="100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                    -  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75158532"/>
                  </a:ext>
                </a:extLst>
              </a:tr>
              <a:tr h="315982"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27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บุรีรัมย์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 spc="-50" baseline="0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1,380,000.00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29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1,380,000.00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100.00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             -  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-   </a:t>
                      </a:r>
                      <a:endParaRPr lang="th-TH" sz="100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14.79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-   </a:t>
                      </a:r>
                      <a:endParaRPr lang="th-TH" sz="100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              -  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-   </a:t>
                      </a:r>
                      <a:endParaRPr lang="th-TH" sz="100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                    -  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2122811"/>
                  </a:ext>
                </a:extLst>
              </a:tr>
              <a:tr h="324837"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28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ปทุมธานี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 spc="-50" baseline="0" dirty="0" smtClean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1,380,000.00 </a:t>
                      </a:r>
                      <a:endParaRPr lang="th-TH" sz="1000" b="1" i="0" u="none" strike="noStrike" spc="-50" baseline="0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12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</a:t>
                      </a:r>
                      <a:r>
                        <a:rPr lang="th-TH" sz="10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762,913.00 </a:t>
                      </a:r>
                      <a:endParaRPr lang="th-TH" sz="100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55.28 </a:t>
                      </a:r>
                      <a:endParaRPr lang="th-TH" sz="100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</a:t>
                      </a:r>
                      <a:r>
                        <a:rPr lang="th-TH" sz="10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617,087.00 </a:t>
                      </a:r>
                      <a:endParaRPr lang="th-TH" sz="100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44.72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</a:t>
                      </a:r>
                      <a:r>
                        <a:rPr lang="th-TH" sz="10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33.69 </a:t>
                      </a:r>
                      <a:endParaRPr lang="th-TH" sz="100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-   </a:t>
                      </a:r>
                      <a:endParaRPr lang="th-TH" sz="100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         </a:t>
                      </a:r>
                      <a:r>
                        <a:rPr lang="th-TH" sz="10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-   </a:t>
                      </a:r>
                      <a:endParaRPr lang="th-TH" sz="100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-   </a:t>
                      </a:r>
                      <a:endParaRPr lang="th-TH" sz="100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                    -  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76451212"/>
                  </a:ext>
                </a:extLst>
              </a:tr>
              <a:tr h="324837"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29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ประจวบคีรีขันธ์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 spc="-50" baseline="0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</a:t>
                      </a:r>
                      <a:r>
                        <a:rPr lang="th-TH" sz="1000" b="1" i="0" u="none" strike="noStrike" spc="-50" baseline="0" dirty="0" smtClean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830,000.00 </a:t>
                      </a:r>
                      <a:endParaRPr lang="th-TH" sz="1000" b="1" i="0" u="none" strike="noStrike" spc="-50" baseline="0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19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 830,000.00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100.00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             -  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-   </a:t>
                      </a:r>
                      <a:endParaRPr lang="th-TH" sz="100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 15.02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11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</a:t>
                      </a:r>
                      <a:r>
                        <a:rPr lang="th-TH" sz="10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420,000.00 </a:t>
                      </a:r>
                      <a:endParaRPr lang="th-TH" sz="100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8 </a:t>
                      </a:r>
                      <a:endParaRPr lang="th-TH" sz="100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      360,000.00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19313"/>
                  </a:ext>
                </a:extLst>
              </a:tr>
              <a:tr h="324837"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30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ปราจีนบุรี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 spc="-50" baseline="0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830,000.00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9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 830,000.00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100.00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             -  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-   </a:t>
                      </a:r>
                      <a:endParaRPr lang="th-TH" sz="100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 30.33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-   </a:t>
                      </a:r>
                      <a:endParaRPr lang="th-TH" sz="100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              -  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-   </a:t>
                      </a:r>
                      <a:endParaRPr lang="th-TH" sz="100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                    -  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81181073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439837532"/>
      </p:ext>
    </p:extLst>
  </p:cSld>
  <p:clrMapOvr>
    <a:masterClrMapping/>
  </p:clrMapOvr>
</p:sld>
</file>

<file path=ppt/slides/slide1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Group 14"/>
          <p:cNvGrpSpPr/>
          <p:nvPr/>
        </p:nvGrpSpPr>
        <p:grpSpPr>
          <a:xfrm>
            <a:off x="-23581" y="-271597"/>
            <a:ext cx="10193050" cy="1541268"/>
            <a:chOff x="-23581" y="-271597"/>
            <a:chExt cx="10193050" cy="1541268"/>
          </a:xfrm>
        </p:grpSpPr>
        <p:grpSp>
          <p:nvGrpSpPr>
            <p:cNvPr id="16" name="กลุ่ม 52">
              <a:extLst>
                <a:ext uri="{FF2B5EF4-FFF2-40B4-BE49-F238E27FC236}">
                  <a16:creationId xmlns:a16="http://schemas.microsoft.com/office/drawing/2014/main" id="{84E5CB32-C22A-40FB-BE79-3F261B775F5E}"/>
                </a:ext>
              </a:extLst>
            </p:cNvPr>
            <p:cNvGrpSpPr/>
            <p:nvPr/>
          </p:nvGrpSpPr>
          <p:grpSpPr>
            <a:xfrm>
              <a:off x="-23581" y="299"/>
              <a:ext cx="10193050" cy="674950"/>
              <a:chOff x="-29746" y="-164554"/>
              <a:chExt cx="9173747" cy="607455"/>
            </a:xfrm>
          </p:grpSpPr>
          <p:sp>
            <p:nvSpPr>
              <p:cNvPr id="20" name="สี่เหลี่ยมผืนผ้า: มุมมน 48">
                <a:extLst>
                  <a:ext uri="{FF2B5EF4-FFF2-40B4-BE49-F238E27FC236}">
                    <a16:creationId xmlns:a16="http://schemas.microsoft.com/office/drawing/2014/main" id="{DCE62B95-9C16-4E87-82CC-AF99B1F01983}"/>
                  </a:ext>
                </a:extLst>
              </p:cNvPr>
              <p:cNvSpPr/>
              <p:nvPr/>
            </p:nvSpPr>
            <p:spPr>
              <a:xfrm>
                <a:off x="5692012" y="65211"/>
                <a:ext cx="3441748" cy="377690"/>
              </a:xfrm>
              <a:prstGeom prst="roundRect">
                <a:avLst/>
              </a:prstGeom>
              <a:gradFill flip="none" rotWithShape="1">
                <a:gsLst>
                  <a:gs pos="0">
                    <a:srgbClr val="8E7300"/>
                  </a:gs>
                  <a:gs pos="51000">
                    <a:srgbClr val="FFFFFF"/>
                  </a:gs>
                  <a:gs pos="76000">
                    <a:srgbClr val="BC9800"/>
                  </a:gs>
                  <a:gs pos="24000">
                    <a:srgbClr val="BC9800"/>
                  </a:gs>
                  <a:gs pos="100000">
                    <a:srgbClr val="9A7D00"/>
                  </a:gs>
                </a:gsLst>
                <a:lin ang="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2000"/>
              </a:p>
            </p:txBody>
          </p:sp>
          <p:sp>
            <p:nvSpPr>
              <p:cNvPr id="21" name="สี่เหลี่ยมผืนผ้า 47">
                <a:extLst>
                  <a:ext uri="{FF2B5EF4-FFF2-40B4-BE49-F238E27FC236}">
                    <a16:creationId xmlns:a16="http://schemas.microsoft.com/office/drawing/2014/main" id="{667204FE-3C1C-4980-AD32-890094B05AFC}"/>
                  </a:ext>
                </a:extLst>
              </p:cNvPr>
              <p:cNvSpPr/>
              <p:nvPr/>
            </p:nvSpPr>
            <p:spPr>
              <a:xfrm>
                <a:off x="-29746" y="-164554"/>
                <a:ext cx="9173747" cy="517884"/>
              </a:xfrm>
              <a:prstGeom prst="rect">
                <a:avLst/>
              </a:prstGeom>
              <a:gradFill flip="none" rotWithShape="1">
                <a:gsLst>
                  <a:gs pos="0">
                    <a:srgbClr val="8E7300"/>
                  </a:gs>
                  <a:gs pos="51000">
                    <a:srgbClr val="FFFFFF"/>
                  </a:gs>
                  <a:gs pos="76000">
                    <a:srgbClr val="BC9800"/>
                  </a:gs>
                  <a:gs pos="24000">
                    <a:srgbClr val="BC9800"/>
                  </a:gs>
                  <a:gs pos="100000">
                    <a:srgbClr val="9A7D00"/>
                  </a:gs>
                </a:gsLst>
                <a:lin ang="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2000"/>
              </a:p>
            </p:txBody>
          </p:sp>
          <p:sp>
            <p:nvSpPr>
              <p:cNvPr id="22" name="แผนผังลำดับงาน: ป้อนข้อมูลด้วยตนเอง 4">
                <a:extLst>
                  <a:ext uri="{FF2B5EF4-FFF2-40B4-BE49-F238E27FC236}">
                    <a16:creationId xmlns:a16="http://schemas.microsoft.com/office/drawing/2014/main" id="{CDB1064D-F2C9-4D02-9722-A4463B75D08B}"/>
                  </a:ext>
                </a:extLst>
              </p:cNvPr>
              <p:cNvSpPr/>
              <p:nvPr/>
            </p:nvSpPr>
            <p:spPr>
              <a:xfrm>
                <a:off x="5883027" y="51469"/>
                <a:ext cx="3260973" cy="301861"/>
              </a:xfrm>
              <a:prstGeom prst="flowChartAlternateProcess">
                <a:avLst/>
              </a:prstGeom>
              <a:solidFill>
                <a:srgbClr val="00206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2000" dirty="0"/>
              </a:p>
            </p:txBody>
          </p:sp>
          <p:sp>
            <p:nvSpPr>
              <p:cNvPr id="23" name="สี่เหลี่ยมผืนผ้า 3">
                <a:extLst>
                  <a:ext uri="{FF2B5EF4-FFF2-40B4-BE49-F238E27FC236}">
                    <a16:creationId xmlns:a16="http://schemas.microsoft.com/office/drawing/2014/main" id="{8493D4F4-6FD8-4552-904E-DB7274115DA0}"/>
                  </a:ext>
                </a:extLst>
              </p:cNvPr>
              <p:cNvSpPr/>
              <p:nvPr/>
            </p:nvSpPr>
            <p:spPr>
              <a:xfrm>
                <a:off x="-29746" y="-164554"/>
                <a:ext cx="9173747" cy="432048"/>
              </a:xfrm>
              <a:prstGeom prst="rect">
                <a:avLst/>
              </a:prstGeom>
              <a:solidFill>
                <a:srgbClr val="00206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2000"/>
              </a:p>
            </p:txBody>
          </p:sp>
        </p:grpSp>
        <p:grpSp>
          <p:nvGrpSpPr>
            <p:cNvPr id="17" name="กลุ่ม 9">
              <a:extLst>
                <a:ext uri="{FF2B5EF4-FFF2-40B4-BE49-F238E27FC236}">
                  <a16:creationId xmlns:a16="http://schemas.microsoft.com/office/drawing/2014/main" id="{D2312BD0-5401-4FDB-9FF3-B1382B3C9639}"/>
                </a:ext>
              </a:extLst>
            </p:cNvPr>
            <p:cNvGrpSpPr/>
            <p:nvPr/>
          </p:nvGrpSpPr>
          <p:grpSpPr>
            <a:xfrm>
              <a:off x="5792566" y="-271597"/>
              <a:ext cx="1899096" cy="1541268"/>
              <a:chOff x="5491686" y="-481268"/>
              <a:chExt cx="1709187" cy="1387141"/>
            </a:xfrm>
          </p:grpSpPr>
          <p:sp>
            <p:nvSpPr>
              <p:cNvPr id="18" name="วงรี 13">
                <a:extLst>
                  <a:ext uri="{FF2B5EF4-FFF2-40B4-BE49-F238E27FC236}">
                    <a16:creationId xmlns:a16="http://schemas.microsoft.com/office/drawing/2014/main" id="{722B5707-C41F-4885-825E-D2676CEE49E1}"/>
                  </a:ext>
                </a:extLst>
              </p:cNvPr>
              <p:cNvSpPr/>
              <p:nvPr/>
            </p:nvSpPr>
            <p:spPr>
              <a:xfrm>
                <a:off x="5491686" y="-481268"/>
                <a:ext cx="1709187" cy="1387141"/>
              </a:xfrm>
              <a:prstGeom prst="ellipse">
                <a:avLst/>
              </a:prstGeom>
              <a:solidFill>
                <a:srgbClr val="FBF7F1"/>
              </a:solidFill>
              <a:ln>
                <a:noFill/>
              </a:ln>
              <a:effectLst>
                <a:softEdge rad="31750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2000"/>
              </a:p>
            </p:txBody>
          </p:sp>
          <p:pic>
            <p:nvPicPr>
              <p:cNvPr id="19" name="รูปภาพ 65">
                <a:extLst>
                  <a:ext uri="{FF2B5EF4-FFF2-40B4-BE49-F238E27FC236}">
                    <a16:creationId xmlns:a16="http://schemas.microsoft.com/office/drawing/2014/main" id="{EF9B53AA-6A14-4E04-B937-D6234A306BD7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2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r="65168" b="30186"/>
              <a:stretch/>
            </p:blipFill>
            <p:spPr>
              <a:xfrm>
                <a:off x="5978910" y="-202056"/>
                <a:ext cx="857563" cy="565764"/>
              </a:xfrm>
              <a:custGeom>
                <a:avLst/>
                <a:gdLst>
                  <a:gd name="connsiteX0" fmla="*/ 0 w 1500565"/>
                  <a:gd name="connsiteY0" fmla="*/ 0 h 990006"/>
                  <a:gd name="connsiteX1" fmla="*/ 1500565 w 1500565"/>
                  <a:gd name="connsiteY1" fmla="*/ 0 h 990006"/>
                  <a:gd name="connsiteX2" fmla="*/ 1500565 w 1500565"/>
                  <a:gd name="connsiteY2" fmla="*/ 699241 h 990006"/>
                  <a:gd name="connsiteX3" fmla="*/ 1454656 w 1500565"/>
                  <a:gd name="connsiteY3" fmla="*/ 699241 h 990006"/>
                  <a:gd name="connsiteX4" fmla="*/ 1454656 w 1500565"/>
                  <a:gd name="connsiteY4" fmla="*/ 958222 h 990006"/>
                  <a:gd name="connsiteX5" fmla="*/ 1500565 w 1500565"/>
                  <a:gd name="connsiteY5" fmla="*/ 958222 h 990006"/>
                  <a:gd name="connsiteX6" fmla="*/ 1500565 w 1500565"/>
                  <a:gd name="connsiteY6" fmla="*/ 990006 h 990006"/>
                  <a:gd name="connsiteX7" fmla="*/ 0 w 1500565"/>
                  <a:gd name="connsiteY7" fmla="*/ 990006 h 9900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00565" h="990006">
                    <a:moveTo>
                      <a:pt x="0" y="0"/>
                    </a:moveTo>
                    <a:lnTo>
                      <a:pt x="1500565" y="0"/>
                    </a:lnTo>
                    <a:lnTo>
                      <a:pt x="1500565" y="699241"/>
                    </a:lnTo>
                    <a:lnTo>
                      <a:pt x="1454656" y="699241"/>
                    </a:lnTo>
                    <a:lnTo>
                      <a:pt x="1454656" y="958222"/>
                    </a:lnTo>
                    <a:lnTo>
                      <a:pt x="1500565" y="958222"/>
                    </a:lnTo>
                    <a:lnTo>
                      <a:pt x="1500565" y="990006"/>
                    </a:lnTo>
                    <a:lnTo>
                      <a:pt x="0" y="990006"/>
                    </a:lnTo>
                    <a:close/>
                  </a:path>
                </a:pathLst>
              </a:custGeom>
            </p:spPr>
          </p:pic>
        </p:grpSp>
      </p:grpSp>
      <p:grpSp>
        <p:nvGrpSpPr>
          <p:cNvPr id="24" name="Group 23"/>
          <p:cNvGrpSpPr/>
          <p:nvPr/>
        </p:nvGrpSpPr>
        <p:grpSpPr>
          <a:xfrm>
            <a:off x="-23583" y="5154909"/>
            <a:ext cx="10183585" cy="694389"/>
            <a:chOff x="-23583" y="5134125"/>
            <a:chExt cx="10183585" cy="715174"/>
          </a:xfrm>
        </p:grpSpPr>
        <p:grpSp>
          <p:nvGrpSpPr>
            <p:cNvPr id="25" name="กลุ่ม 1">
              <a:extLst>
                <a:ext uri="{FF2B5EF4-FFF2-40B4-BE49-F238E27FC236}">
                  <a16:creationId xmlns:a16="http://schemas.microsoft.com/office/drawing/2014/main" id="{58DAA6D8-19A9-434E-BD10-9F227ECAADEE}"/>
                </a:ext>
              </a:extLst>
            </p:cNvPr>
            <p:cNvGrpSpPr/>
            <p:nvPr/>
          </p:nvGrpSpPr>
          <p:grpSpPr>
            <a:xfrm>
              <a:off x="-23583" y="5274993"/>
              <a:ext cx="10183585" cy="470079"/>
              <a:chOff x="-21226" y="4621292"/>
              <a:chExt cx="9165227" cy="561020"/>
            </a:xfrm>
          </p:grpSpPr>
          <p:grpSp>
            <p:nvGrpSpPr>
              <p:cNvPr id="32" name="กลุ่ม 7">
                <a:extLst>
                  <a:ext uri="{FF2B5EF4-FFF2-40B4-BE49-F238E27FC236}">
                    <a16:creationId xmlns:a16="http://schemas.microsoft.com/office/drawing/2014/main" id="{30C28730-7CDF-4231-A774-6A7122EB4AEA}"/>
                  </a:ext>
                </a:extLst>
              </p:cNvPr>
              <p:cNvGrpSpPr/>
              <p:nvPr/>
            </p:nvGrpSpPr>
            <p:grpSpPr>
              <a:xfrm>
                <a:off x="-21226" y="4635401"/>
                <a:ext cx="5133813" cy="546911"/>
                <a:chOff x="-45702" y="6428830"/>
                <a:chExt cx="7109733" cy="450425"/>
              </a:xfrm>
            </p:grpSpPr>
            <p:sp>
              <p:nvSpPr>
                <p:cNvPr id="36" name="รูปแบบอิสระ: รูปร่าง 55">
                  <a:extLst>
                    <a:ext uri="{FF2B5EF4-FFF2-40B4-BE49-F238E27FC236}">
                      <a16:creationId xmlns:a16="http://schemas.microsoft.com/office/drawing/2014/main" id="{447532BC-F1AF-418B-B954-69A21822D4D1}"/>
                    </a:ext>
                  </a:extLst>
                </p:cNvPr>
                <p:cNvSpPr/>
                <p:nvPr/>
              </p:nvSpPr>
              <p:spPr>
                <a:xfrm>
                  <a:off x="-16309" y="6508953"/>
                  <a:ext cx="6875685" cy="339767"/>
                </a:xfrm>
                <a:custGeom>
                  <a:avLst/>
                  <a:gdLst>
                    <a:gd name="connsiteX0" fmla="*/ 0 w 6028447"/>
                    <a:gd name="connsiteY0" fmla="*/ 0 h 339767"/>
                    <a:gd name="connsiteX1" fmla="*/ 6028447 w 6028447"/>
                    <a:gd name="connsiteY1" fmla="*/ 0 h 339767"/>
                    <a:gd name="connsiteX2" fmla="*/ 5679852 w 6028447"/>
                    <a:gd name="connsiteY2" fmla="*/ 339767 h 339767"/>
                    <a:gd name="connsiteX3" fmla="*/ 0 w 6028447"/>
                    <a:gd name="connsiteY3" fmla="*/ 339767 h 339767"/>
                    <a:gd name="connsiteX4" fmla="*/ 0 w 6028447"/>
                    <a:gd name="connsiteY4" fmla="*/ 0 h 3397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028447" h="339767">
                      <a:moveTo>
                        <a:pt x="0" y="0"/>
                      </a:moveTo>
                      <a:lnTo>
                        <a:pt x="6028447" y="0"/>
                      </a:lnTo>
                      <a:lnTo>
                        <a:pt x="5679852" y="339767"/>
                      </a:lnTo>
                      <a:lnTo>
                        <a:pt x="0" y="33976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th-TH" sz="2000" dirty="0"/>
                </a:p>
              </p:txBody>
            </p:sp>
            <p:sp>
              <p:nvSpPr>
                <p:cNvPr id="37" name="รูปแบบอิสระ: รูปร่าง 50">
                  <a:extLst>
                    <a:ext uri="{FF2B5EF4-FFF2-40B4-BE49-F238E27FC236}">
                      <a16:creationId xmlns:a16="http://schemas.microsoft.com/office/drawing/2014/main" id="{72AD55B9-27A4-40A2-86AD-A09FD1FBB379}"/>
                    </a:ext>
                  </a:extLst>
                </p:cNvPr>
                <p:cNvSpPr/>
                <p:nvPr/>
              </p:nvSpPr>
              <p:spPr>
                <a:xfrm>
                  <a:off x="-45702" y="6433550"/>
                  <a:ext cx="7025615" cy="426691"/>
                </a:xfrm>
                <a:custGeom>
                  <a:avLst/>
                  <a:gdLst>
                    <a:gd name="connsiteX0" fmla="*/ 0 w 6123140"/>
                    <a:gd name="connsiteY0" fmla="*/ 0 h 426691"/>
                    <a:gd name="connsiteX1" fmla="*/ 6123140 w 6123140"/>
                    <a:gd name="connsiteY1" fmla="*/ 0 h 426691"/>
                    <a:gd name="connsiteX2" fmla="*/ 6008569 w 6123140"/>
                    <a:gd name="connsiteY2" fmla="*/ 111669 h 426691"/>
                    <a:gd name="connsiteX3" fmla="*/ 5685361 w 6123140"/>
                    <a:gd name="connsiteY3" fmla="*/ 426691 h 426691"/>
                    <a:gd name="connsiteX4" fmla="*/ 5679852 w 6123140"/>
                    <a:gd name="connsiteY4" fmla="*/ 426691 h 426691"/>
                    <a:gd name="connsiteX5" fmla="*/ 6028447 w 6123140"/>
                    <a:gd name="connsiteY5" fmla="*/ 86924 h 426691"/>
                    <a:gd name="connsiteX6" fmla="*/ 0 w 6123140"/>
                    <a:gd name="connsiteY6" fmla="*/ 86924 h 426691"/>
                    <a:gd name="connsiteX7" fmla="*/ 0 w 6123140"/>
                    <a:gd name="connsiteY7" fmla="*/ 0 h 4266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123140" h="426691">
                      <a:moveTo>
                        <a:pt x="0" y="0"/>
                      </a:moveTo>
                      <a:lnTo>
                        <a:pt x="6123140" y="0"/>
                      </a:lnTo>
                      <a:lnTo>
                        <a:pt x="6008569" y="111669"/>
                      </a:lnTo>
                      <a:lnTo>
                        <a:pt x="5685361" y="426691"/>
                      </a:lnTo>
                      <a:lnTo>
                        <a:pt x="5679852" y="426691"/>
                      </a:lnTo>
                      <a:lnTo>
                        <a:pt x="6028447" y="86924"/>
                      </a:lnTo>
                      <a:lnTo>
                        <a:pt x="0" y="8692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>
                  <a:gsLst>
                    <a:gs pos="0">
                      <a:srgbClr val="FBE4AE"/>
                    </a:gs>
                    <a:gs pos="13000">
                      <a:srgbClr val="BD922A"/>
                    </a:gs>
                    <a:gs pos="21001">
                      <a:srgbClr val="BD922A"/>
                    </a:gs>
                    <a:gs pos="63000">
                      <a:srgbClr val="FBE4AE"/>
                    </a:gs>
                    <a:gs pos="67000">
                      <a:srgbClr val="BD922A"/>
                    </a:gs>
                    <a:gs pos="69000">
                      <a:srgbClr val="835E17"/>
                    </a:gs>
                    <a:gs pos="82001">
                      <a:srgbClr val="A28949"/>
                    </a:gs>
                    <a:gs pos="100000">
                      <a:srgbClr val="FAE3B7"/>
                    </a:gs>
                  </a:gsLst>
                  <a:lin ang="0" scaled="1"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th-TH" sz="2000" dirty="0"/>
                </a:p>
              </p:txBody>
            </p:sp>
            <p:sp>
              <p:nvSpPr>
                <p:cNvPr id="38" name="รูปแบบอิสระ: รูปร่าง 49">
                  <a:extLst>
                    <a:ext uri="{FF2B5EF4-FFF2-40B4-BE49-F238E27FC236}">
                      <a16:creationId xmlns:a16="http://schemas.microsoft.com/office/drawing/2014/main" id="{0CC04605-512B-40BA-BB6C-C4CA6329F254}"/>
                    </a:ext>
                  </a:extLst>
                </p:cNvPr>
                <p:cNvSpPr/>
                <p:nvPr/>
              </p:nvSpPr>
              <p:spPr>
                <a:xfrm rot="380166">
                  <a:off x="6515308" y="6428830"/>
                  <a:ext cx="548723" cy="450425"/>
                </a:xfrm>
                <a:custGeom>
                  <a:avLst/>
                  <a:gdLst>
                    <a:gd name="connsiteX0" fmla="*/ 411471 w 524882"/>
                    <a:gd name="connsiteY0" fmla="*/ 0 h 426691"/>
                    <a:gd name="connsiteX1" fmla="*/ 524882 w 524882"/>
                    <a:gd name="connsiteY1" fmla="*/ 0 h 426691"/>
                    <a:gd name="connsiteX2" fmla="*/ 113411 w 524882"/>
                    <a:gd name="connsiteY2" fmla="*/ 426691 h 426691"/>
                    <a:gd name="connsiteX3" fmla="*/ 0 w 524882"/>
                    <a:gd name="connsiteY3" fmla="*/ 426691 h 426691"/>
                    <a:gd name="connsiteX4" fmla="*/ 411471 w 524882"/>
                    <a:gd name="connsiteY4" fmla="*/ 0 h 4266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24882" h="426691">
                      <a:moveTo>
                        <a:pt x="411471" y="0"/>
                      </a:moveTo>
                      <a:lnTo>
                        <a:pt x="524882" y="0"/>
                      </a:lnTo>
                      <a:lnTo>
                        <a:pt x="113411" y="426691"/>
                      </a:lnTo>
                      <a:lnTo>
                        <a:pt x="0" y="426691"/>
                      </a:lnTo>
                      <a:lnTo>
                        <a:pt x="411471" y="0"/>
                      </a:ln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FBE4AE"/>
                    </a:gs>
                    <a:gs pos="13000">
                      <a:srgbClr val="BD922A"/>
                    </a:gs>
                    <a:gs pos="21001">
                      <a:srgbClr val="BD922A"/>
                    </a:gs>
                    <a:gs pos="63000">
                      <a:srgbClr val="FBE4AE"/>
                    </a:gs>
                    <a:gs pos="67000">
                      <a:srgbClr val="BD922A"/>
                    </a:gs>
                    <a:gs pos="69000">
                      <a:srgbClr val="835E17"/>
                    </a:gs>
                    <a:gs pos="82001">
                      <a:srgbClr val="A28949"/>
                    </a:gs>
                    <a:gs pos="100000">
                      <a:srgbClr val="FAE3B7"/>
                    </a:gs>
                  </a:gsLst>
                  <a:path path="circle">
                    <a:fillToRect l="100000" b="100000"/>
                  </a:path>
                  <a:tileRect t="-100000" r="-100000"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th-TH" sz="2000"/>
                </a:p>
              </p:txBody>
            </p:sp>
          </p:grpSp>
          <p:grpSp>
            <p:nvGrpSpPr>
              <p:cNvPr id="33" name="กลุ่ม 4">
                <a:extLst>
                  <a:ext uri="{FF2B5EF4-FFF2-40B4-BE49-F238E27FC236}">
                    <a16:creationId xmlns:a16="http://schemas.microsoft.com/office/drawing/2014/main" id="{33080593-C486-4A4E-A259-28A964353B4D}"/>
                  </a:ext>
                </a:extLst>
              </p:cNvPr>
              <p:cNvGrpSpPr/>
              <p:nvPr/>
            </p:nvGrpSpPr>
            <p:grpSpPr>
              <a:xfrm>
                <a:off x="7524888" y="4621292"/>
                <a:ext cx="1619113" cy="531030"/>
                <a:chOff x="9543115" y="6415804"/>
                <a:chExt cx="2661401" cy="453428"/>
              </a:xfrm>
            </p:grpSpPr>
            <p:sp>
              <p:nvSpPr>
                <p:cNvPr id="34" name="รูปแบบอิสระ: รูปร่าง 38">
                  <a:extLst>
                    <a:ext uri="{FF2B5EF4-FFF2-40B4-BE49-F238E27FC236}">
                      <a16:creationId xmlns:a16="http://schemas.microsoft.com/office/drawing/2014/main" id="{18287458-5345-45BB-A7B2-0AE1DDE4E433}"/>
                    </a:ext>
                  </a:extLst>
                </p:cNvPr>
                <p:cNvSpPr/>
                <p:nvPr/>
              </p:nvSpPr>
              <p:spPr>
                <a:xfrm>
                  <a:off x="9543115" y="6415804"/>
                  <a:ext cx="2661398" cy="441288"/>
                </a:xfrm>
                <a:custGeom>
                  <a:avLst/>
                  <a:gdLst>
                    <a:gd name="connsiteX0" fmla="*/ 437779 w 1373020"/>
                    <a:gd name="connsiteY0" fmla="*/ 0 h 426691"/>
                    <a:gd name="connsiteX1" fmla="*/ 1373020 w 1373020"/>
                    <a:gd name="connsiteY1" fmla="*/ 0 h 426691"/>
                    <a:gd name="connsiteX2" fmla="*/ 1373020 w 1373020"/>
                    <a:gd name="connsiteY2" fmla="*/ 426691 h 426691"/>
                    <a:gd name="connsiteX3" fmla="*/ 0 w 1373020"/>
                    <a:gd name="connsiteY3" fmla="*/ 426691 h 426691"/>
                    <a:gd name="connsiteX4" fmla="*/ 323208 w 1373020"/>
                    <a:gd name="connsiteY4" fmla="*/ 111669 h 426691"/>
                    <a:gd name="connsiteX5" fmla="*/ 437779 w 1373020"/>
                    <a:gd name="connsiteY5" fmla="*/ 0 h 4266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73020" h="426691">
                      <a:moveTo>
                        <a:pt x="437779" y="0"/>
                      </a:moveTo>
                      <a:lnTo>
                        <a:pt x="1373020" y="0"/>
                      </a:lnTo>
                      <a:lnTo>
                        <a:pt x="1373020" y="426691"/>
                      </a:lnTo>
                      <a:lnTo>
                        <a:pt x="0" y="426691"/>
                      </a:lnTo>
                      <a:lnTo>
                        <a:pt x="323208" y="111669"/>
                      </a:lnTo>
                      <a:lnTo>
                        <a:pt x="437779" y="0"/>
                      </a:lnTo>
                      <a:close/>
                    </a:path>
                  </a:pathLst>
                </a:custGeom>
                <a:gradFill>
                  <a:gsLst>
                    <a:gs pos="0">
                      <a:srgbClr val="FBE4AE"/>
                    </a:gs>
                    <a:gs pos="13000">
                      <a:srgbClr val="BD922A"/>
                    </a:gs>
                    <a:gs pos="21001">
                      <a:srgbClr val="BD922A"/>
                    </a:gs>
                    <a:gs pos="63000">
                      <a:srgbClr val="FBE4AE"/>
                    </a:gs>
                    <a:gs pos="67000">
                      <a:srgbClr val="BD922A"/>
                    </a:gs>
                    <a:gs pos="69000">
                      <a:srgbClr val="835E17"/>
                    </a:gs>
                    <a:gs pos="82001">
                      <a:srgbClr val="A28949"/>
                    </a:gs>
                    <a:gs pos="100000">
                      <a:srgbClr val="FAE3B7"/>
                    </a:gs>
                  </a:gsLst>
                  <a:lin ang="0" scaled="1"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th-TH" sz="2000"/>
                </a:p>
              </p:txBody>
            </p:sp>
            <p:sp>
              <p:nvSpPr>
                <p:cNvPr id="35" name="รูปแบบอิสระ: รูปร่าง 31">
                  <a:extLst>
                    <a:ext uri="{FF2B5EF4-FFF2-40B4-BE49-F238E27FC236}">
                      <a16:creationId xmlns:a16="http://schemas.microsoft.com/office/drawing/2014/main" id="{CB515603-CB57-4A48-B8A7-C4BD2C469F4B}"/>
                    </a:ext>
                  </a:extLst>
                </p:cNvPr>
                <p:cNvSpPr/>
                <p:nvPr/>
              </p:nvSpPr>
              <p:spPr>
                <a:xfrm>
                  <a:off x="9543115" y="6510930"/>
                  <a:ext cx="2661401" cy="358302"/>
                </a:xfrm>
                <a:custGeom>
                  <a:avLst/>
                  <a:gdLst>
                    <a:gd name="connsiteX0" fmla="*/ 349528 w 1399340"/>
                    <a:gd name="connsiteY0" fmla="*/ 0 h 340675"/>
                    <a:gd name="connsiteX1" fmla="*/ 1399340 w 1399340"/>
                    <a:gd name="connsiteY1" fmla="*/ 0 h 340675"/>
                    <a:gd name="connsiteX2" fmla="*/ 1399340 w 1399340"/>
                    <a:gd name="connsiteY2" fmla="*/ 340675 h 340675"/>
                    <a:gd name="connsiteX3" fmla="*/ 0 w 1399340"/>
                    <a:gd name="connsiteY3" fmla="*/ 340675 h 340675"/>
                    <a:gd name="connsiteX4" fmla="*/ 349528 w 1399340"/>
                    <a:gd name="connsiteY4" fmla="*/ 0 h 3406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99340" h="340675">
                      <a:moveTo>
                        <a:pt x="349528" y="0"/>
                      </a:moveTo>
                      <a:lnTo>
                        <a:pt x="1399340" y="0"/>
                      </a:lnTo>
                      <a:lnTo>
                        <a:pt x="1399340" y="340675"/>
                      </a:lnTo>
                      <a:lnTo>
                        <a:pt x="0" y="340675"/>
                      </a:lnTo>
                      <a:lnTo>
                        <a:pt x="349528" y="0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th-TH" sz="2000"/>
                </a:p>
              </p:txBody>
            </p:sp>
          </p:grpSp>
        </p:grpSp>
        <p:pic>
          <p:nvPicPr>
            <p:cNvPr id="26" name="Picture 23">
              <a:extLst>
                <a:ext uri="{FF2B5EF4-FFF2-40B4-BE49-F238E27FC236}">
                  <a16:creationId xmlns:a16="http://schemas.microsoft.com/office/drawing/2014/main" id="{A9FCDA38-8F0B-49DF-8F2E-B899B1F3623D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699853" y="5264104"/>
              <a:ext cx="625615" cy="408428"/>
            </a:xfrm>
            <a:prstGeom prst="rect">
              <a:avLst/>
            </a:prstGeom>
          </p:spPr>
        </p:pic>
        <p:pic>
          <p:nvPicPr>
            <p:cNvPr id="27" name="Picture 24">
              <a:extLst>
                <a:ext uri="{FF2B5EF4-FFF2-40B4-BE49-F238E27FC236}">
                  <a16:creationId xmlns:a16="http://schemas.microsoft.com/office/drawing/2014/main" id="{199745AA-CFB3-443D-A566-E11575BA5223}"/>
                </a:ext>
              </a:extLst>
            </p:cNvPr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440755" y="5252961"/>
              <a:ext cx="384697" cy="433336"/>
            </a:xfrm>
            <a:prstGeom prst="rect">
              <a:avLst/>
            </a:prstGeom>
          </p:spPr>
        </p:pic>
        <p:pic>
          <p:nvPicPr>
            <p:cNvPr id="28" name="Picture 35">
              <a:extLst>
                <a:ext uri="{FF2B5EF4-FFF2-40B4-BE49-F238E27FC236}">
                  <a16:creationId xmlns:a16="http://schemas.microsoft.com/office/drawing/2014/main" id="{9584FECB-F937-4F01-8CDD-C92F98A2F1BC}"/>
                </a:ext>
              </a:extLst>
            </p:cNvPr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882063" y="5338458"/>
              <a:ext cx="373365" cy="309768"/>
            </a:xfrm>
            <a:prstGeom prst="rect">
              <a:avLst/>
            </a:prstGeom>
          </p:spPr>
        </p:pic>
        <p:pic>
          <p:nvPicPr>
            <p:cNvPr id="29" name="Picture 36">
              <a:extLst>
                <a:ext uri="{FF2B5EF4-FFF2-40B4-BE49-F238E27FC236}">
                  <a16:creationId xmlns:a16="http://schemas.microsoft.com/office/drawing/2014/main" id="{62FFD426-AD6C-47DA-99D3-A7217E240C18}"/>
                </a:ext>
              </a:extLst>
            </p:cNvPr>
            <p:cNvPicPr>
              <a:picLocks noChangeAspect="1"/>
            </p:cNvPicPr>
            <p:nvPr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345100" y="5340250"/>
              <a:ext cx="281130" cy="303691"/>
            </a:xfrm>
            <a:prstGeom prst="rect">
              <a:avLst/>
            </a:prstGeom>
          </p:spPr>
        </p:pic>
        <p:pic>
          <p:nvPicPr>
            <p:cNvPr id="30" name="Picture 2" descr="C:\Users\Administrator\Desktop\change for good.png"/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606130" y="5281839"/>
              <a:ext cx="890907" cy="501037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31" name="รูปแบบอิสระ: รูปร่าง 49">
              <a:extLst>
                <a:ext uri="{FF2B5EF4-FFF2-40B4-BE49-F238E27FC236}">
                  <a16:creationId xmlns:a16="http://schemas.microsoft.com/office/drawing/2014/main" id="{0CC04605-512B-40BA-BB6C-C4CA6329F254}"/>
                </a:ext>
              </a:extLst>
            </p:cNvPr>
            <p:cNvSpPr/>
            <p:nvPr/>
          </p:nvSpPr>
          <p:spPr>
            <a:xfrm rot="1816843">
              <a:off x="8384884" y="5134125"/>
              <a:ext cx="366819" cy="715174"/>
            </a:xfrm>
            <a:custGeom>
              <a:avLst/>
              <a:gdLst>
                <a:gd name="connsiteX0" fmla="*/ 411471 w 524882"/>
                <a:gd name="connsiteY0" fmla="*/ 0 h 426691"/>
                <a:gd name="connsiteX1" fmla="*/ 524882 w 524882"/>
                <a:gd name="connsiteY1" fmla="*/ 0 h 426691"/>
                <a:gd name="connsiteX2" fmla="*/ 113411 w 524882"/>
                <a:gd name="connsiteY2" fmla="*/ 426691 h 426691"/>
                <a:gd name="connsiteX3" fmla="*/ 0 w 524882"/>
                <a:gd name="connsiteY3" fmla="*/ 426691 h 426691"/>
                <a:gd name="connsiteX4" fmla="*/ 411471 w 524882"/>
                <a:gd name="connsiteY4" fmla="*/ 0 h 426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4882" h="426691">
                  <a:moveTo>
                    <a:pt x="411471" y="0"/>
                  </a:moveTo>
                  <a:lnTo>
                    <a:pt x="524882" y="0"/>
                  </a:lnTo>
                  <a:lnTo>
                    <a:pt x="113411" y="426691"/>
                  </a:lnTo>
                  <a:lnTo>
                    <a:pt x="0" y="426691"/>
                  </a:lnTo>
                  <a:lnTo>
                    <a:pt x="411471" y="0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BE4AE"/>
                </a:gs>
                <a:gs pos="13000">
                  <a:srgbClr val="BD922A"/>
                </a:gs>
                <a:gs pos="21001">
                  <a:srgbClr val="BD922A"/>
                </a:gs>
                <a:gs pos="63000">
                  <a:srgbClr val="FBE4AE"/>
                </a:gs>
                <a:gs pos="67000">
                  <a:srgbClr val="BD922A"/>
                </a:gs>
                <a:gs pos="69000">
                  <a:srgbClr val="835E17"/>
                </a:gs>
                <a:gs pos="82001">
                  <a:srgbClr val="A28949"/>
                </a:gs>
                <a:gs pos="100000">
                  <a:srgbClr val="FAE3B7"/>
                </a:gs>
              </a:gsLst>
              <a:path path="circle">
                <a:fillToRect l="100000" b="100000"/>
              </a:path>
              <a:tileRect t="-100000" r="-10000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th-TH" sz="2000"/>
            </a:p>
          </p:txBody>
        </p:sp>
      </p:grpSp>
      <p:sp>
        <p:nvSpPr>
          <p:cNvPr id="39" name="TextBox 7"/>
          <p:cNvSpPr txBox="1"/>
          <p:nvPr/>
        </p:nvSpPr>
        <p:spPr>
          <a:xfrm>
            <a:off x="216981" y="5442506"/>
            <a:ext cx="5166910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th-TH" sz="1000" b="1" dirty="0">
                <a:solidFill>
                  <a:schemeClr val="bg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เศรษฐกิจฐานรากมั่นคง ชุมชนเข้มแข็งอย่างยั่งยืน ด้วยหลักปรัชญาของเศรษฐกิจพอเพียง</a:t>
            </a:r>
          </a:p>
        </p:txBody>
      </p:sp>
      <p:sp>
        <p:nvSpPr>
          <p:cNvPr id="40" name="กล่องข้อความ 8">
            <a:extLst>
              <a:ext uri="{FF2B5EF4-FFF2-40B4-BE49-F238E27FC236}">
                <a16:creationId xmlns:a16="http://schemas.microsoft.com/office/drawing/2014/main" id="{BF84CABE-5C70-4013-8958-0D4F9CD0D474}"/>
              </a:ext>
            </a:extLst>
          </p:cNvPr>
          <p:cNvSpPr txBox="1"/>
          <p:nvPr/>
        </p:nvSpPr>
        <p:spPr>
          <a:xfrm>
            <a:off x="7676272" y="32100"/>
            <a:ext cx="2493196" cy="5262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ct val="120000"/>
              </a:lnSpc>
            </a:pPr>
            <a:r>
              <a:rPr lang="en-US" sz="12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60 </a:t>
            </a:r>
            <a:r>
              <a:rPr lang="th-TH" sz="12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ปี กรมการพัฒนาชุมชน</a:t>
            </a:r>
          </a:p>
          <a:p>
            <a:pPr>
              <a:lnSpc>
                <a:spcPct val="120000"/>
              </a:lnSpc>
            </a:pPr>
            <a:r>
              <a:rPr lang="th-TH" sz="12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สร้างสรรค์ชุมชน สร้างคน สร้างชาติ</a:t>
            </a:r>
            <a:endParaRPr lang="en-US" sz="1200" b="1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hulabhorn Likit Text" panose="00000500000000000000" pitchFamily="50" charset="-34"/>
              <a:cs typeface="Chulabhorn Likit Text" panose="00000500000000000000" pitchFamily="50" charset="-34"/>
            </a:endParaRPr>
          </a:p>
        </p:txBody>
      </p:sp>
      <p:sp>
        <p:nvSpPr>
          <p:cNvPr id="41" name="สี่เหลี่ยมผืนผ้า: มุมมน 24">
            <a:extLst>
              <a:ext uri="{FF2B5EF4-FFF2-40B4-BE49-F238E27FC236}">
                <a16:creationId xmlns:a16="http://schemas.microsoft.com/office/drawing/2014/main" id="{D992C9EC-F489-4262-8A24-43469489E10F}"/>
              </a:ext>
            </a:extLst>
          </p:cNvPr>
          <p:cNvSpPr/>
          <p:nvPr/>
        </p:nvSpPr>
        <p:spPr>
          <a:xfrm>
            <a:off x="298784" y="-44257"/>
            <a:ext cx="6334319" cy="679012"/>
          </a:xfrm>
          <a:prstGeom prst="roundRect">
            <a:avLst/>
          </a:prstGeom>
          <a:noFill/>
          <a:ln>
            <a:noFill/>
          </a:ln>
          <a:scene3d>
            <a:camera prst="orthographicFront"/>
            <a:lightRig rig="threePt" dir="t"/>
          </a:scene3d>
          <a:sp3d>
            <a:bevelT w="139700" h="139700" prst="divot"/>
          </a:sp3d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rtlCol="0" anchor="t"/>
          <a:lstStyle/>
          <a:p>
            <a:pPr>
              <a:lnSpc>
                <a:spcPct val="110000"/>
              </a:lnSpc>
            </a:pPr>
            <a:r>
              <a:rPr lang="th-TH" sz="1200" b="1" spc="-30" dirty="0">
                <a:solidFill>
                  <a:schemeClr val="bg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5.4 </a:t>
            </a:r>
            <a:r>
              <a:rPr lang="th-TH" sz="1200" b="1" dirty="0">
                <a:solidFill>
                  <a:schemeClr val="bg1"/>
                </a:solidFill>
                <a:latin typeface="Chulabhorn Likit Text" panose="00000500000000000000" pitchFamily="50" charset="-34"/>
                <a:ea typeface="Times New Roman" panose="02020603050405020304" pitchFamily="18" charset="0"/>
                <a:cs typeface="Chulabhorn Likit Text" panose="00000500000000000000" pitchFamily="50" charset="-34"/>
              </a:rPr>
              <a:t>การพิจารณาจัดสรรงบประมาณเงินอุดหนุน และเงินทุนหมุนเวียน</a:t>
            </a:r>
            <a:br>
              <a:rPr lang="th-TH" sz="1200" b="1" dirty="0">
                <a:solidFill>
                  <a:schemeClr val="bg1"/>
                </a:solidFill>
                <a:latin typeface="Chulabhorn Likit Text" panose="00000500000000000000" pitchFamily="50" charset="-34"/>
                <a:ea typeface="Times New Roman" panose="02020603050405020304" pitchFamily="18" charset="0"/>
                <a:cs typeface="Chulabhorn Likit Text" panose="00000500000000000000" pitchFamily="50" charset="-34"/>
              </a:rPr>
            </a:br>
            <a:r>
              <a:rPr lang="th-TH" sz="1200" b="1" dirty="0">
                <a:solidFill>
                  <a:schemeClr val="bg1"/>
                </a:solidFill>
                <a:latin typeface="Chulabhorn Likit Text" panose="00000500000000000000" pitchFamily="50" charset="-34"/>
                <a:ea typeface="Times New Roman" panose="02020603050405020304" pitchFamily="18" charset="0"/>
                <a:cs typeface="Chulabhorn Likit Text" panose="00000500000000000000" pitchFamily="50" charset="-34"/>
              </a:rPr>
              <a:t>กองทุนพัฒนาบทบาทสตรี ประจำปีงบประมาณ พ.ศ. 2566 </a:t>
            </a:r>
            <a:r>
              <a:rPr lang="th-TH" sz="1200" b="1" dirty="0" smtClean="0">
                <a:solidFill>
                  <a:schemeClr val="bg1"/>
                </a:solidFill>
                <a:latin typeface="Chulabhorn Likit Text" panose="00000500000000000000" pitchFamily="50" charset="-34"/>
                <a:ea typeface="Times New Roman" panose="02020603050405020304" pitchFamily="18" charset="0"/>
                <a:cs typeface="Chulabhorn Likit Text" panose="00000500000000000000" pitchFamily="50" charset="-34"/>
              </a:rPr>
              <a:t>เพิ่มเติม (ต่อ) </a:t>
            </a:r>
            <a:endParaRPr lang="th-TH" sz="1200" b="1" dirty="0">
              <a:solidFill>
                <a:schemeClr val="bg1"/>
              </a:solidFill>
              <a:latin typeface="Chulabhorn Likit Text" panose="00000500000000000000" pitchFamily="50" charset="-34"/>
              <a:cs typeface="Chulabhorn Likit Text" panose="00000500000000000000" pitchFamily="50" charset="-34"/>
            </a:endParaRPr>
          </a:p>
        </p:txBody>
      </p:sp>
      <p:graphicFrame>
        <p:nvGraphicFramePr>
          <p:cNvPr id="2" name="ตาราง 1">
            <a:extLst>
              <a:ext uri="{FF2B5EF4-FFF2-40B4-BE49-F238E27FC236}">
                <a16:creationId xmlns:a16="http://schemas.microsoft.com/office/drawing/2014/main" id="{17D11E42-B681-561B-3F89-8EF6B845A87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354675289"/>
              </p:ext>
            </p:extLst>
          </p:nvPr>
        </p:nvGraphicFramePr>
        <p:xfrm>
          <a:off x="298784" y="731722"/>
          <a:ext cx="9485554" cy="4417287"/>
        </p:xfrm>
        <a:graphic>
          <a:graphicData uri="http://schemas.openxmlformats.org/drawingml/2006/table">
            <a:tbl>
              <a:tblPr>
                <a:tableStyleId>{BDBED569-4797-4DF1-A0F4-6AAB3CD982D8}</a:tableStyleId>
              </a:tblPr>
              <a:tblGrid>
                <a:gridCol w="544589">
                  <a:extLst>
                    <a:ext uri="{9D8B030D-6E8A-4147-A177-3AD203B41FA5}">
                      <a16:colId xmlns:a16="http://schemas.microsoft.com/office/drawing/2014/main" val="3715719073"/>
                    </a:ext>
                  </a:extLst>
                </a:gridCol>
                <a:gridCol w="731092">
                  <a:extLst>
                    <a:ext uri="{9D8B030D-6E8A-4147-A177-3AD203B41FA5}">
                      <a16:colId xmlns:a16="http://schemas.microsoft.com/office/drawing/2014/main" val="345401514"/>
                    </a:ext>
                  </a:extLst>
                </a:gridCol>
                <a:gridCol w="925056">
                  <a:extLst>
                    <a:ext uri="{9D8B030D-6E8A-4147-A177-3AD203B41FA5}">
                      <a16:colId xmlns:a16="http://schemas.microsoft.com/office/drawing/2014/main" val="2772080552"/>
                    </a:ext>
                  </a:extLst>
                </a:gridCol>
                <a:gridCol w="544589">
                  <a:extLst>
                    <a:ext uri="{9D8B030D-6E8A-4147-A177-3AD203B41FA5}">
                      <a16:colId xmlns:a16="http://schemas.microsoft.com/office/drawing/2014/main" val="4239470745"/>
                    </a:ext>
                  </a:extLst>
                </a:gridCol>
                <a:gridCol w="934381">
                  <a:extLst>
                    <a:ext uri="{9D8B030D-6E8A-4147-A177-3AD203B41FA5}">
                      <a16:colId xmlns:a16="http://schemas.microsoft.com/office/drawing/2014/main" val="1701711516"/>
                    </a:ext>
                  </a:extLst>
                </a:gridCol>
                <a:gridCol w="663952">
                  <a:extLst>
                    <a:ext uri="{9D8B030D-6E8A-4147-A177-3AD203B41FA5}">
                      <a16:colId xmlns:a16="http://schemas.microsoft.com/office/drawing/2014/main" val="2301045072"/>
                    </a:ext>
                  </a:extLst>
                </a:gridCol>
                <a:gridCol w="889621">
                  <a:extLst>
                    <a:ext uri="{9D8B030D-6E8A-4147-A177-3AD203B41FA5}">
                      <a16:colId xmlns:a16="http://schemas.microsoft.com/office/drawing/2014/main" val="1961529352"/>
                    </a:ext>
                  </a:extLst>
                </a:gridCol>
                <a:gridCol w="514748">
                  <a:extLst>
                    <a:ext uri="{9D8B030D-6E8A-4147-A177-3AD203B41FA5}">
                      <a16:colId xmlns:a16="http://schemas.microsoft.com/office/drawing/2014/main" val="3893294859"/>
                    </a:ext>
                  </a:extLst>
                </a:gridCol>
                <a:gridCol w="693792">
                  <a:extLst>
                    <a:ext uri="{9D8B030D-6E8A-4147-A177-3AD203B41FA5}">
                      <a16:colId xmlns:a16="http://schemas.microsoft.com/office/drawing/2014/main" val="1821759419"/>
                    </a:ext>
                  </a:extLst>
                </a:gridCol>
                <a:gridCol w="647743">
                  <a:extLst>
                    <a:ext uri="{9D8B030D-6E8A-4147-A177-3AD203B41FA5}">
                      <a16:colId xmlns:a16="http://schemas.microsoft.com/office/drawing/2014/main" val="654441103"/>
                    </a:ext>
                  </a:extLst>
                </a:gridCol>
                <a:gridCol w="789923">
                  <a:extLst>
                    <a:ext uri="{9D8B030D-6E8A-4147-A177-3AD203B41FA5}">
                      <a16:colId xmlns:a16="http://schemas.microsoft.com/office/drawing/2014/main" val="1541442869"/>
                    </a:ext>
                  </a:extLst>
                </a:gridCol>
                <a:gridCol w="516888">
                  <a:extLst>
                    <a:ext uri="{9D8B030D-6E8A-4147-A177-3AD203B41FA5}">
                      <a16:colId xmlns:a16="http://schemas.microsoft.com/office/drawing/2014/main" val="4011937030"/>
                    </a:ext>
                  </a:extLst>
                </a:gridCol>
                <a:gridCol w="1089180">
                  <a:extLst>
                    <a:ext uri="{9D8B030D-6E8A-4147-A177-3AD203B41FA5}">
                      <a16:colId xmlns:a16="http://schemas.microsoft.com/office/drawing/2014/main" val="3605833679"/>
                    </a:ext>
                  </a:extLst>
                </a:gridCol>
              </a:tblGrid>
              <a:tr h="227644">
                <a:tc rowSpan="3">
                  <a:txBody>
                    <a:bodyPr/>
                    <a:lstStyle/>
                    <a:p>
                      <a:pPr algn="ctr" fontAlgn="ctr"/>
                      <a:r>
                        <a:rPr lang="th-TH" sz="1050" b="1" u="none" strike="noStrike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ที่</a:t>
                      </a:r>
                      <a:endParaRPr lang="th-TH" sz="1050" b="1" i="0" u="none" strike="noStrike" dirty="0">
                        <a:solidFill>
                          <a:schemeClr val="tx1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8E4ED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 fontAlgn="ctr"/>
                      <a:r>
                        <a:rPr lang="th-TH" sz="1050" b="1" u="none" strike="noStrike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จังหวัด</a:t>
                      </a:r>
                      <a:endParaRPr lang="th-TH" sz="1050" b="1" i="0" u="none" strike="noStrike" dirty="0">
                        <a:solidFill>
                          <a:schemeClr val="tx1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8E4ED"/>
                    </a:solidFill>
                  </a:tcPr>
                </a:tc>
                <a:tc gridSpan="11">
                  <a:txBody>
                    <a:bodyPr/>
                    <a:lstStyle/>
                    <a:p>
                      <a:pPr algn="ctr" fontAlgn="ctr"/>
                      <a:r>
                        <a:rPr lang="th-TH" sz="1050" b="1" u="none" strike="noStrike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เงินอุดหนุน</a:t>
                      </a:r>
                      <a:endParaRPr lang="th-TH" sz="1050" b="1" i="0" u="none" strike="noStrike" dirty="0">
                        <a:solidFill>
                          <a:schemeClr val="tx1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8E4ED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870151800"/>
                  </a:ext>
                </a:extLst>
              </a:tr>
              <a:tr h="369922">
                <a:tc v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th-TH" sz="1050" b="1" u="none" strike="noStrike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งบประมาณจัดสรร</a:t>
                      </a:r>
                      <a:endParaRPr lang="th-TH" sz="1050" b="1" i="0" u="none" strike="noStrike" dirty="0">
                        <a:solidFill>
                          <a:schemeClr val="tx1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8E4ED"/>
                    </a:solidFill>
                  </a:tcPr>
                </a:tc>
                <a:tc gridSpan="3">
                  <a:txBody>
                    <a:bodyPr/>
                    <a:lstStyle/>
                    <a:p>
                      <a:pPr algn="ctr" fontAlgn="ctr"/>
                      <a:r>
                        <a:rPr lang="th-TH" sz="1050" b="1" u="none" strike="noStrike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ผลการเบิกจ่าย</a:t>
                      </a:r>
                      <a:endParaRPr lang="th-TH" sz="1050" b="1" i="0" u="none" strike="noStrike" dirty="0">
                        <a:solidFill>
                          <a:schemeClr val="tx1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8E4ED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th-TH" sz="1050" b="1" u="none" strike="noStrike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งบประมาณที่ส่งคืน</a:t>
                      </a:r>
                      <a:endParaRPr lang="th-TH" sz="1050" b="1" i="0" u="none" strike="noStrike" dirty="0">
                        <a:solidFill>
                          <a:schemeClr val="tx1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8E4ED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th-TH" sz="1050" b="1" u="none" strike="noStrike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ร้อยละของหนี้เกินกำหนดชำระ </a:t>
                      </a:r>
                      <a:r>
                        <a:rPr lang="th-TH" sz="1050" b="1" u="none" strike="noStrike" dirty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/>
                      </a:r>
                      <a:br>
                        <a:rPr lang="th-TH" sz="1050" b="1" u="none" strike="noStrike" dirty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</a:br>
                      <a:r>
                        <a:rPr lang="th-TH" sz="1050" b="1" u="none" strike="noStrike" dirty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(</a:t>
                      </a:r>
                      <a:r>
                        <a:rPr lang="th-TH" sz="1050" b="1" u="none" strike="noStrike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ข้อมูล ณ </a:t>
                      </a:r>
                      <a:r>
                        <a:rPr lang="th-TH" sz="1050" b="1" u="none" strike="noStrike" dirty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/>
                      </a:r>
                      <a:br>
                        <a:rPr lang="th-TH" sz="1050" b="1" u="none" strike="noStrike" dirty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</a:br>
                      <a:r>
                        <a:rPr lang="th-TH" sz="1050" b="1" u="none" strike="noStrike" dirty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 </a:t>
                      </a:r>
                      <a:r>
                        <a:rPr lang="th-TH" sz="1050" b="1" u="none" strike="noStrike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เม.ย.66)</a:t>
                      </a:r>
                      <a:endParaRPr lang="th-TH" sz="1050" b="1" i="0" u="none" strike="noStrike" dirty="0">
                        <a:solidFill>
                          <a:schemeClr val="tx1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8E4ED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th-TH" sz="1050" b="1" u="none" strike="noStrike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ขอรับงบประมาณเพิ่มเติม</a:t>
                      </a:r>
                      <a:endParaRPr lang="th-TH" sz="1050" b="1" i="0" u="none" strike="noStrike" dirty="0">
                        <a:solidFill>
                          <a:schemeClr val="tx1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8E4ED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th-TH" sz="1050" b="1" u="none" strike="noStrike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เสนอจัดสรรงบประมาณเพิ่มเติม</a:t>
                      </a:r>
                      <a:endParaRPr lang="th-TH" sz="1050" b="1" i="0" u="none" strike="noStrike">
                        <a:solidFill>
                          <a:schemeClr val="tx1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8E4ED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806239388"/>
                  </a:ext>
                </a:extLst>
              </a:tr>
              <a:tr h="614956">
                <a:tc v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050" b="1" u="none" strike="noStrike" spc="-50" baseline="0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จำนวน (โครงการ)</a:t>
                      </a:r>
                      <a:endParaRPr lang="th-TH" sz="1050" b="1" i="0" u="none" strike="noStrike" spc="-50" baseline="0" dirty="0">
                        <a:solidFill>
                          <a:schemeClr val="tx1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8E4ED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050" b="1" u="none" strike="noStrike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จำนวนเงิน (บาท)</a:t>
                      </a:r>
                      <a:endParaRPr lang="th-TH" sz="1050" b="1" i="0" u="none" strike="noStrike" dirty="0">
                        <a:solidFill>
                          <a:schemeClr val="tx1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8E4ED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050" b="1" u="none" strike="noStrike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ร้อยละเบิกจ่าย</a:t>
                      </a:r>
                      <a:endParaRPr lang="th-TH" sz="1050" b="1" i="0" u="none" strike="noStrike" dirty="0">
                        <a:solidFill>
                          <a:schemeClr val="tx1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8E4ED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050" b="1" u="none" strike="noStrike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จำนวนเงิน (บาท)</a:t>
                      </a:r>
                      <a:endParaRPr lang="th-TH" sz="1050" b="1" i="0" u="none" strike="noStrike" dirty="0">
                        <a:solidFill>
                          <a:schemeClr val="tx1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8E4ED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050" b="1" u="none" strike="noStrike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ร้อยละส่งคืน</a:t>
                      </a:r>
                      <a:endParaRPr lang="th-TH" sz="1050" b="1" i="0" u="none" strike="noStrike" dirty="0">
                        <a:solidFill>
                          <a:schemeClr val="tx1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8E4ED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050" b="1" u="none" strike="noStrike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จำนวน (โครงการ)</a:t>
                      </a:r>
                      <a:endParaRPr lang="th-TH" sz="1050" b="1" i="0" u="none" strike="noStrike" dirty="0">
                        <a:solidFill>
                          <a:schemeClr val="tx1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8E4ED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050" b="1" u="none" strike="noStrike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จำนวนเงิน (บาท)</a:t>
                      </a:r>
                      <a:endParaRPr lang="th-TH" sz="1050" b="1" i="0" u="none" strike="noStrike" dirty="0">
                        <a:solidFill>
                          <a:schemeClr val="tx1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8E4ED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050" b="1" u="none" strike="noStrike" spc="-70" baseline="0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จำนวน (โครงการ)</a:t>
                      </a:r>
                      <a:endParaRPr lang="th-TH" sz="1050" b="1" i="0" u="none" strike="noStrike" spc="-70" baseline="0" dirty="0">
                        <a:solidFill>
                          <a:schemeClr val="tx1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8E4ED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050" b="1" u="none" strike="noStrike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จำนวนเงิน (บาท)</a:t>
                      </a:r>
                      <a:endParaRPr lang="th-TH" sz="1050" b="1" i="0" u="none" strike="noStrike" dirty="0">
                        <a:solidFill>
                          <a:schemeClr val="tx1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8E4E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65556962"/>
                  </a:ext>
                </a:extLst>
              </a:tr>
              <a:tr h="338715"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31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h-TH" sz="1000" b="1" i="0" u="none" strike="noStrike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ปัตตานี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1,100,000.00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35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1,090,757.00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99.16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   9,243.00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0.84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17.36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8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288,235.00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 kern="0" baseline="0" dirty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4 </a:t>
                      </a:r>
                      <a:endParaRPr lang="th-TH" sz="1000" b="1" i="0" u="none" strike="noStrike" kern="0" baseline="0" dirty="0">
                        <a:solidFill>
                          <a:schemeClr val="tx1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      160,005.00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3066736"/>
                  </a:ext>
                </a:extLst>
              </a:tr>
              <a:tr h="338715"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32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h-TH" sz="1000" b="1" i="0" u="none" strike="noStrike" spc="-100" baseline="0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พระนคร</a:t>
                      </a:r>
                      <a:r>
                        <a:rPr lang="th-TH" sz="1000" b="1" i="0" u="none" strike="noStrike" spc="-100" baseline="0" dirty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ศรี</a:t>
                      </a:r>
                      <a:br>
                        <a:rPr lang="th-TH" sz="1000" b="1" i="0" u="none" strike="noStrike" spc="-100" baseline="0" dirty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</a:br>
                      <a:r>
                        <a:rPr lang="th-TH" sz="1000" b="1" i="0" u="none" strike="noStrike" spc="-100" baseline="0" dirty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อยุธยา</a:t>
                      </a:r>
                      <a:endParaRPr lang="th-TH" sz="1000" b="1" i="0" u="none" strike="noStrike" spc="-100" baseline="0" dirty="0">
                        <a:solidFill>
                          <a:schemeClr val="tx1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1,100,000.00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31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1,100,000.00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100.00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             -  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-   </a:t>
                      </a:r>
                      <a:endParaRPr lang="th-TH" sz="1000" b="1" i="0" u="none" strike="noStrike" dirty="0">
                        <a:solidFill>
                          <a:schemeClr val="tx1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 10.41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-   </a:t>
                      </a:r>
                      <a:endParaRPr lang="th-TH" sz="1000" b="1" i="0" u="none" strike="noStrike" dirty="0">
                        <a:solidFill>
                          <a:schemeClr val="tx1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              -  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 kern="0" baseline="0" dirty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</a:t>
                      </a:r>
                      <a:r>
                        <a:rPr lang="th-TH" sz="1000" b="1" i="0" u="none" strike="noStrike" kern="0" baseline="0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-  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                    -  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57720236"/>
                  </a:ext>
                </a:extLst>
              </a:tr>
              <a:tr h="312660"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33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h-TH" sz="1000" b="1" i="0" u="none" strike="noStrike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พะเยา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980,000.00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16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977,116.00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99.71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   2,884.00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0.29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 14.45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-   </a:t>
                      </a:r>
                      <a:endParaRPr lang="th-TH" sz="1000" b="1" i="0" u="none" strike="noStrike" dirty="0">
                        <a:solidFill>
                          <a:schemeClr val="tx1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              -  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 kern="0" baseline="0" dirty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</a:t>
                      </a:r>
                      <a:r>
                        <a:rPr lang="th-TH" sz="1000" b="1" i="0" u="none" strike="noStrike" kern="0" baseline="0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-  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                    -  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43967317"/>
                  </a:ext>
                </a:extLst>
              </a:tr>
              <a:tr h="312660"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34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h-TH" sz="1000" b="1" i="0" u="none" strike="noStrike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พังงา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830,000.00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11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 830,000.00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100.00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             -  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-   </a:t>
                      </a:r>
                      <a:endParaRPr lang="th-TH" sz="1000" b="1" i="0" u="none" strike="noStrike" dirty="0">
                        <a:solidFill>
                          <a:schemeClr val="tx1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 49.60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-   </a:t>
                      </a:r>
                      <a:endParaRPr lang="th-TH" sz="1000" b="1" i="0" u="none" strike="noStrike" dirty="0">
                        <a:solidFill>
                          <a:schemeClr val="tx1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              -  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76197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h-TH" sz="1000" b="1" i="0" u="none" strike="noStrike" kern="0" baseline="0" dirty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-      </a:t>
                      </a:r>
                      <a:endParaRPr lang="th-TH" sz="1000" b="1" i="0" u="none" strike="noStrike" kern="0" baseline="0" dirty="0">
                        <a:solidFill>
                          <a:schemeClr val="tx1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                    -  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19362928"/>
                  </a:ext>
                </a:extLst>
              </a:tr>
              <a:tr h="312660"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35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h-TH" sz="1000" b="1" i="0" u="none" strike="noStrike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พัทลุง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830,000.00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15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828,295.00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99.79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   1,705.00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0.21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 23.12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    8,335.00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 kern="0" baseline="0" dirty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 </a:t>
                      </a:r>
                      <a:endParaRPr lang="th-TH" sz="1000" b="1" i="0" u="none" strike="noStrike" kern="0" baseline="0" dirty="0">
                        <a:solidFill>
                          <a:schemeClr val="tx1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          8,335.00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40013846"/>
                  </a:ext>
                </a:extLst>
              </a:tr>
              <a:tr h="312660"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36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h-TH" sz="1000" b="1" i="0" u="none" strike="noStrike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พิจิตร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980,000.00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25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 980,000.00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100.00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             -  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-   </a:t>
                      </a:r>
                      <a:endParaRPr lang="th-TH" sz="1000" b="1" i="0" u="none" strike="noStrike" dirty="0">
                        <a:solidFill>
                          <a:schemeClr val="tx1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 13.23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-   </a:t>
                      </a:r>
                      <a:endParaRPr lang="th-TH" sz="1000" b="1" i="0" u="none" strike="noStrike" dirty="0">
                        <a:solidFill>
                          <a:schemeClr val="tx1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              -  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 kern="0" baseline="0" dirty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</a:t>
                      </a:r>
                      <a:r>
                        <a:rPr lang="th-TH" sz="1000" b="1" i="0" u="none" strike="noStrike" kern="0" baseline="0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-  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                    -  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75158532"/>
                  </a:ext>
                </a:extLst>
              </a:tr>
              <a:tr h="312660"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37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h-TH" sz="1000" b="1" i="0" u="none" strike="noStrike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พิษณุโลก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1,100,000.00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15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1,100,000.00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100.00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             -  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-   </a:t>
                      </a:r>
                      <a:endParaRPr lang="th-TH" sz="1000" b="1" i="0" u="none" strike="noStrike" dirty="0">
                        <a:solidFill>
                          <a:schemeClr val="tx1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23.78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-   </a:t>
                      </a:r>
                      <a:endParaRPr lang="th-TH" sz="1000" b="1" i="0" u="none" strike="noStrike" dirty="0">
                        <a:solidFill>
                          <a:schemeClr val="tx1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              -  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 kern="0" baseline="0" dirty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</a:t>
                      </a:r>
                      <a:r>
                        <a:rPr lang="th-TH" sz="1000" b="1" i="0" u="none" strike="noStrike" kern="0" baseline="0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-  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                    -  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2122811"/>
                  </a:ext>
                </a:extLst>
              </a:tr>
              <a:tr h="312660"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38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h-TH" sz="1000" b="1" i="0" u="none" strike="noStrike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เพชรบุรี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830,000.00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32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828,200.00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99.78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   1,800.00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0.22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24.22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2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 70,764.00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 kern="0" baseline="0" dirty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 </a:t>
                      </a:r>
                      <a:endParaRPr lang="th-TH" sz="1000" b="1" i="0" u="none" strike="noStrike" kern="0" baseline="0" dirty="0">
                        <a:solidFill>
                          <a:schemeClr val="tx1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        14,814.00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76451212"/>
                  </a:ext>
                </a:extLst>
              </a:tr>
              <a:tr h="312660"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39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h-TH" sz="1000" b="1" i="0" u="none" strike="noStrike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เพชรบูรณ์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1,250,000.00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22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1,250,000.00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100.00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             -  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-   </a:t>
                      </a:r>
                      <a:endParaRPr lang="th-TH" sz="1000" b="1" i="0" u="none" strike="noStrike" dirty="0">
                        <a:solidFill>
                          <a:schemeClr val="tx1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14.87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6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696,480.00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 kern="0" baseline="0" dirty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2 </a:t>
                      </a:r>
                      <a:endParaRPr lang="th-TH" sz="1000" b="1" i="0" u="none" strike="noStrike" kern="0" baseline="0" dirty="0">
                        <a:solidFill>
                          <a:schemeClr val="tx1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      396,480.00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19313"/>
                  </a:ext>
                </a:extLst>
              </a:tr>
              <a:tr h="338715"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40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h-TH" sz="1000" b="1" i="0" u="none" strike="noStrike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แพร่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980,000.00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13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 980,000.00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100.00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             -  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-   </a:t>
                      </a:r>
                      <a:endParaRPr lang="th-TH" sz="1000" b="1" i="0" u="none" strike="noStrike" dirty="0">
                        <a:solidFill>
                          <a:schemeClr val="tx1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 13.24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168,500.00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 kern="0" baseline="0" dirty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</a:t>
                      </a:r>
                      <a:r>
                        <a:rPr lang="th-TH" sz="1000" b="1" i="0" u="none" strike="noStrike" kern="0" baseline="0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      168,500.00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81181073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751842939"/>
      </p:ext>
    </p:extLst>
  </p:cSld>
  <p:clrMapOvr>
    <a:masterClrMapping/>
  </p:clrMapOvr>
</p:sld>
</file>

<file path=ppt/slides/slide1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Group 14"/>
          <p:cNvGrpSpPr/>
          <p:nvPr/>
        </p:nvGrpSpPr>
        <p:grpSpPr>
          <a:xfrm>
            <a:off x="-23581" y="-271597"/>
            <a:ext cx="10193050" cy="1541268"/>
            <a:chOff x="-23581" y="-271597"/>
            <a:chExt cx="10193050" cy="1541268"/>
          </a:xfrm>
        </p:grpSpPr>
        <p:grpSp>
          <p:nvGrpSpPr>
            <p:cNvPr id="16" name="กลุ่ม 52">
              <a:extLst>
                <a:ext uri="{FF2B5EF4-FFF2-40B4-BE49-F238E27FC236}">
                  <a16:creationId xmlns:a16="http://schemas.microsoft.com/office/drawing/2014/main" id="{84E5CB32-C22A-40FB-BE79-3F261B775F5E}"/>
                </a:ext>
              </a:extLst>
            </p:cNvPr>
            <p:cNvGrpSpPr/>
            <p:nvPr/>
          </p:nvGrpSpPr>
          <p:grpSpPr>
            <a:xfrm>
              <a:off x="-23581" y="299"/>
              <a:ext cx="10193050" cy="674950"/>
              <a:chOff x="-29746" y="-164554"/>
              <a:chExt cx="9173747" cy="607455"/>
            </a:xfrm>
          </p:grpSpPr>
          <p:sp>
            <p:nvSpPr>
              <p:cNvPr id="20" name="สี่เหลี่ยมผืนผ้า: มุมมน 48">
                <a:extLst>
                  <a:ext uri="{FF2B5EF4-FFF2-40B4-BE49-F238E27FC236}">
                    <a16:creationId xmlns:a16="http://schemas.microsoft.com/office/drawing/2014/main" id="{DCE62B95-9C16-4E87-82CC-AF99B1F01983}"/>
                  </a:ext>
                </a:extLst>
              </p:cNvPr>
              <p:cNvSpPr/>
              <p:nvPr/>
            </p:nvSpPr>
            <p:spPr>
              <a:xfrm>
                <a:off x="5692012" y="65211"/>
                <a:ext cx="3441748" cy="377690"/>
              </a:xfrm>
              <a:prstGeom prst="roundRect">
                <a:avLst/>
              </a:prstGeom>
              <a:gradFill flip="none" rotWithShape="1">
                <a:gsLst>
                  <a:gs pos="0">
                    <a:srgbClr val="8E7300"/>
                  </a:gs>
                  <a:gs pos="51000">
                    <a:srgbClr val="FFFFFF"/>
                  </a:gs>
                  <a:gs pos="76000">
                    <a:srgbClr val="BC9800"/>
                  </a:gs>
                  <a:gs pos="24000">
                    <a:srgbClr val="BC9800"/>
                  </a:gs>
                  <a:gs pos="100000">
                    <a:srgbClr val="9A7D00"/>
                  </a:gs>
                </a:gsLst>
                <a:lin ang="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2000"/>
              </a:p>
            </p:txBody>
          </p:sp>
          <p:sp>
            <p:nvSpPr>
              <p:cNvPr id="21" name="สี่เหลี่ยมผืนผ้า 47">
                <a:extLst>
                  <a:ext uri="{FF2B5EF4-FFF2-40B4-BE49-F238E27FC236}">
                    <a16:creationId xmlns:a16="http://schemas.microsoft.com/office/drawing/2014/main" id="{667204FE-3C1C-4980-AD32-890094B05AFC}"/>
                  </a:ext>
                </a:extLst>
              </p:cNvPr>
              <p:cNvSpPr/>
              <p:nvPr/>
            </p:nvSpPr>
            <p:spPr>
              <a:xfrm>
                <a:off x="-29746" y="-164554"/>
                <a:ext cx="9173747" cy="517884"/>
              </a:xfrm>
              <a:prstGeom prst="rect">
                <a:avLst/>
              </a:prstGeom>
              <a:gradFill flip="none" rotWithShape="1">
                <a:gsLst>
                  <a:gs pos="0">
                    <a:srgbClr val="8E7300"/>
                  </a:gs>
                  <a:gs pos="51000">
                    <a:srgbClr val="FFFFFF"/>
                  </a:gs>
                  <a:gs pos="76000">
                    <a:srgbClr val="BC9800"/>
                  </a:gs>
                  <a:gs pos="24000">
                    <a:srgbClr val="BC9800"/>
                  </a:gs>
                  <a:gs pos="100000">
                    <a:srgbClr val="9A7D00"/>
                  </a:gs>
                </a:gsLst>
                <a:lin ang="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2000"/>
              </a:p>
            </p:txBody>
          </p:sp>
          <p:sp>
            <p:nvSpPr>
              <p:cNvPr id="22" name="แผนผังลำดับงาน: ป้อนข้อมูลด้วยตนเอง 4">
                <a:extLst>
                  <a:ext uri="{FF2B5EF4-FFF2-40B4-BE49-F238E27FC236}">
                    <a16:creationId xmlns:a16="http://schemas.microsoft.com/office/drawing/2014/main" id="{CDB1064D-F2C9-4D02-9722-A4463B75D08B}"/>
                  </a:ext>
                </a:extLst>
              </p:cNvPr>
              <p:cNvSpPr/>
              <p:nvPr/>
            </p:nvSpPr>
            <p:spPr>
              <a:xfrm>
                <a:off x="5883027" y="51469"/>
                <a:ext cx="3260973" cy="301861"/>
              </a:xfrm>
              <a:prstGeom prst="flowChartAlternateProcess">
                <a:avLst/>
              </a:prstGeom>
              <a:solidFill>
                <a:srgbClr val="00206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2000" dirty="0"/>
              </a:p>
            </p:txBody>
          </p:sp>
          <p:sp>
            <p:nvSpPr>
              <p:cNvPr id="23" name="สี่เหลี่ยมผืนผ้า 3">
                <a:extLst>
                  <a:ext uri="{FF2B5EF4-FFF2-40B4-BE49-F238E27FC236}">
                    <a16:creationId xmlns:a16="http://schemas.microsoft.com/office/drawing/2014/main" id="{8493D4F4-6FD8-4552-904E-DB7274115DA0}"/>
                  </a:ext>
                </a:extLst>
              </p:cNvPr>
              <p:cNvSpPr/>
              <p:nvPr/>
            </p:nvSpPr>
            <p:spPr>
              <a:xfrm>
                <a:off x="-29746" y="-164554"/>
                <a:ext cx="9173747" cy="432048"/>
              </a:xfrm>
              <a:prstGeom prst="rect">
                <a:avLst/>
              </a:prstGeom>
              <a:solidFill>
                <a:srgbClr val="00206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2000"/>
              </a:p>
            </p:txBody>
          </p:sp>
        </p:grpSp>
        <p:grpSp>
          <p:nvGrpSpPr>
            <p:cNvPr id="17" name="กลุ่ม 9">
              <a:extLst>
                <a:ext uri="{FF2B5EF4-FFF2-40B4-BE49-F238E27FC236}">
                  <a16:creationId xmlns:a16="http://schemas.microsoft.com/office/drawing/2014/main" id="{D2312BD0-5401-4FDB-9FF3-B1382B3C9639}"/>
                </a:ext>
              </a:extLst>
            </p:cNvPr>
            <p:cNvGrpSpPr/>
            <p:nvPr/>
          </p:nvGrpSpPr>
          <p:grpSpPr>
            <a:xfrm>
              <a:off x="5792566" y="-271597"/>
              <a:ext cx="1899096" cy="1541268"/>
              <a:chOff x="5491686" y="-481268"/>
              <a:chExt cx="1709187" cy="1387141"/>
            </a:xfrm>
          </p:grpSpPr>
          <p:sp>
            <p:nvSpPr>
              <p:cNvPr id="18" name="วงรี 13">
                <a:extLst>
                  <a:ext uri="{FF2B5EF4-FFF2-40B4-BE49-F238E27FC236}">
                    <a16:creationId xmlns:a16="http://schemas.microsoft.com/office/drawing/2014/main" id="{722B5707-C41F-4885-825E-D2676CEE49E1}"/>
                  </a:ext>
                </a:extLst>
              </p:cNvPr>
              <p:cNvSpPr/>
              <p:nvPr/>
            </p:nvSpPr>
            <p:spPr>
              <a:xfrm>
                <a:off x="5491686" y="-481268"/>
                <a:ext cx="1709187" cy="1387141"/>
              </a:xfrm>
              <a:prstGeom prst="ellipse">
                <a:avLst/>
              </a:prstGeom>
              <a:solidFill>
                <a:srgbClr val="FBF7F1"/>
              </a:solidFill>
              <a:ln>
                <a:noFill/>
              </a:ln>
              <a:effectLst>
                <a:softEdge rad="31750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2000"/>
              </a:p>
            </p:txBody>
          </p:sp>
          <p:pic>
            <p:nvPicPr>
              <p:cNvPr id="19" name="รูปภาพ 65">
                <a:extLst>
                  <a:ext uri="{FF2B5EF4-FFF2-40B4-BE49-F238E27FC236}">
                    <a16:creationId xmlns:a16="http://schemas.microsoft.com/office/drawing/2014/main" id="{EF9B53AA-6A14-4E04-B937-D6234A306BD7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2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r="65168" b="30186"/>
              <a:stretch/>
            </p:blipFill>
            <p:spPr>
              <a:xfrm>
                <a:off x="5978910" y="-202056"/>
                <a:ext cx="857563" cy="565764"/>
              </a:xfrm>
              <a:custGeom>
                <a:avLst/>
                <a:gdLst>
                  <a:gd name="connsiteX0" fmla="*/ 0 w 1500565"/>
                  <a:gd name="connsiteY0" fmla="*/ 0 h 990006"/>
                  <a:gd name="connsiteX1" fmla="*/ 1500565 w 1500565"/>
                  <a:gd name="connsiteY1" fmla="*/ 0 h 990006"/>
                  <a:gd name="connsiteX2" fmla="*/ 1500565 w 1500565"/>
                  <a:gd name="connsiteY2" fmla="*/ 699241 h 990006"/>
                  <a:gd name="connsiteX3" fmla="*/ 1454656 w 1500565"/>
                  <a:gd name="connsiteY3" fmla="*/ 699241 h 990006"/>
                  <a:gd name="connsiteX4" fmla="*/ 1454656 w 1500565"/>
                  <a:gd name="connsiteY4" fmla="*/ 958222 h 990006"/>
                  <a:gd name="connsiteX5" fmla="*/ 1500565 w 1500565"/>
                  <a:gd name="connsiteY5" fmla="*/ 958222 h 990006"/>
                  <a:gd name="connsiteX6" fmla="*/ 1500565 w 1500565"/>
                  <a:gd name="connsiteY6" fmla="*/ 990006 h 990006"/>
                  <a:gd name="connsiteX7" fmla="*/ 0 w 1500565"/>
                  <a:gd name="connsiteY7" fmla="*/ 990006 h 9900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00565" h="990006">
                    <a:moveTo>
                      <a:pt x="0" y="0"/>
                    </a:moveTo>
                    <a:lnTo>
                      <a:pt x="1500565" y="0"/>
                    </a:lnTo>
                    <a:lnTo>
                      <a:pt x="1500565" y="699241"/>
                    </a:lnTo>
                    <a:lnTo>
                      <a:pt x="1454656" y="699241"/>
                    </a:lnTo>
                    <a:lnTo>
                      <a:pt x="1454656" y="958222"/>
                    </a:lnTo>
                    <a:lnTo>
                      <a:pt x="1500565" y="958222"/>
                    </a:lnTo>
                    <a:lnTo>
                      <a:pt x="1500565" y="990006"/>
                    </a:lnTo>
                    <a:lnTo>
                      <a:pt x="0" y="990006"/>
                    </a:lnTo>
                    <a:close/>
                  </a:path>
                </a:pathLst>
              </a:custGeom>
            </p:spPr>
          </p:pic>
        </p:grpSp>
      </p:grpSp>
      <p:grpSp>
        <p:nvGrpSpPr>
          <p:cNvPr id="24" name="Group 23"/>
          <p:cNvGrpSpPr/>
          <p:nvPr/>
        </p:nvGrpSpPr>
        <p:grpSpPr>
          <a:xfrm>
            <a:off x="-23583" y="5154909"/>
            <a:ext cx="10183585" cy="694389"/>
            <a:chOff x="-23583" y="5134125"/>
            <a:chExt cx="10183585" cy="715174"/>
          </a:xfrm>
        </p:grpSpPr>
        <p:grpSp>
          <p:nvGrpSpPr>
            <p:cNvPr id="25" name="กลุ่ม 1">
              <a:extLst>
                <a:ext uri="{FF2B5EF4-FFF2-40B4-BE49-F238E27FC236}">
                  <a16:creationId xmlns:a16="http://schemas.microsoft.com/office/drawing/2014/main" id="{58DAA6D8-19A9-434E-BD10-9F227ECAADEE}"/>
                </a:ext>
              </a:extLst>
            </p:cNvPr>
            <p:cNvGrpSpPr/>
            <p:nvPr/>
          </p:nvGrpSpPr>
          <p:grpSpPr>
            <a:xfrm>
              <a:off x="-23583" y="5274993"/>
              <a:ext cx="10183585" cy="470079"/>
              <a:chOff x="-21226" y="4621292"/>
              <a:chExt cx="9165227" cy="561020"/>
            </a:xfrm>
          </p:grpSpPr>
          <p:grpSp>
            <p:nvGrpSpPr>
              <p:cNvPr id="32" name="กลุ่ม 7">
                <a:extLst>
                  <a:ext uri="{FF2B5EF4-FFF2-40B4-BE49-F238E27FC236}">
                    <a16:creationId xmlns:a16="http://schemas.microsoft.com/office/drawing/2014/main" id="{30C28730-7CDF-4231-A774-6A7122EB4AEA}"/>
                  </a:ext>
                </a:extLst>
              </p:cNvPr>
              <p:cNvGrpSpPr/>
              <p:nvPr/>
            </p:nvGrpSpPr>
            <p:grpSpPr>
              <a:xfrm>
                <a:off x="-21226" y="4635401"/>
                <a:ext cx="5133813" cy="546911"/>
                <a:chOff x="-45702" y="6428830"/>
                <a:chExt cx="7109733" cy="450425"/>
              </a:xfrm>
            </p:grpSpPr>
            <p:sp>
              <p:nvSpPr>
                <p:cNvPr id="36" name="รูปแบบอิสระ: รูปร่าง 55">
                  <a:extLst>
                    <a:ext uri="{FF2B5EF4-FFF2-40B4-BE49-F238E27FC236}">
                      <a16:creationId xmlns:a16="http://schemas.microsoft.com/office/drawing/2014/main" id="{447532BC-F1AF-418B-B954-69A21822D4D1}"/>
                    </a:ext>
                  </a:extLst>
                </p:cNvPr>
                <p:cNvSpPr/>
                <p:nvPr/>
              </p:nvSpPr>
              <p:spPr>
                <a:xfrm>
                  <a:off x="-16309" y="6508953"/>
                  <a:ext cx="6875685" cy="339767"/>
                </a:xfrm>
                <a:custGeom>
                  <a:avLst/>
                  <a:gdLst>
                    <a:gd name="connsiteX0" fmla="*/ 0 w 6028447"/>
                    <a:gd name="connsiteY0" fmla="*/ 0 h 339767"/>
                    <a:gd name="connsiteX1" fmla="*/ 6028447 w 6028447"/>
                    <a:gd name="connsiteY1" fmla="*/ 0 h 339767"/>
                    <a:gd name="connsiteX2" fmla="*/ 5679852 w 6028447"/>
                    <a:gd name="connsiteY2" fmla="*/ 339767 h 339767"/>
                    <a:gd name="connsiteX3" fmla="*/ 0 w 6028447"/>
                    <a:gd name="connsiteY3" fmla="*/ 339767 h 339767"/>
                    <a:gd name="connsiteX4" fmla="*/ 0 w 6028447"/>
                    <a:gd name="connsiteY4" fmla="*/ 0 h 3397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028447" h="339767">
                      <a:moveTo>
                        <a:pt x="0" y="0"/>
                      </a:moveTo>
                      <a:lnTo>
                        <a:pt x="6028447" y="0"/>
                      </a:lnTo>
                      <a:lnTo>
                        <a:pt x="5679852" y="339767"/>
                      </a:lnTo>
                      <a:lnTo>
                        <a:pt x="0" y="33976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th-TH" sz="2000" dirty="0"/>
                </a:p>
              </p:txBody>
            </p:sp>
            <p:sp>
              <p:nvSpPr>
                <p:cNvPr id="37" name="รูปแบบอิสระ: รูปร่าง 50">
                  <a:extLst>
                    <a:ext uri="{FF2B5EF4-FFF2-40B4-BE49-F238E27FC236}">
                      <a16:creationId xmlns:a16="http://schemas.microsoft.com/office/drawing/2014/main" id="{72AD55B9-27A4-40A2-86AD-A09FD1FBB379}"/>
                    </a:ext>
                  </a:extLst>
                </p:cNvPr>
                <p:cNvSpPr/>
                <p:nvPr/>
              </p:nvSpPr>
              <p:spPr>
                <a:xfrm>
                  <a:off x="-45702" y="6433550"/>
                  <a:ext cx="7025615" cy="426691"/>
                </a:xfrm>
                <a:custGeom>
                  <a:avLst/>
                  <a:gdLst>
                    <a:gd name="connsiteX0" fmla="*/ 0 w 6123140"/>
                    <a:gd name="connsiteY0" fmla="*/ 0 h 426691"/>
                    <a:gd name="connsiteX1" fmla="*/ 6123140 w 6123140"/>
                    <a:gd name="connsiteY1" fmla="*/ 0 h 426691"/>
                    <a:gd name="connsiteX2" fmla="*/ 6008569 w 6123140"/>
                    <a:gd name="connsiteY2" fmla="*/ 111669 h 426691"/>
                    <a:gd name="connsiteX3" fmla="*/ 5685361 w 6123140"/>
                    <a:gd name="connsiteY3" fmla="*/ 426691 h 426691"/>
                    <a:gd name="connsiteX4" fmla="*/ 5679852 w 6123140"/>
                    <a:gd name="connsiteY4" fmla="*/ 426691 h 426691"/>
                    <a:gd name="connsiteX5" fmla="*/ 6028447 w 6123140"/>
                    <a:gd name="connsiteY5" fmla="*/ 86924 h 426691"/>
                    <a:gd name="connsiteX6" fmla="*/ 0 w 6123140"/>
                    <a:gd name="connsiteY6" fmla="*/ 86924 h 426691"/>
                    <a:gd name="connsiteX7" fmla="*/ 0 w 6123140"/>
                    <a:gd name="connsiteY7" fmla="*/ 0 h 4266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123140" h="426691">
                      <a:moveTo>
                        <a:pt x="0" y="0"/>
                      </a:moveTo>
                      <a:lnTo>
                        <a:pt x="6123140" y="0"/>
                      </a:lnTo>
                      <a:lnTo>
                        <a:pt x="6008569" y="111669"/>
                      </a:lnTo>
                      <a:lnTo>
                        <a:pt x="5685361" y="426691"/>
                      </a:lnTo>
                      <a:lnTo>
                        <a:pt x="5679852" y="426691"/>
                      </a:lnTo>
                      <a:lnTo>
                        <a:pt x="6028447" y="86924"/>
                      </a:lnTo>
                      <a:lnTo>
                        <a:pt x="0" y="8692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>
                  <a:gsLst>
                    <a:gs pos="0">
                      <a:srgbClr val="FBE4AE"/>
                    </a:gs>
                    <a:gs pos="13000">
                      <a:srgbClr val="BD922A"/>
                    </a:gs>
                    <a:gs pos="21001">
                      <a:srgbClr val="BD922A"/>
                    </a:gs>
                    <a:gs pos="63000">
                      <a:srgbClr val="FBE4AE"/>
                    </a:gs>
                    <a:gs pos="67000">
                      <a:srgbClr val="BD922A"/>
                    </a:gs>
                    <a:gs pos="69000">
                      <a:srgbClr val="835E17"/>
                    </a:gs>
                    <a:gs pos="82001">
                      <a:srgbClr val="A28949"/>
                    </a:gs>
                    <a:gs pos="100000">
                      <a:srgbClr val="FAE3B7"/>
                    </a:gs>
                  </a:gsLst>
                  <a:lin ang="0" scaled="1"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th-TH" sz="2000" dirty="0"/>
                </a:p>
              </p:txBody>
            </p:sp>
            <p:sp>
              <p:nvSpPr>
                <p:cNvPr id="38" name="รูปแบบอิสระ: รูปร่าง 49">
                  <a:extLst>
                    <a:ext uri="{FF2B5EF4-FFF2-40B4-BE49-F238E27FC236}">
                      <a16:creationId xmlns:a16="http://schemas.microsoft.com/office/drawing/2014/main" id="{0CC04605-512B-40BA-BB6C-C4CA6329F254}"/>
                    </a:ext>
                  </a:extLst>
                </p:cNvPr>
                <p:cNvSpPr/>
                <p:nvPr/>
              </p:nvSpPr>
              <p:spPr>
                <a:xfrm rot="380166">
                  <a:off x="6515308" y="6428830"/>
                  <a:ext cx="548723" cy="450425"/>
                </a:xfrm>
                <a:custGeom>
                  <a:avLst/>
                  <a:gdLst>
                    <a:gd name="connsiteX0" fmla="*/ 411471 w 524882"/>
                    <a:gd name="connsiteY0" fmla="*/ 0 h 426691"/>
                    <a:gd name="connsiteX1" fmla="*/ 524882 w 524882"/>
                    <a:gd name="connsiteY1" fmla="*/ 0 h 426691"/>
                    <a:gd name="connsiteX2" fmla="*/ 113411 w 524882"/>
                    <a:gd name="connsiteY2" fmla="*/ 426691 h 426691"/>
                    <a:gd name="connsiteX3" fmla="*/ 0 w 524882"/>
                    <a:gd name="connsiteY3" fmla="*/ 426691 h 426691"/>
                    <a:gd name="connsiteX4" fmla="*/ 411471 w 524882"/>
                    <a:gd name="connsiteY4" fmla="*/ 0 h 4266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24882" h="426691">
                      <a:moveTo>
                        <a:pt x="411471" y="0"/>
                      </a:moveTo>
                      <a:lnTo>
                        <a:pt x="524882" y="0"/>
                      </a:lnTo>
                      <a:lnTo>
                        <a:pt x="113411" y="426691"/>
                      </a:lnTo>
                      <a:lnTo>
                        <a:pt x="0" y="426691"/>
                      </a:lnTo>
                      <a:lnTo>
                        <a:pt x="411471" y="0"/>
                      </a:ln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FBE4AE"/>
                    </a:gs>
                    <a:gs pos="13000">
                      <a:srgbClr val="BD922A"/>
                    </a:gs>
                    <a:gs pos="21001">
                      <a:srgbClr val="BD922A"/>
                    </a:gs>
                    <a:gs pos="63000">
                      <a:srgbClr val="FBE4AE"/>
                    </a:gs>
                    <a:gs pos="67000">
                      <a:srgbClr val="BD922A"/>
                    </a:gs>
                    <a:gs pos="69000">
                      <a:srgbClr val="835E17"/>
                    </a:gs>
                    <a:gs pos="82001">
                      <a:srgbClr val="A28949"/>
                    </a:gs>
                    <a:gs pos="100000">
                      <a:srgbClr val="FAE3B7"/>
                    </a:gs>
                  </a:gsLst>
                  <a:path path="circle">
                    <a:fillToRect l="100000" b="100000"/>
                  </a:path>
                  <a:tileRect t="-100000" r="-100000"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th-TH" sz="2000"/>
                </a:p>
              </p:txBody>
            </p:sp>
          </p:grpSp>
          <p:grpSp>
            <p:nvGrpSpPr>
              <p:cNvPr id="33" name="กลุ่ม 4">
                <a:extLst>
                  <a:ext uri="{FF2B5EF4-FFF2-40B4-BE49-F238E27FC236}">
                    <a16:creationId xmlns:a16="http://schemas.microsoft.com/office/drawing/2014/main" id="{33080593-C486-4A4E-A259-28A964353B4D}"/>
                  </a:ext>
                </a:extLst>
              </p:cNvPr>
              <p:cNvGrpSpPr/>
              <p:nvPr/>
            </p:nvGrpSpPr>
            <p:grpSpPr>
              <a:xfrm>
                <a:off x="7524888" y="4621292"/>
                <a:ext cx="1619113" cy="531030"/>
                <a:chOff x="9543115" y="6415804"/>
                <a:chExt cx="2661401" cy="453428"/>
              </a:xfrm>
            </p:grpSpPr>
            <p:sp>
              <p:nvSpPr>
                <p:cNvPr id="34" name="รูปแบบอิสระ: รูปร่าง 38">
                  <a:extLst>
                    <a:ext uri="{FF2B5EF4-FFF2-40B4-BE49-F238E27FC236}">
                      <a16:creationId xmlns:a16="http://schemas.microsoft.com/office/drawing/2014/main" id="{18287458-5345-45BB-A7B2-0AE1DDE4E433}"/>
                    </a:ext>
                  </a:extLst>
                </p:cNvPr>
                <p:cNvSpPr/>
                <p:nvPr/>
              </p:nvSpPr>
              <p:spPr>
                <a:xfrm>
                  <a:off x="9543115" y="6415804"/>
                  <a:ext cx="2661398" cy="441288"/>
                </a:xfrm>
                <a:custGeom>
                  <a:avLst/>
                  <a:gdLst>
                    <a:gd name="connsiteX0" fmla="*/ 437779 w 1373020"/>
                    <a:gd name="connsiteY0" fmla="*/ 0 h 426691"/>
                    <a:gd name="connsiteX1" fmla="*/ 1373020 w 1373020"/>
                    <a:gd name="connsiteY1" fmla="*/ 0 h 426691"/>
                    <a:gd name="connsiteX2" fmla="*/ 1373020 w 1373020"/>
                    <a:gd name="connsiteY2" fmla="*/ 426691 h 426691"/>
                    <a:gd name="connsiteX3" fmla="*/ 0 w 1373020"/>
                    <a:gd name="connsiteY3" fmla="*/ 426691 h 426691"/>
                    <a:gd name="connsiteX4" fmla="*/ 323208 w 1373020"/>
                    <a:gd name="connsiteY4" fmla="*/ 111669 h 426691"/>
                    <a:gd name="connsiteX5" fmla="*/ 437779 w 1373020"/>
                    <a:gd name="connsiteY5" fmla="*/ 0 h 4266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73020" h="426691">
                      <a:moveTo>
                        <a:pt x="437779" y="0"/>
                      </a:moveTo>
                      <a:lnTo>
                        <a:pt x="1373020" y="0"/>
                      </a:lnTo>
                      <a:lnTo>
                        <a:pt x="1373020" y="426691"/>
                      </a:lnTo>
                      <a:lnTo>
                        <a:pt x="0" y="426691"/>
                      </a:lnTo>
                      <a:lnTo>
                        <a:pt x="323208" y="111669"/>
                      </a:lnTo>
                      <a:lnTo>
                        <a:pt x="437779" y="0"/>
                      </a:lnTo>
                      <a:close/>
                    </a:path>
                  </a:pathLst>
                </a:custGeom>
                <a:gradFill>
                  <a:gsLst>
                    <a:gs pos="0">
                      <a:srgbClr val="FBE4AE"/>
                    </a:gs>
                    <a:gs pos="13000">
                      <a:srgbClr val="BD922A"/>
                    </a:gs>
                    <a:gs pos="21001">
                      <a:srgbClr val="BD922A"/>
                    </a:gs>
                    <a:gs pos="63000">
                      <a:srgbClr val="FBE4AE"/>
                    </a:gs>
                    <a:gs pos="67000">
                      <a:srgbClr val="BD922A"/>
                    </a:gs>
                    <a:gs pos="69000">
                      <a:srgbClr val="835E17"/>
                    </a:gs>
                    <a:gs pos="82001">
                      <a:srgbClr val="A28949"/>
                    </a:gs>
                    <a:gs pos="100000">
                      <a:srgbClr val="FAE3B7"/>
                    </a:gs>
                  </a:gsLst>
                  <a:lin ang="0" scaled="1"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th-TH" sz="2000"/>
                </a:p>
              </p:txBody>
            </p:sp>
            <p:sp>
              <p:nvSpPr>
                <p:cNvPr id="35" name="รูปแบบอิสระ: รูปร่าง 31">
                  <a:extLst>
                    <a:ext uri="{FF2B5EF4-FFF2-40B4-BE49-F238E27FC236}">
                      <a16:creationId xmlns:a16="http://schemas.microsoft.com/office/drawing/2014/main" id="{CB515603-CB57-4A48-B8A7-C4BD2C469F4B}"/>
                    </a:ext>
                  </a:extLst>
                </p:cNvPr>
                <p:cNvSpPr/>
                <p:nvPr/>
              </p:nvSpPr>
              <p:spPr>
                <a:xfrm>
                  <a:off x="9543115" y="6510930"/>
                  <a:ext cx="2661401" cy="358302"/>
                </a:xfrm>
                <a:custGeom>
                  <a:avLst/>
                  <a:gdLst>
                    <a:gd name="connsiteX0" fmla="*/ 349528 w 1399340"/>
                    <a:gd name="connsiteY0" fmla="*/ 0 h 340675"/>
                    <a:gd name="connsiteX1" fmla="*/ 1399340 w 1399340"/>
                    <a:gd name="connsiteY1" fmla="*/ 0 h 340675"/>
                    <a:gd name="connsiteX2" fmla="*/ 1399340 w 1399340"/>
                    <a:gd name="connsiteY2" fmla="*/ 340675 h 340675"/>
                    <a:gd name="connsiteX3" fmla="*/ 0 w 1399340"/>
                    <a:gd name="connsiteY3" fmla="*/ 340675 h 340675"/>
                    <a:gd name="connsiteX4" fmla="*/ 349528 w 1399340"/>
                    <a:gd name="connsiteY4" fmla="*/ 0 h 3406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99340" h="340675">
                      <a:moveTo>
                        <a:pt x="349528" y="0"/>
                      </a:moveTo>
                      <a:lnTo>
                        <a:pt x="1399340" y="0"/>
                      </a:lnTo>
                      <a:lnTo>
                        <a:pt x="1399340" y="340675"/>
                      </a:lnTo>
                      <a:lnTo>
                        <a:pt x="0" y="340675"/>
                      </a:lnTo>
                      <a:lnTo>
                        <a:pt x="349528" y="0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th-TH" sz="2000"/>
                </a:p>
              </p:txBody>
            </p:sp>
          </p:grpSp>
        </p:grpSp>
        <p:pic>
          <p:nvPicPr>
            <p:cNvPr id="26" name="Picture 23">
              <a:extLst>
                <a:ext uri="{FF2B5EF4-FFF2-40B4-BE49-F238E27FC236}">
                  <a16:creationId xmlns:a16="http://schemas.microsoft.com/office/drawing/2014/main" id="{A9FCDA38-8F0B-49DF-8F2E-B899B1F3623D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699853" y="5264104"/>
              <a:ext cx="625615" cy="408428"/>
            </a:xfrm>
            <a:prstGeom prst="rect">
              <a:avLst/>
            </a:prstGeom>
          </p:spPr>
        </p:pic>
        <p:pic>
          <p:nvPicPr>
            <p:cNvPr id="27" name="Picture 24">
              <a:extLst>
                <a:ext uri="{FF2B5EF4-FFF2-40B4-BE49-F238E27FC236}">
                  <a16:creationId xmlns:a16="http://schemas.microsoft.com/office/drawing/2014/main" id="{199745AA-CFB3-443D-A566-E11575BA5223}"/>
                </a:ext>
              </a:extLst>
            </p:cNvPr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440755" y="5252961"/>
              <a:ext cx="384697" cy="433336"/>
            </a:xfrm>
            <a:prstGeom prst="rect">
              <a:avLst/>
            </a:prstGeom>
          </p:spPr>
        </p:pic>
        <p:pic>
          <p:nvPicPr>
            <p:cNvPr id="28" name="Picture 35">
              <a:extLst>
                <a:ext uri="{FF2B5EF4-FFF2-40B4-BE49-F238E27FC236}">
                  <a16:creationId xmlns:a16="http://schemas.microsoft.com/office/drawing/2014/main" id="{9584FECB-F937-4F01-8CDD-C92F98A2F1BC}"/>
                </a:ext>
              </a:extLst>
            </p:cNvPr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882063" y="5338458"/>
              <a:ext cx="373365" cy="309768"/>
            </a:xfrm>
            <a:prstGeom prst="rect">
              <a:avLst/>
            </a:prstGeom>
          </p:spPr>
        </p:pic>
        <p:pic>
          <p:nvPicPr>
            <p:cNvPr id="29" name="Picture 36">
              <a:extLst>
                <a:ext uri="{FF2B5EF4-FFF2-40B4-BE49-F238E27FC236}">
                  <a16:creationId xmlns:a16="http://schemas.microsoft.com/office/drawing/2014/main" id="{62FFD426-AD6C-47DA-99D3-A7217E240C18}"/>
                </a:ext>
              </a:extLst>
            </p:cNvPr>
            <p:cNvPicPr>
              <a:picLocks noChangeAspect="1"/>
            </p:cNvPicPr>
            <p:nvPr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345100" y="5340250"/>
              <a:ext cx="281130" cy="303691"/>
            </a:xfrm>
            <a:prstGeom prst="rect">
              <a:avLst/>
            </a:prstGeom>
          </p:spPr>
        </p:pic>
        <p:pic>
          <p:nvPicPr>
            <p:cNvPr id="30" name="Picture 2" descr="C:\Users\Administrator\Desktop\change for good.png"/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606130" y="5281839"/>
              <a:ext cx="890907" cy="501037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31" name="รูปแบบอิสระ: รูปร่าง 49">
              <a:extLst>
                <a:ext uri="{FF2B5EF4-FFF2-40B4-BE49-F238E27FC236}">
                  <a16:creationId xmlns:a16="http://schemas.microsoft.com/office/drawing/2014/main" id="{0CC04605-512B-40BA-BB6C-C4CA6329F254}"/>
                </a:ext>
              </a:extLst>
            </p:cNvPr>
            <p:cNvSpPr/>
            <p:nvPr/>
          </p:nvSpPr>
          <p:spPr>
            <a:xfrm rot="1816843">
              <a:off x="8384884" y="5134125"/>
              <a:ext cx="366819" cy="715174"/>
            </a:xfrm>
            <a:custGeom>
              <a:avLst/>
              <a:gdLst>
                <a:gd name="connsiteX0" fmla="*/ 411471 w 524882"/>
                <a:gd name="connsiteY0" fmla="*/ 0 h 426691"/>
                <a:gd name="connsiteX1" fmla="*/ 524882 w 524882"/>
                <a:gd name="connsiteY1" fmla="*/ 0 h 426691"/>
                <a:gd name="connsiteX2" fmla="*/ 113411 w 524882"/>
                <a:gd name="connsiteY2" fmla="*/ 426691 h 426691"/>
                <a:gd name="connsiteX3" fmla="*/ 0 w 524882"/>
                <a:gd name="connsiteY3" fmla="*/ 426691 h 426691"/>
                <a:gd name="connsiteX4" fmla="*/ 411471 w 524882"/>
                <a:gd name="connsiteY4" fmla="*/ 0 h 426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4882" h="426691">
                  <a:moveTo>
                    <a:pt x="411471" y="0"/>
                  </a:moveTo>
                  <a:lnTo>
                    <a:pt x="524882" y="0"/>
                  </a:lnTo>
                  <a:lnTo>
                    <a:pt x="113411" y="426691"/>
                  </a:lnTo>
                  <a:lnTo>
                    <a:pt x="0" y="426691"/>
                  </a:lnTo>
                  <a:lnTo>
                    <a:pt x="411471" y="0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BE4AE"/>
                </a:gs>
                <a:gs pos="13000">
                  <a:srgbClr val="BD922A"/>
                </a:gs>
                <a:gs pos="21001">
                  <a:srgbClr val="BD922A"/>
                </a:gs>
                <a:gs pos="63000">
                  <a:srgbClr val="FBE4AE"/>
                </a:gs>
                <a:gs pos="67000">
                  <a:srgbClr val="BD922A"/>
                </a:gs>
                <a:gs pos="69000">
                  <a:srgbClr val="835E17"/>
                </a:gs>
                <a:gs pos="82001">
                  <a:srgbClr val="A28949"/>
                </a:gs>
                <a:gs pos="100000">
                  <a:srgbClr val="FAE3B7"/>
                </a:gs>
              </a:gsLst>
              <a:path path="circle">
                <a:fillToRect l="100000" b="100000"/>
              </a:path>
              <a:tileRect t="-100000" r="-10000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th-TH" sz="2000"/>
            </a:p>
          </p:txBody>
        </p:sp>
      </p:grpSp>
      <p:sp>
        <p:nvSpPr>
          <p:cNvPr id="39" name="TextBox 7"/>
          <p:cNvSpPr txBox="1"/>
          <p:nvPr/>
        </p:nvSpPr>
        <p:spPr>
          <a:xfrm>
            <a:off x="216981" y="5442506"/>
            <a:ext cx="5166910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th-TH" sz="1000" b="1" dirty="0">
                <a:solidFill>
                  <a:schemeClr val="bg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เศรษฐกิจฐานรากมั่นคง ชุมชนเข้มแข็งอย่างยั่งยืน ด้วยหลักปรัชญาของเศรษฐกิจพอเพียง</a:t>
            </a:r>
          </a:p>
        </p:txBody>
      </p:sp>
      <p:sp>
        <p:nvSpPr>
          <p:cNvPr id="40" name="กล่องข้อความ 8">
            <a:extLst>
              <a:ext uri="{FF2B5EF4-FFF2-40B4-BE49-F238E27FC236}">
                <a16:creationId xmlns:a16="http://schemas.microsoft.com/office/drawing/2014/main" id="{BF84CABE-5C70-4013-8958-0D4F9CD0D474}"/>
              </a:ext>
            </a:extLst>
          </p:cNvPr>
          <p:cNvSpPr txBox="1"/>
          <p:nvPr/>
        </p:nvSpPr>
        <p:spPr>
          <a:xfrm>
            <a:off x="7676272" y="32100"/>
            <a:ext cx="2493196" cy="5262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ct val="120000"/>
              </a:lnSpc>
            </a:pPr>
            <a:r>
              <a:rPr lang="en-US" sz="12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60 </a:t>
            </a:r>
            <a:r>
              <a:rPr lang="th-TH" sz="12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ปี กรมการพัฒนาชุมชน</a:t>
            </a:r>
          </a:p>
          <a:p>
            <a:pPr>
              <a:lnSpc>
                <a:spcPct val="120000"/>
              </a:lnSpc>
            </a:pPr>
            <a:r>
              <a:rPr lang="th-TH" sz="12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สร้างสรรค์ชุมชน สร้างคน สร้างชาติ</a:t>
            </a:r>
            <a:endParaRPr lang="en-US" sz="1200" b="1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hulabhorn Likit Text" panose="00000500000000000000" pitchFamily="50" charset="-34"/>
              <a:cs typeface="Chulabhorn Likit Text" panose="00000500000000000000" pitchFamily="50" charset="-34"/>
            </a:endParaRPr>
          </a:p>
        </p:txBody>
      </p:sp>
      <p:sp>
        <p:nvSpPr>
          <p:cNvPr id="41" name="สี่เหลี่ยมผืนผ้า: มุมมน 24">
            <a:extLst>
              <a:ext uri="{FF2B5EF4-FFF2-40B4-BE49-F238E27FC236}">
                <a16:creationId xmlns:a16="http://schemas.microsoft.com/office/drawing/2014/main" id="{D992C9EC-F489-4262-8A24-43469489E10F}"/>
              </a:ext>
            </a:extLst>
          </p:cNvPr>
          <p:cNvSpPr/>
          <p:nvPr/>
        </p:nvSpPr>
        <p:spPr>
          <a:xfrm>
            <a:off x="298784" y="-44257"/>
            <a:ext cx="6334319" cy="679012"/>
          </a:xfrm>
          <a:prstGeom prst="roundRect">
            <a:avLst/>
          </a:prstGeom>
          <a:noFill/>
          <a:ln>
            <a:noFill/>
          </a:ln>
          <a:scene3d>
            <a:camera prst="orthographicFront"/>
            <a:lightRig rig="threePt" dir="t"/>
          </a:scene3d>
          <a:sp3d>
            <a:bevelT w="139700" h="139700" prst="divot"/>
          </a:sp3d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rtlCol="0" anchor="t"/>
          <a:lstStyle/>
          <a:p>
            <a:pPr>
              <a:lnSpc>
                <a:spcPct val="110000"/>
              </a:lnSpc>
            </a:pPr>
            <a:r>
              <a:rPr lang="th-TH" sz="1200" b="1" spc="-30" dirty="0">
                <a:solidFill>
                  <a:schemeClr val="bg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5.4 </a:t>
            </a:r>
            <a:r>
              <a:rPr lang="th-TH" sz="1200" b="1" dirty="0">
                <a:solidFill>
                  <a:schemeClr val="bg1"/>
                </a:solidFill>
                <a:latin typeface="Chulabhorn Likit Text" panose="00000500000000000000" pitchFamily="50" charset="-34"/>
                <a:ea typeface="Times New Roman" panose="02020603050405020304" pitchFamily="18" charset="0"/>
                <a:cs typeface="Chulabhorn Likit Text" panose="00000500000000000000" pitchFamily="50" charset="-34"/>
              </a:rPr>
              <a:t>การพิจารณาจัดสรรงบประมาณเงินอุดหนุน และเงินทุนหมุนเวียน</a:t>
            </a:r>
            <a:br>
              <a:rPr lang="th-TH" sz="1200" b="1" dirty="0">
                <a:solidFill>
                  <a:schemeClr val="bg1"/>
                </a:solidFill>
                <a:latin typeface="Chulabhorn Likit Text" panose="00000500000000000000" pitchFamily="50" charset="-34"/>
                <a:ea typeface="Times New Roman" panose="02020603050405020304" pitchFamily="18" charset="0"/>
                <a:cs typeface="Chulabhorn Likit Text" panose="00000500000000000000" pitchFamily="50" charset="-34"/>
              </a:rPr>
            </a:br>
            <a:r>
              <a:rPr lang="th-TH" sz="1200" b="1" dirty="0">
                <a:solidFill>
                  <a:schemeClr val="bg1"/>
                </a:solidFill>
                <a:latin typeface="Chulabhorn Likit Text" panose="00000500000000000000" pitchFamily="50" charset="-34"/>
                <a:ea typeface="Times New Roman" panose="02020603050405020304" pitchFamily="18" charset="0"/>
                <a:cs typeface="Chulabhorn Likit Text" panose="00000500000000000000" pitchFamily="50" charset="-34"/>
              </a:rPr>
              <a:t>กองทุนพัฒนาบทบาทสตรี ประจำปีงบประมาณ พ.ศ. 2566 </a:t>
            </a:r>
            <a:r>
              <a:rPr lang="th-TH" sz="1200" b="1" dirty="0" smtClean="0">
                <a:solidFill>
                  <a:schemeClr val="bg1"/>
                </a:solidFill>
                <a:latin typeface="Chulabhorn Likit Text" panose="00000500000000000000" pitchFamily="50" charset="-34"/>
                <a:ea typeface="Times New Roman" panose="02020603050405020304" pitchFamily="18" charset="0"/>
                <a:cs typeface="Chulabhorn Likit Text" panose="00000500000000000000" pitchFamily="50" charset="-34"/>
              </a:rPr>
              <a:t>เพิ่มเติม (ต่อ) </a:t>
            </a:r>
            <a:endParaRPr lang="th-TH" sz="1200" b="1" dirty="0">
              <a:solidFill>
                <a:schemeClr val="bg1"/>
              </a:solidFill>
              <a:latin typeface="Chulabhorn Likit Text" panose="00000500000000000000" pitchFamily="50" charset="-34"/>
              <a:cs typeface="Chulabhorn Likit Text" panose="00000500000000000000" pitchFamily="50" charset="-34"/>
            </a:endParaRPr>
          </a:p>
        </p:txBody>
      </p:sp>
      <p:graphicFrame>
        <p:nvGraphicFramePr>
          <p:cNvPr id="2" name="ตาราง 1">
            <a:extLst>
              <a:ext uri="{FF2B5EF4-FFF2-40B4-BE49-F238E27FC236}">
                <a16:creationId xmlns:a16="http://schemas.microsoft.com/office/drawing/2014/main" id="{3BF0649B-9B95-800F-6B94-2CBEE6BB17DF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145021252"/>
              </p:ext>
            </p:extLst>
          </p:nvPr>
        </p:nvGraphicFramePr>
        <p:xfrm>
          <a:off x="298784" y="716698"/>
          <a:ext cx="9487727" cy="4484041"/>
        </p:xfrm>
        <a:graphic>
          <a:graphicData uri="http://schemas.openxmlformats.org/drawingml/2006/table">
            <a:tbl>
              <a:tblPr>
                <a:tableStyleId>{BDBED569-4797-4DF1-A0F4-6AAB3CD982D8}</a:tableStyleId>
              </a:tblPr>
              <a:tblGrid>
                <a:gridCol w="544714">
                  <a:extLst>
                    <a:ext uri="{9D8B030D-6E8A-4147-A177-3AD203B41FA5}">
                      <a16:colId xmlns:a16="http://schemas.microsoft.com/office/drawing/2014/main" val="3715719073"/>
                    </a:ext>
                  </a:extLst>
                </a:gridCol>
                <a:gridCol w="731260">
                  <a:extLst>
                    <a:ext uri="{9D8B030D-6E8A-4147-A177-3AD203B41FA5}">
                      <a16:colId xmlns:a16="http://schemas.microsoft.com/office/drawing/2014/main" val="345401514"/>
                    </a:ext>
                  </a:extLst>
                </a:gridCol>
                <a:gridCol w="925268">
                  <a:extLst>
                    <a:ext uri="{9D8B030D-6E8A-4147-A177-3AD203B41FA5}">
                      <a16:colId xmlns:a16="http://schemas.microsoft.com/office/drawing/2014/main" val="2772080552"/>
                    </a:ext>
                  </a:extLst>
                </a:gridCol>
                <a:gridCol w="544714">
                  <a:extLst>
                    <a:ext uri="{9D8B030D-6E8A-4147-A177-3AD203B41FA5}">
                      <a16:colId xmlns:a16="http://schemas.microsoft.com/office/drawing/2014/main" val="4239470745"/>
                    </a:ext>
                  </a:extLst>
                </a:gridCol>
                <a:gridCol w="934595">
                  <a:extLst>
                    <a:ext uri="{9D8B030D-6E8A-4147-A177-3AD203B41FA5}">
                      <a16:colId xmlns:a16="http://schemas.microsoft.com/office/drawing/2014/main" val="1701711516"/>
                    </a:ext>
                  </a:extLst>
                </a:gridCol>
                <a:gridCol w="664104">
                  <a:extLst>
                    <a:ext uri="{9D8B030D-6E8A-4147-A177-3AD203B41FA5}">
                      <a16:colId xmlns:a16="http://schemas.microsoft.com/office/drawing/2014/main" val="2301045072"/>
                    </a:ext>
                  </a:extLst>
                </a:gridCol>
                <a:gridCol w="889824">
                  <a:extLst>
                    <a:ext uri="{9D8B030D-6E8A-4147-A177-3AD203B41FA5}">
                      <a16:colId xmlns:a16="http://schemas.microsoft.com/office/drawing/2014/main" val="1961529352"/>
                    </a:ext>
                  </a:extLst>
                </a:gridCol>
                <a:gridCol w="514866">
                  <a:extLst>
                    <a:ext uri="{9D8B030D-6E8A-4147-A177-3AD203B41FA5}">
                      <a16:colId xmlns:a16="http://schemas.microsoft.com/office/drawing/2014/main" val="3893294859"/>
                    </a:ext>
                  </a:extLst>
                </a:gridCol>
                <a:gridCol w="693951">
                  <a:extLst>
                    <a:ext uri="{9D8B030D-6E8A-4147-A177-3AD203B41FA5}">
                      <a16:colId xmlns:a16="http://schemas.microsoft.com/office/drawing/2014/main" val="1821759419"/>
                    </a:ext>
                  </a:extLst>
                </a:gridCol>
                <a:gridCol w="647891">
                  <a:extLst>
                    <a:ext uri="{9D8B030D-6E8A-4147-A177-3AD203B41FA5}">
                      <a16:colId xmlns:a16="http://schemas.microsoft.com/office/drawing/2014/main" val="654441103"/>
                    </a:ext>
                  </a:extLst>
                </a:gridCol>
                <a:gridCol w="790104">
                  <a:extLst>
                    <a:ext uri="{9D8B030D-6E8A-4147-A177-3AD203B41FA5}">
                      <a16:colId xmlns:a16="http://schemas.microsoft.com/office/drawing/2014/main" val="1541442869"/>
                    </a:ext>
                  </a:extLst>
                </a:gridCol>
                <a:gridCol w="517007">
                  <a:extLst>
                    <a:ext uri="{9D8B030D-6E8A-4147-A177-3AD203B41FA5}">
                      <a16:colId xmlns:a16="http://schemas.microsoft.com/office/drawing/2014/main" val="4011937030"/>
                    </a:ext>
                  </a:extLst>
                </a:gridCol>
                <a:gridCol w="1089429">
                  <a:extLst>
                    <a:ext uri="{9D8B030D-6E8A-4147-A177-3AD203B41FA5}">
                      <a16:colId xmlns:a16="http://schemas.microsoft.com/office/drawing/2014/main" val="3605833679"/>
                    </a:ext>
                  </a:extLst>
                </a:gridCol>
              </a:tblGrid>
              <a:tr h="221921">
                <a:tc rowSpan="3">
                  <a:txBody>
                    <a:bodyPr/>
                    <a:lstStyle/>
                    <a:p>
                      <a:pPr algn="ctr" fontAlgn="ctr"/>
                      <a:r>
                        <a:rPr lang="th-TH" sz="1050" b="1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ที่</a:t>
                      </a:r>
                      <a:endParaRPr lang="th-TH" sz="105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8E4ED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 fontAlgn="ctr"/>
                      <a:r>
                        <a:rPr lang="th-TH" sz="1050" b="1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จังหวัด</a:t>
                      </a:r>
                      <a:endParaRPr lang="th-TH" sz="105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8E4ED"/>
                    </a:solidFill>
                  </a:tcPr>
                </a:tc>
                <a:tc gridSpan="11">
                  <a:txBody>
                    <a:bodyPr/>
                    <a:lstStyle/>
                    <a:p>
                      <a:pPr algn="ctr" fontAlgn="ctr"/>
                      <a:r>
                        <a:rPr lang="th-TH" sz="1050" b="1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เงินอุดหนุน</a:t>
                      </a:r>
                      <a:endParaRPr lang="th-TH" sz="105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8E4ED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870151800"/>
                  </a:ext>
                </a:extLst>
              </a:tr>
              <a:tr h="360623">
                <a:tc v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th-TH" sz="1050" b="1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งบประมาณจัดสรร</a:t>
                      </a:r>
                      <a:endParaRPr lang="th-TH" sz="105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8E4ED"/>
                    </a:solidFill>
                  </a:tcPr>
                </a:tc>
                <a:tc gridSpan="3">
                  <a:txBody>
                    <a:bodyPr/>
                    <a:lstStyle/>
                    <a:p>
                      <a:pPr algn="ctr" fontAlgn="ctr"/>
                      <a:r>
                        <a:rPr lang="th-TH" sz="1050" b="1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ผลการเบิกจ่าย</a:t>
                      </a:r>
                      <a:endParaRPr lang="th-TH" sz="105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8E4ED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th-TH" sz="1050" b="1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งบประมาณที่ส่งคืน</a:t>
                      </a:r>
                      <a:endParaRPr lang="th-TH" sz="105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8E4ED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th-TH" sz="1050" b="1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ร้อยละของหนี้เกินกำหนดชำระ </a:t>
                      </a:r>
                      <a:r>
                        <a:rPr lang="th-TH" sz="1050" b="1" u="none" strike="noStrike" dirty="0" smtClean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/>
                      </a:r>
                      <a:br>
                        <a:rPr lang="th-TH" sz="1050" b="1" u="none" strike="noStrike" dirty="0" smtClean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</a:br>
                      <a:r>
                        <a:rPr lang="th-TH" sz="1050" b="1" u="none" strike="noStrike" dirty="0" smtClean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(</a:t>
                      </a:r>
                      <a:r>
                        <a:rPr lang="th-TH" sz="1050" b="1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ข้อมูล </a:t>
                      </a:r>
                      <a:r>
                        <a:rPr lang="th-TH" sz="1050" b="1" u="none" strike="noStrike" dirty="0" smtClean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ณ</a:t>
                      </a:r>
                      <a:br>
                        <a:rPr lang="th-TH" sz="1050" b="1" u="none" strike="noStrike" dirty="0" smtClean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</a:br>
                      <a:r>
                        <a:rPr lang="th-TH" sz="1050" b="1" u="none" strike="noStrike" dirty="0" smtClean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</a:t>
                      </a:r>
                      <a:r>
                        <a:rPr lang="th-TH" sz="1050" b="1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 เม.ย.66)</a:t>
                      </a:r>
                      <a:endParaRPr lang="th-TH" sz="105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8E4ED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th-TH" sz="1050" b="1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ขอรับงบประมาณเพิ่มเติม</a:t>
                      </a:r>
                      <a:endParaRPr lang="th-TH" sz="105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8E4ED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th-TH" sz="1050" b="1" u="none" strike="noStrike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เสนอจัดสรรงบประมาณเพิ่มเติม</a:t>
                      </a:r>
                      <a:endParaRPr lang="th-TH" sz="1050" b="1" i="0" u="none" strike="noStrike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8E4ED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806239388"/>
                  </a:ext>
                </a:extLst>
              </a:tr>
              <a:tr h="513193">
                <a:tc v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050" b="1" u="none" strike="noStrike" spc="-100" baseline="0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จำนวน (โครงการ)</a:t>
                      </a:r>
                      <a:endParaRPr lang="th-TH" sz="1050" b="1" i="0" u="none" strike="noStrike" spc="-100" baseline="0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8E4ED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050" b="1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จำนวนเงิน (บาท)</a:t>
                      </a:r>
                      <a:endParaRPr lang="th-TH" sz="105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8E4ED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050" b="1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ร้อยละเบิกจ่าย</a:t>
                      </a:r>
                      <a:endParaRPr lang="th-TH" sz="105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8E4ED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050" b="1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จำนวนเงิน (บาท)</a:t>
                      </a:r>
                      <a:endParaRPr lang="th-TH" sz="105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8E4ED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050" b="1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ร้อยละส่งคืน</a:t>
                      </a:r>
                      <a:endParaRPr lang="th-TH" sz="105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8E4ED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050" b="1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จำนวน (โครงการ)</a:t>
                      </a:r>
                      <a:endParaRPr lang="th-TH" sz="105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8E4ED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050" b="1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จำนวนเงิน (บาท)</a:t>
                      </a:r>
                      <a:endParaRPr lang="th-TH" sz="105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8E4ED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050" b="1" u="none" strike="noStrike" spc="-100" baseline="0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จำนวน (โครงการ)</a:t>
                      </a:r>
                      <a:endParaRPr lang="th-TH" sz="1050" b="1" i="0" u="none" strike="noStrike" spc="-100" baseline="0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8E4ED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050" b="1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จำนวนเงิน (บาท)</a:t>
                      </a:r>
                      <a:endParaRPr lang="th-TH" sz="105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8E4E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65556962"/>
                  </a:ext>
                </a:extLst>
              </a:tr>
              <a:tr h="330200"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41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ภูเก็ต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830,000.00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14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 830,000.00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100.00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             -  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-  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 54.43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-   </a:t>
                      </a:r>
                      <a:endParaRPr lang="th-TH" sz="100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              -  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</a:t>
                      </a:r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-  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                    -  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3066736"/>
                  </a:ext>
                </a:extLst>
              </a:tr>
              <a:tr h="330200"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42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มหาสารคาม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1,100,000.00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22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1,100,000.00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100.00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             -  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-  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16.97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  15,000.00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</a:t>
                      </a:r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        15,000.00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57720236"/>
                  </a:ext>
                </a:extLst>
              </a:tr>
              <a:tr h="330200"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43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มุกดาหาร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830,000.00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26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 830,000.00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100.00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             -  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-  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36.67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18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376,000.00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-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 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43967317"/>
                  </a:ext>
                </a:extLst>
              </a:tr>
              <a:tr h="330200"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44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แม่ฮ่องสอน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980,000.00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20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 980,000.00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100.00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             -  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-  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 13.93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3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</a:t>
                      </a:r>
                      <a:r>
                        <a:rPr lang="th-TH" sz="1000" b="1" i="0" u="none" strike="noStrike" spc="-30" baseline="0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500,000.00</a:t>
                      </a:r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</a:t>
                      </a:r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      200,000.00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19362928"/>
                  </a:ext>
                </a:extLst>
              </a:tr>
              <a:tr h="330200"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45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ยโสธร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830,000.00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12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 830,000.00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100.00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             -  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-  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17.85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-   </a:t>
                      </a:r>
                      <a:endParaRPr lang="th-TH" sz="100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              -  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</a:t>
                      </a:r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-  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                    -  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40013846"/>
                  </a:ext>
                </a:extLst>
              </a:tr>
              <a:tr h="330200"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46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ยะลา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830,000.00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13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 830,000.00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100.00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             -  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-  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56.72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</a:t>
                      </a:r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-  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              -  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</a:t>
                      </a:r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-  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                    -  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75158532"/>
                  </a:ext>
                </a:extLst>
              </a:tr>
              <a:tr h="330200"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47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ร้อยเอ็ด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1,530,000.00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22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1,530,000.00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100.00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             -  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-  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 36.33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</a:t>
                      </a:r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-  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              -  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</a:t>
                      </a:r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-  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                    -  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2122811"/>
                  </a:ext>
                </a:extLst>
              </a:tr>
              <a:tr h="330200"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48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ระนอง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830,000.00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17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 830,000.00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100.00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             -  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-  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37.97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</a:t>
                      </a:r>
                      <a:r>
                        <a:rPr lang="th-TH" sz="10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-   </a:t>
                      </a:r>
                      <a:endParaRPr lang="th-TH" sz="100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              -  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</a:t>
                      </a:r>
                      <a:r>
                        <a:rPr lang="th-TH" sz="10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-   </a:t>
                      </a:r>
                      <a:endParaRPr lang="th-TH" sz="100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                    -  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76451212"/>
                  </a:ext>
                </a:extLst>
              </a:tr>
              <a:tr h="330200"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49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ระยอง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1,250,000.00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41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1,250,000.00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100.00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             -  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-  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 16.68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3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125,975.00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 </a:t>
                      </a:r>
                      <a:endParaRPr lang="th-TH" sz="100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        78,630.00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19313"/>
                  </a:ext>
                </a:extLst>
              </a:tr>
              <a:tr h="330200"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50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ราชบุรี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1,250,000.00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19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1,250,000.00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100.00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             -  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-  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 12.56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6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358,125.00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4 </a:t>
                      </a:r>
                      <a:endParaRPr lang="th-TH" sz="100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      220,625.00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81181073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579269687"/>
      </p:ext>
    </p:extLst>
  </p:cSld>
  <p:clrMapOvr>
    <a:masterClrMapping/>
  </p:clrMapOvr>
</p:sld>
</file>

<file path=ppt/slides/slide1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Group 14"/>
          <p:cNvGrpSpPr/>
          <p:nvPr/>
        </p:nvGrpSpPr>
        <p:grpSpPr>
          <a:xfrm>
            <a:off x="-23581" y="-271597"/>
            <a:ext cx="10193050" cy="1541268"/>
            <a:chOff x="-23581" y="-271597"/>
            <a:chExt cx="10193050" cy="1541268"/>
          </a:xfrm>
        </p:grpSpPr>
        <p:grpSp>
          <p:nvGrpSpPr>
            <p:cNvPr id="16" name="กลุ่ม 52">
              <a:extLst>
                <a:ext uri="{FF2B5EF4-FFF2-40B4-BE49-F238E27FC236}">
                  <a16:creationId xmlns:a16="http://schemas.microsoft.com/office/drawing/2014/main" id="{84E5CB32-C22A-40FB-BE79-3F261B775F5E}"/>
                </a:ext>
              </a:extLst>
            </p:cNvPr>
            <p:cNvGrpSpPr/>
            <p:nvPr/>
          </p:nvGrpSpPr>
          <p:grpSpPr>
            <a:xfrm>
              <a:off x="-23581" y="299"/>
              <a:ext cx="10193050" cy="674950"/>
              <a:chOff x="-29746" y="-164554"/>
              <a:chExt cx="9173747" cy="607455"/>
            </a:xfrm>
          </p:grpSpPr>
          <p:sp>
            <p:nvSpPr>
              <p:cNvPr id="20" name="สี่เหลี่ยมผืนผ้า: มุมมน 48">
                <a:extLst>
                  <a:ext uri="{FF2B5EF4-FFF2-40B4-BE49-F238E27FC236}">
                    <a16:creationId xmlns:a16="http://schemas.microsoft.com/office/drawing/2014/main" id="{DCE62B95-9C16-4E87-82CC-AF99B1F01983}"/>
                  </a:ext>
                </a:extLst>
              </p:cNvPr>
              <p:cNvSpPr/>
              <p:nvPr/>
            </p:nvSpPr>
            <p:spPr>
              <a:xfrm>
                <a:off x="5692012" y="65211"/>
                <a:ext cx="3441748" cy="377690"/>
              </a:xfrm>
              <a:prstGeom prst="roundRect">
                <a:avLst/>
              </a:prstGeom>
              <a:gradFill flip="none" rotWithShape="1">
                <a:gsLst>
                  <a:gs pos="0">
                    <a:srgbClr val="8E7300"/>
                  </a:gs>
                  <a:gs pos="51000">
                    <a:srgbClr val="FFFFFF"/>
                  </a:gs>
                  <a:gs pos="76000">
                    <a:srgbClr val="BC9800"/>
                  </a:gs>
                  <a:gs pos="24000">
                    <a:srgbClr val="BC9800"/>
                  </a:gs>
                  <a:gs pos="100000">
                    <a:srgbClr val="9A7D00"/>
                  </a:gs>
                </a:gsLst>
                <a:lin ang="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2000"/>
              </a:p>
            </p:txBody>
          </p:sp>
          <p:sp>
            <p:nvSpPr>
              <p:cNvPr id="21" name="สี่เหลี่ยมผืนผ้า 47">
                <a:extLst>
                  <a:ext uri="{FF2B5EF4-FFF2-40B4-BE49-F238E27FC236}">
                    <a16:creationId xmlns:a16="http://schemas.microsoft.com/office/drawing/2014/main" id="{667204FE-3C1C-4980-AD32-890094B05AFC}"/>
                  </a:ext>
                </a:extLst>
              </p:cNvPr>
              <p:cNvSpPr/>
              <p:nvPr/>
            </p:nvSpPr>
            <p:spPr>
              <a:xfrm>
                <a:off x="-29746" y="-164554"/>
                <a:ext cx="9173747" cy="517884"/>
              </a:xfrm>
              <a:prstGeom prst="rect">
                <a:avLst/>
              </a:prstGeom>
              <a:gradFill flip="none" rotWithShape="1">
                <a:gsLst>
                  <a:gs pos="0">
                    <a:srgbClr val="8E7300"/>
                  </a:gs>
                  <a:gs pos="51000">
                    <a:srgbClr val="FFFFFF"/>
                  </a:gs>
                  <a:gs pos="76000">
                    <a:srgbClr val="BC9800"/>
                  </a:gs>
                  <a:gs pos="24000">
                    <a:srgbClr val="BC9800"/>
                  </a:gs>
                  <a:gs pos="100000">
                    <a:srgbClr val="9A7D00"/>
                  </a:gs>
                </a:gsLst>
                <a:lin ang="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2000"/>
              </a:p>
            </p:txBody>
          </p:sp>
          <p:sp>
            <p:nvSpPr>
              <p:cNvPr id="22" name="แผนผังลำดับงาน: ป้อนข้อมูลด้วยตนเอง 4">
                <a:extLst>
                  <a:ext uri="{FF2B5EF4-FFF2-40B4-BE49-F238E27FC236}">
                    <a16:creationId xmlns:a16="http://schemas.microsoft.com/office/drawing/2014/main" id="{CDB1064D-F2C9-4D02-9722-A4463B75D08B}"/>
                  </a:ext>
                </a:extLst>
              </p:cNvPr>
              <p:cNvSpPr/>
              <p:nvPr/>
            </p:nvSpPr>
            <p:spPr>
              <a:xfrm>
                <a:off x="5883027" y="51469"/>
                <a:ext cx="3260973" cy="301861"/>
              </a:xfrm>
              <a:prstGeom prst="flowChartAlternateProcess">
                <a:avLst/>
              </a:prstGeom>
              <a:solidFill>
                <a:srgbClr val="00206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2000" dirty="0"/>
              </a:p>
            </p:txBody>
          </p:sp>
          <p:sp>
            <p:nvSpPr>
              <p:cNvPr id="23" name="สี่เหลี่ยมผืนผ้า 3">
                <a:extLst>
                  <a:ext uri="{FF2B5EF4-FFF2-40B4-BE49-F238E27FC236}">
                    <a16:creationId xmlns:a16="http://schemas.microsoft.com/office/drawing/2014/main" id="{8493D4F4-6FD8-4552-904E-DB7274115DA0}"/>
                  </a:ext>
                </a:extLst>
              </p:cNvPr>
              <p:cNvSpPr/>
              <p:nvPr/>
            </p:nvSpPr>
            <p:spPr>
              <a:xfrm>
                <a:off x="-29746" y="-164554"/>
                <a:ext cx="9173747" cy="432048"/>
              </a:xfrm>
              <a:prstGeom prst="rect">
                <a:avLst/>
              </a:prstGeom>
              <a:solidFill>
                <a:srgbClr val="00206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2000"/>
              </a:p>
            </p:txBody>
          </p:sp>
        </p:grpSp>
        <p:grpSp>
          <p:nvGrpSpPr>
            <p:cNvPr id="17" name="กลุ่ม 9">
              <a:extLst>
                <a:ext uri="{FF2B5EF4-FFF2-40B4-BE49-F238E27FC236}">
                  <a16:creationId xmlns:a16="http://schemas.microsoft.com/office/drawing/2014/main" id="{D2312BD0-5401-4FDB-9FF3-B1382B3C9639}"/>
                </a:ext>
              </a:extLst>
            </p:cNvPr>
            <p:cNvGrpSpPr/>
            <p:nvPr/>
          </p:nvGrpSpPr>
          <p:grpSpPr>
            <a:xfrm>
              <a:off x="5792566" y="-271597"/>
              <a:ext cx="1899096" cy="1541268"/>
              <a:chOff x="5491686" y="-481268"/>
              <a:chExt cx="1709187" cy="1387141"/>
            </a:xfrm>
          </p:grpSpPr>
          <p:sp>
            <p:nvSpPr>
              <p:cNvPr id="18" name="วงรี 13">
                <a:extLst>
                  <a:ext uri="{FF2B5EF4-FFF2-40B4-BE49-F238E27FC236}">
                    <a16:creationId xmlns:a16="http://schemas.microsoft.com/office/drawing/2014/main" id="{722B5707-C41F-4885-825E-D2676CEE49E1}"/>
                  </a:ext>
                </a:extLst>
              </p:cNvPr>
              <p:cNvSpPr/>
              <p:nvPr/>
            </p:nvSpPr>
            <p:spPr>
              <a:xfrm>
                <a:off x="5491686" y="-481268"/>
                <a:ext cx="1709187" cy="1387141"/>
              </a:xfrm>
              <a:prstGeom prst="ellipse">
                <a:avLst/>
              </a:prstGeom>
              <a:solidFill>
                <a:srgbClr val="FBF7F1"/>
              </a:solidFill>
              <a:ln>
                <a:noFill/>
              </a:ln>
              <a:effectLst>
                <a:softEdge rad="31750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2000"/>
              </a:p>
            </p:txBody>
          </p:sp>
          <p:pic>
            <p:nvPicPr>
              <p:cNvPr id="19" name="รูปภาพ 65">
                <a:extLst>
                  <a:ext uri="{FF2B5EF4-FFF2-40B4-BE49-F238E27FC236}">
                    <a16:creationId xmlns:a16="http://schemas.microsoft.com/office/drawing/2014/main" id="{EF9B53AA-6A14-4E04-B937-D6234A306BD7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2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r="65168" b="30186"/>
              <a:stretch/>
            </p:blipFill>
            <p:spPr>
              <a:xfrm>
                <a:off x="5978910" y="-202056"/>
                <a:ext cx="857563" cy="565764"/>
              </a:xfrm>
              <a:custGeom>
                <a:avLst/>
                <a:gdLst>
                  <a:gd name="connsiteX0" fmla="*/ 0 w 1500565"/>
                  <a:gd name="connsiteY0" fmla="*/ 0 h 990006"/>
                  <a:gd name="connsiteX1" fmla="*/ 1500565 w 1500565"/>
                  <a:gd name="connsiteY1" fmla="*/ 0 h 990006"/>
                  <a:gd name="connsiteX2" fmla="*/ 1500565 w 1500565"/>
                  <a:gd name="connsiteY2" fmla="*/ 699241 h 990006"/>
                  <a:gd name="connsiteX3" fmla="*/ 1454656 w 1500565"/>
                  <a:gd name="connsiteY3" fmla="*/ 699241 h 990006"/>
                  <a:gd name="connsiteX4" fmla="*/ 1454656 w 1500565"/>
                  <a:gd name="connsiteY4" fmla="*/ 958222 h 990006"/>
                  <a:gd name="connsiteX5" fmla="*/ 1500565 w 1500565"/>
                  <a:gd name="connsiteY5" fmla="*/ 958222 h 990006"/>
                  <a:gd name="connsiteX6" fmla="*/ 1500565 w 1500565"/>
                  <a:gd name="connsiteY6" fmla="*/ 990006 h 990006"/>
                  <a:gd name="connsiteX7" fmla="*/ 0 w 1500565"/>
                  <a:gd name="connsiteY7" fmla="*/ 990006 h 9900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00565" h="990006">
                    <a:moveTo>
                      <a:pt x="0" y="0"/>
                    </a:moveTo>
                    <a:lnTo>
                      <a:pt x="1500565" y="0"/>
                    </a:lnTo>
                    <a:lnTo>
                      <a:pt x="1500565" y="699241"/>
                    </a:lnTo>
                    <a:lnTo>
                      <a:pt x="1454656" y="699241"/>
                    </a:lnTo>
                    <a:lnTo>
                      <a:pt x="1454656" y="958222"/>
                    </a:lnTo>
                    <a:lnTo>
                      <a:pt x="1500565" y="958222"/>
                    </a:lnTo>
                    <a:lnTo>
                      <a:pt x="1500565" y="990006"/>
                    </a:lnTo>
                    <a:lnTo>
                      <a:pt x="0" y="990006"/>
                    </a:lnTo>
                    <a:close/>
                  </a:path>
                </a:pathLst>
              </a:custGeom>
            </p:spPr>
          </p:pic>
        </p:grpSp>
      </p:grpSp>
      <p:grpSp>
        <p:nvGrpSpPr>
          <p:cNvPr id="24" name="Group 23"/>
          <p:cNvGrpSpPr/>
          <p:nvPr/>
        </p:nvGrpSpPr>
        <p:grpSpPr>
          <a:xfrm>
            <a:off x="-23583" y="5154909"/>
            <a:ext cx="10183585" cy="694389"/>
            <a:chOff x="-23583" y="5134125"/>
            <a:chExt cx="10183585" cy="715174"/>
          </a:xfrm>
        </p:grpSpPr>
        <p:grpSp>
          <p:nvGrpSpPr>
            <p:cNvPr id="25" name="กลุ่ม 1">
              <a:extLst>
                <a:ext uri="{FF2B5EF4-FFF2-40B4-BE49-F238E27FC236}">
                  <a16:creationId xmlns:a16="http://schemas.microsoft.com/office/drawing/2014/main" id="{58DAA6D8-19A9-434E-BD10-9F227ECAADEE}"/>
                </a:ext>
              </a:extLst>
            </p:cNvPr>
            <p:cNvGrpSpPr/>
            <p:nvPr/>
          </p:nvGrpSpPr>
          <p:grpSpPr>
            <a:xfrm>
              <a:off x="-23583" y="5274993"/>
              <a:ext cx="10183585" cy="470079"/>
              <a:chOff x="-21226" y="4621292"/>
              <a:chExt cx="9165227" cy="561020"/>
            </a:xfrm>
          </p:grpSpPr>
          <p:grpSp>
            <p:nvGrpSpPr>
              <p:cNvPr id="32" name="กลุ่ม 7">
                <a:extLst>
                  <a:ext uri="{FF2B5EF4-FFF2-40B4-BE49-F238E27FC236}">
                    <a16:creationId xmlns:a16="http://schemas.microsoft.com/office/drawing/2014/main" id="{30C28730-7CDF-4231-A774-6A7122EB4AEA}"/>
                  </a:ext>
                </a:extLst>
              </p:cNvPr>
              <p:cNvGrpSpPr/>
              <p:nvPr/>
            </p:nvGrpSpPr>
            <p:grpSpPr>
              <a:xfrm>
                <a:off x="-21226" y="4635401"/>
                <a:ext cx="5133813" cy="546911"/>
                <a:chOff x="-45702" y="6428830"/>
                <a:chExt cx="7109733" cy="450425"/>
              </a:xfrm>
            </p:grpSpPr>
            <p:sp>
              <p:nvSpPr>
                <p:cNvPr id="36" name="รูปแบบอิสระ: รูปร่าง 55">
                  <a:extLst>
                    <a:ext uri="{FF2B5EF4-FFF2-40B4-BE49-F238E27FC236}">
                      <a16:creationId xmlns:a16="http://schemas.microsoft.com/office/drawing/2014/main" id="{447532BC-F1AF-418B-B954-69A21822D4D1}"/>
                    </a:ext>
                  </a:extLst>
                </p:cNvPr>
                <p:cNvSpPr/>
                <p:nvPr/>
              </p:nvSpPr>
              <p:spPr>
                <a:xfrm>
                  <a:off x="-16309" y="6508953"/>
                  <a:ext cx="6875685" cy="339767"/>
                </a:xfrm>
                <a:custGeom>
                  <a:avLst/>
                  <a:gdLst>
                    <a:gd name="connsiteX0" fmla="*/ 0 w 6028447"/>
                    <a:gd name="connsiteY0" fmla="*/ 0 h 339767"/>
                    <a:gd name="connsiteX1" fmla="*/ 6028447 w 6028447"/>
                    <a:gd name="connsiteY1" fmla="*/ 0 h 339767"/>
                    <a:gd name="connsiteX2" fmla="*/ 5679852 w 6028447"/>
                    <a:gd name="connsiteY2" fmla="*/ 339767 h 339767"/>
                    <a:gd name="connsiteX3" fmla="*/ 0 w 6028447"/>
                    <a:gd name="connsiteY3" fmla="*/ 339767 h 339767"/>
                    <a:gd name="connsiteX4" fmla="*/ 0 w 6028447"/>
                    <a:gd name="connsiteY4" fmla="*/ 0 h 3397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028447" h="339767">
                      <a:moveTo>
                        <a:pt x="0" y="0"/>
                      </a:moveTo>
                      <a:lnTo>
                        <a:pt x="6028447" y="0"/>
                      </a:lnTo>
                      <a:lnTo>
                        <a:pt x="5679852" y="339767"/>
                      </a:lnTo>
                      <a:lnTo>
                        <a:pt x="0" y="33976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th-TH" sz="2000" dirty="0"/>
                </a:p>
              </p:txBody>
            </p:sp>
            <p:sp>
              <p:nvSpPr>
                <p:cNvPr id="37" name="รูปแบบอิสระ: รูปร่าง 50">
                  <a:extLst>
                    <a:ext uri="{FF2B5EF4-FFF2-40B4-BE49-F238E27FC236}">
                      <a16:creationId xmlns:a16="http://schemas.microsoft.com/office/drawing/2014/main" id="{72AD55B9-27A4-40A2-86AD-A09FD1FBB379}"/>
                    </a:ext>
                  </a:extLst>
                </p:cNvPr>
                <p:cNvSpPr/>
                <p:nvPr/>
              </p:nvSpPr>
              <p:spPr>
                <a:xfrm>
                  <a:off x="-45702" y="6433550"/>
                  <a:ext cx="7025615" cy="426691"/>
                </a:xfrm>
                <a:custGeom>
                  <a:avLst/>
                  <a:gdLst>
                    <a:gd name="connsiteX0" fmla="*/ 0 w 6123140"/>
                    <a:gd name="connsiteY0" fmla="*/ 0 h 426691"/>
                    <a:gd name="connsiteX1" fmla="*/ 6123140 w 6123140"/>
                    <a:gd name="connsiteY1" fmla="*/ 0 h 426691"/>
                    <a:gd name="connsiteX2" fmla="*/ 6008569 w 6123140"/>
                    <a:gd name="connsiteY2" fmla="*/ 111669 h 426691"/>
                    <a:gd name="connsiteX3" fmla="*/ 5685361 w 6123140"/>
                    <a:gd name="connsiteY3" fmla="*/ 426691 h 426691"/>
                    <a:gd name="connsiteX4" fmla="*/ 5679852 w 6123140"/>
                    <a:gd name="connsiteY4" fmla="*/ 426691 h 426691"/>
                    <a:gd name="connsiteX5" fmla="*/ 6028447 w 6123140"/>
                    <a:gd name="connsiteY5" fmla="*/ 86924 h 426691"/>
                    <a:gd name="connsiteX6" fmla="*/ 0 w 6123140"/>
                    <a:gd name="connsiteY6" fmla="*/ 86924 h 426691"/>
                    <a:gd name="connsiteX7" fmla="*/ 0 w 6123140"/>
                    <a:gd name="connsiteY7" fmla="*/ 0 h 4266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123140" h="426691">
                      <a:moveTo>
                        <a:pt x="0" y="0"/>
                      </a:moveTo>
                      <a:lnTo>
                        <a:pt x="6123140" y="0"/>
                      </a:lnTo>
                      <a:lnTo>
                        <a:pt x="6008569" y="111669"/>
                      </a:lnTo>
                      <a:lnTo>
                        <a:pt x="5685361" y="426691"/>
                      </a:lnTo>
                      <a:lnTo>
                        <a:pt x="5679852" y="426691"/>
                      </a:lnTo>
                      <a:lnTo>
                        <a:pt x="6028447" y="86924"/>
                      </a:lnTo>
                      <a:lnTo>
                        <a:pt x="0" y="8692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>
                  <a:gsLst>
                    <a:gs pos="0">
                      <a:srgbClr val="FBE4AE"/>
                    </a:gs>
                    <a:gs pos="13000">
                      <a:srgbClr val="BD922A"/>
                    </a:gs>
                    <a:gs pos="21001">
                      <a:srgbClr val="BD922A"/>
                    </a:gs>
                    <a:gs pos="63000">
                      <a:srgbClr val="FBE4AE"/>
                    </a:gs>
                    <a:gs pos="67000">
                      <a:srgbClr val="BD922A"/>
                    </a:gs>
                    <a:gs pos="69000">
                      <a:srgbClr val="835E17"/>
                    </a:gs>
                    <a:gs pos="82001">
                      <a:srgbClr val="A28949"/>
                    </a:gs>
                    <a:gs pos="100000">
                      <a:srgbClr val="FAE3B7"/>
                    </a:gs>
                  </a:gsLst>
                  <a:lin ang="0" scaled="1"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th-TH" sz="2000" dirty="0"/>
                </a:p>
              </p:txBody>
            </p:sp>
            <p:sp>
              <p:nvSpPr>
                <p:cNvPr id="38" name="รูปแบบอิสระ: รูปร่าง 49">
                  <a:extLst>
                    <a:ext uri="{FF2B5EF4-FFF2-40B4-BE49-F238E27FC236}">
                      <a16:creationId xmlns:a16="http://schemas.microsoft.com/office/drawing/2014/main" id="{0CC04605-512B-40BA-BB6C-C4CA6329F254}"/>
                    </a:ext>
                  </a:extLst>
                </p:cNvPr>
                <p:cNvSpPr/>
                <p:nvPr/>
              </p:nvSpPr>
              <p:spPr>
                <a:xfrm rot="380166">
                  <a:off x="6515308" y="6428830"/>
                  <a:ext cx="548723" cy="450425"/>
                </a:xfrm>
                <a:custGeom>
                  <a:avLst/>
                  <a:gdLst>
                    <a:gd name="connsiteX0" fmla="*/ 411471 w 524882"/>
                    <a:gd name="connsiteY0" fmla="*/ 0 h 426691"/>
                    <a:gd name="connsiteX1" fmla="*/ 524882 w 524882"/>
                    <a:gd name="connsiteY1" fmla="*/ 0 h 426691"/>
                    <a:gd name="connsiteX2" fmla="*/ 113411 w 524882"/>
                    <a:gd name="connsiteY2" fmla="*/ 426691 h 426691"/>
                    <a:gd name="connsiteX3" fmla="*/ 0 w 524882"/>
                    <a:gd name="connsiteY3" fmla="*/ 426691 h 426691"/>
                    <a:gd name="connsiteX4" fmla="*/ 411471 w 524882"/>
                    <a:gd name="connsiteY4" fmla="*/ 0 h 4266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24882" h="426691">
                      <a:moveTo>
                        <a:pt x="411471" y="0"/>
                      </a:moveTo>
                      <a:lnTo>
                        <a:pt x="524882" y="0"/>
                      </a:lnTo>
                      <a:lnTo>
                        <a:pt x="113411" y="426691"/>
                      </a:lnTo>
                      <a:lnTo>
                        <a:pt x="0" y="426691"/>
                      </a:lnTo>
                      <a:lnTo>
                        <a:pt x="411471" y="0"/>
                      </a:ln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FBE4AE"/>
                    </a:gs>
                    <a:gs pos="13000">
                      <a:srgbClr val="BD922A"/>
                    </a:gs>
                    <a:gs pos="21001">
                      <a:srgbClr val="BD922A"/>
                    </a:gs>
                    <a:gs pos="63000">
                      <a:srgbClr val="FBE4AE"/>
                    </a:gs>
                    <a:gs pos="67000">
                      <a:srgbClr val="BD922A"/>
                    </a:gs>
                    <a:gs pos="69000">
                      <a:srgbClr val="835E17"/>
                    </a:gs>
                    <a:gs pos="82001">
                      <a:srgbClr val="A28949"/>
                    </a:gs>
                    <a:gs pos="100000">
                      <a:srgbClr val="FAE3B7"/>
                    </a:gs>
                  </a:gsLst>
                  <a:path path="circle">
                    <a:fillToRect l="100000" b="100000"/>
                  </a:path>
                  <a:tileRect t="-100000" r="-100000"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th-TH" sz="2000"/>
                </a:p>
              </p:txBody>
            </p:sp>
          </p:grpSp>
          <p:grpSp>
            <p:nvGrpSpPr>
              <p:cNvPr id="33" name="กลุ่ม 4">
                <a:extLst>
                  <a:ext uri="{FF2B5EF4-FFF2-40B4-BE49-F238E27FC236}">
                    <a16:creationId xmlns:a16="http://schemas.microsoft.com/office/drawing/2014/main" id="{33080593-C486-4A4E-A259-28A964353B4D}"/>
                  </a:ext>
                </a:extLst>
              </p:cNvPr>
              <p:cNvGrpSpPr/>
              <p:nvPr/>
            </p:nvGrpSpPr>
            <p:grpSpPr>
              <a:xfrm>
                <a:off x="7524888" y="4621292"/>
                <a:ext cx="1619113" cy="531030"/>
                <a:chOff x="9543115" y="6415804"/>
                <a:chExt cx="2661401" cy="453428"/>
              </a:xfrm>
            </p:grpSpPr>
            <p:sp>
              <p:nvSpPr>
                <p:cNvPr id="34" name="รูปแบบอิสระ: รูปร่าง 38">
                  <a:extLst>
                    <a:ext uri="{FF2B5EF4-FFF2-40B4-BE49-F238E27FC236}">
                      <a16:creationId xmlns:a16="http://schemas.microsoft.com/office/drawing/2014/main" id="{18287458-5345-45BB-A7B2-0AE1DDE4E433}"/>
                    </a:ext>
                  </a:extLst>
                </p:cNvPr>
                <p:cNvSpPr/>
                <p:nvPr/>
              </p:nvSpPr>
              <p:spPr>
                <a:xfrm>
                  <a:off x="9543115" y="6415804"/>
                  <a:ext cx="2661398" cy="441288"/>
                </a:xfrm>
                <a:custGeom>
                  <a:avLst/>
                  <a:gdLst>
                    <a:gd name="connsiteX0" fmla="*/ 437779 w 1373020"/>
                    <a:gd name="connsiteY0" fmla="*/ 0 h 426691"/>
                    <a:gd name="connsiteX1" fmla="*/ 1373020 w 1373020"/>
                    <a:gd name="connsiteY1" fmla="*/ 0 h 426691"/>
                    <a:gd name="connsiteX2" fmla="*/ 1373020 w 1373020"/>
                    <a:gd name="connsiteY2" fmla="*/ 426691 h 426691"/>
                    <a:gd name="connsiteX3" fmla="*/ 0 w 1373020"/>
                    <a:gd name="connsiteY3" fmla="*/ 426691 h 426691"/>
                    <a:gd name="connsiteX4" fmla="*/ 323208 w 1373020"/>
                    <a:gd name="connsiteY4" fmla="*/ 111669 h 426691"/>
                    <a:gd name="connsiteX5" fmla="*/ 437779 w 1373020"/>
                    <a:gd name="connsiteY5" fmla="*/ 0 h 4266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73020" h="426691">
                      <a:moveTo>
                        <a:pt x="437779" y="0"/>
                      </a:moveTo>
                      <a:lnTo>
                        <a:pt x="1373020" y="0"/>
                      </a:lnTo>
                      <a:lnTo>
                        <a:pt x="1373020" y="426691"/>
                      </a:lnTo>
                      <a:lnTo>
                        <a:pt x="0" y="426691"/>
                      </a:lnTo>
                      <a:lnTo>
                        <a:pt x="323208" y="111669"/>
                      </a:lnTo>
                      <a:lnTo>
                        <a:pt x="437779" y="0"/>
                      </a:lnTo>
                      <a:close/>
                    </a:path>
                  </a:pathLst>
                </a:custGeom>
                <a:gradFill>
                  <a:gsLst>
                    <a:gs pos="0">
                      <a:srgbClr val="FBE4AE"/>
                    </a:gs>
                    <a:gs pos="13000">
                      <a:srgbClr val="BD922A"/>
                    </a:gs>
                    <a:gs pos="21001">
                      <a:srgbClr val="BD922A"/>
                    </a:gs>
                    <a:gs pos="63000">
                      <a:srgbClr val="FBE4AE"/>
                    </a:gs>
                    <a:gs pos="67000">
                      <a:srgbClr val="BD922A"/>
                    </a:gs>
                    <a:gs pos="69000">
                      <a:srgbClr val="835E17"/>
                    </a:gs>
                    <a:gs pos="82001">
                      <a:srgbClr val="A28949"/>
                    </a:gs>
                    <a:gs pos="100000">
                      <a:srgbClr val="FAE3B7"/>
                    </a:gs>
                  </a:gsLst>
                  <a:lin ang="0" scaled="1"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th-TH" sz="2000"/>
                </a:p>
              </p:txBody>
            </p:sp>
            <p:sp>
              <p:nvSpPr>
                <p:cNvPr id="35" name="รูปแบบอิสระ: รูปร่าง 31">
                  <a:extLst>
                    <a:ext uri="{FF2B5EF4-FFF2-40B4-BE49-F238E27FC236}">
                      <a16:creationId xmlns:a16="http://schemas.microsoft.com/office/drawing/2014/main" id="{CB515603-CB57-4A48-B8A7-C4BD2C469F4B}"/>
                    </a:ext>
                  </a:extLst>
                </p:cNvPr>
                <p:cNvSpPr/>
                <p:nvPr/>
              </p:nvSpPr>
              <p:spPr>
                <a:xfrm>
                  <a:off x="9543115" y="6510930"/>
                  <a:ext cx="2661401" cy="358302"/>
                </a:xfrm>
                <a:custGeom>
                  <a:avLst/>
                  <a:gdLst>
                    <a:gd name="connsiteX0" fmla="*/ 349528 w 1399340"/>
                    <a:gd name="connsiteY0" fmla="*/ 0 h 340675"/>
                    <a:gd name="connsiteX1" fmla="*/ 1399340 w 1399340"/>
                    <a:gd name="connsiteY1" fmla="*/ 0 h 340675"/>
                    <a:gd name="connsiteX2" fmla="*/ 1399340 w 1399340"/>
                    <a:gd name="connsiteY2" fmla="*/ 340675 h 340675"/>
                    <a:gd name="connsiteX3" fmla="*/ 0 w 1399340"/>
                    <a:gd name="connsiteY3" fmla="*/ 340675 h 340675"/>
                    <a:gd name="connsiteX4" fmla="*/ 349528 w 1399340"/>
                    <a:gd name="connsiteY4" fmla="*/ 0 h 3406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99340" h="340675">
                      <a:moveTo>
                        <a:pt x="349528" y="0"/>
                      </a:moveTo>
                      <a:lnTo>
                        <a:pt x="1399340" y="0"/>
                      </a:lnTo>
                      <a:lnTo>
                        <a:pt x="1399340" y="340675"/>
                      </a:lnTo>
                      <a:lnTo>
                        <a:pt x="0" y="340675"/>
                      </a:lnTo>
                      <a:lnTo>
                        <a:pt x="349528" y="0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th-TH" sz="2000"/>
                </a:p>
              </p:txBody>
            </p:sp>
          </p:grpSp>
        </p:grpSp>
        <p:pic>
          <p:nvPicPr>
            <p:cNvPr id="26" name="Picture 23">
              <a:extLst>
                <a:ext uri="{FF2B5EF4-FFF2-40B4-BE49-F238E27FC236}">
                  <a16:creationId xmlns:a16="http://schemas.microsoft.com/office/drawing/2014/main" id="{A9FCDA38-8F0B-49DF-8F2E-B899B1F3623D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699853" y="5264104"/>
              <a:ext cx="625615" cy="408428"/>
            </a:xfrm>
            <a:prstGeom prst="rect">
              <a:avLst/>
            </a:prstGeom>
          </p:spPr>
        </p:pic>
        <p:pic>
          <p:nvPicPr>
            <p:cNvPr id="27" name="Picture 24">
              <a:extLst>
                <a:ext uri="{FF2B5EF4-FFF2-40B4-BE49-F238E27FC236}">
                  <a16:creationId xmlns:a16="http://schemas.microsoft.com/office/drawing/2014/main" id="{199745AA-CFB3-443D-A566-E11575BA5223}"/>
                </a:ext>
              </a:extLst>
            </p:cNvPr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440755" y="5252961"/>
              <a:ext cx="384697" cy="433336"/>
            </a:xfrm>
            <a:prstGeom prst="rect">
              <a:avLst/>
            </a:prstGeom>
          </p:spPr>
        </p:pic>
        <p:pic>
          <p:nvPicPr>
            <p:cNvPr id="28" name="Picture 35">
              <a:extLst>
                <a:ext uri="{FF2B5EF4-FFF2-40B4-BE49-F238E27FC236}">
                  <a16:creationId xmlns:a16="http://schemas.microsoft.com/office/drawing/2014/main" id="{9584FECB-F937-4F01-8CDD-C92F98A2F1BC}"/>
                </a:ext>
              </a:extLst>
            </p:cNvPr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882063" y="5338458"/>
              <a:ext cx="373365" cy="309768"/>
            </a:xfrm>
            <a:prstGeom prst="rect">
              <a:avLst/>
            </a:prstGeom>
          </p:spPr>
        </p:pic>
        <p:pic>
          <p:nvPicPr>
            <p:cNvPr id="29" name="Picture 36">
              <a:extLst>
                <a:ext uri="{FF2B5EF4-FFF2-40B4-BE49-F238E27FC236}">
                  <a16:creationId xmlns:a16="http://schemas.microsoft.com/office/drawing/2014/main" id="{62FFD426-AD6C-47DA-99D3-A7217E240C18}"/>
                </a:ext>
              </a:extLst>
            </p:cNvPr>
            <p:cNvPicPr>
              <a:picLocks noChangeAspect="1"/>
            </p:cNvPicPr>
            <p:nvPr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345100" y="5340250"/>
              <a:ext cx="281130" cy="303691"/>
            </a:xfrm>
            <a:prstGeom prst="rect">
              <a:avLst/>
            </a:prstGeom>
          </p:spPr>
        </p:pic>
        <p:pic>
          <p:nvPicPr>
            <p:cNvPr id="30" name="Picture 2" descr="C:\Users\Administrator\Desktop\change for good.png"/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606130" y="5281839"/>
              <a:ext cx="890907" cy="501037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31" name="รูปแบบอิสระ: รูปร่าง 49">
              <a:extLst>
                <a:ext uri="{FF2B5EF4-FFF2-40B4-BE49-F238E27FC236}">
                  <a16:creationId xmlns:a16="http://schemas.microsoft.com/office/drawing/2014/main" id="{0CC04605-512B-40BA-BB6C-C4CA6329F254}"/>
                </a:ext>
              </a:extLst>
            </p:cNvPr>
            <p:cNvSpPr/>
            <p:nvPr/>
          </p:nvSpPr>
          <p:spPr>
            <a:xfrm rot="1816843">
              <a:off x="8384884" y="5134125"/>
              <a:ext cx="366819" cy="715174"/>
            </a:xfrm>
            <a:custGeom>
              <a:avLst/>
              <a:gdLst>
                <a:gd name="connsiteX0" fmla="*/ 411471 w 524882"/>
                <a:gd name="connsiteY0" fmla="*/ 0 h 426691"/>
                <a:gd name="connsiteX1" fmla="*/ 524882 w 524882"/>
                <a:gd name="connsiteY1" fmla="*/ 0 h 426691"/>
                <a:gd name="connsiteX2" fmla="*/ 113411 w 524882"/>
                <a:gd name="connsiteY2" fmla="*/ 426691 h 426691"/>
                <a:gd name="connsiteX3" fmla="*/ 0 w 524882"/>
                <a:gd name="connsiteY3" fmla="*/ 426691 h 426691"/>
                <a:gd name="connsiteX4" fmla="*/ 411471 w 524882"/>
                <a:gd name="connsiteY4" fmla="*/ 0 h 426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4882" h="426691">
                  <a:moveTo>
                    <a:pt x="411471" y="0"/>
                  </a:moveTo>
                  <a:lnTo>
                    <a:pt x="524882" y="0"/>
                  </a:lnTo>
                  <a:lnTo>
                    <a:pt x="113411" y="426691"/>
                  </a:lnTo>
                  <a:lnTo>
                    <a:pt x="0" y="426691"/>
                  </a:lnTo>
                  <a:lnTo>
                    <a:pt x="411471" y="0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BE4AE"/>
                </a:gs>
                <a:gs pos="13000">
                  <a:srgbClr val="BD922A"/>
                </a:gs>
                <a:gs pos="21001">
                  <a:srgbClr val="BD922A"/>
                </a:gs>
                <a:gs pos="63000">
                  <a:srgbClr val="FBE4AE"/>
                </a:gs>
                <a:gs pos="67000">
                  <a:srgbClr val="BD922A"/>
                </a:gs>
                <a:gs pos="69000">
                  <a:srgbClr val="835E17"/>
                </a:gs>
                <a:gs pos="82001">
                  <a:srgbClr val="A28949"/>
                </a:gs>
                <a:gs pos="100000">
                  <a:srgbClr val="FAE3B7"/>
                </a:gs>
              </a:gsLst>
              <a:path path="circle">
                <a:fillToRect l="100000" b="100000"/>
              </a:path>
              <a:tileRect t="-100000" r="-10000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th-TH" sz="2000"/>
            </a:p>
          </p:txBody>
        </p:sp>
      </p:grpSp>
      <p:sp>
        <p:nvSpPr>
          <p:cNvPr id="39" name="TextBox 7"/>
          <p:cNvSpPr txBox="1"/>
          <p:nvPr/>
        </p:nvSpPr>
        <p:spPr>
          <a:xfrm>
            <a:off x="216981" y="5442506"/>
            <a:ext cx="5166910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th-TH" sz="1000" b="1" dirty="0">
                <a:solidFill>
                  <a:schemeClr val="bg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เศรษฐกิจฐานรากมั่นคง ชุมชนเข้มแข็งอย่างยั่งยืน ด้วยหลักปรัชญาของเศรษฐกิจพอเพียง</a:t>
            </a:r>
          </a:p>
        </p:txBody>
      </p:sp>
      <p:sp>
        <p:nvSpPr>
          <p:cNvPr id="40" name="กล่องข้อความ 8">
            <a:extLst>
              <a:ext uri="{FF2B5EF4-FFF2-40B4-BE49-F238E27FC236}">
                <a16:creationId xmlns:a16="http://schemas.microsoft.com/office/drawing/2014/main" id="{BF84CABE-5C70-4013-8958-0D4F9CD0D474}"/>
              </a:ext>
            </a:extLst>
          </p:cNvPr>
          <p:cNvSpPr txBox="1"/>
          <p:nvPr/>
        </p:nvSpPr>
        <p:spPr>
          <a:xfrm>
            <a:off x="7676272" y="32100"/>
            <a:ext cx="2493196" cy="5262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ct val="120000"/>
              </a:lnSpc>
            </a:pPr>
            <a:r>
              <a:rPr lang="en-US" sz="12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60 </a:t>
            </a:r>
            <a:r>
              <a:rPr lang="th-TH" sz="12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ปี กรมการพัฒนาชุมชน</a:t>
            </a:r>
          </a:p>
          <a:p>
            <a:pPr>
              <a:lnSpc>
                <a:spcPct val="120000"/>
              </a:lnSpc>
            </a:pPr>
            <a:r>
              <a:rPr lang="th-TH" sz="12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สร้างสรรค์ชุมชน สร้างคน สร้างชาติ</a:t>
            </a:r>
            <a:endParaRPr lang="en-US" sz="1200" b="1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hulabhorn Likit Text" panose="00000500000000000000" pitchFamily="50" charset="-34"/>
              <a:cs typeface="Chulabhorn Likit Text" panose="00000500000000000000" pitchFamily="50" charset="-34"/>
            </a:endParaRPr>
          </a:p>
        </p:txBody>
      </p:sp>
      <p:sp>
        <p:nvSpPr>
          <p:cNvPr id="41" name="สี่เหลี่ยมผืนผ้า: มุมมน 24">
            <a:extLst>
              <a:ext uri="{FF2B5EF4-FFF2-40B4-BE49-F238E27FC236}">
                <a16:creationId xmlns:a16="http://schemas.microsoft.com/office/drawing/2014/main" id="{D992C9EC-F489-4262-8A24-43469489E10F}"/>
              </a:ext>
            </a:extLst>
          </p:cNvPr>
          <p:cNvSpPr/>
          <p:nvPr/>
        </p:nvSpPr>
        <p:spPr>
          <a:xfrm>
            <a:off x="298784" y="-44257"/>
            <a:ext cx="6334319" cy="679012"/>
          </a:xfrm>
          <a:prstGeom prst="roundRect">
            <a:avLst/>
          </a:prstGeom>
          <a:noFill/>
          <a:ln>
            <a:noFill/>
          </a:ln>
          <a:scene3d>
            <a:camera prst="orthographicFront"/>
            <a:lightRig rig="threePt" dir="t"/>
          </a:scene3d>
          <a:sp3d>
            <a:bevelT w="139700" h="139700" prst="divot"/>
          </a:sp3d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rtlCol="0" anchor="t"/>
          <a:lstStyle/>
          <a:p>
            <a:pPr>
              <a:lnSpc>
                <a:spcPct val="110000"/>
              </a:lnSpc>
            </a:pPr>
            <a:r>
              <a:rPr lang="th-TH" sz="1200" b="1" spc="-30" dirty="0">
                <a:solidFill>
                  <a:schemeClr val="bg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5.4 </a:t>
            </a:r>
            <a:r>
              <a:rPr lang="th-TH" sz="1200" b="1" dirty="0">
                <a:solidFill>
                  <a:schemeClr val="bg1"/>
                </a:solidFill>
                <a:latin typeface="Chulabhorn Likit Text" panose="00000500000000000000" pitchFamily="50" charset="-34"/>
                <a:ea typeface="Times New Roman" panose="02020603050405020304" pitchFamily="18" charset="0"/>
                <a:cs typeface="Chulabhorn Likit Text" panose="00000500000000000000" pitchFamily="50" charset="-34"/>
              </a:rPr>
              <a:t>การพิจารณาจัดสรรงบประมาณเงินอุดหนุน และเงินทุนหมุนเวียน</a:t>
            </a:r>
            <a:br>
              <a:rPr lang="th-TH" sz="1200" b="1" dirty="0">
                <a:solidFill>
                  <a:schemeClr val="bg1"/>
                </a:solidFill>
                <a:latin typeface="Chulabhorn Likit Text" panose="00000500000000000000" pitchFamily="50" charset="-34"/>
                <a:ea typeface="Times New Roman" panose="02020603050405020304" pitchFamily="18" charset="0"/>
                <a:cs typeface="Chulabhorn Likit Text" panose="00000500000000000000" pitchFamily="50" charset="-34"/>
              </a:rPr>
            </a:br>
            <a:r>
              <a:rPr lang="th-TH" sz="1200" b="1" dirty="0">
                <a:solidFill>
                  <a:schemeClr val="bg1"/>
                </a:solidFill>
                <a:latin typeface="Chulabhorn Likit Text" panose="00000500000000000000" pitchFamily="50" charset="-34"/>
                <a:ea typeface="Times New Roman" panose="02020603050405020304" pitchFamily="18" charset="0"/>
                <a:cs typeface="Chulabhorn Likit Text" panose="00000500000000000000" pitchFamily="50" charset="-34"/>
              </a:rPr>
              <a:t>กองทุนพัฒนาบทบาทสตรี ประจำปีงบประมาณ พ.ศ. 2566 </a:t>
            </a:r>
            <a:r>
              <a:rPr lang="th-TH" sz="1200" b="1" dirty="0" smtClean="0">
                <a:solidFill>
                  <a:schemeClr val="bg1"/>
                </a:solidFill>
                <a:latin typeface="Chulabhorn Likit Text" panose="00000500000000000000" pitchFamily="50" charset="-34"/>
                <a:ea typeface="Times New Roman" panose="02020603050405020304" pitchFamily="18" charset="0"/>
                <a:cs typeface="Chulabhorn Likit Text" panose="00000500000000000000" pitchFamily="50" charset="-34"/>
              </a:rPr>
              <a:t>เพิ่มเติม (ต่อ) </a:t>
            </a:r>
            <a:endParaRPr lang="th-TH" sz="1200" b="1" dirty="0">
              <a:solidFill>
                <a:schemeClr val="bg1"/>
              </a:solidFill>
              <a:latin typeface="Chulabhorn Likit Text" panose="00000500000000000000" pitchFamily="50" charset="-34"/>
              <a:cs typeface="Chulabhorn Likit Text" panose="00000500000000000000" pitchFamily="50" charset="-34"/>
            </a:endParaRPr>
          </a:p>
        </p:txBody>
      </p:sp>
      <p:graphicFrame>
        <p:nvGraphicFramePr>
          <p:cNvPr id="2" name="ตาราง 1">
            <a:extLst>
              <a:ext uri="{FF2B5EF4-FFF2-40B4-BE49-F238E27FC236}">
                <a16:creationId xmlns:a16="http://schemas.microsoft.com/office/drawing/2014/main" id="{3BF0649B-9B95-800F-6B94-2CBEE6BB17DF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39688021"/>
              </p:ext>
            </p:extLst>
          </p:nvPr>
        </p:nvGraphicFramePr>
        <p:xfrm>
          <a:off x="126998" y="723098"/>
          <a:ext cx="9601201" cy="4397737"/>
        </p:xfrm>
        <a:graphic>
          <a:graphicData uri="http://schemas.openxmlformats.org/drawingml/2006/table">
            <a:tbl>
              <a:tblPr>
                <a:tableStyleId>{BDBED569-4797-4DF1-A0F4-6AAB3CD982D8}</a:tableStyleId>
              </a:tblPr>
              <a:tblGrid>
                <a:gridCol w="551229">
                  <a:extLst>
                    <a:ext uri="{9D8B030D-6E8A-4147-A177-3AD203B41FA5}">
                      <a16:colId xmlns:a16="http://schemas.microsoft.com/office/drawing/2014/main" val="3715719073"/>
                    </a:ext>
                  </a:extLst>
                </a:gridCol>
                <a:gridCol w="740005">
                  <a:extLst>
                    <a:ext uri="{9D8B030D-6E8A-4147-A177-3AD203B41FA5}">
                      <a16:colId xmlns:a16="http://schemas.microsoft.com/office/drawing/2014/main" val="345401514"/>
                    </a:ext>
                  </a:extLst>
                </a:gridCol>
                <a:gridCol w="936334">
                  <a:extLst>
                    <a:ext uri="{9D8B030D-6E8A-4147-A177-3AD203B41FA5}">
                      <a16:colId xmlns:a16="http://schemas.microsoft.com/office/drawing/2014/main" val="2772080552"/>
                    </a:ext>
                  </a:extLst>
                </a:gridCol>
                <a:gridCol w="551229">
                  <a:extLst>
                    <a:ext uri="{9D8B030D-6E8A-4147-A177-3AD203B41FA5}">
                      <a16:colId xmlns:a16="http://schemas.microsoft.com/office/drawing/2014/main" val="4239470745"/>
                    </a:ext>
                  </a:extLst>
                </a:gridCol>
                <a:gridCol w="945773">
                  <a:extLst>
                    <a:ext uri="{9D8B030D-6E8A-4147-A177-3AD203B41FA5}">
                      <a16:colId xmlns:a16="http://schemas.microsoft.com/office/drawing/2014/main" val="1701711516"/>
                    </a:ext>
                  </a:extLst>
                </a:gridCol>
                <a:gridCol w="672046">
                  <a:extLst>
                    <a:ext uri="{9D8B030D-6E8A-4147-A177-3AD203B41FA5}">
                      <a16:colId xmlns:a16="http://schemas.microsoft.com/office/drawing/2014/main" val="2301045072"/>
                    </a:ext>
                  </a:extLst>
                </a:gridCol>
                <a:gridCol w="900466">
                  <a:extLst>
                    <a:ext uri="{9D8B030D-6E8A-4147-A177-3AD203B41FA5}">
                      <a16:colId xmlns:a16="http://schemas.microsoft.com/office/drawing/2014/main" val="1961529352"/>
                    </a:ext>
                  </a:extLst>
                </a:gridCol>
                <a:gridCol w="521024">
                  <a:extLst>
                    <a:ext uri="{9D8B030D-6E8A-4147-A177-3AD203B41FA5}">
                      <a16:colId xmlns:a16="http://schemas.microsoft.com/office/drawing/2014/main" val="3893294859"/>
                    </a:ext>
                  </a:extLst>
                </a:gridCol>
                <a:gridCol w="702251">
                  <a:extLst>
                    <a:ext uri="{9D8B030D-6E8A-4147-A177-3AD203B41FA5}">
                      <a16:colId xmlns:a16="http://schemas.microsoft.com/office/drawing/2014/main" val="1821759419"/>
                    </a:ext>
                  </a:extLst>
                </a:gridCol>
                <a:gridCol w="655641">
                  <a:extLst>
                    <a:ext uri="{9D8B030D-6E8A-4147-A177-3AD203B41FA5}">
                      <a16:colId xmlns:a16="http://schemas.microsoft.com/office/drawing/2014/main" val="654441103"/>
                    </a:ext>
                  </a:extLst>
                </a:gridCol>
                <a:gridCol w="799554">
                  <a:extLst>
                    <a:ext uri="{9D8B030D-6E8A-4147-A177-3AD203B41FA5}">
                      <a16:colId xmlns:a16="http://schemas.microsoft.com/office/drawing/2014/main" val="1541442869"/>
                    </a:ext>
                  </a:extLst>
                </a:gridCol>
                <a:gridCol w="523190">
                  <a:extLst>
                    <a:ext uri="{9D8B030D-6E8A-4147-A177-3AD203B41FA5}">
                      <a16:colId xmlns:a16="http://schemas.microsoft.com/office/drawing/2014/main" val="4011937030"/>
                    </a:ext>
                  </a:extLst>
                </a:gridCol>
                <a:gridCol w="1102459">
                  <a:extLst>
                    <a:ext uri="{9D8B030D-6E8A-4147-A177-3AD203B41FA5}">
                      <a16:colId xmlns:a16="http://schemas.microsoft.com/office/drawing/2014/main" val="3605833679"/>
                    </a:ext>
                  </a:extLst>
                </a:gridCol>
              </a:tblGrid>
              <a:tr h="221921">
                <a:tc rowSpan="3">
                  <a:txBody>
                    <a:bodyPr/>
                    <a:lstStyle/>
                    <a:p>
                      <a:pPr algn="ctr" fontAlgn="ctr"/>
                      <a:r>
                        <a:rPr lang="th-TH" sz="1050" b="1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ที่</a:t>
                      </a:r>
                      <a:endParaRPr lang="th-TH" sz="105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8E4ED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 fontAlgn="ctr"/>
                      <a:r>
                        <a:rPr lang="th-TH" sz="1050" b="1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จังหวัด</a:t>
                      </a:r>
                      <a:endParaRPr lang="th-TH" sz="105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8E4ED"/>
                    </a:solidFill>
                  </a:tcPr>
                </a:tc>
                <a:tc gridSpan="11">
                  <a:txBody>
                    <a:bodyPr/>
                    <a:lstStyle/>
                    <a:p>
                      <a:pPr algn="ctr" fontAlgn="ctr"/>
                      <a:r>
                        <a:rPr lang="th-TH" sz="1050" b="1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เงินอุดหนุน</a:t>
                      </a:r>
                      <a:endParaRPr lang="th-TH" sz="105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8E4ED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870151800"/>
                  </a:ext>
                </a:extLst>
              </a:tr>
              <a:tr h="360623">
                <a:tc v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th-TH" sz="1050" b="1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งบประมาณจัดสรร</a:t>
                      </a:r>
                      <a:endParaRPr lang="th-TH" sz="105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8E4ED"/>
                    </a:solidFill>
                  </a:tcPr>
                </a:tc>
                <a:tc gridSpan="3">
                  <a:txBody>
                    <a:bodyPr/>
                    <a:lstStyle/>
                    <a:p>
                      <a:pPr algn="ctr" fontAlgn="ctr"/>
                      <a:r>
                        <a:rPr lang="th-TH" sz="1050" b="1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ผลการเบิกจ่าย</a:t>
                      </a:r>
                      <a:endParaRPr lang="th-TH" sz="105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8E4ED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th-TH" sz="1050" b="1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งบประมาณที่ส่งคืน</a:t>
                      </a:r>
                      <a:endParaRPr lang="th-TH" sz="105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8E4ED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th-TH" sz="1050" b="1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ร้อยละของหนี้เกินกำหนดชำระ (ข้อมูล ณ </a:t>
                      </a:r>
                      <a:r>
                        <a:rPr lang="th-TH" sz="1050" b="1" u="none" strike="noStrike" dirty="0" smtClean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/>
                      </a:r>
                      <a:br>
                        <a:rPr lang="th-TH" sz="1050" b="1" u="none" strike="noStrike" dirty="0" smtClean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</a:br>
                      <a:r>
                        <a:rPr lang="th-TH" sz="1050" b="1" u="none" strike="noStrike" dirty="0" smtClean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 </a:t>
                      </a:r>
                      <a:r>
                        <a:rPr lang="th-TH" sz="1050" b="1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เม.ย.66)</a:t>
                      </a:r>
                      <a:endParaRPr lang="th-TH" sz="105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8E4ED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th-TH" sz="1050" b="1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ขอรับงบประมาณเพิ่มเติม</a:t>
                      </a:r>
                      <a:endParaRPr lang="th-TH" sz="105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8E4ED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th-TH" sz="1050" b="1" u="none" strike="noStrike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เสนอจัดสรรงบประมาณเพิ่มเติม</a:t>
                      </a:r>
                      <a:endParaRPr lang="th-TH" sz="1050" b="1" i="0" u="none" strike="noStrike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8E4ED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806239388"/>
                  </a:ext>
                </a:extLst>
              </a:tr>
              <a:tr h="513193">
                <a:tc v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050" b="1" u="none" strike="noStrike" spc="-30" baseline="0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จำนวน (โครงการ)</a:t>
                      </a:r>
                      <a:endParaRPr lang="th-TH" sz="1050" b="1" i="0" u="none" strike="noStrike" spc="-30" baseline="0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8E4ED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050" b="1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จำนวนเงิน (บาท)</a:t>
                      </a:r>
                      <a:endParaRPr lang="th-TH" sz="105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8E4ED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050" b="1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ร้อยละเบิกจ่าย</a:t>
                      </a:r>
                      <a:endParaRPr lang="th-TH" sz="105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8E4ED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050" b="1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จำนวนเงิน (บาท)</a:t>
                      </a:r>
                      <a:endParaRPr lang="th-TH" sz="105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8E4ED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050" b="1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ร้อยละส่งคืน</a:t>
                      </a:r>
                      <a:endParaRPr lang="th-TH" sz="105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8E4ED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050" b="1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จำนวน (โครงการ)</a:t>
                      </a:r>
                      <a:endParaRPr lang="th-TH" sz="105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8E4ED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050" b="1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จำนวนเงิน (บาท)</a:t>
                      </a:r>
                      <a:endParaRPr lang="th-TH" sz="105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8E4ED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050" b="1" u="none" strike="noStrike" spc="-60" baseline="0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จำนวน (โครงการ)</a:t>
                      </a:r>
                      <a:endParaRPr lang="th-TH" sz="1050" b="1" i="0" u="none" strike="noStrike" spc="-60" baseline="0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8E4ED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050" b="1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จำนวนเงิน (บาท)</a:t>
                      </a:r>
                      <a:endParaRPr lang="th-TH" sz="105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8E4E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65556962"/>
                  </a:ext>
                </a:extLst>
              </a:tr>
              <a:tr h="330200"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51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ลพบุรี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1,100,000.00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24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1,094,655.00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99.51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   5,345.00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0.49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 14.81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19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536,500.00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</a:t>
                      </a:r>
                      <a:r>
                        <a:rPr lang="th-TH" sz="10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9 </a:t>
                      </a:r>
                      <a:endParaRPr lang="th-TH" sz="100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      256,830.00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3066736"/>
                  </a:ext>
                </a:extLst>
              </a:tr>
              <a:tr h="330200"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52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ลำปาง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1,100,000.00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23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1,082,325.00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98.39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17,675.00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1.61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30.37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2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174,840.00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</a:t>
                      </a:r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        21,860.00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57720236"/>
                  </a:ext>
                </a:extLst>
              </a:tr>
              <a:tr h="330200"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53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ลำพูน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830,000.00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18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 830,000.00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100.00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             -  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-  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25.87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6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189,915.00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</a:t>
                      </a:r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-  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                    -  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43967317"/>
                  </a:ext>
                </a:extLst>
              </a:tr>
              <a:tr h="330200"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54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เลย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1,100,000.00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21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1,100,000.00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100.00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             -  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-  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37.52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</a:t>
                      </a:r>
                      <a:r>
                        <a:rPr lang="th-TH" sz="10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-   </a:t>
                      </a:r>
                      <a:endParaRPr lang="th-TH" sz="100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              -  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</a:t>
                      </a:r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-  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                    -  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19362928"/>
                  </a:ext>
                </a:extLst>
              </a:tr>
              <a:tr h="330200"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55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ศรีสะเกษ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1,380,000.00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31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1,380,000.00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100.00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             -  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-  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 24.32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7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271,010.00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</a:t>
                      </a:r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-  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                    -  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40013846"/>
                  </a:ext>
                </a:extLst>
              </a:tr>
              <a:tr h="330200"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56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สกลนคร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1,380,000.00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34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1,380,000.00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100.00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             -  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-  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 16.22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200,000.00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</a:t>
                      </a:r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      200,000.00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75158532"/>
                  </a:ext>
                </a:extLst>
              </a:tr>
              <a:tr h="330200"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57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สงขลา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1,380,000.00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37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1,329,816.00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96.36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 50,184.00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3.64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 32.10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</a:t>
                      </a:r>
                      <a:r>
                        <a:rPr lang="th-TH" sz="10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-   </a:t>
                      </a:r>
                      <a:endParaRPr lang="th-TH" sz="100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              -  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-   </a:t>
                      </a:r>
                      <a:endParaRPr lang="th-TH" sz="100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                    -  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2122811"/>
                  </a:ext>
                </a:extLst>
              </a:tr>
              <a:tr h="330200"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58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สตูล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980,000.00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36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 980,000.00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100.00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             -  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-  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 33.39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</a:t>
                      </a:r>
                      <a:r>
                        <a:rPr lang="th-TH" sz="1000" b="1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</a:t>
                      </a:r>
                      <a:r>
                        <a:rPr lang="th-TH" sz="10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-   </a:t>
                      </a:r>
                      <a:endParaRPr lang="th-TH" sz="100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              -  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</a:t>
                      </a:r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-  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                    -  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76451212"/>
                  </a:ext>
                </a:extLst>
              </a:tr>
              <a:tr h="330200"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59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h-TH" sz="1000" b="1" i="0" u="none" strike="noStrike" spc="-40" baseline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สมุทรปราการ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1,380,000.00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15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1,072,990.00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77.75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307,010.00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22.25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 19.32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  22,290.00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</a:t>
                      </a:r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        22,290.00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19313"/>
                  </a:ext>
                </a:extLst>
              </a:tr>
              <a:tr h="330200"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60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h-TH" sz="1000" b="1" i="0" u="none" strike="noStrike" spc="-40" baseline="0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สมุทรสงคราม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830,000.00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20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 830,000.00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100.00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             -  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-  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 21.16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2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274,230.00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 </a:t>
                      </a:r>
                      <a:r>
                        <a:rPr lang="th-TH" sz="10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-</a:t>
                      </a:r>
                      <a:endParaRPr lang="th-TH" sz="100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-</a:t>
                      </a:r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 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81181073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48497543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Group 14"/>
          <p:cNvGrpSpPr/>
          <p:nvPr/>
        </p:nvGrpSpPr>
        <p:grpSpPr>
          <a:xfrm>
            <a:off x="-23581" y="-271597"/>
            <a:ext cx="10193050" cy="1541268"/>
            <a:chOff x="-23581" y="-271597"/>
            <a:chExt cx="10193050" cy="1541268"/>
          </a:xfrm>
        </p:grpSpPr>
        <p:grpSp>
          <p:nvGrpSpPr>
            <p:cNvPr id="16" name="กลุ่ม 52">
              <a:extLst>
                <a:ext uri="{FF2B5EF4-FFF2-40B4-BE49-F238E27FC236}">
                  <a16:creationId xmlns:a16="http://schemas.microsoft.com/office/drawing/2014/main" id="{84E5CB32-C22A-40FB-BE79-3F261B775F5E}"/>
                </a:ext>
              </a:extLst>
            </p:cNvPr>
            <p:cNvGrpSpPr/>
            <p:nvPr/>
          </p:nvGrpSpPr>
          <p:grpSpPr>
            <a:xfrm>
              <a:off x="-23581" y="299"/>
              <a:ext cx="10193050" cy="674950"/>
              <a:chOff x="-29746" y="-164554"/>
              <a:chExt cx="9173747" cy="607455"/>
            </a:xfrm>
          </p:grpSpPr>
          <p:sp>
            <p:nvSpPr>
              <p:cNvPr id="20" name="สี่เหลี่ยมผืนผ้า: มุมมน 48">
                <a:extLst>
                  <a:ext uri="{FF2B5EF4-FFF2-40B4-BE49-F238E27FC236}">
                    <a16:creationId xmlns:a16="http://schemas.microsoft.com/office/drawing/2014/main" id="{DCE62B95-9C16-4E87-82CC-AF99B1F01983}"/>
                  </a:ext>
                </a:extLst>
              </p:cNvPr>
              <p:cNvSpPr/>
              <p:nvPr/>
            </p:nvSpPr>
            <p:spPr>
              <a:xfrm>
                <a:off x="5692012" y="65211"/>
                <a:ext cx="3441748" cy="377690"/>
              </a:xfrm>
              <a:prstGeom prst="roundRect">
                <a:avLst/>
              </a:prstGeom>
              <a:gradFill flip="none" rotWithShape="1">
                <a:gsLst>
                  <a:gs pos="0">
                    <a:srgbClr val="8E7300"/>
                  </a:gs>
                  <a:gs pos="51000">
                    <a:srgbClr val="FFFFFF"/>
                  </a:gs>
                  <a:gs pos="76000">
                    <a:srgbClr val="BC9800"/>
                  </a:gs>
                  <a:gs pos="24000">
                    <a:srgbClr val="BC9800"/>
                  </a:gs>
                  <a:gs pos="100000">
                    <a:srgbClr val="9A7D00"/>
                  </a:gs>
                </a:gsLst>
                <a:lin ang="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2000"/>
              </a:p>
            </p:txBody>
          </p:sp>
          <p:sp>
            <p:nvSpPr>
              <p:cNvPr id="21" name="สี่เหลี่ยมผืนผ้า 47">
                <a:extLst>
                  <a:ext uri="{FF2B5EF4-FFF2-40B4-BE49-F238E27FC236}">
                    <a16:creationId xmlns:a16="http://schemas.microsoft.com/office/drawing/2014/main" id="{667204FE-3C1C-4980-AD32-890094B05AFC}"/>
                  </a:ext>
                </a:extLst>
              </p:cNvPr>
              <p:cNvSpPr/>
              <p:nvPr/>
            </p:nvSpPr>
            <p:spPr>
              <a:xfrm>
                <a:off x="-29746" y="-164554"/>
                <a:ext cx="9173747" cy="517884"/>
              </a:xfrm>
              <a:prstGeom prst="rect">
                <a:avLst/>
              </a:prstGeom>
              <a:gradFill flip="none" rotWithShape="1">
                <a:gsLst>
                  <a:gs pos="0">
                    <a:srgbClr val="8E7300"/>
                  </a:gs>
                  <a:gs pos="51000">
                    <a:srgbClr val="FFFFFF"/>
                  </a:gs>
                  <a:gs pos="76000">
                    <a:srgbClr val="BC9800"/>
                  </a:gs>
                  <a:gs pos="24000">
                    <a:srgbClr val="BC9800"/>
                  </a:gs>
                  <a:gs pos="100000">
                    <a:srgbClr val="9A7D00"/>
                  </a:gs>
                </a:gsLst>
                <a:lin ang="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2000"/>
              </a:p>
            </p:txBody>
          </p:sp>
          <p:sp>
            <p:nvSpPr>
              <p:cNvPr id="22" name="แผนผังลำดับงาน: ป้อนข้อมูลด้วยตนเอง 4">
                <a:extLst>
                  <a:ext uri="{FF2B5EF4-FFF2-40B4-BE49-F238E27FC236}">
                    <a16:creationId xmlns:a16="http://schemas.microsoft.com/office/drawing/2014/main" id="{CDB1064D-F2C9-4D02-9722-A4463B75D08B}"/>
                  </a:ext>
                </a:extLst>
              </p:cNvPr>
              <p:cNvSpPr/>
              <p:nvPr/>
            </p:nvSpPr>
            <p:spPr>
              <a:xfrm>
                <a:off x="5883027" y="51469"/>
                <a:ext cx="3260973" cy="301861"/>
              </a:xfrm>
              <a:prstGeom prst="flowChartAlternateProcess">
                <a:avLst/>
              </a:prstGeom>
              <a:solidFill>
                <a:srgbClr val="00206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2000" dirty="0"/>
              </a:p>
            </p:txBody>
          </p:sp>
          <p:sp>
            <p:nvSpPr>
              <p:cNvPr id="23" name="สี่เหลี่ยมผืนผ้า 3">
                <a:extLst>
                  <a:ext uri="{FF2B5EF4-FFF2-40B4-BE49-F238E27FC236}">
                    <a16:creationId xmlns:a16="http://schemas.microsoft.com/office/drawing/2014/main" id="{8493D4F4-6FD8-4552-904E-DB7274115DA0}"/>
                  </a:ext>
                </a:extLst>
              </p:cNvPr>
              <p:cNvSpPr/>
              <p:nvPr/>
            </p:nvSpPr>
            <p:spPr>
              <a:xfrm>
                <a:off x="-29746" y="-164554"/>
                <a:ext cx="9173747" cy="432048"/>
              </a:xfrm>
              <a:prstGeom prst="rect">
                <a:avLst/>
              </a:prstGeom>
              <a:solidFill>
                <a:srgbClr val="00206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2000"/>
              </a:p>
            </p:txBody>
          </p:sp>
        </p:grpSp>
        <p:grpSp>
          <p:nvGrpSpPr>
            <p:cNvPr id="17" name="กลุ่ม 9">
              <a:extLst>
                <a:ext uri="{FF2B5EF4-FFF2-40B4-BE49-F238E27FC236}">
                  <a16:creationId xmlns:a16="http://schemas.microsoft.com/office/drawing/2014/main" id="{D2312BD0-5401-4FDB-9FF3-B1382B3C9639}"/>
                </a:ext>
              </a:extLst>
            </p:cNvPr>
            <p:cNvGrpSpPr/>
            <p:nvPr/>
          </p:nvGrpSpPr>
          <p:grpSpPr>
            <a:xfrm>
              <a:off x="5792566" y="-271597"/>
              <a:ext cx="1899096" cy="1541268"/>
              <a:chOff x="5491686" y="-481268"/>
              <a:chExt cx="1709187" cy="1387141"/>
            </a:xfrm>
          </p:grpSpPr>
          <p:sp>
            <p:nvSpPr>
              <p:cNvPr id="18" name="วงรี 13">
                <a:extLst>
                  <a:ext uri="{FF2B5EF4-FFF2-40B4-BE49-F238E27FC236}">
                    <a16:creationId xmlns:a16="http://schemas.microsoft.com/office/drawing/2014/main" id="{722B5707-C41F-4885-825E-D2676CEE49E1}"/>
                  </a:ext>
                </a:extLst>
              </p:cNvPr>
              <p:cNvSpPr/>
              <p:nvPr/>
            </p:nvSpPr>
            <p:spPr>
              <a:xfrm>
                <a:off x="5491686" y="-481268"/>
                <a:ext cx="1709187" cy="1387141"/>
              </a:xfrm>
              <a:prstGeom prst="ellipse">
                <a:avLst/>
              </a:prstGeom>
              <a:solidFill>
                <a:srgbClr val="FBF7F1"/>
              </a:solidFill>
              <a:ln>
                <a:noFill/>
              </a:ln>
              <a:effectLst>
                <a:softEdge rad="31750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2000"/>
              </a:p>
            </p:txBody>
          </p:sp>
          <p:pic>
            <p:nvPicPr>
              <p:cNvPr id="19" name="รูปภาพ 65">
                <a:extLst>
                  <a:ext uri="{FF2B5EF4-FFF2-40B4-BE49-F238E27FC236}">
                    <a16:creationId xmlns:a16="http://schemas.microsoft.com/office/drawing/2014/main" id="{EF9B53AA-6A14-4E04-B937-D6234A306BD7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2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r="65168" b="30186"/>
              <a:stretch/>
            </p:blipFill>
            <p:spPr>
              <a:xfrm>
                <a:off x="5978910" y="-202056"/>
                <a:ext cx="857563" cy="565764"/>
              </a:xfrm>
              <a:custGeom>
                <a:avLst/>
                <a:gdLst>
                  <a:gd name="connsiteX0" fmla="*/ 0 w 1500565"/>
                  <a:gd name="connsiteY0" fmla="*/ 0 h 990006"/>
                  <a:gd name="connsiteX1" fmla="*/ 1500565 w 1500565"/>
                  <a:gd name="connsiteY1" fmla="*/ 0 h 990006"/>
                  <a:gd name="connsiteX2" fmla="*/ 1500565 w 1500565"/>
                  <a:gd name="connsiteY2" fmla="*/ 699241 h 990006"/>
                  <a:gd name="connsiteX3" fmla="*/ 1454656 w 1500565"/>
                  <a:gd name="connsiteY3" fmla="*/ 699241 h 990006"/>
                  <a:gd name="connsiteX4" fmla="*/ 1454656 w 1500565"/>
                  <a:gd name="connsiteY4" fmla="*/ 958222 h 990006"/>
                  <a:gd name="connsiteX5" fmla="*/ 1500565 w 1500565"/>
                  <a:gd name="connsiteY5" fmla="*/ 958222 h 990006"/>
                  <a:gd name="connsiteX6" fmla="*/ 1500565 w 1500565"/>
                  <a:gd name="connsiteY6" fmla="*/ 990006 h 990006"/>
                  <a:gd name="connsiteX7" fmla="*/ 0 w 1500565"/>
                  <a:gd name="connsiteY7" fmla="*/ 990006 h 9900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00565" h="990006">
                    <a:moveTo>
                      <a:pt x="0" y="0"/>
                    </a:moveTo>
                    <a:lnTo>
                      <a:pt x="1500565" y="0"/>
                    </a:lnTo>
                    <a:lnTo>
                      <a:pt x="1500565" y="699241"/>
                    </a:lnTo>
                    <a:lnTo>
                      <a:pt x="1454656" y="699241"/>
                    </a:lnTo>
                    <a:lnTo>
                      <a:pt x="1454656" y="958222"/>
                    </a:lnTo>
                    <a:lnTo>
                      <a:pt x="1500565" y="958222"/>
                    </a:lnTo>
                    <a:lnTo>
                      <a:pt x="1500565" y="990006"/>
                    </a:lnTo>
                    <a:lnTo>
                      <a:pt x="0" y="990006"/>
                    </a:lnTo>
                    <a:close/>
                  </a:path>
                </a:pathLst>
              </a:custGeom>
            </p:spPr>
          </p:pic>
        </p:grpSp>
      </p:grpSp>
      <p:grpSp>
        <p:nvGrpSpPr>
          <p:cNvPr id="24" name="Group 23"/>
          <p:cNvGrpSpPr/>
          <p:nvPr/>
        </p:nvGrpSpPr>
        <p:grpSpPr>
          <a:xfrm>
            <a:off x="-23583" y="5154909"/>
            <a:ext cx="10183585" cy="694389"/>
            <a:chOff x="-23583" y="5134125"/>
            <a:chExt cx="10183585" cy="715174"/>
          </a:xfrm>
        </p:grpSpPr>
        <p:grpSp>
          <p:nvGrpSpPr>
            <p:cNvPr id="25" name="กลุ่ม 1">
              <a:extLst>
                <a:ext uri="{FF2B5EF4-FFF2-40B4-BE49-F238E27FC236}">
                  <a16:creationId xmlns:a16="http://schemas.microsoft.com/office/drawing/2014/main" id="{58DAA6D8-19A9-434E-BD10-9F227ECAADEE}"/>
                </a:ext>
              </a:extLst>
            </p:cNvPr>
            <p:cNvGrpSpPr/>
            <p:nvPr/>
          </p:nvGrpSpPr>
          <p:grpSpPr>
            <a:xfrm>
              <a:off x="-23583" y="5274993"/>
              <a:ext cx="10183585" cy="470079"/>
              <a:chOff x="-21226" y="4621292"/>
              <a:chExt cx="9165227" cy="561020"/>
            </a:xfrm>
          </p:grpSpPr>
          <p:grpSp>
            <p:nvGrpSpPr>
              <p:cNvPr id="32" name="กลุ่ม 7">
                <a:extLst>
                  <a:ext uri="{FF2B5EF4-FFF2-40B4-BE49-F238E27FC236}">
                    <a16:creationId xmlns:a16="http://schemas.microsoft.com/office/drawing/2014/main" id="{30C28730-7CDF-4231-A774-6A7122EB4AEA}"/>
                  </a:ext>
                </a:extLst>
              </p:cNvPr>
              <p:cNvGrpSpPr/>
              <p:nvPr/>
            </p:nvGrpSpPr>
            <p:grpSpPr>
              <a:xfrm>
                <a:off x="-21226" y="4635401"/>
                <a:ext cx="5133813" cy="546911"/>
                <a:chOff x="-45702" y="6428830"/>
                <a:chExt cx="7109733" cy="450425"/>
              </a:xfrm>
            </p:grpSpPr>
            <p:sp>
              <p:nvSpPr>
                <p:cNvPr id="36" name="รูปแบบอิสระ: รูปร่าง 55">
                  <a:extLst>
                    <a:ext uri="{FF2B5EF4-FFF2-40B4-BE49-F238E27FC236}">
                      <a16:creationId xmlns:a16="http://schemas.microsoft.com/office/drawing/2014/main" id="{447532BC-F1AF-418B-B954-69A21822D4D1}"/>
                    </a:ext>
                  </a:extLst>
                </p:cNvPr>
                <p:cNvSpPr/>
                <p:nvPr/>
              </p:nvSpPr>
              <p:spPr>
                <a:xfrm>
                  <a:off x="-16309" y="6508953"/>
                  <a:ext cx="6875685" cy="339767"/>
                </a:xfrm>
                <a:custGeom>
                  <a:avLst/>
                  <a:gdLst>
                    <a:gd name="connsiteX0" fmla="*/ 0 w 6028447"/>
                    <a:gd name="connsiteY0" fmla="*/ 0 h 339767"/>
                    <a:gd name="connsiteX1" fmla="*/ 6028447 w 6028447"/>
                    <a:gd name="connsiteY1" fmla="*/ 0 h 339767"/>
                    <a:gd name="connsiteX2" fmla="*/ 5679852 w 6028447"/>
                    <a:gd name="connsiteY2" fmla="*/ 339767 h 339767"/>
                    <a:gd name="connsiteX3" fmla="*/ 0 w 6028447"/>
                    <a:gd name="connsiteY3" fmla="*/ 339767 h 339767"/>
                    <a:gd name="connsiteX4" fmla="*/ 0 w 6028447"/>
                    <a:gd name="connsiteY4" fmla="*/ 0 h 3397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028447" h="339767">
                      <a:moveTo>
                        <a:pt x="0" y="0"/>
                      </a:moveTo>
                      <a:lnTo>
                        <a:pt x="6028447" y="0"/>
                      </a:lnTo>
                      <a:lnTo>
                        <a:pt x="5679852" y="339767"/>
                      </a:lnTo>
                      <a:lnTo>
                        <a:pt x="0" y="33976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th-TH" sz="2000" dirty="0"/>
                </a:p>
              </p:txBody>
            </p:sp>
            <p:sp>
              <p:nvSpPr>
                <p:cNvPr id="37" name="รูปแบบอิสระ: รูปร่าง 50">
                  <a:extLst>
                    <a:ext uri="{FF2B5EF4-FFF2-40B4-BE49-F238E27FC236}">
                      <a16:creationId xmlns:a16="http://schemas.microsoft.com/office/drawing/2014/main" id="{72AD55B9-27A4-40A2-86AD-A09FD1FBB379}"/>
                    </a:ext>
                  </a:extLst>
                </p:cNvPr>
                <p:cNvSpPr/>
                <p:nvPr/>
              </p:nvSpPr>
              <p:spPr>
                <a:xfrm>
                  <a:off x="-45702" y="6433550"/>
                  <a:ext cx="7025615" cy="426691"/>
                </a:xfrm>
                <a:custGeom>
                  <a:avLst/>
                  <a:gdLst>
                    <a:gd name="connsiteX0" fmla="*/ 0 w 6123140"/>
                    <a:gd name="connsiteY0" fmla="*/ 0 h 426691"/>
                    <a:gd name="connsiteX1" fmla="*/ 6123140 w 6123140"/>
                    <a:gd name="connsiteY1" fmla="*/ 0 h 426691"/>
                    <a:gd name="connsiteX2" fmla="*/ 6008569 w 6123140"/>
                    <a:gd name="connsiteY2" fmla="*/ 111669 h 426691"/>
                    <a:gd name="connsiteX3" fmla="*/ 5685361 w 6123140"/>
                    <a:gd name="connsiteY3" fmla="*/ 426691 h 426691"/>
                    <a:gd name="connsiteX4" fmla="*/ 5679852 w 6123140"/>
                    <a:gd name="connsiteY4" fmla="*/ 426691 h 426691"/>
                    <a:gd name="connsiteX5" fmla="*/ 6028447 w 6123140"/>
                    <a:gd name="connsiteY5" fmla="*/ 86924 h 426691"/>
                    <a:gd name="connsiteX6" fmla="*/ 0 w 6123140"/>
                    <a:gd name="connsiteY6" fmla="*/ 86924 h 426691"/>
                    <a:gd name="connsiteX7" fmla="*/ 0 w 6123140"/>
                    <a:gd name="connsiteY7" fmla="*/ 0 h 4266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123140" h="426691">
                      <a:moveTo>
                        <a:pt x="0" y="0"/>
                      </a:moveTo>
                      <a:lnTo>
                        <a:pt x="6123140" y="0"/>
                      </a:lnTo>
                      <a:lnTo>
                        <a:pt x="6008569" y="111669"/>
                      </a:lnTo>
                      <a:lnTo>
                        <a:pt x="5685361" y="426691"/>
                      </a:lnTo>
                      <a:lnTo>
                        <a:pt x="5679852" y="426691"/>
                      </a:lnTo>
                      <a:lnTo>
                        <a:pt x="6028447" y="86924"/>
                      </a:lnTo>
                      <a:lnTo>
                        <a:pt x="0" y="8692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>
                  <a:gsLst>
                    <a:gs pos="0">
                      <a:srgbClr val="FBE4AE"/>
                    </a:gs>
                    <a:gs pos="13000">
                      <a:srgbClr val="BD922A"/>
                    </a:gs>
                    <a:gs pos="21001">
                      <a:srgbClr val="BD922A"/>
                    </a:gs>
                    <a:gs pos="63000">
                      <a:srgbClr val="FBE4AE"/>
                    </a:gs>
                    <a:gs pos="67000">
                      <a:srgbClr val="BD922A"/>
                    </a:gs>
                    <a:gs pos="69000">
                      <a:srgbClr val="835E17"/>
                    </a:gs>
                    <a:gs pos="82001">
                      <a:srgbClr val="A28949"/>
                    </a:gs>
                    <a:gs pos="100000">
                      <a:srgbClr val="FAE3B7"/>
                    </a:gs>
                  </a:gsLst>
                  <a:lin ang="0" scaled="1"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th-TH" sz="2000" dirty="0"/>
                </a:p>
              </p:txBody>
            </p:sp>
            <p:sp>
              <p:nvSpPr>
                <p:cNvPr id="38" name="รูปแบบอิสระ: รูปร่าง 49">
                  <a:extLst>
                    <a:ext uri="{FF2B5EF4-FFF2-40B4-BE49-F238E27FC236}">
                      <a16:creationId xmlns:a16="http://schemas.microsoft.com/office/drawing/2014/main" id="{0CC04605-512B-40BA-BB6C-C4CA6329F254}"/>
                    </a:ext>
                  </a:extLst>
                </p:cNvPr>
                <p:cNvSpPr/>
                <p:nvPr/>
              </p:nvSpPr>
              <p:spPr>
                <a:xfrm rot="380166">
                  <a:off x="6515308" y="6428830"/>
                  <a:ext cx="548723" cy="450425"/>
                </a:xfrm>
                <a:custGeom>
                  <a:avLst/>
                  <a:gdLst>
                    <a:gd name="connsiteX0" fmla="*/ 411471 w 524882"/>
                    <a:gd name="connsiteY0" fmla="*/ 0 h 426691"/>
                    <a:gd name="connsiteX1" fmla="*/ 524882 w 524882"/>
                    <a:gd name="connsiteY1" fmla="*/ 0 h 426691"/>
                    <a:gd name="connsiteX2" fmla="*/ 113411 w 524882"/>
                    <a:gd name="connsiteY2" fmla="*/ 426691 h 426691"/>
                    <a:gd name="connsiteX3" fmla="*/ 0 w 524882"/>
                    <a:gd name="connsiteY3" fmla="*/ 426691 h 426691"/>
                    <a:gd name="connsiteX4" fmla="*/ 411471 w 524882"/>
                    <a:gd name="connsiteY4" fmla="*/ 0 h 4266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24882" h="426691">
                      <a:moveTo>
                        <a:pt x="411471" y="0"/>
                      </a:moveTo>
                      <a:lnTo>
                        <a:pt x="524882" y="0"/>
                      </a:lnTo>
                      <a:lnTo>
                        <a:pt x="113411" y="426691"/>
                      </a:lnTo>
                      <a:lnTo>
                        <a:pt x="0" y="426691"/>
                      </a:lnTo>
                      <a:lnTo>
                        <a:pt x="411471" y="0"/>
                      </a:ln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FBE4AE"/>
                    </a:gs>
                    <a:gs pos="13000">
                      <a:srgbClr val="BD922A"/>
                    </a:gs>
                    <a:gs pos="21001">
                      <a:srgbClr val="BD922A"/>
                    </a:gs>
                    <a:gs pos="63000">
                      <a:srgbClr val="FBE4AE"/>
                    </a:gs>
                    <a:gs pos="67000">
                      <a:srgbClr val="BD922A"/>
                    </a:gs>
                    <a:gs pos="69000">
                      <a:srgbClr val="835E17"/>
                    </a:gs>
                    <a:gs pos="82001">
                      <a:srgbClr val="A28949"/>
                    </a:gs>
                    <a:gs pos="100000">
                      <a:srgbClr val="FAE3B7"/>
                    </a:gs>
                  </a:gsLst>
                  <a:path path="circle">
                    <a:fillToRect l="100000" b="100000"/>
                  </a:path>
                  <a:tileRect t="-100000" r="-100000"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th-TH" sz="2000"/>
                </a:p>
              </p:txBody>
            </p:sp>
          </p:grpSp>
          <p:grpSp>
            <p:nvGrpSpPr>
              <p:cNvPr id="33" name="กลุ่ม 4">
                <a:extLst>
                  <a:ext uri="{FF2B5EF4-FFF2-40B4-BE49-F238E27FC236}">
                    <a16:creationId xmlns:a16="http://schemas.microsoft.com/office/drawing/2014/main" id="{33080593-C486-4A4E-A259-28A964353B4D}"/>
                  </a:ext>
                </a:extLst>
              </p:cNvPr>
              <p:cNvGrpSpPr/>
              <p:nvPr/>
            </p:nvGrpSpPr>
            <p:grpSpPr>
              <a:xfrm>
                <a:off x="7524888" y="4621292"/>
                <a:ext cx="1619113" cy="531030"/>
                <a:chOff x="9543115" y="6415804"/>
                <a:chExt cx="2661401" cy="453428"/>
              </a:xfrm>
            </p:grpSpPr>
            <p:sp>
              <p:nvSpPr>
                <p:cNvPr id="34" name="รูปแบบอิสระ: รูปร่าง 38">
                  <a:extLst>
                    <a:ext uri="{FF2B5EF4-FFF2-40B4-BE49-F238E27FC236}">
                      <a16:creationId xmlns:a16="http://schemas.microsoft.com/office/drawing/2014/main" id="{18287458-5345-45BB-A7B2-0AE1DDE4E433}"/>
                    </a:ext>
                  </a:extLst>
                </p:cNvPr>
                <p:cNvSpPr/>
                <p:nvPr/>
              </p:nvSpPr>
              <p:spPr>
                <a:xfrm>
                  <a:off x="9543115" y="6415804"/>
                  <a:ext cx="2661398" cy="441288"/>
                </a:xfrm>
                <a:custGeom>
                  <a:avLst/>
                  <a:gdLst>
                    <a:gd name="connsiteX0" fmla="*/ 437779 w 1373020"/>
                    <a:gd name="connsiteY0" fmla="*/ 0 h 426691"/>
                    <a:gd name="connsiteX1" fmla="*/ 1373020 w 1373020"/>
                    <a:gd name="connsiteY1" fmla="*/ 0 h 426691"/>
                    <a:gd name="connsiteX2" fmla="*/ 1373020 w 1373020"/>
                    <a:gd name="connsiteY2" fmla="*/ 426691 h 426691"/>
                    <a:gd name="connsiteX3" fmla="*/ 0 w 1373020"/>
                    <a:gd name="connsiteY3" fmla="*/ 426691 h 426691"/>
                    <a:gd name="connsiteX4" fmla="*/ 323208 w 1373020"/>
                    <a:gd name="connsiteY4" fmla="*/ 111669 h 426691"/>
                    <a:gd name="connsiteX5" fmla="*/ 437779 w 1373020"/>
                    <a:gd name="connsiteY5" fmla="*/ 0 h 4266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73020" h="426691">
                      <a:moveTo>
                        <a:pt x="437779" y="0"/>
                      </a:moveTo>
                      <a:lnTo>
                        <a:pt x="1373020" y="0"/>
                      </a:lnTo>
                      <a:lnTo>
                        <a:pt x="1373020" y="426691"/>
                      </a:lnTo>
                      <a:lnTo>
                        <a:pt x="0" y="426691"/>
                      </a:lnTo>
                      <a:lnTo>
                        <a:pt x="323208" y="111669"/>
                      </a:lnTo>
                      <a:lnTo>
                        <a:pt x="437779" y="0"/>
                      </a:lnTo>
                      <a:close/>
                    </a:path>
                  </a:pathLst>
                </a:custGeom>
                <a:gradFill>
                  <a:gsLst>
                    <a:gs pos="0">
                      <a:srgbClr val="FBE4AE"/>
                    </a:gs>
                    <a:gs pos="13000">
                      <a:srgbClr val="BD922A"/>
                    </a:gs>
                    <a:gs pos="21001">
                      <a:srgbClr val="BD922A"/>
                    </a:gs>
                    <a:gs pos="63000">
                      <a:srgbClr val="FBE4AE"/>
                    </a:gs>
                    <a:gs pos="67000">
                      <a:srgbClr val="BD922A"/>
                    </a:gs>
                    <a:gs pos="69000">
                      <a:srgbClr val="835E17"/>
                    </a:gs>
                    <a:gs pos="82001">
                      <a:srgbClr val="A28949"/>
                    </a:gs>
                    <a:gs pos="100000">
                      <a:srgbClr val="FAE3B7"/>
                    </a:gs>
                  </a:gsLst>
                  <a:lin ang="0" scaled="1"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th-TH" sz="2000"/>
                </a:p>
              </p:txBody>
            </p:sp>
            <p:sp>
              <p:nvSpPr>
                <p:cNvPr id="35" name="รูปแบบอิสระ: รูปร่าง 31">
                  <a:extLst>
                    <a:ext uri="{FF2B5EF4-FFF2-40B4-BE49-F238E27FC236}">
                      <a16:creationId xmlns:a16="http://schemas.microsoft.com/office/drawing/2014/main" id="{CB515603-CB57-4A48-B8A7-C4BD2C469F4B}"/>
                    </a:ext>
                  </a:extLst>
                </p:cNvPr>
                <p:cNvSpPr/>
                <p:nvPr/>
              </p:nvSpPr>
              <p:spPr>
                <a:xfrm>
                  <a:off x="9543115" y="6510930"/>
                  <a:ext cx="2661401" cy="358302"/>
                </a:xfrm>
                <a:custGeom>
                  <a:avLst/>
                  <a:gdLst>
                    <a:gd name="connsiteX0" fmla="*/ 349528 w 1399340"/>
                    <a:gd name="connsiteY0" fmla="*/ 0 h 340675"/>
                    <a:gd name="connsiteX1" fmla="*/ 1399340 w 1399340"/>
                    <a:gd name="connsiteY1" fmla="*/ 0 h 340675"/>
                    <a:gd name="connsiteX2" fmla="*/ 1399340 w 1399340"/>
                    <a:gd name="connsiteY2" fmla="*/ 340675 h 340675"/>
                    <a:gd name="connsiteX3" fmla="*/ 0 w 1399340"/>
                    <a:gd name="connsiteY3" fmla="*/ 340675 h 340675"/>
                    <a:gd name="connsiteX4" fmla="*/ 349528 w 1399340"/>
                    <a:gd name="connsiteY4" fmla="*/ 0 h 3406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99340" h="340675">
                      <a:moveTo>
                        <a:pt x="349528" y="0"/>
                      </a:moveTo>
                      <a:lnTo>
                        <a:pt x="1399340" y="0"/>
                      </a:lnTo>
                      <a:lnTo>
                        <a:pt x="1399340" y="340675"/>
                      </a:lnTo>
                      <a:lnTo>
                        <a:pt x="0" y="340675"/>
                      </a:lnTo>
                      <a:lnTo>
                        <a:pt x="349528" y="0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th-TH" sz="2000"/>
                </a:p>
              </p:txBody>
            </p:sp>
          </p:grpSp>
        </p:grpSp>
        <p:pic>
          <p:nvPicPr>
            <p:cNvPr id="26" name="Picture 23">
              <a:extLst>
                <a:ext uri="{FF2B5EF4-FFF2-40B4-BE49-F238E27FC236}">
                  <a16:creationId xmlns:a16="http://schemas.microsoft.com/office/drawing/2014/main" id="{A9FCDA38-8F0B-49DF-8F2E-B899B1F3623D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699853" y="5264104"/>
              <a:ext cx="625615" cy="408428"/>
            </a:xfrm>
            <a:prstGeom prst="rect">
              <a:avLst/>
            </a:prstGeom>
          </p:spPr>
        </p:pic>
        <p:pic>
          <p:nvPicPr>
            <p:cNvPr id="27" name="Picture 24">
              <a:extLst>
                <a:ext uri="{FF2B5EF4-FFF2-40B4-BE49-F238E27FC236}">
                  <a16:creationId xmlns:a16="http://schemas.microsoft.com/office/drawing/2014/main" id="{199745AA-CFB3-443D-A566-E11575BA5223}"/>
                </a:ext>
              </a:extLst>
            </p:cNvPr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440755" y="5252961"/>
              <a:ext cx="384697" cy="433336"/>
            </a:xfrm>
            <a:prstGeom prst="rect">
              <a:avLst/>
            </a:prstGeom>
          </p:spPr>
        </p:pic>
        <p:pic>
          <p:nvPicPr>
            <p:cNvPr id="28" name="Picture 35">
              <a:extLst>
                <a:ext uri="{FF2B5EF4-FFF2-40B4-BE49-F238E27FC236}">
                  <a16:creationId xmlns:a16="http://schemas.microsoft.com/office/drawing/2014/main" id="{9584FECB-F937-4F01-8CDD-C92F98A2F1BC}"/>
                </a:ext>
              </a:extLst>
            </p:cNvPr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882063" y="5338458"/>
              <a:ext cx="373365" cy="309768"/>
            </a:xfrm>
            <a:prstGeom prst="rect">
              <a:avLst/>
            </a:prstGeom>
          </p:spPr>
        </p:pic>
        <p:pic>
          <p:nvPicPr>
            <p:cNvPr id="29" name="Picture 36">
              <a:extLst>
                <a:ext uri="{FF2B5EF4-FFF2-40B4-BE49-F238E27FC236}">
                  <a16:creationId xmlns:a16="http://schemas.microsoft.com/office/drawing/2014/main" id="{62FFD426-AD6C-47DA-99D3-A7217E240C18}"/>
                </a:ext>
              </a:extLst>
            </p:cNvPr>
            <p:cNvPicPr>
              <a:picLocks noChangeAspect="1"/>
            </p:cNvPicPr>
            <p:nvPr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345100" y="5340250"/>
              <a:ext cx="281130" cy="303691"/>
            </a:xfrm>
            <a:prstGeom prst="rect">
              <a:avLst/>
            </a:prstGeom>
          </p:spPr>
        </p:pic>
        <p:pic>
          <p:nvPicPr>
            <p:cNvPr id="30" name="Picture 2" descr="C:\Users\Administrator\Desktop\change for good.png"/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606130" y="5281839"/>
              <a:ext cx="890907" cy="501037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31" name="รูปแบบอิสระ: รูปร่าง 49">
              <a:extLst>
                <a:ext uri="{FF2B5EF4-FFF2-40B4-BE49-F238E27FC236}">
                  <a16:creationId xmlns:a16="http://schemas.microsoft.com/office/drawing/2014/main" id="{0CC04605-512B-40BA-BB6C-C4CA6329F254}"/>
                </a:ext>
              </a:extLst>
            </p:cNvPr>
            <p:cNvSpPr/>
            <p:nvPr/>
          </p:nvSpPr>
          <p:spPr>
            <a:xfrm rot="1816843">
              <a:off x="8384884" y="5134125"/>
              <a:ext cx="366819" cy="715174"/>
            </a:xfrm>
            <a:custGeom>
              <a:avLst/>
              <a:gdLst>
                <a:gd name="connsiteX0" fmla="*/ 411471 w 524882"/>
                <a:gd name="connsiteY0" fmla="*/ 0 h 426691"/>
                <a:gd name="connsiteX1" fmla="*/ 524882 w 524882"/>
                <a:gd name="connsiteY1" fmla="*/ 0 h 426691"/>
                <a:gd name="connsiteX2" fmla="*/ 113411 w 524882"/>
                <a:gd name="connsiteY2" fmla="*/ 426691 h 426691"/>
                <a:gd name="connsiteX3" fmla="*/ 0 w 524882"/>
                <a:gd name="connsiteY3" fmla="*/ 426691 h 426691"/>
                <a:gd name="connsiteX4" fmla="*/ 411471 w 524882"/>
                <a:gd name="connsiteY4" fmla="*/ 0 h 426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4882" h="426691">
                  <a:moveTo>
                    <a:pt x="411471" y="0"/>
                  </a:moveTo>
                  <a:lnTo>
                    <a:pt x="524882" y="0"/>
                  </a:lnTo>
                  <a:lnTo>
                    <a:pt x="113411" y="426691"/>
                  </a:lnTo>
                  <a:lnTo>
                    <a:pt x="0" y="426691"/>
                  </a:lnTo>
                  <a:lnTo>
                    <a:pt x="411471" y="0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BE4AE"/>
                </a:gs>
                <a:gs pos="13000">
                  <a:srgbClr val="BD922A"/>
                </a:gs>
                <a:gs pos="21001">
                  <a:srgbClr val="BD922A"/>
                </a:gs>
                <a:gs pos="63000">
                  <a:srgbClr val="FBE4AE"/>
                </a:gs>
                <a:gs pos="67000">
                  <a:srgbClr val="BD922A"/>
                </a:gs>
                <a:gs pos="69000">
                  <a:srgbClr val="835E17"/>
                </a:gs>
                <a:gs pos="82001">
                  <a:srgbClr val="A28949"/>
                </a:gs>
                <a:gs pos="100000">
                  <a:srgbClr val="FAE3B7"/>
                </a:gs>
              </a:gsLst>
              <a:path path="circle">
                <a:fillToRect l="100000" b="100000"/>
              </a:path>
              <a:tileRect t="-100000" r="-10000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th-TH" sz="2000"/>
            </a:p>
          </p:txBody>
        </p:sp>
      </p:grpSp>
      <p:sp>
        <p:nvSpPr>
          <p:cNvPr id="39" name="TextBox 7"/>
          <p:cNvSpPr txBox="1"/>
          <p:nvPr/>
        </p:nvSpPr>
        <p:spPr>
          <a:xfrm>
            <a:off x="216981" y="5442506"/>
            <a:ext cx="5166910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th-TH" sz="1000" b="1" dirty="0">
                <a:solidFill>
                  <a:schemeClr val="bg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เศรษฐกิจฐานรากมั่นคง ชุมชนเข้มแข็งอย่างยั่งยืน ด้วยหลักปรัชญาของเศรษฐกิจพอเพียง</a:t>
            </a:r>
          </a:p>
        </p:txBody>
      </p:sp>
      <p:sp>
        <p:nvSpPr>
          <p:cNvPr id="40" name="กล่องข้อความ 8">
            <a:extLst>
              <a:ext uri="{FF2B5EF4-FFF2-40B4-BE49-F238E27FC236}">
                <a16:creationId xmlns:a16="http://schemas.microsoft.com/office/drawing/2014/main" id="{BF84CABE-5C70-4013-8958-0D4F9CD0D474}"/>
              </a:ext>
            </a:extLst>
          </p:cNvPr>
          <p:cNvSpPr txBox="1"/>
          <p:nvPr/>
        </p:nvSpPr>
        <p:spPr>
          <a:xfrm>
            <a:off x="7676272" y="32100"/>
            <a:ext cx="2493196" cy="5262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ct val="120000"/>
              </a:lnSpc>
            </a:pPr>
            <a:r>
              <a:rPr lang="en-US" sz="12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60 </a:t>
            </a:r>
            <a:r>
              <a:rPr lang="th-TH" sz="12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ปี กรมการพัฒนาชุมชน</a:t>
            </a:r>
          </a:p>
          <a:p>
            <a:pPr>
              <a:lnSpc>
                <a:spcPct val="120000"/>
              </a:lnSpc>
            </a:pPr>
            <a:r>
              <a:rPr lang="th-TH" sz="12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สร้างสรรค์ชุมชน สร้างคน สร้างชาติ</a:t>
            </a:r>
            <a:endParaRPr lang="en-US" sz="1200" b="1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hulabhorn Likit Text" panose="00000500000000000000" pitchFamily="50" charset="-34"/>
              <a:cs typeface="Chulabhorn Likit Text" panose="00000500000000000000" pitchFamily="50" charset="-34"/>
            </a:endParaRPr>
          </a:p>
        </p:txBody>
      </p:sp>
      <p:sp>
        <p:nvSpPr>
          <p:cNvPr id="41" name="สี่เหลี่ยมผืนผ้า: มุมมน 24">
            <a:extLst>
              <a:ext uri="{FF2B5EF4-FFF2-40B4-BE49-F238E27FC236}">
                <a16:creationId xmlns:a16="http://schemas.microsoft.com/office/drawing/2014/main" id="{D992C9EC-F489-4262-8A24-43469489E10F}"/>
              </a:ext>
            </a:extLst>
          </p:cNvPr>
          <p:cNvSpPr/>
          <p:nvPr/>
        </p:nvSpPr>
        <p:spPr>
          <a:xfrm>
            <a:off x="298784" y="-44257"/>
            <a:ext cx="6334319" cy="679012"/>
          </a:xfrm>
          <a:prstGeom prst="roundRect">
            <a:avLst/>
          </a:prstGeom>
          <a:noFill/>
          <a:ln>
            <a:noFill/>
          </a:ln>
          <a:scene3d>
            <a:camera prst="orthographicFront"/>
            <a:lightRig rig="threePt" dir="t"/>
          </a:scene3d>
          <a:sp3d>
            <a:bevelT w="139700" h="139700" prst="divot"/>
          </a:sp3d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rtlCol="0" anchor="t"/>
          <a:lstStyle/>
          <a:p>
            <a:pPr>
              <a:lnSpc>
                <a:spcPct val="110000"/>
              </a:lnSpc>
            </a:pPr>
            <a:r>
              <a:rPr lang="th-TH" sz="1200" b="1" spc="-30" dirty="0">
                <a:solidFill>
                  <a:schemeClr val="bg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5.4 </a:t>
            </a:r>
            <a:r>
              <a:rPr lang="th-TH" sz="1200" b="1" dirty="0">
                <a:solidFill>
                  <a:schemeClr val="bg1"/>
                </a:solidFill>
                <a:latin typeface="Chulabhorn Likit Text" panose="00000500000000000000" pitchFamily="50" charset="-34"/>
                <a:ea typeface="Times New Roman" panose="02020603050405020304" pitchFamily="18" charset="0"/>
                <a:cs typeface="Chulabhorn Likit Text" panose="00000500000000000000" pitchFamily="50" charset="-34"/>
              </a:rPr>
              <a:t>การพิจารณาจัดสรรงบประมาณเงินอุดหนุน และเงินทุนหมุนเวียน</a:t>
            </a:r>
            <a:br>
              <a:rPr lang="th-TH" sz="1200" b="1" dirty="0">
                <a:solidFill>
                  <a:schemeClr val="bg1"/>
                </a:solidFill>
                <a:latin typeface="Chulabhorn Likit Text" panose="00000500000000000000" pitchFamily="50" charset="-34"/>
                <a:ea typeface="Times New Roman" panose="02020603050405020304" pitchFamily="18" charset="0"/>
                <a:cs typeface="Chulabhorn Likit Text" panose="00000500000000000000" pitchFamily="50" charset="-34"/>
              </a:rPr>
            </a:br>
            <a:r>
              <a:rPr lang="th-TH" sz="1200" b="1" dirty="0">
                <a:solidFill>
                  <a:schemeClr val="bg1"/>
                </a:solidFill>
                <a:latin typeface="Chulabhorn Likit Text" panose="00000500000000000000" pitchFamily="50" charset="-34"/>
                <a:ea typeface="Times New Roman" panose="02020603050405020304" pitchFamily="18" charset="0"/>
                <a:cs typeface="Chulabhorn Likit Text" panose="00000500000000000000" pitchFamily="50" charset="-34"/>
              </a:rPr>
              <a:t>กองทุนพัฒนาบทบาทสตรี ประจำปีงบประมาณ พ.ศ. 2566 </a:t>
            </a:r>
            <a:r>
              <a:rPr lang="th-TH" sz="1200" b="1" dirty="0" smtClean="0">
                <a:solidFill>
                  <a:schemeClr val="bg1"/>
                </a:solidFill>
                <a:latin typeface="Chulabhorn Likit Text" panose="00000500000000000000" pitchFamily="50" charset="-34"/>
                <a:ea typeface="Times New Roman" panose="02020603050405020304" pitchFamily="18" charset="0"/>
                <a:cs typeface="Chulabhorn Likit Text" panose="00000500000000000000" pitchFamily="50" charset="-34"/>
              </a:rPr>
              <a:t>เพิ่มเติม (ต่อ) </a:t>
            </a:r>
            <a:endParaRPr lang="th-TH" sz="1200" b="1" dirty="0">
              <a:solidFill>
                <a:schemeClr val="bg1"/>
              </a:solidFill>
              <a:latin typeface="Chulabhorn Likit Text" panose="00000500000000000000" pitchFamily="50" charset="-34"/>
              <a:cs typeface="Chulabhorn Likit Text" panose="00000500000000000000" pitchFamily="50" charset="-34"/>
            </a:endParaRPr>
          </a:p>
        </p:txBody>
      </p:sp>
      <p:graphicFrame>
        <p:nvGraphicFramePr>
          <p:cNvPr id="2" name="ตาราง 1">
            <a:extLst>
              <a:ext uri="{FF2B5EF4-FFF2-40B4-BE49-F238E27FC236}">
                <a16:creationId xmlns:a16="http://schemas.microsoft.com/office/drawing/2014/main" id="{3BF0649B-9B95-800F-6B94-2CBEE6BB17DF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419218583"/>
              </p:ext>
            </p:extLst>
          </p:nvPr>
        </p:nvGraphicFramePr>
        <p:xfrm>
          <a:off x="443351" y="744533"/>
          <a:ext cx="9259186" cy="4484041"/>
        </p:xfrm>
        <a:graphic>
          <a:graphicData uri="http://schemas.openxmlformats.org/drawingml/2006/table">
            <a:tbl>
              <a:tblPr>
                <a:tableStyleId>{BDBED569-4797-4DF1-A0F4-6AAB3CD982D8}</a:tableStyleId>
              </a:tblPr>
              <a:tblGrid>
                <a:gridCol w="531593">
                  <a:extLst>
                    <a:ext uri="{9D8B030D-6E8A-4147-A177-3AD203B41FA5}">
                      <a16:colId xmlns:a16="http://schemas.microsoft.com/office/drawing/2014/main" val="3715719073"/>
                    </a:ext>
                  </a:extLst>
                </a:gridCol>
                <a:gridCol w="713645">
                  <a:extLst>
                    <a:ext uri="{9D8B030D-6E8A-4147-A177-3AD203B41FA5}">
                      <a16:colId xmlns:a16="http://schemas.microsoft.com/office/drawing/2014/main" val="345401514"/>
                    </a:ext>
                  </a:extLst>
                </a:gridCol>
                <a:gridCol w="902980">
                  <a:extLst>
                    <a:ext uri="{9D8B030D-6E8A-4147-A177-3AD203B41FA5}">
                      <a16:colId xmlns:a16="http://schemas.microsoft.com/office/drawing/2014/main" val="2772080552"/>
                    </a:ext>
                  </a:extLst>
                </a:gridCol>
                <a:gridCol w="531593">
                  <a:extLst>
                    <a:ext uri="{9D8B030D-6E8A-4147-A177-3AD203B41FA5}">
                      <a16:colId xmlns:a16="http://schemas.microsoft.com/office/drawing/2014/main" val="4239470745"/>
                    </a:ext>
                  </a:extLst>
                </a:gridCol>
                <a:gridCol w="912082">
                  <a:extLst>
                    <a:ext uri="{9D8B030D-6E8A-4147-A177-3AD203B41FA5}">
                      <a16:colId xmlns:a16="http://schemas.microsoft.com/office/drawing/2014/main" val="1701711516"/>
                    </a:ext>
                  </a:extLst>
                </a:gridCol>
                <a:gridCol w="648107">
                  <a:extLst>
                    <a:ext uri="{9D8B030D-6E8A-4147-A177-3AD203B41FA5}">
                      <a16:colId xmlns:a16="http://schemas.microsoft.com/office/drawing/2014/main" val="2301045072"/>
                    </a:ext>
                  </a:extLst>
                </a:gridCol>
                <a:gridCol w="868390">
                  <a:extLst>
                    <a:ext uri="{9D8B030D-6E8A-4147-A177-3AD203B41FA5}">
                      <a16:colId xmlns:a16="http://schemas.microsoft.com/office/drawing/2014/main" val="1961529352"/>
                    </a:ext>
                  </a:extLst>
                </a:gridCol>
                <a:gridCol w="502464">
                  <a:extLst>
                    <a:ext uri="{9D8B030D-6E8A-4147-A177-3AD203B41FA5}">
                      <a16:colId xmlns:a16="http://schemas.microsoft.com/office/drawing/2014/main" val="3893294859"/>
                    </a:ext>
                  </a:extLst>
                </a:gridCol>
                <a:gridCol w="677235">
                  <a:extLst>
                    <a:ext uri="{9D8B030D-6E8A-4147-A177-3AD203B41FA5}">
                      <a16:colId xmlns:a16="http://schemas.microsoft.com/office/drawing/2014/main" val="1821759419"/>
                    </a:ext>
                  </a:extLst>
                </a:gridCol>
                <a:gridCol w="632285">
                  <a:extLst>
                    <a:ext uri="{9D8B030D-6E8A-4147-A177-3AD203B41FA5}">
                      <a16:colId xmlns:a16="http://schemas.microsoft.com/office/drawing/2014/main" val="654441103"/>
                    </a:ext>
                  </a:extLst>
                </a:gridCol>
                <a:gridCol w="771072">
                  <a:extLst>
                    <a:ext uri="{9D8B030D-6E8A-4147-A177-3AD203B41FA5}">
                      <a16:colId xmlns:a16="http://schemas.microsoft.com/office/drawing/2014/main" val="1541442869"/>
                    </a:ext>
                  </a:extLst>
                </a:gridCol>
                <a:gridCol w="504553">
                  <a:extLst>
                    <a:ext uri="{9D8B030D-6E8A-4147-A177-3AD203B41FA5}">
                      <a16:colId xmlns:a16="http://schemas.microsoft.com/office/drawing/2014/main" val="4011937030"/>
                    </a:ext>
                  </a:extLst>
                </a:gridCol>
                <a:gridCol w="1063187">
                  <a:extLst>
                    <a:ext uri="{9D8B030D-6E8A-4147-A177-3AD203B41FA5}">
                      <a16:colId xmlns:a16="http://schemas.microsoft.com/office/drawing/2014/main" val="3605833679"/>
                    </a:ext>
                  </a:extLst>
                </a:gridCol>
              </a:tblGrid>
              <a:tr h="221921">
                <a:tc rowSpan="3">
                  <a:txBody>
                    <a:bodyPr/>
                    <a:lstStyle/>
                    <a:p>
                      <a:pPr algn="ctr" fontAlgn="ctr"/>
                      <a:r>
                        <a:rPr lang="th-TH" sz="1050" b="1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ที่</a:t>
                      </a:r>
                      <a:endParaRPr lang="th-TH" sz="105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8E4ED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 fontAlgn="ctr"/>
                      <a:r>
                        <a:rPr lang="th-TH" sz="1050" b="1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จังหวัด</a:t>
                      </a:r>
                      <a:endParaRPr lang="th-TH" sz="105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8E4ED"/>
                    </a:solidFill>
                  </a:tcPr>
                </a:tc>
                <a:tc gridSpan="11">
                  <a:txBody>
                    <a:bodyPr/>
                    <a:lstStyle/>
                    <a:p>
                      <a:pPr algn="ctr" fontAlgn="ctr"/>
                      <a:r>
                        <a:rPr lang="th-TH" sz="1050" b="1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เงินอุดหนุน</a:t>
                      </a:r>
                      <a:endParaRPr lang="th-TH" sz="105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8E4ED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870151800"/>
                  </a:ext>
                </a:extLst>
              </a:tr>
              <a:tr h="360623">
                <a:tc v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th-TH" sz="1050" b="1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งบประมาณจัดสรร</a:t>
                      </a:r>
                      <a:endParaRPr lang="th-TH" sz="105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8E4ED"/>
                    </a:solidFill>
                  </a:tcPr>
                </a:tc>
                <a:tc gridSpan="3">
                  <a:txBody>
                    <a:bodyPr/>
                    <a:lstStyle/>
                    <a:p>
                      <a:pPr algn="ctr" fontAlgn="ctr"/>
                      <a:r>
                        <a:rPr lang="th-TH" sz="1050" b="1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ผลการเบิกจ่าย</a:t>
                      </a:r>
                      <a:endParaRPr lang="th-TH" sz="105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8E4ED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th-TH" sz="1050" b="1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งบประมาณที่ส่งคืน</a:t>
                      </a:r>
                      <a:endParaRPr lang="th-TH" sz="105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8E4ED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th-TH" sz="1050" b="1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ร้อยละของหนี้เกินกำหนดชำระ (ข้อมูล ณ </a:t>
                      </a:r>
                      <a:r>
                        <a:rPr lang="th-TH" sz="1050" b="1" u="none" strike="noStrike" dirty="0" smtClean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/>
                      </a:r>
                      <a:br>
                        <a:rPr lang="th-TH" sz="1050" b="1" u="none" strike="noStrike" dirty="0" smtClean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</a:br>
                      <a:r>
                        <a:rPr lang="th-TH" sz="1050" b="1" u="none" strike="noStrike" dirty="0" smtClean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 </a:t>
                      </a:r>
                      <a:r>
                        <a:rPr lang="th-TH" sz="1050" b="1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เม.ย.66)</a:t>
                      </a:r>
                      <a:endParaRPr lang="th-TH" sz="105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8E4ED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th-TH" sz="1050" b="1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ขอรับงบประมาณเพิ่มเติม</a:t>
                      </a:r>
                      <a:endParaRPr lang="th-TH" sz="105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8E4ED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th-TH" sz="1050" b="1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เสนอจัดสรรงบประมาณเพิ่มเติม</a:t>
                      </a:r>
                      <a:endParaRPr lang="th-TH" sz="105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8E4ED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806239388"/>
                  </a:ext>
                </a:extLst>
              </a:tr>
              <a:tr h="513193">
                <a:tc v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050" b="1" u="none" strike="noStrike" spc="-60" baseline="0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จำนวน (โครงการ)</a:t>
                      </a:r>
                      <a:endParaRPr lang="th-TH" sz="1050" b="1" i="0" u="none" strike="noStrike" spc="-60" baseline="0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8E4ED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050" b="1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จำนวนเงิน (บาท)</a:t>
                      </a:r>
                      <a:endParaRPr lang="th-TH" sz="105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8E4ED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050" b="1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ร้อยละเบิกจ่าย</a:t>
                      </a:r>
                      <a:endParaRPr lang="th-TH" sz="105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8E4ED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050" b="1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จำนวนเงิน (บาท)</a:t>
                      </a:r>
                      <a:endParaRPr lang="th-TH" sz="105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8E4ED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050" b="1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ร้อยละส่งคืน</a:t>
                      </a:r>
                      <a:endParaRPr lang="th-TH" sz="105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8E4ED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050" b="1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จำนวน (โครงการ)</a:t>
                      </a:r>
                      <a:endParaRPr lang="th-TH" sz="105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8E4ED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050" b="1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จำนวนเงิน (บาท)</a:t>
                      </a:r>
                      <a:endParaRPr lang="th-TH" sz="105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8E4ED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050" b="1" u="none" strike="noStrike" spc="-100" baseline="0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จำนวน (โครงการ)</a:t>
                      </a:r>
                      <a:endParaRPr lang="th-TH" sz="1050" b="1" i="0" u="none" strike="noStrike" spc="-100" baseline="0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8E4ED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050" b="1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จำนวนเงิน (บาท)</a:t>
                      </a:r>
                      <a:endParaRPr lang="th-TH" sz="105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8E4E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65556962"/>
                  </a:ext>
                </a:extLst>
              </a:tr>
              <a:tr h="330200"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61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สมุทรสาคร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1,130,000.00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21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1,130,000.00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100.00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             -  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-  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 16.21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2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105,220.00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 2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      105,220.00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3066736"/>
                  </a:ext>
                </a:extLst>
              </a:tr>
              <a:tr h="330200"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62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สระแก้ว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980,000.00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13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 980,000.00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100.00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             -  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-  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10.73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3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  47,010.00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 3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        47,010.00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57720236"/>
                  </a:ext>
                </a:extLst>
              </a:tr>
              <a:tr h="330200"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63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สระบุรี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1,100,000.00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15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1,100,000.00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100.00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             -  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-  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 16.96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9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924,840.00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 4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      447,000.00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43967317"/>
                  </a:ext>
                </a:extLst>
              </a:tr>
              <a:tr h="330200"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64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สิงห์บุรี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830,000.00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18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 803,490.00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96.81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 26,510.00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3.19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 10.65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-   </a:t>
                      </a:r>
                      <a:endParaRPr lang="th-TH" sz="100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              -  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-   </a:t>
                      </a:r>
                      <a:endParaRPr lang="th-TH" sz="100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                    -  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19362928"/>
                  </a:ext>
                </a:extLst>
              </a:tr>
              <a:tr h="330200"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65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สุโขทัย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1,400,000.00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60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1,400,000.00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100.00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             -  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-  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  9.78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-   </a:t>
                      </a:r>
                      <a:endParaRPr lang="th-TH" sz="100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              -  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-   </a:t>
                      </a:r>
                      <a:endParaRPr lang="th-TH" sz="100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                    -  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40013846"/>
                  </a:ext>
                </a:extLst>
              </a:tr>
              <a:tr h="330200"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66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สุพรรณบุรี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1,250,000.00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42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1,250,000.00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100.00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             -  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-  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17.89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7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173,395.00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 4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       70,470.00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75158532"/>
                  </a:ext>
                </a:extLst>
              </a:tr>
              <a:tr h="330200"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67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สุราษฎร์ธานี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1,380,000.00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32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1,380,000.00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100.00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             -  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-  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47.82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29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657,956.00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-   </a:t>
                      </a:r>
                      <a:endParaRPr lang="th-TH" sz="100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                    -  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2122811"/>
                  </a:ext>
                </a:extLst>
              </a:tr>
              <a:tr h="330200"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68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สุรินทร์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1,380,000.00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38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1,380,000.00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100.00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             -  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-  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 20.85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11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279,490.00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-   </a:t>
                      </a:r>
                      <a:endParaRPr lang="th-TH" sz="100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                    -  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76451212"/>
                  </a:ext>
                </a:extLst>
              </a:tr>
              <a:tr h="330200"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69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หนองคาย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830,000.00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 830,000.00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100.00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             -  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-  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13.70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7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720,000.00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 3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      320,000.00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19313"/>
                  </a:ext>
                </a:extLst>
              </a:tr>
              <a:tr h="330200"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70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หนองบัวลำภู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830,000.00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12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 830,000.00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100.00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             -  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-  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 25.45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  16,895.00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-   </a:t>
                      </a:r>
                      <a:endParaRPr lang="th-TH" sz="100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                    -  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81181073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64327012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สี่เหลี่ยมผืนผ้า: มุมมน 24">
            <a:extLst>
              <a:ext uri="{FF2B5EF4-FFF2-40B4-BE49-F238E27FC236}">
                <a16:creationId xmlns:a16="http://schemas.microsoft.com/office/drawing/2014/main" id="{D992C9EC-F489-4262-8A24-43469489E10F}"/>
              </a:ext>
            </a:extLst>
          </p:cNvPr>
          <p:cNvSpPr/>
          <p:nvPr/>
        </p:nvSpPr>
        <p:spPr>
          <a:xfrm>
            <a:off x="0" y="2488344"/>
            <a:ext cx="10160000" cy="1283555"/>
          </a:xfrm>
          <a:prstGeom prst="roundRect">
            <a:avLst/>
          </a:prstGeom>
          <a:noFill/>
          <a:ln>
            <a:noFill/>
          </a:ln>
          <a:scene3d>
            <a:camera prst="orthographicFront"/>
            <a:lightRig rig="threePt" dir="t"/>
          </a:scene3d>
          <a:sp3d>
            <a:bevelT w="139700" h="139700" prst="divot"/>
          </a:sp3d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rtlCol="0" anchor="t"/>
          <a:lstStyle/>
          <a:p>
            <a:pPr algn="ctr">
              <a:lnSpc>
                <a:spcPct val="130000"/>
              </a:lnSpc>
            </a:pPr>
            <a:r>
              <a:rPr lang="th-TH" sz="1900" b="1" dirty="0">
                <a:ln>
                  <a:solidFill>
                    <a:schemeClr val="tx1"/>
                  </a:solidFill>
                </a:ln>
                <a:solidFill>
                  <a:schemeClr val="tx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ระเบียบวาระที่ </a:t>
            </a:r>
            <a:r>
              <a:rPr lang="th-TH" sz="1900" b="1" dirty="0" smtClean="0">
                <a:ln>
                  <a:solidFill>
                    <a:schemeClr val="tx1"/>
                  </a:solidFill>
                </a:ln>
                <a:solidFill>
                  <a:schemeClr val="tx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4.1 รายงานผล</a:t>
            </a:r>
            <a:r>
              <a:rPr lang="th-TH" sz="1900" b="1" dirty="0">
                <a:ln>
                  <a:solidFill>
                    <a:schemeClr val="tx1"/>
                  </a:solidFill>
                </a:ln>
                <a:solidFill>
                  <a:schemeClr val="tx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การเบิกจ่ายเงินตามแผนการดำเนินงาน                                              </a:t>
            </a:r>
            <a:r>
              <a:rPr lang="th-TH" sz="1900" b="1" dirty="0" smtClean="0">
                <a:ln>
                  <a:solidFill>
                    <a:schemeClr val="tx1"/>
                  </a:solidFill>
                </a:ln>
                <a:solidFill>
                  <a:schemeClr val="tx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/>
            </a:r>
            <a:br>
              <a:rPr lang="th-TH" sz="1900" b="1" dirty="0" smtClean="0">
                <a:ln>
                  <a:solidFill>
                    <a:schemeClr val="tx1"/>
                  </a:solidFill>
                </a:ln>
                <a:solidFill>
                  <a:schemeClr val="tx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</a:br>
            <a:r>
              <a:rPr lang="th-TH" sz="1900" b="1" dirty="0" smtClean="0">
                <a:ln>
                  <a:solidFill>
                    <a:schemeClr val="tx1"/>
                  </a:solidFill>
                </a:ln>
                <a:solidFill>
                  <a:schemeClr val="tx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และ</a:t>
            </a:r>
            <a:r>
              <a:rPr lang="th-TH" sz="1900" b="1" dirty="0">
                <a:ln>
                  <a:solidFill>
                    <a:schemeClr val="tx1"/>
                  </a:solidFill>
                </a:ln>
                <a:solidFill>
                  <a:schemeClr val="tx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แผนการใช้จ่ายงบประมาณ กองทุนพัฒนาบทบาทสตรี                                                              ประจำปีงบประมาณ พ.ศ. 2566</a:t>
            </a:r>
          </a:p>
        </p:txBody>
      </p:sp>
      <p:grpSp>
        <p:nvGrpSpPr>
          <p:cNvPr id="62" name="Group 61"/>
          <p:cNvGrpSpPr/>
          <p:nvPr/>
        </p:nvGrpSpPr>
        <p:grpSpPr>
          <a:xfrm>
            <a:off x="-23581" y="-271597"/>
            <a:ext cx="10193050" cy="1541268"/>
            <a:chOff x="-23581" y="-271597"/>
            <a:chExt cx="10193050" cy="1541268"/>
          </a:xfrm>
        </p:grpSpPr>
        <p:grpSp>
          <p:nvGrpSpPr>
            <p:cNvPr id="63" name="กลุ่ม 52">
              <a:extLst>
                <a:ext uri="{FF2B5EF4-FFF2-40B4-BE49-F238E27FC236}">
                  <a16:creationId xmlns:a16="http://schemas.microsoft.com/office/drawing/2014/main" id="{84E5CB32-C22A-40FB-BE79-3F261B775F5E}"/>
                </a:ext>
              </a:extLst>
            </p:cNvPr>
            <p:cNvGrpSpPr/>
            <p:nvPr/>
          </p:nvGrpSpPr>
          <p:grpSpPr>
            <a:xfrm>
              <a:off x="-23581" y="299"/>
              <a:ext cx="10193050" cy="674950"/>
              <a:chOff x="-29746" y="-164554"/>
              <a:chExt cx="9173747" cy="607455"/>
            </a:xfrm>
          </p:grpSpPr>
          <p:sp>
            <p:nvSpPr>
              <p:cNvPr id="68" name="สี่เหลี่ยมผืนผ้า: มุมมน 48">
                <a:extLst>
                  <a:ext uri="{FF2B5EF4-FFF2-40B4-BE49-F238E27FC236}">
                    <a16:creationId xmlns:a16="http://schemas.microsoft.com/office/drawing/2014/main" id="{DCE62B95-9C16-4E87-82CC-AF99B1F01983}"/>
                  </a:ext>
                </a:extLst>
              </p:cNvPr>
              <p:cNvSpPr/>
              <p:nvPr/>
            </p:nvSpPr>
            <p:spPr>
              <a:xfrm>
                <a:off x="5692012" y="65211"/>
                <a:ext cx="3441748" cy="377690"/>
              </a:xfrm>
              <a:prstGeom prst="roundRect">
                <a:avLst/>
              </a:prstGeom>
              <a:gradFill flip="none" rotWithShape="1">
                <a:gsLst>
                  <a:gs pos="0">
                    <a:srgbClr val="8E7300"/>
                  </a:gs>
                  <a:gs pos="51000">
                    <a:srgbClr val="FFFFFF"/>
                  </a:gs>
                  <a:gs pos="76000">
                    <a:srgbClr val="BC9800"/>
                  </a:gs>
                  <a:gs pos="24000">
                    <a:srgbClr val="BC9800"/>
                  </a:gs>
                  <a:gs pos="100000">
                    <a:srgbClr val="9A7D00"/>
                  </a:gs>
                </a:gsLst>
                <a:lin ang="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2000"/>
              </a:p>
            </p:txBody>
          </p:sp>
          <p:sp>
            <p:nvSpPr>
              <p:cNvPr id="69" name="สี่เหลี่ยมผืนผ้า 47">
                <a:extLst>
                  <a:ext uri="{FF2B5EF4-FFF2-40B4-BE49-F238E27FC236}">
                    <a16:creationId xmlns:a16="http://schemas.microsoft.com/office/drawing/2014/main" id="{667204FE-3C1C-4980-AD32-890094B05AFC}"/>
                  </a:ext>
                </a:extLst>
              </p:cNvPr>
              <p:cNvSpPr/>
              <p:nvPr/>
            </p:nvSpPr>
            <p:spPr>
              <a:xfrm>
                <a:off x="-29746" y="-164554"/>
                <a:ext cx="9173747" cy="517884"/>
              </a:xfrm>
              <a:prstGeom prst="rect">
                <a:avLst/>
              </a:prstGeom>
              <a:gradFill flip="none" rotWithShape="1">
                <a:gsLst>
                  <a:gs pos="0">
                    <a:srgbClr val="8E7300"/>
                  </a:gs>
                  <a:gs pos="51000">
                    <a:srgbClr val="FFFFFF"/>
                  </a:gs>
                  <a:gs pos="76000">
                    <a:srgbClr val="BC9800"/>
                  </a:gs>
                  <a:gs pos="24000">
                    <a:srgbClr val="BC9800"/>
                  </a:gs>
                  <a:gs pos="100000">
                    <a:srgbClr val="9A7D00"/>
                  </a:gs>
                </a:gsLst>
                <a:lin ang="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2000"/>
              </a:p>
            </p:txBody>
          </p:sp>
          <p:sp>
            <p:nvSpPr>
              <p:cNvPr id="70" name="แผนผังลำดับงาน: ป้อนข้อมูลด้วยตนเอง 4">
                <a:extLst>
                  <a:ext uri="{FF2B5EF4-FFF2-40B4-BE49-F238E27FC236}">
                    <a16:creationId xmlns:a16="http://schemas.microsoft.com/office/drawing/2014/main" id="{CDB1064D-F2C9-4D02-9722-A4463B75D08B}"/>
                  </a:ext>
                </a:extLst>
              </p:cNvPr>
              <p:cNvSpPr/>
              <p:nvPr/>
            </p:nvSpPr>
            <p:spPr>
              <a:xfrm>
                <a:off x="5883027" y="51469"/>
                <a:ext cx="3260973" cy="301861"/>
              </a:xfrm>
              <a:prstGeom prst="flowChartAlternateProcess">
                <a:avLst/>
              </a:prstGeom>
              <a:solidFill>
                <a:srgbClr val="00206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2000" dirty="0"/>
              </a:p>
            </p:txBody>
          </p:sp>
          <p:sp>
            <p:nvSpPr>
              <p:cNvPr id="71" name="สี่เหลี่ยมผืนผ้า 3">
                <a:extLst>
                  <a:ext uri="{FF2B5EF4-FFF2-40B4-BE49-F238E27FC236}">
                    <a16:creationId xmlns:a16="http://schemas.microsoft.com/office/drawing/2014/main" id="{8493D4F4-6FD8-4552-904E-DB7274115DA0}"/>
                  </a:ext>
                </a:extLst>
              </p:cNvPr>
              <p:cNvSpPr/>
              <p:nvPr/>
            </p:nvSpPr>
            <p:spPr>
              <a:xfrm>
                <a:off x="-29746" y="-164554"/>
                <a:ext cx="9173747" cy="432048"/>
              </a:xfrm>
              <a:prstGeom prst="rect">
                <a:avLst/>
              </a:prstGeom>
              <a:solidFill>
                <a:srgbClr val="00206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2000"/>
              </a:p>
            </p:txBody>
          </p:sp>
        </p:grpSp>
        <p:grpSp>
          <p:nvGrpSpPr>
            <p:cNvPr id="64" name="กลุ่ม 9">
              <a:extLst>
                <a:ext uri="{FF2B5EF4-FFF2-40B4-BE49-F238E27FC236}">
                  <a16:creationId xmlns:a16="http://schemas.microsoft.com/office/drawing/2014/main" id="{D2312BD0-5401-4FDB-9FF3-B1382B3C9639}"/>
                </a:ext>
              </a:extLst>
            </p:cNvPr>
            <p:cNvGrpSpPr/>
            <p:nvPr/>
          </p:nvGrpSpPr>
          <p:grpSpPr>
            <a:xfrm>
              <a:off x="5792566" y="-271597"/>
              <a:ext cx="1899096" cy="1541268"/>
              <a:chOff x="5491686" y="-481268"/>
              <a:chExt cx="1709187" cy="1387141"/>
            </a:xfrm>
          </p:grpSpPr>
          <p:sp>
            <p:nvSpPr>
              <p:cNvPr id="66" name="วงรี 13">
                <a:extLst>
                  <a:ext uri="{FF2B5EF4-FFF2-40B4-BE49-F238E27FC236}">
                    <a16:creationId xmlns:a16="http://schemas.microsoft.com/office/drawing/2014/main" id="{722B5707-C41F-4885-825E-D2676CEE49E1}"/>
                  </a:ext>
                </a:extLst>
              </p:cNvPr>
              <p:cNvSpPr/>
              <p:nvPr/>
            </p:nvSpPr>
            <p:spPr>
              <a:xfrm>
                <a:off x="5491686" y="-481268"/>
                <a:ext cx="1709187" cy="1387141"/>
              </a:xfrm>
              <a:prstGeom prst="ellipse">
                <a:avLst/>
              </a:prstGeom>
              <a:solidFill>
                <a:srgbClr val="FBF7F1"/>
              </a:solidFill>
              <a:ln>
                <a:noFill/>
              </a:ln>
              <a:effectLst>
                <a:softEdge rad="31750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2000"/>
              </a:p>
            </p:txBody>
          </p:sp>
          <p:pic>
            <p:nvPicPr>
              <p:cNvPr id="67" name="รูปภาพ 65">
                <a:extLst>
                  <a:ext uri="{FF2B5EF4-FFF2-40B4-BE49-F238E27FC236}">
                    <a16:creationId xmlns:a16="http://schemas.microsoft.com/office/drawing/2014/main" id="{EF9B53AA-6A14-4E04-B937-D6234A306BD7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r="65168" b="30186"/>
              <a:stretch/>
            </p:blipFill>
            <p:spPr>
              <a:xfrm>
                <a:off x="5978910" y="-202056"/>
                <a:ext cx="857563" cy="565764"/>
              </a:xfrm>
              <a:custGeom>
                <a:avLst/>
                <a:gdLst>
                  <a:gd name="connsiteX0" fmla="*/ 0 w 1500565"/>
                  <a:gd name="connsiteY0" fmla="*/ 0 h 990006"/>
                  <a:gd name="connsiteX1" fmla="*/ 1500565 w 1500565"/>
                  <a:gd name="connsiteY1" fmla="*/ 0 h 990006"/>
                  <a:gd name="connsiteX2" fmla="*/ 1500565 w 1500565"/>
                  <a:gd name="connsiteY2" fmla="*/ 699241 h 990006"/>
                  <a:gd name="connsiteX3" fmla="*/ 1454656 w 1500565"/>
                  <a:gd name="connsiteY3" fmla="*/ 699241 h 990006"/>
                  <a:gd name="connsiteX4" fmla="*/ 1454656 w 1500565"/>
                  <a:gd name="connsiteY4" fmla="*/ 958222 h 990006"/>
                  <a:gd name="connsiteX5" fmla="*/ 1500565 w 1500565"/>
                  <a:gd name="connsiteY5" fmla="*/ 958222 h 990006"/>
                  <a:gd name="connsiteX6" fmla="*/ 1500565 w 1500565"/>
                  <a:gd name="connsiteY6" fmla="*/ 990006 h 990006"/>
                  <a:gd name="connsiteX7" fmla="*/ 0 w 1500565"/>
                  <a:gd name="connsiteY7" fmla="*/ 990006 h 9900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00565" h="990006">
                    <a:moveTo>
                      <a:pt x="0" y="0"/>
                    </a:moveTo>
                    <a:lnTo>
                      <a:pt x="1500565" y="0"/>
                    </a:lnTo>
                    <a:lnTo>
                      <a:pt x="1500565" y="699241"/>
                    </a:lnTo>
                    <a:lnTo>
                      <a:pt x="1454656" y="699241"/>
                    </a:lnTo>
                    <a:lnTo>
                      <a:pt x="1454656" y="958222"/>
                    </a:lnTo>
                    <a:lnTo>
                      <a:pt x="1500565" y="958222"/>
                    </a:lnTo>
                    <a:lnTo>
                      <a:pt x="1500565" y="990006"/>
                    </a:lnTo>
                    <a:lnTo>
                      <a:pt x="0" y="990006"/>
                    </a:lnTo>
                    <a:close/>
                  </a:path>
                </a:pathLst>
              </a:custGeom>
            </p:spPr>
          </p:pic>
        </p:grpSp>
      </p:grpSp>
      <p:grpSp>
        <p:nvGrpSpPr>
          <p:cNvPr id="95" name="Group 94"/>
          <p:cNvGrpSpPr/>
          <p:nvPr/>
        </p:nvGrpSpPr>
        <p:grpSpPr>
          <a:xfrm>
            <a:off x="-23583" y="5154909"/>
            <a:ext cx="10183585" cy="694389"/>
            <a:chOff x="-23583" y="5134125"/>
            <a:chExt cx="10183585" cy="715174"/>
          </a:xfrm>
        </p:grpSpPr>
        <p:grpSp>
          <p:nvGrpSpPr>
            <p:cNvPr id="96" name="กลุ่ม 1">
              <a:extLst>
                <a:ext uri="{FF2B5EF4-FFF2-40B4-BE49-F238E27FC236}">
                  <a16:creationId xmlns:a16="http://schemas.microsoft.com/office/drawing/2014/main" id="{58DAA6D8-19A9-434E-BD10-9F227ECAADEE}"/>
                </a:ext>
              </a:extLst>
            </p:cNvPr>
            <p:cNvGrpSpPr/>
            <p:nvPr/>
          </p:nvGrpSpPr>
          <p:grpSpPr>
            <a:xfrm>
              <a:off x="-23583" y="5274993"/>
              <a:ext cx="10183585" cy="470079"/>
              <a:chOff x="-21226" y="4621292"/>
              <a:chExt cx="9165227" cy="561020"/>
            </a:xfrm>
          </p:grpSpPr>
          <p:grpSp>
            <p:nvGrpSpPr>
              <p:cNvPr id="103" name="กลุ่ม 7">
                <a:extLst>
                  <a:ext uri="{FF2B5EF4-FFF2-40B4-BE49-F238E27FC236}">
                    <a16:creationId xmlns:a16="http://schemas.microsoft.com/office/drawing/2014/main" id="{30C28730-7CDF-4231-A774-6A7122EB4AEA}"/>
                  </a:ext>
                </a:extLst>
              </p:cNvPr>
              <p:cNvGrpSpPr/>
              <p:nvPr/>
            </p:nvGrpSpPr>
            <p:grpSpPr>
              <a:xfrm>
                <a:off x="-21226" y="4635401"/>
                <a:ext cx="5133813" cy="546911"/>
                <a:chOff x="-45702" y="6428830"/>
                <a:chExt cx="7109733" cy="450425"/>
              </a:xfrm>
            </p:grpSpPr>
            <p:sp>
              <p:nvSpPr>
                <p:cNvPr id="107" name="รูปแบบอิสระ: รูปร่าง 55">
                  <a:extLst>
                    <a:ext uri="{FF2B5EF4-FFF2-40B4-BE49-F238E27FC236}">
                      <a16:creationId xmlns:a16="http://schemas.microsoft.com/office/drawing/2014/main" id="{447532BC-F1AF-418B-B954-69A21822D4D1}"/>
                    </a:ext>
                  </a:extLst>
                </p:cNvPr>
                <p:cNvSpPr/>
                <p:nvPr/>
              </p:nvSpPr>
              <p:spPr>
                <a:xfrm>
                  <a:off x="-16309" y="6508953"/>
                  <a:ext cx="6875685" cy="339767"/>
                </a:xfrm>
                <a:custGeom>
                  <a:avLst/>
                  <a:gdLst>
                    <a:gd name="connsiteX0" fmla="*/ 0 w 6028447"/>
                    <a:gd name="connsiteY0" fmla="*/ 0 h 339767"/>
                    <a:gd name="connsiteX1" fmla="*/ 6028447 w 6028447"/>
                    <a:gd name="connsiteY1" fmla="*/ 0 h 339767"/>
                    <a:gd name="connsiteX2" fmla="*/ 5679852 w 6028447"/>
                    <a:gd name="connsiteY2" fmla="*/ 339767 h 339767"/>
                    <a:gd name="connsiteX3" fmla="*/ 0 w 6028447"/>
                    <a:gd name="connsiteY3" fmla="*/ 339767 h 339767"/>
                    <a:gd name="connsiteX4" fmla="*/ 0 w 6028447"/>
                    <a:gd name="connsiteY4" fmla="*/ 0 h 3397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028447" h="339767">
                      <a:moveTo>
                        <a:pt x="0" y="0"/>
                      </a:moveTo>
                      <a:lnTo>
                        <a:pt x="6028447" y="0"/>
                      </a:lnTo>
                      <a:lnTo>
                        <a:pt x="5679852" y="339767"/>
                      </a:lnTo>
                      <a:lnTo>
                        <a:pt x="0" y="33976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th-TH" sz="2000" dirty="0"/>
                </a:p>
              </p:txBody>
            </p:sp>
            <p:sp>
              <p:nvSpPr>
                <p:cNvPr id="108" name="รูปแบบอิสระ: รูปร่าง 50">
                  <a:extLst>
                    <a:ext uri="{FF2B5EF4-FFF2-40B4-BE49-F238E27FC236}">
                      <a16:creationId xmlns:a16="http://schemas.microsoft.com/office/drawing/2014/main" id="{72AD55B9-27A4-40A2-86AD-A09FD1FBB379}"/>
                    </a:ext>
                  </a:extLst>
                </p:cNvPr>
                <p:cNvSpPr/>
                <p:nvPr/>
              </p:nvSpPr>
              <p:spPr>
                <a:xfrm>
                  <a:off x="-45702" y="6433550"/>
                  <a:ext cx="7025615" cy="426691"/>
                </a:xfrm>
                <a:custGeom>
                  <a:avLst/>
                  <a:gdLst>
                    <a:gd name="connsiteX0" fmla="*/ 0 w 6123140"/>
                    <a:gd name="connsiteY0" fmla="*/ 0 h 426691"/>
                    <a:gd name="connsiteX1" fmla="*/ 6123140 w 6123140"/>
                    <a:gd name="connsiteY1" fmla="*/ 0 h 426691"/>
                    <a:gd name="connsiteX2" fmla="*/ 6008569 w 6123140"/>
                    <a:gd name="connsiteY2" fmla="*/ 111669 h 426691"/>
                    <a:gd name="connsiteX3" fmla="*/ 5685361 w 6123140"/>
                    <a:gd name="connsiteY3" fmla="*/ 426691 h 426691"/>
                    <a:gd name="connsiteX4" fmla="*/ 5679852 w 6123140"/>
                    <a:gd name="connsiteY4" fmla="*/ 426691 h 426691"/>
                    <a:gd name="connsiteX5" fmla="*/ 6028447 w 6123140"/>
                    <a:gd name="connsiteY5" fmla="*/ 86924 h 426691"/>
                    <a:gd name="connsiteX6" fmla="*/ 0 w 6123140"/>
                    <a:gd name="connsiteY6" fmla="*/ 86924 h 426691"/>
                    <a:gd name="connsiteX7" fmla="*/ 0 w 6123140"/>
                    <a:gd name="connsiteY7" fmla="*/ 0 h 4266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123140" h="426691">
                      <a:moveTo>
                        <a:pt x="0" y="0"/>
                      </a:moveTo>
                      <a:lnTo>
                        <a:pt x="6123140" y="0"/>
                      </a:lnTo>
                      <a:lnTo>
                        <a:pt x="6008569" y="111669"/>
                      </a:lnTo>
                      <a:lnTo>
                        <a:pt x="5685361" y="426691"/>
                      </a:lnTo>
                      <a:lnTo>
                        <a:pt x="5679852" y="426691"/>
                      </a:lnTo>
                      <a:lnTo>
                        <a:pt x="6028447" y="86924"/>
                      </a:lnTo>
                      <a:lnTo>
                        <a:pt x="0" y="8692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>
                  <a:gsLst>
                    <a:gs pos="0">
                      <a:srgbClr val="FBE4AE"/>
                    </a:gs>
                    <a:gs pos="13000">
                      <a:srgbClr val="BD922A"/>
                    </a:gs>
                    <a:gs pos="21001">
                      <a:srgbClr val="BD922A"/>
                    </a:gs>
                    <a:gs pos="63000">
                      <a:srgbClr val="FBE4AE"/>
                    </a:gs>
                    <a:gs pos="67000">
                      <a:srgbClr val="BD922A"/>
                    </a:gs>
                    <a:gs pos="69000">
                      <a:srgbClr val="835E17"/>
                    </a:gs>
                    <a:gs pos="82001">
                      <a:srgbClr val="A28949"/>
                    </a:gs>
                    <a:gs pos="100000">
                      <a:srgbClr val="FAE3B7"/>
                    </a:gs>
                  </a:gsLst>
                  <a:lin ang="0" scaled="1"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th-TH" sz="2000" dirty="0"/>
                </a:p>
              </p:txBody>
            </p:sp>
            <p:sp>
              <p:nvSpPr>
                <p:cNvPr id="109" name="รูปแบบอิสระ: รูปร่าง 49">
                  <a:extLst>
                    <a:ext uri="{FF2B5EF4-FFF2-40B4-BE49-F238E27FC236}">
                      <a16:creationId xmlns:a16="http://schemas.microsoft.com/office/drawing/2014/main" id="{0CC04605-512B-40BA-BB6C-C4CA6329F254}"/>
                    </a:ext>
                  </a:extLst>
                </p:cNvPr>
                <p:cNvSpPr/>
                <p:nvPr/>
              </p:nvSpPr>
              <p:spPr>
                <a:xfrm rot="380166">
                  <a:off x="6515308" y="6428830"/>
                  <a:ext cx="548723" cy="450425"/>
                </a:xfrm>
                <a:custGeom>
                  <a:avLst/>
                  <a:gdLst>
                    <a:gd name="connsiteX0" fmla="*/ 411471 w 524882"/>
                    <a:gd name="connsiteY0" fmla="*/ 0 h 426691"/>
                    <a:gd name="connsiteX1" fmla="*/ 524882 w 524882"/>
                    <a:gd name="connsiteY1" fmla="*/ 0 h 426691"/>
                    <a:gd name="connsiteX2" fmla="*/ 113411 w 524882"/>
                    <a:gd name="connsiteY2" fmla="*/ 426691 h 426691"/>
                    <a:gd name="connsiteX3" fmla="*/ 0 w 524882"/>
                    <a:gd name="connsiteY3" fmla="*/ 426691 h 426691"/>
                    <a:gd name="connsiteX4" fmla="*/ 411471 w 524882"/>
                    <a:gd name="connsiteY4" fmla="*/ 0 h 4266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24882" h="426691">
                      <a:moveTo>
                        <a:pt x="411471" y="0"/>
                      </a:moveTo>
                      <a:lnTo>
                        <a:pt x="524882" y="0"/>
                      </a:lnTo>
                      <a:lnTo>
                        <a:pt x="113411" y="426691"/>
                      </a:lnTo>
                      <a:lnTo>
                        <a:pt x="0" y="426691"/>
                      </a:lnTo>
                      <a:lnTo>
                        <a:pt x="411471" y="0"/>
                      </a:ln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FBE4AE"/>
                    </a:gs>
                    <a:gs pos="13000">
                      <a:srgbClr val="BD922A"/>
                    </a:gs>
                    <a:gs pos="21001">
                      <a:srgbClr val="BD922A"/>
                    </a:gs>
                    <a:gs pos="63000">
                      <a:srgbClr val="FBE4AE"/>
                    </a:gs>
                    <a:gs pos="67000">
                      <a:srgbClr val="BD922A"/>
                    </a:gs>
                    <a:gs pos="69000">
                      <a:srgbClr val="835E17"/>
                    </a:gs>
                    <a:gs pos="82001">
                      <a:srgbClr val="A28949"/>
                    </a:gs>
                    <a:gs pos="100000">
                      <a:srgbClr val="FAE3B7"/>
                    </a:gs>
                  </a:gsLst>
                  <a:path path="circle">
                    <a:fillToRect l="100000" b="100000"/>
                  </a:path>
                  <a:tileRect t="-100000" r="-100000"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th-TH" sz="2000"/>
                </a:p>
              </p:txBody>
            </p:sp>
          </p:grpSp>
          <p:grpSp>
            <p:nvGrpSpPr>
              <p:cNvPr id="104" name="กลุ่ม 4">
                <a:extLst>
                  <a:ext uri="{FF2B5EF4-FFF2-40B4-BE49-F238E27FC236}">
                    <a16:creationId xmlns:a16="http://schemas.microsoft.com/office/drawing/2014/main" id="{33080593-C486-4A4E-A259-28A964353B4D}"/>
                  </a:ext>
                </a:extLst>
              </p:cNvPr>
              <p:cNvGrpSpPr/>
              <p:nvPr/>
            </p:nvGrpSpPr>
            <p:grpSpPr>
              <a:xfrm>
                <a:off x="7524888" y="4621292"/>
                <a:ext cx="1619113" cy="531030"/>
                <a:chOff x="9543115" y="6415804"/>
                <a:chExt cx="2661401" cy="453428"/>
              </a:xfrm>
            </p:grpSpPr>
            <p:sp>
              <p:nvSpPr>
                <p:cNvPr id="105" name="รูปแบบอิสระ: รูปร่าง 38">
                  <a:extLst>
                    <a:ext uri="{FF2B5EF4-FFF2-40B4-BE49-F238E27FC236}">
                      <a16:creationId xmlns:a16="http://schemas.microsoft.com/office/drawing/2014/main" id="{18287458-5345-45BB-A7B2-0AE1DDE4E433}"/>
                    </a:ext>
                  </a:extLst>
                </p:cNvPr>
                <p:cNvSpPr/>
                <p:nvPr/>
              </p:nvSpPr>
              <p:spPr>
                <a:xfrm>
                  <a:off x="9543115" y="6415804"/>
                  <a:ext cx="2661398" cy="441288"/>
                </a:xfrm>
                <a:custGeom>
                  <a:avLst/>
                  <a:gdLst>
                    <a:gd name="connsiteX0" fmla="*/ 437779 w 1373020"/>
                    <a:gd name="connsiteY0" fmla="*/ 0 h 426691"/>
                    <a:gd name="connsiteX1" fmla="*/ 1373020 w 1373020"/>
                    <a:gd name="connsiteY1" fmla="*/ 0 h 426691"/>
                    <a:gd name="connsiteX2" fmla="*/ 1373020 w 1373020"/>
                    <a:gd name="connsiteY2" fmla="*/ 426691 h 426691"/>
                    <a:gd name="connsiteX3" fmla="*/ 0 w 1373020"/>
                    <a:gd name="connsiteY3" fmla="*/ 426691 h 426691"/>
                    <a:gd name="connsiteX4" fmla="*/ 323208 w 1373020"/>
                    <a:gd name="connsiteY4" fmla="*/ 111669 h 426691"/>
                    <a:gd name="connsiteX5" fmla="*/ 437779 w 1373020"/>
                    <a:gd name="connsiteY5" fmla="*/ 0 h 4266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73020" h="426691">
                      <a:moveTo>
                        <a:pt x="437779" y="0"/>
                      </a:moveTo>
                      <a:lnTo>
                        <a:pt x="1373020" y="0"/>
                      </a:lnTo>
                      <a:lnTo>
                        <a:pt x="1373020" y="426691"/>
                      </a:lnTo>
                      <a:lnTo>
                        <a:pt x="0" y="426691"/>
                      </a:lnTo>
                      <a:lnTo>
                        <a:pt x="323208" y="111669"/>
                      </a:lnTo>
                      <a:lnTo>
                        <a:pt x="437779" y="0"/>
                      </a:lnTo>
                      <a:close/>
                    </a:path>
                  </a:pathLst>
                </a:custGeom>
                <a:gradFill>
                  <a:gsLst>
                    <a:gs pos="0">
                      <a:srgbClr val="FBE4AE"/>
                    </a:gs>
                    <a:gs pos="13000">
                      <a:srgbClr val="BD922A"/>
                    </a:gs>
                    <a:gs pos="21001">
                      <a:srgbClr val="BD922A"/>
                    </a:gs>
                    <a:gs pos="63000">
                      <a:srgbClr val="FBE4AE"/>
                    </a:gs>
                    <a:gs pos="67000">
                      <a:srgbClr val="BD922A"/>
                    </a:gs>
                    <a:gs pos="69000">
                      <a:srgbClr val="835E17"/>
                    </a:gs>
                    <a:gs pos="82001">
                      <a:srgbClr val="A28949"/>
                    </a:gs>
                    <a:gs pos="100000">
                      <a:srgbClr val="FAE3B7"/>
                    </a:gs>
                  </a:gsLst>
                  <a:lin ang="0" scaled="1"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th-TH" sz="2000"/>
                </a:p>
              </p:txBody>
            </p:sp>
            <p:sp>
              <p:nvSpPr>
                <p:cNvPr id="106" name="รูปแบบอิสระ: รูปร่าง 31">
                  <a:extLst>
                    <a:ext uri="{FF2B5EF4-FFF2-40B4-BE49-F238E27FC236}">
                      <a16:creationId xmlns:a16="http://schemas.microsoft.com/office/drawing/2014/main" id="{CB515603-CB57-4A48-B8A7-C4BD2C469F4B}"/>
                    </a:ext>
                  </a:extLst>
                </p:cNvPr>
                <p:cNvSpPr/>
                <p:nvPr/>
              </p:nvSpPr>
              <p:spPr>
                <a:xfrm>
                  <a:off x="9543115" y="6510930"/>
                  <a:ext cx="2661401" cy="358302"/>
                </a:xfrm>
                <a:custGeom>
                  <a:avLst/>
                  <a:gdLst>
                    <a:gd name="connsiteX0" fmla="*/ 349528 w 1399340"/>
                    <a:gd name="connsiteY0" fmla="*/ 0 h 340675"/>
                    <a:gd name="connsiteX1" fmla="*/ 1399340 w 1399340"/>
                    <a:gd name="connsiteY1" fmla="*/ 0 h 340675"/>
                    <a:gd name="connsiteX2" fmla="*/ 1399340 w 1399340"/>
                    <a:gd name="connsiteY2" fmla="*/ 340675 h 340675"/>
                    <a:gd name="connsiteX3" fmla="*/ 0 w 1399340"/>
                    <a:gd name="connsiteY3" fmla="*/ 340675 h 340675"/>
                    <a:gd name="connsiteX4" fmla="*/ 349528 w 1399340"/>
                    <a:gd name="connsiteY4" fmla="*/ 0 h 3406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99340" h="340675">
                      <a:moveTo>
                        <a:pt x="349528" y="0"/>
                      </a:moveTo>
                      <a:lnTo>
                        <a:pt x="1399340" y="0"/>
                      </a:lnTo>
                      <a:lnTo>
                        <a:pt x="1399340" y="340675"/>
                      </a:lnTo>
                      <a:lnTo>
                        <a:pt x="0" y="340675"/>
                      </a:lnTo>
                      <a:lnTo>
                        <a:pt x="349528" y="0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th-TH" sz="2000"/>
                </a:p>
              </p:txBody>
            </p:sp>
          </p:grpSp>
        </p:grpSp>
        <p:pic>
          <p:nvPicPr>
            <p:cNvPr id="97" name="Picture 23">
              <a:extLst>
                <a:ext uri="{FF2B5EF4-FFF2-40B4-BE49-F238E27FC236}">
                  <a16:creationId xmlns:a16="http://schemas.microsoft.com/office/drawing/2014/main" id="{A9FCDA38-8F0B-49DF-8F2E-B899B1F3623D}"/>
                </a:ext>
              </a:extLst>
            </p:cNvPr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699853" y="5264104"/>
              <a:ext cx="625615" cy="408428"/>
            </a:xfrm>
            <a:prstGeom prst="rect">
              <a:avLst/>
            </a:prstGeom>
          </p:spPr>
        </p:pic>
        <p:pic>
          <p:nvPicPr>
            <p:cNvPr id="98" name="Picture 24">
              <a:extLst>
                <a:ext uri="{FF2B5EF4-FFF2-40B4-BE49-F238E27FC236}">
                  <a16:creationId xmlns:a16="http://schemas.microsoft.com/office/drawing/2014/main" id="{199745AA-CFB3-443D-A566-E11575BA5223}"/>
                </a:ext>
              </a:extLst>
            </p:cNvPr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440755" y="5252961"/>
              <a:ext cx="384697" cy="433336"/>
            </a:xfrm>
            <a:prstGeom prst="rect">
              <a:avLst/>
            </a:prstGeom>
          </p:spPr>
        </p:pic>
        <p:pic>
          <p:nvPicPr>
            <p:cNvPr id="99" name="Picture 35">
              <a:extLst>
                <a:ext uri="{FF2B5EF4-FFF2-40B4-BE49-F238E27FC236}">
                  <a16:creationId xmlns:a16="http://schemas.microsoft.com/office/drawing/2014/main" id="{9584FECB-F937-4F01-8CDD-C92F98A2F1BC}"/>
                </a:ext>
              </a:extLst>
            </p:cNvPr>
            <p:cNvPicPr>
              <a:picLocks noChangeAspect="1"/>
            </p:cNvPicPr>
            <p:nvPr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882063" y="5338458"/>
              <a:ext cx="373365" cy="309768"/>
            </a:xfrm>
            <a:prstGeom prst="rect">
              <a:avLst/>
            </a:prstGeom>
          </p:spPr>
        </p:pic>
        <p:pic>
          <p:nvPicPr>
            <p:cNvPr id="100" name="Picture 36">
              <a:extLst>
                <a:ext uri="{FF2B5EF4-FFF2-40B4-BE49-F238E27FC236}">
                  <a16:creationId xmlns:a16="http://schemas.microsoft.com/office/drawing/2014/main" id="{62FFD426-AD6C-47DA-99D3-A7217E240C18}"/>
                </a:ext>
              </a:extLst>
            </p:cNvPr>
            <p:cNvPicPr>
              <a:picLocks noChangeAspect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345100" y="5340250"/>
              <a:ext cx="281130" cy="303691"/>
            </a:xfrm>
            <a:prstGeom prst="rect">
              <a:avLst/>
            </a:prstGeom>
          </p:spPr>
        </p:pic>
        <p:pic>
          <p:nvPicPr>
            <p:cNvPr id="101" name="Picture 2" descr="C:\Users\Administrator\Desktop\change for good.png"/>
            <p:cNvPicPr>
              <a:picLocks noChangeAspect="1" noChangeArrowheads="1"/>
            </p:cNvPicPr>
            <p:nvPr/>
          </p:nvPicPr>
          <p:blipFill>
            <a:blip r:embed="rId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606130" y="5281839"/>
              <a:ext cx="890907" cy="501037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02" name="รูปแบบอิสระ: รูปร่าง 49">
              <a:extLst>
                <a:ext uri="{FF2B5EF4-FFF2-40B4-BE49-F238E27FC236}">
                  <a16:creationId xmlns:a16="http://schemas.microsoft.com/office/drawing/2014/main" id="{0CC04605-512B-40BA-BB6C-C4CA6329F254}"/>
                </a:ext>
              </a:extLst>
            </p:cNvPr>
            <p:cNvSpPr/>
            <p:nvPr/>
          </p:nvSpPr>
          <p:spPr>
            <a:xfrm rot="1816843">
              <a:off x="8384884" y="5134125"/>
              <a:ext cx="366819" cy="715174"/>
            </a:xfrm>
            <a:custGeom>
              <a:avLst/>
              <a:gdLst>
                <a:gd name="connsiteX0" fmla="*/ 411471 w 524882"/>
                <a:gd name="connsiteY0" fmla="*/ 0 h 426691"/>
                <a:gd name="connsiteX1" fmla="*/ 524882 w 524882"/>
                <a:gd name="connsiteY1" fmla="*/ 0 h 426691"/>
                <a:gd name="connsiteX2" fmla="*/ 113411 w 524882"/>
                <a:gd name="connsiteY2" fmla="*/ 426691 h 426691"/>
                <a:gd name="connsiteX3" fmla="*/ 0 w 524882"/>
                <a:gd name="connsiteY3" fmla="*/ 426691 h 426691"/>
                <a:gd name="connsiteX4" fmla="*/ 411471 w 524882"/>
                <a:gd name="connsiteY4" fmla="*/ 0 h 426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4882" h="426691">
                  <a:moveTo>
                    <a:pt x="411471" y="0"/>
                  </a:moveTo>
                  <a:lnTo>
                    <a:pt x="524882" y="0"/>
                  </a:lnTo>
                  <a:lnTo>
                    <a:pt x="113411" y="426691"/>
                  </a:lnTo>
                  <a:lnTo>
                    <a:pt x="0" y="426691"/>
                  </a:lnTo>
                  <a:lnTo>
                    <a:pt x="411471" y="0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BE4AE"/>
                </a:gs>
                <a:gs pos="13000">
                  <a:srgbClr val="BD922A"/>
                </a:gs>
                <a:gs pos="21001">
                  <a:srgbClr val="BD922A"/>
                </a:gs>
                <a:gs pos="63000">
                  <a:srgbClr val="FBE4AE"/>
                </a:gs>
                <a:gs pos="67000">
                  <a:srgbClr val="BD922A"/>
                </a:gs>
                <a:gs pos="69000">
                  <a:srgbClr val="835E17"/>
                </a:gs>
                <a:gs pos="82001">
                  <a:srgbClr val="A28949"/>
                </a:gs>
                <a:gs pos="100000">
                  <a:srgbClr val="FAE3B7"/>
                </a:gs>
              </a:gsLst>
              <a:path path="circle">
                <a:fillToRect l="100000" b="100000"/>
              </a:path>
              <a:tileRect t="-100000" r="-10000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th-TH" sz="2000"/>
            </a:p>
          </p:txBody>
        </p:sp>
      </p:grpSp>
      <p:sp>
        <p:nvSpPr>
          <p:cNvPr id="29" name="TextBox 7"/>
          <p:cNvSpPr txBox="1"/>
          <p:nvPr/>
        </p:nvSpPr>
        <p:spPr>
          <a:xfrm>
            <a:off x="216981" y="5442506"/>
            <a:ext cx="5166910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th-TH" sz="1000" b="1" dirty="0">
                <a:solidFill>
                  <a:schemeClr val="bg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เศรษฐกิจฐานรากมั่นคง ชุมชนเข้มแข็งอย่างยั่งยืน ด้วยหลักปรัชญาของเศรษฐกิจพอเพียง</a:t>
            </a:r>
          </a:p>
        </p:txBody>
      </p:sp>
      <p:sp>
        <p:nvSpPr>
          <p:cNvPr id="30" name="กล่องข้อความ 8">
            <a:extLst>
              <a:ext uri="{FF2B5EF4-FFF2-40B4-BE49-F238E27FC236}">
                <a16:creationId xmlns:a16="http://schemas.microsoft.com/office/drawing/2014/main" id="{BF84CABE-5C70-4013-8958-0D4F9CD0D474}"/>
              </a:ext>
            </a:extLst>
          </p:cNvPr>
          <p:cNvSpPr txBox="1"/>
          <p:nvPr/>
        </p:nvSpPr>
        <p:spPr>
          <a:xfrm>
            <a:off x="7676272" y="32100"/>
            <a:ext cx="2493196" cy="5262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ct val="120000"/>
              </a:lnSpc>
            </a:pPr>
            <a:r>
              <a:rPr lang="en-US" sz="12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60 </a:t>
            </a:r>
            <a:r>
              <a:rPr lang="th-TH" sz="12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ปี กรมการพัฒนาชุมชน</a:t>
            </a:r>
          </a:p>
          <a:p>
            <a:pPr>
              <a:lnSpc>
                <a:spcPct val="120000"/>
              </a:lnSpc>
            </a:pPr>
            <a:r>
              <a:rPr lang="th-TH" sz="12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สร้างสรรค์ชุมชน สร้างคน สร้างชาติ</a:t>
            </a:r>
            <a:endParaRPr lang="en-US" sz="1200" b="1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hulabhorn Likit Text" panose="00000500000000000000" pitchFamily="50" charset="-34"/>
              <a:cs typeface="Chulabhorn Likit Text" panose="00000500000000000000" pitchFamily="50" charset="-34"/>
            </a:endParaRPr>
          </a:p>
        </p:txBody>
      </p:sp>
      <p:sp>
        <p:nvSpPr>
          <p:cNvPr id="31" name="TextBox 30"/>
          <p:cNvSpPr txBox="1"/>
          <p:nvPr/>
        </p:nvSpPr>
        <p:spPr>
          <a:xfrm>
            <a:off x="1014997" y="-11422"/>
            <a:ext cx="3365499" cy="473206"/>
          </a:xfrm>
          <a:prstGeom prst="rect">
            <a:avLst/>
          </a:prstGeom>
          <a:noFill/>
          <a:ln>
            <a:noFill/>
          </a:ln>
          <a:effectLst>
            <a:outerShdw blurRad="57785" dist="33020" dir="318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brightRoom" dir="t">
              <a:rot lat="0" lon="0" rev="600000"/>
            </a:lightRig>
          </a:scene3d>
          <a:sp3d prstMaterial="metal">
            <a:bevelT w="38100" h="57150" prst="angle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th-TH" b="1" dirty="0">
                <a:solidFill>
                  <a:schemeClr val="bg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ระเบียบวาระที่ 4 เรื่อง เพื่อทราบ</a:t>
            </a:r>
          </a:p>
        </p:txBody>
      </p:sp>
    </p:spTree>
    <p:extLst>
      <p:ext uri="{BB962C8B-B14F-4D97-AF65-F5344CB8AC3E}">
        <p14:creationId xmlns:p14="http://schemas.microsoft.com/office/powerpoint/2010/main" val="399274066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Group 14"/>
          <p:cNvGrpSpPr/>
          <p:nvPr/>
        </p:nvGrpSpPr>
        <p:grpSpPr>
          <a:xfrm>
            <a:off x="-23581" y="-271597"/>
            <a:ext cx="10193050" cy="1541268"/>
            <a:chOff x="-23581" y="-271597"/>
            <a:chExt cx="10193050" cy="1541268"/>
          </a:xfrm>
        </p:grpSpPr>
        <p:grpSp>
          <p:nvGrpSpPr>
            <p:cNvPr id="16" name="กลุ่ม 52">
              <a:extLst>
                <a:ext uri="{FF2B5EF4-FFF2-40B4-BE49-F238E27FC236}">
                  <a16:creationId xmlns:a16="http://schemas.microsoft.com/office/drawing/2014/main" id="{84E5CB32-C22A-40FB-BE79-3F261B775F5E}"/>
                </a:ext>
              </a:extLst>
            </p:cNvPr>
            <p:cNvGrpSpPr/>
            <p:nvPr/>
          </p:nvGrpSpPr>
          <p:grpSpPr>
            <a:xfrm>
              <a:off x="-23581" y="299"/>
              <a:ext cx="10193050" cy="674950"/>
              <a:chOff x="-29746" y="-164554"/>
              <a:chExt cx="9173747" cy="607455"/>
            </a:xfrm>
          </p:grpSpPr>
          <p:sp>
            <p:nvSpPr>
              <p:cNvPr id="20" name="สี่เหลี่ยมผืนผ้า: มุมมน 48">
                <a:extLst>
                  <a:ext uri="{FF2B5EF4-FFF2-40B4-BE49-F238E27FC236}">
                    <a16:creationId xmlns:a16="http://schemas.microsoft.com/office/drawing/2014/main" id="{DCE62B95-9C16-4E87-82CC-AF99B1F01983}"/>
                  </a:ext>
                </a:extLst>
              </p:cNvPr>
              <p:cNvSpPr/>
              <p:nvPr/>
            </p:nvSpPr>
            <p:spPr>
              <a:xfrm>
                <a:off x="5692012" y="65211"/>
                <a:ext cx="3441748" cy="377690"/>
              </a:xfrm>
              <a:prstGeom prst="roundRect">
                <a:avLst/>
              </a:prstGeom>
              <a:gradFill flip="none" rotWithShape="1">
                <a:gsLst>
                  <a:gs pos="0">
                    <a:srgbClr val="8E7300"/>
                  </a:gs>
                  <a:gs pos="51000">
                    <a:srgbClr val="FFFFFF"/>
                  </a:gs>
                  <a:gs pos="76000">
                    <a:srgbClr val="BC9800"/>
                  </a:gs>
                  <a:gs pos="24000">
                    <a:srgbClr val="BC9800"/>
                  </a:gs>
                  <a:gs pos="100000">
                    <a:srgbClr val="9A7D00"/>
                  </a:gs>
                </a:gsLst>
                <a:lin ang="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2000"/>
              </a:p>
            </p:txBody>
          </p:sp>
          <p:sp>
            <p:nvSpPr>
              <p:cNvPr id="21" name="สี่เหลี่ยมผืนผ้า 47">
                <a:extLst>
                  <a:ext uri="{FF2B5EF4-FFF2-40B4-BE49-F238E27FC236}">
                    <a16:creationId xmlns:a16="http://schemas.microsoft.com/office/drawing/2014/main" id="{667204FE-3C1C-4980-AD32-890094B05AFC}"/>
                  </a:ext>
                </a:extLst>
              </p:cNvPr>
              <p:cNvSpPr/>
              <p:nvPr/>
            </p:nvSpPr>
            <p:spPr>
              <a:xfrm>
                <a:off x="-29746" y="-164554"/>
                <a:ext cx="9173747" cy="517884"/>
              </a:xfrm>
              <a:prstGeom prst="rect">
                <a:avLst/>
              </a:prstGeom>
              <a:gradFill flip="none" rotWithShape="1">
                <a:gsLst>
                  <a:gs pos="0">
                    <a:srgbClr val="8E7300"/>
                  </a:gs>
                  <a:gs pos="51000">
                    <a:srgbClr val="FFFFFF"/>
                  </a:gs>
                  <a:gs pos="76000">
                    <a:srgbClr val="BC9800"/>
                  </a:gs>
                  <a:gs pos="24000">
                    <a:srgbClr val="BC9800"/>
                  </a:gs>
                  <a:gs pos="100000">
                    <a:srgbClr val="9A7D00"/>
                  </a:gs>
                </a:gsLst>
                <a:lin ang="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2000"/>
              </a:p>
            </p:txBody>
          </p:sp>
          <p:sp>
            <p:nvSpPr>
              <p:cNvPr id="22" name="แผนผังลำดับงาน: ป้อนข้อมูลด้วยตนเอง 4">
                <a:extLst>
                  <a:ext uri="{FF2B5EF4-FFF2-40B4-BE49-F238E27FC236}">
                    <a16:creationId xmlns:a16="http://schemas.microsoft.com/office/drawing/2014/main" id="{CDB1064D-F2C9-4D02-9722-A4463B75D08B}"/>
                  </a:ext>
                </a:extLst>
              </p:cNvPr>
              <p:cNvSpPr/>
              <p:nvPr/>
            </p:nvSpPr>
            <p:spPr>
              <a:xfrm>
                <a:off x="5883027" y="51469"/>
                <a:ext cx="3260973" cy="301861"/>
              </a:xfrm>
              <a:prstGeom prst="flowChartAlternateProcess">
                <a:avLst/>
              </a:prstGeom>
              <a:solidFill>
                <a:srgbClr val="00206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2000" dirty="0"/>
              </a:p>
            </p:txBody>
          </p:sp>
          <p:sp>
            <p:nvSpPr>
              <p:cNvPr id="23" name="สี่เหลี่ยมผืนผ้า 3">
                <a:extLst>
                  <a:ext uri="{FF2B5EF4-FFF2-40B4-BE49-F238E27FC236}">
                    <a16:creationId xmlns:a16="http://schemas.microsoft.com/office/drawing/2014/main" id="{8493D4F4-6FD8-4552-904E-DB7274115DA0}"/>
                  </a:ext>
                </a:extLst>
              </p:cNvPr>
              <p:cNvSpPr/>
              <p:nvPr/>
            </p:nvSpPr>
            <p:spPr>
              <a:xfrm>
                <a:off x="-29746" y="-164554"/>
                <a:ext cx="9173747" cy="432048"/>
              </a:xfrm>
              <a:prstGeom prst="rect">
                <a:avLst/>
              </a:prstGeom>
              <a:solidFill>
                <a:srgbClr val="00206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2000"/>
              </a:p>
            </p:txBody>
          </p:sp>
        </p:grpSp>
        <p:grpSp>
          <p:nvGrpSpPr>
            <p:cNvPr id="17" name="กลุ่ม 9">
              <a:extLst>
                <a:ext uri="{FF2B5EF4-FFF2-40B4-BE49-F238E27FC236}">
                  <a16:creationId xmlns:a16="http://schemas.microsoft.com/office/drawing/2014/main" id="{D2312BD0-5401-4FDB-9FF3-B1382B3C9639}"/>
                </a:ext>
              </a:extLst>
            </p:cNvPr>
            <p:cNvGrpSpPr/>
            <p:nvPr/>
          </p:nvGrpSpPr>
          <p:grpSpPr>
            <a:xfrm>
              <a:off x="5792566" y="-271597"/>
              <a:ext cx="1899096" cy="1541268"/>
              <a:chOff x="5491686" y="-481268"/>
              <a:chExt cx="1709187" cy="1387141"/>
            </a:xfrm>
          </p:grpSpPr>
          <p:sp>
            <p:nvSpPr>
              <p:cNvPr id="18" name="วงรี 13">
                <a:extLst>
                  <a:ext uri="{FF2B5EF4-FFF2-40B4-BE49-F238E27FC236}">
                    <a16:creationId xmlns:a16="http://schemas.microsoft.com/office/drawing/2014/main" id="{722B5707-C41F-4885-825E-D2676CEE49E1}"/>
                  </a:ext>
                </a:extLst>
              </p:cNvPr>
              <p:cNvSpPr/>
              <p:nvPr/>
            </p:nvSpPr>
            <p:spPr>
              <a:xfrm>
                <a:off x="5491686" y="-481268"/>
                <a:ext cx="1709187" cy="1387141"/>
              </a:xfrm>
              <a:prstGeom prst="ellipse">
                <a:avLst/>
              </a:prstGeom>
              <a:solidFill>
                <a:srgbClr val="FBF7F1"/>
              </a:solidFill>
              <a:ln>
                <a:noFill/>
              </a:ln>
              <a:effectLst>
                <a:softEdge rad="31750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2000"/>
              </a:p>
            </p:txBody>
          </p:sp>
          <p:pic>
            <p:nvPicPr>
              <p:cNvPr id="19" name="รูปภาพ 65">
                <a:extLst>
                  <a:ext uri="{FF2B5EF4-FFF2-40B4-BE49-F238E27FC236}">
                    <a16:creationId xmlns:a16="http://schemas.microsoft.com/office/drawing/2014/main" id="{EF9B53AA-6A14-4E04-B937-D6234A306BD7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2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r="65168" b="30186"/>
              <a:stretch/>
            </p:blipFill>
            <p:spPr>
              <a:xfrm>
                <a:off x="5978910" y="-202056"/>
                <a:ext cx="857563" cy="565764"/>
              </a:xfrm>
              <a:custGeom>
                <a:avLst/>
                <a:gdLst>
                  <a:gd name="connsiteX0" fmla="*/ 0 w 1500565"/>
                  <a:gd name="connsiteY0" fmla="*/ 0 h 990006"/>
                  <a:gd name="connsiteX1" fmla="*/ 1500565 w 1500565"/>
                  <a:gd name="connsiteY1" fmla="*/ 0 h 990006"/>
                  <a:gd name="connsiteX2" fmla="*/ 1500565 w 1500565"/>
                  <a:gd name="connsiteY2" fmla="*/ 699241 h 990006"/>
                  <a:gd name="connsiteX3" fmla="*/ 1454656 w 1500565"/>
                  <a:gd name="connsiteY3" fmla="*/ 699241 h 990006"/>
                  <a:gd name="connsiteX4" fmla="*/ 1454656 w 1500565"/>
                  <a:gd name="connsiteY4" fmla="*/ 958222 h 990006"/>
                  <a:gd name="connsiteX5" fmla="*/ 1500565 w 1500565"/>
                  <a:gd name="connsiteY5" fmla="*/ 958222 h 990006"/>
                  <a:gd name="connsiteX6" fmla="*/ 1500565 w 1500565"/>
                  <a:gd name="connsiteY6" fmla="*/ 990006 h 990006"/>
                  <a:gd name="connsiteX7" fmla="*/ 0 w 1500565"/>
                  <a:gd name="connsiteY7" fmla="*/ 990006 h 9900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00565" h="990006">
                    <a:moveTo>
                      <a:pt x="0" y="0"/>
                    </a:moveTo>
                    <a:lnTo>
                      <a:pt x="1500565" y="0"/>
                    </a:lnTo>
                    <a:lnTo>
                      <a:pt x="1500565" y="699241"/>
                    </a:lnTo>
                    <a:lnTo>
                      <a:pt x="1454656" y="699241"/>
                    </a:lnTo>
                    <a:lnTo>
                      <a:pt x="1454656" y="958222"/>
                    </a:lnTo>
                    <a:lnTo>
                      <a:pt x="1500565" y="958222"/>
                    </a:lnTo>
                    <a:lnTo>
                      <a:pt x="1500565" y="990006"/>
                    </a:lnTo>
                    <a:lnTo>
                      <a:pt x="0" y="990006"/>
                    </a:lnTo>
                    <a:close/>
                  </a:path>
                </a:pathLst>
              </a:custGeom>
            </p:spPr>
          </p:pic>
        </p:grpSp>
      </p:grpSp>
      <p:grpSp>
        <p:nvGrpSpPr>
          <p:cNvPr id="24" name="Group 23"/>
          <p:cNvGrpSpPr/>
          <p:nvPr/>
        </p:nvGrpSpPr>
        <p:grpSpPr>
          <a:xfrm>
            <a:off x="-23583" y="5154909"/>
            <a:ext cx="10183585" cy="694389"/>
            <a:chOff x="-23583" y="5134125"/>
            <a:chExt cx="10183585" cy="715174"/>
          </a:xfrm>
        </p:grpSpPr>
        <p:grpSp>
          <p:nvGrpSpPr>
            <p:cNvPr id="25" name="กลุ่ม 1">
              <a:extLst>
                <a:ext uri="{FF2B5EF4-FFF2-40B4-BE49-F238E27FC236}">
                  <a16:creationId xmlns:a16="http://schemas.microsoft.com/office/drawing/2014/main" id="{58DAA6D8-19A9-434E-BD10-9F227ECAADEE}"/>
                </a:ext>
              </a:extLst>
            </p:cNvPr>
            <p:cNvGrpSpPr/>
            <p:nvPr/>
          </p:nvGrpSpPr>
          <p:grpSpPr>
            <a:xfrm>
              <a:off x="-23583" y="5274993"/>
              <a:ext cx="10183585" cy="470079"/>
              <a:chOff x="-21226" y="4621292"/>
              <a:chExt cx="9165227" cy="561020"/>
            </a:xfrm>
          </p:grpSpPr>
          <p:grpSp>
            <p:nvGrpSpPr>
              <p:cNvPr id="32" name="กลุ่ม 7">
                <a:extLst>
                  <a:ext uri="{FF2B5EF4-FFF2-40B4-BE49-F238E27FC236}">
                    <a16:creationId xmlns:a16="http://schemas.microsoft.com/office/drawing/2014/main" id="{30C28730-7CDF-4231-A774-6A7122EB4AEA}"/>
                  </a:ext>
                </a:extLst>
              </p:cNvPr>
              <p:cNvGrpSpPr/>
              <p:nvPr/>
            </p:nvGrpSpPr>
            <p:grpSpPr>
              <a:xfrm>
                <a:off x="-21226" y="4635401"/>
                <a:ext cx="5133813" cy="546911"/>
                <a:chOff x="-45702" y="6428830"/>
                <a:chExt cx="7109733" cy="450425"/>
              </a:xfrm>
            </p:grpSpPr>
            <p:sp>
              <p:nvSpPr>
                <p:cNvPr id="36" name="รูปแบบอิสระ: รูปร่าง 55">
                  <a:extLst>
                    <a:ext uri="{FF2B5EF4-FFF2-40B4-BE49-F238E27FC236}">
                      <a16:creationId xmlns:a16="http://schemas.microsoft.com/office/drawing/2014/main" id="{447532BC-F1AF-418B-B954-69A21822D4D1}"/>
                    </a:ext>
                  </a:extLst>
                </p:cNvPr>
                <p:cNvSpPr/>
                <p:nvPr/>
              </p:nvSpPr>
              <p:spPr>
                <a:xfrm>
                  <a:off x="-16309" y="6508953"/>
                  <a:ext cx="6875685" cy="339767"/>
                </a:xfrm>
                <a:custGeom>
                  <a:avLst/>
                  <a:gdLst>
                    <a:gd name="connsiteX0" fmla="*/ 0 w 6028447"/>
                    <a:gd name="connsiteY0" fmla="*/ 0 h 339767"/>
                    <a:gd name="connsiteX1" fmla="*/ 6028447 w 6028447"/>
                    <a:gd name="connsiteY1" fmla="*/ 0 h 339767"/>
                    <a:gd name="connsiteX2" fmla="*/ 5679852 w 6028447"/>
                    <a:gd name="connsiteY2" fmla="*/ 339767 h 339767"/>
                    <a:gd name="connsiteX3" fmla="*/ 0 w 6028447"/>
                    <a:gd name="connsiteY3" fmla="*/ 339767 h 339767"/>
                    <a:gd name="connsiteX4" fmla="*/ 0 w 6028447"/>
                    <a:gd name="connsiteY4" fmla="*/ 0 h 3397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028447" h="339767">
                      <a:moveTo>
                        <a:pt x="0" y="0"/>
                      </a:moveTo>
                      <a:lnTo>
                        <a:pt x="6028447" y="0"/>
                      </a:lnTo>
                      <a:lnTo>
                        <a:pt x="5679852" y="339767"/>
                      </a:lnTo>
                      <a:lnTo>
                        <a:pt x="0" y="33976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th-TH" sz="2000" dirty="0"/>
                </a:p>
              </p:txBody>
            </p:sp>
            <p:sp>
              <p:nvSpPr>
                <p:cNvPr id="37" name="รูปแบบอิสระ: รูปร่าง 50">
                  <a:extLst>
                    <a:ext uri="{FF2B5EF4-FFF2-40B4-BE49-F238E27FC236}">
                      <a16:creationId xmlns:a16="http://schemas.microsoft.com/office/drawing/2014/main" id="{72AD55B9-27A4-40A2-86AD-A09FD1FBB379}"/>
                    </a:ext>
                  </a:extLst>
                </p:cNvPr>
                <p:cNvSpPr/>
                <p:nvPr/>
              </p:nvSpPr>
              <p:spPr>
                <a:xfrm>
                  <a:off x="-45702" y="6433550"/>
                  <a:ext cx="7025615" cy="426691"/>
                </a:xfrm>
                <a:custGeom>
                  <a:avLst/>
                  <a:gdLst>
                    <a:gd name="connsiteX0" fmla="*/ 0 w 6123140"/>
                    <a:gd name="connsiteY0" fmla="*/ 0 h 426691"/>
                    <a:gd name="connsiteX1" fmla="*/ 6123140 w 6123140"/>
                    <a:gd name="connsiteY1" fmla="*/ 0 h 426691"/>
                    <a:gd name="connsiteX2" fmla="*/ 6008569 w 6123140"/>
                    <a:gd name="connsiteY2" fmla="*/ 111669 h 426691"/>
                    <a:gd name="connsiteX3" fmla="*/ 5685361 w 6123140"/>
                    <a:gd name="connsiteY3" fmla="*/ 426691 h 426691"/>
                    <a:gd name="connsiteX4" fmla="*/ 5679852 w 6123140"/>
                    <a:gd name="connsiteY4" fmla="*/ 426691 h 426691"/>
                    <a:gd name="connsiteX5" fmla="*/ 6028447 w 6123140"/>
                    <a:gd name="connsiteY5" fmla="*/ 86924 h 426691"/>
                    <a:gd name="connsiteX6" fmla="*/ 0 w 6123140"/>
                    <a:gd name="connsiteY6" fmla="*/ 86924 h 426691"/>
                    <a:gd name="connsiteX7" fmla="*/ 0 w 6123140"/>
                    <a:gd name="connsiteY7" fmla="*/ 0 h 4266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123140" h="426691">
                      <a:moveTo>
                        <a:pt x="0" y="0"/>
                      </a:moveTo>
                      <a:lnTo>
                        <a:pt x="6123140" y="0"/>
                      </a:lnTo>
                      <a:lnTo>
                        <a:pt x="6008569" y="111669"/>
                      </a:lnTo>
                      <a:lnTo>
                        <a:pt x="5685361" y="426691"/>
                      </a:lnTo>
                      <a:lnTo>
                        <a:pt x="5679852" y="426691"/>
                      </a:lnTo>
                      <a:lnTo>
                        <a:pt x="6028447" y="86924"/>
                      </a:lnTo>
                      <a:lnTo>
                        <a:pt x="0" y="8692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>
                  <a:gsLst>
                    <a:gs pos="0">
                      <a:srgbClr val="FBE4AE"/>
                    </a:gs>
                    <a:gs pos="13000">
                      <a:srgbClr val="BD922A"/>
                    </a:gs>
                    <a:gs pos="21001">
                      <a:srgbClr val="BD922A"/>
                    </a:gs>
                    <a:gs pos="63000">
                      <a:srgbClr val="FBE4AE"/>
                    </a:gs>
                    <a:gs pos="67000">
                      <a:srgbClr val="BD922A"/>
                    </a:gs>
                    <a:gs pos="69000">
                      <a:srgbClr val="835E17"/>
                    </a:gs>
                    <a:gs pos="82001">
                      <a:srgbClr val="A28949"/>
                    </a:gs>
                    <a:gs pos="100000">
                      <a:srgbClr val="FAE3B7"/>
                    </a:gs>
                  </a:gsLst>
                  <a:lin ang="0" scaled="1"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th-TH" sz="2000" dirty="0"/>
                </a:p>
              </p:txBody>
            </p:sp>
            <p:sp>
              <p:nvSpPr>
                <p:cNvPr id="38" name="รูปแบบอิสระ: รูปร่าง 49">
                  <a:extLst>
                    <a:ext uri="{FF2B5EF4-FFF2-40B4-BE49-F238E27FC236}">
                      <a16:creationId xmlns:a16="http://schemas.microsoft.com/office/drawing/2014/main" id="{0CC04605-512B-40BA-BB6C-C4CA6329F254}"/>
                    </a:ext>
                  </a:extLst>
                </p:cNvPr>
                <p:cNvSpPr/>
                <p:nvPr/>
              </p:nvSpPr>
              <p:spPr>
                <a:xfrm rot="380166">
                  <a:off x="6515308" y="6428830"/>
                  <a:ext cx="548723" cy="450425"/>
                </a:xfrm>
                <a:custGeom>
                  <a:avLst/>
                  <a:gdLst>
                    <a:gd name="connsiteX0" fmla="*/ 411471 w 524882"/>
                    <a:gd name="connsiteY0" fmla="*/ 0 h 426691"/>
                    <a:gd name="connsiteX1" fmla="*/ 524882 w 524882"/>
                    <a:gd name="connsiteY1" fmla="*/ 0 h 426691"/>
                    <a:gd name="connsiteX2" fmla="*/ 113411 w 524882"/>
                    <a:gd name="connsiteY2" fmla="*/ 426691 h 426691"/>
                    <a:gd name="connsiteX3" fmla="*/ 0 w 524882"/>
                    <a:gd name="connsiteY3" fmla="*/ 426691 h 426691"/>
                    <a:gd name="connsiteX4" fmla="*/ 411471 w 524882"/>
                    <a:gd name="connsiteY4" fmla="*/ 0 h 4266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24882" h="426691">
                      <a:moveTo>
                        <a:pt x="411471" y="0"/>
                      </a:moveTo>
                      <a:lnTo>
                        <a:pt x="524882" y="0"/>
                      </a:lnTo>
                      <a:lnTo>
                        <a:pt x="113411" y="426691"/>
                      </a:lnTo>
                      <a:lnTo>
                        <a:pt x="0" y="426691"/>
                      </a:lnTo>
                      <a:lnTo>
                        <a:pt x="411471" y="0"/>
                      </a:ln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FBE4AE"/>
                    </a:gs>
                    <a:gs pos="13000">
                      <a:srgbClr val="BD922A"/>
                    </a:gs>
                    <a:gs pos="21001">
                      <a:srgbClr val="BD922A"/>
                    </a:gs>
                    <a:gs pos="63000">
                      <a:srgbClr val="FBE4AE"/>
                    </a:gs>
                    <a:gs pos="67000">
                      <a:srgbClr val="BD922A"/>
                    </a:gs>
                    <a:gs pos="69000">
                      <a:srgbClr val="835E17"/>
                    </a:gs>
                    <a:gs pos="82001">
                      <a:srgbClr val="A28949"/>
                    </a:gs>
                    <a:gs pos="100000">
                      <a:srgbClr val="FAE3B7"/>
                    </a:gs>
                  </a:gsLst>
                  <a:path path="circle">
                    <a:fillToRect l="100000" b="100000"/>
                  </a:path>
                  <a:tileRect t="-100000" r="-100000"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th-TH" sz="2000"/>
                </a:p>
              </p:txBody>
            </p:sp>
          </p:grpSp>
          <p:grpSp>
            <p:nvGrpSpPr>
              <p:cNvPr id="33" name="กลุ่ม 4">
                <a:extLst>
                  <a:ext uri="{FF2B5EF4-FFF2-40B4-BE49-F238E27FC236}">
                    <a16:creationId xmlns:a16="http://schemas.microsoft.com/office/drawing/2014/main" id="{33080593-C486-4A4E-A259-28A964353B4D}"/>
                  </a:ext>
                </a:extLst>
              </p:cNvPr>
              <p:cNvGrpSpPr/>
              <p:nvPr/>
            </p:nvGrpSpPr>
            <p:grpSpPr>
              <a:xfrm>
                <a:off x="7524888" y="4621292"/>
                <a:ext cx="1619113" cy="531030"/>
                <a:chOff x="9543115" y="6415804"/>
                <a:chExt cx="2661401" cy="453428"/>
              </a:xfrm>
            </p:grpSpPr>
            <p:sp>
              <p:nvSpPr>
                <p:cNvPr id="34" name="รูปแบบอิสระ: รูปร่าง 38">
                  <a:extLst>
                    <a:ext uri="{FF2B5EF4-FFF2-40B4-BE49-F238E27FC236}">
                      <a16:creationId xmlns:a16="http://schemas.microsoft.com/office/drawing/2014/main" id="{18287458-5345-45BB-A7B2-0AE1DDE4E433}"/>
                    </a:ext>
                  </a:extLst>
                </p:cNvPr>
                <p:cNvSpPr/>
                <p:nvPr/>
              </p:nvSpPr>
              <p:spPr>
                <a:xfrm>
                  <a:off x="9543115" y="6415804"/>
                  <a:ext cx="2661398" cy="441288"/>
                </a:xfrm>
                <a:custGeom>
                  <a:avLst/>
                  <a:gdLst>
                    <a:gd name="connsiteX0" fmla="*/ 437779 w 1373020"/>
                    <a:gd name="connsiteY0" fmla="*/ 0 h 426691"/>
                    <a:gd name="connsiteX1" fmla="*/ 1373020 w 1373020"/>
                    <a:gd name="connsiteY1" fmla="*/ 0 h 426691"/>
                    <a:gd name="connsiteX2" fmla="*/ 1373020 w 1373020"/>
                    <a:gd name="connsiteY2" fmla="*/ 426691 h 426691"/>
                    <a:gd name="connsiteX3" fmla="*/ 0 w 1373020"/>
                    <a:gd name="connsiteY3" fmla="*/ 426691 h 426691"/>
                    <a:gd name="connsiteX4" fmla="*/ 323208 w 1373020"/>
                    <a:gd name="connsiteY4" fmla="*/ 111669 h 426691"/>
                    <a:gd name="connsiteX5" fmla="*/ 437779 w 1373020"/>
                    <a:gd name="connsiteY5" fmla="*/ 0 h 4266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73020" h="426691">
                      <a:moveTo>
                        <a:pt x="437779" y="0"/>
                      </a:moveTo>
                      <a:lnTo>
                        <a:pt x="1373020" y="0"/>
                      </a:lnTo>
                      <a:lnTo>
                        <a:pt x="1373020" y="426691"/>
                      </a:lnTo>
                      <a:lnTo>
                        <a:pt x="0" y="426691"/>
                      </a:lnTo>
                      <a:lnTo>
                        <a:pt x="323208" y="111669"/>
                      </a:lnTo>
                      <a:lnTo>
                        <a:pt x="437779" y="0"/>
                      </a:lnTo>
                      <a:close/>
                    </a:path>
                  </a:pathLst>
                </a:custGeom>
                <a:gradFill>
                  <a:gsLst>
                    <a:gs pos="0">
                      <a:srgbClr val="FBE4AE"/>
                    </a:gs>
                    <a:gs pos="13000">
                      <a:srgbClr val="BD922A"/>
                    </a:gs>
                    <a:gs pos="21001">
                      <a:srgbClr val="BD922A"/>
                    </a:gs>
                    <a:gs pos="63000">
                      <a:srgbClr val="FBE4AE"/>
                    </a:gs>
                    <a:gs pos="67000">
                      <a:srgbClr val="BD922A"/>
                    </a:gs>
                    <a:gs pos="69000">
                      <a:srgbClr val="835E17"/>
                    </a:gs>
                    <a:gs pos="82001">
                      <a:srgbClr val="A28949"/>
                    </a:gs>
                    <a:gs pos="100000">
                      <a:srgbClr val="FAE3B7"/>
                    </a:gs>
                  </a:gsLst>
                  <a:lin ang="0" scaled="1"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th-TH" sz="2000"/>
                </a:p>
              </p:txBody>
            </p:sp>
            <p:sp>
              <p:nvSpPr>
                <p:cNvPr id="35" name="รูปแบบอิสระ: รูปร่าง 31">
                  <a:extLst>
                    <a:ext uri="{FF2B5EF4-FFF2-40B4-BE49-F238E27FC236}">
                      <a16:creationId xmlns:a16="http://schemas.microsoft.com/office/drawing/2014/main" id="{CB515603-CB57-4A48-B8A7-C4BD2C469F4B}"/>
                    </a:ext>
                  </a:extLst>
                </p:cNvPr>
                <p:cNvSpPr/>
                <p:nvPr/>
              </p:nvSpPr>
              <p:spPr>
                <a:xfrm>
                  <a:off x="9543115" y="6510930"/>
                  <a:ext cx="2661401" cy="358302"/>
                </a:xfrm>
                <a:custGeom>
                  <a:avLst/>
                  <a:gdLst>
                    <a:gd name="connsiteX0" fmla="*/ 349528 w 1399340"/>
                    <a:gd name="connsiteY0" fmla="*/ 0 h 340675"/>
                    <a:gd name="connsiteX1" fmla="*/ 1399340 w 1399340"/>
                    <a:gd name="connsiteY1" fmla="*/ 0 h 340675"/>
                    <a:gd name="connsiteX2" fmla="*/ 1399340 w 1399340"/>
                    <a:gd name="connsiteY2" fmla="*/ 340675 h 340675"/>
                    <a:gd name="connsiteX3" fmla="*/ 0 w 1399340"/>
                    <a:gd name="connsiteY3" fmla="*/ 340675 h 340675"/>
                    <a:gd name="connsiteX4" fmla="*/ 349528 w 1399340"/>
                    <a:gd name="connsiteY4" fmla="*/ 0 h 3406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99340" h="340675">
                      <a:moveTo>
                        <a:pt x="349528" y="0"/>
                      </a:moveTo>
                      <a:lnTo>
                        <a:pt x="1399340" y="0"/>
                      </a:lnTo>
                      <a:lnTo>
                        <a:pt x="1399340" y="340675"/>
                      </a:lnTo>
                      <a:lnTo>
                        <a:pt x="0" y="340675"/>
                      </a:lnTo>
                      <a:lnTo>
                        <a:pt x="349528" y="0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th-TH" sz="2000"/>
                </a:p>
              </p:txBody>
            </p:sp>
          </p:grpSp>
        </p:grpSp>
        <p:pic>
          <p:nvPicPr>
            <p:cNvPr id="26" name="Picture 23">
              <a:extLst>
                <a:ext uri="{FF2B5EF4-FFF2-40B4-BE49-F238E27FC236}">
                  <a16:creationId xmlns:a16="http://schemas.microsoft.com/office/drawing/2014/main" id="{A9FCDA38-8F0B-49DF-8F2E-B899B1F3623D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699853" y="5264104"/>
              <a:ext cx="625615" cy="408428"/>
            </a:xfrm>
            <a:prstGeom prst="rect">
              <a:avLst/>
            </a:prstGeom>
          </p:spPr>
        </p:pic>
        <p:pic>
          <p:nvPicPr>
            <p:cNvPr id="27" name="Picture 24">
              <a:extLst>
                <a:ext uri="{FF2B5EF4-FFF2-40B4-BE49-F238E27FC236}">
                  <a16:creationId xmlns:a16="http://schemas.microsoft.com/office/drawing/2014/main" id="{199745AA-CFB3-443D-A566-E11575BA5223}"/>
                </a:ext>
              </a:extLst>
            </p:cNvPr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440755" y="5252961"/>
              <a:ext cx="384697" cy="433336"/>
            </a:xfrm>
            <a:prstGeom prst="rect">
              <a:avLst/>
            </a:prstGeom>
          </p:spPr>
        </p:pic>
        <p:pic>
          <p:nvPicPr>
            <p:cNvPr id="28" name="Picture 35">
              <a:extLst>
                <a:ext uri="{FF2B5EF4-FFF2-40B4-BE49-F238E27FC236}">
                  <a16:creationId xmlns:a16="http://schemas.microsoft.com/office/drawing/2014/main" id="{9584FECB-F937-4F01-8CDD-C92F98A2F1BC}"/>
                </a:ext>
              </a:extLst>
            </p:cNvPr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882063" y="5338458"/>
              <a:ext cx="373365" cy="309768"/>
            </a:xfrm>
            <a:prstGeom prst="rect">
              <a:avLst/>
            </a:prstGeom>
          </p:spPr>
        </p:pic>
        <p:pic>
          <p:nvPicPr>
            <p:cNvPr id="29" name="Picture 36">
              <a:extLst>
                <a:ext uri="{FF2B5EF4-FFF2-40B4-BE49-F238E27FC236}">
                  <a16:creationId xmlns:a16="http://schemas.microsoft.com/office/drawing/2014/main" id="{62FFD426-AD6C-47DA-99D3-A7217E240C18}"/>
                </a:ext>
              </a:extLst>
            </p:cNvPr>
            <p:cNvPicPr>
              <a:picLocks noChangeAspect="1"/>
            </p:cNvPicPr>
            <p:nvPr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345100" y="5340250"/>
              <a:ext cx="281130" cy="303691"/>
            </a:xfrm>
            <a:prstGeom prst="rect">
              <a:avLst/>
            </a:prstGeom>
          </p:spPr>
        </p:pic>
        <p:pic>
          <p:nvPicPr>
            <p:cNvPr id="30" name="Picture 2" descr="C:\Users\Administrator\Desktop\change for good.png"/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606130" y="5281839"/>
              <a:ext cx="890907" cy="501037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31" name="รูปแบบอิสระ: รูปร่าง 49">
              <a:extLst>
                <a:ext uri="{FF2B5EF4-FFF2-40B4-BE49-F238E27FC236}">
                  <a16:creationId xmlns:a16="http://schemas.microsoft.com/office/drawing/2014/main" id="{0CC04605-512B-40BA-BB6C-C4CA6329F254}"/>
                </a:ext>
              </a:extLst>
            </p:cNvPr>
            <p:cNvSpPr/>
            <p:nvPr/>
          </p:nvSpPr>
          <p:spPr>
            <a:xfrm rot="1816843">
              <a:off x="8384884" y="5134125"/>
              <a:ext cx="366819" cy="715174"/>
            </a:xfrm>
            <a:custGeom>
              <a:avLst/>
              <a:gdLst>
                <a:gd name="connsiteX0" fmla="*/ 411471 w 524882"/>
                <a:gd name="connsiteY0" fmla="*/ 0 h 426691"/>
                <a:gd name="connsiteX1" fmla="*/ 524882 w 524882"/>
                <a:gd name="connsiteY1" fmla="*/ 0 h 426691"/>
                <a:gd name="connsiteX2" fmla="*/ 113411 w 524882"/>
                <a:gd name="connsiteY2" fmla="*/ 426691 h 426691"/>
                <a:gd name="connsiteX3" fmla="*/ 0 w 524882"/>
                <a:gd name="connsiteY3" fmla="*/ 426691 h 426691"/>
                <a:gd name="connsiteX4" fmla="*/ 411471 w 524882"/>
                <a:gd name="connsiteY4" fmla="*/ 0 h 426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4882" h="426691">
                  <a:moveTo>
                    <a:pt x="411471" y="0"/>
                  </a:moveTo>
                  <a:lnTo>
                    <a:pt x="524882" y="0"/>
                  </a:lnTo>
                  <a:lnTo>
                    <a:pt x="113411" y="426691"/>
                  </a:lnTo>
                  <a:lnTo>
                    <a:pt x="0" y="426691"/>
                  </a:lnTo>
                  <a:lnTo>
                    <a:pt x="411471" y="0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BE4AE"/>
                </a:gs>
                <a:gs pos="13000">
                  <a:srgbClr val="BD922A"/>
                </a:gs>
                <a:gs pos="21001">
                  <a:srgbClr val="BD922A"/>
                </a:gs>
                <a:gs pos="63000">
                  <a:srgbClr val="FBE4AE"/>
                </a:gs>
                <a:gs pos="67000">
                  <a:srgbClr val="BD922A"/>
                </a:gs>
                <a:gs pos="69000">
                  <a:srgbClr val="835E17"/>
                </a:gs>
                <a:gs pos="82001">
                  <a:srgbClr val="A28949"/>
                </a:gs>
                <a:gs pos="100000">
                  <a:srgbClr val="FAE3B7"/>
                </a:gs>
              </a:gsLst>
              <a:path path="circle">
                <a:fillToRect l="100000" b="100000"/>
              </a:path>
              <a:tileRect t="-100000" r="-10000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th-TH" sz="2000"/>
            </a:p>
          </p:txBody>
        </p:sp>
      </p:grpSp>
      <p:sp>
        <p:nvSpPr>
          <p:cNvPr id="39" name="TextBox 7"/>
          <p:cNvSpPr txBox="1"/>
          <p:nvPr/>
        </p:nvSpPr>
        <p:spPr>
          <a:xfrm>
            <a:off x="216981" y="5442506"/>
            <a:ext cx="5166910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th-TH" sz="1000" b="1" dirty="0">
                <a:solidFill>
                  <a:schemeClr val="bg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เศรษฐกิจฐานรากมั่นคง ชุมชนเข้มแข็งอย่างยั่งยืน ด้วยหลักปรัชญาของเศรษฐกิจพอเพียง</a:t>
            </a:r>
          </a:p>
        </p:txBody>
      </p:sp>
      <p:sp>
        <p:nvSpPr>
          <p:cNvPr id="40" name="กล่องข้อความ 8">
            <a:extLst>
              <a:ext uri="{FF2B5EF4-FFF2-40B4-BE49-F238E27FC236}">
                <a16:creationId xmlns:a16="http://schemas.microsoft.com/office/drawing/2014/main" id="{BF84CABE-5C70-4013-8958-0D4F9CD0D474}"/>
              </a:ext>
            </a:extLst>
          </p:cNvPr>
          <p:cNvSpPr txBox="1"/>
          <p:nvPr/>
        </p:nvSpPr>
        <p:spPr>
          <a:xfrm>
            <a:off x="7676272" y="32100"/>
            <a:ext cx="2493196" cy="5262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ct val="120000"/>
              </a:lnSpc>
            </a:pPr>
            <a:r>
              <a:rPr lang="en-US" sz="12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60 </a:t>
            </a:r>
            <a:r>
              <a:rPr lang="th-TH" sz="12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ปี กรมการพัฒนาชุมชน</a:t>
            </a:r>
          </a:p>
          <a:p>
            <a:pPr>
              <a:lnSpc>
                <a:spcPct val="120000"/>
              </a:lnSpc>
            </a:pPr>
            <a:r>
              <a:rPr lang="th-TH" sz="12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สร้างสรรค์ชุมชน สร้างคน สร้างชาติ</a:t>
            </a:r>
            <a:endParaRPr lang="en-US" sz="1200" b="1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hulabhorn Likit Text" panose="00000500000000000000" pitchFamily="50" charset="-34"/>
              <a:cs typeface="Chulabhorn Likit Text" panose="00000500000000000000" pitchFamily="50" charset="-34"/>
            </a:endParaRPr>
          </a:p>
        </p:txBody>
      </p:sp>
      <p:sp>
        <p:nvSpPr>
          <p:cNvPr id="41" name="สี่เหลี่ยมผืนผ้า: มุมมน 24">
            <a:extLst>
              <a:ext uri="{FF2B5EF4-FFF2-40B4-BE49-F238E27FC236}">
                <a16:creationId xmlns:a16="http://schemas.microsoft.com/office/drawing/2014/main" id="{D992C9EC-F489-4262-8A24-43469489E10F}"/>
              </a:ext>
            </a:extLst>
          </p:cNvPr>
          <p:cNvSpPr/>
          <p:nvPr/>
        </p:nvSpPr>
        <p:spPr>
          <a:xfrm>
            <a:off x="298784" y="-44257"/>
            <a:ext cx="6334319" cy="679012"/>
          </a:xfrm>
          <a:prstGeom prst="roundRect">
            <a:avLst/>
          </a:prstGeom>
          <a:noFill/>
          <a:ln>
            <a:noFill/>
          </a:ln>
          <a:scene3d>
            <a:camera prst="orthographicFront"/>
            <a:lightRig rig="threePt" dir="t"/>
          </a:scene3d>
          <a:sp3d>
            <a:bevelT w="139700" h="139700" prst="divot"/>
          </a:sp3d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rtlCol="0" anchor="t"/>
          <a:lstStyle/>
          <a:p>
            <a:pPr>
              <a:lnSpc>
                <a:spcPct val="110000"/>
              </a:lnSpc>
            </a:pPr>
            <a:r>
              <a:rPr lang="th-TH" sz="1200" b="1" spc="-30" dirty="0">
                <a:solidFill>
                  <a:schemeClr val="bg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5.4 </a:t>
            </a:r>
            <a:r>
              <a:rPr lang="th-TH" sz="1200" b="1" dirty="0">
                <a:solidFill>
                  <a:schemeClr val="bg1"/>
                </a:solidFill>
                <a:latin typeface="Chulabhorn Likit Text" panose="00000500000000000000" pitchFamily="50" charset="-34"/>
                <a:ea typeface="Times New Roman" panose="02020603050405020304" pitchFamily="18" charset="0"/>
                <a:cs typeface="Chulabhorn Likit Text" panose="00000500000000000000" pitchFamily="50" charset="-34"/>
              </a:rPr>
              <a:t>การพิจารณาจัดสรรงบประมาณเงินอุดหนุน และเงินทุนหมุนเวียน</a:t>
            </a:r>
            <a:br>
              <a:rPr lang="th-TH" sz="1200" b="1" dirty="0">
                <a:solidFill>
                  <a:schemeClr val="bg1"/>
                </a:solidFill>
                <a:latin typeface="Chulabhorn Likit Text" panose="00000500000000000000" pitchFamily="50" charset="-34"/>
                <a:ea typeface="Times New Roman" panose="02020603050405020304" pitchFamily="18" charset="0"/>
                <a:cs typeface="Chulabhorn Likit Text" panose="00000500000000000000" pitchFamily="50" charset="-34"/>
              </a:rPr>
            </a:br>
            <a:r>
              <a:rPr lang="th-TH" sz="1200" b="1" dirty="0">
                <a:solidFill>
                  <a:schemeClr val="bg1"/>
                </a:solidFill>
                <a:latin typeface="Chulabhorn Likit Text" panose="00000500000000000000" pitchFamily="50" charset="-34"/>
                <a:ea typeface="Times New Roman" panose="02020603050405020304" pitchFamily="18" charset="0"/>
                <a:cs typeface="Chulabhorn Likit Text" panose="00000500000000000000" pitchFamily="50" charset="-34"/>
              </a:rPr>
              <a:t>กองทุนพัฒนาบทบาทสตรี ประจำปีงบประมาณ พ.ศ. 2566 </a:t>
            </a:r>
            <a:r>
              <a:rPr lang="th-TH" sz="1200" b="1" dirty="0" smtClean="0">
                <a:solidFill>
                  <a:schemeClr val="bg1"/>
                </a:solidFill>
                <a:latin typeface="Chulabhorn Likit Text" panose="00000500000000000000" pitchFamily="50" charset="-34"/>
                <a:ea typeface="Times New Roman" panose="02020603050405020304" pitchFamily="18" charset="0"/>
                <a:cs typeface="Chulabhorn Likit Text" panose="00000500000000000000" pitchFamily="50" charset="-34"/>
              </a:rPr>
              <a:t>เพิ่มเติม (ต่อ) </a:t>
            </a:r>
            <a:endParaRPr lang="th-TH" sz="1200" b="1" dirty="0">
              <a:solidFill>
                <a:schemeClr val="bg1"/>
              </a:solidFill>
              <a:latin typeface="Chulabhorn Likit Text" panose="00000500000000000000" pitchFamily="50" charset="-34"/>
              <a:cs typeface="Chulabhorn Likit Text" panose="00000500000000000000" pitchFamily="50" charset="-34"/>
            </a:endParaRPr>
          </a:p>
        </p:txBody>
      </p:sp>
      <p:graphicFrame>
        <p:nvGraphicFramePr>
          <p:cNvPr id="2" name="ตาราง 1">
            <a:extLst>
              <a:ext uri="{FF2B5EF4-FFF2-40B4-BE49-F238E27FC236}">
                <a16:creationId xmlns:a16="http://schemas.microsoft.com/office/drawing/2014/main" id="{3BF0649B-9B95-800F-6B94-2CBEE6BB17DF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28858523"/>
              </p:ext>
            </p:extLst>
          </p:nvPr>
        </p:nvGraphicFramePr>
        <p:xfrm>
          <a:off x="190334" y="961094"/>
          <a:ext cx="9765219" cy="3902437"/>
        </p:xfrm>
        <a:graphic>
          <a:graphicData uri="http://schemas.openxmlformats.org/drawingml/2006/table">
            <a:tbl>
              <a:tblPr>
                <a:tableStyleId>{BDBED569-4797-4DF1-A0F4-6AAB3CD982D8}</a:tableStyleId>
              </a:tblPr>
              <a:tblGrid>
                <a:gridCol w="560645">
                  <a:extLst>
                    <a:ext uri="{9D8B030D-6E8A-4147-A177-3AD203B41FA5}">
                      <a16:colId xmlns:a16="http://schemas.microsoft.com/office/drawing/2014/main" val="3715719073"/>
                    </a:ext>
                  </a:extLst>
                </a:gridCol>
                <a:gridCol w="752648">
                  <a:extLst>
                    <a:ext uri="{9D8B030D-6E8A-4147-A177-3AD203B41FA5}">
                      <a16:colId xmlns:a16="http://schemas.microsoft.com/office/drawing/2014/main" val="345401514"/>
                    </a:ext>
                  </a:extLst>
                </a:gridCol>
                <a:gridCol w="952330">
                  <a:extLst>
                    <a:ext uri="{9D8B030D-6E8A-4147-A177-3AD203B41FA5}">
                      <a16:colId xmlns:a16="http://schemas.microsoft.com/office/drawing/2014/main" val="2772080552"/>
                    </a:ext>
                  </a:extLst>
                </a:gridCol>
                <a:gridCol w="560645">
                  <a:extLst>
                    <a:ext uri="{9D8B030D-6E8A-4147-A177-3AD203B41FA5}">
                      <a16:colId xmlns:a16="http://schemas.microsoft.com/office/drawing/2014/main" val="4239470745"/>
                    </a:ext>
                  </a:extLst>
                </a:gridCol>
                <a:gridCol w="961929">
                  <a:extLst>
                    <a:ext uri="{9D8B030D-6E8A-4147-A177-3AD203B41FA5}">
                      <a16:colId xmlns:a16="http://schemas.microsoft.com/office/drawing/2014/main" val="1701711516"/>
                    </a:ext>
                  </a:extLst>
                </a:gridCol>
                <a:gridCol w="683528">
                  <a:extLst>
                    <a:ext uri="{9D8B030D-6E8A-4147-A177-3AD203B41FA5}">
                      <a16:colId xmlns:a16="http://schemas.microsoft.com/office/drawing/2014/main" val="2301045072"/>
                    </a:ext>
                  </a:extLst>
                </a:gridCol>
                <a:gridCol w="915849">
                  <a:extLst>
                    <a:ext uri="{9D8B030D-6E8A-4147-A177-3AD203B41FA5}">
                      <a16:colId xmlns:a16="http://schemas.microsoft.com/office/drawing/2014/main" val="1961529352"/>
                    </a:ext>
                  </a:extLst>
                </a:gridCol>
                <a:gridCol w="529924">
                  <a:extLst>
                    <a:ext uri="{9D8B030D-6E8A-4147-A177-3AD203B41FA5}">
                      <a16:colId xmlns:a16="http://schemas.microsoft.com/office/drawing/2014/main" val="3893294859"/>
                    </a:ext>
                  </a:extLst>
                </a:gridCol>
                <a:gridCol w="714247">
                  <a:extLst>
                    <a:ext uri="{9D8B030D-6E8A-4147-A177-3AD203B41FA5}">
                      <a16:colId xmlns:a16="http://schemas.microsoft.com/office/drawing/2014/main" val="1821759419"/>
                    </a:ext>
                  </a:extLst>
                </a:gridCol>
                <a:gridCol w="666840">
                  <a:extLst>
                    <a:ext uri="{9D8B030D-6E8A-4147-A177-3AD203B41FA5}">
                      <a16:colId xmlns:a16="http://schemas.microsoft.com/office/drawing/2014/main" val="654441103"/>
                    </a:ext>
                  </a:extLst>
                </a:gridCol>
                <a:gridCol w="939444">
                  <a:extLst>
                    <a:ext uri="{9D8B030D-6E8A-4147-A177-3AD203B41FA5}">
                      <a16:colId xmlns:a16="http://schemas.microsoft.com/office/drawing/2014/main" val="1541442869"/>
                    </a:ext>
                  </a:extLst>
                </a:gridCol>
                <a:gridCol w="680177">
                  <a:extLst>
                    <a:ext uri="{9D8B030D-6E8A-4147-A177-3AD203B41FA5}">
                      <a16:colId xmlns:a16="http://schemas.microsoft.com/office/drawing/2014/main" val="4011937030"/>
                    </a:ext>
                  </a:extLst>
                </a:gridCol>
                <a:gridCol w="847013">
                  <a:extLst>
                    <a:ext uri="{9D8B030D-6E8A-4147-A177-3AD203B41FA5}">
                      <a16:colId xmlns:a16="http://schemas.microsoft.com/office/drawing/2014/main" val="3605833679"/>
                    </a:ext>
                  </a:extLst>
                </a:gridCol>
              </a:tblGrid>
              <a:tr h="221921">
                <a:tc rowSpan="3">
                  <a:txBody>
                    <a:bodyPr/>
                    <a:lstStyle/>
                    <a:p>
                      <a:pPr algn="ctr" fontAlgn="ctr"/>
                      <a:r>
                        <a:rPr lang="th-TH" sz="1050" b="1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ที่</a:t>
                      </a:r>
                      <a:endParaRPr lang="th-TH" sz="105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8E4ED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 fontAlgn="ctr"/>
                      <a:r>
                        <a:rPr lang="th-TH" sz="1050" b="1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จังหวัด</a:t>
                      </a:r>
                      <a:endParaRPr lang="th-TH" sz="105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8E4ED"/>
                    </a:solidFill>
                  </a:tcPr>
                </a:tc>
                <a:tc gridSpan="11">
                  <a:txBody>
                    <a:bodyPr/>
                    <a:lstStyle/>
                    <a:p>
                      <a:pPr algn="ctr" fontAlgn="ctr"/>
                      <a:r>
                        <a:rPr lang="th-TH" sz="1050" b="1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เงินอุดหนุน</a:t>
                      </a:r>
                      <a:endParaRPr lang="th-TH" sz="105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8E4ED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870151800"/>
                  </a:ext>
                </a:extLst>
              </a:tr>
              <a:tr h="360623">
                <a:tc v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th-TH" sz="1050" b="1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งบประมาณจัดสรร</a:t>
                      </a:r>
                      <a:endParaRPr lang="th-TH" sz="105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8E4ED"/>
                    </a:solidFill>
                  </a:tcPr>
                </a:tc>
                <a:tc gridSpan="3">
                  <a:txBody>
                    <a:bodyPr/>
                    <a:lstStyle/>
                    <a:p>
                      <a:pPr algn="ctr" fontAlgn="ctr"/>
                      <a:r>
                        <a:rPr lang="th-TH" sz="1050" b="1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ผลการเบิกจ่าย</a:t>
                      </a:r>
                      <a:endParaRPr lang="th-TH" sz="105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8E4ED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th-TH" sz="1050" b="1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งบประมาณที่ส่งคืน</a:t>
                      </a:r>
                      <a:endParaRPr lang="th-TH" sz="105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8E4ED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th-TH" sz="1050" b="1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ร้อยละของหนี้เกินกำหนดชำระ (ข้อมูล ณ </a:t>
                      </a:r>
                      <a:r>
                        <a:rPr lang="th-TH" sz="1050" b="1" u="none" strike="noStrike" dirty="0" smtClean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/>
                      </a:r>
                      <a:br>
                        <a:rPr lang="th-TH" sz="1050" b="1" u="none" strike="noStrike" dirty="0" smtClean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</a:br>
                      <a:r>
                        <a:rPr lang="th-TH" sz="1050" b="1" u="none" strike="noStrike" dirty="0" smtClean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 </a:t>
                      </a:r>
                      <a:r>
                        <a:rPr lang="th-TH" sz="1050" b="1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เม.ย.66)</a:t>
                      </a:r>
                      <a:endParaRPr lang="th-TH" sz="105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8E4ED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th-TH" sz="1050" b="1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ขอรับงบประมาณเพิ่มเติม</a:t>
                      </a:r>
                      <a:endParaRPr lang="th-TH" sz="105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8E4ED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th-TH" sz="1050" b="1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เสนอจัดสรรงบประมาณเพิ่มเติม</a:t>
                      </a:r>
                      <a:endParaRPr lang="th-TH" sz="105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8E4ED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806239388"/>
                  </a:ext>
                </a:extLst>
              </a:tr>
              <a:tr h="513193">
                <a:tc v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050" b="1" u="none" strike="noStrike" spc="-30" baseline="0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จำนวน (โครงการ)</a:t>
                      </a:r>
                      <a:endParaRPr lang="th-TH" sz="1050" b="1" i="0" u="none" strike="noStrike" spc="-30" baseline="0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8E4ED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050" b="1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จำนวนเงิน (บาท)</a:t>
                      </a:r>
                      <a:endParaRPr lang="th-TH" sz="105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8E4ED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050" b="1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ร้อยละเบิกจ่าย</a:t>
                      </a:r>
                      <a:endParaRPr lang="th-TH" sz="105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8E4ED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050" b="1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จำนวนเงิน (บาท)</a:t>
                      </a:r>
                      <a:endParaRPr lang="th-TH" sz="105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8E4ED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050" b="1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ร้อยละส่งคืน</a:t>
                      </a:r>
                      <a:endParaRPr lang="th-TH" sz="105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8E4ED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050" b="1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จำนวน (โครงการ)</a:t>
                      </a:r>
                      <a:endParaRPr lang="th-TH" sz="105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8E4ED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050" b="1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จำนวนเงิน (บาท)</a:t>
                      </a:r>
                      <a:endParaRPr lang="th-TH" sz="105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8E4ED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050" b="1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จำนวน (โครงการ)</a:t>
                      </a:r>
                      <a:endParaRPr lang="th-TH" sz="105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8E4ED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050" b="1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จำนวนเงิน </a:t>
                      </a:r>
                      <a:r>
                        <a:rPr lang="th-TH" sz="1050" b="1" u="none" strike="noStrike" dirty="0" smtClean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/>
                      </a:r>
                      <a:br>
                        <a:rPr lang="th-TH" sz="1050" b="1" u="none" strike="noStrike" dirty="0" smtClean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</a:br>
                      <a:r>
                        <a:rPr lang="th-TH" sz="1050" b="1" u="none" strike="noStrike" dirty="0" smtClean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(</a:t>
                      </a:r>
                      <a:r>
                        <a:rPr lang="th-TH" sz="1050" b="1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บาท)</a:t>
                      </a:r>
                      <a:endParaRPr lang="th-TH" sz="105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8E4E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65556962"/>
                  </a:ext>
                </a:extLst>
              </a:tr>
              <a:tr h="330200"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71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อ่างทอง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1,280,000.00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15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1,280,000.00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100.00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             -  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-  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   5.53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-   </a:t>
                      </a:r>
                      <a:endParaRPr lang="th-TH" sz="100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              -  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-   </a:t>
                      </a:r>
                      <a:endParaRPr lang="th-TH" sz="100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                    -  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3066736"/>
                  </a:ext>
                </a:extLst>
              </a:tr>
              <a:tr h="330200"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72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อำนาจเจริญ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830,000.00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23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 830,000.00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100.00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             -  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-  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 34.28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-   </a:t>
                      </a:r>
                      <a:endParaRPr lang="th-TH" sz="100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              -  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-   </a:t>
                      </a:r>
                      <a:endParaRPr lang="th-TH" sz="100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                    -  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57720236"/>
                  </a:ext>
                </a:extLst>
              </a:tr>
              <a:tr h="330200"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73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อุดรธานี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1,380,000.00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39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1,364,885.00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98.90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 15,115.00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1.10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 50.42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20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525,255.00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 </a:t>
                      </a:r>
                      <a:endParaRPr lang="th-TH" sz="100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      199,350.00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43967317"/>
                  </a:ext>
                </a:extLst>
              </a:tr>
              <a:tr h="330200"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74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อุตรดิตถ์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980,000.00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11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 980,000.00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100.00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             -  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-  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 20.34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-   </a:t>
                      </a:r>
                      <a:endParaRPr lang="th-TH" sz="100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              -  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-   </a:t>
                      </a:r>
                      <a:endParaRPr lang="th-TH" sz="100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                    -  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19362928"/>
                  </a:ext>
                </a:extLst>
              </a:tr>
              <a:tr h="330200"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75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อุทัยธานี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980,000.00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32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 980,000.00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100.00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             -  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-  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 11.80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  68,000.00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 </a:t>
                      </a:r>
                      <a:endParaRPr lang="th-TH" sz="100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        68,000.00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40013846"/>
                  </a:ext>
                </a:extLst>
              </a:tr>
              <a:tr h="330200"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76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อุบลราชธานี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1,380,000.00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35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1,132,120.00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82.04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195,380.00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14.16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14.73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-   </a:t>
                      </a:r>
                      <a:endParaRPr lang="th-TH" sz="100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              -  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-   </a:t>
                      </a:r>
                      <a:endParaRPr lang="th-TH" sz="100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                    -  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75158532"/>
                  </a:ext>
                </a:extLst>
              </a:tr>
              <a:tr h="330200"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77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h-TH" sz="950" b="1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กรุงเทพมหานคร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1,380,000.00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               -  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     -  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1,380,000.00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100.00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61.07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-   </a:t>
                      </a:r>
                      <a:endParaRPr lang="th-TH" sz="100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              -  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-   </a:t>
                      </a:r>
                      <a:endParaRPr lang="th-TH" sz="100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                    -  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2122811"/>
                  </a:ext>
                </a:extLst>
              </a:tr>
              <a:tr h="495300">
                <a:tc gridSpan="2">
                  <a:txBody>
                    <a:bodyPr/>
                    <a:lstStyle/>
                    <a:p>
                      <a:pPr algn="ctr" fontAlgn="b"/>
                      <a:r>
                        <a:rPr lang="th-TH" sz="105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รวม 77 จังหวัด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8E4ED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50" b="1" i="0" u="none" strike="noStrike" spc="-50" baseline="0" dirty="0" smtClean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85,900,000.00 </a:t>
                      </a:r>
                      <a:endParaRPr lang="th-TH" sz="1050" b="1" i="0" u="none" strike="noStrike" spc="-50" baseline="0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8E4ED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5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1,821 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8E4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5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</a:t>
                      </a:r>
                      <a:r>
                        <a:rPr lang="th-TH" sz="105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81,242,776.00 </a:t>
                      </a:r>
                      <a:endParaRPr lang="th-TH" sz="105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8E4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5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94.58 </a:t>
                      </a:r>
                      <a:endParaRPr lang="th-TH" sz="105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8E4ED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h-TH" sz="105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</a:t>
                      </a:r>
                      <a:r>
                        <a:rPr lang="th-TH" sz="105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4,604,724.00 </a:t>
                      </a:r>
                      <a:endParaRPr lang="th-TH" sz="105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8E4ED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5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5.36 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8E4ED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5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</a:t>
                      </a:r>
                      <a:r>
                        <a:rPr lang="th-TH" sz="105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24.95 </a:t>
                      </a:r>
                      <a:endParaRPr lang="th-TH" sz="105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8E4ED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5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231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8E4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50" b="1" i="0" u="none" strike="noStrike" spc="-50" baseline="0" dirty="0" smtClean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10,386,252.00 </a:t>
                      </a:r>
                      <a:endParaRPr lang="th-TH" sz="1050" b="1" i="0" u="none" strike="noStrike" spc="-50" baseline="0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8E4ED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5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</a:t>
                      </a:r>
                      <a:r>
                        <a:rPr lang="th-TH" sz="105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77 </a:t>
                      </a:r>
                      <a:endParaRPr lang="th-TH" sz="105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8E4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5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</a:t>
                      </a:r>
                      <a:r>
                        <a:rPr lang="th-TH" sz="1050" b="1" i="0" u="none" strike="noStrike" spc="-80" baseline="0" dirty="0" smtClean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4,595,534.00 </a:t>
                      </a:r>
                      <a:endParaRPr lang="th-TH" sz="1050" b="1" i="0" u="none" strike="noStrike" spc="-80" baseline="0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8E4E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76451212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11197492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2" name="Group 31"/>
          <p:cNvGrpSpPr/>
          <p:nvPr/>
        </p:nvGrpSpPr>
        <p:grpSpPr>
          <a:xfrm>
            <a:off x="-23581" y="-271597"/>
            <a:ext cx="10193050" cy="1541268"/>
            <a:chOff x="-23581" y="-271597"/>
            <a:chExt cx="10193050" cy="1541268"/>
          </a:xfrm>
        </p:grpSpPr>
        <p:grpSp>
          <p:nvGrpSpPr>
            <p:cNvPr id="51" name="กลุ่ม 52">
              <a:extLst>
                <a:ext uri="{FF2B5EF4-FFF2-40B4-BE49-F238E27FC236}">
                  <a16:creationId xmlns:a16="http://schemas.microsoft.com/office/drawing/2014/main" id="{84E5CB32-C22A-40FB-BE79-3F261B775F5E}"/>
                </a:ext>
              </a:extLst>
            </p:cNvPr>
            <p:cNvGrpSpPr/>
            <p:nvPr/>
          </p:nvGrpSpPr>
          <p:grpSpPr>
            <a:xfrm>
              <a:off x="-23581" y="299"/>
              <a:ext cx="10193050" cy="674950"/>
              <a:chOff x="-29746" y="-164554"/>
              <a:chExt cx="9173747" cy="607455"/>
            </a:xfrm>
          </p:grpSpPr>
          <p:sp>
            <p:nvSpPr>
              <p:cNvPr id="55" name="สี่เหลี่ยมผืนผ้า: มุมมน 48">
                <a:extLst>
                  <a:ext uri="{FF2B5EF4-FFF2-40B4-BE49-F238E27FC236}">
                    <a16:creationId xmlns:a16="http://schemas.microsoft.com/office/drawing/2014/main" id="{DCE62B95-9C16-4E87-82CC-AF99B1F01983}"/>
                  </a:ext>
                </a:extLst>
              </p:cNvPr>
              <p:cNvSpPr/>
              <p:nvPr/>
            </p:nvSpPr>
            <p:spPr>
              <a:xfrm>
                <a:off x="5692012" y="65211"/>
                <a:ext cx="3441748" cy="377690"/>
              </a:xfrm>
              <a:prstGeom prst="roundRect">
                <a:avLst/>
              </a:prstGeom>
              <a:gradFill flip="none" rotWithShape="1">
                <a:gsLst>
                  <a:gs pos="0">
                    <a:srgbClr val="8E7300"/>
                  </a:gs>
                  <a:gs pos="51000">
                    <a:srgbClr val="FFFFFF"/>
                  </a:gs>
                  <a:gs pos="76000">
                    <a:srgbClr val="BC9800"/>
                  </a:gs>
                  <a:gs pos="24000">
                    <a:srgbClr val="BC9800"/>
                  </a:gs>
                  <a:gs pos="100000">
                    <a:srgbClr val="9A7D00"/>
                  </a:gs>
                </a:gsLst>
                <a:lin ang="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2000"/>
              </a:p>
            </p:txBody>
          </p:sp>
          <p:sp>
            <p:nvSpPr>
              <p:cNvPr id="56" name="สี่เหลี่ยมผืนผ้า 47">
                <a:extLst>
                  <a:ext uri="{FF2B5EF4-FFF2-40B4-BE49-F238E27FC236}">
                    <a16:creationId xmlns:a16="http://schemas.microsoft.com/office/drawing/2014/main" id="{667204FE-3C1C-4980-AD32-890094B05AFC}"/>
                  </a:ext>
                </a:extLst>
              </p:cNvPr>
              <p:cNvSpPr/>
              <p:nvPr/>
            </p:nvSpPr>
            <p:spPr>
              <a:xfrm>
                <a:off x="-29746" y="-164554"/>
                <a:ext cx="9173747" cy="517884"/>
              </a:xfrm>
              <a:prstGeom prst="rect">
                <a:avLst/>
              </a:prstGeom>
              <a:gradFill flip="none" rotWithShape="1">
                <a:gsLst>
                  <a:gs pos="0">
                    <a:srgbClr val="8E7300"/>
                  </a:gs>
                  <a:gs pos="51000">
                    <a:srgbClr val="FFFFFF"/>
                  </a:gs>
                  <a:gs pos="76000">
                    <a:srgbClr val="BC9800"/>
                  </a:gs>
                  <a:gs pos="24000">
                    <a:srgbClr val="BC9800"/>
                  </a:gs>
                  <a:gs pos="100000">
                    <a:srgbClr val="9A7D00"/>
                  </a:gs>
                </a:gsLst>
                <a:lin ang="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2000"/>
              </a:p>
            </p:txBody>
          </p:sp>
          <p:sp>
            <p:nvSpPr>
              <p:cNvPr id="57" name="แผนผังลำดับงาน: ป้อนข้อมูลด้วยตนเอง 4">
                <a:extLst>
                  <a:ext uri="{FF2B5EF4-FFF2-40B4-BE49-F238E27FC236}">
                    <a16:creationId xmlns:a16="http://schemas.microsoft.com/office/drawing/2014/main" id="{CDB1064D-F2C9-4D02-9722-A4463B75D08B}"/>
                  </a:ext>
                </a:extLst>
              </p:cNvPr>
              <p:cNvSpPr/>
              <p:nvPr/>
            </p:nvSpPr>
            <p:spPr>
              <a:xfrm>
                <a:off x="5883027" y="51469"/>
                <a:ext cx="3260973" cy="301861"/>
              </a:xfrm>
              <a:prstGeom prst="flowChartAlternateProcess">
                <a:avLst/>
              </a:prstGeom>
              <a:solidFill>
                <a:srgbClr val="00206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2000" dirty="0"/>
              </a:p>
            </p:txBody>
          </p:sp>
          <p:sp>
            <p:nvSpPr>
              <p:cNvPr id="58" name="สี่เหลี่ยมผืนผ้า 3">
                <a:extLst>
                  <a:ext uri="{FF2B5EF4-FFF2-40B4-BE49-F238E27FC236}">
                    <a16:creationId xmlns:a16="http://schemas.microsoft.com/office/drawing/2014/main" id="{8493D4F4-6FD8-4552-904E-DB7274115DA0}"/>
                  </a:ext>
                </a:extLst>
              </p:cNvPr>
              <p:cNvSpPr/>
              <p:nvPr/>
            </p:nvSpPr>
            <p:spPr>
              <a:xfrm>
                <a:off x="-29746" y="-164554"/>
                <a:ext cx="9173747" cy="432048"/>
              </a:xfrm>
              <a:prstGeom prst="rect">
                <a:avLst/>
              </a:prstGeom>
              <a:solidFill>
                <a:srgbClr val="00206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2000"/>
              </a:p>
            </p:txBody>
          </p:sp>
        </p:grpSp>
        <p:grpSp>
          <p:nvGrpSpPr>
            <p:cNvPr id="52" name="กลุ่ม 9">
              <a:extLst>
                <a:ext uri="{FF2B5EF4-FFF2-40B4-BE49-F238E27FC236}">
                  <a16:creationId xmlns:a16="http://schemas.microsoft.com/office/drawing/2014/main" id="{D2312BD0-5401-4FDB-9FF3-B1382B3C9639}"/>
                </a:ext>
              </a:extLst>
            </p:cNvPr>
            <p:cNvGrpSpPr/>
            <p:nvPr/>
          </p:nvGrpSpPr>
          <p:grpSpPr>
            <a:xfrm>
              <a:off x="5792566" y="-271597"/>
              <a:ext cx="1899096" cy="1541268"/>
              <a:chOff x="5491686" y="-481268"/>
              <a:chExt cx="1709187" cy="1387141"/>
            </a:xfrm>
          </p:grpSpPr>
          <p:sp>
            <p:nvSpPr>
              <p:cNvPr id="53" name="วงรี 13">
                <a:extLst>
                  <a:ext uri="{FF2B5EF4-FFF2-40B4-BE49-F238E27FC236}">
                    <a16:creationId xmlns:a16="http://schemas.microsoft.com/office/drawing/2014/main" id="{722B5707-C41F-4885-825E-D2676CEE49E1}"/>
                  </a:ext>
                </a:extLst>
              </p:cNvPr>
              <p:cNvSpPr/>
              <p:nvPr/>
            </p:nvSpPr>
            <p:spPr>
              <a:xfrm>
                <a:off x="5491686" y="-481268"/>
                <a:ext cx="1709187" cy="1387141"/>
              </a:xfrm>
              <a:prstGeom prst="ellipse">
                <a:avLst/>
              </a:prstGeom>
              <a:solidFill>
                <a:srgbClr val="FBF7F1"/>
              </a:solidFill>
              <a:ln>
                <a:noFill/>
              </a:ln>
              <a:effectLst>
                <a:softEdge rad="31750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2000"/>
              </a:p>
            </p:txBody>
          </p:sp>
          <p:pic>
            <p:nvPicPr>
              <p:cNvPr id="54" name="รูปภาพ 65">
                <a:extLst>
                  <a:ext uri="{FF2B5EF4-FFF2-40B4-BE49-F238E27FC236}">
                    <a16:creationId xmlns:a16="http://schemas.microsoft.com/office/drawing/2014/main" id="{EF9B53AA-6A14-4E04-B937-D6234A306BD7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r="65168" b="30186"/>
              <a:stretch/>
            </p:blipFill>
            <p:spPr>
              <a:xfrm>
                <a:off x="5978910" y="-202056"/>
                <a:ext cx="857563" cy="565764"/>
              </a:xfrm>
              <a:custGeom>
                <a:avLst/>
                <a:gdLst>
                  <a:gd name="connsiteX0" fmla="*/ 0 w 1500565"/>
                  <a:gd name="connsiteY0" fmla="*/ 0 h 990006"/>
                  <a:gd name="connsiteX1" fmla="*/ 1500565 w 1500565"/>
                  <a:gd name="connsiteY1" fmla="*/ 0 h 990006"/>
                  <a:gd name="connsiteX2" fmla="*/ 1500565 w 1500565"/>
                  <a:gd name="connsiteY2" fmla="*/ 699241 h 990006"/>
                  <a:gd name="connsiteX3" fmla="*/ 1454656 w 1500565"/>
                  <a:gd name="connsiteY3" fmla="*/ 699241 h 990006"/>
                  <a:gd name="connsiteX4" fmla="*/ 1454656 w 1500565"/>
                  <a:gd name="connsiteY4" fmla="*/ 958222 h 990006"/>
                  <a:gd name="connsiteX5" fmla="*/ 1500565 w 1500565"/>
                  <a:gd name="connsiteY5" fmla="*/ 958222 h 990006"/>
                  <a:gd name="connsiteX6" fmla="*/ 1500565 w 1500565"/>
                  <a:gd name="connsiteY6" fmla="*/ 990006 h 990006"/>
                  <a:gd name="connsiteX7" fmla="*/ 0 w 1500565"/>
                  <a:gd name="connsiteY7" fmla="*/ 990006 h 9900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00565" h="990006">
                    <a:moveTo>
                      <a:pt x="0" y="0"/>
                    </a:moveTo>
                    <a:lnTo>
                      <a:pt x="1500565" y="0"/>
                    </a:lnTo>
                    <a:lnTo>
                      <a:pt x="1500565" y="699241"/>
                    </a:lnTo>
                    <a:lnTo>
                      <a:pt x="1454656" y="699241"/>
                    </a:lnTo>
                    <a:lnTo>
                      <a:pt x="1454656" y="958222"/>
                    </a:lnTo>
                    <a:lnTo>
                      <a:pt x="1500565" y="958222"/>
                    </a:lnTo>
                    <a:lnTo>
                      <a:pt x="1500565" y="990006"/>
                    </a:lnTo>
                    <a:lnTo>
                      <a:pt x="0" y="990006"/>
                    </a:lnTo>
                    <a:close/>
                  </a:path>
                </a:pathLst>
              </a:custGeom>
            </p:spPr>
          </p:pic>
        </p:grpSp>
      </p:grpSp>
      <p:grpSp>
        <p:nvGrpSpPr>
          <p:cNvPr id="59" name="Group 58"/>
          <p:cNvGrpSpPr/>
          <p:nvPr/>
        </p:nvGrpSpPr>
        <p:grpSpPr>
          <a:xfrm>
            <a:off x="-23583" y="5154909"/>
            <a:ext cx="10183585" cy="694389"/>
            <a:chOff x="-23583" y="5134125"/>
            <a:chExt cx="10183585" cy="715174"/>
          </a:xfrm>
        </p:grpSpPr>
        <p:grpSp>
          <p:nvGrpSpPr>
            <p:cNvPr id="60" name="กลุ่ม 1">
              <a:extLst>
                <a:ext uri="{FF2B5EF4-FFF2-40B4-BE49-F238E27FC236}">
                  <a16:creationId xmlns:a16="http://schemas.microsoft.com/office/drawing/2014/main" id="{58DAA6D8-19A9-434E-BD10-9F227ECAADEE}"/>
                </a:ext>
              </a:extLst>
            </p:cNvPr>
            <p:cNvGrpSpPr/>
            <p:nvPr/>
          </p:nvGrpSpPr>
          <p:grpSpPr>
            <a:xfrm>
              <a:off x="-23583" y="5274993"/>
              <a:ext cx="10183585" cy="470079"/>
              <a:chOff x="-21226" y="4621292"/>
              <a:chExt cx="9165227" cy="561020"/>
            </a:xfrm>
          </p:grpSpPr>
          <p:grpSp>
            <p:nvGrpSpPr>
              <p:cNvPr id="78" name="กลุ่ม 7">
                <a:extLst>
                  <a:ext uri="{FF2B5EF4-FFF2-40B4-BE49-F238E27FC236}">
                    <a16:creationId xmlns:a16="http://schemas.microsoft.com/office/drawing/2014/main" id="{30C28730-7CDF-4231-A774-6A7122EB4AEA}"/>
                  </a:ext>
                </a:extLst>
              </p:cNvPr>
              <p:cNvGrpSpPr/>
              <p:nvPr/>
            </p:nvGrpSpPr>
            <p:grpSpPr>
              <a:xfrm>
                <a:off x="-21226" y="4635401"/>
                <a:ext cx="5133813" cy="546911"/>
                <a:chOff x="-45702" y="6428830"/>
                <a:chExt cx="7109733" cy="450425"/>
              </a:xfrm>
            </p:grpSpPr>
            <p:sp>
              <p:nvSpPr>
                <p:cNvPr id="82" name="รูปแบบอิสระ: รูปร่าง 55">
                  <a:extLst>
                    <a:ext uri="{FF2B5EF4-FFF2-40B4-BE49-F238E27FC236}">
                      <a16:creationId xmlns:a16="http://schemas.microsoft.com/office/drawing/2014/main" id="{447532BC-F1AF-418B-B954-69A21822D4D1}"/>
                    </a:ext>
                  </a:extLst>
                </p:cNvPr>
                <p:cNvSpPr/>
                <p:nvPr/>
              </p:nvSpPr>
              <p:spPr>
                <a:xfrm>
                  <a:off x="-16309" y="6508953"/>
                  <a:ext cx="6875685" cy="339767"/>
                </a:xfrm>
                <a:custGeom>
                  <a:avLst/>
                  <a:gdLst>
                    <a:gd name="connsiteX0" fmla="*/ 0 w 6028447"/>
                    <a:gd name="connsiteY0" fmla="*/ 0 h 339767"/>
                    <a:gd name="connsiteX1" fmla="*/ 6028447 w 6028447"/>
                    <a:gd name="connsiteY1" fmla="*/ 0 h 339767"/>
                    <a:gd name="connsiteX2" fmla="*/ 5679852 w 6028447"/>
                    <a:gd name="connsiteY2" fmla="*/ 339767 h 339767"/>
                    <a:gd name="connsiteX3" fmla="*/ 0 w 6028447"/>
                    <a:gd name="connsiteY3" fmla="*/ 339767 h 339767"/>
                    <a:gd name="connsiteX4" fmla="*/ 0 w 6028447"/>
                    <a:gd name="connsiteY4" fmla="*/ 0 h 3397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028447" h="339767">
                      <a:moveTo>
                        <a:pt x="0" y="0"/>
                      </a:moveTo>
                      <a:lnTo>
                        <a:pt x="6028447" y="0"/>
                      </a:lnTo>
                      <a:lnTo>
                        <a:pt x="5679852" y="339767"/>
                      </a:lnTo>
                      <a:lnTo>
                        <a:pt x="0" y="33976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th-TH" sz="2000" dirty="0"/>
                </a:p>
              </p:txBody>
            </p:sp>
            <p:sp>
              <p:nvSpPr>
                <p:cNvPr id="83" name="รูปแบบอิสระ: รูปร่าง 50">
                  <a:extLst>
                    <a:ext uri="{FF2B5EF4-FFF2-40B4-BE49-F238E27FC236}">
                      <a16:creationId xmlns:a16="http://schemas.microsoft.com/office/drawing/2014/main" id="{72AD55B9-27A4-40A2-86AD-A09FD1FBB379}"/>
                    </a:ext>
                  </a:extLst>
                </p:cNvPr>
                <p:cNvSpPr/>
                <p:nvPr/>
              </p:nvSpPr>
              <p:spPr>
                <a:xfrm>
                  <a:off x="-45702" y="6433550"/>
                  <a:ext cx="7025615" cy="426691"/>
                </a:xfrm>
                <a:custGeom>
                  <a:avLst/>
                  <a:gdLst>
                    <a:gd name="connsiteX0" fmla="*/ 0 w 6123140"/>
                    <a:gd name="connsiteY0" fmla="*/ 0 h 426691"/>
                    <a:gd name="connsiteX1" fmla="*/ 6123140 w 6123140"/>
                    <a:gd name="connsiteY1" fmla="*/ 0 h 426691"/>
                    <a:gd name="connsiteX2" fmla="*/ 6008569 w 6123140"/>
                    <a:gd name="connsiteY2" fmla="*/ 111669 h 426691"/>
                    <a:gd name="connsiteX3" fmla="*/ 5685361 w 6123140"/>
                    <a:gd name="connsiteY3" fmla="*/ 426691 h 426691"/>
                    <a:gd name="connsiteX4" fmla="*/ 5679852 w 6123140"/>
                    <a:gd name="connsiteY4" fmla="*/ 426691 h 426691"/>
                    <a:gd name="connsiteX5" fmla="*/ 6028447 w 6123140"/>
                    <a:gd name="connsiteY5" fmla="*/ 86924 h 426691"/>
                    <a:gd name="connsiteX6" fmla="*/ 0 w 6123140"/>
                    <a:gd name="connsiteY6" fmla="*/ 86924 h 426691"/>
                    <a:gd name="connsiteX7" fmla="*/ 0 w 6123140"/>
                    <a:gd name="connsiteY7" fmla="*/ 0 h 4266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123140" h="426691">
                      <a:moveTo>
                        <a:pt x="0" y="0"/>
                      </a:moveTo>
                      <a:lnTo>
                        <a:pt x="6123140" y="0"/>
                      </a:lnTo>
                      <a:lnTo>
                        <a:pt x="6008569" y="111669"/>
                      </a:lnTo>
                      <a:lnTo>
                        <a:pt x="5685361" y="426691"/>
                      </a:lnTo>
                      <a:lnTo>
                        <a:pt x="5679852" y="426691"/>
                      </a:lnTo>
                      <a:lnTo>
                        <a:pt x="6028447" y="86924"/>
                      </a:lnTo>
                      <a:lnTo>
                        <a:pt x="0" y="8692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>
                  <a:gsLst>
                    <a:gs pos="0">
                      <a:srgbClr val="FBE4AE"/>
                    </a:gs>
                    <a:gs pos="13000">
                      <a:srgbClr val="BD922A"/>
                    </a:gs>
                    <a:gs pos="21001">
                      <a:srgbClr val="BD922A"/>
                    </a:gs>
                    <a:gs pos="63000">
                      <a:srgbClr val="FBE4AE"/>
                    </a:gs>
                    <a:gs pos="67000">
                      <a:srgbClr val="BD922A"/>
                    </a:gs>
                    <a:gs pos="69000">
                      <a:srgbClr val="835E17"/>
                    </a:gs>
                    <a:gs pos="82001">
                      <a:srgbClr val="A28949"/>
                    </a:gs>
                    <a:gs pos="100000">
                      <a:srgbClr val="FAE3B7"/>
                    </a:gs>
                  </a:gsLst>
                  <a:lin ang="0" scaled="1"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th-TH" sz="2000" dirty="0"/>
                </a:p>
              </p:txBody>
            </p:sp>
            <p:sp>
              <p:nvSpPr>
                <p:cNvPr id="84" name="รูปแบบอิสระ: รูปร่าง 49">
                  <a:extLst>
                    <a:ext uri="{FF2B5EF4-FFF2-40B4-BE49-F238E27FC236}">
                      <a16:creationId xmlns:a16="http://schemas.microsoft.com/office/drawing/2014/main" id="{0CC04605-512B-40BA-BB6C-C4CA6329F254}"/>
                    </a:ext>
                  </a:extLst>
                </p:cNvPr>
                <p:cNvSpPr/>
                <p:nvPr/>
              </p:nvSpPr>
              <p:spPr>
                <a:xfrm rot="380166">
                  <a:off x="6515308" y="6428830"/>
                  <a:ext cx="548723" cy="450425"/>
                </a:xfrm>
                <a:custGeom>
                  <a:avLst/>
                  <a:gdLst>
                    <a:gd name="connsiteX0" fmla="*/ 411471 w 524882"/>
                    <a:gd name="connsiteY0" fmla="*/ 0 h 426691"/>
                    <a:gd name="connsiteX1" fmla="*/ 524882 w 524882"/>
                    <a:gd name="connsiteY1" fmla="*/ 0 h 426691"/>
                    <a:gd name="connsiteX2" fmla="*/ 113411 w 524882"/>
                    <a:gd name="connsiteY2" fmla="*/ 426691 h 426691"/>
                    <a:gd name="connsiteX3" fmla="*/ 0 w 524882"/>
                    <a:gd name="connsiteY3" fmla="*/ 426691 h 426691"/>
                    <a:gd name="connsiteX4" fmla="*/ 411471 w 524882"/>
                    <a:gd name="connsiteY4" fmla="*/ 0 h 4266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24882" h="426691">
                      <a:moveTo>
                        <a:pt x="411471" y="0"/>
                      </a:moveTo>
                      <a:lnTo>
                        <a:pt x="524882" y="0"/>
                      </a:lnTo>
                      <a:lnTo>
                        <a:pt x="113411" y="426691"/>
                      </a:lnTo>
                      <a:lnTo>
                        <a:pt x="0" y="426691"/>
                      </a:lnTo>
                      <a:lnTo>
                        <a:pt x="411471" y="0"/>
                      </a:ln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FBE4AE"/>
                    </a:gs>
                    <a:gs pos="13000">
                      <a:srgbClr val="BD922A"/>
                    </a:gs>
                    <a:gs pos="21001">
                      <a:srgbClr val="BD922A"/>
                    </a:gs>
                    <a:gs pos="63000">
                      <a:srgbClr val="FBE4AE"/>
                    </a:gs>
                    <a:gs pos="67000">
                      <a:srgbClr val="BD922A"/>
                    </a:gs>
                    <a:gs pos="69000">
                      <a:srgbClr val="835E17"/>
                    </a:gs>
                    <a:gs pos="82001">
                      <a:srgbClr val="A28949"/>
                    </a:gs>
                    <a:gs pos="100000">
                      <a:srgbClr val="FAE3B7"/>
                    </a:gs>
                  </a:gsLst>
                  <a:path path="circle">
                    <a:fillToRect l="100000" b="100000"/>
                  </a:path>
                  <a:tileRect t="-100000" r="-100000"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th-TH" sz="2000"/>
                </a:p>
              </p:txBody>
            </p:sp>
          </p:grpSp>
          <p:grpSp>
            <p:nvGrpSpPr>
              <p:cNvPr id="79" name="กลุ่ม 4">
                <a:extLst>
                  <a:ext uri="{FF2B5EF4-FFF2-40B4-BE49-F238E27FC236}">
                    <a16:creationId xmlns:a16="http://schemas.microsoft.com/office/drawing/2014/main" id="{33080593-C486-4A4E-A259-28A964353B4D}"/>
                  </a:ext>
                </a:extLst>
              </p:cNvPr>
              <p:cNvGrpSpPr/>
              <p:nvPr/>
            </p:nvGrpSpPr>
            <p:grpSpPr>
              <a:xfrm>
                <a:off x="7524888" y="4621292"/>
                <a:ext cx="1619113" cy="531030"/>
                <a:chOff x="9543115" y="6415804"/>
                <a:chExt cx="2661401" cy="453428"/>
              </a:xfrm>
            </p:grpSpPr>
            <p:sp>
              <p:nvSpPr>
                <p:cNvPr id="80" name="รูปแบบอิสระ: รูปร่าง 38">
                  <a:extLst>
                    <a:ext uri="{FF2B5EF4-FFF2-40B4-BE49-F238E27FC236}">
                      <a16:creationId xmlns:a16="http://schemas.microsoft.com/office/drawing/2014/main" id="{18287458-5345-45BB-A7B2-0AE1DDE4E433}"/>
                    </a:ext>
                  </a:extLst>
                </p:cNvPr>
                <p:cNvSpPr/>
                <p:nvPr/>
              </p:nvSpPr>
              <p:spPr>
                <a:xfrm>
                  <a:off x="9543115" y="6415804"/>
                  <a:ext cx="2661398" cy="441288"/>
                </a:xfrm>
                <a:custGeom>
                  <a:avLst/>
                  <a:gdLst>
                    <a:gd name="connsiteX0" fmla="*/ 437779 w 1373020"/>
                    <a:gd name="connsiteY0" fmla="*/ 0 h 426691"/>
                    <a:gd name="connsiteX1" fmla="*/ 1373020 w 1373020"/>
                    <a:gd name="connsiteY1" fmla="*/ 0 h 426691"/>
                    <a:gd name="connsiteX2" fmla="*/ 1373020 w 1373020"/>
                    <a:gd name="connsiteY2" fmla="*/ 426691 h 426691"/>
                    <a:gd name="connsiteX3" fmla="*/ 0 w 1373020"/>
                    <a:gd name="connsiteY3" fmla="*/ 426691 h 426691"/>
                    <a:gd name="connsiteX4" fmla="*/ 323208 w 1373020"/>
                    <a:gd name="connsiteY4" fmla="*/ 111669 h 426691"/>
                    <a:gd name="connsiteX5" fmla="*/ 437779 w 1373020"/>
                    <a:gd name="connsiteY5" fmla="*/ 0 h 4266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73020" h="426691">
                      <a:moveTo>
                        <a:pt x="437779" y="0"/>
                      </a:moveTo>
                      <a:lnTo>
                        <a:pt x="1373020" y="0"/>
                      </a:lnTo>
                      <a:lnTo>
                        <a:pt x="1373020" y="426691"/>
                      </a:lnTo>
                      <a:lnTo>
                        <a:pt x="0" y="426691"/>
                      </a:lnTo>
                      <a:lnTo>
                        <a:pt x="323208" y="111669"/>
                      </a:lnTo>
                      <a:lnTo>
                        <a:pt x="437779" y="0"/>
                      </a:lnTo>
                      <a:close/>
                    </a:path>
                  </a:pathLst>
                </a:custGeom>
                <a:gradFill>
                  <a:gsLst>
                    <a:gs pos="0">
                      <a:srgbClr val="FBE4AE"/>
                    </a:gs>
                    <a:gs pos="13000">
                      <a:srgbClr val="BD922A"/>
                    </a:gs>
                    <a:gs pos="21001">
                      <a:srgbClr val="BD922A"/>
                    </a:gs>
                    <a:gs pos="63000">
                      <a:srgbClr val="FBE4AE"/>
                    </a:gs>
                    <a:gs pos="67000">
                      <a:srgbClr val="BD922A"/>
                    </a:gs>
                    <a:gs pos="69000">
                      <a:srgbClr val="835E17"/>
                    </a:gs>
                    <a:gs pos="82001">
                      <a:srgbClr val="A28949"/>
                    </a:gs>
                    <a:gs pos="100000">
                      <a:srgbClr val="FAE3B7"/>
                    </a:gs>
                  </a:gsLst>
                  <a:lin ang="0" scaled="1"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th-TH" sz="2000"/>
                </a:p>
              </p:txBody>
            </p:sp>
            <p:sp>
              <p:nvSpPr>
                <p:cNvPr id="81" name="รูปแบบอิสระ: รูปร่าง 31">
                  <a:extLst>
                    <a:ext uri="{FF2B5EF4-FFF2-40B4-BE49-F238E27FC236}">
                      <a16:creationId xmlns:a16="http://schemas.microsoft.com/office/drawing/2014/main" id="{CB515603-CB57-4A48-B8A7-C4BD2C469F4B}"/>
                    </a:ext>
                  </a:extLst>
                </p:cNvPr>
                <p:cNvSpPr/>
                <p:nvPr/>
              </p:nvSpPr>
              <p:spPr>
                <a:xfrm>
                  <a:off x="9543115" y="6510930"/>
                  <a:ext cx="2661401" cy="358302"/>
                </a:xfrm>
                <a:custGeom>
                  <a:avLst/>
                  <a:gdLst>
                    <a:gd name="connsiteX0" fmla="*/ 349528 w 1399340"/>
                    <a:gd name="connsiteY0" fmla="*/ 0 h 340675"/>
                    <a:gd name="connsiteX1" fmla="*/ 1399340 w 1399340"/>
                    <a:gd name="connsiteY1" fmla="*/ 0 h 340675"/>
                    <a:gd name="connsiteX2" fmla="*/ 1399340 w 1399340"/>
                    <a:gd name="connsiteY2" fmla="*/ 340675 h 340675"/>
                    <a:gd name="connsiteX3" fmla="*/ 0 w 1399340"/>
                    <a:gd name="connsiteY3" fmla="*/ 340675 h 340675"/>
                    <a:gd name="connsiteX4" fmla="*/ 349528 w 1399340"/>
                    <a:gd name="connsiteY4" fmla="*/ 0 h 3406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99340" h="340675">
                      <a:moveTo>
                        <a:pt x="349528" y="0"/>
                      </a:moveTo>
                      <a:lnTo>
                        <a:pt x="1399340" y="0"/>
                      </a:lnTo>
                      <a:lnTo>
                        <a:pt x="1399340" y="340675"/>
                      </a:lnTo>
                      <a:lnTo>
                        <a:pt x="0" y="340675"/>
                      </a:lnTo>
                      <a:lnTo>
                        <a:pt x="349528" y="0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th-TH" sz="2000"/>
                </a:p>
              </p:txBody>
            </p:sp>
          </p:grpSp>
        </p:grpSp>
        <p:pic>
          <p:nvPicPr>
            <p:cNvPr id="72" name="Picture 23">
              <a:extLst>
                <a:ext uri="{FF2B5EF4-FFF2-40B4-BE49-F238E27FC236}">
                  <a16:creationId xmlns:a16="http://schemas.microsoft.com/office/drawing/2014/main" id="{A9FCDA38-8F0B-49DF-8F2E-B899B1F3623D}"/>
                </a:ext>
              </a:extLst>
            </p:cNvPr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699853" y="5264104"/>
              <a:ext cx="625615" cy="408428"/>
            </a:xfrm>
            <a:prstGeom prst="rect">
              <a:avLst/>
            </a:prstGeom>
          </p:spPr>
        </p:pic>
        <p:pic>
          <p:nvPicPr>
            <p:cNvPr id="73" name="Picture 24">
              <a:extLst>
                <a:ext uri="{FF2B5EF4-FFF2-40B4-BE49-F238E27FC236}">
                  <a16:creationId xmlns:a16="http://schemas.microsoft.com/office/drawing/2014/main" id="{199745AA-CFB3-443D-A566-E11575BA5223}"/>
                </a:ext>
              </a:extLst>
            </p:cNvPr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440755" y="5252961"/>
              <a:ext cx="384697" cy="433336"/>
            </a:xfrm>
            <a:prstGeom prst="rect">
              <a:avLst/>
            </a:prstGeom>
          </p:spPr>
        </p:pic>
        <p:pic>
          <p:nvPicPr>
            <p:cNvPr id="74" name="Picture 35">
              <a:extLst>
                <a:ext uri="{FF2B5EF4-FFF2-40B4-BE49-F238E27FC236}">
                  <a16:creationId xmlns:a16="http://schemas.microsoft.com/office/drawing/2014/main" id="{9584FECB-F937-4F01-8CDD-C92F98A2F1BC}"/>
                </a:ext>
              </a:extLst>
            </p:cNvPr>
            <p:cNvPicPr>
              <a:picLocks noChangeAspect="1"/>
            </p:cNvPicPr>
            <p:nvPr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882063" y="5338458"/>
              <a:ext cx="373365" cy="309768"/>
            </a:xfrm>
            <a:prstGeom prst="rect">
              <a:avLst/>
            </a:prstGeom>
          </p:spPr>
        </p:pic>
        <p:pic>
          <p:nvPicPr>
            <p:cNvPr id="75" name="Picture 36">
              <a:extLst>
                <a:ext uri="{FF2B5EF4-FFF2-40B4-BE49-F238E27FC236}">
                  <a16:creationId xmlns:a16="http://schemas.microsoft.com/office/drawing/2014/main" id="{62FFD426-AD6C-47DA-99D3-A7217E240C18}"/>
                </a:ext>
              </a:extLst>
            </p:cNvPr>
            <p:cNvPicPr>
              <a:picLocks noChangeAspect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345100" y="5340250"/>
              <a:ext cx="281130" cy="303691"/>
            </a:xfrm>
            <a:prstGeom prst="rect">
              <a:avLst/>
            </a:prstGeom>
          </p:spPr>
        </p:pic>
        <p:pic>
          <p:nvPicPr>
            <p:cNvPr id="76" name="Picture 2" descr="C:\Users\Administrator\Desktop\change for good.png"/>
            <p:cNvPicPr>
              <a:picLocks noChangeAspect="1" noChangeArrowheads="1"/>
            </p:cNvPicPr>
            <p:nvPr/>
          </p:nvPicPr>
          <p:blipFill>
            <a:blip r:embed="rId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606130" y="5281839"/>
              <a:ext cx="890907" cy="501037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77" name="รูปแบบอิสระ: รูปร่าง 49">
              <a:extLst>
                <a:ext uri="{FF2B5EF4-FFF2-40B4-BE49-F238E27FC236}">
                  <a16:creationId xmlns:a16="http://schemas.microsoft.com/office/drawing/2014/main" id="{0CC04605-512B-40BA-BB6C-C4CA6329F254}"/>
                </a:ext>
              </a:extLst>
            </p:cNvPr>
            <p:cNvSpPr/>
            <p:nvPr/>
          </p:nvSpPr>
          <p:spPr>
            <a:xfrm rot="1816843">
              <a:off x="8384884" y="5134125"/>
              <a:ext cx="366819" cy="715174"/>
            </a:xfrm>
            <a:custGeom>
              <a:avLst/>
              <a:gdLst>
                <a:gd name="connsiteX0" fmla="*/ 411471 w 524882"/>
                <a:gd name="connsiteY0" fmla="*/ 0 h 426691"/>
                <a:gd name="connsiteX1" fmla="*/ 524882 w 524882"/>
                <a:gd name="connsiteY1" fmla="*/ 0 h 426691"/>
                <a:gd name="connsiteX2" fmla="*/ 113411 w 524882"/>
                <a:gd name="connsiteY2" fmla="*/ 426691 h 426691"/>
                <a:gd name="connsiteX3" fmla="*/ 0 w 524882"/>
                <a:gd name="connsiteY3" fmla="*/ 426691 h 426691"/>
                <a:gd name="connsiteX4" fmla="*/ 411471 w 524882"/>
                <a:gd name="connsiteY4" fmla="*/ 0 h 426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4882" h="426691">
                  <a:moveTo>
                    <a:pt x="411471" y="0"/>
                  </a:moveTo>
                  <a:lnTo>
                    <a:pt x="524882" y="0"/>
                  </a:lnTo>
                  <a:lnTo>
                    <a:pt x="113411" y="426691"/>
                  </a:lnTo>
                  <a:lnTo>
                    <a:pt x="0" y="426691"/>
                  </a:lnTo>
                  <a:lnTo>
                    <a:pt x="411471" y="0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BE4AE"/>
                </a:gs>
                <a:gs pos="13000">
                  <a:srgbClr val="BD922A"/>
                </a:gs>
                <a:gs pos="21001">
                  <a:srgbClr val="BD922A"/>
                </a:gs>
                <a:gs pos="63000">
                  <a:srgbClr val="FBE4AE"/>
                </a:gs>
                <a:gs pos="67000">
                  <a:srgbClr val="BD922A"/>
                </a:gs>
                <a:gs pos="69000">
                  <a:srgbClr val="835E17"/>
                </a:gs>
                <a:gs pos="82001">
                  <a:srgbClr val="A28949"/>
                </a:gs>
                <a:gs pos="100000">
                  <a:srgbClr val="FAE3B7"/>
                </a:gs>
              </a:gsLst>
              <a:path path="circle">
                <a:fillToRect l="100000" b="100000"/>
              </a:path>
              <a:tileRect t="-100000" r="-10000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th-TH" sz="2000"/>
            </a:p>
          </p:txBody>
        </p:sp>
      </p:grpSp>
      <p:sp>
        <p:nvSpPr>
          <p:cNvPr id="85" name="TextBox 7"/>
          <p:cNvSpPr txBox="1"/>
          <p:nvPr/>
        </p:nvSpPr>
        <p:spPr>
          <a:xfrm>
            <a:off x="216981" y="5442506"/>
            <a:ext cx="5166910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th-TH" sz="1000" b="1" dirty="0">
                <a:solidFill>
                  <a:schemeClr val="bg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เศรษฐกิจฐานรากมั่นคง ชุมชนเข้มแข็งอย่างยั่งยืน ด้วยหลักปรัชญาของเศรษฐกิจพอเพียง</a:t>
            </a:r>
          </a:p>
        </p:txBody>
      </p:sp>
      <p:sp>
        <p:nvSpPr>
          <p:cNvPr id="86" name="กล่องข้อความ 8">
            <a:extLst>
              <a:ext uri="{FF2B5EF4-FFF2-40B4-BE49-F238E27FC236}">
                <a16:creationId xmlns:a16="http://schemas.microsoft.com/office/drawing/2014/main" id="{BF84CABE-5C70-4013-8958-0D4F9CD0D474}"/>
              </a:ext>
            </a:extLst>
          </p:cNvPr>
          <p:cNvSpPr txBox="1"/>
          <p:nvPr/>
        </p:nvSpPr>
        <p:spPr>
          <a:xfrm>
            <a:off x="7676272" y="32100"/>
            <a:ext cx="2493196" cy="5262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ct val="120000"/>
              </a:lnSpc>
            </a:pPr>
            <a:r>
              <a:rPr lang="en-US" sz="12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60 </a:t>
            </a:r>
            <a:r>
              <a:rPr lang="th-TH" sz="12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ปี กรมการพัฒนาชุมชน</a:t>
            </a:r>
          </a:p>
          <a:p>
            <a:pPr>
              <a:lnSpc>
                <a:spcPct val="120000"/>
              </a:lnSpc>
            </a:pPr>
            <a:r>
              <a:rPr lang="th-TH" sz="12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สร้างสรรค์ชุมชน สร้างคน สร้างชาติ</a:t>
            </a:r>
            <a:endParaRPr lang="en-US" sz="1200" b="1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hulabhorn Likit Text" panose="00000500000000000000" pitchFamily="50" charset="-34"/>
              <a:cs typeface="Chulabhorn Likit Text" panose="00000500000000000000" pitchFamily="50" charset="-34"/>
            </a:endParaRPr>
          </a:p>
        </p:txBody>
      </p:sp>
      <p:sp>
        <p:nvSpPr>
          <p:cNvPr id="87" name="สี่เหลี่ยมผืนผ้า: มุมมน 24">
            <a:extLst>
              <a:ext uri="{FF2B5EF4-FFF2-40B4-BE49-F238E27FC236}">
                <a16:creationId xmlns:a16="http://schemas.microsoft.com/office/drawing/2014/main" id="{D992C9EC-F489-4262-8A24-43469489E10F}"/>
              </a:ext>
            </a:extLst>
          </p:cNvPr>
          <p:cNvSpPr/>
          <p:nvPr/>
        </p:nvSpPr>
        <p:spPr>
          <a:xfrm>
            <a:off x="298784" y="-44257"/>
            <a:ext cx="6334319" cy="679012"/>
          </a:xfrm>
          <a:prstGeom prst="roundRect">
            <a:avLst/>
          </a:prstGeom>
          <a:noFill/>
          <a:ln>
            <a:noFill/>
          </a:ln>
          <a:scene3d>
            <a:camera prst="orthographicFront"/>
            <a:lightRig rig="threePt" dir="t"/>
          </a:scene3d>
          <a:sp3d>
            <a:bevelT w="139700" h="139700" prst="divot"/>
          </a:sp3d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rtlCol="0" anchor="t"/>
          <a:lstStyle/>
          <a:p>
            <a:pPr>
              <a:lnSpc>
                <a:spcPct val="110000"/>
              </a:lnSpc>
            </a:pPr>
            <a:r>
              <a:rPr lang="th-TH" sz="1200" b="1" spc="-30" dirty="0">
                <a:solidFill>
                  <a:schemeClr val="bg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5.4 </a:t>
            </a:r>
            <a:r>
              <a:rPr lang="th-TH" sz="1200" b="1" dirty="0">
                <a:solidFill>
                  <a:schemeClr val="bg1"/>
                </a:solidFill>
                <a:latin typeface="Chulabhorn Likit Text" panose="00000500000000000000" pitchFamily="50" charset="-34"/>
                <a:ea typeface="Times New Roman" panose="02020603050405020304" pitchFamily="18" charset="0"/>
                <a:cs typeface="Chulabhorn Likit Text" panose="00000500000000000000" pitchFamily="50" charset="-34"/>
              </a:rPr>
              <a:t>การพิจารณาจัดสรรงบประมาณเงินอุดหนุน และเงินทุนหมุนเวียน</a:t>
            </a:r>
            <a:br>
              <a:rPr lang="th-TH" sz="1200" b="1" dirty="0">
                <a:solidFill>
                  <a:schemeClr val="bg1"/>
                </a:solidFill>
                <a:latin typeface="Chulabhorn Likit Text" panose="00000500000000000000" pitchFamily="50" charset="-34"/>
                <a:ea typeface="Times New Roman" panose="02020603050405020304" pitchFamily="18" charset="0"/>
                <a:cs typeface="Chulabhorn Likit Text" panose="00000500000000000000" pitchFamily="50" charset="-34"/>
              </a:rPr>
            </a:br>
            <a:r>
              <a:rPr lang="th-TH" sz="1200" b="1" dirty="0">
                <a:solidFill>
                  <a:schemeClr val="bg1"/>
                </a:solidFill>
                <a:latin typeface="Chulabhorn Likit Text" panose="00000500000000000000" pitchFamily="50" charset="-34"/>
                <a:ea typeface="Times New Roman" panose="02020603050405020304" pitchFamily="18" charset="0"/>
                <a:cs typeface="Chulabhorn Likit Text" panose="00000500000000000000" pitchFamily="50" charset="-34"/>
              </a:rPr>
              <a:t>กองทุนพัฒนาบทบาทสตรี ประจำปีงบประมาณ พ.ศ. 2566 เพิ่มเติม </a:t>
            </a:r>
            <a:endParaRPr lang="th-TH" sz="1200" b="1" dirty="0">
              <a:solidFill>
                <a:schemeClr val="bg1"/>
              </a:solidFill>
              <a:latin typeface="Chulabhorn Likit Text" panose="00000500000000000000" pitchFamily="50" charset="-34"/>
              <a:cs typeface="Chulabhorn Likit Text" panose="00000500000000000000" pitchFamily="50" charset="-34"/>
            </a:endParaRPr>
          </a:p>
        </p:txBody>
      </p:sp>
      <p:graphicFrame>
        <p:nvGraphicFramePr>
          <p:cNvPr id="4" name="ตาราง 3">
            <a:extLst>
              <a:ext uri="{FF2B5EF4-FFF2-40B4-BE49-F238E27FC236}">
                <a16:creationId xmlns:a16="http://schemas.microsoft.com/office/drawing/2014/main" id="{43B8A660-D15F-C417-375C-C60ADBB7587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855543027"/>
              </p:ext>
            </p:extLst>
          </p:nvPr>
        </p:nvGraphicFramePr>
        <p:xfrm>
          <a:off x="249138" y="899439"/>
          <a:ext cx="9461931" cy="4167412"/>
        </p:xfrm>
        <a:graphic>
          <a:graphicData uri="http://schemas.openxmlformats.org/drawingml/2006/table">
            <a:tbl>
              <a:tblPr>
                <a:tableStyleId>{E8B1032C-EA38-4F05-BA0D-38AFFFC7BED3}</a:tableStyleId>
              </a:tblPr>
              <a:tblGrid>
                <a:gridCol w="583633">
                  <a:extLst>
                    <a:ext uri="{9D8B030D-6E8A-4147-A177-3AD203B41FA5}">
                      <a16:colId xmlns:a16="http://schemas.microsoft.com/office/drawing/2014/main" val="675549219"/>
                    </a:ext>
                  </a:extLst>
                </a:gridCol>
                <a:gridCol w="866607">
                  <a:extLst>
                    <a:ext uri="{9D8B030D-6E8A-4147-A177-3AD203B41FA5}">
                      <a16:colId xmlns:a16="http://schemas.microsoft.com/office/drawing/2014/main" val="1012825704"/>
                    </a:ext>
                  </a:extLst>
                </a:gridCol>
                <a:gridCol w="1027991">
                  <a:extLst>
                    <a:ext uri="{9D8B030D-6E8A-4147-A177-3AD203B41FA5}">
                      <a16:colId xmlns:a16="http://schemas.microsoft.com/office/drawing/2014/main" val="2895105435"/>
                    </a:ext>
                  </a:extLst>
                </a:gridCol>
                <a:gridCol w="583633">
                  <a:extLst>
                    <a:ext uri="{9D8B030D-6E8A-4147-A177-3AD203B41FA5}">
                      <a16:colId xmlns:a16="http://schemas.microsoft.com/office/drawing/2014/main" val="679385270"/>
                    </a:ext>
                  </a:extLst>
                </a:gridCol>
                <a:gridCol w="1016937">
                  <a:extLst>
                    <a:ext uri="{9D8B030D-6E8A-4147-A177-3AD203B41FA5}">
                      <a16:colId xmlns:a16="http://schemas.microsoft.com/office/drawing/2014/main" val="945039891"/>
                    </a:ext>
                  </a:extLst>
                </a:gridCol>
                <a:gridCol w="523944">
                  <a:extLst>
                    <a:ext uri="{9D8B030D-6E8A-4147-A177-3AD203B41FA5}">
                      <a16:colId xmlns:a16="http://schemas.microsoft.com/office/drawing/2014/main" val="192816558"/>
                    </a:ext>
                  </a:extLst>
                </a:gridCol>
                <a:gridCol w="963879">
                  <a:extLst>
                    <a:ext uri="{9D8B030D-6E8A-4147-A177-3AD203B41FA5}">
                      <a16:colId xmlns:a16="http://schemas.microsoft.com/office/drawing/2014/main" val="1739606225"/>
                    </a:ext>
                  </a:extLst>
                </a:gridCol>
                <a:gridCol w="601318">
                  <a:extLst>
                    <a:ext uri="{9D8B030D-6E8A-4147-A177-3AD203B41FA5}">
                      <a16:colId xmlns:a16="http://schemas.microsoft.com/office/drawing/2014/main" val="2291426228"/>
                    </a:ext>
                  </a:extLst>
                </a:gridCol>
                <a:gridCol w="603529">
                  <a:extLst>
                    <a:ext uri="{9D8B030D-6E8A-4147-A177-3AD203B41FA5}">
                      <a16:colId xmlns:a16="http://schemas.microsoft.com/office/drawing/2014/main" val="1595992158"/>
                    </a:ext>
                  </a:extLst>
                </a:gridCol>
                <a:gridCol w="948403">
                  <a:extLst>
                    <a:ext uri="{9D8B030D-6E8A-4147-A177-3AD203B41FA5}">
                      <a16:colId xmlns:a16="http://schemas.microsoft.com/office/drawing/2014/main" val="2063868786"/>
                    </a:ext>
                  </a:extLst>
                </a:gridCol>
                <a:gridCol w="610162">
                  <a:extLst>
                    <a:ext uri="{9D8B030D-6E8A-4147-A177-3AD203B41FA5}">
                      <a16:colId xmlns:a16="http://schemas.microsoft.com/office/drawing/2014/main" val="3278086083"/>
                    </a:ext>
                  </a:extLst>
                </a:gridCol>
                <a:gridCol w="1131895">
                  <a:extLst>
                    <a:ext uri="{9D8B030D-6E8A-4147-A177-3AD203B41FA5}">
                      <a16:colId xmlns:a16="http://schemas.microsoft.com/office/drawing/2014/main" val="999364831"/>
                    </a:ext>
                  </a:extLst>
                </a:gridCol>
              </a:tblGrid>
              <a:tr h="226108">
                <a:tc rowSpan="3">
                  <a:txBody>
                    <a:bodyPr/>
                    <a:lstStyle/>
                    <a:p>
                      <a:pPr algn="ctr" fontAlgn="ctr"/>
                      <a:r>
                        <a:rPr lang="th-TH" sz="1000" b="1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ที่</a:t>
                      </a:r>
                      <a:endParaRPr lang="th-TH" sz="100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 fontAlgn="ctr"/>
                      <a:r>
                        <a:rPr lang="th-TH" sz="1000" b="1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จังหวัด</a:t>
                      </a:r>
                      <a:endParaRPr lang="th-TH" sz="100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 gridSpan="10">
                  <a:txBody>
                    <a:bodyPr/>
                    <a:lstStyle/>
                    <a:p>
                      <a:pPr algn="ctr" fontAlgn="ctr"/>
                      <a:r>
                        <a:rPr lang="th-TH" sz="1000" b="1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เงินทุนหมุนเวียน</a:t>
                      </a:r>
                      <a:endParaRPr lang="th-TH" sz="100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977493178"/>
                  </a:ext>
                </a:extLst>
              </a:tr>
              <a:tr h="323013">
                <a:tc v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th-TH" sz="1000" b="1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งบประมาณจัดสรร</a:t>
                      </a:r>
                      <a:endParaRPr lang="th-TH" sz="100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algn="ctr" fontAlgn="ctr"/>
                      <a:r>
                        <a:rPr lang="th-TH" sz="1000" b="1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ผลการเบิกจ่าย</a:t>
                      </a:r>
                      <a:endParaRPr lang="th-TH" sz="100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th-TH" sz="1000" b="1" u="none" strike="noStrike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งบประมาณที่ส่งคืน</a:t>
                      </a:r>
                      <a:endParaRPr lang="th-TH" sz="1000" b="1" i="0" u="none" strike="noStrike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th-TH" sz="1000" b="1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ขอรับงบประมาณเพิ่มเติม</a:t>
                      </a:r>
                      <a:endParaRPr lang="th-TH" sz="100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th-TH" sz="1000" b="1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เสนอจัดสรรงบประมาณเพิ่มเติม</a:t>
                      </a:r>
                      <a:endParaRPr lang="th-TH" sz="100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401919469"/>
                  </a:ext>
                </a:extLst>
              </a:tr>
              <a:tr h="474161">
                <a:tc v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000" b="1" u="none" strike="noStrike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จำนวน (โครงการ)</a:t>
                      </a:r>
                      <a:endParaRPr lang="th-TH" sz="1000" b="1" i="0" u="none" strike="noStrike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000" b="1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จำนวนเงิน (บาท)</a:t>
                      </a:r>
                      <a:endParaRPr lang="th-TH" sz="100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000" b="1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ร้อยละเบิกจ่าย</a:t>
                      </a:r>
                      <a:endParaRPr lang="th-TH" sz="100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000" b="1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จำนวนเงิน (บาท)</a:t>
                      </a:r>
                      <a:endParaRPr lang="th-TH" sz="100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000" b="1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ร้อยละส่งคืน</a:t>
                      </a:r>
                      <a:endParaRPr lang="th-TH" sz="100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000" b="1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จำนวน (โครงการ)</a:t>
                      </a:r>
                      <a:endParaRPr lang="th-TH" sz="100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000" b="1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จำนวนเงิน </a:t>
                      </a:r>
                      <a:r>
                        <a:rPr lang="th-TH" sz="1000" b="1" u="none" strike="noStrike" dirty="0" smtClean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/>
                      </a:r>
                      <a:br>
                        <a:rPr lang="th-TH" sz="1000" b="1" u="none" strike="noStrike" dirty="0" smtClean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</a:br>
                      <a:r>
                        <a:rPr lang="th-TH" sz="1000" b="1" u="none" strike="noStrike" dirty="0" smtClean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(</a:t>
                      </a:r>
                      <a:r>
                        <a:rPr lang="th-TH" sz="1000" b="1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บาท)</a:t>
                      </a:r>
                      <a:endParaRPr lang="th-TH" sz="100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000" b="1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จำนวน (โครงการ)</a:t>
                      </a:r>
                      <a:endParaRPr lang="th-TH" sz="100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000" b="1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จำนวนเงิน (บาท)</a:t>
                      </a:r>
                      <a:endParaRPr lang="th-TH" sz="100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38596934"/>
                  </a:ext>
                </a:extLst>
              </a:tr>
              <a:tr h="314413"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</a:t>
                      </a:r>
                      <a:endParaRPr lang="th-TH" sz="100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h-TH" sz="1000" b="1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กระบี่</a:t>
                      </a:r>
                      <a:endParaRPr lang="th-TH" sz="100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5,000,000.00 </a:t>
                      </a:r>
                      <a:endParaRPr lang="th-TH" sz="100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u="none" strike="noStrike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15</a:t>
                      </a:r>
                      <a:endParaRPr lang="th-TH" sz="1000" b="1" i="0" u="none" strike="noStrike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2,695,000.00 </a:t>
                      </a:r>
                      <a:endParaRPr lang="th-TH" sz="100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u="none" strike="noStrike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53.90 </a:t>
                      </a:r>
                      <a:endParaRPr lang="th-TH" sz="1000" b="1" i="0" u="none" strike="noStrike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2,305,000.00 </a:t>
                      </a:r>
                      <a:endParaRPr lang="th-TH" sz="100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46.10 </a:t>
                      </a:r>
                      <a:endParaRPr lang="th-TH" sz="100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9</a:t>
                      </a:r>
                      <a:endParaRPr lang="th-TH" sz="100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1,408,110.00 </a:t>
                      </a:r>
                      <a:endParaRPr lang="th-TH" sz="100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9</a:t>
                      </a:r>
                      <a:endParaRPr lang="th-TH" sz="100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    1,408,110.00 </a:t>
                      </a:r>
                      <a:endParaRPr lang="th-TH" sz="100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51150381"/>
                  </a:ext>
                </a:extLst>
              </a:tr>
              <a:tr h="314413"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u="none" strike="noStrike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2</a:t>
                      </a:r>
                      <a:endParaRPr lang="th-TH" sz="1000" b="1" i="0" u="none" strike="noStrike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h-TH" sz="1000" b="1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กาญจนบุรี</a:t>
                      </a:r>
                      <a:endParaRPr lang="th-TH" sz="100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9,000,000.00 </a:t>
                      </a:r>
                      <a:endParaRPr lang="th-TH" sz="100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84</a:t>
                      </a:r>
                      <a:endParaRPr lang="th-TH" sz="100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9,000,000.00 </a:t>
                      </a:r>
                      <a:endParaRPr lang="th-TH" sz="100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u="none" strike="noStrike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100.00 </a:t>
                      </a:r>
                      <a:endParaRPr lang="th-TH" sz="1000" b="1" i="0" u="none" strike="noStrike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                  -   </a:t>
                      </a:r>
                      <a:endParaRPr lang="th-TH" sz="100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u="none" strike="noStrike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   -   </a:t>
                      </a:r>
                      <a:endParaRPr lang="th-TH" sz="1000" b="1" i="0" u="none" strike="noStrike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u="none" strike="noStrike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9</a:t>
                      </a:r>
                      <a:endParaRPr lang="th-TH" sz="1000" b="1" i="0" u="none" strike="noStrike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926,900.00 </a:t>
                      </a:r>
                      <a:endParaRPr lang="th-TH" sz="100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u="none" strike="noStrike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9</a:t>
                      </a:r>
                      <a:endParaRPr lang="th-TH" sz="1000" b="1" i="0" u="none" strike="noStrike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      926,900.00 </a:t>
                      </a:r>
                      <a:endParaRPr lang="th-TH" sz="100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16435627"/>
                  </a:ext>
                </a:extLst>
              </a:tr>
              <a:tr h="314413"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u="none" strike="noStrike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3</a:t>
                      </a:r>
                      <a:endParaRPr lang="th-TH" sz="1000" b="1" i="0" u="none" strike="noStrike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h-TH" sz="1000" b="1" u="none" strike="noStrike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กาฬสินธุ์</a:t>
                      </a:r>
                      <a:endParaRPr lang="th-TH" sz="1000" b="1" i="0" u="none" strike="noStrike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9,000,000.00 </a:t>
                      </a:r>
                      <a:endParaRPr lang="th-TH" sz="100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118</a:t>
                      </a:r>
                      <a:endParaRPr lang="th-TH" sz="100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9,000,000.00 </a:t>
                      </a:r>
                      <a:endParaRPr lang="th-TH" sz="100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100.00 </a:t>
                      </a:r>
                      <a:endParaRPr lang="th-TH" sz="100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                  -   </a:t>
                      </a:r>
                      <a:endParaRPr lang="th-TH" sz="100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   -   </a:t>
                      </a:r>
                      <a:endParaRPr lang="th-TH" sz="100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0</a:t>
                      </a:r>
                      <a:endParaRPr lang="th-TH" sz="100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                 -   </a:t>
                      </a:r>
                      <a:endParaRPr lang="th-TH" sz="100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u="none" strike="noStrike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0</a:t>
                      </a:r>
                      <a:endParaRPr lang="th-TH" sz="1000" b="1" i="0" u="none" strike="noStrike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                        -   </a:t>
                      </a:r>
                      <a:endParaRPr lang="th-TH" sz="100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83072889"/>
                  </a:ext>
                </a:extLst>
              </a:tr>
              <a:tr h="314413"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u="none" strike="noStrike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4</a:t>
                      </a:r>
                      <a:endParaRPr lang="th-TH" sz="1000" b="1" i="0" u="none" strike="noStrike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h-TH" sz="1000" b="1" u="none" strike="noStrike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กำแพงเพชร</a:t>
                      </a:r>
                      <a:endParaRPr lang="th-TH" sz="1000" b="1" i="0" u="none" strike="noStrike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7,000,000.00 </a:t>
                      </a:r>
                      <a:endParaRPr lang="th-TH" sz="100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u="none" strike="noStrike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77</a:t>
                      </a:r>
                      <a:endParaRPr lang="th-TH" sz="1000" b="1" i="0" u="none" strike="noStrike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u="none" strike="noStrike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7,000,000.00 </a:t>
                      </a:r>
                      <a:endParaRPr lang="th-TH" sz="1000" b="1" i="0" u="none" strike="noStrike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u="none" strike="noStrike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100.00 </a:t>
                      </a:r>
                      <a:endParaRPr lang="th-TH" sz="1000" b="1" i="0" u="none" strike="noStrike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                  -   </a:t>
                      </a:r>
                      <a:endParaRPr lang="th-TH" sz="100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   -   </a:t>
                      </a:r>
                      <a:endParaRPr lang="th-TH" sz="100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12</a:t>
                      </a:r>
                      <a:endParaRPr lang="th-TH" sz="100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1,103,800.00 </a:t>
                      </a:r>
                      <a:endParaRPr lang="th-TH" sz="100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u="none" strike="noStrike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12</a:t>
                      </a:r>
                      <a:endParaRPr lang="th-TH" sz="1000" b="1" i="0" u="none" strike="noStrike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   1,103,800.00 </a:t>
                      </a:r>
                      <a:endParaRPr lang="th-TH" sz="100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18788421"/>
                  </a:ext>
                </a:extLst>
              </a:tr>
              <a:tr h="314413"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u="none" strike="noStrike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5</a:t>
                      </a:r>
                      <a:endParaRPr lang="th-TH" sz="1000" b="1" i="0" u="none" strike="noStrike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h-TH" sz="1000" b="1" u="none" strike="noStrike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ขอนแก่น</a:t>
                      </a:r>
                      <a:endParaRPr lang="th-TH" sz="1000" b="1" i="0" u="none" strike="noStrike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10,000,000.00 </a:t>
                      </a:r>
                      <a:endParaRPr lang="th-TH" sz="100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u="none" strike="noStrike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82</a:t>
                      </a:r>
                      <a:endParaRPr lang="th-TH" sz="1000" b="1" i="0" u="none" strike="noStrike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7,720,597.00 </a:t>
                      </a:r>
                      <a:endParaRPr lang="th-TH" sz="100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u="none" strike="noStrike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77.21 </a:t>
                      </a:r>
                      <a:endParaRPr lang="th-TH" sz="1000" b="1" i="0" u="none" strike="noStrike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u="none" strike="noStrike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2,279,403.00 </a:t>
                      </a:r>
                      <a:endParaRPr lang="th-TH" sz="1000" b="1" i="0" u="none" strike="noStrike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22.79 </a:t>
                      </a:r>
                      <a:endParaRPr lang="th-TH" sz="100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u="none" strike="noStrike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0</a:t>
                      </a:r>
                      <a:endParaRPr lang="th-TH" sz="1000" b="1" i="0" u="none" strike="noStrike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                 -   </a:t>
                      </a:r>
                      <a:endParaRPr lang="th-TH" sz="100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0</a:t>
                      </a:r>
                      <a:endParaRPr lang="th-TH" sz="100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                        -   </a:t>
                      </a:r>
                      <a:endParaRPr lang="th-TH" sz="100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18467903"/>
                  </a:ext>
                </a:extLst>
              </a:tr>
              <a:tr h="314413"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u="none" strike="noStrike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6</a:t>
                      </a:r>
                      <a:endParaRPr lang="th-TH" sz="1000" b="1" i="0" u="none" strike="noStrike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h-TH" sz="1000" b="1" u="none" strike="noStrike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จันทบุรี</a:t>
                      </a:r>
                      <a:endParaRPr lang="th-TH" sz="1000" b="1" i="0" u="none" strike="noStrike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7,000,000.00 </a:t>
                      </a:r>
                      <a:endParaRPr lang="th-TH" sz="100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u="none" strike="noStrike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15</a:t>
                      </a:r>
                      <a:endParaRPr lang="th-TH" sz="1000" b="1" i="0" u="none" strike="noStrike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2,724,350.00 </a:t>
                      </a:r>
                      <a:endParaRPr lang="th-TH" sz="100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u="none" strike="noStrike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38.92 </a:t>
                      </a:r>
                      <a:endParaRPr lang="th-TH" sz="1000" b="1" i="0" u="none" strike="noStrike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u="none" strike="noStrike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4,275,650.00 </a:t>
                      </a:r>
                      <a:endParaRPr lang="th-TH" sz="1000" b="1" i="0" u="none" strike="noStrike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u="none" strike="noStrike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61.08 </a:t>
                      </a:r>
                      <a:endParaRPr lang="th-TH" sz="1000" b="1" i="0" u="none" strike="noStrike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0</a:t>
                      </a:r>
                      <a:endParaRPr lang="th-TH" sz="100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                 -   </a:t>
                      </a:r>
                      <a:endParaRPr lang="th-TH" sz="100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0</a:t>
                      </a:r>
                      <a:endParaRPr lang="th-TH" sz="100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                        -   </a:t>
                      </a:r>
                      <a:endParaRPr lang="th-TH" sz="100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95806591"/>
                  </a:ext>
                </a:extLst>
              </a:tr>
              <a:tr h="314413"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u="none" strike="noStrike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7</a:t>
                      </a:r>
                      <a:endParaRPr lang="th-TH" sz="1000" b="1" i="0" u="none" strike="noStrike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h-TH" sz="1000" b="1" u="none" strike="noStrike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ฉะเชิงเทรา</a:t>
                      </a:r>
                      <a:endParaRPr lang="th-TH" sz="1000" b="1" i="0" u="none" strike="noStrike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6,000,000.00 </a:t>
                      </a:r>
                      <a:endParaRPr lang="th-TH" sz="100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u="none" strike="noStrike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36</a:t>
                      </a:r>
                      <a:endParaRPr lang="th-TH" sz="1000" b="1" i="0" u="none" strike="noStrike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5,907,150.00 </a:t>
                      </a:r>
                      <a:endParaRPr lang="th-TH" sz="100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u="none" strike="noStrike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98.45 </a:t>
                      </a:r>
                      <a:endParaRPr lang="th-TH" sz="1000" b="1" i="0" u="none" strike="noStrike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u="none" strike="noStrike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   92,850.00 </a:t>
                      </a:r>
                      <a:endParaRPr lang="th-TH" sz="1000" b="1" i="0" u="none" strike="noStrike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u="none" strike="noStrike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1.55 </a:t>
                      </a:r>
                      <a:endParaRPr lang="th-TH" sz="1000" b="1" i="0" u="none" strike="noStrike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</a:t>
                      </a:r>
                      <a:endParaRPr lang="th-TH" sz="100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200,000.00 </a:t>
                      </a:r>
                      <a:endParaRPr lang="th-TH" sz="100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</a:t>
                      </a:r>
                      <a:endParaRPr lang="th-TH" sz="100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      200,000.00 </a:t>
                      </a:r>
                      <a:endParaRPr lang="th-TH" sz="100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32502809"/>
                  </a:ext>
                </a:extLst>
              </a:tr>
              <a:tr h="314413"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u="none" strike="noStrike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8</a:t>
                      </a:r>
                      <a:endParaRPr lang="th-TH" sz="1000" b="1" i="0" u="none" strike="noStrike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h-TH" sz="1000" b="1" u="none" strike="noStrike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ชลบุรี</a:t>
                      </a:r>
                      <a:endParaRPr lang="th-TH" sz="1000" b="1" i="0" u="none" strike="noStrike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9,000,000.00 </a:t>
                      </a:r>
                      <a:endParaRPr lang="th-TH" sz="100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u="none" strike="noStrike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40</a:t>
                      </a:r>
                      <a:endParaRPr lang="th-TH" sz="1000" b="1" i="0" u="none" strike="noStrike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6,410,425.00 </a:t>
                      </a:r>
                      <a:endParaRPr lang="th-TH" sz="100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u="none" strike="noStrike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71.23 </a:t>
                      </a:r>
                      <a:endParaRPr lang="th-TH" sz="1000" b="1" i="0" u="none" strike="noStrike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u="none" strike="noStrike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2,589,575.00 </a:t>
                      </a:r>
                      <a:endParaRPr lang="th-TH" sz="1000" b="1" i="0" u="none" strike="noStrike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u="none" strike="noStrike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28.77 </a:t>
                      </a:r>
                      <a:endParaRPr lang="th-TH" sz="1000" b="1" i="0" u="none" strike="noStrike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u="none" strike="noStrike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0</a:t>
                      </a:r>
                      <a:endParaRPr lang="th-TH" sz="1000" b="1" i="0" u="none" strike="noStrike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                 -   </a:t>
                      </a:r>
                      <a:endParaRPr lang="th-TH" sz="100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0</a:t>
                      </a:r>
                      <a:endParaRPr lang="th-TH" sz="100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                        -   </a:t>
                      </a:r>
                      <a:endParaRPr lang="th-TH" sz="100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25102989"/>
                  </a:ext>
                </a:extLst>
              </a:tr>
              <a:tr h="314413"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u="none" strike="noStrike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9</a:t>
                      </a:r>
                      <a:endParaRPr lang="th-TH" sz="1000" b="1" i="0" u="none" strike="noStrike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h-TH" sz="1000" b="1" u="none" strike="noStrike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ชัยนาท</a:t>
                      </a:r>
                      <a:endParaRPr lang="th-TH" sz="1000" b="1" i="0" u="none" strike="noStrike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6,000,000.00 </a:t>
                      </a:r>
                      <a:endParaRPr lang="th-TH" sz="100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u="none" strike="noStrike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66</a:t>
                      </a:r>
                      <a:endParaRPr lang="th-TH" sz="1000" b="1" i="0" u="none" strike="noStrike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6,000,000.00 </a:t>
                      </a:r>
                      <a:endParaRPr lang="th-TH" sz="100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u="none" strike="noStrike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100.00 </a:t>
                      </a:r>
                      <a:endParaRPr lang="th-TH" sz="1000" b="1" i="0" u="none" strike="noStrike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                  -   </a:t>
                      </a:r>
                      <a:endParaRPr lang="th-TH" sz="100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   -   </a:t>
                      </a:r>
                      <a:endParaRPr lang="th-TH" sz="100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u="none" strike="noStrike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4</a:t>
                      </a:r>
                      <a:endParaRPr lang="th-TH" sz="1000" b="1" i="0" u="none" strike="noStrike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220,000.00 </a:t>
                      </a:r>
                      <a:endParaRPr lang="th-TH" sz="100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4</a:t>
                      </a:r>
                      <a:endParaRPr lang="th-TH" sz="100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      220,000.00 </a:t>
                      </a:r>
                      <a:endParaRPr lang="th-TH" sz="100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97149876"/>
                  </a:ext>
                </a:extLst>
              </a:tr>
              <a:tr h="314413"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u="none" strike="noStrike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10</a:t>
                      </a:r>
                      <a:endParaRPr lang="th-TH" sz="1000" b="1" i="0" u="none" strike="noStrike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h-TH" sz="1000" b="1" u="none" strike="noStrike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ชัยภูมิ</a:t>
                      </a:r>
                      <a:endParaRPr lang="th-TH" sz="1000" b="1" i="0" u="none" strike="noStrike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14,000,000.00 </a:t>
                      </a:r>
                      <a:endParaRPr lang="th-TH" sz="100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u="none" strike="noStrike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178</a:t>
                      </a:r>
                      <a:endParaRPr lang="th-TH" sz="1000" b="1" i="0" u="none" strike="noStrike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13,925,950.00 </a:t>
                      </a:r>
                      <a:endParaRPr lang="th-TH" sz="100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u="none" strike="noStrike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99.47 </a:t>
                      </a:r>
                      <a:endParaRPr lang="th-TH" sz="1000" b="1" i="0" u="none" strike="noStrike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u="none" strike="noStrike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  74,050.00 </a:t>
                      </a:r>
                      <a:endParaRPr lang="th-TH" sz="1000" b="1" i="0" u="none" strike="noStrike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u="none" strike="noStrike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0.53 </a:t>
                      </a:r>
                      <a:endParaRPr lang="th-TH" sz="1000" b="1" i="0" u="none" strike="noStrike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u="none" strike="noStrike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12</a:t>
                      </a:r>
                      <a:endParaRPr lang="th-TH" sz="1000" b="1" i="0" u="none" strike="noStrike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1,292,400.00 </a:t>
                      </a:r>
                      <a:endParaRPr lang="th-TH" sz="100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12</a:t>
                      </a:r>
                      <a:endParaRPr lang="th-TH" sz="100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   1,292,400.00 </a:t>
                      </a:r>
                      <a:endParaRPr lang="th-TH" sz="100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09265273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513007126"/>
      </p:ext>
    </p:extLst>
  </p:cSld>
  <p:clrMapOvr>
    <a:masterClrMapping/>
  </p:clrMapOvr>
</p:sld>
</file>

<file path=ppt/slides/slide1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2" name="Group 31"/>
          <p:cNvGrpSpPr/>
          <p:nvPr/>
        </p:nvGrpSpPr>
        <p:grpSpPr>
          <a:xfrm>
            <a:off x="-23581" y="-271597"/>
            <a:ext cx="10193050" cy="1541268"/>
            <a:chOff x="-23581" y="-271597"/>
            <a:chExt cx="10193050" cy="1541268"/>
          </a:xfrm>
        </p:grpSpPr>
        <p:grpSp>
          <p:nvGrpSpPr>
            <p:cNvPr id="51" name="กลุ่ม 52">
              <a:extLst>
                <a:ext uri="{FF2B5EF4-FFF2-40B4-BE49-F238E27FC236}">
                  <a16:creationId xmlns:a16="http://schemas.microsoft.com/office/drawing/2014/main" id="{84E5CB32-C22A-40FB-BE79-3F261B775F5E}"/>
                </a:ext>
              </a:extLst>
            </p:cNvPr>
            <p:cNvGrpSpPr/>
            <p:nvPr/>
          </p:nvGrpSpPr>
          <p:grpSpPr>
            <a:xfrm>
              <a:off x="-23581" y="299"/>
              <a:ext cx="10193050" cy="674950"/>
              <a:chOff x="-29746" y="-164554"/>
              <a:chExt cx="9173747" cy="607455"/>
            </a:xfrm>
          </p:grpSpPr>
          <p:sp>
            <p:nvSpPr>
              <p:cNvPr id="55" name="สี่เหลี่ยมผืนผ้า: มุมมน 48">
                <a:extLst>
                  <a:ext uri="{FF2B5EF4-FFF2-40B4-BE49-F238E27FC236}">
                    <a16:creationId xmlns:a16="http://schemas.microsoft.com/office/drawing/2014/main" id="{DCE62B95-9C16-4E87-82CC-AF99B1F01983}"/>
                  </a:ext>
                </a:extLst>
              </p:cNvPr>
              <p:cNvSpPr/>
              <p:nvPr/>
            </p:nvSpPr>
            <p:spPr>
              <a:xfrm>
                <a:off x="5692012" y="65211"/>
                <a:ext cx="3441748" cy="377690"/>
              </a:xfrm>
              <a:prstGeom prst="roundRect">
                <a:avLst/>
              </a:prstGeom>
              <a:gradFill flip="none" rotWithShape="1">
                <a:gsLst>
                  <a:gs pos="0">
                    <a:srgbClr val="8E7300"/>
                  </a:gs>
                  <a:gs pos="51000">
                    <a:srgbClr val="FFFFFF"/>
                  </a:gs>
                  <a:gs pos="76000">
                    <a:srgbClr val="BC9800"/>
                  </a:gs>
                  <a:gs pos="24000">
                    <a:srgbClr val="BC9800"/>
                  </a:gs>
                  <a:gs pos="100000">
                    <a:srgbClr val="9A7D00"/>
                  </a:gs>
                </a:gsLst>
                <a:lin ang="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2000"/>
              </a:p>
            </p:txBody>
          </p:sp>
          <p:sp>
            <p:nvSpPr>
              <p:cNvPr id="56" name="สี่เหลี่ยมผืนผ้า 47">
                <a:extLst>
                  <a:ext uri="{FF2B5EF4-FFF2-40B4-BE49-F238E27FC236}">
                    <a16:creationId xmlns:a16="http://schemas.microsoft.com/office/drawing/2014/main" id="{667204FE-3C1C-4980-AD32-890094B05AFC}"/>
                  </a:ext>
                </a:extLst>
              </p:cNvPr>
              <p:cNvSpPr/>
              <p:nvPr/>
            </p:nvSpPr>
            <p:spPr>
              <a:xfrm>
                <a:off x="-29746" y="-164554"/>
                <a:ext cx="9173747" cy="517884"/>
              </a:xfrm>
              <a:prstGeom prst="rect">
                <a:avLst/>
              </a:prstGeom>
              <a:gradFill flip="none" rotWithShape="1">
                <a:gsLst>
                  <a:gs pos="0">
                    <a:srgbClr val="8E7300"/>
                  </a:gs>
                  <a:gs pos="51000">
                    <a:srgbClr val="FFFFFF"/>
                  </a:gs>
                  <a:gs pos="76000">
                    <a:srgbClr val="BC9800"/>
                  </a:gs>
                  <a:gs pos="24000">
                    <a:srgbClr val="BC9800"/>
                  </a:gs>
                  <a:gs pos="100000">
                    <a:srgbClr val="9A7D00"/>
                  </a:gs>
                </a:gsLst>
                <a:lin ang="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2000"/>
              </a:p>
            </p:txBody>
          </p:sp>
          <p:sp>
            <p:nvSpPr>
              <p:cNvPr id="57" name="แผนผังลำดับงาน: ป้อนข้อมูลด้วยตนเอง 4">
                <a:extLst>
                  <a:ext uri="{FF2B5EF4-FFF2-40B4-BE49-F238E27FC236}">
                    <a16:creationId xmlns:a16="http://schemas.microsoft.com/office/drawing/2014/main" id="{CDB1064D-F2C9-4D02-9722-A4463B75D08B}"/>
                  </a:ext>
                </a:extLst>
              </p:cNvPr>
              <p:cNvSpPr/>
              <p:nvPr/>
            </p:nvSpPr>
            <p:spPr>
              <a:xfrm>
                <a:off x="5883027" y="51469"/>
                <a:ext cx="3260973" cy="301861"/>
              </a:xfrm>
              <a:prstGeom prst="flowChartAlternateProcess">
                <a:avLst/>
              </a:prstGeom>
              <a:solidFill>
                <a:srgbClr val="00206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2000" dirty="0"/>
              </a:p>
            </p:txBody>
          </p:sp>
          <p:sp>
            <p:nvSpPr>
              <p:cNvPr id="58" name="สี่เหลี่ยมผืนผ้า 3">
                <a:extLst>
                  <a:ext uri="{FF2B5EF4-FFF2-40B4-BE49-F238E27FC236}">
                    <a16:creationId xmlns:a16="http://schemas.microsoft.com/office/drawing/2014/main" id="{8493D4F4-6FD8-4552-904E-DB7274115DA0}"/>
                  </a:ext>
                </a:extLst>
              </p:cNvPr>
              <p:cNvSpPr/>
              <p:nvPr/>
            </p:nvSpPr>
            <p:spPr>
              <a:xfrm>
                <a:off x="-29746" y="-164554"/>
                <a:ext cx="9173747" cy="432048"/>
              </a:xfrm>
              <a:prstGeom prst="rect">
                <a:avLst/>
              </a:prstGeom>
              <a:solidFill>
                <a:srgbClr val="00206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2000"/>
              </a:p>
            </p:txBody>
          </p:sp>
        </p:grpSp>
        <p:grpSp>
          <p:nvGrpSpPr>
            <p:cNvPr id="52" name="กลุ่ม 9">
              <a:extLst>
                <a:ext uri="{FF2B5EF4-FFF2-40B4-BE49-F238E27FC236}">
                  <a16:creationId xmlns:a16="http://schemas.microsoft.com/office/drawing/2014/main" id="{D2312BD0-5401-4FDB-9FF3-B1382B3C9639}"/>
                </a:ext>
              </a:extLst>
            </p:cNvPr>
            <p:cNvGrpSpPr/>
            <p:nvPr/>
          </p:nvGrpSpPr>
          <p:grpSpPr>
            <a:xfrm>
              <a:off x="5792566" y="-271597"/>
              <a:ext cx="1899096" cy="1541268"/>
              <a:chOff x="5491686" y="-481268"/>
              <a:chExt cx="1709187" cy="1387141"/>
            </a:xfrm>
          </p:grpSpPr>
          <p:sp>
            <p:nvSpPr>
              <p:cNvPr id="53" name="วงรี 13">
                <a:extLst>
                  <a:ext uri="{FF2B5EF4-FFF2-40B4-BE49-F238E27FC236}">
                    <a16:creationId xmlns:a16="http://schemas.microsoft.com/office/drawing/2014/main" id="{722B5707-C41F-4885-825E-D2676CEE49E1}"/>
                  </a:ext>
                </a:extLst>
              </p:cNvPr>
              <p:cNvSpPr/>
              <p:nvPr/>
            </p:nvSpPr>
            <p:spPr>
              <a:xfrm>
                <a:off x="5491686" y="-481268"/>
                <a:ext cx="1709187" cy="1387141"/>
              </a:xfrm>
              <a:prstGeom prst="ellipse">
                <a:avLst/>
              </a:prstGeom>
              <a:solidFill>
                <a:srgbClr val="FBF7F1"/>
              </a:solidFill>
              <a:ln>
                <a:noFill/>
              </a:ln>
              <a:effectLst>
                <a:softEdge rad="31750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2000"/>
              </a:p>
            </p:txBody>
          </p:sp>
          <p:pic>
            <p:nvPicPr>
              <p:cNvPr id="54" name="รูปภาพ 65">
                <a:extLst>
                  <a:ext uri="{FF2B5EF4-FFF2-40B4-BE49-F238E27FC236}">
                    <a16:creationId xmlns:a16="http://schemas.microsoft.com/office/drawing/2014/main" id="{EF9B53AA-6A14-4E04-B937-D6234A306BD7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r="65168" b="30186"/>
              <a:stretch/>
            </p:blipFill>
            <p:spPr>
              <a:xfrm>
                <a:off x="5978910" y="-202056"/>
                <a:ext cx="857563" cy="565764"/>
              </a:xfrm>
              <a:custGeom>
                <a:avLst/>
                <a:gdLst>
                  <a:gd name="connsiteX0" fmla="*/ 0 w 1500565"/>
                  <a:gd name="connsiteY0" fmla="*/ 0 h 990006"/>
                  <a:gd name="connsiteX1" fmla="*/ 1500565 w 1500565"/>
                  <a:gd name="connsiteY1" fmla="*/ 0 h 990006"/>
                  <a:gd name="connsiteX2" fmla="*/ 1500565 w 1500565"/>
                  <a:gd name="connsiteY2" fmla="*/ 699241 h 990006"/>
                  <a:gd name="connsiteX3" fmla="*/ 1454656 w 1500565"/>
                  <a:gd name="connsiteY3" fmla="*/ 699241 h 990006"/>
                  <a:gd name="connsiteX4" fmla="*/ 1454656 w 1500565"/>
                  <a:gd name="connsiteY4" fmla="*/ 958222 h 990006"/>
                  <a:gd name="connsiteX5" fmla="*/ 1500565 w 1500565"/>
                  <a:gd name="connsiteY5" fmla="*/ 958222 h 990006"/>
                  <a:gd name="connsiteX6" fmla="*/ 1500565 w 1500565"/>
                  <a:gd name="connsiteY6" fmla="*/ 990006 h 990006"/>
                  <a:gd name="connsiteX7" fmla="*/ 0 w 1500565"/>
                  <a:gd name="connsiteY7" fmla="*/ 990006 h 9900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00565" h="990006">
                    <a:moveTo>
                      <a:pt x="0" y="0"/>
                    </a:moveTo>
                    <a:lnTo>
                      <a:pt x="1500565" y="0"/>
                    </a:lnTo>
                    <a:lnTo>
                      <a:pt x="1500565" y="699241"/>
                    </a:lnTo>
                    <a:lnTo>
                      <a:pt x="1454656" y="699241"/>
                    </a:lnTo>
                    <a:lnTo>
                      <a:pt x="1454656" y="958222"/>
                    </a:lnTo>
                    <a:lnTo>
                      <a:pt x="1500565" y="958222"/>
                    </a:lnTo>
                    <a:lnTo>
                      <a:pt x="1500565" y="990006"/>
                    </a:lnTo>
                    <a:lnTo>
                      <a:pt x="0" y="990006"/>
                    </a:lnTo>
                    <a:close/>
                  </a:path>
                </a:pathLst>
              </a:custGeom>
            </p:spPr>
          </p:pic>
        </p:grpSp>
      </p:grpSp>
      <p:grpSp>
        <p:nvGrpSpPr>
          <p:cNvPr id="59" name="Group 58"/>
          <p:cNvGrpSpPr/>
          <p:nvPr/>
        </p:nvGrpSpPr>
        <p:grpSpPr>
          <a:xfrm>
            <a:off x="-23583" y="5154909"/>
            <a:ext cx="10183585" cy="694389"/>
            <a:chOff x="-23583" y="5134125"/>
            <a:chExt cx="10183585" cy="715174"/>
          </a:xfrm>
        </p:grpSpPr>
        <p:grpSp>
          <p:nvGrpSpPr>
            <p:cNvPr id="60" name="กลุ่ม 1">
              <a:extLst>
                <a:ext uri="{FF2B5EF4-FFF2-40B4-BE49-F238E27FC236}">
                  <a16:creationId xmlns:a16="http://schemas.microsoft.com/office/drawing/2014/main" id="{58DAA6D8-19A9-434E-BD10-9F227ECAADEE}"/>
                </a:ext>
              </a:extLst>
            </p:cNvPr>
            <p:cNvGrpSpPr/>
            <p:nvPr/>
          </p:nvGrpSpPr>
          <p:grpSpPr>
            <a:xfrm>
              <a:off x="-23583" y="5274993"/>
              <a:ext cx="10183585" cy="470079"/>
              <a:chOff x="-21226" y="4621292"/>
              <a:chExt cx="9165227" cy="561020"/>
            </a:xfrm>
          </p:grpSpPr>
          <p:grpSp>
            <p:nvGrpSpPr>
              <p:cNvPr id="78" name="กลุ่ม 7">
                <a:extLst>
                  <a:ext uri="{FF2B5EF4-FFF2-40B4-BE49-F238E27FC236}">
                    <a16:creationId xmlns:a16="http://schemas.microsoft.com/office/drawing/2014/main" id="{30C28730-7CDF-4231-A774-6A7122EB4AEA}"/>
                  </a:ext>
                </a:extLst>
              </p:cNvPr>
              <p:cNvGrpSpPr/>
              <p:nvPr/>
            </p:nvGrpSpPr>
            <p:grpSpPr>
              <a:xfrm>
                <a:off x="-21226" y="4635401"/>
                <a:ext cx="5133813" cy="546911"/>
                <a:chOff x="-45702" y="6428830"/>
                <a:chExt cx="7109733" cy="450425"/>
              </a:xfrm>
            </p:grpSpPr>
            <p:sp>
              <p:nvSpPr>
                <p:cNvPr id="82" name="รูปแบบอิสระ: รูปร่าง 55">
                  <a:extLst>
                    <a:ext uri="{FF2B5EF4-FFF2-40B4-BE49-F238E27FC236}">
                      <a16:creationId xmlns:a16="http://schemas.microsoft.com/office/drawing/2014/main" id="{447532BC-F1AF-418B-B954-69A21822D4D1}"/>
                    </a:ext>
                  </a:extLst>
                </p:cNvPr>
                <p:cNvSpPr/>
                <p:nvPr/>
              </p:nvSpPr>
              <p:spPr>
                <a:xfrm>
                  <a:off x="-16309" y="6508953"/>
                  <a:ext cx="6875685" cy="339767"/>
                </a:xfrm>
                <a:custGeom>
                  <a:avLst/>
                  <a:gdLst>
                    <a:gd name="connsiteX0" fmla="*/ 0 w 6028447"/>
                    <a:gd name="connsiteY0" fmla="*/ 0 h 339767"/>
                    <a:gd name="connsiteX1" fmla="*/ 6028447 w 6028447"/>
                    <a:gd name="connsiteY1" fmla="*/ 0 h 339767"/>
                    <a:gd name="connsiteX2" fmla="*/ 5679852 w 6028447"/>
                    <a:gd name="connsiteY2" fmla="*/ 339767 h 339767"/>
                    <a:gd name="connsiteX3" fmla="*/ 0 w 6028447"/>
                    <a:gd name="connsiteY3" fmla="*/ 339767 h 339767"/>
                    <a:gd name="connsiteX4" fmla="*/ 0 w 6028447"/>
                    <a:gd name="connsiteY4" fmla="*/ 0 h 3397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028447" h="339767">
                      <a:moveTo>
                        <a:pt x="0" y="0"/>
                      </a:moveTo>
                      <a:lnTo>
                        <a:pt x="6028447" y="0"/>
                      </a:lnTo>
                      <a:lnTo>
                        <a:pt x="5679852" y="339767"/>
                      </a:lnTo>
                      <a:lnTo>
                        <a:pt x="0" y="33976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th-TH" sz="2000" dirty="0"/>
                </a:p>
              </p:txBody>
            </p:sp>
            <p:sp>
              <p:nvSpPr>
                <p:cNvPr id="83" name="รูปแบบอิสระ: รูปร่าง 50">
                  <a:extLst>
                    <a:ext uri="{FF2B5EF4-FFF2-40B4-BE49-F238E27FC236}">
                      <a16:creationId xmlns:a16="http://schemas.microsoft.com/office/drawing/2014/main" id="{72AD55B9-27A4-40A2-86AD-A09FD1FBB379}"/>
                    </a:ext>
                  </a:extLst>
                </p:cNvPr>
                <p:cNvSpPr/>
                <p:nvPr/>
              </p:nvSpPr>
              <p:spPr>
                <a:xfrm>
                  <a:off x="-45702" y="6433550"/>
                  <a:ext cx="7025615" cy="426691"/>
                </a:xfrm>
                <a:custGeom>
                  <a:avLst/>
                  <a:gdLst>
                    <a:gd name="connsiteX0" fmla="*/ 0 w 6123140"/>
                    <a:gd name="connsiteY0" fmla="*/ 0 h 426691"/>
                    <a:gd name="connsiteX1" fmla="*/ 6123140 w 6123140"/>
                    <a:gd name="connsiteY1" fmla="*/ 0 h 426691"/>
                    <a:gd name="connsiteX2" fmla="*/ 6008569 w 6123140"/>
                    <a:gd name="connsiteY2" fmla="*/ 111669 h 426691"/>
                    <a:gd name="connsiteX3" fmla="*/ 5685361 w 6123140"/>
                    <a:gd name="connsiteY3" fmla="*/ 426691 h 426691"/>
                    <a:gd name="connsiteX4" fmla="*/ 5679852 w 6123140"/>
                    <a:gd name="connsiteY4" fmla="*/ 426691 h 426691"/>
                    <a:gd name="connsiteX5" fmla="*/ 6028447 w 6123140"/>
                    <a:gd name="connsiteY5" fmla="*/ 86924 h 426691"/>
                    <a:gd name="connsiteX6" fmla="*/ 0 w 6123140"/>
                    <a:gd name="connsiteY6" fmla="*/ 86924 h 426691"/>
                    <a:gd name="connsiteX7" fmla="*/ 0 w 6123140"/>
                    <a:gd name="connsiteY7" fmla="*/ 0 h 4266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123140" h="426691">
                      <a:moveTo>
                        <a:pt x="0" y="0"/>
                      </a:moveTo>
                      <a:lnTo>
                        <a:pt x="6123140" y="0"/>
                      </a:lnTo>
                      <a:lnTo>
                        <a:pt x="6008569" y="111669"/>
                      </a:lnTo>
                      <a:lnTo>
                        <a:pt x="5685361" y="426691"/>
                      </a:lnTo>
                      <a:lnTo>
                        <a:pt x="5679852" y="426691"/>
                      </a:lnTo>
                      <a:lnTo>
                        <a:pt x="6028447" y="86924"/>
                      </a:lnTo>
                      <a:lnTo>
                        <a:pt x="0" y="8692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>
                  <a:gsLst>
                    <a:gs pos="0">
                      <a:srgbClr val="FBE4AE"/>
                    </a:gs>
                    <a:gs pos="13000">
                      <a:srgbClr val="BD922A"/>
                    </a:gs>
                    <a:gs pos="21001">
                      <a:srgbClr val="BD922A"/>
                    </a:gs>
                    <a:gs pos="63000">
                      <a:srgbClr val="FBE4AE"/>
                    </a:gs>
                    <a:gs pos="67000">
                      <a:srgbClr val="BD922A"/>
                    </a:gs>
                    <a:gs pos="69000">
                      <a:srgbClr val="835E17"/>
                    </a:gs>
                    <a:gs pos="82001">
                      <a:srgbClr val="A28949"/>
                    </a:gs>
                    <a:gs pos="100000">
                      <a:srgbClr val="FAE3B7"/>
                    </a:gs>
                  </a:gsLst>
                  <a:lin ang="0" scaled="1"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th-TH" sz="2000" dirty="0"/>
                </a:p>
              </p:txBody>
            </p:sp>
            <p:sp>
              <p:nvSpPr>
                <p:cNvPr id="84" name="รูปแบบอิสระ: รูปร่าง 49">
                  <a:extLst>
                    <a:ext uri="{FF2B5EF4-FFF2-40B4-BE49-F238E27FC236}">
                      <a16:creationId xmlns:a16="http://schemas.microsoft.com/office/drawing/2014/main" id="{0CC04605-512B-40BA-BB6C-C4CA6329F254}"/>
                    </a:ext>
                  </a:extLst>
                </p:cNvPr>
                <p:cNvSpPr/>
                <p:nvPr/>
              </p:nvSpPr>
              <p:spPr>
                <a:xfrm rot="380166">
                  <a:off x="6515308" y="6428830"/>
                  <a:ext cx="548723" cy="450425"/>
                </a:xfrm>
                <a:custGeom>
                  <a:avLst/>
                  <a:gdLst>
                    <a:gd name="connsiteX0" fmla="*/ 411471 w 524882"/>
                    <a:gd name="connsiteY0" fmla="*/ 0 h 426691"/>
                    <a:gd name="connsiteX1" fmla="*/ 524882 w 524882"/>
                    <a:gd name="connsiteY1" fmla="*/ 0 h 426691"/>
                    <a:gd name="connsiteX2" fmla="*/ 113411 w 524882"/>
                    <a:gd name="connsiteY2" fmla="*/ 426691 h 426691"/>
                    <a:gd name="connsiteX3" fmla="*/ 0 w 524882"/>
                    <a:gd name="connsiteY3" fmla="*/ 426691 h 426691"/>
                    <a:gd name="connsiteX4" fmla="*/ 411471 w 524882"/>
                    <a:gd name="connsiteY4" fmla="*/ 0 h 4266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24882" h="426691">
                      <a:moveTo>
                        <a:pt x="411471" y="0"/>
                      </a:moveTo>
                      <a:lnTo>
                        <a:pt x="524882" y="0"/>
                      </a:lnTo>
                      <a:lnTo>
                        <a:pt x="113411" y="426691"/>
                      </a:lnTo>
                      <a:lnTo>
                        <a:pt x="0" y="426691"/>
                      </a:lnTo>
                      <a:lnTo>
                        <a:pt x="411471" y="0"/>
                      </a:ln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FBE4AE"/>
                    </a:gs>
                    <a:gs pos="13000">
                      <a:srgbClr val="BD922A"/>
                    </a:gs>
                    <a:gs pos="21001">
                      <a:srgbClr val="BD922A"/>
                    </a:gs>
                    <a:gs pos="63000">
                      <a:srgbClr val="FBE4AE"/>
                    </a:gs>
                    <a:gs pos="67000">
                      <a:srgbClr val="BD922A"/>
                    </a:gs>
                    <a:gs pos="69000">
                      <a:srgbClr val="835E17"/>
                    </a:gs>
                    <a:gs pos="82001">
                      <a:srgbClr val="A28949"/>
                    </a:gs>
                    <a:gs pos="100000">
                      <a:srgbClr val="FAE3B7"/>
                    </a:gs>
                  </a:gsLst>
                  <a:path path="circle">
                    <a:fillToRect l="100000" b="100000"/>
                  </a:path>
                  <a:tileRect t="-100000" r="-100000"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th-TH" sz="2000"/>
                </a:p>
              </p:txBody>
            </p:sp>
          </p:grpSp>
          <p:grpSp>
            <p:nvGrpSpPr>
              <p:cNvPr id="79" name="กลุ่ม 4">
                <a:extLst>
                  <a:ext uri="{FF2B5EF4-FFF2-40B4-BE49-F238E27FC236}">
                    <a16:creationId xmlns:a16="http://schemas.microsoft.com/office/drawing/2014/main" id="{33080593-C486-4A4E-A259-28A964353B4D}"/>
                  </a:ext>
                </a:extLst>
              </p:cNvPr>
              <p:cNvGrpSpPr/>
              <p:nvPr/>
            </p:nvGrpSpPr>
            <p:grpSpPr>
              <a:xfrm>
                <a:off x="7524888" y="4621292"/>
                <a:ext cx="1619113" cy="531030"/>
                <a:chOff x="9543115" y="6415804"/>
                <a:chExt cx="2661401" cy="453428"/>
              </a:xfrm>
            </p:grpSpPr>
            <p:sp>
              <p:nvSpPr>
                <p:cNvPr id="80" name="รูปแบบอิสระ: รูปร่าง 38">
                  <a:extLst>
                    <a:ext uri="{FF2B5EF4-FFF2-40B4-BE49-F238E27FC236}">
                      <a16:creationId xmlns:a16="http://schemas.microsoft.com/office/drawing/2014/main" id="{18287458-5345-45BB-A7B2-0AE1DDE4E433}"/>
                    </a:ext>
                  </a:extLst>
                </p:cNvPr>
                <p:cNvSpPr/>
                <p:nvPr/>
              </p:nvSpPr>
              <p:spPr>
                <a:xfrm>
                  <a:off x="9543115" y="6415804"/>
                  <a:ext cx="2661398" cy="441288"/>
                </a:xfrm>
                <a:custGeom>
                  <a:avLst/>
                  <a:gdLst>
                    <a:gd name="connsiteX0" fmla="*/ 437779 w 1373020"/>
                    <a:gd name="connsiteY0" fmla="*/ 0 h 426691"/>
                    <a:gd name="connsiteX1" fmla="*/ 1373020 w 1373020"/>
                    <a:gd name="connsiteY1" fmla="*/ 0 h 426691"/>
                    <a:gd name="connsiteX2" fmla="*/ 1373020 w 1373020"/>
                    <a:gd name="connsiteY2" fmla="*/ 426691 h 426691"/>
                    <a:gd name="connsiteX3" fmla="*/ 0 w 1373020"/>
                    <a:gd name="connsiteY3" fmla="*/ 426691 h 426691"/>
                    <a:gd name="connsiteX4" fmla="*/ 323208 w 1373020"/>
                    <a:gd name="connsiteY4" fmla="*/ 111669 h 426691"/>
                    <a:gd name="connsiteX5" fmla="*/ 437779 w 1373020"/>
                    <a:gd name="connsiteY5" fmla="*/ 0 h 4266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73020" h="426691">
                      <a:moveTo>
                        <a:pt x="437779" y="0"/>
                      </a:moveTo>
                      <a:lnTo>
                        <a:pt x="1373020" y="0"/>
                      </a:lnTo>
                      <a:lnTo>
                        <a:pt x="1373020" y="426691"/>
                      </a:lnTo>
                      <a:lnTo>
                        <a:pt x="0" y="426691"/>
                      </a:lnTo>
                      <a:lnTo>
                        <a:pt x="323208" y="111669"/>
                      </a:lnTo>
                      <a:lnTo>
                        <a:pt x="437779" y="0"/>
                      </a:lnTo>
                      <a:close/>
                    </a:path>
                  </a:pathLst>
                </a:custGeom>
                <a:gradFill>
                  <a:gsLst>
                    <a:gs pos="0">
                      <a:srgbClr val="FBE4AE"/>
                    </a:gs>
                    <a:gs pos="13000">
                      <a:srgbClr val="BD922A"/>
                    </a:gs>
                    <a:gs pos="21001">
                      <a:srgbClr val="BD922A"/>
                    </a:gs>
                    <a:gs pos="63000">
                      <a:srgbClr val="FBE4AE"/>
                    </a:gs>
                    <a:gs pos="67000">
                      <a:srgbClr val="BD922A"/>
                    </a:gs>
                    <a:gs pos="69000">
                      <a:srgbClr val="835E17"/>
                    </a:gs>
                    <a:gs pos="82001">
                      <a:srgbClr val="A28949"/>
                    </a:gs>
                    <a:gs pos="100000">
                      <a:srgbClr val="FAE3B7"/>
                    </a:gs>
                  </a:gsLst>
                  <a:lin ang="0" scaled="1"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th-TH" sz="2000"/>
                </a:p>
              </p:txBody>
            </p:sp>
            <p:sp>
              <p:nvSpPr>
                <p:cNvPr id="81" name="รูปแบบอิสระ: รูปร่าง 31">
                  <a:extLst>
                    <a:ext uri="{FF2B5EF4-FFF2-40B4-BE49-F238E27FC236}">
                      <a16:creationId xmlns:a16="http://schemas.microsoft.com/office/drawing/2014/main" id="{CB515603-CB57-4A48-B8A7-C4BD2C469F4B}"/>
                    </a:ext>
                  </a:extLst>
                </p:cNvPr>
                <p:cNvSpPr/>
                <p:nvPr/>
              </p:nvSpPr>
              <p:spPr>
                <a:xfrm>
                  <a:off x="9543115" y="6510930"/>
                  <a:ext cx="2661401" cy="358302"/>
                </a:xfrm>
                <a:custGeom>
                  <a:avLst/>
                  <a:gdLst>
                    <a:gd name="connsiteX0" fmla="*/ 349528 w 1399340"/>
                    <a:gd name="connsiteY0" fmla="*/ 0 h 340675"/>
                    <a:gd name="connsiteX1" fmla="*/ 1399340 w 1399340"/>
                    <a:gd name="connsiteY1" fmla="*/ 0 h 340675"/>
                    <a:gd name="connsiteX2" fmla="*/ 1399340 w 1399340"/>
                    <a:gd name="connsiteY2" fmla="*/ 340675 h 340675"/>
                    <a:gd name="connsiteX3" fmla="*/ 0 w 1399340"/>
                    <a:gd name="connsiteY3" fmla="*/ 340675 h 340675"/>
                    <a:gd name="connsiteX4" fmla="*/ 349528 w 1399340"/>
                    <a:gd name="connsiteY4" fmla="*/ 0 h 3406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99340" h="340675">
                      <a:moveTo>
                        <a:pt x="349528" y="0"/>
                      </a:moveTo>
                      <a:lnTo>
                        <a:pt x="1399340" y="0"/>
                      </a:lnTo>
                      <a:lnTo>
                        <a:pt x="1399340" y="340675"/>
                      </a:lnTo>
                      <a:lnTo>
                        <a:pt x="0" y="340675"/>
                      </a:lnTo>
                      <a:lnTo>
                        <a:pt x="349528" y="0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th-TH" sz="2000"/>
                </a:p>
              </p:txBody>
            </p:sp>
          </p:grpSp>
        </p:grpSp>
        <p:pic>
          <p:nvPicPr>
            <p:cNvPr id="72" name="Picture 23">
              <a:extLst>
                <a:ext uri="{FF2B5EF4-FFF2-40B4-BE49-F238E27FC236}">
                  <a16:creationId xmlns:a16="http://schemas.microsoft.com/office/drawing/2014/main" id="{A9FCDA38-8F0B-49DF-8F2E-B899B1F3623D}"/>
                </a:ext>
              </a:extLst>
            </p:cNvPr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699853" y="5264104"/>
              <a:ext cx="625615" cy="408428"/>
            </a:xfrm>
            <a:prstGeom prst="rect">
              <a:avLst/>
            </a:prstGeom>
          </p:spPr>
        </p:pic>
        <p:pic>
          <p:nvPicPr>
            <p:cNvPr id="73" name="Picture 24">
              <a:extLst>
                <a:ext uri="{FF2B5EF4-FFF2-40B4-BE49-F238E27FC236}">
                  <a16:creationId xmlns:a16="http://schemas.microsoft.com/office/drawing/2014/main" id="{199745AA-CFB3-443D-A566-E11575BA5223}"/>
                </a:ext>
              </a:extLst>
            </p:cNvPr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440755" y="5252961"/>
              <a:ext cx="384697" cy="433336"/>
            </a:xfrm>
            <a:prstGeom prst="rect">
              <a:avLst/>
            </a:prstGeom>
          </p:spPr>
        </p:pic>
        <p:pic>
          <p:nvPicPr>
            <p:cNvPr id="74" name="Picture 35">
              <a:extLst>
                <a:ext uri="{FF2B5EF4-FFF2-40B4-BE49-F238E27FC236}">
                  <a16:creationId xmlns:a16="http://schemas.microsoft.com/office/drawing/2014/main" id="{9584FECB-F937-4F01-8CDD-C92F98A2F1BC}"/>
                </a:ext>
              </a:extLst>
            </p:cNvPr>
            <p:cNvPicPr>
              <a:picLocks noChangeAspect="1"/>
            </p:cNvPicPr>
            <p:nvPr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882063" y="5338458"/>
              <a:ext cx="373365" cy="309768"/>
            </a:xfrm>
            <a:prstGeom prst="rect">
              <a:avLst/>
            </a:prstGeom>
          </p:spPr>
        </p:pic>
        <p:pic>
          <p:nvPicPr>
            <p:cNvPr id="75" name="Picture 36">
              <a:extLst>
                <a:ext uri="{FF2B5EF4-FFF2-40B4-BE49-F238E27FC236}">
                  <a16:creationId xmlns:a16="http://schemas.microsoft.com/office/drawing/2014/main" id="{62FFD426-AD6C-47DA-99D3-A7217E240C18}"/>
                </a:ext>
              </a:extLst>
            </p:cNvPr>
            <p:cNvPicPr>
              <a:picLocks noChangeAspect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345100" y="5340250"/>
              <a:ext cx="281130" cy="303691"/>
            </a:xfrm>
            <a:prstGeom prst="rect">
              <a:avLst/>
            </a:prstGeom>
          </p:spPr>
        </p:pic>
        <p:pic>
          <p:nvPicPr>
            <p:cNvPr id="76" name="Picture 2" descr="C:\Users\Administrator\Desktop\change for good.png"/>
            <p:cNvPicPr>
              <a:picLocks noChangeAspect="1" noChangeArrowheads="1"/>
            </p:cNvPicPr>
            <p:nvPr/>
          </p:nvPicPr>
          <p:blipFill>
            <a:blip r:embed="rId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606130" y="5281839"/>
              <a:ext cx="890907" cy="501037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77" name="รูปแบบอิสระ: รูปร่าง 49">
              <a:extLst>
                <a:ext uri="{FF2B5EF4-FFF2-40B4-BE49-F238E27FC236}">
                  <a16:creationId xmlns:a16="http://schemas.microsoft.com/office/drawing/2014/main" id="{0CC04605-512B-40BA-BB6C-C4CA6329F254}"/>
                </a:ext>
              </a:extLst>
            </p:cNvPr>
            <p:cNvSpPr/>
            <p:nvPr/>
          </p:nvSpPr>
          <p:spPr>
            <a:xfrm rot="1816843">
              <a:off x="8384884" y="5134125"/>
              <a:ext cx="366819" cy="715174"/>
            </a:xfrm>
            <a:custGeom>
              <a:avLst/>
              <a:gdLst>
                <a:gd name="connsiteX0" fmla="*/ 411471 w 524882"/>
                <a:gd name="connsiteY0" fmla="*/ 0 h 426691"/>
                <a:gd name="connsiteX1" fmla="*/ 524882 w 524882"/>
                <a:gd name="connsiteY1" fmla="*/ 0 h 426691"/>
                <a:gd name="connsiteX2" fmla="*/ 113411 w 524882"/>
                <a:gd name="connsiteY2" fmla="*/ 426691 h 426691"/>
                <a:gd name="connsiteX3" fmla="*/ 0 w 524882"/>
                <a:gd name="connsiteY3" fmla="*/ 426691 h 426691"/>
                <a:gd name="connsiteX4" fmla="*/ 411471 w 524882"/>
                <a:gd name="connsiteY4" fmla="*/ 0 h 426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4882" h="426691">
                  <a:moveTo>
                    <a:pt x="411471" y="0"/>
                  </a:moveTo>
                  <a:lnTo>
                    <a:pt x="524882" y="0"/>
                  </a:lnTo>
                  <a:lnTo>
                    <a:pt x="113411" y="426691"/>
                  </a:lnTo>
                  <a:lnTo>
                    <a:pt x="0" y="426691"/>
                  </a:lnTo>
                  <a:lnTo>
                    <a:pt x="411471" y="0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BE4AE"/>
                </a:gs>
                <a:gs pos="13000">
                  <a:srgbClr val="BD922A"/>
                </a:gs>
                <a:gs pos="21001">
                  <a:srgbClr val="BD922A"/>
                </a:gs>
                <a:gs pos="63000">
                  <a:srgbClr val="FBE4AE"/>
                </a:gs>
                <a:gs pos="67000">
                  <a:srgbClr val="BD922A"/>
                </a:gs>
                <a:gs pos="69000">
                  <a:srgbClr val="835E17"/>
                </a:gs>
                <a:gs pos="82001">
                  <a:srgbClr val="A28949"/>
                </a:gs>
                <a:gs pos="100000">
                  <a:srgbClr val="FAE3B7"/>
                </a:gs>
              </a:gsLst>
              <a:path path="circle">
                <a:fillToRect l="100000" b="100000"/>
              </a:path>
              <a:tileRect t="-100000" r="-10000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th-TH" sz="2000"/>
            </a:p>
          </p:txBody>
        </p:sp>
      </p:grpSp>
      <p:sp>
        <p:nvSpPr>
          <p:cNvPr id="85" name="TextBox 7"/>
          <p:cNvSpPr txBox="1"/>
          <p:nvPr/>
        </p:nvSpPr>
        <p:spPr>
          <a:xfrm>
            <a:off x="216981" y="5442506"/>
            <a:ext cx="5166910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th-TH" sz="1000" b="1" dirty="0">
                <a:solidFill>
                  <a:schemeClr val="bg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เศรษฐกิจฐานรากมั่นคง ชุมชนเข้มแข็งอย่างยั่งยืน ด้วยหลักปรัชญาของเศรษฐกิจพอเพียง</a:t>
            </a:r>
          </a:p>
        </p:txBody>
      </p:sp>
      <p:sp>
        <p:nvSpPr>
          <p:cNvPr id="86" name="กล่องข้อความ 8">
            <a:extLst>
              <a:ext uri="{FF2B5EF4-FFF2-40B4-BE49-F238E27FC236}">
                <a16:creationId xmlns:a16="http://schemas.microsoft.com/office/drawing/2014/main" id="{BF84CABE-5C70-4013-8958-0D4F9CD0D474}"/>
              </a:ext>
            </a:extLst>
          </p:cNvPr>
          <p:cNvSpPr txBox="1"/>
          <p:nvPr/>
        </p:nvSpPr>
        <p:spPr>
          <a:xfrm>
            <a:off x="7676272" y="32100"/>
            <a:ext cx="2493196" cy="5262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ct val="120000"/>
              </a:lnSpc>
            </a:pPr>
            <a:r>
              <a:rPr lang="en-US" sz="12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60 </a:t>
            </a:r>
            <a:r>
              <a:rPr lang="th-TH" sz="12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ปี กรมการพัฒนาชุมชน</a:t>
            </a:r>
          </a:p>
          <a:p>
            <a:pPr>
              <a:lnSpc>
                <a:spcPct val="120000"/>
              </a:lnSpc>
            </a:pPr>
            <a:r>
              <a:rPr lang="th-TH" sz="12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สร้างสรรค์ชุมชน สร้างคน สร้างชาติ</a:t>
            </a:r>
            <a:endParaRPr lang="en-US" sz="1200" b="1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hulabhorn Likit Text" panose="00000500000000000000" pitchFamily="50" charset="-34"/>
              <a:cs typeface="Chulabhorn Likit Text" panose="00000500000000000000" pitchFamily="50" charset="-34"/>
            </a:endParaRPr>
          </a:p>
        </p:txBody>
      </p:sp>
      <p:sp>
        <p:nvSpPr>
          <p:cNvPr id="87" name="สี่เหลี่ยมผืนผ้า: มุมมน 24">
            <a:extLst>
              <a:ext uri="{FF2B5EF4-FFF2-40B4-BE49-F238E27FC236}">
                <a16:creationId xmlns:a16="http://schemas.microsoft.com/office/drawing/2014/main" id="{D992C9EC-F489-4262-8A24-43469489E10F}"/>
              </a:ext>
            </a:extLst>
          </p:cNvPr>
          <p:cNvSpPr/>
          <p:nvPr/>
        </p:nvSpPr>
        <p:spPr>
          <a:xfrm>
            <a:off x="298784" y="-44257"/>
            <a:ext cx="6334319" cy="679012"/>
          </a:xfrm>
          <a:prstGeom prst="roundRect">
            <a:avLst/>
          </a:prstGeom>
          <a:noFill/>
          <a:ln>
            <a:noFill/>
          </a:ln>
          <a:scene3d>
            <a:camera prst="orthographicFront"/>
            <a:lightRig rig="threePt" dir="t"/>
          </a:scene3d>
          <a:sp3d>
            <a:bevelT w="139700" h="139700" prst="divot"/>
          </a:sp3d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rtlCol="0" anchor="t"/>
          <a:lstStyle/>
          <a:p>
            <a:pPr>
              <a:lnSpc>
                <a:spcPct val="110000"/>
              </a:lnSpc>
            </a:pPr>
            <a:r>
              <a:rPr lang="th-TH" sz="1200" b="1" spc="-30" dirty="0">
                <a:solidFill>
                  <a:schemeClr val="bg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5.4 </a:t>
            </a:r>
            <a:r>
              <a:rPr lang="th-TH" sz="1200" b="1" dirty="0">
                <a:solidFill>
                  <a:schemeClr val="bg1"/>
                </a:solidFill>
                <a:latin typeface="Chulabhorn Likit Text" panose="00000500000000000000" pitchFamily="50" charset="-34"/>
                <a:ea typeface="Times New Roman" panose="02020603050405020304" pitchFamily="18" charset="0"/>
                <a:cs typeface="Chulabhorn Likit Text" panose="00000500000000000000" pitchFamily="50" charset="-34"/>
              </a:rPr>
              <a:t>การพิจารณาจัดสรรงบประมาณเงินอุดหนุน และเงินทุนหมุนเวียน</a:t>
            </a:r>
            <a:br>
              <a:rPr lang="th-TH" sz="1200" b="1" dirty="0">
                <a:solidFill>
                  <a:schemeClr val="bg1"/>
                </a:solidFill>
                <a:latin typeface="Chulabhorn Likit Text" panose="00000500000000000000" pitchFamily="50" charset="-34"/>
                <a:ea typeface="Times New Roman" panose="02020603050405020304" pitchFamily="18" charset="0"/>
                <a:cs typeface="Chulabhorn Likit Text" panose="00000500000000000000" pitchFamily="50" charset="-34"/>
              </a:rPr>
            </a:br>
            <a:r>
              <a:rPr lang="th-TH" sz="1200" b="1" dirty="0">
                <a:solidFill>
                  <a:schemeClr val="bg1"/>
                </a:solidFill>
                <a:latin typeface="Chulabhorn Likit Text" panose="00000500000000000000" pitchFamily="50" charset="-34"/>
                <a:ea typeface="Times New Roman" panose="02020603050405020304" pitchFamily="18" charset="0"/>
                <a:cs typeface="Chulabhorn Likit Text" panose="00000500000000000000" pitchFamily="50" charset="-34"/>
              </a:rPr>
              <a:t>กองทุนพัฒนาบทบาทสตรี ประจำปีงบประมาณ พ.ศ. 2566 </a:t>
            </a:r>
            <a:r>
              <a:rPr lang="th-TH" sz="1200" b="1" dirty="0" smtClean="0">
                <a:solidFill>
                  <a:schemeClr val="bg1"/>
                </a:solidFill>
                <a:latin typeface="Chulabhorn Likit Text" panose="00000500000000000000" pitchFamily="50" charset="-34"/>
                <a:ea typeface="Times New Roman" panose="02020603050405020304" pitchFamily="18" charset="0"/>
                <a:cs typeface="Chulabhorn Likit Text" panose="00000500000000000000" pitchFamily="50" charset="-34"/>
              </a:rPr>
              <a:t>เพิ่มเติม (ต่อ) </a:t>
            </a:r>
            <a:endParaRPr lang="th-TH" sz="1200" b="1" dirty="0">
              <a:solidFill>
                <a:schemeClr val="bg1"/>
              </a:solidFill>
              <a:latin typeface="Chulabhorn Likit Text" panose="00000500000000000000" pitchFamily="50" charset="-34"/>
              <a:cs typeface="Chulabhorn Likit Text" panose="00000500000000000000" pitchFamily="50" charset="-34"/>
            </a:endParaRPr>
          </a:p>
        </p:txBody>
      </p:sp>
      <p:graphicFrame>
        <p:nvGraphicFramePr>
          <p:cNvPr id="4" name="ตาราง 3">
            <a:extLst>
              <a:ext uri="{FF2B5EF4-FFF2-40B4-BE49-F238E27FC236}">
                <a16:creationId xmlns:a16="http://schemas.microsoft.com/office/drawing/2014/main" id="{43B8A660-D15F-C417-375C-C60ADBB7587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012502684"/>
              </p:ext>
            </p:extLst>
          </p:nvPr>
        </p:nvGraphicFramePr>
        <p:xfrm>
          <a:off x="249138" y="899439"/>
          <a:ext cx="9461931" cy="4167412"/>
        </p:xfrm>
        <a:graphic>
          <a:graphicData uri="http://schemas.openxmlformats.org/drawingml/2006/table">
            <a:tbl>
              <a:tblPr>
                <a:tableStyleId>{E8B1032C-EA38-4F05-BA0D-38AFFFC7BED3}</a:tableStyleId>
              </a:tblPr>
              <a:tblGrid>
                <a:gridCol w="583633">
                  <a:extLst>
                    <a:ext uri="{9D8B030D-6E8A-4147-A177-3AD203B41FA5}">
                      <a16:colId xmlns:a16="http://schemas.microsoft.com/office/drawing/2014/main" val="675549219"/>
                    </a:ext>
                  </a:extLst>
                </a:gridCol>
                <a:gridCol w="866607">
                  <a:extLst>
                    <a:ext uri="{9D8B030D-6E8A-4147-A177-3AD203B41FA5}">
                      <a16:colId xmlns:a16="http://schemas.microsoft.com/office/drawing/2014/main" val="1012825704"/>
                    </a:ext>
                  </a:extLst>
                </a:gridCol>
                <a:gridCol w="1027991">
                  <a:extLst>
                    <a:ext uri="{9D8B030D-6E8A-4147-A177-3AD203B41FA5}">
                      <a16:colId xmlns:a16="http://schemas.microsoft.com/office/drawing/2014/main" val="2895105435"/>
                    </a:ext>
                  </a:extLst>
                </a:gridCol>
                <a:gridCol w="583633">
                  <a:extLst>
                    <a:ext uri="{9D8B030D-6E8A-4147-A177-3AD203B41FA5}">
                      <a16:colId xmlns:a16="http://schemas.microsoft.com/office/drawing/2014/main" val="679385270"/>
                    </a:ext>
                  </a:extLst>
                </a:gridCol>
                <a:gridCol w="1016937">
                  <a:extLst>
                    <a:ext uri="{9D8B030D-6E8A-4147-A177-3AD203B41FA5}">
                      <a16:colId xmlns:a16="http://schemas.microsoft.com/office/drawing/2014/main" val="945039891"/>
                    </a:ext>
                  </a:extLst>
                </a:gridCol>
                <a:gridCol w="523944">
                  <a:extLst>
                    <a:ext uri="{9D8B030D-6E8A-4147-A177-3AD203B41FA5}">
                      <a16:colId xmlns:a16="http://schemas.microsoft.com/office/drawing/2014/main" val="192816558"/>
                    </a:ext>
                  </a:extLst>
                </a:gridCol>
                <a:gridCol w="963879">
                  <a:extLst>
                    <a:ext uri="{9D8B030D-6E8A-4147-A177-3AD203B41FA5}">
                      <a16:colId xmlns:a16="http://schemas.microsoft.com/office/drawing/2014/main" val="1739606225"/>
                    </a:ext>
                  </a:extLst>
                </a:gridCol>
                <a:gridCol w="601318">
                  <a:extLst>
                    <a:ext uri="{9D8B030D-6E8A-4147-A177-3AD203B41FA5}">
                      <a16:colId xmlns:a16="http://schemas.microsoft.com/office/drawing/2014/main" val="2291426228"/>
                    </a:ext>
                  </a:extLst>
                </a:gridCol>
                <a:gridCol w="603529">
                  <a:extLst>
                    <a:ext uri="{9D8B030D-6E8A-4147-A177-3AD203B41FA5}">
                      <a16:colId xmlns:a16="http://schemas.microsoft.com/office/drawing/2014/main" val="1595992158"/>
                    </a:ext>
                  </a:extLst>
                </a:gridCol>
                <a:gridCol w="948403">
                  <a:extLst>
                    <a:ext uri="{9D8B030D-6E8A-4147-A177-3AD203B41FA5}">
                      <a16:colId xmlns:a16="http://schemas.microsoft.com/office/drawing/2014/main" val="2063868786"/>
                    </a:ext>
                  </a:extLst>
                </a:gridCol>
                <a:gridCol w="610162">
                  <a:extLst>
                    <a:ext uri="{9D8B030D-6E8A-4147-A177-3AD203B41FA5}">
                      <a16:colId xmlns:a16="http://schemas.microsoft.com/office/drawing/2014/main" val="3278086083"/>
                    </a:ext>
                  </a:extLst>
                </a:gridCol>
                <a:gridCol w="1131895">
                  <a:extLst>
                    <a:ext uri="{9D8B030D-6E8A-4147-A177-3AD203B41FA5}">
                      <a16:colId xmlns:a16="http://schemas.microsoft.com/office/drawing/2014/main" val="999364831"/>
                    </a:ext>
                  </a:extLst>
                </a:gridCol>
              </a:tblGrid>
              <a:tr h="226108">
                <a:tc rowSpan="3">
                  <a:txBody>
                    <a:bodyPr/>
                    <a:lstStyle/>
                    <a:p>
                      <a:pPr algn="ctr" fontAlgn="ctr"/>
                      <a:r>
                        <a:rPr lang="th-TH" sz="1000" b="1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ที่</a:t>
                      </a:r>
                      <a:endParaRPr lang="th-TH" sz="100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 fontAlgn="ctr"/>
                      <a:r>
                        <a:rPr lang="th-TH" sz="1000" b="1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จังหวัด</a:t>
                      </a:r>
                      <a:endParaRPr lang="th-TH" sz="100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 gridSpan="10">
                  <a:txBody>
                    <a:bodyPr/>
                    <a:lstStyle/>
                    <a:p>
                      <a:pPr algn="ctr" fontAlgn="ctr"/>
                      <a:r>
                        <a:rPr lang="th-TH" sz="1000" b="1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เงินทุนหมุนเวียน</a:t>
                      </a:r>
                      <a:endParaRPr lang="th-TH" sz="100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977493178"/>
                  </a:ext>
                </a:extLst>
              </a:tr>
              <a:tr h="323013">
                <a:tc v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th-TH" sz="1000" b="1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งบประมาณจัดสรร</a:t>
                      </a:r>
                      <a:endParaRPr lang="th-TH" sz="100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algn="ctr" fontAlgn="ctr"/>
                      <a:r>
                        <a:rPr lang="th-TH" sz="1000" b="1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ผลการเบิกจ่าย</a:t>
                      </a:r>
                      <a:endParaRPr lang="th-TH" sz="100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th-TH" sz="1000" b="1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งบประมาณที่ส่งคืน</a:t>
                      </a:r>
                      <a:endParaRPr lang="th-TH" sz="100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th-TH" sz="1000" b="1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ขอรับงบประมาณเพิ่มเติม</a:t>
                      </a:r>
                      <a:endParaRPr lang="th-TH" sz="100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th-TH" sz="1000" b="1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เสนอจัดสรรงบประมาณเพิ่มเติม</a:t>
                      </a:r>
                      <a:endParaRPr lang="th-TH" sz="100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401919469"/>
                  </a:ext>
                </a:extLst>
              </a:tr>
              <a:tr h="474161">
                <a:tc v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000" b="1" u="none" strike="noStrike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จำนวน (โครงการ)</a:t>
                      </a:r>
                      <a:endParaRPr lang="th-TH" sz="1000" b="1" i="0" u="none" strike="noStrike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000" b="1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จำนวนเงิน (บาท)</a:t>
                      </a:r>
                      <a:endParaRPr lang="th-TH" sz="100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000" b="1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ร้อยละเบิกจ่าย</a:t>
                      </a:r>
                      <a:endParaRPr lang="th-TH" sz="100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000" b="1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จำนวนเงิน (บาท)</a:t>
                      </a:r>
                      <a:endParaRPr lang="th-TH" sz="100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000" b="1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ร้อยละส่งคืน</a:t>
                      </a:r>
                      <a:endParaRPr lang="th-TH" sz="100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000" b="1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จำนวน (โครงการ)</a:t>
                      </a:r>
                      <a:endParaRPr lang="th-TH" sz="100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000" b="1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จำนวนเงิน </a:t>
                      </a:r>
                      <a:r>
                        <a:rPr lang="th-TH" sz="1000" b="1" u="none" strike="noStrike" dirty="0" smtClean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/>
                      </a:r>
                      <a:br>
                        <a:rPr lang="th-TH" sz="1000" b="1" u="none" strike="noStrike" dirty="0" smtClean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</a:br>
                      <a:r>
                        <a:rPr lang="th-TH" sz="1000" b="1" u="none" strike="noStrike" dirty="0" smtClean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(</a:t>
                      </a:r>
                      <a:r>
                        <a:rPr lang="th-TH" sz="1000" b="1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บาท)</a:t>
                      </a:r>
                      <a:endParaRPr lang="th-TH" sz="100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000" b="1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จำนวน (โครงการ)</a:t>
                      </a:r>
                      <a:endParaRPr lang="th-TH" sz="100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000" b="1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จำนวนเงิน (บาท)</a:t>
                      </a:r>
                      <a:endParaRPr lang="th-TH" sz="100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38596934"/>
                  </a:ext>
                </a:extLst>
              </a:tr>
              <a:tr h="314413"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11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ชุมพร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6,000,000.00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42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6,000,000.00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100.00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                  -  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   -  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                 -  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                        -  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51150381"/>
                  </a:ext>
                </a:extLst>
              </a:tr>
              <a:tr h="314413"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12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เชียงราย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11,000,000.00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74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9,058,500.00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82.35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1,941,500.00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17.65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                 -  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                        -  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16435627"/>
                  </a:ext>
                </a:extLst>
              </a:tr>
              <a:tr h="314413"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13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เชียงใหม่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13,000,000.00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108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13,000,000.00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100.00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                  -  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   -  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11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1,704,242.00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11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   1,704,242.00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83072889"/>
                  </a:ext>
                </a:extLst>
              </a:tr>
              <a:tr h="314413"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14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ตรัง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8,000,000.00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53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7,822,440.00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97.78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177,560.00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2.22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                 -  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                        -  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18788421"/>
                  </a:ext>
                </a:extLst>
              </a:tr>
              <a:tr h="314413"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15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ตราด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6,000,000.00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26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3,760,000.00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62.67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2,240,000.00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37.33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                 -  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                        -  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18467903"/>
                  </a:ext>
                </a:extLst>
              </a:tr>
              <a:tr h="314413"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16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ตาก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9,000,000.00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60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9,000,000.00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100.00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                  -  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   -  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1,800,000.00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   1,800,000.00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95806591"/>
                  </a:ext>
                </a:extLst>
              </a:tr>
              <a:tr h="314413"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17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นครนายก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5,000,000.00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20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3,329,400.00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66.59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1,670,600.00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33.41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                 -  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                        -  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32502809"/>
                  </a:ext>
                </a:extLst>
              </a:tr>
              <a:tr h="314413"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18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นครปฐม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7,000,000.00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28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4,265,000.00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60.93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2,735,000.00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39.07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                 -  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                        -  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25102989"/>
                  </a:ext>
                </a:extLst>
              </a:tr>
              <a:tr h="314413"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19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นครพนม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7,000,000.00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70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7,000,000.00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100.00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                  -  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   -  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1,310,000.00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   1,310,000.00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97149876"/>
                  </a:ext>
                </a:extLst>
              </a:tr>
              <a:tr h="314413"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20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นครราชสีมา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10,000,000.00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76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10,000,000.00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100.00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                  -  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   -  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3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450,000.00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3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      450,000.00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09265273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314374401"/>
      </p:ext>
    </p:extLst>
  </p:cSld>
  <p:clrMapOvr>
    <a:masterClrMapping/>
  </p:clrMapOvr>
</p:sld>
</file>

<file path=ppt/slides/slide1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2" name="Group 31"/>
          <p:cNvGrpSpPr/>
          <p:nvPr/>
        </p:nvGrpSpPr>
        <p:grpSpPr>
          <a:xfrm>
            <a:off x="-23581" y="-271597"/>
            <a:ext cx="10193050" cy="1541268"/>
            <a:chOff x="-23581" y="-271597"/>
            <a:chExt cx="10193050" cy="1541268"/>
          </a:xfrm>
        </p:grpSpPr>
        <p:grpSp>
          <p:nvGrpSpPr>
            <p:cNvPr id="51" name="กลุ่ม 52">
              <a:extLst>
                <a:ext uri="{FF2B5EF4-FFF2-40B4-BE49-F238E27FC236}">
                  <a16:creationId xmlns:a16="http://schemas.microsoft.com/office/drawing/2014/main" id="{84E5CB32-C22A-40FB-BE79-3F261B775F5E}"/>
                </a:ext>
              </a:extLst>
            </p:cNvPr>
            <p:cNvGrpSpPr/>
            <p:nvPr/>
          </p:nvGrpSpPr>
          <p:grpSpPr>
            <a:xfrm>
              <a:off x="-23581" y="299"/>
              <a:ext cx="10193050" cy="674950"/>
              <a:chOff x="-29746" y="-164554"/>
              <a:chExt cx="9173747" cy="607455"/>
            </a:xfrm>
          </p:grpSpPr>
          <p:sp>
            <p:nvSpPr>
              <p:cNvPr id="55" name="สี่เหลี่ยมผืนผ้า: มุมมน 48">
                <a:extLst>
                  <a:ext uri="{FF2B5EF4-FFF2-40B4-BE49-F238E27FC236}">
                    <a16:creationId xmlns:a16="http://schemas.microsoft.com/office/drawing/2014/main" id="{DCE62B95-9C16-4E87-82CC-AF99B1F01983}"/>
                  </a:ext>
                </a:extLst>
              </p:cNvPr>
              <p:cNvSpPr/>
              <p:nvPr/>
            </p:nvSpPr>
            <p:spPr>
              <a:xfrm>
                <a:off x="5692012" y="65211"/>
                <a:ext cx="3441748" cy="377690"/>
              </a:xfrm>
              <a:prstGeom prst="roundRect">
                <a:avLst/>
              </a:prstGeom>
              <a:gradFill flip="none" rotWithShape="1">
                <a:gsLst>
                  <a:gs pos="0">
                    <a:srgbClr val="8E7300"/>
                  </a:gs>
                  <a:gs pos="51000">
                    <a:srgbClr val="FFFFFF"/>
                  </a:gs>
                  <a:gs pos="76000">
                    <a:srgbClr val="BC9800"/>
                  </a:gs>
                  <a:gs pos="24000">
                    <a:srgbClr val="BC9800"/>
                  </a:gs>
                  <a:gs pos="100000">
                    <a:srgbClr val="9A7D00"/>
                  </a:gs>
                </a:gsLst>
                <a:lin ang="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2000"/>
              </a:p>
            </p:txBody>
          </p:sp>
          <p:sp>
            <p:nvSpPr>
              <p:cNvPr id="56" name="สี่เหลี่ยมผืนผ้า 47">
                <a:extLst>
                  <a:ext uri="{FF2B5EF4-FFF2-40B4-BE49-F238E27FC236}">
                    <a16:creationId xmlns:a16="http://schemas.microsoft.com/office/drawing/2014/main" id="{667204FE-3C1C-4980-AD32-890094B05AFC}"/>
                  </a:ext>
                </a:extLst>
              </p:cNvPr>
              <p:cNvSpPr/>
              <p:nvPr/>
            </p:nvSpPr>
            <p:spPr>
              <a:xfrm>
                <a:off x="-29746" y="-164554"/>
                <a:ext cx="9173747" cy="517884"/>
              </a:xfrm>
              <a:prstGeom prst="rect">
                <a:avLst/>
              </a:prstGeom>
              <a:gradFill flip="none" rotWithShape="1">
                <a:gsLst>
                  <a:gs pos="0">
                    <a:srgbClr val="8E7300"/>
                  </a:gs>
                  <a:gs pos="51000">
                    <a:srgbClr val="FFFFFF"/>
                  </a:gs>
                  <a:gs pos="76000">
                    <a:srgbClr val="BC9800"/>
                  </a:gs>
                  <a:gs pos="24000">
                    <a:srgbClr val="BC9800"/>
                  </a:gs>
                  <a:gs pos="100000">
                    <a:srgbClr val="9A7D00"/>
                  </a:gs>
                </a:gsLst>
                <a:lin ang="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2000"/>
              </a:p>
            </p:txBody>
          </p:sp>
          <p:sp>
            <p:nvSpPr>
              <p:cNvPr id="57" name="แผนผังลำดับงาน: ป้อนข้อมูลด้วยตนเอง 4">
                <a:extLst>
                  <a:ext uri="{FF2B5EF4-FFF2-40B4-BE49-F238E27FC236}">
                    <a16:creationId xmlns:a16="http://schemas.microsoft.com/office/drawing/2014/main" id="{CDB1064D-F2C9-4D02-9722-A4463B75D08B}"/>
                  </a:ext>
                </a:extLst>
              </p:cNvPr>
              <p:cNvSpPr/>
              <p:nvPr/>
            </p:nvSpPr>
            <p:spPr>
              <a:xfrm>
                <a:off x="5883027" y="51469"/>
                <a:ext cx="3260973" cy="301861"/>
              </a:xfrm>
              <a:prstGeom prst="flowChartAlternateProcess">
                <a:avLst/>
              </a:prstGeom>
              <a:solidFill>
                <a:srgbClr val="00206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2000" dirty="0"/>
              </a:p>
            </p:txBody>
          </p:sp>
          <p:sp>
            <p:nvSpPr>
              <p:cNvPr id="58" name="สี่เหลี่ยมผืนผ้า 3">
                <a:extLst>
                  <a:ext uri="{FF2B5EF4-FFF2-40B4-BE49-F238E27FC236}">
                    <a16:creationId xmlns:a16="http://schemas.microsoft.com/office/drawing/2014/main" id="{8493D4F4-6FD8-4552-904E-DB7274115DA0}"/>
                  </a:ext>
                </a:extLst>
              </p:cNvPr>
              <p:cNvSpPr/>
              <p:nvPr/>
            </p:nvSpPr>
            <p:spPr>
              <a:xfrm>
                <a:off x="-29746" y="-164554"/>
                <a:ext cx="9173747" cy="432048"/>
              </a:xfrm>
              <a:prstGeom prst="rect">
                <a:avLst/>
              </a:prstGeom>
              <a:solidFill>
                <a:srgbClr val="00206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2000"/>
              </a:p>
            </p:txBody>
          </p:sp>
        </p:grpSp>
        <p:grpSp>
          <p:nvGrpSpPr>
            <p:cNvPr id="52" name="กลุ่ม 9">
              <a:extLst>
                <a:ext uri="{FF2B5EF4-FFF2-40B4-BE49-F238E27FC236}">
                  <a16:creationId xmlns:a16="http://schemas.microsoft.com/office/drawing/2014/main" id="{D2312BD0-5401-4FDB-9FF3-B1382B3C9639}"/>
                </a:ext>
              </a:extLst>
            </p:cNvPr>
            <p:cNvGrpSpPr/>
            <p:nvPr/>
          </p:nvGrpSpPr>
          <p:grpSpPr>
            <a:xfrm>
              <a:off x="5792566" y="-271597"/>
              <a:ext cx="1899096" cy="1541268"/>
              <a:chOff x="5491686" y="-481268"/>
              <a:chExt cx="1709187" cy="1387141"/>
            </a:xfrm>
          </p:grpSpPr>
          <p:sp>
            <p:nvSpPr>
              <p:cNvPr id="53" name="วงรี 13">
                <a:extLst>
                  <a:ext uri="{FF2B5EF4-FFF2-40B4-BE49-F238E27FC236}">
                    <a16:creationId xmlns:a16="http://schemas.microsoft.com/office/drawing/2014/main" id="{722B5707-C41F-4885-825E-D2676CEE49E1}"/>
                  </a:ext>
                </a:extLst>
              </p:cNvPr>
              <p:cNvSpPr/>
              <p:nvPr/>
            </p:nvSpPr>
            <p:spPr>
              <a:xfrm>
                <a:off x="5491686" y="-481268"/>
                <a:ext cx="1709187" cy="1387141"/>
              </a:xfrm>
              <a:prstGeom prst="ellipse">
                <a:avLst/>
              </a:prstGeom>
              <a:solidFill>
                <a:srgbClr val="FBF7F1"/>
              </a:solidFill>
              <a:ln>
                <a:noFill/>
              </a:ln>
              <a:effectLst>
                <a:softEdge rad="31750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2000"/>
              </a:p>
            </p:txBody>
          </p:sp>
          <p:pic>
            <p:nvPicPr>
              <p:cNvPr id="54" name="รูปภาพ 65">
                <a:extLst>
                  <a:ext uri="{FF2B5EF4-FFF2-40B4-BE49-F238E27FC236}">
                    <a16:creationId xmlns:a16="http://schemas.microsoft.com/office/drawing/2014/main" id="{EF9B53AA-6A14-4E04-B937-D6234A306BD7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r="65168" b="30186"/>
              <a:stretch/>
            </p:blipFill>
            <p:spPr>
              <a:xfrm>
                <a:off x="5978910" y="-202056"/>
                <a:ext cx="857563" cy="565764"/>
              </a:xfrm>
              <a:custGeom>
                <a:avLst/>
                <a:gdLst>
                  <a:gd name="connsiteX0" fmla="*/ 0 w 1500565"/>
                  <a:gd name="connsiteY0" fmla="*/ 0 h 990006"/>
                  <a:gd name="connsiteX1" fmla="*/ 1500565 w 1500565"/>
                  <a:gd name="connsiteY1" fmla="*/ 0 h 990006"/>
                  <a:gd name="connsiteX2" fmla="*/ 1500565 w 1500565"/>
                  <a:gd name="connsiteY2" fmla="*/ 699241 h 990006"/>
                  <a:gd name="connsiteX3" fmla="*/ 1454656 w 1500565"/>
                  <a:gd name="connsiteY3" fmla="*/ 699241 h 990006"/>
                  <a:gd name="connsiteX4" fmla="*/ 1454656 w 1500565"/>
                  <a:gd name="connsiteY4" fmla="*/ 958222 h 990006"/>
                  <a:gd name="connsiteX5" fmla="*/ 1500565 w 1500565"/>
                  <a:gd name="connsiteY5" fmla="*/ 958222 h 990006"/>
                  <a:gd name="connsiteX6" fmla="*/ 1500565 w 1500565"/>
                  <a:gd name="connsiteY6" fmla="*/ 990006 h 990006"/>
                  <a:gd name="connsiteX7" fmla="*/ 0 w 1500565"/>
                  <a:gd name="connsiteY7" fmla="*/ 990006 h 9900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00565" h="990006">
                    <a:moveTo>
                      <a:pt x="0" y="0"/>
                    </a:moveTo>
                    <a:lnTo>
                      <a:pt x="1500565" y="0"/>
                    </a:lnTo>
                    <a:lnTo>
                      <a:pt x="1500565" y="699241"/>
                    </a:lnTo>
                    <a:lnTo>
                      <a:pt x="1454656" y="699241"/>
                    </a:lnTo>
                    <a:lnTo>
                      <a:pt x="1454656" y="958222"/>
                    </a:lnTo>
                    <a:lnTo>
                      <a:pt x="1500565" y="958222"/>
                    </a:lnTo>
                    <a:lnTo>
                      <a:pt x="1500565" y="990006"/>
                    </a:lnTo>
                    <a:lnTo>
                      <a:pt x="0" y="990006"/>
                    </a:lnTo>
                    <a:close/>
                  </a:path>
                </a:pathLst>
              </a:custGeom>
            </p:spPr>
          </p:pic>
        </p:grpSp>
      </p:grpSp>
      <p:grpSp>
        <p:nvGrpSpPr>
          <p:cNvPr id="59" name="Group 58"/>
          <p:cNvGrpSpPr/>
          <p:nvPr/>
        </p:nvGrpSpPr>
        <p:grpSpPr>
          <a:xfrm>
            <a:off x="-23583" y="5154909"/>
            <a:ext cx="10183585" cy="694389"/>
            <a:chOff x="-23583" y="5134125"/>
            <a:chExt cx="10183585" cy="715174"/>
          </a:xfrm>
        </p:grpSpPr>
        <p:grpSp>
          <p:nvGrpSpPr>
            <p:cNvPr id="60" name="กลุ่ม 1">
              <a:extLst>
                <a:ext uri="{FF2B5EF4-FFF2-40B4-BE49-F238E27FC236}">
                  <a16:creationId xmlns:a16="http://schemas.microsoft.com/office/drawing/2014/main" id="{58DAA6D8-19A9-434E-BD10-9F227ECAADEE}"/>
                </a:ext>
              </a:extLst>
            </p:cNvPr>
            <p:cNvGrpSpPr/>
            <p:nvPr/>
          </p:nvGrpSpPr>
          <p:grpSpPr>
            <a:xfrm>
              <a:off x="-23583" y="5274993"/>
              <a:ext cx="10183585" cy="470079"/>
              <a:chOff x="-21226" y="4621292"/>
              <a:chExt cx="9165227" cy="561020"/>
            </a:xfrm>
          </p:grpSpPr>
          <p:grpSp>
            <p:nvGrpSpPr>
              <p:cNvPr id="78" name="กลุ่ม 7">
                <a:extLst>
                  <a:ext uri="{FF2B5EF4-FFF2-40B4-BE49-F238E27FC236}">
                    <a16:creationId xmlns:a16="http://schemas.microsoft.com/office/drawing/2014/main" id="{30C28730-7CDF-4231-A774-6A7122EB4AEA}"/>
                  </a:ext>
                </a:extLst>
              </p:cNvPr>
              <p:cNvGrpSpPr/>
              <p:nvPr/>
            </p:nvGrpSpPr>
            <p:grpSpPr>
              <a:xfrm>
                <a:off x="-21226" y="4635401"/>
                <a:ext cx="5133813" cy="546911"/>
                <a:chOff x="-45702" y="6428830"/>
                <a:chExt cx="7109733" cy="450425"/>
              </a:xfrm>
            </p:grpSpPr>
            <p:sp>
              <p:nvSpPr>
                <p:cNvPr id="82" name="รูปแบบอิสระ: รูปร่าง 55">
                  <a:extLst>
                    <a:ext uri="{FF2B5EF4-FFF2-40B4-BE49-F238E27FC236}">
                      <a16:creationId xmlns:a16="http://schemas.microsoft.com/office/drawing/2014/main" id="{447532BC-F1AF-418B-B954-69A21822D4D1}"/>
                    </a:ext>
                  </a:extLst>
                </p:cNvPr>
                <p:cNvSpPr/>
                <p:nvPr/>
              </p:nvSpPr>
              <p:spPr>
                <a:xfrm>
                  <a:off x="-16309" y="6508953"/>
                  <a:ext cx="6875685" cy="339767"/>
                </a:xfrm>
                <a:custGeom>
                  <a:avLst/>
                  <a:gdLst>
                    <a:gd name="connsiteX0" fmla="*/ 0 w 6028447"/>
                    <a:gd name="connsiteY0" fmla="*/ 0 h 339767"/>
                    <a:gd name="connsiteX1" fmla="*/ 6028447 w 6028447"/>
                    <a:gd name="connsiteY1" fmla="*/ 0 h 339767"/>
                    <a:gd name="connsiteX2" fmla="*/ 5679852 w 6028447"/>
                    <a:gd name="connsiteY2" fmla="*/ 339767 h 339767"/>
                    <a:gd name="connsiteX3" fmla="*/ 0 w 6028447"/>
                    <a:gd name="connsiteY3" fmla="*/ 339767 h 339767"/>
                    <a:gd name="connsiteX4" fmla="*/ 0 w 6028447"/>
                    <a:gd name="connsiteY4" fmla="*/ 0 h 3397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028447" h="339767">
                      <a:moveTo>
                        <a:pt x="0" y="0"/>
                      </a:moveTo>
                      <a:lnTo>
                        <a:pt x="6028447" y="0"/>
                      </a:lnTo>
                      <a:lnTo>
                        <a:pt x="5679852" y="339767"/>
                      </a:lnTo>
                      <a:lnTo>
                        <a:pt x="0" y="33976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th-TH" sz="2000" dirty="0"/>
                </a:p>
              </p:txBody>
            </p:sp>
            <p:sp>
              <p:nvSpPr>
                <p:cNvPr id="83" name="รูปแบบอิสระ: รูปร่าง 50">
                  <a:extLst>
                    <a:ext uri="{FF2B5EF4-FFF2-40B4-BE49-F238E27FC236}">
                      <a16:creationId xmlns:a16="http://schemas.microsoft.com/office/drawing/2014/main" id="{72AD55B9-27A4-40A2-86AD-A09FD1FBB379}"/>
                    </a:ext>
                  </a:extLst>
                </p:cNvPr>
                <p:cNvSpPr/>
                <p:nvPr/>
              </p:nvSpPr>
              <p:spPr>
                <a:xfrm>
                  <a:off x="-45702" y="6433550"/>
                  <a:ext cx="7025615" cy="426691"/>
                </a:xfrm>
                <a:custGeom>
                  <a:avLst/>
                  <a:gdLst>
                    <a:gd name="connsiteX0" fmla="*/ 0 w 6123140"/>
                    <a:gd name="connsiteY0" fmla="*/ 0 h 426691"/>
                    <a:gd name="connsiteX1" fmla="*/ 6123140 w 6123140"/>
                    <a:gd name="connsiteY1" fmla="*/ 0 h 426691"/>
                    <a:gd name="connsiteX2" fmla="*/ 6008569 w 6123140"/>
                    <a:gd name="connsiteY2" fmla="*/ 111669 h 426691"/>
                    <a:gd name="connsiteX3" fmla="*/ 5685361 w 6123140"/>
                    <a:gd name="connsiteY3" fmla="*/ 426691 h 426691"/>
                    <a:gd name="connsiteX4" fmla="*/ 5679852 w 6123140"/>
                    <a:gd name="connsiteY4" fmla="*/ 426691 h 426691"/>
                    <a:gd name="connsiteX5" fmla="*/ 6028447 w 6123140"/>
                    <a:gd name="connsiteY5" fmla="*/ 86924 h 426691"/>
                    <a:gd name="connsiteX6" fmla="*/ 0 w 6123140"/>
                    <a:gd name="connsiteY6" fmla="*/ 86924 h 426691"/>
                    <a:gd name="connsiteX7" fmla="*/ 0 w 6123140"/>
                    <a:gd name="connsiteY7" fmla="*/ 0 h 4266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123140" h="426691">
                      <a:moveTo>
                        <a:pt x="0" y="0"/>
                      </a:moveTo>
                      <a:lnTo>
                        <a:pt x="6123140" y="0"/>
                      </a:lnTo>
                      <a:lnTo>
                        <a:pt x="6008569" y="111669"/>
                      </a:lnTo>
                      <a:lnTo>
                        <a:pt x="5685361" y="426691"/>
                      </a:lnTo>
                      <a:lnTo>
                        <a:pt x="5679852" y="426691"/>
                      </a:lnTo>
                      <a:lnTo>
                        <a:pt x="6028447" y="86924"/>
                      </a:lnTo>
                      <a:lnTo>
                        <a:pt x="0" y="8692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>
                  <a:gsLst>
                    <a:gs pos="0">
                      <a:srgbClr val="FBE4AE"/>
                    </a:gs>
                    <a:gs pos="13000">
                      <a:srgbClr val="BD922A"/>
                    </a:gs>
                    <a:gs pos="21001">
                      <a:srgbClr val="BD922A"/>
                    </a:gs>
                    <a:gs pos="63000">
                      <a:srgbClr val="FBE4AE"/>
                    </a:gs>
                    <a:gs pos="67000">
                      <a:srgbClr val="BD922A"/>
                    </a:gs>
                    <a:gs pos="69000">
                      <a:srgbClr val="835E17"/>
                    </a:gs>
                    <a:gs pos="82001">
                      <a:srgbClr val="A28949"/>
                    </a:gs>
                    <a:gs pos="100000">
                      <a:srgbClr val="FAE3B7"/>
                    </a:gs>
                  </a:gsLst>
                  <a:lin ang="0" scaled="1"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th-TH" sz="2000" dirty="0"/>
                </a:p>
              </p:txBody>
            </p:sp>
            <p:sp>
              <p:nvSpPr>
                <p:cNvPr id="84" name="รูปแบบอิสระ: รูปร่าง 49">
                  <a:extLst>
                    <a:ext uri="{FF2B5EF4-FFF2-40B4-BE49-F238E27FC236}">
                      <a16:creationId xmlns:a16="http://schemas.microsoft.com/office/drawing/2014/main" id="{0CC04605-512B-40BA-BB6C-C4CA6329F254}"/>
                    </a:ext>
                  </a:extLst>
                </p:cNvPr>
                <p:cNvSpPr/>
                <p:nvPr/>
              </p:nvSpPr>
              <p:spPr>
                <a:xfrm rot="380166">
                  <a:off x="6515308" y="6428830"/>
                  <a:ext cx="548723" cy="450425"/>
                </a:xfrm>
                <a:custGeom>
                  <a:avLst/>
                  <a:gdLst>
                    <a:gd name="connsiteX0" fmla="*/ 411471 w 524882"/>
                    <a:gd name="connsiteY0" fmla="*/ 0 h 426691"/>
                    <a:gd name="connsiteX1" fmla="*/ 524882 w 524882"/>
                    <a:gd name="connsiteY1" fmla="*/ 0 h 426691"/>
                    <a:gd name="connsiteX2" fmla="*/ 113411 w 524882"/>
                    <a:gd name="connsiteY2" fmla="*/ 426691 h 426691"/>
                    <a:gd name="connsiteX3" fmla="*/ 0 w 524882"/>
                    <a:gd name="connsiteY3" fmla="*/ 426691 h 426691"/>
                    <a:gd name="connsiteX4" fmla="*/ 411471 w 524882"/>
                    <a:gd name="connsiteY4" fmla="*/ 0 h 4266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24882" h="426691">
                      <a:moveTo>
                        <a:pt x="411471" y="0"/>
                      </a:moveTo>
                      <a:lnTo>
                        <a:pt x="524882" y="0"/>
                      </a:lnTo>
                      <a:lnTo>
                        <a:pt x="113411" y="426691"/>
                      </a:lnTo>
                      <a:lnTo>
                        <a:pt x="0" y="426691"/>
                      </a:lnTo>
                      <a:lnTo>
                        <a:pt x="411471" y="0"/>
                      </a:ln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FBE4AE"/>
                    </a:gs>
                    <a:gs pos="13000">
                      <a:srgbClr val="BD922A"/>
                    </a:gs>
                    <a:gs pos="21001">
                      <a:srgbClr val="BD922A"/>
                    </a:gs>
                    <a:gs pos="63000">
                      <a:srgbClr val="FBE4AE"/>
                    </a:gs>
                    <a:gs pos="67000">
                      <a:srgbClr val="BD922A"/>
                    </a:gs>
                    <a:gs pos="69000">
                      <a:srgbClr val="835E17"/>
                    </a:gs>
                    <a:gs pos="82001">
                      <a:srgbClr val="A28949"/>
                    </a:gs>
                    <a:gs pos="100000">
                      <a:srgbClr val="FAE3B7"/>
                    </a:gs>
                  </a:gsLst>
                  <a:path path="circle">
                    <a:fillToRect l="100000" b="100000"/>
                  </a:path>
                  <a:tileRect t="-100000" r="-100000"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th-TH" sz="2000"/>
                </a:p>
              </p:txBody>
            </p:sp>
          </p:grpSp>
          <p:grpSp>
            <p:nvGrpSpPr>
              <p:cNvPr id="79" name="กลุ่ม 4">
                <a:extLst>
                  <a:ext uri="{FF2B5EF4-FFF2-40B4-BE49-F238E27FC236}">
                    <a16:creationId xmlns:a16="http://schemas.microsoft.com/office/drawing/2014/main" id="{33080593-C486-4A4E-A259-28A964353B4D}"/>
                  </a:ext>
                </a:extLst>
              </p:cNvPr>
              <p:cNvGrpSpPr/>
              <p:nvPr/>
            </p:nvGrpSpPr>
            <p:grpSpPr>
              <a:xfrm>
                <a:off x="7524888" y="4621292"/>
                <a:ext cx="1619113" cy="531030"/>
                <a:chOff x="9543115" y="6415804"/>
                <a:chExt cx="2661401" cy="453428"/>
              </a:xfrm>
            </p:grpSpPr>
            <p:sp>
              <p:nvSpPr>
                <p:cNvPr id="80" name="รูปแบบอิสระ: รูปร่าง 38">
                  <a:extLst>
                    <a:ext uri="{FF2B5EF4-FFF2-40B4-BE49-F238E27FC236}">
                      <a16:creationId xmlns:a16="http://schemas.microsoft.com/office/drawing/2014/main" id="{18287458-5345-45BB-A7B2-0AE1DDE4E433}"/>
                    </a:ext>
                  </a:extLst>
                </p:cNvPr>
                <p:cNvSpPr/>
                <p:nvPr/>
              </p:nvSpPr>
              <p:spPr>
                <a:xfrm>
                  <a:off x="9543115" y="6415804"/>
                  <a:ext cx="2661398" cy="441288"/>
                </a:xfrm>
                <a:custGeom>
                  <a:avLst/>
                  <a:gdLst>
                    <a:gd name="connsiteX0" fmla="*/ 437779 w 1373020"/>
                    <a:gd name="connsiteY0" fmla="*/ 0 h 426691"/>
                    <a:gd name="connsiteX1" fmla="*/ 1373020 w 1373020"/>
                    <a:gd name="connsiteY1" fmla="*/ 0 h 426691"/>
                    <a:gd name="connsiteX2" fmla="*/ 1373020 w 1373020"/>
                    <a:gd name="connsiteY2" fmla="*/ 426691 h 426691"/>
                    <a:gd name="connsiteX3" fmla="*/ 0 w 1373020"/>
                    <a:gd name="connsiteY3" fmla="*/ 426691 h 426691"/>
                    <a:gd name="connsiteX4" fmla="*/ 323208 w 1373020"/>
                    <a:gd name="connsiteY4" fmla="*/ 111669 h 426691"/>
                    <a:gd name="connsiteX5" fmla="*/ 437779 w 1373020"/>
                    <a:gd name="connsiteY5" fmla="*/ 0 h 4266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73020" h="426691">
                      <a:moveTo>
                        <a:pt x="437779" y="0"/>
                      </a:moveTo>
                      <a:lnTo>
                        <a:pt x="1373020" y="0"/>
                      </a:lnTo>
                      <a:lnTo>
                        <a:pt x="1373020" y="426691"/>
                      </a:lnTo>
                      <a:lnTo>
                        <a:pt x="0" y="426691"/>
                      </a:lnTo>
                      <a:lnTo>
                        <a:pt x="323208" y="111669"/>
                      </a:lnTo>
                      <a:lnTo>
                        <a:pt x="437779" y="0"/>
                      </a:lnTo>
                      <a:close/>
                    </a:path>
                  </a:pathLst>
                </a:custGeom>
                <a:gradFill>
                  <a:gsLst>
                    <a:gs pos="0">
                      <a:srgbClr val="FBE4AE"/>
                    </a:gs>
                    <a:gs pos="13000">
                      <a:srgbClr val="BD922A"/>
                    </a:gs>
                    <a:gs pos="21001">
                      <a:srgbClr val="BD922A"/>
                    </a:gs>
                    <a:gs pos="63000">
                      <a:srgbClr val="FBE4AE"/>
                    </a:gs>
                    <a:gs pos="67000">
                      <a:srgbClr val="BD922A"/>
                    </a:gs>
                    <a:gs pos="69000">
                      <a:srgbClr val="835E17"/>
                    </a:gs>
                    <a:gs pos="82001">
                      <a:srgbClr val="A28949"/>
                    </a:gs>
                    <a:gs pos="100000">
                      <a:srgbClr val="FAE3B7"/>
                    </a:gs>
                  </a:gsLst>
                  <a:lin ang="0" scaled="1"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th-TH" sz="2000"/>
                </a:p>
              </p:txBody>
            </p:sp>
            <p:sp>
              <p:nvSpPr>
                <p:cNvPr id="81" name="รูปแบบอิสระ: รูปร่าง 31">
                  <a:extLst>
                    <a:ext uri="{FF2B5EF4-FFF2-40B4-BE49-F238E27FC236}">
                      <a16:creationId xmlns:a16="http://schemas.microsoft.com/office/drawing/2014/main" id="{CB515603-CB57-4A48-B8A7-C4BD2C469F4B}"/>
                    </a:ext>
                  </a:extLst>
                </p:cNvPr>
                <p:cNvSpPr/>
                <p:nvPr/>
              </p:nvSpPr>
              <p:spPr>
                <a:xfrm>
                  <a:off x="9543115" y="6510930"/>
                  <a:ext cx="2661401" cy="358302"/>
                </a:xfrm>
                <a:custGeom>
                  <a:avLst/>
                  <a:gdLst>
                    <a:gd name="connsiteX0" fmla="*/ 349528 w 1399340"/>
                    <a:gd name="connsiteY0" fmla="*/ 0 h 340675"/>
                    <a:gd name="connsiteX1" fmla="*/ 1399340 w 1399340"/>
                    <a:gd name="connsiteY1" fmla="*/ 0 h 340675"/>
                    <a:gd name="connsiteX2" fmla="*/ 1399340 w 1399340"/>
                    <a:gd name="connsiteY2" fmla="*/ 340675 h 340675"/>
                    <a:gd name="connsiteX3" fmla="*/ 0 w 1399340"/>
                    <a:gd name="connsiteY3" fmla="*/ 340675 h 340675"/>
                    <a:gd name="connsiteX4" fmla="*/ 349528 w 1399340"/>
                    <a:gd name="connsiteY4" fmla="*/ 0 h 3406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99340" h="340675">
                      <a:moveTo>
                        <a:pt x="349528" y="0"/>
                      </a:moveTo>
                      <a:lnTo>
                        <a:pt x="1399340" y="0"/>
                      </a:lnTo>
                      <a:lnTo>
                        <a:pt x="1399340" y="340675"/>
                      </a:lnTo>
                      <a:lnTo>
                        <a:pt x="0" y="340675"/>
                      </a:lnTo>
                      <a:lnTo>
                        <a:pt x="349528" y="0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th-TH" sz="2000"/>
                </a:p>
              </p:txBody>
            </p:sp>
          </p:grpSp>
        </p:grpSp>
        <p:pic>
          <p:nvPicPr>
            <p:cNvPr id="72" name="Picture 23">
              <a:extLst>
                <a:ext uri="{FF2B5EF4-FFF2-40B4-BE49-F238E27FC236}">
                  <a16:creationId xmlns:a16="http://schemas.microsoft.com/office/drawing/2014/main" id="{A9FCDA38-8F0B-49DF-8F2E-B899B1F3623D}"/>
                </a:ext>
              </a:extLst>
            </p:cNvPr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699853" y="5264104"/>
              <a:ext cx="625615" cy="408428"/>
            </a:xfrm>
            <a:prstGeom prst="rect">
              <a:avLst/>
            </a:prstGeom>
          </p:spPr>
        </p:pic>
        <p:pic>
          <p:nvPicPr>
            <p:cNvPr id="73" name="Picture 24">
              <a:extLst>
                <a:ext uri="{FF2B5EF4-FFF2-40B4-BE49-F238E27FC236}">
                  <a16:creationId xmlns:a16="http://schemas.microsoft.com/office/drawing/2014/main" id="{199745AA-CFB3-443D-A566-E11575BA5223}"/>
                </a:ext>
              </a:extLst>
            </p:cNvPr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440755" y="5252961"/>
              <a:ext cx="384697" cy="433336"/>
            </a:xfrm>
            <a:prstGeom prst="rect">
              <a:avLst/>
            </a:prstGeom>
          </p:spPr>
        </p:pic>
        <p:pic>
          <p:nvPicPr>
            <p:cNvPr id="74" name="Picture 35">
              <a:extLst>
                <a:ext uri="{FF2B5EF4-FFF2-40B4-BE49-F238E27FC236}">
                  <a16:creationId xmlns:a16="http://schemas.microsoft.com/office/drawing/2014/main" id="{9584FECB-F937-4F01-8CDD-C92F98A2F1BC}"/>
                </a:ext>
              </a:extLst>
            </p:cNvPr>
            <p:cNvPicPr>
              <a:picLocks noChangeAspect="1"/>
            </p:cNvPicPr>
            <p:nvPr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882063" y="5338458"/>
              <a:ext cx="373365" cy="309768"/>
            </a:xfrm>
            <a:prstGeom prst="rect">
              <a:avLst/>
            </a:prstGeom>
          </p:spPr>
        </p:pic>
        <p:pic>
          <p:nvPicPr>
            <p:cNvPr id="75" name="Picture 36">
              <a:extLst>
                <a:ext uri="{FF2B5EF4-FFF2-40B4-BE49-F238E27FC236}">
                  <a16:creationId xmlns:a16="http://schemas.microsoft.com/office/drawing/2014/main" id="{62FFD426-AD6C-47DA-99D3-A7217E240C18}"/>
                </a:ext>
              </a:extLst>
            </p:cNvPr>
            <p:cNvPicPr>
              <a:picLocks noChangeAspect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345100" y="5340250"/>
              <a:ext cx="281130" cy="303691"/>
            </a:xfrm>
            <a:prstGeom prst="rect">
              <a:avLst/>
            </a:prstGeom>
          </p:spPr>
        </p:pic>
        <p:pic>
          <p:nvPicPr>
            <p:cNvPr id="76" name="Picture 2" descr="C:\Users\Administrator\Desktop\change for good.png"/>
            <p:cNvPicPr>
              <a:picLocks noChangeAspect="1" noChangeArrowheads="1"/>
            </p:cNvPicPr>
            <p:nvPr/>
          </p:nvPicPr>
          <p:blipFill>
            <a:blip r:embed="rId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606130" y="5281839"/>
              <a:ext cx="890907" cy="501037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77" name="รูปแบบอิสระ: รูปร่าง 49">
              <a:extLst>
                <a:ext uri="{FF2B5EF4-FFF2-40B4-BE49-F238E27FC236}">
                  <a16:creationId xmlns:a16="http://schemas.microsoft.com/office/drawing/2014/main" id="{0CC04605-512B-40BA-BB6C-C4CA6329F254}"/>
                </a:ext>
              </a:extLst>
            </p:cNvPr>
            <p:cNvSpPr/>
            <p:nvPr/>
          </p:nvSpPr>
          <p:spPr>
            <a:xfrm rot="1816843">
              <a:off x="8384884" y="5134125"/>
              <a:ext cx="366819" cy="715174"/>
            </a:xfrm>
            <a:custGeom>
              <a:avLst/>
              <a:gdLst>
                <a:gd name="connsiteX0" fmla="*/ 411471 w 524882"/>
                <a:gd name="connsiteY0" fmla="*/ 0 h 426691"/>
                <a:gd name="connsiteX1" fmla="*/ 524882 w 524882"/>
                <a:gd name="connsiteY1" fmla="*/ 0 h 426691"/>
                <a:gd name="connsiteX2" fmla="*/ 113411 w 524882"/>
                <a:gd name="connsiteY2" fmla="*/ 426691 h 426691"/>
                <a:gd name="connsiteX3" fmla="*/ 0 w 524882"/>
                <a:gd name="connsiteY3" fmla="*/ 426691 h 426691"/>
                <a:gd name="connsiteX4" fmla="*/ 411471 w 524882"/>
                <a:gd name="connsiteY4" fmla="*/ 0 h 426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4882" h="426691">
                  <a:moveTo>
                    <a:pt x="411471" y="0"/>
                  </a:moveTo>
                  <a:lnTo>
                    <a:pt x="524882" y="0"/>
                  </a:lnTo>
                  <a:lnTo>
                    <a:pt x="113411" y="426691"/>
                  </a:lnTo>
                  <a:lnTo>
                    <a:pt x="0" y="426691"/>
                  </a:lnTo>
                  <a:lnTo>
                    <a:pt x="411471" y="0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BE4AE"/>
                </a:gs>
                <a:gs pos="13000">
                  <a:srgbClr val="BD922A"/>
                </a:gs>
                <a:gs pos="21001">
                  <a:srgbClr val="BD922A"/>
                </a:gs>
                <a:gs pos="63000">
                  <a:srgbClr val="FBE4AE"/>
                </a:gs>
                <a:gs pos="67000">
                  <a:srgbClr val="BD922A"/>
                </a:gs>
                <a:gs pos="69000">
                  <a:srgbClr val="835E17"/>
                </a:gs>
                <a:gs pos="82001">
                  <a:srgbClr val="A28949"/>
                </a:gs>
                <a:gs pos="100000">
                  <a:srgbClr val="FAE3B7"/>
                </a:gs>
              </a:gsLst>
              <a:path path="circle">
                <a:fillToRect l="100000" b="100000"/>
              </a:path>
              <a:tileRect t="-100000" r="-10000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th-TH" sz="2000"/>
            </a:p>
          </p:txBody>
        </p:sp>
      </p:grpSp>
      <p:sp>
        <p:nvSpPr>
          <p:cNvPr id="85" name="TextBox 7"/>
          <p:cNvSpPr txBox="1"/>
          <p:nvPr/>
        </p:nvSpPr>
        <p:spPr>
          <a:xfrm>
            <a:off x="216981" y="5442506"/>
            <a:ext cx="5166910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th-TH" sz="1000" b="1" dirty="0">
                <a:solidFill>
                  <a:schemeClr val="bg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เศรษฐกิจฐานรากมั่นคง ชุมชนเข้มแข็งอย่างยั่งยืน ด้วยหลักปรัชญาของเศรษฐกิจพอเพียง</a:t>
            </a:r>
          </a:p>
        </p:txBody>
      </p:sp>
      <p:sp>
        <p:nvSpPr>
          <p:cNvPr id="86" name="กล่องข้อความ 8">
            <a:extLst>
              <a:ext uri="{FF2B5EF4-FFF2-40B4-BE49-F238E27FC236}">
                <a16:creationId xmlns:a16="http://schemas.microsoft.com/office/drawing/2014/main" id="{BF84CABE-5C70-4013-8958-0D4F9CD0D474}"/>
              </a:ext>
            </a:extLst>
          </p:cNvPr>
          <p:cNvSpPr txBox="1"/>
          <p:nvPr/>
        </p:nvSpPr>
        <p:spPr>
          <a:xfrm>
            <a:off x="7676272" y="32100"/>
            <a:ext cx="2493196" cy="5262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ct val="120000"/>
              </a:lnSpc>
            </a:pPr>
            <a:r>
              <a:rPr lang="en-US" sz="12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60 </a:t>
            </a:r>
            <a:r>
              <a:rPr lang="th-TH" sz="12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ปี กรมการพัฒนาชุมชน</a:t>
            </a:r>
          </a:p>
          <a:p>
            <a:pPr>
              <a:lnSpc>
                <a:spcPct val="120000"/>
              </a:lnSpc>
            </a:pPr>
            <a:r>
              <a:rPr lang="th-TH" sz="12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สร้างสรรค์ชุมชน สร้างคน สร้างชาติ</a:t>
            </a:r>
            <a:endParaRPr lang="en-US" sz="1200" b="1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hulabhorn Likit Text" panose="00000500000000000000" pitchFamily="50" charset="-34"/>
              <a:cs typeface="Chulabhorn Likit Text" panose="00000500000000000000" pitchFamily="50" charset="-34"/>
            </a:endParaRPr>
          </a:p>
        </p:txBody>
      </p:sp>
      <p:sp>
        <p:nvSpPr>
          <p:cNvPr id="87" name="สี่เหลี่ยมผืนผ้า: มุมมน 24">
            <a:extLst>
              <a:ext uri="{FF2B5EF4-FFF2-40B4-BE49-F238E27FC236}">
                <a16:creationId xmlns:a16="http://schemas.microsoft.com/office/drawing/2014/main" id="{D992C9EC-F489-4262-8A24-43469489E10F}"/>
              </a:ext>
            </a:extLst>
          </p:cNvPr>
          <p:cNvSpPr/>
          <p:nvPr/>
        </p:nvSpPr>
        <p:spPr>
          <a:xfrm>
            <a:off x="298784" y="-44257"/>
            <a:ext cx="6334319" cy="679012"/>
          </a:xfrm>
          <a:prstGeom prst="roundRect">
            <a:avLst/>
          </a:prstGeom>
          <a:noFill/>
          <a:ln>
            <a:noFill/>
          </a:ln>
          <a:scene3d>
            <a:camera prst="orthographicFront"/>
            <a:lightRig rig="threePt" dir="t"/>
          </a:scene3d>
          <a:sp3d>
            <a:bevelT w="139700" h="139700" prst="divot"/>
          </a:sp3d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rtlCol="0" anchor="t"/>
          <a:lstStyle/>
          <a:p>
            <a:pPr>
              <a:lnSpc>
                <a:spcPct val="110000"/>
              </a:lnSpc>
            </a:pPr>
            <a:r>
              <a:rPr lang="th-TH" sz="1200" b="1" spc="-30" dirty="0">
                <a:solidFill>
                  <a:schemeClr val="bg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5.4 </a:t>
            </a:r>
            <a:r>
              <a:rPr lang="th-TH" sz="1200" b="1" dirty="0">
                <a:solidFill>
                  <a:schemeClr val="bg1"/>
                </a:solidFill>
                <a:latin typeface="Chulabhorn Likit Text" panose="00000500000000000000" pitchFamily="50" charset="-34"/>
                <a:ea typeface="Times New Roman" panose="02020603050405020304" pitchFamily="18" charset="0"/>
                <a:cs typeface="Chulabhorn Likit Text" panose="00000500000000000000" pitchFamily="50" charset="-34"/>
              </a:rPr>
              <a:t>การพิจารณาจัดสรรงบประมาณเงินอุดหนุน และเงินทุนหมุนเวียน</a:t>
            </a:r>
            <a:br>
              <a:rPr lang="th-TH" sz="1200" b="1" dirty="0">
                <a:solidFill>
                  <a:schemeClr val="bg1"/>
                </a:solidFill>
                <a:latin typeface="Chulabhorn Likit Text" panose="00000500000000000000" pitchFamily="50" charset="-34"/>
                <a:ea typeface="Times New Roman" panose="02020603050405020304" pitchFamily="18" charset="0"/>
                <a:cs typeface="Chulabhorn Likit Text" panose="00000500000000000000" pitchFamily="50" charset="-34"/>
              </a:rPr>
            </a:br>
            <a:r>
              <a:rPr lang="th-TH" sz="1200" b="1" dirty="0">
                <a:solidFill>
                  <a:schemeClr val="bg1"/>
                </a:solidFill>
                <a:latin typeface="Chulabhorn Likit Text" panose="00000500000000000000" pitchFamily="50" charset="-34"/>
                <a:ea typeface="Times New Roman" panose="02020603050405020304" pitchFamily="18" charset="0"/>
                <a:cs typeface="Chulabhorn Likit Text" panose="00000500000000000000" pitchFamily="50" charset="-34"/>
              </a:rPr>
              <a:t>กองทุนพัฒนาบทบาทสตรี ประจำปีงบประมาณ พ.ศ. 2566 </a:t>
            </a:r>
            <a:r>
              <a:rPr lang="th-TH" sz="1200" b="1" dirty="0" smtClean="0">
                <a:solidFill>
                  <a:schemeClr val="bg1"/>
                </a:solidFill>
                <a:latin typeface="Chulabhorn Likit Text" panose="00000500000000000000" pitchFamily="50" charset="-34"/>
                <a:ea typeface="Times New Roman" panose="02020603050405020304" pitchFamily="18" charset="0"/>
                <a:cs typeface="Chulabhorn Likit Text" panose="00000500000000000000" pitchFamily="50" charset="-34"/>
              </a:rPr>
              <a:t>เพิ่มเติม (ต่อ) </a:t>
            </a:r>
            <a:endParaRPr lang="th-TH" sz="1200" b="1" dirty="0">
              <a:solidFill>
                <a:schemeClr val="bg1"/>
              </a:solidFill>
              <a:latin typeface="Chulabhorn Likit Text" panose="00000500000000000000" pitchFamily="50" charset="-34"/>
              <a:cs typeface="Chulabhorn Likit Text" panose="00000500000000000000" pitchFamily="50" charset="-34"/>
            </a:endParaRPr>
          </a:p>
        </p:txBody>
      </p:sp>
      <p:graphicFrame>
        <p:nvGraphicFramePr>
          <p:cNvPr id="4" name="ตาราง 3">
            <a:extLst>
              <a:ext uri="{FF2B5EF4-FFF2-40B4-BE49-F238E27FC236}">
                <a16:creationId xmlns:a16="http://schemas.microsoft.com/office/drawing/2014/main" id="{43B8A660-D15F-C417-375C-C60ADBB7587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075028039"/>
              </p:ext>
            </p:extLst>
          </p:nvPr>
        </p:nvGraphicFramePr>
        <p:xfrm>
          <a:off x="249138" y="899440"/>
          <a:ext cx="9461931" cy="4176273"/>
        </p:xfrm>
        <a:graphic>
          <a:graphicData uri="http://schemas.openxmlformats.org/drawingml/2006/table">
            <a:tbl>
              <a:tblPr>
                <a:tableStyleId>{E8B1032C-EA38-4F05-BA0D-38AFFFC7BED3}</a:tableStyleId>
              </a:tblPr>
              <a:tblGrid>
                <a:gridCol w="583633">
                  <a:extLst>
                    <a:ext uri="{9D8B030D-6E8A-4147-A177-3AD203B41FA5}">
                      <a16:colId xmlns:a16="http://schemas.microsoft.com/office/drawing/2014/main" val="675549219"/>
                    </a:ext>
                  </a:extLst>
                </a:gridCol>
                <a:gridCol w="866607">
                  <a:extLst>
                    <a:ext uri="{9D8B030D-6E8A-4147-A177-3AD203B41FA5}">
                      <a16:colId xmlns:a16="http://schemas.microsoft.com/office/drawing/2014/main" val="1012825704"/>
                    </a:ext>
                  </a:extLst>
                </a:gridCol>
                <a:gridCol w="1027991">
                  <a:extLst>
                    <a:ext uri="{9D8B030D-6E8A-4147-A177-3AD203B41FA5}">
                      <a16:colId xmlns:a16="http://schemas.microsoft.com/office/drawing/2014/main" val="2895105435"/>
                    </a:ext>
                  </a:extLst>
                </a:gridCol>
                <a:gridCol w="583633">
                  <a:extLst>
                    <a:ext uri="{9D8B030D-6E8A-4147-A177-3AD203B41FA5}">
                      <a16:colId xmlns:a16="http://schemas.microsoft.com/office/drawing/2014/main" val="679385270"/>
                    </a:ext>
                  </a:extLst>
                </a:gridCol>
                <a:gridCol w="1016937">
                  <a:extLst>
                    <a:ext uri="{9D8B030D-6E8A-4147-A177-3AD203B41FA5}">
                      <a16:colId xmlns:a16="http://schemas.microsoft.com/office/drawing/2014/main" val="945039891"/>
                    </a:ext>
                  </a:extLst>
                </a:gridCol>
                <a:gridCol w="523944">
                  <a:extLst>
                    <a:ext uri="{9D8B030D-6E8A-4147-A177-3AD203B41FA5}">
                      <a16:colId xmlns:a16="http://schemas.microsoft.com/office/drawing/2014/main" val="192816558"/>
                    </a:ext>
                  </a:extLst>
                </a:gridCol>
                <a:gridCol w="963879">
                  <a:extLst>
                    <a:ext uri="{9D8B030D-6E8A-4147-A177-3AD203B41FA5}">
                      <a16:colId xmlns:a16="http://schemas.microsoft.com/office/drawing/2014/main" val="1739606225"/>
                    </a:ext>
                  </a:extLst>
                </a:gridCol>
                <a:gridCol w="601318">
                  <a:extLst>
                    <a:ext uri="{9D8B030D-6E8A-4147-A177-3AD203B41FA5}">
                      <a16:colId xmlns:a16="http://schemas.microsoft.com/office/drawing/2014/main" val="2291426228"/>
                    </a:ext>
                  </a:extLst>
                </a:gridCol>
                <a:gridCol w="603529">
                  <a:extLst>
                    <a:ext uri="{9D8B030D-6E8A-4147-A177-3AD203B41FA5}">
                      <a16:colId xmlns:a16="http://schemas.microsoft.com/office/drawing/2014/main" val="1595992158"/>
                    </a:ext>
                  </a:extLst>
                </a:gridCol>
                <a:gridCol w="948403">
                  <a:extLst>
                    <a:ext uri="{9D8B030D-6E8A-4147-A177-3AD203B41FA5}">
                      <a16:colId xmlns:a16="http://schemas.microsoft.com/office/drawing/2014/main" val="2063868786"/>
                    </a:ext>
                  </a:extLst>
                </a:gridCol>
                <a:gridCol w="610162">
                  <a:extLst>
                    <a:ext uri="{9D8B030D-6E8A-4147-A177-3AD203B41FA5}">
                      <a16:colId xmlns:a16="http://schemas.microsoft.com/office/drawing/2014/main" val="3278086083"/>
                    </a:ext>
                  </a:extLst>
                </a:gridCol>
                <a:gridCol w="1131895">
                  <a:extLst>
                    <a:ext uri="{9D8B030D-6E8A-4147-A177-3AD203B41FA5}">
                      <a16:colId xmlns:a16="http://schemas.microsoft.com/office/drawing/2014/main" val="999364831"/>
                    </a:ext>
                  </a:extLst>
                </a:gridCol>
              </a:tblGrid>
              <a:tr h="226108">
                <a:tc rowSpan="3">
                  <a:txBody>
                    <a:bodyPr/>
                    <a:lstStyle/>
                    <a:p>
                      <a:pPr algn="ctr" fontAlgn="ctr"/>
                      <a:r>
                        <a:rPr lang="th-TH" sz="1000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ที่</a:t>
                      </a:r>
                      <a:endParaRPr lang="th-TH" sz="100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 fontAlgn="ctr"/>
                      <a:r>
                        <a:rPr lang="th-TH" sz="1000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จังหวัด</a:t>
                      </a:r>
                      <a:endParaRPr lang="th-TH" sz="100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 gridSpan="10">
                  <a:txBody>
                    <a:bodyPr/>
                    <a:lstStyle/>
                    <a:p>
                      <a:pPr algn="ctr" fontAlgn="ctr"/>
                      <a:r>
                        <a:rPr lang="th-TH" sz="1050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เงินทุนหมุนเวียน</a:t>
                      </a:r>
                      <a:endParaRPr lang="th-TH" sz="105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977493178"/>
                  </a:ext>
                </a:extLst>
              </a:tr>
              <a:tr h="323013">
                <a:tc v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th-TH" sz="1000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งบประมาณจัดสรร</a:t>
                      </a:r>
                      <a:endParaRPr lang="th-TH" sz="100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algn="ctr" fontAlgn="ctr"/>
                      <a:r>
                        <a:rPr lang="th-TH" sz="1000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ผลการเบิกจ่าย</a:t>
                      </a:r>
                      <a:endParaRPr lang="th-TH" sz="100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th-TH" sz="1000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งบประมาณที่ส่งคืน</a:t>
                      </a:r>
                      <a:endParaRPr lang="th-TH" sz="100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th-TH" sz="1000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ขอรับงบประมาณเพิ่มเติม</a:t>
                      </a:r>
                      <a:endParaRPr lang="th-TH" sz="100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th-TH" sz="1000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เสนอจัดสรรงบประมาณเพิ่มเติม</a:t>
                      </a:r>
                      <a:endParaRPr lang="th-TH" sz="100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401919469"/>
                  </a:ext>
                </a:extLst>
              </a:tr>
              <a:tr h="483022">
                <a:tc v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000" u="none" strike="noStrike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จำนวน (โครงการ)</a:t>
                      </a:r>
                      <a:endParaRPr lang="th-TH" sz="1000" b="1" i="0" u="none" strike="noStrike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000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จำนวนเงิน (บาท)</a:t>
                      </a:r>
                      <a:endParaRPr lang="th-TH" sz="100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000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ร้อยละเบิกจ่าย</a:t>
                      </a:r>
                      <a:endParaRPr lang="th-TH" sz="100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000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จำนวนเงิน (บาท)</a:t>
                      </a:r>
                      <a:endParaRPr lang="th-TH" sz="100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000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ร้อยละส่งคืน</a:t>
                      </a:r>
                      <a:endParaRPr lang="th-TH" sz="100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000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จำนวน (โครงการ)</a:t>
                      </a:r>
                      <a:endParaRPr lang="th-TH" sz="100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000" u="none" strike="noStrike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จำนวนเงิน (บาท)</a:t>
                      </a:r>
                      <a:endParaRPr lang="th-TH" sz="1000" b="1" i="0" u="none" strike="noStrike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000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จำนวน (โครงการ)</a:t>
                      </a:r>
                      <a:endParaRPr lang="th-TH" sz="100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000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จำนวนเงิน (บาท)</a:t>
                      </a:r>
                      <a:endParaRPr lang="th-TH" sz="100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38596934"/>
                  </a:ext>
                </a:extLst>
              </a:tr>
              <a:tr h="314413"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21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นครศรีธรรมราช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9,000,000.00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63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9,000,000.00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100.00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                  -  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-  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2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400,000.00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2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      400,000.00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51150381"/>
                  </a:ext>
                </a:extLst>
              </a:tr>
              <a:tr h="314413"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22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นครสวรรค์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6,000,000.00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36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5,484,900.00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91.42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 515,100.00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8.59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4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728,750.00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4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     728,750.00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16435627"/>
                  </a:ext>
                </a:extLst>
              </a:tr>
              <a:tr h="314413"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23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นนทบุรี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8,000,000.00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19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3,130,828.00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39.14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4,869,172.00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60.86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-  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                        -  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83072889"/>
                  </a:ext>
                </a:extLst>
              </a:tr>
              <a:tr h="314413"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24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นราธิวาส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6,000,000.00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37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5,991,300.00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99.86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    8,700.00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0.15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23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3,376,270.00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23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  3,376,270.00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18788421"/>
                  </a:ext>
                </a:extLst>
              </a:tr>
              <a:tr h="314413"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25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น่าน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8,000,000.00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53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8,000,000.00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100.00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                  -  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-  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5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900,000.00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5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      900,000.00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18467903"/>
                  </a:ext>
                </a:extLst>
              </a:tr>
              <a:tr h="314413"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26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บึงกาฬ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6,000,000.00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46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6,000,000.00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100.00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                  -  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-  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3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400,000.00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3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      400,000.00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95806591"/>
                  </a:ext>
                </a:extLst>
              </a:tr>
              <a:tr h="314413"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27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บุรีรัมย์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11,000,000.00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94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11,000,000.00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100.00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                  -  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-  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4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692,000.00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4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      692,000.00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32502809"/>
                  </a:ext>
                </a:extLst>
              </a:tr>
              <a:tr h="314413"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28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ปทุมธานี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7,000,000.00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15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1,832,095.00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26.17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5,167,905.00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73.83 </a:t>
                      </a:r>
                      <a:endParaRPr lang="th-TH" sz="100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-  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                        -  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25102989"/>
                  </a:ext>
                </a:extLst>
              </a:tr>
              <a:tr h="314413"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29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ประจวบคีรีขันธ์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7,000,000.00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37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7,000,000.00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100.00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                  -  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-  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28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5,100,000.00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28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   5,100,000.00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97149876"/>
                  </a:ext>
                </a:extLst>
              </a:tr>
              <a:tr h="314413"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30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ปราจีนบุรี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6,000,000.00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40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6,000,000.00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100.00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                  -  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-  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5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780,000.00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5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     780,000.00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09265273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746390541"/>
      </p:ext>
    </p:extLst>
  </p:cSld>
  <p:clrMapOvr>
    <a:masterClrMapping/>
  </p:clrMapOvr>
</p:sld>
</file>

<file path=ppt/slides/slide1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ตาราง 3">
            <a:extLst>
              <a:ext uri="{FF2B5EF4-FFF2-40B4-BE49-F238E27FC236}">
                <a16:creationId xmlns:a16="http://schemas.microsoft.com/office/drawing/2014/main" id="{43B8A660-D15F-C417-375C-C60ADBB7587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254070731"/>
              </p:ext>
            </p:extLst>
          </p:nvPr>
        </p:nvGraphicFramePr>
        <p:xfrm>
          <a:off x="249138" y="899439"/>
          <a:ext cx="9461930" cy="4167412"/>
        </p:xfrm>
        <a:graphic>
          <a:graphicData uri="http://schemas.openxmlformats.org/drawingml/2006/table">
            <a:tbl>
              <a:tblPr>
                <a:tableStyleId>{E8B1032C-EA38-4F05-BA0D-38AFFFC7BED3}</a:tableStyleId>
              </a:tblPr>
              <a:tblGrid>
                <a:gridCol w="583633">
                  <a:extLst>
                    <a:ext uri="{9D8B030D-6E8A-4147-A177-3AD203B41FA5}">
                      <a16:colId xmlns:a16="http://schemas.microsoft.com/office/drawing/2014/main" val="675549219"/>
                    </a:ext>
                  </a:extLst>
                </a:gridCol>
                <a:gridCol w="974763">
                  <a:extLst>
                    <a:ext uri="{9D8B030D-6E8A-4147-A177-3AD203B41FA5}">
                      <a16:colId xmlns:a16="http://schemas.microsoft.com/office/drawing/2014/main" val="1012825704"/>
                    </a:ext>
                  </a:extLst>
                </a:gridCol>
                <a:gridCol w="919834">
                  <a:extLst>
                    <a:ext uri="{9D8B030D-6E8A-4147-A177-3AD203B41FA5}">
                      <a16:colId xmlns:a16="http://schemas.microsoft.com/office/drawing/2014/main" val="2895105435"/>
                    </a:ext>
                  </a:extLst>
                </a:gridCol>
                <a:gridCol w="583633">
                  <a:extLst>
                    <a:ext uri="{9D8B030D-6E8A-4147-A177-3AD203B41FA5}">
                      <a16:colId xmlns:a16="http://schemas.microsoft.com/office/drawing/2014/main" val="679385270"/>
                    </a:ext>
                  </a:extLst>
                </a:gridCol>
                <a:gridCol w="1016937">
                  <a:extLst>
                    <a:ext uri="{9D8B030D-6E8A-4147-A177-3AD203B41FA5}">
                      <a16:colId xmlns:a16="http://schemas.microsoft.com/office/drawing/2014/main" val="945039891"/>
                    </a:ext>
                  </a:extLst>
                </a:gridCol>
                <a:gridCol w="523944">
                  <a:extLst>
                    <a:ext uri="{9D8B030D-6E8A-4147-A177-3AD203B41FA5}">
                      <a16:colId xmlns:a16="http://schemas.microsoft.com/office/drawing/2014/main" val="192816558"/>
                    </a:ext>
                  </a:extLst>
                </a:gridCol>
                <a:gridCol w="963879">
                  <a:extLst>
                    <a:ext uri="{9D8B030D-6E8A-4147-A177-3AD203B41FA5}">
                      <a16:colId xmlns:a16="http://schemas.microsoft.com/office/drawing/2014/main" val="1739606225"/>
                    </a:ext>
                  </a:extLst>
                </a:gridCol>
                <a:gridCol w="601318">
                  <a:extLst>
                    <a:ext uri="{9D8B030D-6E8A-4147-A177-3AD203B41FA5}">
                      <a16:colId xmlns:a16="http://schemas.microsoft.com/office/drawing/2014/main" val="2291426228"/>
                    </a:ext>
                  </a:extLst>
                </a:gridCol>
                <a:gridCol w="603529">
                  <a:extLst>
                    <a:ext uri="{9D8B030D-6E8A-4147-A177-3AD203B41FA5}">
                      <a16:colId xmlns:a16="http://schemas.microsoft.com/office/drawing/2014/main" val="1595992158"/>
                    </a:ext>
                  </a:extLst>
                </a:gridCol>
                <a:gridCol w="948403">
                  <a:extLst>
                    <a:ext uri="{9D8B030D-6E8A-4147-A177-3AD203B41FA5}">
                      <a16:colId xmlns:a16="http://schemas.microsoft.com/office/drawing/2014/main" val="2063868786"/>
                    </a:ext>
                  </a:extLst>
                </a:gridCol>
                <a:gridCol w="610162">
                  <a:extLst>
                    <a:ext uri="{9D8B030D-6E8A-4147-A177-3AD203B41FA5}">
                      <a16:colId xmlns:a16="http://schemas.microsoft.com/office/drawing/2014/main" val="3278086083"/>
                    </a:ext>
                  </a:extLst>
                </a:gridCol>
                <a:gridCol w="1131895">
                  <a:extLst>
                    <a:ext uri="{9D8B030D-6E8A-4147-A177-3AD203B41FA5}">
                      <a16:colId xmlns:a16="http://schemas.microsoft.com/office/drawing/2014/main" val="999364831"/>
                    </a:ext>
                  </a:extLst>
                </a:gridCol>
              </a:tblGrid>
              <a:tr h="226108">
                <a:tc rowSpan="3">
                  <a:txBody>
                    <a:bodyPr/>
                    <a:lstStyle/>
                    <a:p>
                      <a:pPr algn="ctr" fontAlgn="ctr"/>
                      <a:r>
                        <a:rPr lang="th-TH" sz="1050" b="1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ที่</a:t>
                      </a:r>
                      <a:endParaRPr lang="th-TH" sz="105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 fontAlgn="ctr"/>
                      <a:r>
                        <a:rPr lang="th-TH" sz="1050" b="1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จังหวัด</a:t>
                      </a:r>
                      <a:endParaRPr lang="th-TH" sz="105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 gridSpan="10">
                  <a:txBody>
                    <a:bodyPr/>
                    <a:lstStyle/>
                    <a:p>
                      <a:pPr algn="ctr" fontAlgn="ctr"/>
                      <a:r>
                        <a:rPr lang="th-TH" sz="1050" b="1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เงินทุนหมุนเวียน</a:t>
                      </a:r>
                      <a:endParaRPr lang="th-TH" sz="105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977493178"/>
                  </a:ext>
                </a:extLst>
              </a:tr>
              <a:tr h="323013">
                <a:tc v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th-TH" sz="1050" b="1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งบประมาณจัดสรร</a:t>
                      </a:r>
                      <a:endParaRPr lang="th-TH" sz="105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algn="ctr" fontAlgn="ctr"/>
                      <a:r>
                        <a:rPr lang="th-TH" sz="1050" b="1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ผลการเบิกจ่าย</a:t>
                      </a:r>
                      <a:endParaRPr lang="th-TH" sz="105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th-TH" sz="1050" b="1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งบประมาณที่ส่งคืน</a:t>
                      </a:r>
                      <a:endParaRPr lang="th-TH" sz="105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th-TH" sz="1050" b="1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ขอรับงบประมาณเพิ่มเติม</a:t>
                      </a:r>
                      <a:endParaRPr lang="th-TH" sz="105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th-TH" sz="1050" b="1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เสนอจัดสรรงบประมาณเพิ่มเติม</a:t>
                      </a:r>
                      <a:endParaRPr lang="th-TH" sz="105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401919469"/>
                  </a:ext>
                </a:extLst>
              </a:tr>
              <a:tr h="474161">
                <a:tc v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050" b="1" u="none" strike="noStrike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จำนวน (โครงการ)</a:t>
                      </a:r>
                      <a:endParaRPr lang="th-TH" sz="1050" b="1" i="0" u="none" strike="noStrike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050" b="1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จำนวนเงิน (บาท)</a:t>
                      </a:r>
                      <a:endParaRPr lang="th-TH" sz="105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050" b="1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ร้อยละเบิกจ่าย</a:t>
                      </a:r>
                      <a:endParaRPr lang="th-TH" sz="105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050" b="1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จำนวนเงิน (บาท)</a:t>
                      </a:r>
                      <a:endParaRPr lang="th-TH" sz="105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050" b="1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ร้อยละส่งคืน</a:t>
                      </a:r>
                      <a:endParaRPr lang="th-TH" sz="105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050" b="1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จำนวน (โครงการ)</a:t>
                      </a:r>
                      <a:endParaRPr lang="th-TH" sz="105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050" b="1" u="none" strike="noStrike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จำนวนเงิน (บาท)</a:t>
                      </a:r>
                      <a:endParaRPr lang="th-TH" sz="1050" b="1" i="0" u="none" strike="noStrike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050" b="1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จำนวน (โครงการ)</a:t>
                      </a:r>
                      <a:endParaRPr lang="th-TH" sz="105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050" b="1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จำนวนเงิน (บาท)</a:t>
                      </a:r>
                      <a:endParaRPr lang="th-TH" sz="105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38596934"/>
                  </a:ext>
                </a:extLst>
              </a:tr>
              <a:tr h="314413"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31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ปัตตานี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8,000,000.00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46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7,544,350.00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94.30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 455,650.00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5.70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                 -  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                        -  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51150381"/>
                  </a:ext>
                </a:extLst>
              </a:tr>
              <a:tr h="314413"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32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h-TH" sz="1000" b="1" i="0" u="none" strike="noStrike" spc="-30" baseline="0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พระนครศรีอยุธยา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8,000,000.00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73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7,944,350.00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99.30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   55,650.00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0.70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4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709,000.00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4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      709,000.00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16435627"/>
                  </a:ext>
                </a:extLst>
              </a:tr>
              <a:tr h="314413"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33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พะเยา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8,000,000.00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55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5,580,670.00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69.76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2,419,330.00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30.24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0</a:t>
                      </a:r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 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-</a:t>
                      </a:r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 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0</a:t>
                      </a:r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 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-</a:t>
                      </a:r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 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83072889"/>
                  </a:ext>
                </a:extLst>
              </a:tr>
              <a:tr h="314413"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34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พังงา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5,000,000.00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15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2,194,000.00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43.88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2,806,000.00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56.12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148,400.00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       148,400.00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18788421"/>
                  </a:ext>
                </a:extLst>
              </a:tr>
              <a:tr h="314413"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35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พัทลุง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7,000,000.00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8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1,266,800.00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18.10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5,733,200.00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81.90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                 -  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                        -  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18467903"/>
                  </a:ext>
                </a:extLst>
              </a:tr>
              <a:tr h="314413"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36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พิจิตร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9,000,000.00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66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9,000,000.00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100.00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-  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-  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                 -  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                        -  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95806591"/>
                  </a:ext>
                </a:extLst>
              </a:tr>
              <a:tr h="314413"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37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พิษณุโลก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8,000,000.00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45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6,791,775.00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84.90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1,208,225.00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15.10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                 -  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                        -  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32502809"/>
                  </a:ext>
                </a:extLst>
              </a:tr>
              <a:tr h="314413"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38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เพชรบุรี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7,000,000.00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38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6,941,415.00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99.16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   58,585.00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0.84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200,000.00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      200,000.00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25102989"/>
                  </a:ext>
                </a:extLst>
              </a:tr>
              <a:tr h="314413"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39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เพชรบูรณ์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9,000,000.00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94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9,000,000.00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100.00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                  -  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-  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23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2,355,756.00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23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   2,355,756.00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97149876"/>
                  </a:ext>
                </a:extLst>
              </a:tr>
              <a:tr h="314413"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40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แพร่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8,000,000.00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66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8,000,000.00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100.00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                  -  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-  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7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1,030,000.00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7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   1,030,000.00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09265273"/>
                  </a:ext>
                </a:extLst>
              </a:tr>
            </a:tbl>
          </a:graphicData>
        </a:graphic>
      </p:graphicFrame>
      <p:grpSp>
        <p:nvGrpSpPr>
          <p:cNvPr id="32" name="Group 31"/>
          <p:cNvGrpSpPr/>
          <p:nvPr/>
        </p:nvGrpSpPr>
        <p:grpSpPr>
          <a:xfrm>
            <a:off x="-23581" y="-271597"/>
            <a:ext cx="10193050" cy="1541268"/>
            <a:chOff x="-23581" y="-271597"/>
            <a:chExt cx="10193050" cy="1541268"/>
          </a:xfrm>
        </p:grpSpPr>
        <p:grpSp>
          <p:nvGrpSpPr>
            <p:cNvPr id="51" name="กลุ่ม 52">
              <a:extLst>
                <a:ext uri="{FF2B5EF4-FFF2-40B4-BE49-F238E27FC236}">
                  <a16:creationId xmlns:a16="http://schemas.microsoft.com/office/drawing/2014/main" id="{84E5CB32-C22A-40FB-BE79-3F261B775F5E}"/>
                </a:ext>
              </a:extLst>
            </p:cNvPr>
            <p:cNvGrpSpPr/>
            <p:nvPr/>
          </p:nvGrpSpPr>
          <p:grpSpPr>
            <a:xfrm>
              <a:off x="-23581" y="299"/>
              <a:ext cx="10193050" cy="674950"/>
              <a:chOff x="-29746" y="-164554"/>
              <a:chExt cx="9173747" cy="607455"/>
            </a:xfrm>
          </p:grpSpPr>
          <p:sp>
            <p:nvSpPr>
              <p:cNvPr id="55" name="สี่เหลี่ยมผืนผ้า: มุมมน 48">
                <a:extLst>
                  <a:ext uri="{FF2B5EF4-FFF2-40B4-BE49-F238E27FC236}">
                    <a16:creationId xmlns:a16="http://schemas.microsoft.com/office/drawing/2014/main" id="{DCE62B95-9C16-4E87-82CC-AF99B1F01983}"/>
                  </a:ext>
                </a:extLst>
              </p:cNvPr>
              <p:cNvSpPr/>
              <p:nvPr/>
            </p:nvSpPr>
            <p:spPr>
              <a:xfrm>
                <a:off x="5692012" y="65211"/>
                <a:ext cx="3441748" cy="377690"/>
              </a:xfrm>
              <a:prstGeom prst="roundRect">
                <a:avLst/>
              </a:prstGeom>
              <a:gradFill flip="none" rotWithShape="1">
                <a:gsLst>
                  <a:gs pos="0">
                    <a:srgbClr val="8E7300"/>
                  </a:gs>
                  <a:gs pos="51000">
                    <a:srgbClr val="FFFFFF"/>
                  </a:gs>
                  <a:gs pos="76000">
                    <a:srgbClr val="BC9800"/>
                  </a:gs>
                  <a:gs pos="24000">
                    <a:srgbClr val="BC9800"/>
                  </a:gs>
                  <a:gs pos="100000">
                    <a:srgbClr val="9A7D00"/>
                  </a:gs>
                </a:gsLst>
                <a:lin ang="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2000"/>
              </a:p>
            </p:txBody>
          </p:sp>
          <p:sp>
            <p:nvSpPr>
              <p:cNvPr id="56" name="สี่เหลี่ยมผืนผ้า 47">
                <a:extLst>
                  <a:ext uri="{FF2B5EF4-FFF2-40B4-BE49-F238E27FC236}">
                    <a16:creationId xmlns:a16="http://schemas.microsoft.com/office/drawing/2014/main" id="{667204FE-3C1C-4980-AD32-890094B05AFC}"/>
                  </a:ext>
                </a:extLst>
              </p:cNvPr>
              <p:cNvSpPr/>
              <p:nvPr/>
            </p:nvSpPr>
            <p:spPr>
              <a:xfrm>
                <a:off x="-29746" y="-164554"/>
                <a:ext cx="9173747" cy="517884"/>
              </a:xfrm>
              <a:prstGeom prst="rect">
                <a:avLst/>
              </a:prstGeom>
              <a:gradFill flip="none" rotWithShape="1">
                <a:gsLst>
                  <a:gs pos="0">
                    <a:srgbClr val="8E7300"/>
                  </a:gs>
                  <a:gs pos="51000">
                    <a:srgbClr val="FFFFFF"/>
                  </a:gs>
                  <a:gs pos="76000">
                    <a:srgbClr val="BC9800"/>
                  </a:gs>
                  <a:gs pos="24000">
                    <a:srgbClr val="BC9800"/>
                  </a:gs>
                  <a:gs pos="100000">
                    <a:srgbClr val="9A7D00"/>
                  </a:gs>
                </a:gsLst>
                <a:lin ang="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2000"/>
              </a:p>
            </p:txBody>
          </p:sp>
          <p:sp>
            <p:nvSpPr>
              <p:cNvPr id="57" name="แผนผังลำดับงาน: ป้อนข้อมูลด้วยตนเอง 4">
                <a:extLst>
                  <a:ext uri="{FF2B5EF4-FFF2-40B4-BE49-F238E27FC236}">
                    <a16:creationId xmlns:a16="http://schemas.microsoft.com/office/drawing/2014/main" id="{CDB1064D-F2C9-4D02-9722-A4463B75D08B}"/>
                  </a:ext>
                </a:extLst>
              </p:cNvPr>
              <p:cNvSpPr/>
              <p:nvPr/>
            </p:nvSpPr>
            <p:spPr>
              <a:xfrm>
                <a:off x="5883027" y="51469"/>
                <a:ext cx="3260973" cy="301861"/>
              </a:xfrm>
              <a:prstGeom prst="flowChartAlternateProcess">
                <a:avLst/>
              </a:prstGeom>
              <a:solidFill>
                <a:srgbClr val="00206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2000" dirty="0"/>
              </a:p>
            </p:txBody>
          </p:sp>
          <p:sp>
            <p:nvSpPr>
              <p:cNvPr id="58" name="สี่เหลี่ยมผืนผ้า 3">
                <a:extLst>
                  <a:ext uri="{FF2B5EF4-FFF2-40B4-BE49-F238E27FC236}">
                    <a16:creationId xmlns:a16="http://schemas.microsoft.com/office/drawing/2014/main" id="{8493D4F4-6FD8-4552-904E-DB7274115DA0}"/>
                  </a:ext>
                </a:extLst>
              </p:cNvPr>
              <p:cNvSpPr/>
              <p:nvPr/>
            </p:nvSpPr>
            <p:spPr>
              <a:xfrm>
                <a:off x="-29746" y="-164554"/>
                <a:ext cx="9173747" cy="432048"/>
              </a:xfrm>
              <a:prstGeom prst="rect">
                <a:avLst/>
              </a:prstGeom>
              <a:solidFill>
                <a:srgbClr val="00206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2000"/>
              </a:p>
            </p:txBody>
          </p:sp>
        </p:grpSp>
        <p:grpSp>
          <p:nvGrpSpPr>
            <p:cNvPr id="52" name="กลุ่ม 9">
              <a:extLst>
                <a:ext uri="{FF2B5EF4-FFF2-40B4-BE49-F238E27FC236}">
                  <a16:creationId xmlns:a16="http://schemas.microsoft.com/office/drawing/2014/main" id="{D2312BD0-5401-4FDB-9FF3-B1382B3C9639}"/>
                </a:ext>
              </a:extLst>
            </p:cNvPr>
            <p:cNvGrpSpPr/>
            <p:nvPr/>
          </p:nvGrpSpPr>
          <p:grpSpPr>
            <a:xfrm>
              <a:off x="5792566" y="-271597"/>
              <a:ext cx="1899096" cy="1541268"/>
              <a:chOff x="5491686" y="-481268"/>
              <a:chExt cx="1709187" cy="1387141"/>
            </a:xfrm>
          </p:grpSpPr>
          <p:sp>
            <p:nvSpPr>
              <p:cNvPr id="53" name="วงรี 13">
                <a:extLst>
                  <a:ext uri="{FF2B5EF4-FFF2-40B4-BE49-F238E27FC236}">
                    <a16:creationId xmlns:a16="http://schemas.microsoft.com/office/drawing/2014/main" id="{722B5707-C41F-4885-825E-D2676CEE49E1}"/>
                  </a:ext>
                </a:extLst>
              </p:cNvPr>
              <p:cNvSpPr/>
              <p:nvPr/>
            </p:nvSpPr>
            <p:spPr>
              <a:xfrm>
                <a:off x="5491686" y="-481268"/>
                <a:ext cx="1709187" cy="1387141"/>
              </a:xfrm>
              <a:prstGeom prst="ellipse">
                <a:avLst/>
              </a:prstGeom>
              <a:solidFill>
                <a:srgbClr val="FBF7F1"/>
              </a:solidFill>
              <a:ln>
                <a:noFill/>
              </a:ln>
              <a:effectLst>
                <a:softEdge rad="31750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2000"/>
              </a:p>
            </p:txBody>
          </p:sp>
          <p:pic>
            <p:nvPicPr>
              <p:cNvPr id="54" name="รูปภาพ 65">
                <a:extLst>
                  <a:ext uri="{FF2B5EF4-FFF2-40B4-BE49-F238E27FC236}">
                    <a16:creationId xmlns:a16="http://schemas.microsoft.com/office/drawing/2014/main" id="{EF9B53AA-6A14-4E04-B937-D6234A306BD7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r="65168" b="30186"/>
              <a:stretch/>
            </p:blipFill>
            <p:spPr>
              <a:xfrm>
                <a:off x="5978910" y="-202056"/>
                <a:ext cx="857563" cy="565764"/>
              </a:xfrm>
              <a:custGeom>
                <a:avLst/>
                <a:gdLst>
                  <a:gd name="connsiteX0" fmla="*/ 0 w 1500565"/>
                  <a:gd name="connsiteY0" fmla="*/ 0 h 990006"/>
                  <a:gd name="connsiteX1" fmla="*/ 1500565 w 1500565"/>
                  <a:gd name="connsiteY1" fmla="*/ 0 h 990006"/>
                  <a:gd name="connsiteX2" fmla="*/ 1500565 w 1500565"/>
                  <a:gd name="connsiteY2" fmla="*/ 699241 h 990006"/>
                  <a:gd name="connsiteX3" fmla="*/ 1454656 w 1500565"/>
                  <a:gd name="connsiteY3" fmla="*/ 699241 h 990006"/>
                  <a:gd name="connsiteX4" fmla="*/ 1454656 w 1500565"/>
                  <a:gd name="connsiteY4" fmla="*/ 958222 h 990006"/>
                  <a:gd name="connsiteX5" fmla="*/ 1500565 w 1500565"/>
                  <a:gd name="connsiteY5" fmla="*/ 958222 h 990006"/>
                  <a:gd name="connsiteX6" fmla="*/ 1500565 w 1500565"/>
                  <a:gd name="connsiteY6" fmla="*/ 990006 h 990006"/>
                  <a:gd name="connsiteX7" fmla="*/ 0 w 1500565"/>
                  <a:gd name="connsiteY7" fmla="*/ 990006 h 9900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00565" h="990006">
                    <a:moveTo>
                      <a:pt x="0" y="0"/>
                    </a:moveTo>
                    <a:lnTo>
                      <a:pt x="1500565" y="0"/>
                    </a:lnTo>
                    <a:lnTo>
                      <a:pt x="1500565" y="699241"/>
                    </a:lnTo>
                    <a:lnTo>
                      <a:pt x="1454656" y="699241"/>
                    </a:lnTo>
                    <a:lnTo>
                      <a:pt x="1454656" y="958222"/>
                    </a:lnTo>
                    <a:lnTo>
                      <a:pt x="1500565" y="958222"/>
                    </a:lnTo>
                    <a:lnTo>
                      <a:pt x="1500565" y="990006"/>
                    </a:lnTo>
                    <a:lnTo>
                      <a:pt x="0" y="990006"/>
                    </a:lnTo>
                    <a:close/>
                  </a:path>
                </a:pathLst>
              </a:custGeom>
            </p:spPr>
          </p:pic>
        </p:grpSp>
      </p:grpSp>
      <p:grpSp>
        <p:nvGrpSpPr>
          <p:cNvPr id="59" name="Group 58"/>
          <p:cNvGrpSpPr/>
          <p:nvPr/>
        </p:nvGrpSpPr>
        <p:grpSpPr>
          <a:xfrm>
            <a:off x="-23583" y="5154909"/>
            <a:ext cx="10183585" cy="694389"/>
            <a:chOff x="-23583" y="5134125"/>
            <a:chExt cx="10183585" cy="715174"/>
          </a:xfrm>
        </p:grpSpPr>
        <p:grpSp>
          <p:nvGrpSpPr>
            <p:cNvPr id="60" name="กลุ่ม 1">
              <a:extLst>
                <a:ext uri="{FF2B5EF4-FFF2-40B4-BE49-F238E27FC236}">
                  <a16:creationId xmlns:a16="http://schemas.microsoft.com/office/drawing/2014/main" id="{58DAA6D8-19A9-434E-BD10-9F227ECAADEE}"/>
                </a:ext>
              </a:extLst>
            </p:cNvPr>
            <p:cNvGrpSpPr/>
            <p:nvPr/>
          </p:nvGrpSpPr>
          <p:grpSpPr>
            <a:xfrm>
              <a:off x="-23583" y="5274993"/>
              <a:ext cx="10183585" cy="470079"/>
              <a:chOff x="-21226" y="4621292"/>
              <a:chExt cx="9165227" cy="561020"/>
            </a:xfrm>
          </p:grpSpPr>
          <p:grpSp>
            <p:nvGrpSpPr>
              <p:cNvPr id="78" name="กลุ่ม 7">
                <a:extLst>
                  <a:ext uri="{FF2B5EF4-FFF2-40B4-BE49-F238E27FC236}">
                    <a16:creationId xmlns:a16="http://schemas.microsoft.com/office/drawing/2014/main" id="{30C28730-7CDF-4231-A774-6A7122EB4AEA}"/>
                  </a:ext>
                </a:extLst>
              </p:cNvPr>
              <p:cNvGrpSpPr/>
              <p:nvPr/>
            </p:nvGrpSpPr>
            <p:grpSpPr>
              <a:xfrm>
                <a:off x="-21226" y="4635401"/>
                <a:ext cx="5133813" cy="546911"/>
                <a:chOff x="-45702" y="6428830"/>
                <a:chExt cx="7109733" cy="450425"/>
              </a:xfrm>
            </p:grpSpPr>
            <p:sp>
              <p:nvSpPr>
                <p:cNvPr id="82" name="รูปแบบอิสระ: รูปร่าง 55">
                  <a:extLst>
                    <a:ext uri="{FF2B5EF4-FFF2-40B4-BE49-F238E27FC236}">
                      <a16:creationId xmlns:a16="http://schemas.microsoft.com/office/drawing/2014/main" id="{447532BC-F1AF-418B-B954-69A21822D4D1}"/>
                    </a:ext>
                  </a:extLst>
                </p:cNvPr>
                <p:cNvSpPr/>
                <p:nvPr/>
              </p:nvSpPr>
              <p:spPr>
                <a:xfrm>
                  <a:off x="-16309" y="6508953"/>
                  <a:ext cx="6875685" cy="339767"/>
                </a:xfrm>
                <a:custGeom>
                  <a:avLst/>
                  <a:gdLst>
                    <a:gd name="connsiteX0" fmla="*/ 0 w 6028447"/>
                    <a:gd name="connsiteY0" fmla="*/ 0 h 339767"/>
                    <a:gd name="connsiteX1" fmla="*/ 6028447 w 6028447"/>
                    <a:gd name="connsiteY1" fmla="*/ 0 h 339767"/>
                    <a:gd name="connsiteX2" fmla="*/ 5679852 w 6028447"/>
                    <a:gd name="connsiteY2" fmla="*/ 339767 h 339767"/>
                    <a:gd name="connsiteX3" fmla="*/ 0 w 6028447"/>
                    <a:gd name="connsiteY3" fmla="*/ 339767 h 339767"/>
                    <a:gd name="connsiteX4" fmla="*/ 0 w 6028447"/>
                    <a:gd name="connsiteY4" fmla="*/ 0 h 3397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028447" h="339767">
                      <a:moveTo>
                        <a:pt x="0" y="0"/>
                      </a:moveTo>
                      <a:lnTo>
                        <a:pt x="6028447" y="0"/>
                      </a:lnTo>
                      <a:lnTo>
                        <a:pt x="5679852" y="339767"/>
                      </a:lnTo>
                      <a:lnTo>
                        <a:pt x="0" y="33976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th-TH" sz="2000" dirty="0"/>
                </a:p>
              </p:txBody>
            </p:sp>
            <p:sp>
              <p:nvSpPr>
                <p:cNvPr id="83" name="รูปแบบอิสระ: รูปร่าง 50">
                  <a:extLst>
                    <a:ext uri="{FF2B5EF4-FFF2-40B4-BE49-F238E27FC236}">
                      <a16:creationId xmlns:a16="http://schemas.microsoft.com/office/drawing/2014/main" id="{72AD55B9-27A4-40A2-86AD-A09FD1FBB379}"/>
                    </a:ext>
                  </a:extLst>
                </p:cNvPr>
                <p:cNvSpPr/>
                <p:nvPr/>
              </p:nvSpPr>
              <p:spPr>
                <a:xfrm>
                  <a:off x="-45702" y="6433550"/>
                  <a:ext cx="7025615" cy="426691"/>
                </a:xfrm>
                <a:custGeom>
                  <a:avLst/>
                  <a:gdLst>
                    <a:gd name="connsiteX0" fmla="*/ 0 w 6123140"/>
                    <a:gd name="connsiteY0" fmla="*/ 0 h 426691"/>
                    <a:gd name="connsiteX1" fmla="*/ 6123140 w 6123140"/>
                    <a:gd name="connsiteY1" fmla="*/ 0 h 426691"/>
                    <a:gd name="connsiteX2" fmla="*/ 6008569 w 6123140"/>
                    <a:gd name="connsiteY2" fmla="*/ 111669 h 426691"/>
                    <a:gd name="connsiteX3" fmla="*/ 5685361 w 6123140"/>
                    <a:gd name="connsiteY3" fmla="*/ 426691 h 426691"/>
                    <a:gd name="connsiteX4" fmla="*/ 5679852 w 6123140"/>
                    <a:gd name="connsiteY4" fmla="*/ 426691 h 426691"/>
                    <a:gd name="connsiteX5" fmla="*/ 6028447 w 6123140"/>
                    <a:gd name="connsiteY5" fmla="*/ 86924 h 426691"/>
                    <a:gd name="connsiteX6" fmla="*/ 0 w 6123140"/>
                    <a:gd name="connsiteY6" fmla="*/ 86924 h 426691"/>
                    <a:gd name="connsiteX7" fmla="*/ 0 w 6123140"/>
                    <a:gd name="connsiteY7" fmla="*/ 0 h 4266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123140" h="426691">
                      <a:moveTo>
                        <a:pt x="0" y="0"/>
                      </a:moveTo>
                      <a:lnTo>
                        <a:pt x="6123140" y="0"/>
                      </a:lnTo>
                      <a:lnTo>
                        <a:pt x="6008569" y="111669"/>
                      </a:lnTo>
                      <a:lnTo>
                        <a:pt x="5685361" y="426691"/>
                      </a:lnTo>
                      <a:lnTo>
                        <a:pt x="5679852" y="426691"/>
                      </a:lnTo>
                      <a:lnTo>
                        <a:pt x="6028447" y="86924"/>
                      </a:lnTo>
                      <a:lnTo>
                        <a:pt x="0" y="8692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>
                  <a:gsLst>
                    <a:gs pos="0">
                      <a:srgbClr val="FBE4AE"/>
                    </a:gs>
                    <a:gs pos="13000">
                      <a:srgbClr val="BD922A"/>
                    </a:gs>
                    <a:gs pos="21001">
                      <a:srgbClr val="BD922A"/>
                    </a:gs>
                    <a:gs pos="63000">
                      <a:srgbClr val="FBE4AE"/>
                    </a:gs>
                    <a:gs pos="67000">
                      <a:srgbClr val="BD922A"/>
                    </a:gs>
                    <a:gs pos="69000">
                      <a:srgbClr val="835E17"/>
                    </a:gs>
                    <a:gs pos="82001">
                      <a:srgbClr val="A28949"/>
                    </a:gs>
                    <a:gs pos="100000">
                      <a:srgbClr val="FAE3B7"/>
                    </a:gs>
                  </a:gsLst>
                  <a:lin ang="0" scaled="1"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th-TH" sz="2000" dirty="0"/>
                </a:p>
              </p:txBody>
            </p:sp>
            <p:sp>
              <p:nvSpPr>
                <p:cNvPr id="84" name="รูปแบบอิสระ: รูปร่าง 49">
                  <a:extLst>
                    <a:ext uri="{FF2B5EF4-FFF2-40B4-BE49-F238E27FC236}">
                      <a16:creationId xmlns:a16="http://schemas.microsoft.com/office/drawing/2014/main" id="{0CC04605-512B-40BA-BB6C-C4CA6329F254}"/>
                    </a:ext>
                  </a:extLst>
                </p:cNvPr>
                <p:cNvSpPr/>
                <p:nvPr/>
              </p:nvSpPr>
              <p:spPr>
                <a:xfrm rot="380166">
                  <a:off x="6515308" y="6428830"/>
                  <a:ext cx="548723" cy="450425"/>
                </a:xfrm>
                <a:custGeom>
                  <a:avLst/>
                  <a:gdLst>
                    <a:gd name="connsiteX0" fmla="*/ 411471 w 524882"/>
                    <a:gd name="connsiteY0" fmla="*/ 0 h 426691"/>
                    <a:gd name="connsiteX1" fmla="*/ 524882 w 524882"/>
                    <a:gd name="connsiteY1" fmla="*/ 0 h 426691"/>
                    <a:gd name="connsiteX2" fmla="*/ 113411 w 524882"/>
                    <a:gd name="connsiteY2" fmla="*/ 426691 h 426691"/>
                    <a:gd name="connsiteX3" fmla="*/ 0 w 524882"/>
                    <a:gd name="connsiteY3" fmla="*/ 426691 h 426691"/>
                    <a:gd name="connsiteX4" fmla="*/ 411471 w 524882"/>
                    <a:gd name="connsiteY4" fmla="*/ 0 h 4266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24882" h="426691">
                      <a:moveTo>
                        <a:pt x="411471" y="0"/>
                      </a:moveTo>
                      <a:lnTo>
                        <a:pt x="524882" y="0"/>
                      </a:lnTo>
                      <a:lnTo>
                        <a:pt x="113411" y="426691"/>
                      </a:lnTo>
                      <a:lnTo>
                        <a:pt x="0" y="426691"/>
                      </a:lnTo>
                      <a:lnTo>
                        <a:pt x="411471" y="0"/>
                      </a:ln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FBE4AE"/>
                    </a:gs>
                    <a:gs pos="13000">
                      <a:srgbClr val="BD922A"/>
                    </a:gs>
                    <a:gs pos="21001">
                      <a:srgbClr val="BD922A"/>
                    </a:gs>
                    <a:gs pos="63000">
                      <a:srgbClr val="FBE4AE"/>
                    </a:gs>
                    <a:gs pos="67000">
                      <a:srgbClr val="BD922A"/>
                    </a:gs>
                    <a:gs pos="69000">
                      <a:srgbClr val="835E17"/>
                    </a:gs>
                    <a:gs pos="82001">
                      <a:srgbClr val="A28949"/>
                    </a:gs>
                    <a:gs pos="100000">
                      <a:srgbClr val="FAE3B7"/>
                    </a:gs>
                  </a:gsLst>
                  <a:path path="circle">
                    <a:fillToRect l="100000" b="100000"/>
                  </a:path>
                  <a:tileRect t="-100000" r="-100000"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th-TH" sz="2000"/>
                </a:p>
              </p:txBody>
            </p:sp>
          </p:grpSp>
          <p:grpSp>
            <p:nvGrpSpPr>
              <p:cNvPr id="79" name="กลุ่ม 4">
                <a:extLst>
                  <a:ext uri="{FF2B5EF4-FFF2-40B4-BE49-F238E27FC236}">
                    <a16:creationId xmlns:a16="http://schemas.microsoft.com/office/drawing/2014/main" id="{33080593-C486-4A4E-A259-28A964353B4D}"/>
                  </a:ext>
                </a:extLst>
              </p:cNvPr>
              <p:cNvGrpSpPr/>
              <p:nvPr/>
            </p:nvGrpSpPr>
            <p:grpSpPr>
              <a:xfrm>
                <a:off x="7524888" y="4621292"/>
                <a:ext cx="1619113" cy="531030"/>
                <a:chOff x="9543115" y="6415804"/>
                <a:chExt cx="2661401" cy="453428"/>
              </a:xfrm>
            </p:grpSpPr>
            <p:sp>
              <p:nvSpPr>
                <p:cNvPr id="80" name="รูปแบบอิสระ: รูปร่าง 38">
                  <a:extLst>
                    <a:ext uri="{FF2B5EF4-FFF2-40B4-BE49-F238E27FC236}">
                      <a16:creationId xmlns:a16="http://schemas.microsoft.com/office/drawing/2014/main" id="{18287458-5345-45BB-A7B2-0AE1DDE4E433}"/>
                    </a:ext>
                  </a:extLst>
                </p:cNvPr>
                <p:cNvSpPr/>
                <p:nvPr/>
              </p:nvSpPr>
              <p:spPr>
                <a:xfrm>
                  <a:off x="9543115" y="6415804"/>
                  <a:ext cx="2661398" cy="441288"/>
                </a:xfrm>
                <a:custGeom>
                  <a:avLst/>
                  <a:gdLst>
                    <a:gd name="connsiteX0" fmla="*/ 437779 w 1373020"/>
                    <a:gd name="connsiteY0" fmla="*/ 0 h 426691"/>
                    <a:gd name="connsiteX1" fmla="*/ 1373020 w 1373020"/>
                    <a:gd name="connsiteY1" fmla="*/ 0 h 426691"/>
                    <a:gd name="connsiteX2" fmla="*/ 1373020 w 1373020"/>
                    <a:gd name="connsiteY2" fmla="*/ 426691 h 426691"/>
                    <a:gd name="connsiteX3" fmla="*/ 0 w 1373020"/>
                    <a:gd name="connsiteY3" fmla="*/ 426691 h 426691"/>
                    <a:gd name="connsiteX4" fmla="*/ 323208 w 1373020"/>
                    <a:gd name="connsiteY4" fmla="*/ 111669 h 426691"/>
                    <a:gd name="connsiteX5" fmla="*/ 437779 w 1373020"/>
                    <a:gd name="connsiteY5" fmla="*/ 0 h 4266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73020" h="426691">
                      <a:moveTo>
                        <a:pt x="437779" y="0"/>
                      </a:moveTo>
                      <a:lnTo>
                        <a:pt x="1373020" y="0"/>
                      </a:lnTo>
                      <a:lnTo>
                        <a:pt x="1373020" y="426691"/>
                      </a:lnTo>
                      <a:lnTo>
                        <a:pt x="0" y="426691"/>
                      </a:lnTo>
                      <a:lnTo>
                        <a:pt x="323208" y="111669"/>
                      </a:lnTo>
                      <a:lnTo>
                        <a:pt x="437779" y="0"/>
                      </a:lnTo>
                      <a:close/>
                    </a:path>
                  </a:pathLst>
                </a:custGeom>
                <a:gradFill>
                  <a:gsLst>
                    <a:gs pos="0">
                      <a:srgbClr val="FBE4AE"/>
                    </a:gs>
                    <a:gs pos="13000">
                      <a:srgbClr val="BD922A"/>
                    </a:gs>
                    <a:gs pos="21001">
                      <a:srgbClr val="BD922A"/>
                    </a:gs>
                    <a:gs pos="63000">
                      <a:srgbClr val="FBE4AE"/>
                    </a:gs>
                    <a:gs pos="67000">
                      <a:srgbClr val="BD922A"/>
                    </a:gs>
                    <a:gs pos="69000">
                      <a:srgbClr val="835E17"/>
                    </a:gs>
                    <a:gs pos="82001">
                      <a:srgbClr val="A28949"/>
                    </a:gs>
                    <a:gs pos="100000">
                      <a:srgbClr val="FAE3B7"/>
                    </a:gs>
                  </a:gsLst>
                  <a:lin ang="0" scaled="1"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th-TH" sz="2000"/>
                </a:p>
              </p:txBody>
            </p:sp>
            <p:sp>
              <p:nvSpPr>
                <p:cNvPr id="81" name="รูปแบบอิสระ: รูปร่าง 31">
                  <a:extLst>
                    <a:ext uri="{FF2B5EF4-FFF2-40B4-BE49-F238E27FC236}">
                      <a16:creationId xmlns:a16="http://schemas.microsoft.com/office/drawing/2014/main" id="{CB515603-CB57-4A48-B8A7-C4BD2C469F4B}"/>
                    </a:ext>
                  </a:extLst>
                </p:cNvPr>
                <p:cNvSpPr/>
                <p:nvPr/>
              </p:nvSpPr>
              <p:spPr>
                <a:xfrm>
                  <a:off x="9543115" y="6510930"/>
                  <a:ext cx="2661401" cy="358302"/>
                </a:xfrm>
                <a:custGeom>
                  <a:avLst/>
                  <a:gdLst>
                    <a:gd name="connsiteX0" fmla="*/ 349528 w 1399340"/>
                    <a:gd name="connsiteY0" fmla="*/ 0 h 340675"/>
                    <a:gd name="connsiteX1" fmla="*/ 1399340 w 1399340"/>
                    <a:gd name="connsiteY1" fmla="*/ 0 h 340675"/>
                    <a:gd name="connsiteX2" fmla="*/ 1399340 w 1399340"/>
                    <a:gd name="connsiteY2" fmla="*/ 340675 h 340675"/>
                    <a:gd name="connsiteX3" fmla="*/ 0 w 1399340"/>
                    <a:gd name="connsiteY3" fmla="*/ 340675 h 340675"/>
                    <a:gd name="connsiteX4" fmla="*/ 349528 w 1399340"/>
                    <a:gd name="connsiteY4" fmla="*/ 0 h 3406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99340" h="340675">
                      <a:moveTo>
                        <a:pt x="349528" y="0"/>
                      </a:moveTo>
                      <a:lnTo>
                        <a:pt x="1399340" y="0"/>
                      </a:lnTo>
                      <a:lnTo>
                        <a:pt x="1399340" y="340675"/>
                      </a:lnTo>
                      <a:lnTo>
                        <a:pt x="0" y="340675"/>
                      </a:lnTo>
                      <a:lnTo>
                        <a:pt x="349528" y="0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th-TH" sz="2000"/>
                </a:p>
              </p:txBody>
            </p:sp>
          </p:grpSp>
        </p:grpSp>
        <p:pic>
          <p:nvPicPr>
            <p:cNvPr id="72" name="Picture 23">
              <a:extLst>
                <a:ext uri="{FF2B5EF4-FFF2-40B4-BE49-F238E27FC236}">
                  <a16:creationId xmlns:a16="http://schemas.microsoft.com/office/drawing/2014/main" id="{A9FCDA38-8F0B-49DF-8F2E-B899B1F3623D}"/>
                </a:ext>
              </a:extLst>
            </p:cNvPr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699853" y="5264104"/>
              <a:ext cx="625615" cy="408428"/>
            </a:xfrm>
            <a:prstGeom prst="rect">
              <a:avLst/>
            </a:prstGeom>
          </p:spPr>
        </p:pic>
        <p:pic>
          <p:nvPicPr>
            <p:cNvPr id="73" name="Picture 24">
              <a:extLst>
                <a:ext uri="{FF2B5EF4-FFF2-40B4-BE49-F238E27FC236}">
                  <a16:creationId xmlns:a16="http://schemas.microsoft.com/office/drawing/2014/main" id="{199745AA-CFB3-443D-A566-E11575BA5223}"/>
                </a:ext>
              </a:extLst>
            </p:cNvPr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440755" y="5252961"/>
              <a:ext cx="384697" cy="433336"/>
            </a:xfrm>
            <a:prstGeom prst="rect">
              <a:avLst/>
            </a:prstGeom>
          </p:spPr>
        </p:pic>
        <p:pic>
          <p:nvPicPr>
            <p:cNvPr id="74" name="Picture 35">
              <a:extLst>
                <a:ext uri="{FF2B5EF4-FFF2-40B4-BE49-F238E27FC236}">
                  <a16:creationId xmlns:a16="http://schemas.microsoft.com/office/drawing/2014/main" id="{9584FECB-F937-4F01-8CDD-C92F98A2F1BC}"/>
                </a:ext>
              </a:extLst>
            </p:cNvPr>
            <p:cNvPicPr>
              <a:picLocks noChangeAspect="1"/>
            </p:cNvPicPr>
            <p:nvPr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882063" y="5338458"/>
              <a:ext cx="373365" cy="309768"/>
            </a:xfrm>
            <a:prstGeom prst="rect">
              <a:avLst/>
            </a:prstGeom>
          </p:spPr>
        </p:pic>
        <p:pic>
          <p:nvPicPr>
            <p:cNvPr id="75" name="Picture 36">
              <a:extLst>
                <a:ext uri="{FF2B5EF4-FFF2-40B4-BE49-F238E27FC236}">
                  <a16:creationId xmlns:a16="http://schemas.microsoft.com/office/drawing/2014/main" id="{62FFD426-AD6C-47DA-99D3-A7217E240C18}"/>
                </a:ext>
              </a:extLst>
            </p:cNvPr>
            <p:cNvPicPr>
              <a:picLocks noChangeAspect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345100" y="5340250"/>
              <a:ext cx="281130" cy="303691"/>
            </a:xfrm>
            <a:prstGeom prst="rect">
              <a:avLst/>
            </a:prstGeom>
          </p:spPr>
        </p:pic>
        <p:pic>
          <p:nvPicPr>
            <p:cNvPr id="76" name="Picture 2" descr="C:\Users\Administrator\Desktop\change for good.png"/>
            <p:cNvPicPr>
              <a:picLocks noChangeAspect="1" noChangeArrowheads="1"/>
            </p:cNvPicPr>
            <p:nvPr/>
          </p:nvPicPr>
          <p:blipFill>
            <a:blip r:embed="rId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606130" y="5281839"/>
              <a:ext cx="890907" cy="501037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77" name="รูปแบบอิสระ: รูปร่าง 49">
              <a:extLst>
                <a:ext uri="{FF2B5EF4-FFF2-40B4-BE49-F238E27FC236}">
                  <a16:creationId xmlns:a16="http://schemas.microsoft.com/office/drawing/2014/main" id="{0CC04605-512B-40BA-BB6C-C4CA6329F254}"/>
                </a:ext>
              </a:extLst>
            </p:cNvPr>
            <p:cNvSpPr/>
            <p:nvPr/>
          </p:nvSpPr>
          <p:spPr>
            <a:xfrm rot="1816843">
              <a:off x="8384884" y="5134125"/>
              <a:ext cx="366819" cy="715174"/>
            </a:xfrm>
            <a:custGeom>
              <a:avLst/>
              <a:gdLst>
                <a:gd name="connsiteX0" fmla="*/ 411471 w 524882"/>
                <a:gd name="connsiteY0" fmla="*/ 0 h 426691"/>
                <a:gd name="connsiteX1" fmla="*/ 524882 w 524882"/>
                <a:gd name="connsiteY1" fmla="*/ 0 h 426691"/>
                <a:gd name="connsiteX2" fmla="*/ 113411 w 524882"/>
                <a:gd name="connsiteY2" fmla="*/ 426691 h 426691"/>
                <a:gd name="connsiteX3" fmla="*/ 0 w 524882"/>
                <a:gd name="connsiteY3" fmla="*/ 426691 h 426691"/>
                <a:gd name="connsiteX4" fmla="*/ 411471 w 524882"/>
                <a:gd name="connsiteY4" fmla="*/ 0 h 426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4882" h="426691">
                  <a:moveTo>
                    <a:pt x="411471" y="0"/>
                  </a:moveTo>
                  <a:lnTo>
                    <a:pt x="524882" y="0"/>
                  </a:lnTo>
                  <a:lnTo>
                    <a:pt x="113411" y="426691"/>
                  </a:lnTo>
                  <a:lnTo>
                    <a:pt x="0" y="426691"/>
                  </a:lnTo>
                  <a:lnTo>
                    <a:pt x="411471" y="0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BE4AE"/>
                </a:gs>
                <a:gs pos="13000">
                  <a:srgbClr val="BD922A"/>
                </a:gs>
                <a:gs pos="21001">
                  <a:srgbClr val="BD922A"/>
                </a:gs>
                <a:gs pos="63000">
                  <a:srgbClr val="FBE4AE"/>
                </a:gs>
                <a:gs pos="67000">
                  <a:srgbClr val="BD922A"/>
                </a:gs>
                <a:gs pos="69000">
                  <a:srgbClr val="835E17"/>
                </a:gs>
                <a:gs pos="82001">
                  <a:srgbClr val="A28949"/>
                </a:gs>
                <a:gs pos="100000">
                  <a:srgbClr val="FAE3B7"/>
                </a:gs>
              </a:gsLst>
              <a:path path="circle">
                <a:fillToRect l="100000" b="100000"/>
              </a:path>
              <a:tileRect t="-100000" r="-10000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th-TH" sz="2000"/>
            </a:p>
          </p:txBody>
        </p:sp>
      </p:grpSp>
      <p:sp>
        <p:nvSpPr>
          <p:cNvPr id="85" name="TextBox 7"/>
          <p:cNvSpPr txBox="1"/>
          <p:nvPr/>
        </p:nvSpPr>
        <p:spPr>
          <a:xfrm>
            <a:off x="216981" y="5442506"/>
            <a:ext cx="5166910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th-TH" sz="1000" b="1" dirty="0">
                <a:solidFill>
                  <a:schemeClr val="bg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เศรษฐกิจฐานรากมั่นคง ชุมชนเข้มแข็งอย่างยั่งยืน ด้วยหลักปรัชญาของเศรษฐกิจพอเพียง</a:t>
            </a:r>
          </a:p>
        </p:txBody>
      </p:sp>
      <p:sp>
        <p:nvSpPr>
          <p:cNvPr id="86" name="กล่องข้อความ 8">
            <a:extLst>
              <a:ext uri="{FF2B5EF4-FFF2-40B4-BE49-F238E27FC236}">
                <a16:creationId xmlns:a16="http://schemas.microsoft.com/office/drawing/2014/main" id="{BF84CABE-5C70-4013-8958-0D4F9CD0D474}"/>
              </a:ext>
            </a:extLst>
          </p:cNvPr>
          <p:cNvSpPr txBox="1"/>
          <p:nvPr/>
        </p:nvSpPr>
        <p:spPr>
          <a:xfrm>
            <a:off x="7676272" y="32100"/>
            <a:ext cx="2493196" cy="5262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ct val="120000"/>
              </a:lnSpc>
            </a:pPr>
            <a:r>
              <a:rPr lang="en-US" sz="12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60 </a:t>
            </a:r>
            <a:r>
              <a:rPr lang="th-TH" sz="12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ปี กรมการพัฒนาชุมชน</a:t>
            </a:r>
          </a:p>
          <a:p>
            <a:pPr>
              <a:lnSpc>
                <a:spcPct val="120000"/>
              </a:lnSpc>
            </a:pPr>
            <a:r>
              <a:rPr lang="th-TH" sz="12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สร้างสรรค์ชุมชน สร้างคน สร้างชาติ</a:t>
            </a:r>
            <a:endParaRPr lang="en-US" sz="1200" b="1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hulabhorn Likit Text" panose="00000500000000000000" pitchFamily="50" charset="-34"/>
              <a:cs typeface="Chulabhorn Likit Text" panose="00000500000000000000" pitchFamily="50" charset="-34"/>
            </a:endParaRPr>
          </a:p>
        </p:txBody>
      </p:sp>
      <p:sp>
        <p:nvSpPr>
          <p:cNvPr id="87" name="สี่เหลี่ยมผืนผ้า: มุมมน 24">
            <a:extLst>
              <a:ext uri="{FF2B5EF4-FFF2-40B4-BE49-F238E27FC236}">
                <a16:creationId xmlns:a16="http://schemas.microsoft.com/office/drawing/2014/main" id="{D992C9EC-F489-4262-8A24-43469489E10F}"/>
              </a:ext>
            </a:extLst>
          </p:cNvPr>
          <p:cNvSpPr/>
          <p:nvPr/>
        </p:nvSpPr>
        <p:spPr>
          <a:xfrm>
            <a:off x="298784" y="-44257"/>
            <a:ext cx="6334319" cy="679012"/>
          </a:xfrm>
          <a:prstGeom prst="roundRect">
            <a:avLst/>
          </a:prstGeom>
          <a:noFill/>
          <a:ln>
            <a:noFill/>
          </a:ln>
          <a:scene3d>
            <a:camera prst="orthographicFront"/>
            <a:lightRig rig="threePt" dir="t"/>
          </a:scene3d>
          <a:sp3d>
            <a:bevelT w="139700" h="139700" prst="divot"/>
          </a:sp3d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rtlCol="0" anchor="t"/>
          <a:lstStyle/>
          <a:p>
            <a:pPr>
              <a:lnSpc>
                <a:spcPct val="110000"/>
              </a:lnSpc>
            </a:pPr>
            <a:r>
              <a:rPr lang="th-TH" sz="1200" b="1" spc="-30" dirty="0">
                <a:solidFill>
                  <a:schemeClr val="bg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5.4 </a:t>
            </a:r>
            <a:r>
              <a:rPr lang="th-TH" sz="1200" b="1" dirty="0">
                <a:solidFill>
                  <a:schemeClr val="bg1"/>
                </a:solidFill>
                <a:latin typeface="Chulabhorn Likit Text" panose="00000500000000000000" pitchFamily="50" charset="-34"/>
                <a:ea typeface="Times New Roman" panose="02020603050405020304" pitchFamily="18" charset="0"/>
                <a:cs typeface="Chulabhorn Likit Text" panose="00000500000000000000" pitchFamily="50" charset="-34"/>
              </a:rPr>
              <a:t>การพิจารณาจัดสรรงบประมาณเงินอุดหนุน และเงินทุนหมุนเวียน</a:t>
            </a:r>
            <a:br>
              <a:rPr lang="th-TH" sz="1200" b="1" dirty="0">
                <a:solidFill>
                  <a:schemeClr val="bg1"/>
                </a:solidFill>
                <a:latin typeface="Chulabhorn Likit Text" panose="00000500000000000000" pitchFamily="50" charset="-34"/>
                <a:ea typeface="Times New Roman" panose="02020603050405020304" pitchFamily="18" charset="0"/>
                <a:cs typeface="Chulabhorn Likit Text" panose="00000500000000000000" pitchFamily="50" charset="-34"/>
              </a:rPr>
            </a:br>
            <a:r>
              <a:rPr lang="th-TH" sz="1200" b="1" dirty="0">
                <a:solidFill>
                  <a:schemeClr val="bg1"/>
                </a:solidFill>
                <a:latin typeface="Chulabhorn Likit Text" panose="00000500000000000000" pitchFamily="50" charset="-34"/>
                <a:ea typeface="Times New Roman" panose="02020603050405020304" pitchFamily="18" charset="0"/>
                <a:cs typeface="Chulabhorn Likit Text" panose="00000500000000000000" pitchFamily="50" charset="-34"/>
              </a:rPr>
              <a:t>กองทุนพัฒนาบทบาทสตรี ประจำปีงบประมาณ พ.ศ. 2566 เพิ่มเติม </a:t>
            </a:r>
            <a:r>
              <a:rPr lang="th-TH" sz="1200" b="1" dirty="0" smtClean="0">
                <a:solidFill>
                  <a:schemeClr val="bg1"/>
                </a:solidFill>
                <a:latin typeface="Chulabhorn Likit Text" panose="00000500000000000000" pitchFamily="50" charset="-34"/>
                <a:ea typeface="Times New Roman" panose="02020603050405020304" pitchFamily="18" charset="0"/>
                <a:cs typeface="Chulabhorn Likit Text" panose="00000500000000000000" pitchFamily="50" charset="-34"/>
              </a:rPr>
              <a:t>(ต่อ)</a:t>
            </a:r>
            <a:endParaRPr lang="th-TH" sz="1200" b="1" dirty="0">
              <a:solidFill>
                <a:schemeClr val="bg1"/>
              </a:solidFill>
              <a:latin typeface="Chulabhorn Likit Text" panose="00000500000000000000" pitchFamily="50" charset="-34"/>
              <a:cs typeface="Chulabhorn Likit Text" panose="00000500000000000000" pitchFamily="50" charset="-34"/>
            </a:endParaRPr>
          </a:p>
        </p:txBody>
      </p:sp>
    </p:spTree>
    <p:extLst>
      <p:ext uri="{BB962C8B-B14F-4D97-AF65-F5344CB8AC3E}">
        <p14:creationId xmlns:p14="http://schemas.microsoft.com/office/powerpoint/2010/main" val="2136750577"/>
      </p:ext>
    </p:extLst>
  </p:cSld>
  <p:clrMapOvr>
    <a:masterClrMapping/>
  </p:clrMapOvr>
</p:sld>
</file>

<file path=ppt/slides/slide1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2" name="Group 31"/>
          <p:cNvGrpSpPr/>
          <p:nvPr/>
        </p:nvGrpSpPr>
        <p:grpSpPr>
          <a:xfrm>
            <a:off x="-23581" y="-271597"/>
            <a:ext cx="10193050" cy="1541268"/>
            <a:chOff x="-23581" y="-271597"/>
            <a:chExt cx="10193050" cy="1541268"/>
          </a:xfrm>
        </p:grpSpPr>
        <p:grpSp>
          <p:nvGrpSpPr>
            <p:cNvPr id="51" name="กลุ่ม 52">
              <a:extLst>
                <a:ext uri="{FF2B5EF4-FFF2-40B4-BE49-F238E27FC236}">
                  <a16:creationId xmlns:a16="http://schemas.microsoft.com/office/drawing/2014/main" id="{84E5CB32-C22A-40FB-BE79-3F261B775F5E}"/>
                </a:ext>
              </a:extLst>
            </p:cNvPr>
            <p:cNvGrpSpPr/>
            <p:nvPr/>
          </p:nvGrpSpPr>
          <p:grpSpPr>
            <a:xfrm>
              <a:off x="-23581" y="299"/>
              <a:ext cx="10193050" cy="674950"/>
              <a:chOff x="-29746" y="-164554"/>
              <a:chExt cx="9173747" cy="607455"/>
            </a:xfrm>
          </p:grpSpPr>
          <p:sp>
            <p:nvSpPr>
              <p:cNvPr id="55" name="สี่เหลี่ยมผืนผ้า: มุมมน 48">
                <a:extLst>
                  <a:ext uri="{FF2B5EF4-FFF2-40B4-BE49-F238E27FC236}">
                    <a16:creationId xmlns:a16="http://schemas.microsoft.com/office/drawing/2014/main" id="{DCE62B95-9C16-4E87-82CC-AF99B1F01983}"/>
                  </a:ext>
                </a:extLst>
              </p:cNvPr>
              <p:cNvSpPr/>
              <p:nvPr/>
            </p:nvSpPr>
            <p:spPr>
              <a:xfrm>
                <a:off x="5692012" y="65211"/>
                <a:ext cx="3441748" cy="377690"/>
              </a:xfrm>
              <a:prstGeom prst="roundRect">
                <a:avLst/>
              </a:prstGeom>
              <a:gradFill flip="none" rotWithShape="1">
                <a:gsLst>
                  <a:gs pos="0">
                    <a:srgbClr val="8E7300"/>
                  </a:gs>
                  <a:gs pos="51000">
                    <a:srgbClr val="FFFFFF"/>
                  </a:gs>
                  <a:gs pos="76000">
                    <a:srgbClr val="BC9800"/>
                  </a:gs>
                  <a:gs pos="24000">
                    <a:srgbClr val="BC9800"/>
                  </a:gs>
                  <a:gs pos="100000">
                    <a:srgbClr val="9A7D00"/>
                  </a:gs>
                </a:gsLst>
                <a:lin ang="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2000"/>
              </a:p>
            </p:txBody>
          </p:sp>
          <p:sp>
            <p:nvSpPr>
              <p:cNvPr id="56" name="สี่เหลี่ยมผืนผ้า 47">
                <a:extLst>
                  <a:ext uri="{FF2B5EF4-FFF2-40B4-BE49-F238E27FC236}">
                    <a16:creationId xmlns:a16="http://schemas.microsoft.com/office/drawing/2014/main" id="{667204FE-3C1C-4980-AD32-890094B05AFC}"/>
                  </a:ext>
                </a:extLst>
              </p:cNvPr>
              <p:cNvSpPr/>
              <p:nvPr/>
            </p:nvSpPr>
            <p:spPr>
              <a:xfrm>
                <a:off x="-29746" y="-164554"/>
                <a:ext cx="9173747" cy="517884"/>
              </a:xfrm>
              <a:prstGeom prst="rect">
                <a:avLst/>
              </a:prstGeom>
              <a:gradFill flip="none" rotWithShape="1">
                <a:gsLst>
                  <a:gs pos="0">
                    <a:srgbClr val="8E7300"/>
                  </a:gs>
                  <a:gs pos="51000">
                    <a:srgbClr val="FFFFFF"/>
                  </a:gs>
                  <a:gs pos="76000">
                    <a:srgbClr val="BC9800"/>
                  </a:gs>
                  <a:gs pos="24000">
                    <a:srgbClr val="BC9800"/>
                  </a:gs>
                  <a:gs pos="100000">
                    <a:srgbClr val="9A7D00"/>
                  </a:gs>
                </a:gsLst>
                <a:lin ang="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2000"/>
              </a:p>
            </p:txBody>
          </p:sp>
          <p:sp>
            <p:nvSpPr>
              <p:cNvPr id="57" name="แผนผังลำดับงาน: ป้อนข้อมูลด้วยตนเอง 4">
                <a:extLst>
                  <a:ext uri="{FF2B5EF4-FFF2-40B4-BE49-F238E27FC236}">
                    <a16:creationId xmlns:a16="http://schemas.microsoft.com/office/drawing/2014/main" id="{CDB1064D-F2C9-4D02-9722-A4463B75D08B}"/>
                  </a:ext>
                </a:extLst>
              </p:cNvPr>
              <p:cNvSpPr/>
              <p:nvPr/>
            </p:nvSpPr>
            <p:spPr>
              <a:xfrm>
                <a:off x="5883027" y="51469"/>
                <a:ext cx="3260973" cy="301861"/>
              </a:xfrm>
              <a:prstGeom prst="flowChartAlternateProcess">
                <a:avLst/>
              </a:prstGeom>
              <a:solidFill>
                <a:srgbClr val="00206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2000" dirty="0"/>
              </a:p>
            </p:txBody>
          </p:sp>
          <p:sp>
            <p:nvSpPr>
              <p:cNvPr id="58" name="สี่เหลี่ยมผืนผ้า 3">
                <a:extLst>
                  <a:ext uri="{FF2B5EF4-FFF2-40B4-BE49-F238E27FC236}">
                    <a16:creationId xmlns:a16="http://schemas.microsoft.com/office/drawing/2014/main" id="{8493D4F4-6FD8-4552-904E-DB7274115DA0}"/>
                  </a:ext>
                </a:extLst>
              </p:cNvPr>
              <p:cNvSpPr/>
              <p:nvPr/>
            </p:nvSpPr>
            <p:spPr>
              <a:xfrm>
                <a:off x="-29746" y="-164554"/>
                <a:ext cx="9173747" cy="432048"/>
              </a:xfrm>
              <a:prstGeom prst="rect">
                <a:avLst/>
              </a:prstGeom>
              <a:solidFill>
                <a:srgbClr val="00206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2000"/>
              </a:p>
            </p:txBody>
          </p:sp>
        </p:grpSp>
        <p:grpSp>
          <p:nvGrpSpPr>
            <p:cNvPr id="52" name="กลุ่ม 9">
              <a:extLst>
                <a:ext uri="{FF2B5EF4-FFF2-40B4-BE49-F238E27FC236}">
                  <a16:creationId xmlns:a16="http://schemas.microsoft.com/office/drawing/2014/main" id="{D2312BD0-5401-4FDB-9FF3-B1382B3C9639}"/>
                </a:ext>
              </a:extLst>
            </p:cNvPr>
            <p:cNvGrpSpPr/>
            <p:nvPr/>
          </p:nvGrpSpPr>
          <p:grpSpPr>
            <a:xfrm>
              <a:off x="5792566" y="-271597"/>
              <a:ext cx="1899096" cy="1541268"/>
              <a:chOff x="5491686" y="-481268"/>
              <a:chExt cx="1709187" cy="1387141"/>
            </a:xfrm>
          </p:grpSpPr>
          <p:sp>
            <p:nvSpPr>
              <p:cNvPr id="53" name="วงรี 13">
                <a:extLst>
                  <a:ext uri="{FF2B5EF4-FFF2-40B4-BE49-F238E27FC236}">
                    <a16:creationId xmlns:a16="http://schemas.microsoft.com/office/drawing/2014/main" id="{722B5707-C41F-4885-825E-D2676CEE49E1}"/>
                  </a:ext>
                </a:extLst>
              </p:cNvPr>
              <p:cNvSpPr/>
              <p:nvPr/>
            </p:nvSpPr>
            <p:spPr>
              <a:xfrm>
                <a:off x="5491686" y="-481268"/>
                <a:ext cx="1709187" cy="1387141"/>
              </a:xfrm>
              <a:prstGeom prst="ellipse">
                <a:avLst/>
              </a:prstGeom>
              <a:solidFill>
                <a:srgbClr val="FBF7F1"/>
              </a:solidFill>
              <a:ln>
                <a:noFill/>
              </a:ln>
              <a:effectLst>
                <a:softEdge rad="31750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2000"/>
              </a:p>
            </p:txBody>
          </p:sp>
          <p:pic>
            <p:nvPicPr>
              <p:cNvPr id="54" name="รูปภาพ 65">
                <a:extLst>
                  <a:ext uri="{FF2B5EF4-FFF2-40B4-BE49-F238E27FC236}">
                    <a16:creationId xmlns:a16="http://schemas.microsoft.com/office/drawing/2014/main" id="{EF9B53AA-6A14-4E04-B937-D6234A306BD7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r="65168" b="30186"/>
              <a:stretch/>
            </p:blipFill>
            <p:spPr>
              <a:xfrm>
                <a:off x="5978910" y="-202056"/>
                <a:ext cx="857563" cy="565764"/>
              </a:xfrm>
              <a:custGeom>
                <a:avLst/>
                <a:gdLst>
                  <a:gd name="connsiteX0" fmla="*/ 0 w 1500565"/>
                  <a:gd name="connsiteY0" fmla="*/ 0 h 990006"/>
                  <a:gd name="connsiteX1" fmla="*/ 1500565 w 1500565"/>
                  <a:gd name="connsiteY1" fmla="*/ 0 h 990006"/>
                  <a:gd name="connsiteX2" fmla="*/ 1500565 w 1500565"/>
                  <a:gd name="connsiteY2" fmla="*/ 699241 h 990006"/>
                  <a:gd name="connsiteX3" fmla="*/ 1454656 w 1500565"/>
                  <a:gd name="connsiteY3" fmla="*/ 699241 h 990006"/>
                  <a:gd name="connsiteX4" fmla="*/ 1454656 w 1500565"/>
                  <a:gd name="connsiteY4" fmla="*/ 958222 h 990006"/>
                  <a:gd name="connsiteX5" fmla="*/ 1500565 w 1500565"/>
                  <a:gd name="connsiteY5" fmla="*/ 958222 h 990006"/>
                  <a:gd name="connsiteX6" fmla="*/ 1500565 w 1500565"/>
                  <a:gd name="connsiteY6" fmla="*/ 990006 h 990006"/>
                  <a:gd name="connsiteX7" fmla="*/ 0 w 1500565"/>
                  <a:gd name="connsiteY7" fmla="*/ 990006 h 9900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00565" h="990006">
                    <a:moveTo>
                      <a:pt x="0" y="0"/>
                    </a:moveTo>
                    <a:lnTo>
                      <a:pt x="1500565" y="0"/>
                    </a:lnTo>
                    <a:lnTo>
                      <a:pt x="1500565" y="699241"/>
                    </a:lnTo>
                    <a:lnTo>
                      <a:pt x="1454656" y="699241"/>
                    </a:lnTo>
                    <a:lnTo>
                      <a:pt x="1454656" y="958222"/>
                    </a:lnTo>
                    <a:lnTo>
                      <a:pt x="1500565" y="958222"/>
                    </a:lnTo>
                    <a:lnTo>
                      <a:pt x="1500565" y="990006"/>
                    </a:lnTo>
                    <a:lnTo>
                      <a:pt x="0" y="990006"/>
                    </a:lnTo>
                    <a:close/>
                  </a:path>
                </a:pathLst>
              </a:custGeom>
            </p:spPr>
          </p:pic>
        </p:grpSp>
      </p:grpSp>
      <p:grpSp>
        <p:nvGrpSpPr>
          <p:cNvPr id="59" name="Group 58"/>
          <p:cNvGrpSpPr/>
          <p:nvPr/>
        </p:nvGrpSpPr>
        <p:grpSpPr>
          <a:xfrm>
            <a:off x="-23583" y="5154909"/>
            <a:ext cx="10183585" cy="694389"/>
            <a:chOff x="-23583" y="5134125"/>
            <a:chExt cx="10183585" cy="715174"/>
          </a:xfrm>
        </p:grpSpPr>
        <p:grpSp>
          <p:nvGrpSpPr>
            <p:cNvPr id="60" name="กลุ่ม 1">
              <a:extLst>
                <a:ext uri="{FF2B5EF4-FFF2-40B4-BE49-F238E27FC236}">
                  <a16:creationId xmlns:a16="http://schemas.microsoft.com/office/drawing/2014/main" id="{58DAA6D8-19A9-434E-BD10-9F227ECAADEE}"/>
                </a:ext>
              </a:extLst>
            </p:cNvPr>
            <p:cNvGrpSpPr/>
            <p:nvPr/>
          </p:nvGrpSpPr>
          <p:grpSpPr>
            <a:xfrm>
              <a:off x="-23583" y="5274993"/>
              <a:ext cx="10183585" cy="470079"/>
              <a:chOff x="-21226" y="4621292"/>
              <a:chExt cx="9165227" cy="561020"/>
            </a:xfrm>
          </p:grpSpPr>
          <p:grpSp>
            <p:nvGrpSpPr>
              <p:cNvPr id="78" name="กลุ่ม 7">
                <a:extLst>
                  <a:ext uri="{FF2B5EF4-FFF2-40B4-BE49-F238E27FC236}">
                    <a16:creationId xmlns:a16="http://schemas.microsoft.com/office/drawing/2014/main" id="{30C28730-7CDF-4231-A774-6A7122EB4AEA}"/>
                  </a:ext>
                </a:extLst>
              </p:cNvPr>
              <p:cNvGrpSpPr/>
              <p:nvPr/>
            </p:nvGrpSpPr>
            <p:grpSpPr>
              <a:xfrm>
                <a:off x="-21226" y="4635401"/>
                <a:ext cx="5133813" cy="546911"/>
                <a:chOff x="-45702" y="6428830"/>
                <a:chExt cx="7109733" cy="450425"/>
              </a:xfrm>
            </p:grpSpPr>
            <p:sp>
              <p:nvSpPr>
                <p:cNvPr id="82" name="รูปแบบอิสระ: รูปร่าง 55">
                  <a:extLst>
                    <a:ext uri="{FF2B5EF4-FFF2-40B4-BE49-F238E27FC236}">
                      <a16:creationId xmlns:a16="http://schemas.microsoft.com/office/drawing/2014/main" id="{447532BC-F1AF-418B-B954-69A21822D4D1}"/>
                    </a:ext>
                  </a:extLst>
                </p:cNvPr>
                <p:cNvSpPr/>
                <p:nvPr/>
              </p:nvSpPr>
              <p:spPr>
                <a:xfrm>
                  <a:off x="-16309" y="6508953"/>
                  <a:ext cx="6875685" cy="339767"/>
                </a:xfrm>
                <a:custGeom>
                  <a:avLst/>
                  <a:gdLst>
                    <a:gd name="connsiteX0" fmla="*/ 0 w 6028447"/>
                    <a:gd name="connsiteY0" fmla="*/ 0 h 339767"/>
                    <a:gd name="connsiteX1" fmla="*/ 6028447 w 6028447"/>
                    <a:gd name="connsiteY1" fmla="*/ 0 h 339767"/>
                    <a:gd name="connsiteX2" fmla="*/ 5679852 w 6028447"/>
                    <a:gd name="connsiteY2" fmla="*/ 339767 h 339767"/>
                    <a:gd name="connsiteX3" fmla="*/ 0 w 6028447"/>
                    <a:gd name="connsiteY3" fmla="*/ 339767 h 339767"/>
                    <a:gd name="connsiteX4" fmla="*/ 0 w 6028447"/>
                    <a:gd name="connsiteY4" fmla="*/ 0 h 3397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028447" h="339767">
                      <a:moveTo>
                        <a:pt x="0" y="0"/>
                      </a:moveTo>
                      <a:lnTo>
                        <a:pt x="6028447" y="0"/>
                      </a:lnTo>
                      <a:lnTo>
                        <a:pt x="5679852" y="339767"/>
                      </a:lnTo>
                      <a:lnTo>
                        <a:pt x="0" y="33976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th-TH" sz="2000" dirty="0"/>
                </a:p>
              </p:txBody>
            </p:sp>
            <p:sp>
              <p:nvSpPr>
                <p:cNvPr id="83" name="รูปแบบอิสระ: รูปร่าง 50">
                  <a:extLst>
                    <a:ext uri="{FF2B5EF4-FFF2-40B4-BE49-F238E27FC236}">
                      <a16:creationId xmlns:a16="http://schemas.microsoft.com/office/drawing/2014/main" id="{72AD55B9-27A4-40A2-86AD-A09FD1FBB379}"/>
                    </a:ext>
                  </a:extLst>
                </p:cNvPr>
                <p:cNvSpPr/>
                <p:nvPr/>
              </p:nvSpPr>
              <p:spPr>
                <a:xfrm>
                  <a:off x="-45702" y="6433550"/>
                  <a:ext cx="7025615" cy="426691"/>
                </a:xfrm>
                <a:custGeom>
                  <a:avLst/>
                  <a:gdLst>
                    <a:gd name="connsiteX0" fmla="*/ 0 w 6123140"/>
                    <a:gd name="connsiteY0" fmla="*/ 0 h 426691"/>
                    <a:gd name="connsiteX1" fmla="*/ 6123140 w 6123140"/>
                    <a:gd name="connsiteY1" fmla="*/ 0 h 426691"/>
                    <a:gd name="connsiteX2" fmla="*/ 6008569 w 6123140"/>
                    <a:gd name="connsiteY2" fmla="*/ 111669 h 426691"/>
                    <a:gd name="connsiteX3" fmla="*/ 5685361 w 6123140"/>
                    <a:gd name="connsiteY3" fmla="*/ 426691 h 426691"/>
                    <a:gd name="connsiteX4" fmla="*/ 5679852 w 6123140"/>
                    <a:gd name="connsiteY4" fmla="*/ 426691 h 426691"/>
                    <a:gd name="connsiteX5" fmla="*/ 6028447 w 6123140"/>
                    <a:gd name="connsiteY5" fmla="*/ 86924 h 426691"/>
                    <a:gd name="connsiteX6" fmla="*/ 0 w 6123140"/>
                    <a:gd name="connsiteY6" fmla="*/ 86924 h 426691"/>
                    <a:gd name="connsiteX7" fmla="*/ 0 w 6123140"/>
                    <a:gd name="connsiteY7" fmla="*/ 0 h 4266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123140" h="426691">
                      <a:moveTo>
                        <a:pt x="0" y="0"/>
                      </a:moveTo>
                      <a:lnTo>
                        <a:pt x="6123140" y="0"/>
                      </a:lnTo>
                      <a:lnTo>
                        <a:pt x="6008569" y="111669"/>
                      </a:lnTo>
                      <a:lnTo>
                        <a:pt x="5685361" y="426691"/>
                      </a:lnTo>
                      <a:lnTo>
                        <a:pt x="5679852" y="426691"/>
                      </a:lnTo>
                      <a:lnTo>
                        <a:pt x="6028447" y="86924"/>
                      </a:lnTo>
                      <a:lnTo>
                        <a:pt x="0" y="8692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>
                  <a:gsLst>
                    <a:gs pos="0">
                      <a:srgbClr val="FBE4AE"/>
                    </a:gs>
                    <a:gs pos="13000">
                      <a:srgbClr val="BD922A"/>
                    </a:gs>
                    <a:gs pos="21001">
                      <a:srgbClr val="BD922A"/>
                    </a:gs>
                    <a:gs pos="63000">
                      <a:srgbClr val="FBE4AE"/>
                    </a:gs>
                    <a:gs pos="67000">
                      <a:srgbClr val="BD922A"/>
                    </a:gs>
                    <a:gs pos="69000">
                      <a:srgbClr val="835E17"/>
                    </a:gs>
                    <a:gs pos="82001">
                      <a:srgbClr val="A28949"/>
                    </a:gs>
                    <a:gs pos="100000">
                      <a:srgbClr val="FAE3B7"/>
                    </a:gs>
                  </a:gsLst>
                  <a:lin ang="0" scaled="1"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th-TH" sz="2000" dirty="0"/>
                </a:p>
              </p:txBody>
            </p:sp>
            <p:sp>
              <p:nvSpPr>
                <p:cNvPr id="84" name="รูปแบบอิสระ: รูปร่าง 49">
                  <a:extLst>
                    <a:ext uri="{FF2B5EF4-FFF2-40B4-BE49-F238E27FC236}">
                      <a16:creationId xmlns:a16="http://schemas.microsoft.com/office/drawing/2014/main" id="{0CC04605-512B-40BA-BB6C-C4CA6329F254}"/>
                    </a:ext>
                  </a:extLst>
                </p:cNvPr>
                <p:cNvSpPr/>
                <p:nvPr/>
              </p:nvSpPr>
              <p:spPr>
                <a:xfrm rot="380166">
                  <a:off x="6515308" y="6428830"/>
                  <a:ext cx="548723" cy="450425"/>
                </a:xfrm>
                <a:custGeom>
                  <a:avLst/>
                  <a:gdLst>
                    <a:gd name="connsiteX0" fmla="*/ 411471 w 524882"/>
                    <a:gd name="connsiteY0" fmla="*/ 0 h 426691"/>
                    <a:gd name="connsiteX1" fmla="*/ 524882 w 524882"/>
                    <a:gd name="connsiteY1" fmla="*/ 0 h 426691"/>
                    <a:gd name="connsiteX2" fmla="*/ 113411 w 524882"/>
                    <a:gd name="connsiteY2" fmla="*/ 426691 h 426691"/>
                    <a:gd name="connsiteX3" fmla="*/ 0 w 524882"/>
                    <a:gd name="connsiteY3" fmla="*/ 426691 h 426691"/>
                    <a:gd name="connsiteX4" fmla="*/ 411471 w 524882"/>
                    <a:gd name="connsiteY4" fmla="*/ 0 h 4266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24882" h="426691">
                      <a:moveTo>
                        <a:pt x="411471" y="0"/>
                      </a:moveTo>
                      <a:lnTo>
                        <a:pt x="524882" y="0"/>
                      </a:lnTo>
                      <a:lnTo>
                        <a:pt x="113411" y="426691"/>
                      </a:lnTo>
                      <a:lnTo>
                        <a:pt x="0" y="426691"/>
                      </a:lnTo>
                      <a:lnTo>
                        <a:pt x="411471" y="0"/>
                      </a:ln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FBE4AE"/>
                    </a:gs>
                    <a:gs pos="13000">
                      <a:srgbClr val="BD922A"/>
                    </a:gs>
                    <a:gs pos="21001">
                      <a:srgbClr val="BD922A"/>
                    </a:gs>
                    <a:gs pos="63000">
                      <a:srgbClr val="FBE4AE"/>
                    </a:gs>
                    <a:gs pos="67000">
                      <a:srgbClr val="BD922A"/>
                    </a:gs>
                    <a:gs pos="69000">
                      <a:srgbClr val="835E17"/>
                    </a:gs>
                    <a:gs pos="82001">
                      <a:srgbClr val="A28949"/>
                    </a:gs>
                    <a:gs pos="100000">
                      <a:srgbClr val="FAE3B7"/>
                    </a:gs>
                  </a:gsLst>
                  <a:path path="circle">
                    <a:fillToRect l="100000" b="100000"/>
                  </a:path>
                  <a:tileRect t="-100000" r="-100000"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th-TH" sz="2000"/>
                </a:p>
              </p:txBody>
            </p:sp>
          </p:grpSp>
          <p:grpSp>
            <p:nvGrpSpPr>
              <p:cNvPr id="79" name="กลุ่ม 4">
                <a:extLst>
                  <a:ext uri="{FF2B5EF4-FFF2-40B4-BE49-F238E27FC236}">
                    <a16:creationId xmlns:a16="http://schemas.microsoft.com/office/drawing/2014/main" id="{33080593-C486-4A4E-A259-28A964353B4D}"/>
                  </a:ext>
                </a:extLst>
              </p:cNvPr>
              <p:cNvGrpSpPr/>
              <p:nvPr/>
            </p:nvGrpSpPr>
            <p:grpSpPr>
              <a:xfrm>
                <a:off x="7524888" y="4621292"/>
                <a:ext cx="1619113" cy="531030"/>
                <a:chOff x="9543115" y="6415804"/>
                <a:chExt cx="2661401" cy="453428"/>
              </a:xfrm>
            </p:grpSpPr>
            <p:sp>
              <p:nvSpPr>
                <p:cNvPr id="80" name="รูปแบบอิสระ: รูปร่าง 38">
                  <a:extLst>
                    <a:ext uri="{FF2B5EF4-FFF2-40B4-BE49-F238E27FC236}">
                      <a16:creationId xmlns:a16="http://schemas.microsoft.com/office/drawing/2014/main" id="{18287458-5345-45BB-A7B2-0AE1DDE4E433}"/>
                    </a:ext>
                  </a:extLst>
                </p:cNvPr>
                <p:cNvSpPr/>
                <p:nvPr/>
              </p:nvSpPr>
              <p:spPr>
                <a:xfrm>
                  <a:off x="9543115" y="6415804"/>
                  <a:ext cx="2661398" cy="441288"/>
                </a:xfrm>
                <a:custGeom>
                  <a:avLst/>
                  <a:gdLst>
                    <a:gd name="connsiteX0" fmla="*/ 437779 w 1373020"/>
                    <a:gd name="connsiteY0" fmla="*/ 0 h 426691"/>
                    <a:gd name="connsiteX1" fmla="*/ 1373020 w 1373020"/>
                    <a:gd name="connsiteY1" fmla="*/ 0 h 426691"/>
                    <a:gd name="connsiteX2" fmla="*/ 1373020 w 1373020"/>
                    <a:gd name="connsiteY2" fmla="*/ 426691 h 426691"/>
                    <a:gd name="connsiteX3" fmla="*/ 0 w 1373020"/>
                    <a:gd name="connsiteY3" fmla="*/ 426691 h 426691"/>
                    <a:gd name="connsiteX4" fmla="*/ 323208 w 1373020"/>
                    <a:gd name="connsiteY4" fmla="*/ 111669 h 426691"/>
                    <a:gd name="connsiteX5" fmla="*/ 437779 w 1373020"/>
                    <a:gd name="connsiteY5" fmla="*/ 0 h 4266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73020" h="426691">
                      <a:moveTo>
                        <a:pt x="437779" y="0"/>
                      </a:moveTo>
                      <a:lnTo>
                        <a:pt x="1373020" y="0"/>
                      </a:lnTo>
                      <a:lnTo>
                        <a:pt x="1373020" y="426691"/>
                      </a:lnTo>
                      <a:lnTo>
                        <a:pt x="0" y="426691"/>
                      </a:lnTo>
                      <a:lnTo>
                        <a:pt x="323208" y="111669"/>
                      </a:lnTo>
                      <a:lnTo>
                        <a:pt x="437779" y="0"/>
                      </a:lnTo>
                      <a:close/>
                    </a:path>
                  </a:pathLst>
                </a:custGeom>
                <a:gradFill>
                  <a:gsLst>
                    <a:gs pos="0">
                      <a:srgbClr val="FBE4AE"/>
                    </a:gs>
                    <a:gs pos="13000">
                      <a:srgbClr val="BD922A"/>
                    </a:gs>
                    <a:gs pos="21001">
                      <a:srgbClr val="BD922A"/>
                    </a:gs>
                    <a:gs pos="63000">
                      <a:srgbClr val="FBE4AE"/>
                    </a:gs>
                    <a:gs pos="67000">
                      <a:srgbClr val="BD922A"/>
                    </a:gs>
                    <a:gs pos="69000">
                      <a:srgbClr val="835E17"/>
                    </a:gs>
                    <a:gs pos="82001">
                      <a:srgbClr val="A28949"/>
                    </a:gs>
                    <a:gs pos="100000">
                      <a:srgbClr val="FAE3B7"/>
                    </a:gs>
                  </a:gsLst>
                  <a:lin ang="0" scaled="1"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th-TH" sz="2000"/>
                </a:p>
              </p:txBody>
            </p:sp>
            <p:sp>
              <p:nvSpPr>
                <p:cNvPr id="81" name="รูปแบบอิสระ: รูปร่าง 31">
                  <a:extLst>
                    <a:ext uri="{FF2B5EF4-FFF2-40B4-BE49-F238E27FC236}">
                      <a16:creationId xmlns:a16="http://schemas.microsoft.com/office/drawing/2014/main" id="{CB515603-CB57-4A48-B8A7-C4BD2C469F4B}"/>
                    </a:ext>
                  </a:extLst>
                </p:cNvPr>
                <p:cNvSpPr/>
                <p:nvPr/>
              </p:nvSpPr>
              <p:spPr>
                <a:xfrm>
                  <a:off x="9543115" y="6510930"/>
                  <a:ext cx="2661401" cy="358302"/>
                </a:xfrm>
                <a:custGeom>
                  <a:avLst/>
                  <a:gdLst>
                    <a:gd name="connsiteX0" fmla="*/ 349528 w 1399340"/>
                    <a:gd name="connsiteY0" fmla="*/ 0 h 340675"/>
                    <a:gd name="connsiteX1" fmla="*/ 1399340 w 1399340"/>
                    <a:gd name="connsiteY1" fmla="*/ 0 h 340675"/>
                    <a:gd name="connsiteX2" fmla="*/ 1399340 w 1399340"/>
                    <a:gd name="connsiteY2" fmla="*/ 340675 h 340675"/>
                    <a:gd name="connsiteX3" fmla="*/ 0 w 1399340"/>
                    <a:gd name="connsiteY3" fmla="*/ 340675 h 340675"/>
                    <a:gd name="connsiteX4" fmla="*/ 349528 w 1399340"/>
                    <a:gd name="connsiteY4" fmla="*/ 0 h 3406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99340" h="340675">
                      <a:moveTo>
                        <a:pt x="349528" y="0"/>
                      </a:moveTo>
                      <a:lnTo>
                        <a:pt x="1399340" y="0"/>
                      </a:lnTo>
                      <a:lnTo>
                        <a:pt x="1399340" y="340675"/>
                      </a:lnTo>
                      <a:lnTo>
                        <a:pt x="0" y="340675"/>
                      </a:lnTo>
                      <a:lnTo>
                        <a:pt x="349528" y="0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th-TH" sz="2000"/>
                </a:p>
              </p:txBody>
            </p:sp>
          </p:grpSp>
        </p:grpSp>
        <p:pic>
          <p:nvPicPr>
            <p:cNvPr id="72" name="Picture 23">
              <a:extLst>
                <a:ext uri="{FF2B5EF4-FFF2-40B4-BE49-F238E27FC236}">
                  <a16:creationId xmlns:a16="http://schemas.microsoft.com/office/drawing/2014/main" id="{A9FCDA38-8F0B-49DF-8F2E-B899B1F3623D}"/>
                </a:ext>
              </a:extLst>
            </p:cNvPr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699853" y="5264104"/>
              <a:ext cx="625615" cy="408428"/>
            </a:xfrm>
            <a:prstGeom prst="rect">
              <a:avLst/>
            </a:prstGeom>
          </p:spPr>
        </p:pic>
        <p:pic>
          <p:nvPicPr>
            <p:cNvPr id="73" name="Picture 24">
              <a:extLst>
                <a:ext uri="{FF2B5EF4-FFF2-40B4-BE49-F238E27FC236}">
                  <a16:creationId xmlns:a16="http://schemas.microsoft.com/office/drawing/2014/main" id="{199745AA-CFB3-443D-A566-E11575BA5223}"/>
                </a:ext>
              </a:extLst>
            </p:cNvPr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440755" y="5252961"/>
              <a:ext cx="384697" cy="433336"/>
            </a:xfrm>
            <a:prstGeom prst="rect">
              <a:avLst/>
            </a:prstGeom>
          </p:spPr>
        </p:pic>
        <p:pic>
          <p:nvPicPr>
            <p:cNvPr id="74" name="Picture 35">
              <a:extLst>
                <a:ext uri="{FF2B5EF4-FFF2-40B4-BE49-F238E27FC236}">
                  <a16:creationId xmlns:a16="http://schemas.microsoft.com/office/drawing/2014/main" id="{9584FECB-F937-4F01-8CDD-C92F98A2F1BC}"/>
                </a:ext>
              </a:extLst>
            </p:cNvPr>
            <p:cNvPicPr>
              <a:picLocks noChangeAspect="1"/>
            </p:cNvPicPr>
            <p:nvPr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882063" y="5338458"/>
              <a:ext cx="373365" cy="309768"/>
            </a:xfrm>
            <a:prstGeom prst="rect">
              <a:avLst/>
            </a:prstGeom>
          </p:spPr>
        </p:pic>
        <p:pic>
          <p:nvPicPr>
            <p:cNvPr id="75" name="Picture 36">
              <a:extLst>
                <a:ext uri="{FF2B5EF4-FFF2-40B4-BE49-F238E27FC236}">
                  <a16:creationId xmlns:a16="http://schemas.microsoft.com/office/drawing/2014/main" id="{62FFD426-AD6C-47DA-99D3-A7217E240C18}"/>
                </a:ext>
              </a:extLst>
            </p:cNvPr>
            <p:cNvPicPr>
              <a:picLocks noChangeAspect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345100" y="5340250"/>
              <a:ext cx="281130" cy="303691"/>
            </a:xfrm>
            <a:prstGeom prst="rect">
              <a:avLst/>
            </a:prstGeom>
          </p:spPr>
        </p:pic>
        <p:pic>
          <p:nvPicPr>
            <p:cNvPr id="76" name="Picture 2" descr="C:\Users\Administrator\Desktop\change for good.png"/>
            <p:cNvPicPr>
              <a:picLocks noChangeAspect="1" noChangeArrowheads="1"/>
            </p:cNvPicPr>
            <p:nvPr/>
          </p:nvPicPr>
          <p:blipFill>
            <a:blip r:embed="rId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606130" y="5281839"/>
              <a:ext cx="890907" cy="501037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77" name="รูปแบบอิสระ: รูปร่าง 49">
              <a:extLst>
                <a:ext uri="{FF2B5EF4-FFF2-40B4-BE49-F238E27FC236}">
                  <a16:creationId xmlns:a16="http://schemas.microsoft.com/office/drawing/2014/main" id="{0CC04605-512B-40BA-BB6C-C4CA6329F254}"/>
                </a:ext>
              </a:extLst>
            </p:cNvPr>
            <p:cNvSpPr/>
            <p:nvPr/>
          </p:nvSpPr>
          <p:spPr>
            <a:xfrm rot="1816843">
              <a:off x="8384884" y="5134125"/>
              <a:ext cx="366819" cy="715174"/>
            </a:xfrm>
            <a:custGeom>
              <a:avLst/>
              <a:gdLst>
                <a:gd name="connsiteX0" fmla="*/ 411471 w 524882"/>
                <a:gd name="connsiteY0" fmla="*/ 0 h 426691"/>
                <a:gd name="connsiteX1" fmla="*/ 524882 w 524882"/>
                <a:gd name="connsiteY1" fmla="*/ 0 h 426691"/>
                <a:gd name="connsiteX2" fmla="*/ 113411 w 524882"/>
                <a:gd name="connsiteY2" fmla="*/ 426691 h 426691"/>
                <a:gd name="connsiteX3" fmla="*/ 0 w 524882"/>
                <a:gd name="connsiteY3" fmla="*/ 426691 h 426691"/>
                <a:gd name="connsiteX4" fmla="*/ 411471 w 524882"/>
                <a:gd name="connsiteY4" fmla="*/ 0 h 426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4882" h="426691">
                  <a:moveTo>
                    <a:pt x="411471" y="0"/>
                  </a:moveTo>
                  <a:lnTo>
                    <a:pt x="524882" y="0"/>
                  </a:lnTo>
                  <a:lnTo>
                    <a:pt x="113411" y="426691"/>
                  </a:lnTo>
                  <a:lnTo>
                    <a:pt x="0" y="426691"/>
                  </a:lnTo>
                  <a:lnTo>
                    <a:pt x="411471" y="0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BE4AE"/>
                </a:gs>
                <a:gs pos="13000">
                  <a:srgbClr val="BD922A"/>
                </a:gs>
                <a:gs pos="21001">
                  <a:srgbClr val="BD922A"/>
                </a:gs>
                <a:gs pos="63000">
                  <a:srgbClr val="FBE4AE"/>
                </a:gs>
                <a:gs pos="67000">
                  <a:srgbClr val="BD922A"/>
                </a:gs>
                <a:gs pos="69000">
                  <a:srgbClr val="835E17"/>
                </a:gs>
                <a:gs pos="82001">
                  <a:srgbClr val="A28949"/>
                </a:gs>
                <a:gs pos="100000">
                  <a:srgbClr val="FAE3B7"/>
                </a:gs>
              </a:gsLst>
              <a:path path="circle">
                <a:fillToRect l="100000" b="100000"/>
              </a:path>
              <a:tileRect t="-100000" r="-10000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th-TH" sz="2000"/>
            </a:p>
          </p:txBody>
        </p:sp>
      </p:grpSp>
      <p:sp>
        <p:nvSpPr>
          <p:cNvPr id="85" name="TextBox 7"/>
          <p:cNvSpPr txBox="1"/>
          <p:nvPr/>
        </p:nvSpPr>
        <p:spPr>
          <a:xfrm>
            <a:off x="216981" y="5442506"/>
            <a:ext cx="5166910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th-TH" sz="1000" b="1" dirty="0">
                <a:solidFill>
                  <a:schemeClr val="bg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เศรษฐกิจฐานรากมั่นคง ชุมชนเข้มแข็งอย่างยั่งยืน ด้วยหลักปรัชญาของเศรษฐกิจพอเพียง</a:t>
            </a:r>
          </a:p>
        </p:txBody>
      </p:sp>
      <p:sp>
        <p:nvSpPr>
          <p:cNvPr id="86" name="กล่องข้อความ 8">
            <a:extLst>
              <a:ext uri="{FF2B5EF4-FFF2-40B4-BE49-F238E27FC236}">
                <a16:creationId xmlns:a16="http://schemas.microsoft.com/office/drawing/2014/main" id="{BF84CABE-5C70-4013-8958-0D4F9CD0D474}"/>
              </a:ext>
            </a:extLst>
          </p:cNvPr>
          <p:cNvSpPr txBox="1"/>
          <p:nvPr/>
        </p:nvSpPr>
        <p:spPr>
          <a:xfrm>
            <a:off x="7676272" y="32100"/>
            <a:ext cx="2493196" cy="5262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ct val="120000"/>
              </a:lnSpc>
            </a:pPr>
            <a:r>
              <a:rPr lang="en-US" sz="12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60 </a:t>
            </a:r>
            <a:r>
              <a:rPr lang="th-TH" sz="12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ปี กรมการพัฒนาชุมชน</a:t>
            </a:r>
          </a:p>
          <a:p>
            <a:pPr>
              <a:lnSpc>
                <a:spcPct val="120000"/>
              </a:lnSpc>
            </a:pPr>
            <a:r>
              <a:rPr lang="th-TH" sz="12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สร้างสรรค์ชุมชน สร้างคน สร้างชาติ</a:t>
            </a:r>
            <a:endParaRPr lang="en-US" sz="1200" b="1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hulabhorn Likit Text" panose="00000500000000000000" pitchFamily="50" charset="-34"/>
              <a:cs typeface="Chulabhorn Likit Text" panose="00000500000000000000" pitchFamily="50" charset="-34"/>
            </a:endParaRPr>
          </a:p>
        </p:txBody>
      </p:sp>
      <p:sp>
        <p:nvSpPr>
          <p:cNvPr id="87" name="สี่เหลี่ยมผืนผ้า: มุมมน 24">
            <a:extLst>
              <a:ext uri="{FF2B5EF4-FFF2-40B4-BE49-F238E27FC236}">
                <a16:creationId xmlns:a16="http://schemas.microsoft.com/office/drawing/2014/main" id="{D992C9EC-F489-4262-8A24-43469489E10F}"/>
              </a:ext>
            </a:extLst>
          </p:cNvPr>
          <p:cNvSpPr/>
          <p:nvPr/>
        </p:nvSpPr>
        <p:spPr>
          <a:xfrm>
            <a:off x="298784" y="-44257"/>
            <a:ext cx="6334319" cy="679012"/>
          </a:xfrm>
          <a:prstGeom prst="roundRect">
            <a:avLst/>
          </a:prstGeom>
          <a:noFill/>
          <a:ln>
            <a:noFill/>
          </a:ln>
          <a:scene3d>
            <a:camera prst="orthographicFront"/>
            <a:lightRig rig="threePt" dir="t"/>
          </a:scene3d>
          <a:sp3d>
            <a:bevelT w="139700" h="139700" prst="divot"/>
          </a:sp3d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rtlCol="0" anchor="t"/>
          <a:lstStyle/>
          <a:p>
            <a:pPr>
              <a:lnSpc>
                <a:spcPct val="110000"/>
              </a:lnSpc>
            </a:pPr>
            <a:r>
              <a:rPr lang="th-TH" sz="1200" b="1" spc="-30" dirty="0">
                <a:solidFill>
                  <a:schemeClr val="bg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5.4 </a:t>
            </a:r>
            <a:r>
              <a:rPr lang="th-TH" sz="1200" b="1" dirty="0">
                <a:solidFill>
                  <a:schemeClr val="bg1"/>
                </a:solidFill>
                <a:latin typeface="Chulabhorn Likit Text" panose="00000500000000000000" pitchFamily="50" charset="-34"/>
                <a:ea typeface="Times New Roman" panose="02020603050405020304" pitchFamily="18" charset="0"/>
                <a:cs typeface="Chulabhorn Likit Text" panose="00000500000000000000" pitchFamily="50" charset="-34"/>
              </a:rPr>
              <a:t>การพิจารณาจัดสรรงบประมาณเงินอุดหนุน และเงินทุนหมุนเวียน</a:t>
            </a:r>
            <a:br>
              <a:rPr lang="th-TH" sz="1200" b="1" dirty="0">
                <a:solidFill>
                  <a:schemeClr val="bg1"/>
                </a:solidFill>
                <a:latin typeface="Chulabhorn Likit Text" panose="00000500000000000000" pitchFamily="50" charset="-34"/>
                <a:ea typeface="Times New Roman" panose="02020603050405020304" pitchFamily="18" charset="0"/>
                <a:cs typeface="Chulabhorn Likit Text" panose="00000500000000000000" pitchFamily="50" charset="-34"/>
              </a:rPr>
            </a:br>
            <a:r>
              <a:rPr lang="th-TH" sz="1200" b="1" dirty="0">
                <a:solidFill>
                  <a:schemeClr val="bg1"/>
                </a:solidFill>
                <a:latin typeface="Chulabhorn Likit Text" panose="00000500000000000000" pitchFamily="50" charset="-34"/>
                <a:ea typeface="Times New Roman" panose="02020603050405020304" pitchFamily="18" charset="0"/>
                <a:cs typeface="Chulabhorn Likit Text" panose="00000500000000000000" pitchFamily="50" charset="-34"/>
              </a:rPr>
              <a:t>กองทุนพัฒนาบทบาทสตรี ประจำปีงบประมาณ พ.ศ. 2566 </a:t>
            </a:r>
            <a:r>
              <a:rPr lang="th-TH" sz="1200" b="1" dirty="0" smtClean="0">
                <a:solidFill>
                  <a:schemeClr val="bg1"/>
                </a:solidFill>
                <a:latin typeface="Chulabhorn Likit Text" panose="00000500000000000000" pitchFamily="50" charset="-34"/>
                <a:ea typeface="Times New Roman" panose="02020603050405020304" pitchFamily="18" charset="0"/>
                <a:cs typeface="Chulabhorn Likit Text" panose="00000500000000000000" pitchFamily="50" charset="-34"/>
              </a:rPr>
              <a:t>เพิ่มเติม (ต่อ) </a:t>
            </a:r>
            <a:endParaRPr lang="th-TH" sz="1200" b="1" dirty="0">
              <a:solidFill>
                <a:schemeClr val="bg1"/>
              </a:solidFill>
              <a:latin typeface="Chulabhorn Likit Text" panose="00000500000000000000" pitchFamily="50" charset="-34"/>
              <a:cs typeface="Chulabhorn Likit Text" panose="00000500000000000000" pitchFamily="50" charset="-34"/>
            </a:endParaRPr>
          </a:p>
        </p:txBody>
      </p:sp>
      <p:graphicFrame>
        <p:nvGraphicFramePr>
          <p:cNvPr id="4" name="ตาราง 3">
            <a:extLst>
              <a:ext uri="{FF2B5EF4-FFF2-40B4-BE49-F238E27FC236}">
                <a16:creationId xmlns:a16="http://schemas.microsoft.com/office/drawing/2014/main" id="{43B8A660-D15F-C417-375C-C60ADBB7587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457824630"/>
              </p:ext>
            </p:extLst>
          </p:nvPr>
        </p:nvGraphicFramePr>
        <p:xfrm>
          <a:off x="358910" y="775352"/>
          <a:ext cx="9461931" cy="4167412"/>
        </p:xfrm>
        <a:graphic>
          <a:graphicData uri="http://schemas.openxmlformats.org/drawingml/2006/table">
            <a:tbl>
              <a:tblPr>
                <a:tableStyleId>{E8B1032C-EA38-4F05-BA0D-38AFFFC7BED3}</a:tableStyleId>
              </a:tblPr>
              <a:tblGrid>
                <a:gridCol w="583633">
                  <a:extLst>
                    <a:ext uri="{9D8B030D-6E8A-4147-A177-3AD203B41FA5}">
                      <a16:colId xmlns:a16="http://schemas.microsoft.com/office/drawing/2014/main" val="675549219"/>
                    </a:ext>
                  </a:extLst>
                </a:gridCol>
                <a:gridCol w="866607">
                  <a:extLst>
                    <a:ext uri="{9D8B030D-6E8A-4147-A177-3AD203B41FA5}">
                      <a16:colId xmlns:a16="http://schemas.microsoft.com/office/drawing/2014/main" val="1012825704"/>
                    </a:ext>
                  </a:extLst>
                </a:gridCol>
                <a:gridCol w="1027991">
                  <a:extLst>
                    <a:ext uri="{9D8B030D-6E8A-4147-A177-3AD203B41FA5}">
                      <a16:colId xmlns:a16="http://schemas.microsoft.com/office/drawing/2014/main" val="2895105435"/>
                    </a:ext>
                  </a:extLst>
                </a:gridCol>
                <a:gridCol w="583633">
                  <a:extLst>
                    <a:ext uri="{9D8B030D-6E8A-4147-A177-3AD203B41FA5}">
                      <a16:colId xmlns:a16="http://schemas.microsoft.com/office/drawing/2014/main" val="679385270"/>
                    </a:ext>
                  </a:extLst>
                </a:gridCol>
                <a:gridCol w="1016937">
                  <a:extLst>
                    <a:ext uri="{9D8B030D-6E8A-4147-A177-3AD203B41FA5}">
                      <a16:colId xmlns:a16="http://schemas.microsoft.com/office/drawing/2014/main" val="945039891"/>
                    </a:ext>
                  </a:extLst>
                </a:gridCol>
                <a:gridCol w="523944">
                  <a:extLst>
                    <a:ext uri="{9D8B030D-6E8A-4147-A177-3AD203B41FA5}">
                      <a16:colId xmlns:a16="http://schemas.microsoft.com/office/drawing/2014/main" val="192816558"/>
                    </a:ext>
                  </a:extLst>
                </a:gridCol>
                <a:gridCol w="963879">
                  <a:extLst>
                    <a:ext uri="{9D8B030D-6E8A-4147-A177-3AD203B41FA5}">
                      <a16:colId xmlns:a16="http://schemas.microsoft.com/office/drawing/2014/main" val="1739606225"/>
                    </a:ext>
                  </a:extLst>
                </a:gridCol>
                <a:gridCol w="601318">
                  <a:extLst>
                    <a:ext uri="{9D8B030D-6E8A-4147-A177-3AD203B41FA5}">
                      <a16:colId xmlns:a16="http://schemas.microsoft.com/office/drawing/2014/main" val="2291426228"/>
                    </a:ext>
                  </a:extLst>
                </a:gridCol>
                <a:gridCol w="603529">
                  <a:extLst>
                    <a:ext uri="{9D8B030D-6E8A-4147-A177-3AD203B41FA5}">
                      <a16:colId xmlns:a16="http://schemas.microsoft.com/office/drawing/2014/main" val="1595992158"/>
                    </a:ext>
                  </a:extLst>
                </a:gridCol>
                <a:gridCol w="948403">
                  <a:extLst>
                    <a:ext uri="{9D8B030D-6E8A-4147-A177-3AD203B41FA5}">
                      <a16:colId xmlns:a16="http://schemas.microsoft.com/office/drawing/2014/main" val="2063868786"/>
                    </a:ext>
                  </a:extLst>
                </a:gridCol>
                <a:gridCol w="610162">
                  <a:extLst>
                    <a:ext uri="{9D8B030D-6E8A-4147-A177-3AD203B41FA5}">
                      <a16:colId xmlns:a16="http://schemas.microsoft.com/office/drawing/2014/main" val="3278086083"/>
                    </a:ext>
                  </a:extLst>
                </a:gridCol>
                <a:gridCol w="1131895">
                  <a:extLst>
                    <a:ext uri="{9D8B030D-6E8A-4147-A177-3AD203B41FA5}">
                      <a16:colId xmlns:a16="http://schemas.microsoft.com/office/drawing/2014/main" val="999364831"/>
                    </a:ext>
                  </a:extLst>
                </a:gridCol>
              </a:tblGrid>
              <a:tr h="226108">
                <a:tc rowSpan="3">
                  <a:txBody>
                    <a:bodyPr/>
                    <a:lstStyle/>
                    <a:p>
                      <a:pPr algn="ctr" fontAlgn="ctr"/>
                      <a:r>
                        <a:rPr lang="th-TH" sz="1050" b="1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ที่</a:t>
                      </a:r>
                      <a:endParaRPr lang="th-TH" sz="105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 fontAlgn="ctr"/>
                      <a:r>
                        <a:rPr lang="th-TH" sz="1050" b="1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จังหวัด</a:t>
                      </a:r>
                      <a:endParaRPr lang="th-TH" sz="105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 gridSpan="10">
                  <a:txBody>
                    <a:bodyPr/>
                    <a:lstStyle/>
                    <a:p>
                      <a:pPr algn="ctr" fontAlgn="ctr"/>
                      <a:r>
                        <a:rPr lang="th-TH" sz="1050" b="1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เงินทุนหมุนเวียน</a:t>
                      </a:r>
                      <a:endParaRPr lang="th-TH" sz="105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977493178"/>
                  </a:ext>
                </a:extLst>
              </a:tr>
              <a:tr h="323013">
                <a:tc v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th-TH" sz="1050" b="1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งบประมาณจัดสรร</a:t>
                      </a:r>
                      <a:endParaRPr lang="th-TH" sz="105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algn="ctr" fontAlgn="ctr"/>
                      <a:r>
                        <a:rPr lang="th-TH" sz="1050" b="1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ผลการเบิกจ่าย</a:t>
                      </a:r>
                      <a:endParaRPr lang="th-TH" sz="105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th-TH" sz="1050" b="1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งบประมาณที่ส่งคืน</a:t>
                      </a:r>
                      <a:endParaRPr lang="th-TH" sz="105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th-TH" sz="1050" b="1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ขอรับงบประมาณเพิ่มเติม</a:t>
                      </a:r>
                      <a:endParaRPr lang="th-TH" sz="105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th-TH" sz="1050" b="1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เสนอจัดสรรงบประมาณเพิ่มเติม</a:t>
                      </a:r>
                      <a:endParaRPr lang="th-TH" sz="105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401919469"/>
                  </a:ext>
                </a:extLst>
              </a:tr>
              <a:tr h="474161">
                <a:tc v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050" b="1" u="none" strike="noStrike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จำนวน (โครงการ)</a:t>
                      </a:r>
                      <a:endParaRPr lang="th-TH" sz="1050" b="1" i="0" u="none" strike="noStrike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050" b="1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จำนวนเงิน (บาท)</a:t>
                      </a:r>
                      <a:endParaRPr lang="th-TH" sz="105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050" b="1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ร้อยละเบิกจ่าย</a:t>
                      </a:r>
                      <a:endParaRPr lang="th-TH" sz="105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050" b="1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จำนวนเงิน (บาท)</a:t>
                      </a:r>
                      <a:endParaRPr lang="th-TH" sz="105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050" b="1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ร้อยละส่งคืน</a:t>
                      </a:r>
                      <a:endParaRPr lang="th-TH" sz="105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050" b="1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จำนวน (โครงการ)</a:t>
                      </a:r>
                      <a:endParaRPr lang="th-TH" sz="105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050" b="1" u="none" strike="noStrike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จำนวนเงิน (บาท)</a:t>
                      </a:r>
                      <a:endParaRPr lang="th-TH" sz="1050" b="1" i="0" u="none" strike="noStrike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050" b="1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จำนวน (โครงการ)</a:t>
                      </a:r>
                      <a:endParaRPr lang="th-TH" sz="105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050" b="1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จำนวนเงิน (บาท)</a:t>
                      </a:r>
                      <a:endParaRPr lang="th-TH" sz="105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38596934"/>
                  </a:ext>
                </a:extLst>
              </a:tr>
              <a:tr h="314413"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41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ภูเก็ต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4,000,000.00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21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2,637,895.00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65.95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1,362,105.00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34.05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                 -  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                        -  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51150381"/>
                  </a:ext>
                </a:extLst>
              </a:tr>
              <a:tr h="314413"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42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มหาสารคาม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9,000,000.00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70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9,000,000.00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100.00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                  -  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   -  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26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4,116,200.00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26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   4,116,200.00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16435627"/>
                  </a:ext>
                </a:extLst>
              </a:tr>
              <a:tr h="314413"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43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มุกดาหาร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6,000,000.00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47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5,854,230.00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97.57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145,770.00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2.43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                 -  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                        -  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83072889"/>
                  </a:ext>
                </a:extLst>
              </a:tr>
              <a:tr h="314413"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44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แม่ฮ่องสอน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9,000,000.00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85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9,000,000.00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100.00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                  -  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   -  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100,000.00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      100,000.00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18788421"/>
                  </a:ext>
                </a:extLst>
              </a:tr>
              <a:tr h="314413"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45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ยโสธร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7,000,000.00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91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7,000,000.00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100.00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                  -  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   -  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28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2,698,000.00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28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   2,698,000.00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18467903"/>
                  </a:ext>
                </a:extLst>
              </a:tr>
              <a:tr h="314413"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46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ยะลา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4,000,000.00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9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1,373,000.00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34.33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2,627,000.00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65.68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                 -  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                        -  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95806591"/>
                  </a:ext>
                </a:extLst>
              </a:tr>
              <a:tr h="314413"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47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ร้อยเอ็ด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10,000,000.00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180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10,000,000.00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100.00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                  -  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   -  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4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360,000.00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4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      360,000.00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32502809"/>
                  </a:ext>
                </a:extLst>
              </a:tr>
              <a:tr h="314413"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48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ระนอง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5,000,000.00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35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4,966,000.00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99.32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  34,000.00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0.68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                 -  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                        -  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25102989"/>
                  </a:ext>
                </a:extLst>
              </a:tr>
              <a:tr h="314413"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49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ระยอง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8,000,000.00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50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8,000,000.00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100.00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                  -  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   -  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199,980.00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       199,980.00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97149876"/>
                  </a:ext>
                </a:extLst>
              </a:tr>
              <a:tr h="314413"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50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ราชบุรี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9,000,000.00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52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9,000,000.00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100.00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                  -  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   -  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6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901,000.00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6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      901,000.00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09265273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533490666"/>
      </p:ext>
    </p:extLst>
  </p:cSld>
  <p:clrMapOvr>
    <a:masterClrMapping/>
  </p:clrMapOvr>
</p:sld>
</file>

<file path=ppt/slides/slide1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2" name="Group 31"/>
          <p:cNvGrpSpPr/>
          <p:nvPr/>
        </p:nvGrpSpPr>
        <p:grpSpPr>
          <a:xfrm>
            <a:off x="-23581" y="-271597"/>
            <a:ext cx="10193050" cy="1541268"/>
            <a:chOff x="-23581" y="-271597"/>
            <a:chExt cx="10193050" cy="1541268"/>
          </a:xfrm>
        </p:grpSpPr>
        <p:grpSp>
          <p:nvGrpSpPr>
            <p:cNvPr id="51" name="กลุ่ม 52">
              <a:extLst>
                <a:ext uri="{FF2B5EF4-FFF2-40B4-BE49-F238E27FC236}">
                  <a16:creationId xmlns:a16="http://schemas.microsoft.com/office/drawing/2014/main" id="{84E5CB32-C22A-40FB-BE79-3F261B775F5E}"/>
                </a:ext>
              </a:extLst>
            </p:cNvPr>
            <p:cNvGrpSpPr/>
            <p:nvPr/>
          </p:nvGrpSpPr>
          <p:grpSpPr>
            <a:xfrm>
              <a:off x="-23581" y="299"/>
              <a:ext cx="10193050" cy="674950"/>
              <a:chOff x="-29746" y="-164554"/>
              <a:chExt cx="9173747" cy="607455"/>
            </a:xfrm>
          </p:grpSpPr>
          <p:sp>
            <p:nvSpPr>
              <p:cNvPr id="55" name="สี่เหลี่ยมผืนผ้า: มุมมน 48">
                <a:extLst>
                  <a:ext uri="{FF2B5EF4-FFF2-40B4-BE49-F238E27FC236}">
                    <a16:creationId xmlns:a16="http://schemas.microsoft.com/office/drawing/2014/main" id="{DCE62B95-9C16-4E87-82CC-AF99B1F01983}"/>
                  </a:ext>
                </a:extLst>
              </p:cNvPr>
              <p:cNvSpPr/>
              <p:nvPr/>
            </p:nvSpPr>
            <p:spPr>
              <a:xfrm>
                <a:off x="5692012" y="65211"/>
                <a:ext cx="3441748" cy="377690"/>
              </a:xfrm>
              <a:prstGeom prst="roundRect">
                <a:avLst/>
              </a:prstGeom>
              <a:gradFill flip="none" rotWithShape="1">
                <a:gsLst>
                  <a:gs pos="0">
                    <a:srgbClr val="8E7300"/>
                  </a:gs>
                  <a:gs pos="51000">
                    <a:srgbClr val="FFFFFF"/>
                  </a:gs>
                  <a:gs pos="76000">
                    <a:srgbClr val="BC9800"/>
                  </a:gs>
                  <a:gs pos="24000">
                    <a:srgbClr val="BC9800"/>
                  </a:gs>
                  <a:gs pos="100000">
                    <a:srgbClr val="9A7D00"/>
                  </a:gs>
                </a:gsLst>
                <a:lin ang="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2000"/>
              </a:p>
            </p:txBody>
          </p:sp>
          <p:sp>
            <p:nvSpPr>
              <p:cNvPr id="56" name="สี่เหลี่ยมผืนผ้า 47">
                <a:extLst>
                  <a:ext uri="{FF2B5EF4-FFF2-40B4-BE49-F238E27FC236}">
                    <a16:creationId xmlns:a16="http://schemas.microsoft.com/office/drawing/2014/main" id="{667204FE-3C1C-4980-AD32-890094B05AFC}"/>
                  </a:ext>
                </a:extLst>
              </p:cNvPr>
              <p:cNvSpPr/>
              <p:nvPr/>
            </p:nvSpPr>
            <p:spPr>
              <a:xfrm>
                <a:off x="-29746" y="-164554"/>
                <a:ext cx="9173747" cy="517884"/>
              </a:xfrm>
              <a:prstGeom prst="rect">
                <a:avLst/>
              </a:prstGeom>
              <a:gradFill flip="none" rotWithShape="1">
                <a:gsLst>
                  <a:gs pos="0">
                    <a:srgbClr val="8E7300"/>
                  </a:gs>
                  <a:gs pos="51000">
                    <a:srgbClr val="FFFFFF"/>
                  </a:gs>
                  <a:gs pos="76000">
                    <a:srgbClr val="BC9800"/>
                  </a:gs>
                  <a:gs pos="24000">
                    <a:srgbClr val="BC9800"/>
                  </a:gs>
                  <a:gs pos="100000">
                    <a:srgbClr val="9A7D00"/>
                  </a:gs>
                </a:gsLst>
                <a:lin ang="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2000"/>
              </a:p>
            </p:txBody>
          </p:sp>
          <p:sp>
            <p:nvSpPr>
              <p:cNvPr id="57" name="แผนผังลำดับงาน: ป้อนข้อมูลด้วยตนเอง 4">
                <a:extLst>
                  <a:ext uri="{FF2B5EF4-FFF2-40B4-BE49-F238E27FC236}">
                    <a16:creationId xmlns:a16="http://schemas.microsoft.com/office/drawing/2014/main" id="{CDB1064D-F2C9-4D02-9722-A4463B75D08B}"/>
                  </a:ext>
                </a:extLst>
              </p:cNvPr>
              <p:cNvSpPr/>
              <p:nvPr/>
            </p:nvSpPr>
            <p:spPr>
              <a:xfrm>
                <a:off x="5883027" y="51469"/>
                <a:ext cx="3260973" cy="301861"/>
              </a:xfrm>
              <a:prstGeom prst="flowChartAlternateProcess">
                <a:avLst/>
              </a:prstGeom>
              <a:solidFill>
                <a:srgbClr val="00206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2000" dirty="0"/>
              </a:p>
            </p:txBody>
          </p:sp>
          <p:sp>
            <p:nvSpPr>
              <p:cNvPr id="58" name="สี่เหลี่ยมผืนผ้า 3">
                <a:extLst>
                  <a:ext uri="{FF2B5EF4-FFF2-40B4-BE49-F238E27FC236}">
                    <a16:creationId xmlns:a16="http://schemas.microsoft.com/office/drawing/2014/main" id="{8493D4F4-6FD8-4552-904E-DB7274115DA0}"/>
                  </a:ext>
                </a:extLst>
              </p:cNvPr>
              <p:cNvSpPr/>
              <p:nvPr/>
            </p:nvSpPr>
            <p:spPr>
              <a:xfrm>
                <a:off x="-29746" y="-164554"/>
                <a:ext cx="9173747" cy="432048"/>
              </a:xfrm>
              <a:prstGeom prst="rect">
                <a:avLst/>
              </a:prstGeom>
              <a:solidFill>
                <a:srgbClr val="00206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2000"/>
              </a:p>
            </p:txBody>
          </p:sp>
        </p:grpSp>
        <p:grpSp>
          <p:nvGrpSpPr>
            <p:cNvPr id="52" name="กลุ่ม 9">
              <a:extLst>
                <a:ext uri="{FF2B5EF4-FFF2-40B4-BE49-F238E27FC236}">
                  <a16:creationId xmlns:a16="http://schemas.microsoft.com/office/drawing/2014/main" id="{D2312BD0-5401-4FDB-9FF3-B1382B3C9639}"/>
                </a:ext>
              </a:extLst>
            </p:cNvPr>
            <p:cNvGrpSpPr/>
            <p:nvPr/>
          </p:nvGrpSpPr>
          <p:grpSpPr>
            <a:xfrm>
              <a:off x="5792566" y="-271597"/>
              <a:ext cx="1899096" cy="1541268"/>
              <a:chOff x="5491686" y="-481268"/>
              <a:chExt cx="1709187" cy="1387141"/>
            </a:xfrm>
          </p:grpSpPr>
          <p:sp>
            <p:nvSpPr>
              <p:cNvPr id="53" name="วงรี 13">
                <a:extLst>
                  <a:ext uri="{FF2B5EF4-FFF2-40B4-BE49-F238E27FC236}">
                    <a16:creationId xmlns:a16="http://schemas.microsoft.com/office/drawing/2014/main" id="{722B5707-C41F-4885-825E-D2676CEE49E1}"/>
                  </a:ext>
                </a:extLst>
              </p:cNvPr>
              <p:cNvSpPr/>
              <p:nvPr/>
            </p:nvSpPr>
            <p:spPr>
              <a:xfrm>
                <a:off x="5491686" y="-481268"/>
                <a:ext cx="1709187" cy="1387141"/>
              </a:xfrm>
              <a:prstGeom prst="ellipse">
                <a:avLst/>
              </a:prstGeom>
              <a:solidFill>
                <a:srgbClr val="FBF7F1"/>
              </a:solidFill>
              <a:ln>
                <a:noFill/>
              </a:ln>
              <a:effectLst>
                <a:softEdge rad="31750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2000"/>
              </a:p>
            </p:txBody>
          </p:sp>
          <p:pic>
            <p:nvPicPr>
              <p:cNvPr id="54" name="รูปภาพ 65">
                <a:extLst>
                  <a:ext uri="{FF2B5EF4-FFF2-40B4-BE49-F238E27FC236}">
                    <a16:creationId xmlns:a16="http://schemas.microsoft.com/office/drawing/2014/main" id="{EF9B53AA-6A14-4E04-B937-D6234A306BD7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r="65168" b="30186"/>
              <a:stretch/>
            </p:blipFill>
            <p:spPr>
              <a:xfrm>
                <a:off x="5978910" y="-202056"/>
                <a:ext cx="857563" cy="565764"/>
              </a:xfrm>
              <a:custGeom>
                <a:avLst/>
                <a:gdLst>
                  <a:gd name="connsiteX0" fmla="*/ 0 w 1500565"/>
                  <a:gd name="connsiteY0" fmla="*/ 0 h 990006"/>
                  <a:gd name="connsiteX1" fmla="*/ 1500565 w 1500565"/>
                  <a:gd name="connsiteY1" fmla="*/ 0 h 990006"/>
                  <a:gd name="connsiteX2" fmla="*/ 1500565 w 1500565"/>
                  <a:gd name="connsiteY2" fmla="*/ 699241 h 990006"/>
                  <a:gd name="connsiteX3" fmla="*/ 1454656 w 1500565"/>
                  <a:gd name="connsiteY3" fmla="*/ 699241 h 990006"/>
                  <a:gd name="connsiteX4" fmla="*/ 1454656 w 1500565"/>
                  <a:gd name="connsiteY4" fmla="*/ 958222 h 990006"/>
                  <a:gd name="connsiteX5" fmla="*/ 1500565 w 1500565"/>
                  <a:gd name="connsiteY5" fmla="*/ 958222 h 990006"/>
                  <a:gd name="connsiteX6" fmla="*/ 1500565 w 1500565"/>
                  <a:gd name="connsiteY6" fmla="*/ 990006 h 990006"/>
                  <a:gd name="connsiteX7" fmla="*/ 0 w 1500565"/>
                  <a:gd name="connsiteY7" fmla="*/ 990006 h 9900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00565" h="990006">
                    <a:moveTo>
                      <a:pt x="0" y="0"/>
                    </a:moveTo>
                    <a:lnTo>
                      <a:pt x="1500565" y="0"/>
                    </a:lnTo>
                    <a:lnTo>
                      <a:pt x="1500565" y="699241"/>
                    </a:lnTo>
                    <a:lnTo>
                      <a:pt x="1454656" y="699241"/>
                    </a:lnTo>
                    <a:lnTo>
                      <a:pt x="1454656" y="958222"/>
                    </a:lnTo>
                    <a:lnTo>
                      <a:pt x="1500565" y="958222"/>
                    </a:lnTo>
                    <a:lnTo>
                      <a:pt x="1500565" y="990006"/>
                    </a:lnTo>
                    <a:lnTo>
                      <a:pt x="0" y="990006"/>
                    </a:lnTo>
                    <a:close/>
                  </a:path>
                </a:pathLst>
              </a:custGeom>
            </p:spPr>
          </p:pic>
        </p:grpSp>
      </p:grpSp>
      <p:grpSp>
        <p:nvGrpSpPr>
          <p:cNvPr id="59" name="Group 58"/>
          <p:cNvGrpSpPr/>
          <p:nvPr/>
        </p:nvGrpSpPr>
        <p:grpSpPr>
          <a:xfrm>
            <a:off x="-23583" y="5154909"/>
            <a:ext cx="10183585" cy="694389"/>
            <a:chOff x="-23583" y="5134125"/>
            <a:chExt cx="10183585" cy="715174"/>
          </a:xfrm>
        </p:grpSpPr>
        <p:grpSp>
          <p:nvGrpSpPr>
            <p:cNvPr id="60" name="กลุ่ม 1">
              <a:extLst>
                <a:ext uri="{FF2B5EF4-FFF2-40B4-BE49-F238E27FC236}">
                  <a16:creationId xmlns:a16="http://schemas.microsoft.com/office/drawing/2014/main" id="{58DAA6D8-19A9-434E-BD10-9F227ECAADEE}"/>
                </a:ext>
              </a:extLst>
            </p:cNvPr>
            <p:cNvGrpSpPr/>
            <p:nvPr/>
          </p:nvGrpSpPr>
          <p:grpSpPr>
            <a:xfrm>
              <a:off x="-23583" y="5274993"/>
              <a:ext cx="10183585" cy="470079"/>
              <a:chOff x="-21226" y="4621292"/>
              <a:chExt cx="9165227" cy="561020"/>
            </a:xfrm>
          </p:grpSpPr>
          <p:grpSp>
            <p:nvGrpSpPr>
              <p:cNvPr id="78" name="กลุ่ม 7">
                <a:extLst>
                  <a:ext uri="{FF2B5EF4-FFF2-40B4-BE49-F238E27FC236}">
                    <a16:creationId xmlns:a16="http://schemas.microsoft.com/office/drawing/2014/main" id="{30C28730-7CDF-4231-A774-6A7122EB4AEA}"/>
                  </a:ext>
                </a:extLst>
              </p:cNvPr>
              <p:cNvGrpSpPr/>
              <p:nvPr/>
            </p:nvGrpSpPr>
            <p:grpSpPr>
              <a:xfrm>
                <a:off x="-21226" y="4635401"/>
                <a:ext cx="5133813" cy="546911"/>
                <a:chOff x="-45702" y="6428830"/>
                <a:chExt cx="7109733" cy="450425"/>
              </a:xfrm>
            </p:grpSpPr>
            <p:sp>
              <p:nvSpPr>
                <p:cNvPr id="82" name="รูปแบบอิสระ: รูปร่าง 55">
                  <a:extLst>
                    <a:ext uri="{FF2B5EF4-FFF2-40B4-BE49-F238E27FC236}">
                      <a16:creationId xmlns:a16="http://schemas.microsoft.com/office/drawing/2014/main" id="{447532BC-F1AF-418B-B954-69A21822D4D1}"/>
                    </a:ext>
                  </a:extLst>
                </p:cNvPr>
                <p:cNvSpPr/>
                <p:nvPr/>
              </p:nvSpPr>
              <p:spPr>
                <a:xfrm>
                  <a:off x="-16309" y="6508953"/>
                  <a:ext cx="6875685" cy="339767"/>
                </a:xfrm>
                <a:custGeom>
                  <a:avLst/>
                  <a:gdLst>
                    <a:gd name="connsiteX0" fmla="*/ 0 w 6028447"/>
                    <a:gd name="connsiteY0" fmla="*/ 0 h 339767"/>
                    <a:gd name="connsiteX1" fmla="*/ 6028447 w 6028447"/>
                    <a:gd name="connsiteY1" fmla="*/ 0 h 339767"/>
                    <a:gd name="connsiteX2" fmla="*/ 5679852 w 6028447"/>
                    <a:gd name="connsiteY2" fmla="*/ 339767 h 339767"/>
                    <a:gd name="connsiteX3" fmla="*/ 0 w 6028447"/>
                    <a:gd name="connsiteY3" fmla="*/ 339767 h 339767"/>
                    <a:gd name="connsiteX4" fmla="*/ 0 w 6028447"/>
                    <a:gd name="connsiteY4" fmla="*/ 0 h 3397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028447" h="339767">
                      <a:moveTo>
                        <a:pt x="0" y="0"/>
                      </a:moveTo>
                      <a:lnTo>
                        <a:pt x="6028447" y="0"/>
                      </a:lnTo>
                      <a:lnTo>
                        <a:pt x="5679852" y="339767"/>
                      </a:lnTo>
                      <a:lnTo>
                        <a:pt x="0" y="33976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th-TH" sz="2000" dirty="0"/>
                </a:p>
              </p:txBody>
            </p:sp>
            <p:sp>
              <p:nvSpPr>
                <p:cNvPr id="83" name="รูปแบบอิสระ: รูปร่าง 50">
                  <a:extLst>
                    <a:ext uri="{FF2B5EF4-FFF2-40B4-BE49-F238E27FC236}">
                      <a16:creationId xmlns:a16="http://schemas.microsoft.com/office/drawing/2014/main" id="{72AD55B9-27A4-40A2-86AD-A09FD1FBB379}"/>
                    </a:ext>
                  </a:extLst>
                </p:cNvPr>
                <p:cNvSpPr/>
                <p:nvPr/>
              </p:nvSpPr>
              <p:spPr>
                <a:xfrm>
                  <a:off x="-45702" y="6433550"/>
                  <a:ext cx="7025615" cy="426691"/>
                </a:xfrm>
                <a:custGeom>
                  <a:avLst/>
                  <a:gdLst>
                    <a:gd name="connsiteX0" fmla="*/ 0 w 6123140"/>
                    <a:gd name="connsiteY0" fmla="*/ 0 h 426691"/>
                    <a:gd name="connsiteX1" fmla="*/ 6123140 w 6123140"/>
                    <a:gd name="connsiteY1" fmla="*/ 0 h 426691"/>
                    <a:gd name="connsiteX2" fmla="*/ 6008569 w 6123140"/>
                    <a:gd name="connsiteY2" fmla="*/ 111669 h 426691"/>
                    <a:gd name="connsiteX3" fmla="*/ 5685361 w 6123140"/>
                    <a:gd name="connsiteY3" fmla="*/ 426691 h 426691"/>
                    <a:gd name="connsiteX4" fmla="*/ 5679852 w 6123140"/>
                    <a:gd name="connsiteY4" fmla="*/ 426691 h 426691"/>
                    <a:gd name="connsiteX5" fmla="*/ 6028447 w 6123140"/>
                    <a:gd name="connsiteY5" fmla="*/ 86924 h 426691"/>
                    <a:gd name="connsiteX6" fmla="*/ 0 w 6123140"/>
                    <a:gd name="connsiteY6" fmla="*/ 86924 h 426691"/>
                    <a:gd name="connsiteX7" fmla="*/ 0 w 6123140"/>
                    <a:gd name="connsiteY7" fmla="*/ 0 h 4266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123140" h="426691">
                      <a:moveTo>
                        <a:pt x="0" y="0"/>
                      </a:moveTo>
                      <a:lnTo>
                        <a:pt x="6123140" y="0"/>
                      </a:lnTo>
                      <a:lnTo>
                        <a:pt x="6008569" y="111669"/>
                      </a:lnTo>
                      <a:lnTo>
                        <a:pt x="5685361" y="426691"/>
                      </a:lnTo>
                      <a:lnTo>
                        <a:pt x="5679852" y="426691"/>
                      </a:lnTo>
                      <a:lnTo>
                        <a:pt x="6028447" y="86924"/>
                      </a:lnTo>
                      <a:lnTo>
                        <a:pt x="0" y="8692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>
                  <a:gsLst>
                    <a:gs pos="0">
                      <a:srgbClr val="FBE4AE"/>
                    </a:gs>
                    <a:gs pos="13000">
                      <a:srgbClr val="BD922A"/>
                    </a:gs>
                    <a:gs pos="21001">
                      <a:srgbClr val="BD922A"/>
                    </a:gs>
                    <a:gs pos="63000">
                      <a:srgbClr val="FBE4AE"/>
                    </a:gs>
                    <a:gs pos="67000">
                      <a:srgbClr val="BD922A"/>
                    </a:gs>
                    <a:gs pos="69000">
                      <a:srgbClr val="835E17"/>
                    </a:gs>
                    <a:gs pos="82001">
                      <a:srgbClr val="A28949"/>
                    </a:gs>
                    <a:gs pos="100000">
                      <a:srgbClr val="FAE3B7"/>
                    </a:gs>
                  </a:gsLst>
                  <a:lin ang="0" scaled="1"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th-TH" sz="2000" dirty="0"/>
                </a:p>
              </p:txBody>
            </p:sp>
            <p:sp>
              <p:nvSpPr>
                <p:cNvPr id="84" name="รูปแบบอิสระ: รูปร่าง 49">
                  <a:extLst>
                    <a:ext uri="{FF2B5EF4-FFF2-40B4-BE49-F238E27FC236}">
                      <a16:creationId xmlns:a16="http://schemas.microsoft.com/office/drawing/2014/main" id="{0CC04605-512B-40BA-BB6C-C4CA6329F254}"/>
                    </a:ext>
                  </a:extLst>
                </p:cNvPr>
                <p:cNvSpPr/>
                <p:nvPr/>
              </p:nvSpPr>
              <p:spPr>
                <a:xfrm rot="380166">
                  <a:off x="6515308" y="6428830"/>
                  <a:ext cx="548723" cy="450425"/>
                </a:xfrm>
                <a:custGeom>
                  <a:avLst/>
                  <a:gdLst>
                    <a:gd name="connsiteX0" fmla="*/ 411471 w 524882"/>
                    <a:gd name="connsiteY0" fmla="*/ 0 h 426691"/>
                    <a:gd name="connsiteX1" fmla="*/ 524882 w 524882"/>
                    <a:gd name="connsiteY1" fmla="*/ 0 h 426691"/>
                    <a:gd name="connsiteX2" fmla="*/ 113411 w 524882"/>
                    <a:gd name="connsiteY2" fmla="*/ 426691 h 426691"/>
                    <a:gd name="connsiteX3" fmla="*/ 0 w 524882"/>
                    <a:gd name="connsiteY3" fmla="*/ 426691 h 426691"/>
                    <a:gd name="connsiteX4" fmla="*/ 411471 w 524882"/>
                    <a:gd name="connsiteY4" fmla="*/ 0 h 4266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24882" h="426691">
                      <a:moveTo>
                        <a:pt x="411471" y="0"/>
                      </a:moveTo>
                      <a:lnTo>
                        <a:pt x="524882" y="0"/>
                      </a:lnTo>
                      <a:lnTo>
                        <a:pt x="113411" y="426691"/>
                      </a:lnTo>
                      <a:lnTo>
                        <a:pt x="0" y="426691"/>
                      </a:lnTo>
                      <a:lnTo>
                        <a:pt x="411471" y="0"/>
                      </a:ln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FBE4AE"/>
                    </a:gs>
                    <a:gs pos="13000">
                      <a:srgbClr val="BD922A"/>
                    </a:gs>
                    <a:gs pos="21001">
                      <a:srgbClr val="BD922A"/>
                    </a:gs>
                    <a:gs pos="63000">
                      <a:srgbClr val="FBE4AE"/>
                    </a:gs>
                    <a:gs pos="67000">
                      <a:srgbClr val="BD922A"/>
                    </a:gs>
                    <a:gs pos="69000">
                      <a:srgbClr val="835E17"/>
                    </a:gs>
                    <a:gs pos="82001">
                      <a:srgbClr val="A28949"/>
                    </a:gs>
                    <a:gs pos="100000">
                      <a:srgbClr val="FAE3B7"/>
                    </a:gs>
                  </a:gsLst>
                  <a:path path="circle">
                    <a:fillToRect l="100000" b="100000"/>
                  </a:path>
                  <a:tileRect t="-100000" r="-100000"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th-TH" sz="2000"/>
                </a:p>
              </p:txBody>
            </p:sp>
          </p:grpSp>
          <p:grpSp>
            <p:nvGrpSpPr>
              <p:cNvPr id="79" name="กลุ่ม 4">
                <a:extLst>
                  <a:ext uri="{FF2B5EF4-FFF2-40B4-BE49-F238E27FC236}">
                    <a16:creationId xmlns:a16="http://schemas.microsoft.com/office/drawing/2014/main" id="{33080593-C486-4A4E-A259-28A964353B4D}"/>
                  </a:ext>
                </a:extLst>
              </p:cNvPr>
              <p:cNvGrpSpPr/>
              <p:nvPr/>
            </p:nvGrpSpPr>
            <p:grpSpPr>
              <a:xfrm>
                <a:off x="7524888" y="4621292"/>
                <a:ext cx="1619113" cy="531030"/>
                <a:chOff x="9543115" y="6415804"/>
                <a:chExt cx="2661401" cy="453428"/>
              </a:xfrm>
            </p:grpSpPr>
            <p:sp>
              <p:nvSpPr>
                <p:cNvPr id="80" name="รูปแบบอิสระ: รูปร่าง 38">
                  <a:extLst>
                    <a:ext uri="{FF2B5EF4-FFF2-40B4-BE49-F238E27FC236}">
                      <a16:creationId xmlns:a16="http://schemas.microsoft.com/office/drawing/2014/main" id="{18287458-5345-45BB-A7B2-0AE1DDE4E433}"/>
                    </a:ext>
                  </a:extLst>
                </p:cNvPr>
                <p:cNvSpPr/>
                <p:nvPr/>
              </p:nvSpPr>
              <p:spPr>
                <a:xfrm>
                  <a:off x="9543115" y="6415804"/>
                  <a:ext cx="2661398" cy="441288"/>
                </a:xfrm>
                <a:custGeom>
                  <a:avLst/>
                  <a:gdLst>
                    <a:gd name="connsiteX0" fmla="*/ 437779 w 1373020"/>
                    <a:gd name="connsiteY0" fmla="*/ 0 h 426691"/>
                    <a:gd name="connsiteX1" fmla="*/ 1373020 w 1373020"/>
                    <a:gd name="connsiteY1" fmla="*/ 0 h 426691"/>
                    <a:gd name="connsiteX2" fmla="*/ 1373020 w 1373020"/>
                    <a:gd name="connsiteY2" fmla="*/ 426691 h 426691"/>
                    <a:gd name="connsiteX3" fmla="*/ 0 w 1373020"/>
                    <a:gd name="connsiteY3" fmla="*/ 426691 h 426691"/>
                    <a:gd name="connsiteX4" fmla="*/ 323208 w 1373020"/>
                    <a:gd name="connsiteY4" fmla="*/ 111669 h 426691"/>
                    <a:gd name="connsiteX5" fmla="*/ 437779 w 1373020"/>
                    <a:gd name="connsiteY5" fmla="*/ 0 h 4266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73020" h="426691">
                      <a:moveTo>
                        <a:pt x="437779" y="0"/>
                      </a:moveTo>
                      <a:lnTo>
                        <a:pt x="1373020" y="0"/>
                      </a:lnTo>
                      <a:lnTo>
                        <a:pt x="1373020" y="426691"/>
                      </a:lnTo>
                      <a:lnTo>
                        <a:pt x="0" y="426691"/>
                      </a:lnTo>
                      <a:lnTo>
                        <a:pt x="323208" y="111669"/>
                      </a:lnTo>
                      <a:lnTo>
                        <a:pt x="437779" y="0"/>
                      </a:lnTo>
                      <a:close/>
                    </a:path>
                  </a:pathLst>
                </a:custGeom>
                <a:gradFill>
                  <a:gsLst>
                    <a:gs pos="0">
                      <a:srgbClr val="FBE4AE"/>
                    </a:gs>
                    <a:gs pos="13000">
                      <a:srgbClr val="BD922A"/>
                    </a:gs>
                    <a:gs pos="21001">
                      <a:srgbClr val="BD922A"/>
                    </a:gs>
                    <a:gs pos="63000">
                      <a:srgbClr val="FBE4AE"/>
                    </a:gs>
                    <a:gs pos="67000">
                      <a:srgbClr val="BD922A"/>
                    </a:gs>
                    <a:gs pos="69000">
                      <a:srgbClr val="835E17"/>
                    </a:gs>
                    <a:gs pos="82001">
                      <a:srgbClr val="A28949"/>
                    </a:gs>
                    <a:gs pos="100000">
                      <a:srgbClr val="FAE3B7"/>
                    </a:gs>
                  </a:gsLst>
                  <a:lin ang="0" scaled="1"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th-TH" sz="2000"/>
                </a:p>
              </p:txBody>
            </p:sp>
            <p:sp>
              <p:nvSpPr>
                <p:cNvPr id="81" name="รูปแบบอิสระ: รูปร่าง 31">
                  <a:extLst>
                    <a:ext uri="{FF2B5EF4-FFF2-40B4-BE49-F238E27FC236}">
                      <a16:creationId xmlns:a16="http://schemas.microsoft.com/office/drawing/2014/main" id="{CB515603-CB57-4A48-B8A7-C4BD2C469F4B}"/>
                    </a:ext>
                  </a:extLst>
                </p:cNvPr>
                <p:cNvSpPr/>
                <p:nvPr/>
              </p:nvSpPr>
              <p:spPr>
                <a:xfrm>
                  <a:off x="9543115" y="6510930"/>
                  <a:ext cx="2661401" cy="358302"/>
                </a:xfrm>
                <a:custGeom>
                  <a:avLst/>
                  <a:gdLst>
                    <a:gd name="connsiteX0" fmla="*/ 349528 w 1399340"/>
                    <a:gd name="connsiteY0" fmla="*/ 0 h 340675"/>
                    <a:gd name="connsiteX1" fmla="*/ 1399340 w 1399340"/>
                    <a:gd name="connsiteY1" fmla="*/ 0 h 340675"/>
                    <a:gd name="connsiteX2" fmla="*/ 1399340 w 1399340"/>
                    <a:gd name="connsiteY2" fmla="*/ 340675 h 340675"/>
                    <a:gd name="connsiteX3" fmla="*/ 0 w 1399340"/>
                    <a:gd name="connsiteY3" fmla="*/ 340675 h 340675"/>
                    <a:gd name="connsiteX4" fmla="*/ 349528 w 1399340"/>
                    <a:gd name="connsiteY4" fmla="*/ 0 h 3406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99340" h="340675">
                      <a:moveTo>
                        <a:pt x="349528" y="0"/>
                      </a:moveTo>
                      <a:lnTo>
                        <a:pt x="1399340" y="0"/>
                      </a:lnTo>
                      <a:lnTo>
                        <a:pt x="1399340" y="340675"/>
                      </a:lnTo>
                      <a:lnTo>
                        <a:pt x="0" y="340675"/>
                      </a:lnTo>
                      <a:lnTo>
                        <a:pt x="349528" y="0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th-TH" sz="2000"/>
                </a:p>
              </p:txBody>
            </p:sp>
          </p:grpSp>
        </p:grpSp>
        <p:pic>
          <p:nvPicPr>
            <p:cNvPr id="72" name="Picture 23">
              <a:extLst>
                <a:ext uri="{FF2B5EF4-FFF2-40B4-BE49-F238E27FC236}">
                  <a16:creationId xmlns:a16="http://schemas.microsoft.com/office/drawing/2014/main" id="{A9FCDA38-8F0B-49DF-8F2E-B899B1F3623D}"/>
                </a:ext>
              </a:extLst>
            </p:cNvPr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699853" y="5264104"/>
              <a:ext cx="625615" cy="408428"/>
            </a:xfrm>
            <a:prstGeom prst="rect">
              <a:avLst/>
            </a:prstGeom>
          </p:spPr>
        </p:pic>
        <p:pic>
          <p:nvPicPr>
            <p:cNvPr id="73" name="Picture 24">
              <a:extLst>
                <a:ext uri="{FF2B5EF4-FFF2-40B4-BE49-F238E27FC236}">
                  <a16:creationId xmlns:a16="http://schemas.microsoft.com/office/drawing/2014/main" id="{199745AA-CFB3-443D-A566-E11575BA5223}"/>
                </a:ext>
              </a:extLst>
            </p:cNvPr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440755" y="5252961"/>
              <a:ext cx="384697" cy="433336"/>
            </a:xfrm>
            <a:prstGeom prst="rect">
              <a:avLst/>
            </a:prstGeom>
          </p:spPr>
        </p:pic>
        <p:pic>
          <p:nvPicPr>
            <p:cNvPr id="74" name="Picture 35">
              <a:extLst>
                <a:ext uri="{FF2B5EF4-FFF2-40B4-BE49-F238E27FC236}">
                  <a16:creationId xmlns:a16="http://schemas.microsoft.com/office/drawing/2014/main" id="{9584FECB-F937-4F01-8CDD-C92F98A2F1BC}"/>
                </a:ext>
              </a:extLst>
            </p:cNvPr>
            <p:cNvPicPr>
              <a:picLocks noChangeAspect="1"/>
            </p:cNvPicPr>
            <p:nvPr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882063" y="5338458"/>
              <a:ext cx="373365" cy="309768"/>
            </a:xfrm>
            <a:prstGeom prst="rect">
              <a:avLst/>
            </a:prstGeom>
          </p:spPr>
        </p:pic>
        <p:pic>
          <p:nvPicPr>
            <p:cNvPr id="75" name="Picture 36">
              <a:extLst>
                <a:ext uri="{FF2B5EF4-FFF2-40B4-BE49-F238E27FC236}">
                  <a16:creationId xmlns:a16="http://schemas.microsoft.com/office/drawing/2014/main" id="{62FFD426-AD6C-47DA-99D3-A7217E240C18}"/>
                </a:ext>
              </a:extLst>
            </p:cNvPr>
            <p:cNvPicPr>
              <a:picLocks noChangeAspect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345100" y="5340250"/>
              <a:ext cx="281130" cy="303691"/>
            </a:xfrm>
            <a:prstGeom prst="rect">
              <a:avLst/>
            </a:prstGeom>
          </p:spPr>
        </p:pic>
        <p:pic>
          <p:nvPicPr>
            <p:cNvPr id="76" name="Picture 2" descr="C:\Users\Administrator\Desktop\change for good.png"/>
            <p:cNvPicPr>
              <a:picLocks noChangeAspect="1" noChangeArrowheads="1"/>
            </p:cNvPicPr>
            <p:nvPr/>
          </p:nvPicPr>
          <p:blipFill>
            <a:blip r:embed="rId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606130" y="5281839"/>
              <a:ext cx="890907" cy="501037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77" name="รูปแบบอิสระ: รูปร่าง 49">
              <a:extLst>
                <a:ext uri="{FF2B5EF4-FFF2-40B4-BE49-F238E27FC236}">
                  <a16:creationId xmlns:a16="http://schemas.microsoft.com/office/drawing/2014/main" id="{0CC04605-512B-40BA-BB6C-C4CA6329F254}"/>
                </a:ext>
              </a:extLst>
            </p:cNvPr>
            <p:cNvSpPr/>
            <p:nvPr/>
          </p:nvSpPr>
          <p:spPr>
            <a:xfrm rot="1816843">
              <a:off x="8384884" y="5134125"/>
              <a:ext cx="366819" cy="715174"/>
            </a:xfrm>
            <a:custGeom>
              <a:avLst/>
              <a:gdLst>
                <a:gd name="connsiteX0" fmla="*/ 411471 w 524882"/>
                <a:gd name="connsiteY0" fmla="*/ 0 h 426691"/>
                <a:gd name="connsiteX1" fmla="*/ 524882 w 524882"/>
                <a:gd name="connsiteY1" fmla="*/ 0 h 426691"/>
                <a:gd name="connsiteX2" fmla="*/ 113411 w 524882"/>
                <a:gd name="connsiteY2" fmla="*/ 426691 h 426691"/>
                <a:gd name="connsiteX3" fmla="*/ 0 w 524882"/>
                <a:gd name="connsiteY3" fmla="*/ 426691 h 426691"/>
                <a:gd name="connsiteX4" fmla="*/ 411471 w 524882"/>
                <a:gd name="connsiteY4" fmla="*/ 0 h 426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4882" h="426691">
                  <a:moveTo>
                    <a:pt x="411471" y="0"/>
                  </a:moveTo>
                  <a:lnTo>
                    <a:pt x="524882" y="0"/>
                  </a:lnTo>
                  <a:lnTo>
                    <a:pt x="113411" y="426691"/>
                  </a:lnTo>
                  <a:lnTo>
                    <a:pt x="0" y="426691"/>
                  </a:lnTo>
                  <a:lnTo>
                    <a:pt x="411471" y="0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BE4AE"/>
                </a:gs>
                <a:gs pos="13000">
                  <a:srgbClr val="BD922A"/>
                </a:gs>
                <a:gs pos="21001">
                  <a:srgbClr val="BD922A"/>
                </a:gs>
                <a:gs pos="63000">
                  <a:srgbClr val="FBE4AE"/>
                </a:gs>
                <a:gs pos="67000">
                  <a:srgbClr val="BD922A"/>
                </a:gs>
                <a:gs pos="69000">
                  <a:srgbClr val="835E17"/>
                </a:gs>
                <a:gs pos="82001">
                  <a:srgbClr val="A28949"/>
                </a:gs>
                <a:gs pos="100000">
                  <a:srgbClr val="FAE3B7"/>
                </a:gs>
              </a:gsLst>
              <a:path path="circle">
                <a:fillToRect l="100000" b="100000"/>
              </a:path>
              <a:tileRect t="-100000" r="-10000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th-TH" sz="2000"/>
            </a:p>
          </p:txBody>
        </p:sp>
      </p:grpSp>
      <p:sp>
        <p:nvSpPr>
          <p:cNvPr id="85" name="TextBox 7"/>
          <p:cNvSpPr txBox="1"/>
          <p:nvPr/>
        </p:nvSpPr>
        <p:spPr>
          <a:xfrm>
            <a:off x="216981" y="5442506"/>
            <a:ext cx="5166910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th-TH" sz="1000" b="1" dirty="0">
                <a:solidFill>
                  <a:schemeClr val="bg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เศรษฐกิจฐานรากมั่นคง ชุมชนเข้มแข็งอย่างยั่งยืน ด้วยหลักปรัชญาของเศรษฐกิจพอเพียง</a:t>
            </a:r>
          </a:p>
        </p:txBody>
      </p:sp>
      <p:sp>
        <p:nvSpPr>
          <p:cNvPr id="86" name="กล่องข้อความ 8">
            <a:extLst>
              <a:ext uri="{FF2B5EF4-FFF2-40B4-BE49-F238E27FC236}">
                <a16:creationId xmlns:a16="http://schemas.microsoft.com/office/drawing/2014/main" id="{BF84CABE-5C70-4013-8958-0D4F9CD0D474}"/>
              </a:ext>
            </a:extLst>
          </p:cNvPr>
          <p:cNvSpPr txBox="1"/>
          <p:nvPr/>
        </p:nvSpPr>
        <p:spPr>
          <a:xfrm>
            <a:off x="7676272" y="32100"/>
            <a:ext cx="2493196" cy="5262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ct val="120000"/>
              </a:lnSpc>
            </a:pPr>
            <a:r>
              <a:rPr lang="en-US" sz="12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60 </a:t>
            </a:r>
            <a:r>
              <a:rPr lang="th-TH" sz="12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ปี กรมการพัฒนาชุมชน</a:t>
            </a:r>
          </a:p>
          <a:p>
            <a:pPr>
              <a:lnSpc>
                <a:spcPct val="120000"/>
              </a:lnSpc>
            </a:pPr>
            <a:r>
              <a:rPr lang="th-TH" sz="12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สร้างสรรค์ชุมชน สร้างคน สร้างชาติ</a:t>
            </a:r>
            <a:endParaRPr lang="en-US" sz="1200" b="1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hulabhorn Likit Text" panose="00000500000000000000" pitchFamily="50" charset="-34"/>
              <a:cs typeface="Chulabhorn Likit Text" panose="00000500000000000000" pitchFamily="50" charset="-34"/>
            </a:endParaRPr>
          </a:p>
        </p:txBody>
      </p:sp>
      <p:sp>
        <p:nvSpPr>
          <p:cNvPr id="87" name="สี่เหลี่ยมผืนผ้า: มุมมน 24">
            <a:extLst>
              <a:ext uri="{FF2B5EF4-FFF2-40B4-BE49-F238E27FC236}">
                <a16:creationId xmlns:a16="http://schemas.microsoft.com/office/drawing/2014/main" id="{D992C9EC-F489-4262-8A24-43469489E10F}"/>
              </a:ext>
            </a:extLst>
          </p:cNvPr>
          <p:cNvSpPr/>
          <p:nvPr/>
        </p:nvSpPr>
        <p:spPr>
          <a:xfrm>
            <a:off x="298784" y="-44257"/>
            <a:ext cx="6334319" cy="679012"/>
          </a:xfrm>
          <a:prstGeom prst="roundRect">
            <a:avLst/>
          </a:prstGeom>
          <a:noFill/>
          <a:ln>
            <a:noFill/>
          </a:ln>
          <a:scene3d>
            <a:camera prst="orthographicFront"/>
            <a:lightRig rig="threePt" dir="t"/>
          </a:scene3d>
          <a:sp3d>
            <a:bevelT w="139700" h="139700" prst="divot"/>
          </a:sp3d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rtlCol="0" anchor="t"/>
          <a:lstStyle/>
          <a:p>
            <a:pPr>
              <a:lnSpc>
                <a:spcPct val="110000"/>
              </a:lnSpc>
            </a:pPr>
            <a:r>
              <a:rPr lang="th-TH" sz="1200" b="1" spc="-30" dirty="0">
                <a:solidFill>
                  <a:schemeClr val="bg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5.4 </a:t>
            </a:r>
            <a:r>
              <a:rPr lang="th-TH" sz="1200" b="1" dirty="0">
                <a:solidFill>
                  <a:schemeClr val="bg1"/>
                </a:solidFill>
                <a:latin typeface="Chulabhorn Likit Text" panose="00000500000000000000" pitchFamily="50" charset="-34"/>
                <a:ea typeface="Times New Roman" panose="02020603050405020304" pitchFamily="18" charset="0"/>
                <a:cs typeface="Chulabhorn Likit Text" panose="00000500000000000000" pitchFamily="50" charset="-34"/>
              </a:rPr>
              <a:t>การพิจารณาจัดสรรงบประมาณเงินอุดหนุน และเงินทุนหมุนเวียน</a:t>
            </a:r>
            <a:br>
              <a:rPr lang="th-TH" sz="1200" b="1" dirty="0">
                <a:solidFill>
                  <a:schemeClr val="bg1"/>
                </a:solidFill>
                <a:latin typeface="Chulabhorn Likit Text" panose="00000500000000000000" pitchFamily="50" charset="-34"/>
                <a:ea typeface="Times New Roman" panose="02020603050405020304" pitchFamily="18" charset="0"/>
                <a:cs typeface="Chulabhorn Likit Text" panose="00000500000000000000" pitchFamily="50" charset="-34"/>
              </a:rPr>
            </a:br>
            <a:r>
              <a:rPr lang="th-TH" sz="1200" b="1" dirty="0">
                <a:solidFill>
                  <a:schemeClr val="bg1"/>
                </a:solidFill>
                <a:latin typeface="Chulabhorn Likit Text" panose="00000500000000000000" pitchFamily="50" charset="-34"/>
                <a:ea typeface="Times New Roman" panose="02020603050405020304" pitchFamily="18" charset="0"/>
                <a:cs typeface="Chulabhorn Likit Text" panose="00000500000000000000" pitchFamily="50" charset="-34"/>
              </a:rPr>
              <a:t>กองทุนพัฒนาบทบาทสตรี ประจำปีงบประมาณ พ.ศ. 2566 </a:t>
            </a:r>
            <a:r>
              <a:rPr lang="th-TH" sz="1200" b="1" dirty="0" smtClean="0">
                <a:solidFill>
                  <a:schemeClr val="bg1"/>
                </a:solidFill>
                <a:latin typeface="Chulabhorn Likit Text" panose="00000500000000000000" pitchFamily="50" charset="-34"/>
                <a:ea typeface="Times New Roman" panose="02020603050405020304" pitchFamily="18" charset="0"/>
                <a:cs typeface="Chulabhorn Likit Text" panose="00000500000000000000" pitchFamily="50" charset="-34"/>
              </a:rPr>
              <a:t>เพิ่มเติม (ต่อ) </a:t>
            </a:r>
            <a:endParaRPr lang="th-TH" sz="1200" b="1" dirty="0">
              <a:solidFill>
                <a:schemeClr val="bg1"/>
              </a:solidFill>
              <a:latin typeface="Chulabhorn Likit Text" panose="00000500000000000000" pitchFamily="50" charset="-34"/>
              <a:cs typeface="Chulabhorn Likit Text" panose="00000500000000000000" pitchFamily="50" charset="-34"/>
            </a:endParaRPr>
          </a:p>
        </p:txBody>
      </p:sp>
      <p:graphicFrame>
        <p:nvGraphicFramePr>
          <p:cNvPr id="4" name="ตาราง 3">
            <a:extLst>
              <a:ext uri="{FF2B5EF4-FFF2-40B4-BE49-F238E27FC236}">
                <a16:creationId xmlns:a16="http://schemas.microsoft.com/office/drawing/2014/main" id="{43B8A660-D15F-C417-375C-C60ADBB7587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762754351"/>
              </p:ext>
            </p:extLst>
          </p:nvPr>
        </p:nvGraphicFramePr>
        <p:xfrm>
          <a:off x="249138" y="899439"/>
          <a:ext cx="9461931" cy="4167412"/>
        </p:xfrm>
        <a:graphic>
          <a:graphicData uri="http://schemas.openxmlformats.org/drawingml/2006/table">
            <a:tbl>
              <a:tblPr>
                <a:tableStyleId>{E8B1032C-EA38-4F05-BA0D-38AFFFC7BED3}</a:tableStyleId>
              </a:tblPr>
              <a:tblGrid>
                <a:gridCol w="583633">
                  <a:extLst>
                    <a:ext uri="{9D8B030D-6E8A-4147-A177-3AD203B41FA5}">
                      <a16:colId xmlns:a16="http://schemas.microsoft.com/office/drawing/2014/main" val="675549219"/>
                    </a:ext>
                  </a:extLst>
                </a:gridCol>
                <a:gridCol w="866607">
                  <a:extLst>
                    <a:ext uri="{9D8B030D-6E8A-4147-A177-3AD203B41FA5}">
                      <a16:colId xmlns:a16="http://schemas.microsoft.com/office/drawing/2014/main" val="1012825704"/>
                    </a:ext>
                  </a:extLst>
                </a:gridCol>
                <a:gridCol w="1027991">
                  <a:extLst>
                    <a:ext uri="{9D8B030D-6E8A-4147-A177-3AD203B41FA5}">
                      <a16:colId xmlns:a16="http://schemas.microsoft.com/office/drawing/2014/main" val="2895105435"/>
                    </a:ext>
                  </a:extLst>
                </a:gridCol>
                <a:gridCol w="583633">
                  <a:extLst>
                    <a:ext uri="{9D8B030D-6E8A-4147-A177-3AD203B41FA5}">
                      <a16:colId xmlns:a16="http://schemas.microsoft.com/office/drawing/2014/main" val="679385270"/>
                    </a:ext>
                  </a:extLst>
                </a:gridCol>
                <a:gridCol w="1016937">
                  <a:extLst>
                    <a:ext uri="{9D8B030D-6E8A-4147-A177-3AD203B41FA5}">
                      <a16:colId xmlns:a16="http://schemas.microsoft.com/office/drawing/2014/main" val="945039891"/>
                    </a:ext>
                  </a:extLst>
                </a:gridCol>
                <a:gridCol w="523944">
                  <a:extLst>
                    <a:ext uri="{9D8B030D-6E8A-4147-A177-3AD203B41FA5}">
                      <a16:colId xmlns:a16="http://schemas.microsoft.com/office/drawing/2014/main" val="192816558"/>
                    </a:ext>
                  </a:extLst>
                </a:gridCol>
                <a:gridCol w="963879">
                  <a:extLst>
                    <a:ext uri="{9D8B030D-6E8A-4147-A177-3AD203B41FA5}">
                      <a16:colId xmlns:a16="http://schemas.microsoft.com/office/drawing/2014/main" val="1739606225"/>
                    </a:ext>
                  </a:extLst>
                </a:gridCol>
                <a:gridCol w="601318">
                  <a:extLst>
                    <a:ext uri="{9D8B030D-6E8A-4147-A177-3AD203B41FA5}">
                      <a16:colId xmlns:a16="http://schemas.microsoft.com/office/drawing/2014/main" val="2291426228"/>
                    </a:ext>
                  </a:extLst>
                </a:gridCol>
                <a:gridCol w="603529">
                  <a:extLst>
                    <a:ext uri="{9D8B030D-6E8A-4147-A177-3AD203B41FA5}">
                      <a16:colId xmlns:a16="http://schemas.microsoft.com/office/drawing/2014/main" val="1595992158"/>
                    </a:ext>
                  </a:extLst>
                </a:gridCol>
                <a:gridCol w="948403">
                  <a:extLst>
                    <a:ext uri="{9D8B030D-6E8A-4147-A177-3AD203B41FA5}">
                      <a16:colId xmlns:a16="http://schemas.microsoft.com/office/drawing/2014/main" val="2063868786"/>
                    </a:ext>
                  </a:extLst>
                </a:gridCol>
                <a:gridCol w="610162">
                  <a:extLst>
                    <a:ext uri="{9D8B030D-6E8A-4147-A177-3AD203B41FA5}">
                      <a16:colId xmlns:a16="http://schemas.microsoft.com/office/drawing/2014/main" val="3278086083"/>
                    </a:ext>
                  </a:extLst>
                </a:gridCol>
                <a:gridCol w="1131895">
                  <a:extLst>
                    <a:ext uri="{9D8B030D-6E8A-4147-A177-3AD203B41FA5}">
                      <a16:colId xmlns:a16="http://schemas.microsoft.com/office/drawing/2014/main" val="999364831"/>
                    </a:ext>
                  </a:extLst>
                </a:gridCol>
              </a:tblGrid>
              <a:tr h="226108">
                <a:tc rowSpan="3">
                  <a:txBody>
                    <a:bodyPr/>
                    <a:lstStyle/>
                    <a:p>
                      <a:pPr algn="ctr" fontAlgn="ctr"/>
                      <a:r>
                        <a:rPr lang="th-TH" sz="1050" b="1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ที่</a:t>
                      </a:r>
                      <a:endParaRPr lang="th-TH" sz="105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 fontAlgn="ctr"/>
                      <a:r>
                        <a:rPr lang="th-TH" sz="1050" b="1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จังหวัด</a:t>
                      </a:r>
                      <a:endParaRPr lang="th-TH" sz="105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 gridSpan="10">
                  <a:txBody>
                    <a:bodyPr/>
                    <a:lstStyle/>
                    <a:p>
                      <a:pPr algn="ctr" fontAlgn="ctr"/>
                      <a:r>
                        <a:rPr lang="th-TH" sz="1050" b="1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เงินทุนหมุนเวียน</a:t>
                      </a:r>
                      <a:endParaRPr lang="th-TH" sz="105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977493178"/>
                  </a:ext>
                </a:extLst>
              </a:tr>
              <a:tr h="323013">
                <a:tc v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th-TH" sz="1050" b="1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งบประมาณจัดสรร</a:t>
                      </a:r>
                      <a:endParaRPr lang="th-TH" sz="105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algn="ctr" fontAlgn="ctr"/>
                      <a:r>
                        <a:rPr lang="th-TH" sz="1050" b="1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ผลการเบิกจ่าย</a:t>
                      </a:r>
                      <a:endParaRPr lang="th-TH" sz="105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th-TH" sz="1050" b="1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งบประมาณที่ส่งคืน</a:t>
                      </a:r>
                      <a:endParaRPr lang="th-TH" sz="105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th-TH" sz="1050" b="1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ขอรับงบประมาณเพิ่มเติม</a:t>
                      </a:r>
                      <a:endParaRPr lang="th-TH" sz="105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th-TH" sz="1050" b="1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เสนอจัดสรรงบประมาณเพิ่มเติม</a:t>
                      </a:r>
                      <a:endParaRPr lang="th-TH" sz="105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401919469"/>
                  </a:ext>
                </a:extLst>
              </a:tr>
              <a:tr h="474161">
                <a:tc v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050" b="1" u="none" strike="noStrike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จำนวน (โครงการ)</a:t>
                      </a:r>
                      <a:endParaRPr lang="th-TH" sz="1050" b="1" i="0" u="none" strike="noStrike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050" b="1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จำนวนเงิน (บาท)</a:t>
                      </a:r>
                      <a:endParaRPr lang="th-TH" sz="105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050" b="1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ร้อยละเบิกจ่าย</a:t>
                      </a:r>
                      <a:endParaRPr lang="th-TH" sz="105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050" b="1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จำนวนเงิน (บาท)</a:t>
                      </a:r>
                      <a:endParaRPr lang="th-TH" sz="105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050" b="1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ร้อยละส่งคืน</a:t>
                      </a:r>
                      <a:endParaRPr lang="th-TH" sz="105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050" b="1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จำนวน (โครงการ)</a:t>
                      </a:r>
                      <a:endParaRPr lang="th-TH" sz="105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050" b="1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จำนวนเงิน (บาท)</a:t>
                      </a:r>
                      <a:endParaRPr lang="th-TH" sz="105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050" b="1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จำนวน (โครงการ)</a:t>
                      </a:r>
                      <a:endParaRPr lang="th-TH" sz="105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050" b="1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จำนวนเงิน (บาท)</a:t>
                      </a:r>
                      <a:endParaRPr lang="th-TH" sz="105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38596934"/>
                  </a:ext>
                </a:extLst>
              </a:tr>
              <a:tr h="314413"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51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ลพบุรี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8,000,000.00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56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7,935,195.00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99.19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   64,805.00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0.81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4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631,300.00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4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      631,300.00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51150381"/>
                  </a:ext>
                </a:extLst>
              </a:tr>
              <a:tr h="314413"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52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ลำปาง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7,000,000.00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38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6,131,156.00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87.59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868,844.00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12.41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                 -  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                        -  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16435627"/>
                  </a:ext>
                </a:extLst>
              </a:tr>
              <a:tr h="314413"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53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ลำพูน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6,000,000.00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22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3,882,625.00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64.71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2,117,375.00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35.29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18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3,000,000.00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18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   3,000,000.00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83072889"/>
                  </a:ext>
                </a:extLst>
              </a:tr>
              <a:tr h="314413"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54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เลย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7,000,000.00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36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4,929,184.00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70.42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2,070,816.00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29.58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                 -  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                        -  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18788421"/>
                  </a:ext>
                </a:extLst>
              </a:tr>
              <a:tr h="314413"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55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ศรีสะเกษ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9,000,000.00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146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9,000,000.00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100.00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                  -  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   -  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4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306,020.00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4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      306,020.00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18467903"/>
                  </a:ext>
                </a:extLst>
              </a:tr>
              <a:tr h="314413"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56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สกลนคร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10,000,000.00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61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10,000,000.00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100.00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                  -  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   -  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13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2,015,000.00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13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   2,015,000.00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95806591"/>
                  </a:ext>
                </a:extLst>
              </a:tr>
              <a:tr h="314413"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57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สงขลา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8,000,000.00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23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3,578,690.00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44.73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4,421,310.00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55.27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                 -  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                        -  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32502809"/>
                  </a:ext>
                </a:extLst>
              </a:tr>
              <a:tr h="314413"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58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สตูล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7,000,000.00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34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3,572,465.00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51.04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3,427,535.00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48.96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                 -  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                        -  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25102989"/>
                  </a:ext>
                </a:extLst>
              </a:tr>
              <a:tr h="314413"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59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สมุทรปราการ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8,000,000.00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16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2,480,588.00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31.01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5,519,412.00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68.99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                 -  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                        -  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97149876"/>
                  </a:ext>
                </a:extLst>
              </a:tr>
              <a:tr h="314413"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60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สมุทรสงคราม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5,000,000.00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26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3,495,164.00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69.90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1,504,836.00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30.10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  53,000.00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         53,000.00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09265273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260001979"/>
      </p:ext>
    </p:extLst>
  </p:cSld>
  <p:clrMapOvr>
    <a:masterClrMapping/>
  </p:clrMapOvr>
</p:sld>
</file>

<file path=ppt/slides/slide1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2" name="Group 31"/>
          <p:cNvGrpSpPr/>
          <p:nvPr/>
        </p:nvGrpSpPr>
        <p:grpSpPr>
          <a:xfrm>
            <a:off x="-23581" y="-271597"/>
            <a:ext cx="10193050" cy="1541268"/>
            <a:chOff x="-23581" y="-271597"/>
            <a:chExt cx="10193050" cy="1541268"/>
          </a:xfrm>
        </p:grpSpPr>
        <p:grpSp>
          <p:nvGrpSpPr>
            <p:cNvPr id="51" name="กลุ่ม 52">
              <a:extLst>
                <a:ext uri="{FF2B5EF4-FFF2-40B4-BE49-F238E27FC236}">
                  <a16:creationId xmlns:a16="http://schemas.microsoft.com/office/drawing/2014/main" id="{84E5CB32-C22A-40FB-BE79-3F261B775F5E}"/>
                </a:ext>
              </a:extLst>
            </p:cNvPr>
            <p:cNvGrpSpPr/>
            <p:nvPr/>
          </p:nvGrpSpPr>
          <p:grpSpPr>
            <a:xfrm>
              <a:off x="-23581" y="299"/>
              <a:ext cx="10193050" cy="674950"/>
              <a:chOff x="-29746" y="-164554"/>
              <a:chExt cx="9173747" cy="607455"/>
            </a:xfrm>
          </p:grpSpPr>
          <p:sp>
            <p:nvSpPr>
              <p:cNvPr id="55" name="สี่เหลี่ยมผืนผ้า: มุมมน 48">
                <a:extLst>
                  <a:ext uri="{FF2B5EF4-FFF2-40B4-BE49-F238E27FC236}">
                    <a16:creationId xmlns:a16="http://schemas.microsoft.com/office/drawing/2014/main" id="{DCE62B95-9C16-4E87-82CC-AF99B1F01983}"/>
                  </a:ext>
                </a:extLst>
              </p:cNvPr>
              <p:cNvSpPr/>
              <p:nvPr/>
            </p:nvSpPr>
            <p:spPr>
              <a:xfrm>
                <a:off x="5692012" y="65211"/>
                <a:ext cx="3441748" cy="377690"/>
              </a:xfrm>
              <a:prstGeom prst="roundRect">
                <a:avLst/>
              </a:prstGeom>
              <a:gradFill flip="none" rotWithShape="1">
                <a:gsLst>
                  <a:gs pos="0">
                    <a:srgbClr val="8E7300"/>
                  </a:gs>
                  <a:gs pos="51000">
                    <a:srgbClr val="FFFFFF"/>
                  </a:gs>
                  <a:gs pos="76000">
                    <a:srgbClr val="BC9800"/>
                  </a:gs>
                  <a:gs pos="24000">
                    <a:srgbClr val="BC9800"/>
                  </a:gs>
                  <a:gs pos="100000">
                    <a:srgbClr val="9A7D00"/>
                  </a:gs>
                </a:gsLst>
                <a:lin ang="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2000"/>
              </a:p>
            </p:txBody>
          </p:sp>
          <p:sp>
            <p:nvSpPr>
              <p:cNvPr id="56" name="สี่เหลี่ยมผืนผ้า 47">
                <a:extLst>
                  <a:ext uri="{FF2B5EF4-FFF2-40B4-BE49-F238E27FC236}">
                    <a16:creationId xmlns:a16="http://schemas.microsoft.com/office/drawing/2014/main" id="{667204FE-3C1C-4980-AD32-890094B05AFC}"/>
                  </a:ext>
                </a:extLst>
              </p:cNvPr>
              <p:cNvSpPr/>
              <p:nvPr/>
            </p:nvSpPr>
            <p:spPr>
              <a:xfrm>
                <a:off x="-29746" y="-164554"/>
                <a:ext cx="9173747" cy="517884"/>
              </a:xfrm>
              <a:prstGeom prst="rect">
                <a:avLst/>
              </a:prstGeom>
              <a:gradFill flip="none" rotWithShape="1">
                <a:gsLst>
                  <a:gs pos="0">
                    <a:srgbClr val="8E7300"/>
                  </a:gs>
                  <a:gs pos="51000">
                    <a:srgbClr val="FFFFFF"/>
                  </a:gs>
                  <a:gs pos="76000">
                    <a:srgbClr val="BC9800"/>
                  </a:gs>
                  <a:gs pos="24000">
                    <a:srgbClr val="BC9800"/>
                  </a:gs>
                  <a:gs pos="100000">
                    <a:srgbClr val="9A7D00"/>
                  </a:gs>
                </a:gsLst>
                <a:lin ang="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2000"/>
              </a:p>
            </p:txBody>
          </p:sp>
          <p:sp>
            <p:nvSpPr>
              <p:cNvPr id="57" name="แผนผังลำดับงาน: ป้อนข้อมูลด้วยตนเอง 4">
                <a:extLst>
                  <a:ext uri="{FF2B5EF4-FFF2-40B4-BE49-F238E27FC236}">
                    <a16:creationId xmlns:a16="http://schemas.microsoft.com/office/drawing/2014/main" id="{CDB1064D-F2C9-4D02-9722-A4463B75D08B}"/>
                  </a:ext>
                </a:extLst>
              </p:cNvPr>
              <p:cNvSpPr/>
              <p:nvPr/>
            </p:nvSpPr>
            <p:spPr>
              <a:xfrm>
                <a:off x="5883027" y="51469"/>
                <a:ext cx="3260973" cy="301861"/>
              </a:xfrm>
              <a:prstGeom prst="flowChartAlternateProcess">
                <a:avLst/>
              </a:prstGeom>
              <a:solidFill>
                <a:srgbClr val="00206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2000" dirty="0"/>
              </a:p>
            </p:txBody>
          </p:sp>
          <p:sp>
            <p:nvSpPr>
              <p:cNvPr id="58" name="สี่เหลี่ยมผืนผ้า 3">
                <a:extLst>
                  <a:ext uri="{FF2B5EF4-FFF2-40B4-BE49-F238E27FC236}">
                    <a16:creationId xmlns:a16="http://schemas.microsoft.com/office/drawing/2014/main" id="{8493D4F4-6FD8-4552-904E-DB7274115DA0}"/>
                  </a:ext>
                </a:extLst>
              </p:cNvPr>
              <p:cNvSpPr/>
              <p:nvPr/>
            </p:nvSpPr>
            <p:spPr>
              <a:xfrm>
                <a:off x="-29746" y="-164554"/>
                <a:ext cx="9173747" cy="432048"/>
              </a:xfrm>
              <a:prstGeom prst="rect">
                <a:avLst/>
              </a:prstGeom>
              <a:solidFill>
                <a:srgbClr val="00206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2000"/>
              </a:p>
            </p:txBody>
          </p:sp>
        </p:grpSp>
        <p:grpSp>
          <p:nvGrpSpPr>
            <p:cNvPr id="52" name="กลุ่ม 9">
              <a:extLst>
                <a:ext uri="{FF2B5EF4-FFF2-40B4-BE49-F238E27FC236}">
                  <a16:creationId xmlns:a16="http://schemas.microsoft.com/office/drawing/2014/main" id="{D2312BD0-5401-4FDB-9FF3-B1382B3C9639}"/>
                </a:ext>
              </a:extLst>
            </p:cNvPr>
            <p:cNvGrpSpPr/>
            <p:nvPr/>
          </p:nvGrpSpPr>
          <p:grpSpPr>
            <a:xfrm>
              <a:off x="5792566" y="-271597"/>
              <a:ext cx="1899096" cy="1541268"/>
              <a:chOff x="5491686" y="-481268"/>
              <a:chExt cx="1709187" cy="1387141"/>
            </a:xfrm>
          </p:grpSpPr>
          <p:sp>
            <p:nvSpPr>
              <p:cNvPr id="53" name="วงรี 13">
                <a:extLst>
                  <a:ext uri="{FF2B5EF4-FFF2-40B4-BE49-F238E27FC236}">
                    <a16:creationId xmlns:a16="http://schemas.microsoft.com/office/drawing/2014/main" id="{722B5707-C41F-4885-825E-D2676CEE49E1}"/>
                  </a:ext>
                </a:extLst>
              </p:cNvPr>
              <p:cNvSpPr/>
              <p:nvPr/>
            </p:nvSpPr>
            <p:spPr>
              <a:xfrm>
                <a:off x="5491686" y="-481268"/>
                <a:ext cx="1709187" cy="1387141"/>
              </a:xfrm>
              <a:prstGeom prst="ellipse">
                <a:avLst/>
              </a:prstGeom>
              <a:solidFill>
                <a:srgbClr val="FBF7F1"/>
              </a:solidFill>
              <a:ln>
                <a:noFill/>
              </a:ln>
              <a:effectLst>
                <a:softEdge rad="31750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2000"/>
              </a:p>
            </p:txBody>
          </p:sp>
          <p:pic>
            <p:nvPicPr>
              <p:cNvPr id="54" name="รูปภาพ 65">
                <a:extLst>
                  <a:ext uri="{FF2B5EF4-FFF2-40B4-BE49-F238E27FC236}">
                    <a16:creationId xmlns:a16="http://schemas.microsoft.com/office/drawing/2014/main" id="{EF9B53AA-6A14-4E04-B937-D6234A306BD7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r="65168" b="30186"/>
              <a:stretch/>
            </p:blipFill>
            <p:spPr>
              <a:xfrm>
                <a:off x="5978910" y="-202056"/>
                <a:ext cx="857563" cy="565764"/>
              </a:xfrm>
              <a:custGeom>
                <a:avLst/>
                <a:gdLst>
                  <a:gd name="connsiteX0" fmla="*/ 0 w 1500565"/>
                  <a:gd name="connsiteY0" fmla="*/ 0 h 990006"/>
                  <a:gd name="connsiteX1" fmla="*/ 1500565 w 1500565"/>
                  <a:gd name="connsiteY1" fmla="*/ 0 h 990006"/>
                  <a:gd name="connsiteX2" fmla="*/ 1500565 w 1500565"/>
                  <a:gd name="connsiteY2" fmla="*/ 699241 h 990006"/>
                  <a:gd name="connsiteX3" fmla="*/ 1454656 w 1500565"/>
                  <a:gd name="connsiteY3" fmla="*/ 699241 h 990006"/>
                  <a:gd name="connsiteX4" fmla="*/ 1454656 w 1500565"/>
                  <a:gd name="connsiteY4" fmla="*/ 958222 h 990006"/>
                  <a:gd name="connsiteX5" fmla="*/ 1500565 w 1500565"/>
                  <a:gd name="connsiteY5" fmla="*/ 958222 h 990006"/>
                  <a:gd name="connsiteX6" fmla="*/ 1500565 w 1500565"/>
                  <a:gd name="connsiteY6" fmla="*/ 990006 h 990006"/>
                  <a:gd name="connsiteX7" fmla="*/ 0 w 1500565"/>
                  <a:gd name="connsiteY7" fmla="*/ 990006 h 9900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00565" h="990006">
                    <a:moveTo>
                      <a:pt x="0" y="0"/>
                    </a:moveTo>
                    <a:lnTo>
                      <a:pt x="1500565" y="0"/>
                    </a:lnTo>
                    <a:lnTo>
                      <a:pt x="1500565" y="699241"/>
                    </a:lnTo>
                    <a:lnTo>
                      <a:pt x="1454656" y="699241"/>
                    </a:lnTo>
                    <a:lnTo>
                      <a:pt x="1454656" y="958222"/>
                    </a:lnTo>
                    <a:lnTo>
                      <a:pt x="1500565" y="958222"/>
                    </a:lnTo>
                    <a:lnTo>
                      <a:pt x="1500565" y="990006"/>
                    </a:lnTo>
                    <a:lnTo>
                      <a:pt x="0" y="990006"/>
                    </a:lnTo>
                    <a:close/>
                  </a:path>
                </a:pathLst>
              </a:custGeom>
            </p:spPr>
          </p:pic>
        </p:grpSp>
      </p:grpSp>
      <p:grpSp>
        <p:nvGrpSpPr>
          <p:cNvPr id="59" name="Group 58"/>
          <p:cNvGrpSpPr/>
          <p:nvPr/>
        </p:nvGrpSpPr>
        <p:grpSpPr>
          <a:xfrm>
            <a:off x="-23583" y="5154909"/>
            <a:ext cx="10183585" cy="694389"/>
            <a:chOff x="-23583" y="5134125"/>
            <a:chExt cx="10183585" cy="715174"/>
          </a:xfrm>
        </p:grpSpPr>
        <p:grpSp>
          <p:nvGrpSpPr>
            <p:cNvPr id="60" name="กลุ่ม 1">
              <a:extLst>
                <a:ext uri="{FF2B5EF4-FFF2-40B4-BE49-F238E27FC236}">
                  <a16:creationId xmlns:a16="http://schemas.microsoft.com/office/drawing/2014/main" id="{58DAA6D8-19A9-434E-BD10-9F227ECAADEE}"/>
                </a:ext>
              </a:extLst>
            </p:cNvPr>
            <p:cNvGrpSpPr/>
            <p:nvPr/>
          </p:nvGrpSpPr>
          <p:grpSpPr>
            <a:xfrm>
              <a:off x="-23583" y="5274993"/>
              <a:ext cx="10183585" cy="470079"/>
              <a:chOff x="-21226" y="4621292"/>
              <a:chExt cx="9165227" cy="561020"/>
            </a:xfrm>
          </p:grpSpPr>
          <p:grpSp>
            <p:nvGrpSpPr>
              <p:cNvPr id="78" name="กลุ่ม 7">
                <a:extLst>
                  <a:ext uri="{FF2B5EF4-FFF2-40B4-BE49-F238E27FC236}">
                    <a16:creationId xmlns:a16="http://schemas.microsoft.com/office/drawing/2014/main" id="{30C28730-7CDF-4231-A774-6A7122EB4AEA}"/>
                  </a:ext>
                </a:extLst>
              </p:cNvPr>
              <p:cNvGrpSpPr/>
              <p:nvPr/>
            </p:nvGrpSpPr>
            <p:grpSpPr>
              <a:xfrm>
                <a:off x="-21226" y="4635401"/>
                <a:ext cx="5133813" cy="546911"/>
                <a:chOff x="-45702" y="6428830"/>
                <a:chExt cx="7109733" cy="450425"/>
              </a:xfrm>
            </p:grpSpPr>
            <p:sp>
              <p:nvSpPr>
                <p:cNvPr id="82" name="รูปแบบอิสระ: รูปร่าง 55">
                  <a:extLst>
                    <a:ext uri="{FF2B5EF4-FFF2-40B4-BE49-F238E27FC236}">
                      <a16:creationId xmlns:a16="http://schemas.microsoft.com/office/drawing/2014/main" id="{447532BC-F1AF-418B-B954-69A21822D4D1}"/>
                    </a:ext>
                  </a:extLst>
                </p:cNvPr>
                <p:cNvSpPr/>
                <p:nvPr/>
              </p:nvSpPr>
              <p:spPr>
                <a:xfrm>
                  <a:off x="-16309" y="6508953"/>
                  <a:ext cx="6875685" cy="339767"/>
                </a:xfrm>
                <a:custGeom>
                  <a:avLst/>
                  <a:gdLst>
                    <a:gd name="connsiteX0" fmla="*/ 0 w 6028447"/>
                    <a:gd name="connsiteY0" fmla="*/ 0 h 339767"/>
                    <a:gd name="connsiteX1" fmla="*/ 6028447 w 6028447"/>
                    <a:gd name="connsiteY1" fmla="*/ 0 h 339767"/>
                    <a:gd name="connsiteX2" fmla="*/ 5679852 w 6028447"/>
                    <a:gd name="connsiteY2" fmla="*/ 339767 h 339767"/>
                    <a:gd name="connsiteX3" fmla="*/ 0 w 6028447"/>
                    <a:gd name="connsiteY3" fmla="*/ 339767 h 339767"/>
                    <a:gd name="connsiteX4" fmla="*/ 0 w 6028447"/>
                    <a:gd name="connsiteY4" fmla="*/ 0 h 3397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028447" h="339767">
                      <a:moveTo>
                        <a:pt x="0" y="0"/>
                      </a:moveTo>
                      <a:lnTo>
                        <a:pt x="6028447" y="0"/>
                      </a:lnTo>
                      <a:lnTo>
                        <a:pt x="5679852" y="339767"/>
                      </a:lnTo>
                      <a:lnTo>
                        <a:pt x="0" y="33976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th-TH" sz="2000" dirty="0"/>
                </a:p>
              </p:txBody>
            </p:sp>
            <p:sp>
              <p:nvSpPr>
                <p:cNvPr id="83" name="รูปแบบอิสระ: รูปร่าง 50">
                  <a:extLst>
                    <a:ext uri="{FF2B5EF4-FFF2-40B4-BE49-F238E27FC236}">
                      <a16:creationId xmlns:a16="http://schemas.microsoft.com/office/drawing/2014/main" id="{72AD55B9-27A4-40A2-86AD-A09FD1FBB379}"/>
                    </a:ext>
                  </a:extLst>
                </p:cNvPr>
                <p:cNvSpPr/>
                <p:nvPr/>
              </p:nvSpPr>
              <p:spPr>
                <a:xfrm>
                  <a:off x="-45702" y="6433550"/>
                  <a:ext cx="7025615" cy="426691"/>
                </a:xfrm>
                <a:custGeom>
                  <a:avLst/>
                  <a:gdLst>
                    <a:gd name="connsiteX0" fmla="*/ 0 w 6123140"/>
                    <a:gd name="connsiteY0" fmla="*/ 0 h 426691"/>
                    <a:gd name="connsiteX1" fmla="*/ 6123140 w 6123140"/>
                    <a:gd name="connsiteY1" fmla="*/ 0 h 426691"/>
                    <a:gd name="connsiteX2" fmla="*/ 6008569 w 6123140"/>
                    <a:gd name="connsiteY2" fmla="*/ 111669 h 426691"/>
                    <a:gd name="connsiteX3" fmla="*/ 5685361 w 6123140"/>
                    <a:gd name="connsiteY3" fmla="*/ 426691 h 426691"/>
                    <a:gd name="connsiteX4" fmla="*/ 5679852 w 6123140"/>
                    <a:gd name="connsiteY4" fmla="*/ 426691 h 426691"/>
                    <a:gd name="connsiteX5" fmla="*/ 6028447 w 6123140"/>
                    <a:gd name="connsiteY5" fmla="*/ 86924 h 426691"/>
                    <a:gd name="connsiteX6" fmla="*/ 0 w 6123140"/>
                    <a:gd name="connsiteY6" fmla="*/ 86924 h 426691"/>
                    <a:gd name="connsiteX7" fmla="*/ 0 w 6123140"/>
                    <a:gd name="connsiteY7" fmla="*/ 0 h 4266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123140" h="426691">
                      <a:moveTo>
                        <a:pt x="0" y="0"/>
                      </a:moveTo>
                      <a:lnTo>
                        <a:pt x="6123140" y="0"/>
                      </a:lnTo>
                      <a:lnTo>
                        <a:pt x="6008569" y="111669"/>
                      </a:lnTo>
                      <a:lnTo>
                        <a:pt x="5685361" y="426691"/>
                      </a:lnTo>
                      <a:lnTo>
                        <a:pt x="5679852" y="426691"/>
                      </a:lnTo>
                      <a:lnTo>
                        <a:pt x="6028447" y="86924"/>
                      </a:lnTo>
                      <a:lnTo>
                        <a:pt x="0" y="8692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>
                  <a:gsLst>
                    <a:gs pos="0">
                      <a:srgbClr val="FBE4AE"/>
                    </a:gs>
                    <a:gs pos="13000">
                      <a:srgbClr val="BD922A"/>
                    </a:gs>
                    <a:gs pos="21001">
                      <a:srgbClr val="BD922A"/>
                    </a:gs>
                    <a:gs pos="63000">
                      <a:srgbClr val="FBE4AE"/>
                    </a:gs>
                    <a:gs pos="67000">
                      <a:srgbClr val="BD922A"/>
                    </a:gs>
                    <a:gs pos="69000">
                      <a:srgbClr val="835E17"/>
                    </a:gs>
                    <a:gs pos="82001">
                      <a:srgbClr val="A28949"/>
                    </a:gs>
                    <a:gs pos="100000">
                      <a:srgbClr val="FAE3B7"/>
                    </a:gs>
                  </a:gsLst>
                  <a:lin ang="0" scaled="1"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th-TH" sz="2000" dirty="0"/>
                </a:p>
              </p:txBody>
            </p:sp>
            <p:sp>
              <p:nvSpPr>
                <p:cNvPr id="84" name="รูปแบบอิสระ: รูปร่าง 49">
                  <a:extLst>
                    <a:ext uri="{FF2B5EF4-FFF2-40B4-BE49-F238E27FC236}">
                      <a16:creationId xmlns:a16="http://schemas.microsoft.com/office/drawing/2014/main" id="{0CC04605-512B-40BA-BB6C-C4CA6329F254}"/>
                    </a:ext>
                  </a:extLst>
                </p:cNvPr>
                <p:cNvSpPr/>
                <p:nvPr/>
              </p:nvSpPr>
              <p:spPr>
                <a:xfrm rot="380166">
                  <a:off x="6515308" y="6428830"/>
                  <a:ext cx="548723" cy="450425"/>
                </a:xfrm>
                <a:custGeom>
                  <a:avLst/>
                  <a:gdLst>
                    <a:gd name="connsiteX0" fmla="*/ 411471 w 524882"/>
                    <a:gd name="connsiteY0" fmla="*/ 0 h 426691"/>
                    <a:gd name="connsiteX1" fmla="*/ 524882 w 524882"/>
                    <a:gd name="connsiteY1" fmla="*/ 0 h 426691"/>
                    <a:gd name="connsiteX2" fmla="*/ 113411 w 524882"/>
                    <a:gd name="connsiteY2" fmla="*/ 426691 h 426691"/>
                    <a:gd name="connsiteX3" fmla="*/ 0 w 524882"/>
                    <a:gd name="connsiteY3" fmla="*/ 426691 h 426691"/>
                    <a:gd name="connsiteX4" fmla="*/ 411471 w 524882"/>
                    <a:gd name="connsiteY4" fmla="*/ 0 h 4266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24882" h="426691">
                      <a:moveTo>
                        <a:pt x="411471" y="0"/>
                      </a:moveTo>
                      <a:lnTo>
                        <a:pt x="524882" y="0"/>
                      </a:lnTo>
                      <a:lnTo>
                        <a:pt x="113411" y="426691"/>
                      </a:lnTo>
                      <a:lnTo>
                        <a:pt x="0" y="426691"/>
                      </a:lnTo>
                      <a:lnTo>
                        <a:pt x="411471" y="0"/>
                      </a:ln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FBE4AE"/>
                    </a:gs>
                    <a:gs pos="13000">
                      <a:srgbClr val="BD922A"/>
                    </a:gs>
                    <a:gs pos="21001">
                      <a:srgbClr val="BD922A"/>
                    </a:gs>
                    <a:gs pos="63000">
                      <a:srgbClr val="FBE4AE"/>
                    </a:gs>
                    <a:gs pos="67000">
                      <a:srgbClr val="BD922A"/>
                    </a:gs>
                    <a:gs pos="69000">
                      <a:srgbClr val="835E17"/>
                    </a:gs>
                    <a:gs pos="82001">
                      <a:srgbClr val="A28949"/>
                    </a:gs>
                    <a:gs pos="100000">
                      <a:srgbClr val="FAE3B7"/>
                    </a:gs>
                  </a:gsLst>
                  <a:path path="circle">
                    <a:fillToRect l="100000" b="100000"/>
                  </a:path>
                  <a:tileRect t="-100000" r="-100000"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th-TH" sz="2000"/>
                </a:p>
              </p:txBody>
            </p:sp>
          </p:grpSp>
          <p:grpSp>
            <p:nvGrpSpPr>
              <p:cNvPr id="79" name="กลุ่ม 4">
                <a:extLst>
                  <a:ext uri="{FF2B5EF4-FFF2-40B4-BE49-F238E27FC236}">
                    <a16:creationId xmlns:a16="http://schemas.microsoft.com/office/drawing/2014/main" id="{33080593-C486-4A4E-A259-28A964353B4D}"/>
                  </a:ext>
                </a:extLst>
              </p:cNvPr>
              <p:cNvGrpSpPr/>
              <p:nvPr/>
            </p:nvGrpSpPr>
            <p:grpSpPr>
              <a:xfrm>
                <a:off x="7524888" y="4621292"/>
                <a:ext cx="1619113" cy="531030"/>
                <a:chOff x="9543115" y="6415804"/>
                <a:chExt cx="2661401" cy="453428"/>
              </a:xfrm>
            </p:grpSpPr>
            <p:sp>
              <p:nvSpPr>
                <p:cNvPr id="80" name="รูปแบบอิสระ: รูปร่าง 38">
                  <a:extLst>
                    <a:ext uri="{FF2B5EF4-FFF2-40B4-BE49-F238E27FC236}">
                      <a16:creationId xmlns:a16="http://schemas.microsoft.com/office/drawing/2014/main" id="{18287458-5345-45BB-A7B2-0AE1DDE4E433}"/>
                    </a:ext>
                  </a:extLst>
                </p:cNvPr>
                <p:cNvSpPr/>
                <p:nvPr/>
              </p:nvSpPr>
              <p:spPr>
                <a:xfrm>
                  <a:off x="9543115" y="6415804"/>
                  <a:ext cx="2661398" cy="441288"/>
                </a:xfrm>
                <a:custGeom>
                  <a:avLst/>
                  <a:gdLst>
                    <a:gd name="connsiteX0" fmla="*/ 437779 w 1373020"/>
                    <a:gd name="connsiteY0" fmla="*/ 0 h 426691"/>
                    <a:gd name="connsiteX1" fmla="*/ 1373020 w 1373020"/>
                    <a:gd name="connsiteY1" fmla="*/ 0 h 426691"/>
                    <a:gd name="connsiteX2" fmla="*/ 1373020 w 1373020"/>
                    <a:gd name="connsiteY2" fmla="*/ 426691 h 426691"/>
                    <a:gd name="connsiteX3" fmla="*/ 0 w 1373020"/>
                    <a:gd name="connsiteY3" fmla="*/ 426691 h 426691"/>
                    <a:gd name="connsiteX4" fmla="*/ 323208 w 1373020"/>
                    <a:gd name="connsiteY4" fmla="*/ 111669 h 426691"/>
                    <a:gd name="connsiteX5" fmla="*/ 437779 w 1373020"/>
                    <a:gd name="connsiteY5" fmla="*/ 0 h 4266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73020" h="426691">
                      <a:moveTo>
                        <a:pt x="437779" y="0"/>
                      </a:moveTo>
                      <a:lnTo>
                        <a:pt x="1373020" y="0"/>
                      </a:lnTo>
                      <a:lnTo>
                        <a:pt x="1373020" y="426691"/>
                      </a:lnTo>
                      <a:lnTo>
                        <a:pt x="0" y="426691"/>
                      </a:lnTo>
                      <a:lnTo>
                        <a:pt x="323208" y="111669"/>
                      </a:lnTo>
                      <a:lnTo>
                        <a:pt x="437779" y="0"/>
                      </a:lnTo>
                      <a:close/>
                    </a:path>
                  </a:pathLst>
                </a:custGeom>
                <a:gradFill>
                  <a:gsLst>
                    <a:gs pos="0">
                      <a:srgbClr val="FBE4AE"/>
                    </a:gs>
                    <a:gs pos="13000">
                      <a:srgbClr val="BD922A"/>
                    </a:gs>
                    <a:gs pos="21001">
                      <a:srgbClr val="BD922A"/>
                    </a:gs>
                    <a:gs pos="63000">
                      <a:srgbClr val="FBE4AE"/>
                    </a:gs>
                    <a:gs pos="67000">
                      <a:srgbClr val="BD922A"/>
                    </a:gs>
                    <a:gs pos="69000">
                      <a:srgbClr val="835E17"/>
                    </a:gs>
                    <a:gs pos="82001">
                      <a:srgbClr val="A28949"/>
                    </a:gs>
                    <a:gs pos="100000">
                      <a:srgbClr val="FAE3B7"/>
                    </a:gs>
                  </a:gsLst>
                  <a:lin ang="0" scaled="1"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th-TH" sz="2000"/>
                </a:p>
              </p:txBody>
            </p:sp>
            <p:sp>
              <p:nvSpPr>
                <p:cNvPr id="81" name="รูปแบบอิสระ: รูปร่าง 31">
                  <a:extLst>
                    <a:ext uri="{FF2B5EF4-FFF2-40B4-BE49-F238E27FC236}">
                      <a16:creationId xmlns:a16="http://schemas.microsoft.com/office/drawing/2014/main" id="{CB515603-CB57-4A48-B8A7-C4BD2C469F4B}"/>
                    </a:ext>
                  </a:extLst>
                </p:cNvPr>
                <p:cNvSpPr/>
                <p:nvPr/>
              </p:nvSpPr>
              <p:spPr>
                <a:xfrm>
                  <a:off x="9543115" y="6510930"/>
                  <a:ext cx="2661401" cy="358302"/>
                </a:xfrm>
                <a:custGeom>
                  <a:avLst/>
                  <a:gdLst>
                    <a:gd name="connsiteX0" fmla="*/ 349528 w 1399340"/>
                    <a:gd name="connsiteY0" fmla="*/ 0 h 340675"/>
                    <a:gd name="connsiteX1" fmla="*/ 1399340 w 1399340"/>
                    <a:gd name="connsiteY1" fmla="*/ 0 h 340675"/>
                    <a:gd name="connsiteX2" fmla="*/ 1399340 w 1399340"/>
                    <a:gd name="connsiteY2" fmla="*/ 340675 h 340675"/>
                    <a:gd name="connsiteX3" fmla="*/ 0 w 1399340"/>
                    <a:gd name="connsiteY3" fmla="*/ 340675 h 340675"/>
                    <a:gd name="connsiteX4" fmla="*/ 349528 w 1399340"/>
                    <a:gd name="connsiteY4" fmla="*/ 0 h 3406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99340" h="340675">
                      <a:moveTo>
                        <a:pt x="349528" y="0"/>
                      </a:moveTo>
                      <a:lnTo>
                        <a:pt x="1399340" y="0"/>
                      </a:lnTo>
                      <a:lnTo>
                        <a:pt x="1399340" y="340675"/>
                      </a:lnTo>
                      <a:lnTo>
                        <a:pt x="0" y="340675"/>
                      </a:lnTo>
                      <a:lnTo>
                        <a:pt x="349528" y="0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th-TH" sz="2000"/>
                </a:p>
              </p:txBody>
            </p:sp>
          </p:grpSp>
        </p:grpSp>
        <p:pic>
          <p:nvPicPr>
            <p:cNvPr id="72" name="Picture 23">
              <a:extLst>
                <a:ext uri="{FF2B5EF4-FFF2-40B4-BE49-F238E27FC236}">
                  <a16:creationId xmlns:a16="http://schemas.microsoft.com/office/drawing/2014/main" id="{A9FCDA38-8F0B-49DF-8F2E-B899B1F3623D}"/>
                </a:ext>
              </a:extLst>
            </p:cNvPr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699853" y="5264104"/>
              <a:ext cx="625615" cy="408428"/>
            </a:xfrm>
            <a:prstGeom prst="rect">
              <a:avLst/>
            </a:prstGeom>
          </p:spPr>
        </p:pic>
        <p:pic>
          <p:nvPicPr>
            <p:cNvPr id="73" name="Picture 24">
              <a:extLst>
                <a:ext uri="{FF2B5EF4-FFF2-40B4-BE49-F238E27FC236}">
                  <a16:creationId xmlns:a16="http://schemas.microsoft.com/office/drawing/2014/main" id="{199745AA-CFB3-443D-A566-E11575BA5223}"/>
                </a:ext>
              </a:extLst>
            </p:cNvPr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440755" y="5252961"/>
              <a:ext cx="384697" cy="433336"/>
            </a:xfrm>
            <a:prstGeom prst="rect">
              <a:avLst/>
            </a:prstGeom>
          </p:spPr>
        </p:pic>
        <p:pic>
          <p:nvPicPr>
            <p:cNvPr id="74" name="Picture 35">
              <a:extLst>
                <a:ext uri="{FF2B5EF4-FFF2-40B4-BE49-F238E27FC236}">
                  <a16:creationId xmlns:a16="http://schemas.microsoft.com/office/drawing/2014/main" id="{9584FECB-F937-4F01-8CDD-C92F98A2F1BC}"/>
                </a:ext>
              </a:extLst>
            </p:cNvPr>
            <p:cNvPicPr>
              <a:picLocks noChangeAspect="1"/>
            </p:cNvPicPr>
            <p:nvPr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882063" y="5338458"/>
              <a:ext cx="373365" cy="309768"/>
            </a:xfrm>
            <a:prstGeom prst="rect">
              <a:avLst/>
            </a:prstGeom>
          </p:spPr>
        </p:pic>
        <p:pic>
          <p:nvPicPr>
            <p:cNvPr id="75" name="Picture 36">
              <a:extLst>
                <a:ext uri="{FF2B5EF4-FFF2-40B4-BE49-F238E27FC236}">
                  <a16:creationId xmlns:a16="http://schemas.microsoft.com/office/drawing/2014/main" id="{62FFD426-AD6C-47DA-99D3-A7217E240C18}"/>
                </a:ext>
              </a:extLst>
            </p:cNvPr>
            <p:cNvPicPr>
              <a:picLocks noChangeAspect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345100" y="5340250"/>
              <a:ext cx="281130" cy="303691"/>
            </a:xfrm>
            <a:prstGeom prst="rect">
              <a:avLst/>
            </a:prstGeom>
          </p:spPr>
        </p:pic>
        <p:pic>
          <p:nvPicPr>
            <p:cNvPr id="76" name="Picture 2" descr="C:\Users\Administrator\Desktop\change for good.png"/>
            <p:cNvPicPr>
              <a:picLocks noChangeAspect="1" noChangeArrowheads="1"/>
            </p:cNvPicPr>
            <p:nvPr/>
          </p:nvPicPr>
          <p:blipFill>
            <a:blip r:embed="rId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606130" y="5281839"/>
              <a:ext cx="890907" cy="501037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77" name="รูปแบบอิสระ: รูปร่าง 49">
              <a:extLst>
                <a:ext uri="{FF2B5EF4-FFF2-40B4-BE49-F238E27FC236}">
                  <a16:creationId xmlns:a16="http://schemas.microsoft.com/office/drawing/2014/main" id="{0CC04605-512B-40BA-BB6C-C4CA6329F254}"/>
                </a:ext>
              </a:extLst>
            </p:cNvPr>
            <p:cNvSpPr/>
            <p:nvPr/>
          </p:nvSpPr>
          <p:spPr>
            <a:xfrm rot="1816843">
              <a:off x="8384884" y="5134125"/>
              <a:ext cx="366819" cy="715174"/>
            </a:xfrm>
            <a:custGeom>
              <a:avLst/>
              <a:gdLst>
                <a:gd name="connsiteX0" fmla="*/ 411471 w 524882"/>
                <a:gd name="connsiteY0" fmla="*/ 0 h 426691"/>
                <a:gd name="connsiteX1" fmla="*/ 524882 w 524882"/>
                <a:gd name="connsiteY1" fmla="*/ 0 h 426691"/>
                <a:gd name="connsiteX2" fmla="*/ 113411 w 524882"/>
                <a:gd name="connsiteY2" fmla="*/ 426691 h 426691"/>
                <a:gd name="connsiteX3" fmla="*/ 0 w 524882"/>
                <a:gd name="connsiteY3" fmla="*/ 426691 h 426691"/>
                <a:gd name="connsiteX4" fmla="*/ 411471 w 524882"/>
                <a:gd name="connsiteY4" fmla="*/ 0 h 426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4882" h="426691">
                  <a:moveTo>
                    <a:pt x="411471" y="0"/>
                  </a:moveTo>
                  <a:lnTo>
                    <a:pt x="524882" y="0"/>
                  </a:lnTo>
                  <a:lnTo>
                    <a:pt x="113411" y="426691"/>
                  </a:lnTo>
                  <a:lnTo>
                    <a:pt x="0" y="426691"/>
                  </a:lnTo>
                  <a:lnTo>
                    <a:pt x="411471" y="0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BE4AE"/>
                </a:gs>
                <a:gs pos="13000">
                  <a:srgbClr val="BD922A"/>
                </a:gs>
                <a:gs pos="21001">
                  <a:srgbClr val="BD922A"/>
                </a:gs>
                <a:gs pos="63000">
                  <a:srgbClr val="FBE4AE"/>
                </a:gs>
                <a:gs pos="67000">
                  <a:srgbClr val="BD922A"/>
                </a:gs>
                <a:gs pos="69000">
                  <a:srgbClr val="835E17"/>
                </a:gs>
                <a:gs pos="82001">
                  <a:srgbClr val="A28949"/>
                </a:gs>
                <a:gs pos="100000">
                  <a:srgbClr val="FAE3B7"/>
                </a:gs>
              </a:gsLst>
              <a:path path="circle">
                <a:fillToRect l="100000" b="100000"/>
              </a:path>
              <a:tileRect t="-100000" r="-10000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th-TH" sz="2000"/>
            </a:p>
          </p:txBody>
        </p:sp>
      </p:grpSp>
      <p:sp>
        <p:nvSpPr>
          <p:cNvPr id="85" name="TextBox 7"/>
          <p:cNvSpPr txBox="1"/>
          <p:nvPr/>
        </p:nvSpPr>
        <p:spPr>
          <a:xfrm>
            <a:off x="216981" y="5442506"/>
            <a:ext cx="5166910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th-TH" sz="1000" b="1" dirty="0">
                <a:solidFill>
                  <a:schemeClr val="bg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เศรษฐกิจฐานรากมั่นคง ชุมชนเข้มแข็งอย่างยั่งยืน ด้วยหลักปรัชญาของเศรษฐกิจพอเพียง</a:t>
            </a:r>
          </a:p>
        </p:txBody>
      </p:sp>
      <p:sp>
        <p:nvSpPr>
          <p:cNvPr id="86" name="กล่องข้อความ 8">
            <a:extLst>
              <a:ext uri="{FF2B5EF4-FFF2-40B4-BE49-F238E27FC236}">
                <a16:creationId xmlns:a16="http://schemas.microsoft.com/office/drawing/2014/main" id="{BF84CABE-5C70-4013-8958-0D4F9CD0D474}"/>
              </a:ext>
            </a:extLst>
          </p:cNvPr>
          <p:cNvSpPr txBox="1"/>
          <p:nvPr/>
        </p:nvSpPr>
        <p:spPr>
          <a:xfrm>
            <a:off x="7676272" y="32100"/>
            <a:ext cx="2493196" cy="5262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ct val="120000"/>
              </a:lnSpc>
            </a:pPr>
            <a:r>
              <a:rPr lang="en-US" sz="12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60 </a:t>
            </a:r>
            <a:r>
              <a:rPr lang="th-TH" sz="12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ปี กรมการพัฒนาชุมชน</a:t>
            </a:r>
          </a:p>
          <a:p>
            <a:pPr>
              <a:lnSpc>
                <a:spcPct val="120000"/>
              </a:lnSpc>
            </a:pPr>
            <a:r>
              <a:rPr lang="th-TH" sz="12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สร้างสรรค์ชุมชน สร้างคน สร้างชาติ</a:t>
            </a:r>
            <a:endParaRPr lang="en-US" sz="1200" b="1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hulabhorn Likit Text" panose="00000500000000000000" pitchFamily="50" charset="-34"/>
              <a:cs typeface="Chulabhorn Likit Text" panose="00000500000000000000" pitchFamily="50" charset="-34"/>
            </a:endParaRPr>
          </a:p>
        </p:txBody>
      </p:sp>
      <p:sp>
        <p:nvSpPr>
          <p:cNvPr id="87" name="สี่เหลี่ยมผืนผ้า: มุมมน 24">
            <a:extLst>
              <a:ext uri="{FF2B5EF4-FFF2-40B4-BE49-F238E27FC236}">
                <a16:creationId xmlns:a16="http://schemas.microsoft.com/office/drawing/2014/main" id="{D992C9EC-F489-4262-8A24-43469489E10F}"/>
              </a:ext>
            </a:extLst>
          </p:cNvPr>
          <p:cNvSpPr/>
          <p:nvPr/>
        </p:nvSpPr>
        <p:spPr>
          <a:xfrm>
            <a:off x="298784" y="-44257"/>
            <a:ext cx="6334319" cy="679012"/>
          </a:xfrm>
          <a:prstGeom prst="roundRect">
            <a:avLst/>
          </a:prstGeom>
          <a:noFill/>
          <a:ln>
            <a:noFill/>
          </a:ln>
          <a:scene3d>
            <a:camera prst="orthographicFront"/>
            <a:lightRig rig="threePt" dir="t"/>
          </a:scene3d>
          <a:sp3d>
            <a:bevelT w="139700" h="139700" prst="divot"/>
          </a:sp3d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rtlCol="0" anchor="t"/>
          <a:lstStyle/>
          <a:p>
            <a:pPr>
              <a:lnSpc>
                <a:spcPct val="110000"/>
              </a:lnSpc>
            </a:pPr>
            <a:r>
              <a:rPr lang="th-TH" sz="1200" b="1" spc="-30" dirty="0">
                <a:solidFill>
                  <a:schemeClr val="bg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5.4 </a:t>
            </a:r>
            <a:r>
              <a:rPr lang="th-TH" sz="1200" b="1" dirty="0">
                <a:solidFill>
                  <a:schemeClr val="bg1"/>
                </a:solidFill>
                <a:latin typeface="Chulabhorn Likit Text" panose="00000500000000000000" pitchFamily="50" charset="-34"/>
                <a:ea typeface="Times New Roman" panose="02020603050405020304" pitchFamily="18" charset="0"/>
                <a:cs typeface="Chulabhorn Likit Text" panose="00000500000000000000" pitchFamily="50" charset="-34"/>
              </a:rPr>
              <a:t>การพิจารณาจัดสรรงบประมาณเงินอุดหนุน และเงินทุนหมุนเวียน</a:t>
            </a:r>
            <a:br>
              <a:rPr lang="th-TH" sz="1200" b="1" dirty="0">
                <a:solidFill>
                  <a:schemeClr val="bg1"/>
                </a:solidFill>
                <a:latin typeface="Chulabhorn Likit Text" panose="00000500000000000000" pitchFamily="50" charset="-34"/>
                <a:ea typeface="Times New Roman" panose="02020603050405020304" pitchFamily="18" charset="0"/>
                <a:cs typeface="Chulabhorn Likit Text" panose="00000500000000000000" pitchFamily="50" charset="-34"/>
              </a:rPr>
            </a:br>
            <a:r>
              <a:rPr lang="th-TH" sz="1200" b="1" dirty="0">
                <a:solidFill>
                  <a:schemeClr val="bg1"/>
                </a:solidFill>
                <a:latin typeface="Chulabhorn Likit Text" panose="00000500000000000000" pitchFamily="50" charset="-34"/>
                <a:ea typeface="Times New Roman" panose="02020603050405020304" pitchFamily="18" charset="0"/>
                <a:cs typeface="Chulabhorn Likit Text" panose="00000500000000000000" pitchFamily="50" charset="-34"/>
              </a:rPr>
              <a:t>กองทุนพัฒนาบทบาทสตรี ประจำปีงบประมาณ พ.ศ. 2566 </a:t>
            </a:r>
            <a:r>
              <a:rPr lang="th-TH" sz="1200" b="1" dirty="0" smtClean="0">
                <a:solidFill>
                  <a:schemeClr val="bg1"/>
                </a:solidFill>
                <a:latin typeface="Chulabhorn Likit Text" panose="00000500000000000000" pitchFamily="50" charset="-34"/>
                <a:ea typeface="Times New Roman" panose="02020603050405020304" pitchFamily="18" charset="0"/>
                <a:cs typeface="Chulabhorn Likit Text" panose="00000500000000000000" pitchFamily="50" charset="-34"/>
              </a:rPr>
              <a:t>เพิ่มเติม (ต่อ) </a:t>
            </a:r>
            <a:endParaRPr lang="th-TH" sz="1200" b="1" dirty="0">
              <a:solidFill>
                <a:schemeClr val="bg1"/>
              </a:solidFill>
              <a:latin typeface="Chulabhorn Likit Text" panose="00000500000000000000" pitchFamily="50" charset="-34"/>
              <a:cs typeface="Chulabhorn Likit Text" panose="00000500000000000000" pitchFamily="50" charset="-34"/>
            </a:endParaRPr>
          </a:p>
        </p:txBody>
      </p:sp>
      <p:graphicFrame>
        <p:nvGraphicFramePr>
          <p:cNvPr id="4" name="ตาราง 3">
            <a:extLst>
              <a:ext uri="{FF2B5EF4-FFF2-40B4-BE49-F238E27FC236}">
                <a16:creationId xmlns:a16="http://schemas.microsoft.com/office/drawing/2014/main" id="{43B8A660-D15F-C417-375C-C60ADBB7587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888610786"/>
              </p:ext>
            </p:extLst>
          </p:nvPr>
        </p:nvGraphicFramePr>
        <p:xfrm>
          <a:off x="249138" y="899439"/>
          <a:ext cx="9461931" cy="4167412"/>
        </p:xfrm>
        <a:graphic>
          <a:graphicData uri="http://schemas.openxmlformats.org/drawingml/2006/table">
            <a:tbl>
              <a:tblPr>
                <a:tableStyleId>{E8B1032C-EA38-4F05-BA0D-38AFFFC7BED3}</a:tableStyleId>
              </a:tblPr>
              <a:tblGrid>
                <a:gridCol w="583633">
                  <a:extLst>
                    <a:ext uri="{9D8B030D-6E8A-4147-A177-3AD203B41FA5}">
                      <a16:colId xmlns:a16="http://schemas.microsoft.com/office/drawing/2014/main" val="675549219"/>
                    </a:ext>
                  </a:extLst>
                </a:gridCol>
                <a:gridCol w="866607">
                  <a:extLst>
                    <a:ext uri="{9D8B030D-6E8A-4147-A177-3AD203B41FA5}">
                      <a16:colId xmlns:a16="http://schemas.microsoft.com/office/drawing/2014/main" val="1012825704"/>
                    </a:ext>
                  </a:extLst>
                </a:gridCol>
                <a:gridCol w="1027991">
                  <a:extLst>
                    <a:ext uri="{9D8B030D-6E8A-4147-A177-3AD203B41FA5}">
                      <a16:colId xmlns:a16="http://schemas.microsoft.com/office/drawing/2014/main" val="2895105435"/>
                    </a:ext>
                  </a:extLst>
                </a:gridCol>
                <a:gridCol w="583633">
                  <a:extLst>
                    <a:ext uri="{9D8B030D-6E8A-4147-A177-3AD203B41FA5}">
                      <a16:colId xmlns:a16="http://schemas.microsoft.com/office/drawing/2014/main" val="679385270"/>
                    </a:ext>
                  </a:extLst>
                </a:gridCol>
                <a:gridCol w="1016937">
                  <a:extLst>
                    <a:ext uri="{9D8B030D-6E8A-4147-A177-3AD203B41FA5}">
                      <a16:colId xmlns:a16="http://schemas.microsoft.com/office/drawing/2014/main" val="945039891"/>
                    </a:ext>
                  </a:extLst>
                </a:gridCol>
                <a:gridCol w="523944">
                  <a:extLst>
                    <a:ext uri="{9D8B030D-6E8A-4147-A177-3AD203B41FA5}">
                      <a16:colId xmlns:a16="http://schemas.microsoft.com/office/drawing/2014/main" val="192816558"/>
                    </a:ext>
                  </a:extLst>
                </a:gridCol>
                <a:gridCol w="963879">
                  <a:extLst>
                    <a:ext uri="{9D8B030D-6E8A-4147-A177-3AD203B41FA5}">
                      <a16:colId xmlns:a16="http://schemas.microsoft.com/office/drawing/2014/main" val="1739606225"/>
                    </a:ext>
                  </a:extLst>
                </a:gridCol>
                <a:gridCol w="601318">
                  <a:extLst>
                    <a:ext uri="{9D8B030D-6E8A-4147-A177-3AD203B41FA5}">
                      <a16:colId xmlns:a16="http://schemas.microsoft.com/office/drawing/2014/main" val="2291426228"/>
                    </a:ext>
                  </a:extLst>
                </a:gridCol>
                <a:gridCol w="603529">
                  <a:extLst>
                    <a:ext uri="{9D8B030D-6E8A-4147-A177-3AD203B41FA5}">
                      <a16:colId xmlns:a16="http://schemas.microsoft.com/office/drawing/2014/main" val="1595992158"/>
                    </a:ext>
                  </a:extLst>
                </a:gridCol>
                <a:gridCol w="948403">
                  <a:extLst>
                    <a:ext uri="{9D8B030D-6E8A-4147-A177-3AD203B41FA5}">
                      <a16:colId xmlns:a16="http://schemas.microsoft.com/office/drawing/2014/main" val="2063868786"/>
                    </a:ext>
                  </a:extLst>
                </a:gridCol>
                <a:gridCol w="610162">
                  <a:extLst>
                    <a:ext uri="{9D8B030D-6E8A-4147-A177-3AD203B41FA5}">
                      <a16:colId xmlns:a16="http://schemas.microsoft.com/office/drawing/2014/main" val="3278086083"/>
                    </a:ext>
                  </a:extLst>
                </a:gridCol>
                <a:gridCol w="1131895">
                  <a:extLst>
                    <a:ext uri="{9D8B030D-6E8A-4147-A177-3AD203B41FA5}">
                      <a16:colId xmlns:a16="http://schemas.microsoft.com/office/drawing/2014/main" val="999364831"/>
                    </a:ext>
                  </a:extLst>
                </a:gridCol>
              </a:tblGrid>
              <a:tr h="226108">
                <a:tc rowSpan="3">
                  <a:txBody>
                    <a:bodyPr/>
                    <a:lstStyle/>
                    <a:p>
                      <a:pPr algn="ctr" fontAlgn="ctr"/>
                      <a:r>
                        <a:rPr lang="th-TH" sz="1050" b="1" u="none" strike="noStrike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ที่</a:t>
                      </a:r>
                      <a:endParaRPr lang="th-TH" sz="1050" b="1" i="0" u="none" strike="noStrike" dirty="0">
                        <a:solidFill>
                          <a:schemeClr val="tx1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 fontAlgn="ctr"/>
                      <a:r>
                        <a:rPr lang="th-TH" sz="1050" b="1" u="none" strike="noStrike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จังหวัด</a:t>
                      </a:r>
                      <a:endParaRPr lang="th-TH" sz="1050" b="1" i="0" u="none" strike="noStrike" dirty="0">
                        <a:solidFill>
                          <a:schemeClr val="tx1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 gridSpan="10">
                  <a:txBody>
                    <a:bodyPr/>
                    <a:lstStyle/>
                    <a:p>
                      <a:pPr algn="ctr" fontAlgn="ctr"/>
                      <a:r>
                        <a:rPr lang="th-TH" sz="1050" b="1" u="none" strike="noStrike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เงินทุนหมุนเวียน</a:t>
                      </a:r>
                      <a:endParaRPr lang="th-TH" sz="1050" b="1" i="0" u="none" strike="noStrike" dirty="0">
                        <a:solidFill>
                          <a:schemeClr val="tx1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977493178"/>
                  </a:ext>
                </a:extLst>
              </a:tr>
              <a:tr h="323013">
                <a:tc v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th-TH" sz="1050" b="1" u="none" strike="noStrike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งบประมาณจัดสรร</a:t>
                      </a:r>
                      <a:endParaRPr lang="th-TH" sz="1050" b="1" i="0" u="none" strike="noStrike" dirty="0">
                        <a:solidFill>
                          <a:schemeClr val="tx1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algn="ctr" fontAlgn="ctr"/>
                      <a:r>
                        <a:rPr lang="th-TH" sz="1050" b="1" u="none" strike="noStrike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ผลการเบิกจ่าย</a:t>
                      </a:r>
                      <a:endParaRPr lang="th-TH" sz="1050" b="1" i="0" u="none" strike="noStrike" dirty="0">
                        <a:solidFill>
                          <a:schemeClr val="tx1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th-TH" sz="1050" b="1" u="none" strike="noStrike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งบประมาณที่ส่งคืน</a:t>
                      </a:r>
                      <a:endParaRPr lang="th-TH" sz="1050" b="1" i="0" u="none" strike="noStrike" dirty="0">
                        <a:solidFill>
                          <a:schemeClr val="tx1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th-TH" sz="1050" b="1" u="none" strike="noStrike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ขอรับงบประมาณเพิ่มเติม</a:t>
                      </a:r>
                      <a:endParaRPr lang="th-TH" sz="1050" b="1" i="0" u="none" strike="noStrike" dirty="0">
                        <a:solidFill>
                          <a:schemeClr val="tx1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th-TH" sz="1050" b="1" u="none" strike="noStrike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เสนอจัดสรรงบประมาณเพิ่มเติม</a:t>
                      </a:r>
                      <a:endParaRPr lang="th-TH" sz="1050" b="1" i="0" u="none" strike="noStrike" dirty="0">
                        <a:solidFill>
                          <a:schemeClr val="tx1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401919469"/>
                  </a:ext>
                </a:extLst>
              </a:tr>
              <a:tr h="474161">
                <a:tc v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050" b="1" u="none" strike="noStrike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จำนวน (โครงการ)</a:t>
                      </a:r>
                      <a:endParaRPr lang="th-TH" sz="1050" b="1" i="0" u="none" strike="noStrike">
                        <a:solidFill>
                          <a:schemeClr val="tx1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050" b="1" u="none" strike="noStrike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จำนวนเงิน (บาท)</a:t>
                      </a:r>
                      <a:endParaRPr lang="th-TH" sz="1050" b="1" i="0" u="none" strike="noStrike" dirty="0">
                        <a:solidFill>
                          <a:schemeClr val="tx1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050" b="1" u="none" strike="noStrike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ร้อยละเบิกจ่าย</a:t>
                      </a:r>
                      <a:endParaRPr lang="th-TH" sz="1050" b="1" i="0" u="none" strike="noStrike" dirty="0">
                        <a:solidFill>
                          <a:schemeClr val="tx1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050" b="1" u="none" strike="noStrike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จำนวนเงิน (บาท)</a:t>
                      </a:r>
                      <a:endParaRPr lang="th-TH" sz="1050" b="1" i="0" u="none" strike="noStrike" dirty="0">
                        <a:solidFill>
                          <a:schemeClr val="tx1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050" b="1" u="none" strike="noStrike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ร้อยละส่งคืน</a:t>
                      </a:r>
                      <a:endParaRPr lang="th-TH" sz="1050" b="1" i="0" u="none" strike="noStrike" dirty="0">
                        <a:solidFill>
                          <a:schemeClr val="tx1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050" b="1" u="none" strike="noStrike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จำนวน (โครงการ)</a:t>
                      </a:r>
                      <a:endParaRPr lang="th-TH" sz="1050" b="1" i="0" u="none" strike="noStrike" dirty="0">
                        <a:solidFill>
                          <a:schemeClr val="tx1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050" b="1" u="none" strike="noStrike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จำนวนเงิน (บาท)</a:t>
                      </a:r>
                      <a:endParaRPr lang="th-TH" sz="1050" b="1" i="0" u="none" strike="noStrike" dirty="0">
                        <a:solidFill>
                          <a:schemeClr val="tx1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050" b="1" u="none" strike="noStrike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จำนวน (โครงการ)</a:t>
                      </a:r>
                      <a:endParaRPr lang="th-TH" sz="1050" b="1" i="0" u="none" strike="noStrike" dirty="0">
                        <a:solidFill>
                          <a:schemeClr val="tx1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050" b="1" u="none" strike="noStrike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จำนวนเงิน (บาท)</a:t>
                      </a:r>
                      <a:endParaRPr lang="th-TH" sz="1050" b="1" i="0" u="none" strike="noStrike" dirty="0">
                        <a:solidFill>
                          <a:schemeClr val="tx1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38596934"/>
                  </a:ext>
                </a:extLst>
              </a:tr>
              <a:tr h="314413"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61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h-TH" sz="1000" b="1" i="0" u="none" strike="noStrike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สมุทรสาคร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10,000,000.00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57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10,000,000.00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100.00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                  -  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   -  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100,000.00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      100,000.00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51150381"/>
                  </a:ext>
                </a:extLst>
              </a:tr>
              <a:tr h="314413"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62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h-TH" sz="1000" b="1" i="0" u="none" strike="noStrike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สระแก้ว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9,000,000.00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60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9,000,000.00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100.00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                  -  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   -  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8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1,109,330.00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8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   1,109,330.00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16435627"/>
                  </a:ext>
                </a:extLst>
              </a:tr>
              <a:tr h="314413"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63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h-TH" sz="1000" b="1" i="0" u="none" strike="noStrike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สระบุรี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8,000,000.00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50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8,000,000.00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100.00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                  -  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   -  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13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2,333,000.00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13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   2,333,000.00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83072889"/>
                  </a:ext>
                </a:extLst>
              </a:tr>
              <a:tr h="314413"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64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h-TH" sz="1000" b="1" i="0" u="none" strike="noStrike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สิงห์บุรี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7,000,000.00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15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1,802,250.00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25.75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5,197,750.00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74.25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                 -  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                        -  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18788421"/>
                  </a:ext>
                </a:extLst>
              </a:tr>
              <a:tr h="314413"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65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h-TH" sz="1000" b="1" i="0" u="none" strike="noStrike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สุโขทัย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11,000,000.00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74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11,000,000.00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100.00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                  -  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   -  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120,000.00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      120,000.00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18467903"/>
                  </a:ext>
                </a:extLst>
              </a:tr>
              <a:tr h="314413"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66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h-TH" sz="1000" b="1" i="0" u="none" strike="noStrike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สุพรรณบุรี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9,000,000.00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64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9,000,000.00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100.00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                  -  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   -  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11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1,740,000.00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11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   1,740,000.00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95806591"/>
                  </a:ext>
                </a:extLst>
              </a:tr>
              <a:tr h="314413"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67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h-TH" sz="1000" b="1" i="0" u="none" strike="noStrike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สุราษฎร์ธานี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7,000,000.00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28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5,399,620.00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77.14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1,600,380.00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22.86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                 -  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                        -  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32502809"/>
                  </a:ext>
                </a:extLst>
              </a:tr>
              <a:tr h="314413"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68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h-TH" sz="1000" b="1" i="0" u="none" strike="noStrike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สุรินทร์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10,000,000.00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193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10,000,000.00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100.00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                  -  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   -  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37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1,900,000.00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37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   1,900,000.00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25102989"/>
                  </a:ext>
                </a:extLst>
              </a:tr>
              <a:tr h="314413"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69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h-TH" sz="1000" b="1" i="0" u="none" strike="noStrike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หนองคาย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7,000,000.00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53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7,000,000.00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100.00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                  -  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   -  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5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640,000.00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5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      640,000.00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97149876"/>
                  </a:ext>
                </a:extLst>
              </a:tr>
              <a:tr h="314413"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70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h-TH" sz="1000" b="1" i="0" u="none" strike="noStrike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หนองบัวลำภู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7,000,000.00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61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7,000,000.00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100.00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                  -  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   -  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5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598,950.00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5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       598,950.00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09265273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749461980"/>
      </p:ext>
    </p:extLst>
  </p:cSld>
  <p:clrMapOvr>
    <a:masterClrMapping/>
  </p:clrMapOvr>
</p:sld>
</file>

<file path=ppt/slides/slide1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2" name="Group 31"/>
          <p:cNvGrpSpPr/>
          <p:nvPr/>
        </p:nvGrpSpPr>
        <p:grpSpPr>
          <a:xfrm>
            <a:off x="-23581" y="-271597"/>
            <a:ext cx="10193050" cy="1541268"/>
            <a:chOff x="-23581" y="-271597"/>
            <a:chExt cx="10193050" cy="1541268"/>
          </a:xfrm>
        </p:grpSpPr>
        <p:grpSp>
          <p:nvGrpSpPr>
            <p:cNvPr id="51" name="กลุ่ม 52">
              <a:extLst>
                <a:ext uri="{FF2B5EF4-FFF2-40B4-BE49-F238E27FC236}">
                  <a16:creationId xmlns:a16="http://schemas.microsoft.com/office/drawing/2014/main" id="{84E5CB32-C22A-40FB-BE79-3F261B775F5E}"/>
                </a:ext>
              </a:extLst>
            </p:cNvPr>
            <p:cNvGrpSpPr/>
            <p:nvPr/>
          </p:nvGrpSpPr>
          <p:grpSpPr>
            <a:xfrm>
              <a:off x="-23581" y="299"/>
              <a:ext cx="10193050" cy="674950"/>
              <a:chOff x="-29746" y="-164554"/>
              <a:chExt cx="9173747" cy="607455"/>
            </a:xfrm>
          </p:grpSpPr>
          <p:sp>
            <p:nvSpPr>
              <p:cNvPr id="55" name="สี่เหลี่ยมผืนผ้า: มุมมน 48">
                <a:extLst>
                  <a:ext uri="{FF2B5EF4-FFF2-40B4-BE49-F238E27FC236}">
                    <a16:creationId xmlns:a16="http://schemas.microsoft.com/office/drawing/2014/main" id="{DCE62B95-9C16-4E87-82CC-AF99B1F01983}"/>
                  </a:ext>
                </a:extLst>
              </p:cNvPr>
              <p:cNvSpPr/>
              <p:nvPr/>
            </p:nvSpPr>
            <p:spPr>
              <a:xfrm>
                <a:off x="5692012" y="65211"/>
                <a:ext cx="3441748" cy="377690"/>
              </a:xfrm>
              <a:prstGeom prst="roundRect">
                <a:avLst/>
              </a:prstGeom>
              <a:gradFill flip="none" rotWithShape="1">
                <a:gsLst>
                  <a:gs pos="0">
                    <a:srgbClr val="8E7300"/>
                  </a:gs>
                  <a:gs pos="51000">
                    <a:srgbClr val="FFFFFF"/>
                  </a:gs>
                  <a:gs pos="76000">
                    <a:srgbClr val="BC9800"/>
                  </a:gs>
                  <a:gs pos="24000">
                    <a:srgbClr val="BC9800"/>
                  </a:gs>
                  <a:gs pos="100000">
                    <a:srgbClr val="9A7D00"/>
                  </a:gs>
                </a:gsLst>
                <a:lin ang="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2000"/>
              </a:p>
            </p:txBody>
          </p:sp>
          <p:sp>
            <p:nvSpPr>
              <p:cNvPr id="56" name="สี่เหลี่ยมผืนผ้า 47">
                <a:extLst>
                  <a:ext uri="{FF2B5EF4-FFF2-40B4-BE49-F238E27FC236}">
                    <a16:creationId xmlns:a16="http://schemas.microsoft.com/office/drawing/2014/main" id="{667204FE-3C1C-4980-AD32-890094B05AFC}"/>
                  </a:ext>
                </a:extLst>
              </p:cNvPr>
              <p:cNvSpPr/>
              <p:nvPr/>
            </p:nvSpPr>
            <p:spPr>
              <a:xfrm>
                <a:off x="-29746" y="-164554"/>
                <a:ext cx="9173747" cy="517884"/>
              </a:xfrm>
              <a:prstGeom prst="rect">
                <a:avLst/>
              </a:prstGeom>
              <a:gradFill flip="none" rotWithShape="1">
                <a:gsLst>
                  <a:gs pos="0">
                    <a:srgbClr val="8E7300"/>
                  </a:gs>
                  <a:gs pos="51000">
                    <a:srgbClr val="FFFFFF"/>
                  </a:gs>
                  <a:gs pos="76000">
                    <a:srgbClr val="BC9800"/>
                  </a:gs>
                  <a:gs pos="24000">
                    <a:srgbClr val="BC9800"/>
                  </a:gs>
                  <a:gs pos="100000">
                    <a:srgbClr val="9A7D00"/>
                  </a:gs>
                </a:gsLst>
                <a:lin ang="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2000"/>
              </a:p>
            </p:txBody>
          </p:sp>
          <p:sp>
            <p:nvSpPr>
              <p:cNvPr id="57" name="แผนผังลำดับงาน: ป้อนข้อมูลด้วยตนเอง 4">
                <a:extLst>
                  <a:ext uri="{FF2B5EF4-FFF2-40B4-BE49-F238E27FC236}">
                    <a16:creationId xmlns:a16="http://schemas.microsoft.com/office/drawing/2014/main" id="{CDB1064D-F2C9-4D02-9722-A4463B75D08B}"/>
                  </a:ext>
                </a:extLst>
              </p:cNvPr>
              <p:cNvSpPr/>
              <p:nvPr/>
            </p:nvSpPr>
            <p:spPr>
              <a:xfrm>
                <a:off x="5883027" y="51469"/>
                <a:ext cx="3260973" cy="301861"/>
              </a:xfrm>
              <a:prstGeom prst="flowChartAlternateProcess">
                <a:avLst/>
              </a:prstGeom>
              <a:solidFill>
                <a:srgbClr val="00206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2000" dirty="0"/>
              </a:p>
            </p:txBody>
          </p:sp>
          <p:sp>
            <p:nvSpPr>
              <p:cNvPr id="58" name="สี่เหลี่ยมผืนผ้า 3">
                <a:extLst>
                  <a:ext uri="{FF2B5EF4-FFF2-40B4-BE49-F238E27FC236}">
                    <a16:creationId xmlns:a16="http://schemas.microsoft.com/office/drawing/2014/main" id="{8493D4F4-6FD8-4552-904E-DB7274115DA0}"/>
                  </a:ext>
                </a:extLst>
              </p:cNvPr>
              <p:cNvSpPr/>
              <p:nvPr/>
            </p:nvSpPr>
            <p:spPr>
              <a:xfrm>
                <a:off x="-29746" y="-164554"/>
                <a:ext cx="9173747" cy="432048"/>
              </a:xfrm>
              <a:prstGeom prst="rect">
                <a:avLst/>
              </a:prstGeom>
              <a:solidFill>
                <a:srgbClr val="00206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2000"/>
              </a:p>
            </p:txBody>
          </p:sp>
        </p:grpSp>
        <p:grpSp>
          <p:nvGrpSpPr>
            <p:cNvPr id="52" name="กลุ่ม 9">
              <a:extLst>
                <a:ext uri="{FF2B5EF4-FFF2-40B4-BE49-F238E27FC236}">
                  <a16:creationId xmlns:a16="http://schemas.microsoft.com/office/drawing/2014/main" id="{D2312BD0-5401-4FDB-9FF3-B1382B3C9639}"/>
                </a:ext>
              </a:extLst>
            </p:cNvPr>
            <p:cNvGrpSpPr/>
            <p:nvPr/>
          </p:nvGrpSpPr>
          <p:grpSpPr>
            <a:xfrm>
              <a:off x="5792566" y="-271597"/>
              <a:ext cx="1899096" cy="1541268"/>
              <a:chOff x="5491686" y="-481268"/>
              <a:chExt cx="1709187" cy="1387141"/>
            </a:xfrm>
          </p:grpSpPr>
          <p:sp>
            <p:nvSpPr>
              <p:cNvPr id="53" name="วงรี 13">
                <a:extLst>
                  <a:ext uri="{FF2B5EF4-FFF2-40B4-BE49-F238E27FC236}">
                    <a16:creationId xmlns:a16="http://schemas.microsoft.com/office/drawing/2014/main" id="{722B5707-C41F-4885-825E-D2676CEE49E1}"/>
                  </a:ext>
                </a:extLst>
              </p:cNvPr>
              <p:cNvSpPr/>
              <p:nvPr/>
            </p:nvSpPr>
            <p:spPr>
              <a:xfrm>
                <a:off x="5491686" y="-481268"/>
                <a:ext cx="1709187" cy="1387141"/>
              </a:xfrm>
              <a:prstGeom prst="ellipse">
                <a:avLst/>
              </a:prstGeom>
              <a:solidFill>
                <a:srgbClr val="FBF7F1"/>
              </a:solidFill>
              <a:ln>
                <a:noFill/>
              </a:ln>
              <a:effectLst>
                <a:softEdge rad="31750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2000"/>
              </a:p>
            </p:txBody>
          </p:sp>
          <p:pic>
            <p:nvPicPr>
              <p:cNvPr id="54" name="รูปภาพ 65">
                <a:extLst>
                  <a:ext uri="{FF2B5EF4-FFF2-40B4-BE49-F238E27FC236}">
                    <a16:creationId xmlns:a16="http://schemas.microsoft.com/office/drawing/2014/main" id="{EF9B53AA-6A14-4E04-B937-D6234A306BD7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r="65168" b="30186"/>
              <a:stretch/>
            </p:blipFill>
            <p:spPr>
              <a:xfrm>
                <a:off x="5978910" y="-202056"/>
                <a:ext cx="857563" cy="565764"/>
              </a:xfrm>
              <a:custGeom>
                <a:avLst/>
                <a:gdLst>
                  <a:gd name="connsiteX0" fmla="*/ 0 w 1500565"/>
                  <a:gd name="connsiteY0" fmla="*/ 0 h 990006"/>
                  <a:gd name="connsiteX1" fmla="*/ 1500565 w 1500565"/>
                  <a:gd name="connsiteY1" fmla="*/ 0 h 990006"/>
                  <a:gd name="connsiteX2" fmla="*/ 1500565 w 1500565"/>
                  <a:gd name="connsiteY2" fmla="*/ 699241 h 990006"/>
                  <a:gd name="connsiteX3" fmla="*/ 1454656 w 1500565"/>
                  <a:gd name="connsiteY3" fmla="*/ 699241 h 990006"/>
                  <a:gd name="connsiteX4" fmla="*/ 1454656 w 1500565"/>
                  <a:gd name="connsiteY4" fmla="*/ 958222 h 990006"/>
                  <a:gd name="connsiteX5" fmla="*/ 1500565 w 1500565"/>
                  <a:gd name="connsiteY5" fmla="*/ 958222 h 990006"/>
                  <a:gd name="connsiteX6" fmla="*/ 1500565 w 1500565"/>
                  <a:gd name="connsiteY6" fmla="*/ 990006 h 990006"/>
                  <a:gd name="connsiteX7" fmla="*/ 0 w 1500565"/>
                  <a:gd name="connsiteY7" fmla="*/ 990006 h 9900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00565" h="990006">
                    <a:moveTo>
                      <a:pt x="0" y="0"/>
                    </a:moveTo>
                    <a:lnTo>
                      <a:pt x="1500565" y="0"/>
                    </a:lnTo>
                    <a:lnTo>
                      <a:pt x="1500565" y="699241"/>
                    </a:lnTo>
                    <a:lnTo>
                      <a:pt x="1454656" y="699241"/>
                    </a:lnTo>
                    <a:lnTo>
                      <a:pt x="1454656" y="958222"/>
                    </a:lnTo>
                    <a:lnTo>
                      <a:pt x="1500565" y="958222"/>
                    </a:lnTo>
                    <a:lnTo>
                      <a:pt x="1500565" y="990006"/>
                    </a:lnTo>
                    <a:lnTo>
                      <a:pt x="0" y="990006"/>
                    </a:lnTo>
                    <a:close/>
                  </a:path>
                </a:pathLst>
              </a:custGeom>
            </p:spPr>
          </p:pic>
        </p:grpSp>
      </p:grpSp>
      <p:grpSp>
        <p:nvGrpSpPr>
          <p:cNvPr id="59" name="Group 58"/>
          <p:cNvGrpSpPr/>
          <p:nvPr/>
        </p:nvGrpSpPr>
        <p:grpSpPr>
          <a:xfrm>
            <a:off x="-23583" y="5154909"/>
            <a:ext cx="10183585" cy="694389"/>
            <a:chOff x="-23583" y="5134125"/>
            <a:chExt cx="10183585" cy="715174"/>
          </a:xfrm>
        </p:grpSpPr>
        <p:grpSp>
          <p:nvGrpSpPr>
            <p:cNvPr id="60" name="กลุ่ม 1">
              <a:extLst>
                <a:ext uri="{FF2B5EF4-FFF2-40B4-BE49-F238E27FC236}">
                  <a16:creationId xmlns:a16="http://schemas.microsoft.com/office/drawing/2014/main" id="{58DAA6D8-19A9-434E-BD10-9F227ECAADEE}"/>
                </a:ext>
              </a:extLst>
            </p:cNvPr>
            <p:cNvGrpSpPr/>
            <p:nvPr/>
          </p:nvGrpSpPr>
          <p:grpSpPr>
            <a:xfrm>
              <a:off x="-23583" y="5274993"/>
              <a:ext cx="10183585" cy="470079"/>
              <a:chOff x="-21226" y="4621292"/>
              <a:chExt cx="9165227" cy="561020"/>
            </a:xfrm>
          </p:grpSpPr>
          <p:grpSp>
            <p:nvGrpSpPr>
              <p:cNvPr id="78" name="กลุ่ม 7">
                <a:extLst>
                  <a:ext uri="{FF2B5EF4-FFF2-40B4-BE49-F238E27FC236}">
                    <a16:creationId xmlns:a16="http://schemas.microsoft.com/office/drawing/2014/main" id="{30C28730-7CDF-4231-A774-6A7122EB4AEA}"/>
                  </a:ext>
                </a:extLst>
              </p:cNvPr>
              <p:cNvGrpSpPr/>
              <p:nvPr/>
            </p:nvGrpSpPr>
            <p:grpSpPr>
              <a:xfrm>
                <a:off x="-21226" y="4635401"/>
                <a:ext cx="5133813" cy="546911"/>
                <a:chOff x="-45702" y="6428830"/>
                <a:chExt cx="7109733" cy="450425"/>
              </a:xfrm>
            </p:grpSpPr>
            <p:sp>
              <p:nvSpPr>
                <p:cNvPr id="82" name="รูปแบบอิสระ: รูปร่าง 55">
                  <a:extLst>
                    <a:ext uri="{FF2B5EF4-FFF2-40B4-BE49-F238E27FC236}">
                      <a16:creationId xmlns:a16="http://schemas.microsoft.com/office/drawing/2014/main" id="{447532BC-F1AF-418B-B954-69A21822D4D1}"/>
                    </a:ext>
                  </a:extLst>
                </p:cNvPr>
                <p:cNvSpPr/>
                <p:nvPr/>
              </p:nvSpPr>
              <p:spPr>
                <a:xfrm>
                  <a:off x="-16309" y="6508953"/>
                  <a:ext cx="6875685" cy="339767"/>
                </a:xfrm>
                <a:custGeom>
                  <a:avLst/>
                  <a:gdLst>
                    <a:gd name="connsiteX0" fmla="*/ 0 w 6028447"/>
                    <a:gd name="connsiteY0" fmla="*/ 0 h 339767"/>
                    <a:gd name="connsiteX1" fmla="*/ 6028447 w 6028447"/>
                    <a:gd name="connsiteY1" fmla="*/ 0 h 339767"/>
                    <a:gd name="connsiteX2" fmla="*/ 5679852 w 6028447"/>
                    <a:gd name="connsiteY2" fmla="*/ 339767 h 339767"/>
                    <a:gd name="connsiteX3" fmla="*/ 0 w 6028447"/>
                    <a:gd name="connsiteY3" fmla="*/ 339767 h 339767"/>
                    <a:gd name="connsiteX4" fmla="*/ 0 w 6028447"/>
                    <a:gd name="connsiteY4" fmla="*/ 0 h 3397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028447" h="339767">
                      <a:moveTo>
                        <a:pt x="0" y="0"/>
                      </a:moveTo>
                      <a:lnTo>
                        <a:pt x="6028447" y="0"/>
                      </a:lnTo>
                      <a:lnTo>
                        <a:pt x="5679852" y="339767"/>
                      </a:lnTo>
                      <a:lnTo>
                        <a:pt x="0" y="33976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th-TH" sz="2000" dirty="0"/>
                </a:p>
              </p:txBody>
            </p:sp>
            <p:sp>
              <p:nvSpPr>
                <p:cNvPr id="83" name="รูปแบบอิสระ: รูปร่าง 50">
                  <a:extLst>
                    <a:ext uri="{FF2B5EF4-FFF2-40B4-BE49-F238E27FC236}">
                      <a16:creationId xmlns:a16="http://schemas.microsoft.com/office/drawing/2014/main" id="{72AD55B9-27A4-40A2-86AD-A09FD1FBB379}"/>
                    </a:ext>
                  </a:extLst>
                </p:cNvPr>
                <p:cNvSpPr/>
                <p:nvPr/>
              </p:nvSpPr>
              <p:spPr>
                <a:xfrm>
                  <a:off x="-45702" y="6433550"/>
                  <a:ext cx="7025615" cy="426691"/>
                </a:xfrm>
                <a:custGeom>
                  <a:avLst/>
                  <a:gdLst>
                    <a:gd name="connsiteX0" fmla="*/ 0 w 6123140"/>
                    <a:gd name="connsiteY0" fmla="*/ 0 h 426691"/>
                    <a:gd name="connsiteX1" fmla="*/ 6123140 w 6123140"/>
                    <a:gd name="connsiteY1" fmla="*/ 0 h 426691"/>
                    <a:gd name="connsiteX2" fmla="*/ 6008569 w 6123140"/>
                    <a:gd name="connsiteY2" fmla="*/ 111669 h 426691"/>
                    <a:gd name="connsiteX3" fmla="*/ 5685361 w 6123140"/>
                    <a:gd name="connsiteY3" fmla="*/ 426691 h 426691"/>
                    <a:gd name="connsiteX4" fmla="*/ 5679852 w 6123140"/>
                    <a:gd name="connsiteY4" fmla="*/ 426691 h 426691"/>
                    <a:gd name="connsiteX5" fmla="*/ 6028447 w 6123140"/>
                    <a:gd name="connsiteY5" fmla="*/ 86924 h 426691"/>
                    <a:gd name="connsiteX6" fmla="*/ 0 w 6123140"/>
                    <a:gd name="connsiteY6" fmla="*/ 86924 h 426691"/>
                    <a:gd name="connsiteX7" fmla="*/ 0 w 6123140"/>
                    <a:gd name="connsiteY7" fmla="*/ 0 h 4266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123140" h="426691">
                      <a:moveTo>
                        <a:pt x="0" y="0"/>
                      </a:moveTo>
                      <a:lnTo>
                        <a:pt x="6123140" y="0"/>
                      </a:lnTo>
                      <a:lnTo>
                        <a:pt x="6008569" y="111669"/>
                      </a:lnTo>
                      <a:lnTo>
                        <a:pt x="5685361" y="426691"/>
                      </a:lnTo>
                      <a:lnTo>
                        <a:pt x="5679852" y="426691"/>
                      </a:lnTo>
                      <a:lnTo>
                        <a:pt x="6028447" y="86924"/>
                      </a:lnTo>
                      <a:lnTo>
                        <a:pt x="0" y="8692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>
                  <a:gsLst>
                    <a:gs pos="0">
                      <a:srgbClr val="FBE4AE"/>
                    </a:gs>
                    <a:gs pos="13000">
                      <a:srgbClr val="BD922A"/>
                    </a:gs>
                    <a:gs pos="21001">
                      <a:srgbClr val="BD922A"/>
                    </a:gs>
                    <a:gs pos="63000">
                      <a:srgbClr val="FBE4AE"/>
                    </a:gs>
                    <a:gs pos="67000">
                      <a:srgbClr val="BD922A"/>
                    </a:gs>
                    <a:gs pos="69000">
                      <a:srgbClr val="835E17"/>
                    </a:gs>
                    <a:gs pos="82001">
                      <a:srgbClr val="A28949"/>
                    </a:gs>
                    <a:gs pos="100000">
                      <a:srgbClr val="FAE3B7"/>
                    </a:gs>
                  </a:gsLst>
                  <a:lin ang="0" scaled="1"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th-TH" sz="2000" dirty="0"/>
                </a:p>
              </p:txBody>
            </p:sp>
            <p:sp>
              <p:nvSpPr>
                <p:cNvPr id="84" name="รูปแบบอิสระ: รูปร่าง 49">
                  <a:extLst>
                    <a:ext uri="{FF2B5EF4-FFF2-40B4-BE49-F238E27FC236}">
                      <a16:creationId xmlns:a16="http://schemas.microsoft.com/office/drawing/2014/main" id="{0CC04605-512B-40BA-BB6C-C4CA6329F254}"/>
                    </a:ext>
                  </a:extLst>
                </p:cNvPr>
                <p:cNvSpPr/>
                <p:nvPr/>
              </p:nvSpPr>
              <p:spPr>
                <a:xfrm rot="380166">
                  <a:off x="6515308" y="6428830"/>
                  <a:ext cx="548723" cy="450425"/>
                </a:xfrm>
                <a:custGeom>
                  <a:avLst/>
                  <a:gdLst>
                    <a:gd name="connsiteX0" fmla="*/ 411471 w 524882"/>
                    <a:gd name="connsiteY0" fmla="*/ 0 h 426691"/>
                    <a:gd name="connsiteX1" fmla="*/ 524882 w 524882"/>
                    <a:gd name="connsiteY1" fmla="*/ 0 h 426691"/>
                    <a:gd name="connsiteX2" fmla="*/ 113411 w 524882"/>
                    <a:gd name="connsiteY2" fmla="*/ 426691 h 426691"/>
                    <a:gd name="connsiteX3" fmla="*/ 0 w 524882"/>
                    <a:gd name="connsiteY3" fmla="*/ 426691 h 426691"/>
                    <a:gd name="connsiteX4" fmla="*/ 411471 w 524882"/>
                    <a:gd name="connsiteY4" fmla="*/ 0 h 4266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24882" h="426691">
                      <a:moveTo>
                        <a:pt x="411471" y="0"/>
                      </a:moveTo>
                      <a:lnTo>
                        <a:pt x="524882" y="0"/>
                      </a:lnTo>
                      <a:lnTo>
                        <a:pt x="113411" y="426691"/>
                      </a:lnTo>
                      <a:lnTo>
                        <a:pt x="0" y="426691"/>
                      </a:lnTo>
                      <a:lnTo>
                        <a:pt x="411471" y="0"/>
                      </a:ln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FBE4AE"/>
                    </a:gs>
                    <a:gs pos="13000">
                      <a:srgbClr val="BD922A"/>
                    </a:gs>
                    <a:gs pos="21001">
                      <a:srgbClr val="BD922A"/>
                    </a:gs>
                    <a:gs pos="63000">
                      <a:srgbClr val="FBE4AE"/>
                    </a:gs>
                    <a:gs pos="67000">
                      <a:srgbClr val="BD922A"/>
                    </a:gs>
                    <a:gs pos="69000">
                      <a:srgbClr val="835E17"/>
                    </a:gs>
                    <a:gs pos="82001">
                      <a:srgbClr val="A28949"/>
                    </a:gs>
                    <a:gs pos="100000">
                      <a:srgbClr val="FAE3B7"/>
                    </a:gs>
                  </a:gsLst>
                  <a:path path="circle">
                    <a:fillToRect l="100000" b="100000"/>
                  </a:path>
                  <a:tileRect t="-100000" r="-100000"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th-TH" sz="2000"/>
                </a:p>
              </p:txBody>
            </p:sp>
          </p:grpSp>
          <p:grpSp>
            <p:nvGrpSpPr>
              <p:cNvPr id="79" name="กลุ่ม 4">
                <a:extLst>
                  <a:ext uri="{FF2B5EF4-FFF2-40B4-BE49-F238E27FC236}">
                    <a16:creationId xmlns:a16="http://schemas.microsoft.com/office/drawing/2014/main" id="{33080593-C486-4A4E-A259-28A964353B4D}"/>
                  </a:ext>
                </a:extLst>
              </p:cNvPr>
              <p:cNvGrpSpPr/>
              <p:nvPr/>
            </p:nvGrpSpPr>
            <p:grpSpPr>
              <a:xfrm>
                <a:off x="7524888" y="4621292"/>
                <a:ext cx="1619113" cy="531030"/>
                <a:chOff x="9543115" y="6415804"/>
                <a:chExt cx="2661401" cy="453428"/>
              </a:xfrm>
            </p:grpSpPr>
            <p:sp>
              <p:nvSpPr>
                <p:cNvPr id="80" name="รูปแบบอิสระ: รูปร่าง 38">
                  <a:extLst>
                    <a:ext uri="{FF2B5EF4-FFF2-40B4-BE49-F238E27FC236}">
                      <a16:creationId xmlns:a16="http://schemas.microsoft.com/office/drawing/2014/main" id="{18287458-5345-45BB-A7B2-0AE1DDE4E433}"/>
                    </a:ext>
                  </a:extLst>
                </p:cNvPr>
                <p:cNvSpPr/>
                <p:nvPr/>
              </p:nvSpPr>
              <p:spPr>
                <a:xfrm>
                  <a:off x="9543115" y="6415804"/>
                  <a:ext cx="2661398" cy="441288"/>
                </a:xfrm>
                <a:custGeom>
                  <a:avLst/>
                  <a:gdLst>
                    <a:gd name="connsiteX0" fmla="*/ 437779 w 1373020"/>
                    <a:gd name="connsiteY0" fmla="*/ 0 h 426691"/>
                    <a:gd name="connsiteX1" fmla="*/ 1373020 w 1373020"/>
                    <a:gd name="connsiteY1" fmla="*/ 0 h 426691"/>
                    <a:gd name="connsiteX2" fmla="*/ 1373020 w 1373020"/>
                    <a:gd name="connsiteY2" fmla="*/ 426691 h 426691"/>
                    <a:gd name="connsiteX3" fmla="*/ 0 w 1373020"/>
                    <a:gd name="connsiteY3" fmla="*/ 426691 h 426691"/>
                    <a:gd name="connsiteX4" fmla="*/ 323208 w 1373020"/>
                    <a:gd name="connsiteY4" fmla="*/ 111669 h 426691"/>
                    <a:gd name="connsiteX5" fmla="*/ 437779 w 1373020"/>
                    <a:gd name="connsiteY5" fmla="*/ 0 h 4266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73020" h="426691">
                      <a:moveTo>
                        <a:pt x="437779" y="0"/>
                      </a:moveTo>
                      <a:lnTo>
                        <a:pt x="1373020" y="0"/>
                      </a:lnTo>
                      <a:lnTo>
                        <a:pt x="1373020" y="426691"/>
                      </a:lnTo>
                      <a:lnTo>
                        <a:pt x="0" y="426691"/>
                      </a:lnTo>
                      <a:lnTo>
                        <a:pt x="323208" y="111669"/>
                      </a:lnTo>
                      <a:lnTo>
                        <a:pt x="437779" y="0"/>
                      </a:lnTo>
                      <a:close/>
                    </a:path>
                  </a:pathLst>
                </a:custGeom>
                <a:gradFill>
                  <a:gsLst>
                    <a:gs pos="0">
                      <a:srgbClr val="FBE4AE"/>
                    </a:gs>
                    <a:gs pos="13000">
                      <a:srgbClr val="BD922A"/>
                    </a:gs>
                    <a:gs pos="21001">
                      <a:srgbClr val="BD922A"/>
                    </a:gs>
                    <a:gs pos="63000">
                      <a:srgbClr val="FBE4AE"/>
                    </a:gs>
                    <a:gs pos="67000">
                      <a:srgbClr val="BD922A"/>
                    </a:gs>
                    <a:gs pos="69000">
                      <a:srgbClr val="835E17"/>
                    </a:gs>
                    <a:gs pos="82001">
                      <a:srgbClr val="A28949"/>
                    </a:gs>
                    <a:gs pos="100000">
                      <a:srgbClr val="FAE3B7"/>
                    </a:gs>
                  </a:gsLst>
                  <a:lin ang="0" scaled="1"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th-TH" sz="2000"/>
                </a:p>
              </p:txBody>
            </p:sp>
            <p:sp>
              <p:nvSpPr>
                <p:cNvPr id="81" name="รูปแบบอิสระ: รูปร่าง 31">
                  <a:extLst>
                    <a:ext uri="{FF2B5EF4-FFF2-40B4-BE49-F238E27FC236}">
                      <a16:creationId xmlns:a16="http://schemas.microsoft.com/office/drawing/2014/main" id="{CB515603-CB57-4A48-B8A7-C4BD2C469F4B}"/>
                    </a:ext>
                  </a:extLst>
                </p:cNvPr>
                <p:cNvSpPr/>
                <p:nvPr/>
              </p:nvSpPr>
              <p:spPr>
                <a:xfrm>
                  <a:off x="9543115" y="6510930"/>
                  <a:ext cx="2661401" cy="358302"/>
                </a:xfrm>
                <a:custGeom>
                  <a:avLst/>
                  <a:gdLst>
                    <a:gd name="connsiteX0" fmla="*/ 349528 w 1399340"/>
                    <a:gd name="connsiteY0" fmla="*/ 0 h 340675"/>
                    <a:gd name="connsiteX1" fmla="*/ 1399340 w 1399340"/>
                    <a:gd name="connsiteY1" fmla="*/ 0 h 340675"/>
                    <a:gd name="connsiteX2" fmla="*/ 1399340 w 1399340"/>
                    <a:gd name="connsiteY2" fmla="*/ 340675 h 340675"/>
                    <a:gd name="connsiteX3" fmla="*/ 0 w 1399340"/>
                    <a:gd name="connsiteY3" fmla="*/ 340675 h 340675"/>
                    <a:gd name="connsiteX4" fmla="*/ 349528 w 1399340"/>
                    <a:gd name="connsiteY4" fmla="*/ 0 h 3406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99340" h="340675">
                      <a:moveTo>
                        <a:pt x="349528" y="0"/>
                      </a:moveTo>
                      <a:lnTo>
                        <a:pt x="1399340" y="0"/>
                      </a:lnTo>
                      <a:lnTo>
                        <a:pt x="1399340" y="340675"/>
                      </a:lnTo>
                      <a:lnTo>
                        <a:pt x="0" y="340675"/>
                      </a:lnTo>
                      <a:lnTo>
                        <a:pt x="349528" y="0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th-TH" sz="2000"/>
                </a:p>
              </p:txBody>
            </p:sp>
          </p:grpSp>
        </p:grpSp>
        <p:pic>
          <p:nvPicPr>
            <p:cNvPr id="72" name="Picture 23">
              <a:extLst>
                <a:ext uri="{FF2B5EF4-FFF2-40B4-BE49-F238E27FC236}">
                  <a16:creationId xmlns:a16="http://schemas.microsoft.com/office/drawing/2014/main" id="{A9FCDA38-8F0B-49DF-8F2E-B899B1F3623D}"/>
                </a:ext>
              </a:extLst>
            </p:cNvPr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699853" y="5264104"/>
              <a:ext cx="625615" cy="408428"/>
            </a:xfrm>
            <a:prstGeom prst="rect">
              <a:avLst/>
            </a:prstGeom>
          </p:spPr>
        </p:pic>
        <p:pic>
          <p:nvPicPr>
            <p:cNvPr id="73" name="Picture 24">
              <a:extLst>
                <a:ext uri="{FF2B5EF4-FFF2-40B4-BE49-F238E27FC236}">
                  <a16:creationId xmlns:a16="http://schemas.microsoft.com/office/drawing/2014/main" id="{199745AA-CFB3-443D-A566-E11575BA5223}"/>
                </a:ext>
              </a:extLst>
            </p:cNvPr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440755" y="5252961"/>
              <a:ext cx="384697" cy="433336"/>
            </a:xfrm>
            <a:prstGeom prst="rect">
              <a:avLst/>
            </a:prstGeom>
          </p:spPr>
        </p:pic>
        <p:pic>
          <p:nvPicPr>
            <p:cNvPr id="74" name="Picture 35">
              <a:extLst>
                <a:ext uri="{FF2B5EF4-FFF2-40B4-BE49-F238E27FC236}">
                  <a16:creationId xmlns:a16="http://schemas.microsoft.com/office/drawing/2014/main" id="{9584FECB-F937-4F01-8CDD-C92F98A2F1BC}"/>
                </a:ext>
              </a:extLst>
            </p:cNvPr>
            <p:cNvPicPr>
              <a:picLocks noChangeAspect="1"/>
            </p:cNvPicPr>
            <p:nvPr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882063" y="5338458"/>
              <a:ext cx="373365" cy="309768"/>
            </a:xfrm>
            <a:prstGeom prst="rect">
              <a:avLst/>
            </a:prstGeom>
          </p:spPr>
        </p:pic>
        <p:pic>
          <p:nvPicPr>
            <p:cNvPr id="75" name="Picture 36">
              <a:extLst>
                <a:ext uri="{FF2B5EF4-FFF2-40B4-BE49-F238E27FC236}">
                  <a16:creationId xmlns:a16="http://schemas.microsoft.com/office/drawing/2014/main" id="{62FFD426-AD6C-47DA-99D3-A7217E240C18}"/>
                </a:ext>
              </a:extLst>
            </p:cNvPr>
            <p:cNvPicPr>
              <a:picLocks noChangeAspect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345100" y="5340250"/>
              <a:ext cx="281130" cy="303691"/>
            </a:xfrm>
            <a:prstGeom prst="rect">
              <a:avLst/>
            </a:prstGeom>
          </p:spPr>
        </p:pic>
        <p:pic>
          <p:nvPicPr>
            <p:cNvPr id="76" name="Picture 2" descr="C:\Users\Administrator\Desktop\change for good.png"/>
            <p:cNvPicPr>
              <a:picLocks noChangeAspect="1" noChangeArrowheads="1"/>
            </p:cNvPicPr>
            <p:nvPr/>
          </p:nvPicPr>
          <p:blipFill>
            <a:blip r:embed="rId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606130" y="5281839"/>
              <a:ext cx="890907" cy="501037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77" name="รูปแบบอิสระ: รูปร่าง 49">
              <a:extLst>
                <a:ext uri="{FF2B5EF4-FFF2-40B4-BE49-F238E27FC236}">
                  <a16:creationId xmlns:a16="http://schemas.microsoft.com/office/drawing/2014/main" id="{0CC04605-512B-40BA-BB6C-C4CA6329F254}"/>
                </a:ext>
              </a:extLst>
            </p:cNvPr>
            <p:cNvSpPr/>
            <p:nvPr/>
          </p:nvSpPr>
          <p:spPr>
            <a:xfrm rot="1816843">
              <a:off x="8384884" y="5134125"/>
              <a:ext cx="366819" cy="715174"/>
            </a:xfrm>
            <a:custGeom>
              <a:avLst/>
              <a:gdLst>
                <a:gd name="connsiteX0" fmla="*/ 411471 w 524882"/>
                <a:gd name="connsiteY0" fmla="*/ 0 h 426691"/>
                <a:gd name="connsiteX1" fmla="*/ 524882 w 524882"/>
                <a:gd name="connsiteY1" fmla="*/ 0 h 426691"/>
                <a:gd name="connsiteX2" fmla="*/ 113411 w 524882"/>
                <a:gd name="connsiteY2" fmla="*/ 426691 h 426691"/>
                <a:gd name="connsiteX3" fmla="*/ 0 w 524882"/>
                <a:gd name="connsiteY3" fmla="*/ 426691 h 426691"/>
                <a:gd name="connsiteX4" fmla="*/ 411471 w 524882"/>
                <a:gd name="connsiteY4" fmla="*/ 0 h 426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4882" h="426691">
                  <a:moveTo>
                    <a:pt x="411471" y="0"/>
                  </a:moveTo>
                  <a:lnTo>
                    <a:pt x="524882" y="0"/>
                  </a:lnTo>
                  <a:lnTo>
                    <a:pt x="113411" y="426691"/>
                  </a:lnTo>
                  <a:lnTo>
                    <a:pt x="0" y="426691"/>
                  </a:lnTo>
                  <a:lnTo>
                    <a:pt x="411471" y="0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BE4AE"/>
                </a:gs>
                <a:gs pos="13000">
                  <a:srgbClr val="BD922A"/>
                </a:gs>
                <a:gs pos="21001">
                  <a:srgbClr val="BD922A"/>
                </a:gs>
                <a:gs pos="63000">
                  <a:srgbClr val="FBE4AE"/>
                </a:gs>
                <a:gs pos="67000">
                  <a:srgbClr val="BD922A"/>
                </a:gs>
                <a:gs pos="69000">
                  <a:srgbClr val="835E17"/>
                </a:gs>
                <a:gs pos="82001">
                  <a:srgbClr val="A28949"/>
                </a:gs>
                <a:gs pos="100000">
                  <a:srgbClr val="FAE3B7"/>
                </a:gs>
              </a:gsLst>
              <a:path path="circle">
                <a:fillToRect l="100000" b="100000"/>
              </a:path>
              <a:tileRect t="-100000" r="-10000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th-TH" sz="2000"/>
            </a:p>
          </p:txBody>
        </p:sp>
      </p:grpSp>
      <p:sp>
        <p:nvSpPr>
          <p:cNvPr id="85" name="TextBox 7"/>
          <p:cNvSpPr txBox="1"/>
          <p:nvPr/>
        </p:nvSpPr>
        <p:spPr>
          <a:xfrm>
            <a:off x="216981" y="5442506"/>
            <a:ext cx="5166910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th-TH" sz="1000" b="1" dirty="0">
                <a:solidFill>
                  <a:schemeClr val="bg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เศรษฐกิจฐานรากมั่นคง ชุมชนเข้มแข็งอย่างยั่งยืน ด้วยหลักปรัชญาของเศรษฐกิจพอเพียง</a:t>
            </a:r>
          </a:p>
        </p:txBody>
      </p:sp>
      <p:sp>
        <p:nvSpPr>
          <p:cNvPr id="86" name="กล่องข้อความ 8">
            <a:extLst>
              <a:ext uri="{FF2B5EF4-FFF2-40B4-BE49-F238E27FC236}">
                <a16:creationId xmlns:a16="http://schemas.microsoft.com/office/drawing/2014/main" id="{BF84CABE-5C70-4013-8958-0D4F9CD0D474}"/>
              </a:ext>
            </a:extLst>
          </p:cNvPr>
          <p:cNvSpPr txBox="1"/>
          <p:nvPr/>
        </p:nvSpPr>
        <p:spPr>
          <a:xfrm>
            <a:off x="7676272" y="32100"/>
            <a:ext cx="2493196" cy="5262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ct val="120000"/>
              </a:lnSpc>
            </a:pPr>
            <a:r>
              <a:rPr lang="en-US" sz="12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60 </a:t>
            </a:r>
            <a:r>
              <a:rPr lang="th-TH" sz="12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ปี กรมการพัฒนาชุมชน</a:t>
            </a:r>
          </a:p>
          <a:p>
            <a:pPr>
              <a:lnSpc>
                <a:spcPct val="120000"/>
              </a:lnSpc>
            </a:pPr>
            <a:r>
              <a:rPr lang="th-TH" sz="12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สร้างสรรค์ชุมชน สร้างคน สร้างชาติ</a:t>
            </a:r>
            <a:endParaRPr lang="en-US" sz="1200" b="1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hulabhorn Likit Text" panose="00000500000000000000" pitchFamily="50" charset="-34"/>
              <a:cs typeface="Chulabhorn Likit Text" panose="00000500000000000000" pitchFamily="50" charset="-34"/>
            </a:endParaRPr>
          </a:p>
        </p:txBody>
      </p:sp>
      <p:sp>
        <p:nvSpPr>
          <p:cNvPr id="87" name="สี่เหลี่ยมผืนผ้า: มุมมน 24">
            <a:extLst>
              <a:ext uri="{FF2B5EF4-FFF2-40B4-BE49-F238E27FC236}">
                <a16:creationId xmlns:a16="http://schemas.microsoft.com/office/drawing/2014/main" id="{D992C9EC-F489-4262-8A24-43469489E10F}"/>
              </a:ext>
            </a:extLst>
          </p:cNvPr>
          <p:cNvSpPr/>
          <p:nvPr/>
        </p:nvSpPr>
        <p:spPr>
          <a:xfrm>
            <a:off x="298784" y="-44257"/>
            <a:ext cx="6334319" cy="679012"/>
          </a:xfrm>
          <a:prstGeom prst="roundRect">
            <a:avLst/>
          </a:prstGeom>
          <a:noFill/>
          <a:ln>
            <a:noFill/>
          </a:ln>
          <a:scene3d>
            <a:camera prst="orthographicFront"/>
            <a:lightRig rig="threePt" dir="t"/>
          </a:scene3d>
          <a:sp3d>
            <a:bevelT w="139700" h="139700" prst="divot"/>
          </a:sp3d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rtlCol="0" anchor="t"/>
          <a:lstStyle/>
          <a:p>
            <a:pPr>
              <a:lnSpc>
                <a:spcPct val="110000"/>
              </a:lnSpc>
            </a:pPr>
            <a:r>
              <a:rPr lang="th-TH" sz="1200" b="1" spc="-30" dirty="0">
                <a:solidFill>
                  <a:schemeClr val="bg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5.4 </a:t>
            </a:r>
            <a:r>
              <a:rPr lang="th-TH" sz="1200" b="1" dirty="0">
                <a:solidFill>
                  <a:schemeClr val="bg1"/>
                </a:solidFill>
                <a:latin typeface="Chulabhorn Likit Text" panose="00000500000000000000" pitchFamily="50" charset="-34"/>
                <a:ea typeface="Times New Roman" panose="02020603050405020304" pitchFamily="18" charset="0"/>
                <a:cs typeface="Chulabhorn Likit Text" panose="00000500000000000000" pitchFamily="50" charset="-34"/>
              </a:rPr>
              <a:t>การพิจารณาจัดสรรงบประมาณเงินอุดหนุน และเงินทุนหมุนเวียน</a:t>
            </a:r>
            <a:br>
              <a:rPr lang="th-TH" sz="1200" b="1" dirty="0">
                <a:solidFill>
                  <a:schemeClr val="bg1"/>
                </a:solidFill>
                <a:latin typeface="Chulabhorn Likit Text" panose="00000500000000000000" pitchFamily="50" charset="-34"/>
                <a:ea typeface="Times New Roman" panose="02020603050405020304" pitchFamily="18" charset="0"/>
                <a:cs typeface="Chulabhorn Likit Text" panose="00000500000000000000" pitchFamily="50" charset="-34"/>
              </a:rPr>
            </a:br>
            <a:r>
              <a:rPr lang="th-TH" sz="1200" b="1" dirty="0">
                <a:solidFill>
                  <a:schemeClr val="bg1"/>
                </a:solidFill>
                <a:latin typeface="Chulabhorn Likit Text" panose="00000500000000000000" pitchFamily="50" charset="-34"/>
                <a:ea typeface="Times New Roman" panose="02020603050405020304" pitchFamily="18" charset="0"/>
                <a:cs typeface="Chulabhorn Likit Text" panose="00000500000000000000" pitchFamily="50" charset="-34"/>
              </a:rPr>
              <a:t>กองทุนพัฒนาบทบาทสตรี ประจำปีงบประมาณ พ.ศ. 2566 เพิ่มเติม </a:t>
            </a:r>
            <a:r>
              <a:rPr lang="th-TH" sz="1200" b="1" dirty="0" smtClean="0">
                <a:solidFill>
                  <a:schemeClr val="bg1"/>
                </a:solidFill>
                <a:latin typeface="Chulabhorn Likit Text" panose="00000500000000000000" pitchFamily="50" charset="-34"/>
                <a:ea typeface="Times New Roman" panose="02020603050405020304" pitchFamily="18" charset="0"/>
                <a:cs typeface="Chulabhorn Likit Text" panose="00000500000000000000" pitchFamily="50" charset="-34"/>
              </a:rPr>
              <a:t>(ต่อ)</a:t>
            </a:r>
            <a:endParaRPr lang="th-TH" sz="1200" b="1" dirty="0">
              <a:solidFill>
                <a:schemeClr val="bg1"/>
              </a:solidFill>
              <a:latin typeface="Chulabhorn Likit Text" panose="00000500000000000000" pitchFamily="50" charset="-34"/>
              <a:cs typeface="Chulabhorn Likit Text" panose="00000500000000000000" pitchFamily="50" charset="-34"/>
            </a:endParaRPr>
          </a:p>
        </p:txBody>
      </p:sp>
      <p:graphicFrame>
        <p:nvGraphicFramePr>
          <p:cNvPr id="4" name="ตาราง 3">
            <a:extLst>
              <a:ext uri="{FF2B5EF4-FFF2-40B4-BE49-F238E27FC236}">
                <a16:creationId xmlns:a16="http://schemas.microsoft.com/office/drawing/2014/main" id="{43B8A660-D15F-C417-375C-C60ADBB7587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819005954"/>
              </p:ext>
            </p:extLst>
          </p:nvPr>
        </p:nvGraphicFramePr>
        <p:xfrm>
          <a:off x="249138" y="899439"/>
          <a:ext cx="9461931" cy="3687619"/>
        </p:xfrm>
        <a:graphic>
          <a:graphicData uri="http://schemas.openxmlformats.org/drawingml/2006/table">
            <a:tbl>
              <a:tblPr>
                <a:tableStyleId>{E8B1032C-EA38-4F05-BA0D-38AFFFC7BED3}</a:tableStyleId>
              </a:tblPr>
              <a:tblGrid>
                <a:gridCol w="583633">
                  <a:extLst>
                    <a:ext uri="{9D8B030D-6E8A-4147-A177-3AD203B41FA5}">
                      <a16:colId xmlns:a16="http://schemas.microsoft.com/office/drawing/2014/main" val="675549219"/>
                    </a:ext>
                  </a:extLst>
                </a:gridCol>
                <a:gridCol w="866607">
                  <a:extLst>
                    <a:ext uri="{9D8B030D-6E8A-4147-A177-3AD203B41FA5}">
                      <a16:colId xmlns:a16="http://schemas.microsoft.com/office/drawing/2014/main" val="1012825704"/>
                    </a:ext>
                  </a:extLst>
                </a:gridCol>
                <a:gridCol w="1027991">
                  <a:extLst>
                    <a:ext uri="{9D8B030D-6E8A-4147-A177-3AD203B41FA5}">
                      <a16:colId xmlns:a16="http://schemas.microsoft.com/office/drawing/2014/main" val="2895105435"/>
                    </a:ext>
                  </a:extLst>
                </a:gridCol>
                <a:gridCol w="583633">
                  <a:extLst>
                    <a:ext uri="{9D8B030D-6E8A-4147-A177-3AD203B41FA5}">
                      <a16:colId xmlns:a16="http://schemas.microsoft.com/office/drawing/2014/main" val="679385270"/>
                    </a:ext>
                  </a:extLst>
                </a:gridCol>
                <a:gridCol w="1016937">
                  <a:extLst>
                    <a:ext uri="{9D8B030D-6E8A-4147-A177-3AD203B41FA5}">
                      <a16:colId xmlns:a16="http://schemas.microsoft.com/office/drawing/2014/main" val="945039891"/>
                    </a:ext>
                  </a:extLst>
                </a:gridCol>
                <a:gridCol w="523944">
                  <a:extLst>
                    <a:ext uri="{9D8B030D-6E8A-4147-A177-3AD203B41FA5}">
                      <a16:colId xmlns:a16="http://schemas.microsoft.com/office/drawing/2014/main" val="192816558"/>
                    </a:ext>
                  </a:extLst>
                </a:gridCol>
                <a:gridCol w="963879">
                  <a:extLst>
                    <a:ext uri="{9D8B030D-6E8A-4147-A177-3AD203B41FA5}">
                      <a16:colId xmlns:a16="http://schemas.microsoft.com/office/drawing/2014/main" val="1739606225"/>
                    </a:ext>
                  </a:extLst>
                </a:gridCol>
                <a:gridCol w="601318">
                  <a:extLst>
                    <a:ext uri="{9D8B030D-6E8A-4147-A177-3AD203B41FA5}">
                      <a16:colId xmlns:a16="http://schemas.microsoft.com/office/drawing/2014/main" val="2291426228"/>
                    </a:ext>
                  </a:extLst>
                </a:gridCol>
                <a:gridCol w="603529">
                  <a:extLst>
                    <a:ext uri="{9D8B030D-6E8A-4147-A177-3AD203B41FA5}">
                      <a16:colId xmlns:a16="http://schemas.microsoft.com/office/drawing/2014/main" val="1595992158"/>
                    </a:ext>
                  </a:extLst>
                </a:gridCol>
                <a:gridCol w="948403">
                  <a:extLst>
                    <a:ext uri="{9D8B030D-6E8A-4147-A177-3AD203B41FA5}">
                      <a16:colId xmlns:a16="http://schemas.microsoft.com/office/drawing/2014/main" val="2063868786"/>
                    </a:ext>
                  </a:extLst>
                </a:gridCol>
                <a:gridCol w="610162">
                  <a:extLst>
                    <a:ext uri="{9D8B030D-6E8A-4147-A177-3AD203B41FA5}">
                      <a16:colId xmlns:a16="http://schemas.microsoft.com/office/drawing/2014/main" val="3278086083"/>
                    </a:ext>
                  </a:extLst>
                </a:gridCol>
                <a:gridCol w="1131895">
                  <a:extLst>
                    <a:ext uri="{9D8B030D-6E8A-4147-A177-3AD203B41FA5}">
                      <a16:colId xmlns:a16="http://schemas.microsoft.com/office/drawing/2014/main" val="999364831"/>
                    </a:ext>
                  </a:extLst>
                </a:gridCol>
              </a:tblGrid>
              <a:tr h="235631">
                <a:tc rowSpan="3">
                  <a:txBody>
                    <a:bodyPr/>
                    <a:lstStyle/>
                    <a:p>
                      <a:pPr algn="ctr" fontAlgn="ctr"/>
                      <a:r>
                        <a:rPr lang="th-TH" sz="1000" b="1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ที่</a:t>
                      </a:r>
                      <a:endParaRPr lang="th-TH" sz="100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 fontAlgn="ctr"/>
                      <a:r>
                        <a:rPr lang="th-TH" sz="1000" b="1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จังหวัด</a:t>
                      </a:r>
                      <a:endParaRPr lang="th-TH" sz="100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 gridSpan="10">
                  <a:txBody>
                    <a:bodyPr/>
                    <a:lstStyle/>
                    <a:p>
                      <a:pPr algn="ctr" fontAlgn="ctr"/>
                      <a:r>
                        <a:rPr lang="th-TH" sz="1000" b="1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เงินทุนหมุนเวียน</a:t>
                      </a:r>
                      <a:endParaRPr lang="th-TH" sz="100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977493178"/>
                  </a:ext>
                </a:extLst>
              </a:tr>
              <a:tr h="336617">
                <a:tc v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th-TH" sz="1000" b="1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งบประมาณจัดสรร</a:t>
                      </a:r>
                      <a:endParaRPr lang="th-TH" sz="100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algn="ctr" fontAlgn="ctr"/>
                      <a:r>
                        <a:rPr lang="th-TH" sz="1000" b="1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ผลการเบิกจ่าย</a:t>
                      </a:r>
                      <a:endParaRPr lang="th-TH" sz="100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th-TH" sz="1000" b="1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งบประมาณที่ส่งคืน</a:t>
                      </a:r>
                      <a:endParaRPr lang="th-TH" sz="100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th-TH" sz="1000" b="1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ขอรับงบประมาณเพิ่มเติม</a:t>
                      </a:r>
                      <a:endParaRPr lang="th-TH" sz="100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th-TH" sz="1000" b="1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เสนอจัดสรรงบประมาณเพิ่มเติม</a:t>
                      </a:r>
                      <a:endParaRPr lang="th-TH" sz="100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401919469"/>
                  </a:ext>
                </a:extLst>
              </a:tr>
              <a:tr h="494131">
                <a:tc v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000" b="1" u="none" strike="noStrike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จำนวน (โครงการ)</a:t>
                      </a:r>
                      <a:endParaRPr lang="th-TH" sz="1000" b="1" i="0" u="none" strike="noStrike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000" b="1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จำนวนเงิน (บาท)</a:t>
                      </a:r>
                      <a:endParaRPr lang="th-TH" sz="100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000" b="1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ร้อยละเบิกจ่าย</a:t>
                      </a:r>
                      <a:endParaRPr lang="th-TH" sz="100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000" b="1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จำนวนเงิน (บาท)</a:t>
                      </a:r>
                      <a:endParaRPr lang="th-TH" sz="100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000" b="1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ร้อยละส่งคืน</a:t>
                      </a:r>
                      <a:endParaRPr lang="th-TH" sz="100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000" b="1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จำนวน (โครงการ)</a:t>
                      </a:r>
                      <a:endParaRPr lang="th-TH" sz="100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000" b="1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จำนวนเงิน (บาท)</a:t>
                      </a:r>
                      <a:endParaRPr lang="th-TH" sz="100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000" b="1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จำนวน (โครงการ)</a:t>
                      </a:r>
                      <a:endParaRPr lang="th-TH" sz="100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000" b="1" u="none" strike="noStrike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จำนวนเงิน (บาท)</a:t>
                      </a:r>
                      <a:endParaRPr lang="th-TH" sz="100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38596934"/>
                  </a:ext>
                </a:extLst>
              </a:tr>
              <a:tr h="327655"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71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อ่างทอง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11,000,000.00 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82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11,000,000.00 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100.00 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                  -   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   -   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8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812,710.00 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8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      812,710.00 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51150381"/>
                  </a:ext>
                </a:extLst>
              </a:tr>
              <a:tr h="327655"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72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อำนาจเจริญ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5,000,000.00 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105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5,000,000.00 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100.00 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                  -   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   -   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2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  64,450.00 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2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         64,450.00 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16435627"/>
                  </a:ext>
                </a:extLst>
              </a:tr>
              <a:tr h="327655"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73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อุดรธานี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8,000,000.00 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54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8,000,000.00 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100.00 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                  -   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   -   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7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1,057,360.00 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7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   1,057,360.00 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83072889"/>
                  </a:ext>
                </a:extLst>
              </a:tr>
              <a:tr h="327655"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74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อุตรดิตถ์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8,000,000.00 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53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6,115,550.00 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76.44 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1,884,450.00 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23.56 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0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                 -   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0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                        -   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18788421"/>
                  </a:ext>
                </a:extLst>
              </a:tr>
              <a:tr h="327655"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75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อุทัยธานี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8,000,000.00 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43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7,360,000.00 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92.00 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640,000.00 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8.00 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6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870,000.00 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6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     870,000.00 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18467903"/>
                  </a:ext>
                </a:extLst>
              </a:tr>
              <a:tr h="327655"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76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อุบลราชธานี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8,000,000.00 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78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7,985,070.00 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99.81 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   14,930.00 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0.19 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100,000.00 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      100,000.00 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95806591"/>
                  </a:ext>
                </a:extLst>
              </a:tr>
              <a:tr h="327655"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77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h-TH" sz="91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กรุงเทพมหานคร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6,000,000.00 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0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                    -   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 -   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6,000,000.00 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100.00 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0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                 -   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0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                        -   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32502809"/>
                  </a:ext>
                </a:extLst>
              </a:tr>
              <a:tr h="327655">
                <a:tc gridSpan="2"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รวม 77 จังหวัด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 spc="-30" baseline="0" dirty="0" smtClean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600,000,000.00 </a:t>
                      </a:r>
                      <a:endParaRPr lang="th-TH" sz="1000" b="1" i="0" u="none" strike="noStrike" spc="-30" baseline="0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4,382 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516,819,977.00 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86.14 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83,180,023.00 </a:t>
                      </a:r>
                      <a:endParaRPr lang="th-TH" sz="100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13.86 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402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53,061,928.00 </a:t>
                      </a:r>
                      <a:endParaRPr lang="th-TH" sz="100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402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</a:t>
                      </a:r>
                      <a:r>
                        <a:rPr lang="th-TH" sz="10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53,061,928.00 </a:t>
                      </a:r>
                      <a:endParaRPr lang="th-TH" sz="100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25102989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168575972"/>
      </p:ext>
    </p:extLst>
  </p:cSld>
  <p:clrMapOvr>
    <a:masterClrMapping/>
  </p:clrMapOvr>
</p:sld>
</file>

<file path=ppt/slides/slide1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สี่เหลี่ยมผืนผ้า: มุมมน 24">
            <a:extLst>
              <a:ext uri="{FF2B5EF4-FFF2-40B4-BE49-F238E27FC236}">
                <a16:creationId xmlns:a16="http://schemas.microsoft.com/office/drawing/2014/main" id="{D992C9EC-F489-4262-8A24-43469489E10F}"/>
              </a:ext>
            </a:extLst>
          </p:cNvPr>
          <p:cNvSpPr/>
          <p:nvPr/>
        </p:nvSpPr>
        <p:spPr>
          <a:xfrm>
            <a:off x="0" y="2488344"/>
            <a:ext cx="10160000" cy="1283555"/>
          </a:xfrm>
          <a:prstGeom prst="roundRect">
            <a:avLst/>
          </a:prstGeom>
          <a:noFill/>
          <a:ln>
            <a:noFill/>
          </a:ln>
          <a:scene3d>
            <a:camera prst="orthographicFront"/>
            <a:lightRig rig="threePt" dir="t"/>
          </a:scene3d>
          <a:sp3d>
            <a:bevelT w="139700" h="139700" prst="divot"/>
          </a:sp3d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rtlCol="0" anchor="t"/>
          <a:lstStyle/>
          <a:p>
            <a:pPr algn="ctr">
              <a:lnSpc>
                <a:spcPct val="130000"/>
              </a:lnSpc>
            </a:pPr>
            <a:r>
              <a:rPr lang="th-TH" sz="1900" b="1" spc="-50" dirty="0">
                <a:ln>
                  <a:solidFill>
                    <a:schemeClr val="tx1"/>
                  </a:solidFill>
                </a:ln>
                <a:solidFill>
                  <a:schemeClr val="tx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 </a:t>
            </a:r>
            <a:r>
              <a:rPr lang="th-TH" sz="1900" b="1" spc="-50" dirty="0" smtClean="0">
                <a:ln>
                  <a:solidFill>
                    <a:schemeClr val="tx1"/>
                  </a:solidFill>
                </a:ln>
                <a:solidFill>
                  <a:schemeClr val="tx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5.5 </a:t>
            </a:r>
            <a:r>
              <a:rPr lang="th-TH" sz="1900" b="1" spc="-50" dirty="0">
                <a:ln>
                  <a:solidFill>
                    <a:schemeClr val="tx1"/>
                  </a:solidFill>
                </a:ln>
                <a:solidFill>
                  <a:schemeClr val="tx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ขออนุมัติโครงการประเภทเงิน</a:t>
            </a:r>
            <a:r>
              <a:rPr lang="th-TH" sz="1900" b="1" spc="-50" dirty="0" smtClean="0">
                <a:ln>
                  <a:solidFill>
                    <a:schemeClr val="tx1"/>
                  </a:solidFill>
                </a:ln>
                <a:solidFill>
                  <a:schemeClr val="tx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อุดหนุน (ส่วนกลาง)</a:t>
            </a:r>
            <a:endParaRPr lang="th-TH" sz="1900" b="1" spc="-50" dirty="0">
              <a:ln>
                <a:solidFill>
                  <a:schemeClr val="tx1"/>
                </a:solidFill>
              </a:ln>
              <a:solidFill>
                <a:schemeClr val="tx1"/>
              </a:solidFill>
              <a:latin typeface="Chulabhorn Likit Text" panose="00000500000000000000" pitchFamily="50" charset="-34"/>
              <a:cs typeface="Chulabhorn Likit Text" panose="00000500000000000000" pitchFamily="50" charset="-34"/>
            </a:endParaRPr>
          </a:p>
        </p:txBody>
      </p:sp>
      <p:grpSp>
        <p:nvGrpSpPr>
          <p:cNvPr id="62" name="Group 61"/>
          <p:cNvGrpSpPr/>
          <p:nvPr/>
        </p:nvGrpSpPr>
        <p:grpSpPr>
          <a:xfrm>
            <a:off x="-23581" y="-271597"/>
            <a:ext cx="10193050" cy="1541268"/>
            <a:chOff x="-23581" y="-271597"/>
            <a:chExt cx="10193050" cy="1541268"/>
          </a:xfrm>
        </p:grpSpPr>
        <p:grpSp>
          <p:nvGrpSpPr>
            <p:cNvPr id="63" name="กลุ่ม 52">
              <a:extLst>
                <a:ext uri="{FF2B5EF4-FFF2-40B4-BE49-F238E27FC236}">
                  <a16:creationId xmlns:a16="http://schemas.microsoft.com/office/drawing/2014/main" id="{84E5CB32-C22A-40FB-BE79-3F261B775F5E}"/>
                </a:ext>
              </a:extLst>
            </p:cNvPr>
            <p:cNvGrpSpPr/>
            <p:nvPr/>
          </p:nvGrpSpPr>
          <p:grpSpPr>
            <a:xfrm>
              <a:off x="-23581" y="299"/>
              <a:ext cx="10193050" cy="674950"/>
              <a:chOff x="-29746" y="-164554"/>
              <a:chExt cx="9173747" cy="607455"/>
            </a:xfrm>
          </p:grpSpPr>
          <p:sp>
            <p:nvSpPr>
              <p:cNvPr id="68" name="สี่เหลี่ยมผืนผ้า: มุมมน 48">
                <a:extLst>
                  <a:ext uri="{FF2B5EF4-FFF2-40B4-BE49-F238E27FC236}">
                    <a16:creationId xmlns:a16="http://schemas.microsoft.com/office/drawing/2014/main" id="{DCE62B95-9C16-4E87-82CC-AF99B1F01983}"/>
                  </a:ext>
                </a:extLst>
              </p:cNvPr>
              <p:cNvSpPr/>
              <p:nvPr/>
            </p:nvSpPr>
            <p:spPr>
              <a:xfrm>
                <a:off x="5692012" y="65211"/>
                <a:ext cx="3441748" cy="377690"/>
              </a:xfrm>
              <a:prstGeom prst="roundRect">
                <a:avLst/>
              </a:prstGeom>
              <a:gradFill flip="none" rotWithShape="1">
                <a:gsLst>
                  <a:gs pos="0">
                    <a:srgbClr val="8E7300"/>
                  </a:gs>
                  <a:gs pos="51000">
                    <a:srgbClr val="FFFFFF"/>
                  </a:gs>
                  <a:gs pos="76000">
                    <a:srgbClr val="BC9800"/>
                  </a:gs>
                  <a:gs pos="24000">
                    <a:srgbClr val="BC9800"/>
                  </a:gs>
                  <a:gs pos="100000">
                    <a:srgbClr val="9A7D00"/>
                  </a:gs>
                </a:gsLst>
                <a:lin ang="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2000"/>
              </a:p>
            </p:txBody>
          </p:sp>
          <p:sp>
            <p:nvSpPr>
              <p:cNvPr id="69" name="สี่เหลี่ยมผืนผ้า 47">
                <a:extLst>
                  <a:ext uri="{FF2B5EF4-FFF2-40B4-BE49-F238E27FC236}">
                    <a16:creationId xmlns:a16="http://schemas.microsoft.com/office/drawing/2014/main" id="{667204FE-3C1C-4980-AD32-890094B05AFC}"/>
                  </a:ext>
                </a:extLst>
              </p:cNvPr>
              <p:cNvSpPr/>
              <p:nvPr/>
            </p:nvSpPr>
            <p:spPr>
              <a:xfrm>
                <a:off x="-29746" y="-164554"/>
                <a:ext cx="9173747" cy="517884"/>
              </a:xfrm>
              <a:prstGeom prst="rect">
                <a:avLst/>
              </a:prstGeom>
              <a:gradFill flip="none" rotWithShape="1">
                <a:gsLst>
                  <a:gs pos="0">
                    <a:srgbClr val="8E7300"/>
                  </a:gs>
                  <a:gs pos="51000">
                    <a:srgbClr val="FFFFFF"/>
                  </a:gs>
                  <a:gs pos="76000">
                    <a:srgbClr val="BC9800"/>
                  </a:gs>
                  <a:gs pos="24000">
                    <a:srgbClr val="BC9800"/>
                  </a:gs>
                  <a:gs pos="100000">
                    <a:srgbClr val="9A7D00"/>
                  </a:gs>
                </a:gsLst>
                <a:lin ang="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2000"/>
              </a:p>
            </p:txBody>
          </p:sp>
          <p:sp>
            <p:nvSpPr>
              <p:cNvPr id="70" name="แผนผังลำดับงาน: ป้อนข้อมูลด้วยตนเอง 4">
                <a:extLst>
                  <a:ext uri="{FF2B5EF4-FFF2-40B4-BE49-F238E27FC236}">
                    <a16:creationId xmlns:a16="http://schemas.microsoft.com/office/drawing/2014/main" id="{CDB1064D-F2C9-4D02-9722-A4463B75D08B}"/>
                  </a:ext>
                </a:extLst>
              </p:cNvPr>
              <p:cNvSpPr/>
              <p:nvPr/>
            </p:nvSpPr>
            <p:spPr>
              <a:xfrm>
                <a:off x="5883027" y="51469"/>
                <a:ext cx="3260973" cy="301861"/>
              </a:xfrm>
              <a:prstGeom prst="flowChartAlternateProcess">
                <a:avLst/>
              </a:prstGeom>
              <a:solidFill>
                <a:srgbClr val="00206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2000" dirty="0"/>
              </a:p>
            </p:txBody>
          </p:sp>
          <p:sp>
            <p:nvSpPr>
              <p:cNvPr id="71" name="สี่เหลี่ยมผืนผ้า 3">
                <a:extLst>
                  <a:ext uri="{FF2B5EF4-FFF2-40B4-BE49-F238E27FC236}">
                    <a16:creationId xmlns:a16="http://schemas.microsoft.com/office/drawing/2014/main" id="{8493D4F4-6FD8-4552-904E-DB7274115DA0}"/>
                  </a:ext>
                </a:extLst>
              </p:cNvPr>
              <p:cNvSpPr/>
              <p:nvPr/>
            </p:nvSpPr>
            <p:spPr>
              <a:xfrm>
                <a:off x="-29746" y="-164554"/>
                <a:ext cx="9173747" cy="432048"/>
              </a:xfrm>
              <a:prstGeom prst="rect">
                <a:avLst/>
              </a:prstGeom>
              <a:solidFill>
                <a:srgbClr val="00206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2000"/>
              </a:p>
            </p:txBody>
          </p:sp>
        </p:grpSp>
        <p:grpSp>
          <p:nvGrpSpPr>
            <p:cNvPr id="64" name="กลุ่ม 9">
              <a:extLst>
                <a:ext uri="{FF2B5EF4-FFF2-40B4-BE49-F238E27FC236}">
                  <a16:creationId xmlns:a16="http://schemas.microsoft.com/office/drawing/2014/main" id="{D2312BD0-5401-4FDB-9FF3-B1382B3C9639}"/>
                </a:ext>
              </a:extLst>
            </p:cNvPr>
            <p:cNvGrpSpPr/>
            <p:nvPr/>
          </p:nvGrpSpPr>
          <p:grpSpPr>
            <a:xfrm>
              <a:off x="5792566" y="-271597"/>
              <a:ext cx="1899096" cy="1541268"/>
              <a:chOff x="5491686" y="-481268"/>
              <a:chExt cx="1709187" cy="1387141"/>
            </a:xfrm>
          </p:grpSpPr>
          <p:sp>
            <p:nvSpPr>
              <p:cNvPr id="66" name="วงรี 13">
                <a:extLst>
                  <a:ext uri="{FF2B5EF4-FFF2-40B4-BE49-F238E27FC236}">
                    <a16:creationId xmlns:a16="http://schemas.microsoft.com/office/drawing/2014/main" id="{722B5707-C41F-4885-825E-D2676CEE49E1}"/>
                  </a:ext>
                </a:extLst>
              </p:cNvPr>
              <p:cNvSpPr/>
              <p:nvPr/>
            </p:nvSpPr>
            <p:spPr>
              <a:xfrm>
                <a:off x="5491686" y="-481268"/>
                <a:ext cx="1709187" cy="1387141"/>
              </a:xfrm>
              <a:prstGeom prst="ellipse">
                <a:avLst/>
              </a:prstGeom>
              <a:solidFill>
                <a:srgbClr val="FBF7F1"/>
              </a:solidFill>
              <a:ln>
                <a:noFill/>
              </a:ln>
              <a:effectLst>
                <a:softEdge rad="31750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2000"/>
              </a:p>
            </p:txBody>
          </p:sp>
          <p:pic>
            <p:nvPicPr>
              <p:cNvPr id="67" name="รูปภาพ 65">
                <a:extLst>
                  <a:ext uri="{FF2B5EF4-FFF2-40B4-BE49-F238E27FC236}">
                    <a16:creationId xmlns:a16="http://schemas.microsoft.com/office/drawing/2014/main" id="{EF9B53AA-6A14-4E04-B937-D6234A306BD7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r="65168" b="30186"/>
              <a:stretch/>
            </p:blipFill>
            <p:spPr>
              <a:xfrm>
                <a:off x="5978910" y="-202056"/>
                <a:ext cx="857563" cy="565764"/>
              </a:xfrm>
              <a:custGeom>
                <a:avLst/>
                <a:gdLst>
                  <a:gd name="connsiteX0" fmla="*/ 0 w 1500565"/>
                  <a:gd name="connsiteY0" fmla="*/ 0 h 990006"/>
                  <a:gd name="connsiteX1" fmla="*/ 1500565 w 1500565"/>
                  <a:gd name="connsiteY1" fmla="*/ 0 h 990006"/>
                  <a:gd name="connsiteX2" fmla="*/ 1500565 w 1500565"/>
                  <a:gd name="connsiteY2" fmla="*/ 699241 h 990006"/>
                  <a:gd name="connsiteX3" fmla="*/ 1454656 w 1500565"/>
                  <a:gd name="connsiteY3" fmla="*/ 699241 h 990006"/>
                  <a:gd name="connsiteX4" fmla="*/ 1454656 w 1500565"/>
                  <a:gd name="connsiteY4" fmla="*/ 958222 h 990006"/>
                  <a:gd name="connsiteX5" fmla="*/ 1500565 w 1500565"/>
                  <a:gd name="connsiteY5" fmla="*/ 958222 h 990006"/>
                  <a:gd name="connsiteX6" fmla="*/ 1500565 w 1500565"/>
                  <a:gd name="connsiteY6" fmla="*/ 990006 h 990006"/>
                  <a:gd name="connsiteX7" fmla="*/ 0 w 1500565"/>
                  <a:gd name="connsiteY7" fmla="*/ 990006 h 9900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00565" h="990006">
                    <a:moveTo>
                      <a:pt x="0" y="0"/>
                    </a:moveTo>
                    <a:lnTo>
                      <a:pt x="1500565" y="0"/>
                    </a:lnTo>
                    <a:lnTo>
                      <a:pt x="1500565" y="699241"/>
                    </a:lnTo>
                    <a:lnTo>
                      <a:pt x="1454656" y="699241"/>
                    </a:lnTo>
                    <a:lnTo>
                      <a:pt x="1454656" y="958222"/>
                    </a:lnTo>
                    <a:lnTo>
                      <a:pt x="1500565" y="958222"/>
                    </a:lnTo>
                    <a:lnTo>
                      <a:pt x="1500565" y="990006"/>
                    </a:lnTo>
                    <a:lnTo>
                      <a:pt x="0" y="990006"/>
                    </a:lnTo>
                    <a:close/>
                  </a:path>
                </a:pathLst>
              </a:custGeom>
            </p:spPr>
          </p:pic>
        </p:grpSp>
      </p:grpSp>
      <p:grpSp>
        <p:nvGrpSpPr>
          <p:cNvPr id="95" name="Group 94"/>
          <p:cNvGrpSpPr/>
          <p:nvPr/>
        </p:nvGrpSpPr>
        <p:grpSpPr>
          <a:xfrm>
            <a:off x="-23583" y="5154909"/>
            <a:ext cx="10183585" cy="694389"/>
            <a:chOff x="-23583" y="5134125"/>
            <a:chExt cx="10183585" cy="715174"/>
          </a:xfrm>
        </p:grpSpPr>
        <p:grpSp>
          <p:nvGrpSpPr>
            <p:cNvPr id="96" name="กลุ่ม 1">
              <a:extLst>
                <a:ext uri="{FF2B5EF4-FFF2-40B4-BE49-F238E27FC236}">
                  <a16:creationId xmlns:a16="http://schemas.microsoft.com/office/drawing/2014/main" id="{58DAA6D8-19A9-434E-BD10-9F227ECAADEE}"/>
                </a:ext>
              </a:extLst>
            </p:cNvPr>
            <p:cNvGrpSpPr/>
            <p:nvPr/>
          </p:nvGrpSpPr>
          <p:grpSpPr>
            <a:xfrm>
              <a:off x="-23583" y="5274993"/>
              <a:ext cx="10183585" cy="470079"/>
              <a:chOff x="-21226" y="4621292"/>
              <a:chExt cx="9165227" cy="561020"/>
            </a:xfrm>
          </p:grpSpPr>
          <p:grpSp>
            <p:nvGrpSpPr>
              <p:cNvPr id="103" name="กลุ่ม 7">
                <a:extLst>
                  <a:ext uri="{FF2B5EF4-FFF2-40B4-BE49-F238E27FC236}">
                    <a16:creationId xmlns:a16="http://schemas.microsoft.com/office/drawing/2014/main" id="{30C28730-7CDF-4231-A774-6A7122EB4AEA}"/>
                  </a:ext>
                </a:extLst>
              </p:cNvPr>
              <p:cNvGrpSpPr/>
              <p:nvPr/>
            </p:nvGrpSpPr>
            <p:grpSpPr>
              <a:xfrm>
                <a:off x="-21226" y="4635401"/>
                <a:ext cx="5133813" cy="546911"/>
                <a:chOff x="-45702" y="6428830"/>
                <a:chExt cx="7109733" cy="450425"/>
              </a:xfrm>
            </p:grpSpPr>
            <p:sp>
              <p:nvSpPr>
                <p:cNvPr id="107" name="รูปแบบอิสระ: รูปร่าง 55">
                  <a:extLst>
                    <a:ext uri="{FF2B5EF4-FFF2-40B4-BE49-F238E27FC236}">
                      <a16:creationId xmlns:a16="http://schemas.microsoft.com/office/drawing/2014/main" id="{447532BC-F1AF-418B-B954-69A21822D4D1}"/>
                    </a:ext>
                  </a:extLst>
                </p:cNvPr>
                <p:cNvSpPr/>
                <p:nvPr/>
              </p:nvSpPr>
              <p:spPr>
                <a:xfrm>
                  <a:off x="-16309" y="6508953"/>
                  <a:ext cx="6875685" cy="339767"/>
                </a:xfrm>
                <a:custGeom>
                  <a:avLst/>
                  <a:gdLst>
                    <a:gd name="connsiteX0" fmla="*/ 0 w 6028447"/>
                    <a:gd name="connsiteY0" fmla="*/ 0 h 339767"/>
                    <a:gd name="connsiteX1" fmla="*/ 6028447 w 6028447"/>
                    <a:gd name="connsiteY1" fmla="*/ 0 h 339767"/>
                    <a:gd name="connsiteX2" fmla="*/ 5679852 w 6028447"/>
                    <a:gd name="connsiteY2" fmla="*/ 339767 h 339767"/>
                    <a:gd name="connsiteX3" fmla="*/ 0 w 6028447"/>
                    <a:gd name="connsiteY3" fmla="*/ 339767 h 339767"/>
                    <a:gd name="connsiteX4" fmla="*/ 0 w 6028447"/>
                    <a:gd name="connsiteY4" fmla="*/ 0 h 3397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028447" h="339767">
                      <a:moveTo>
                        <a:pt x="0" y="0"/>
                      </a:moveTo>
                      <a:lnTo>
                        <a:pt x="6028447" y="0"/>
                      </a:lnTo>
                      <a:lnTo>
                        <a:pt x="5679852" y="339767"/>
                      </a:lnTo>
                      <a:lnTo>
                        <a:pt x="0" y="33976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th-TH" sz="2000" dirty="0"/>
                </a:p>
              </p:txBody>
            </p:sp>
            <p:sp>
              <p:nvSpPr>
                <p:cNvPr id="108" name="รูปแบบอิสระ: รูปร่าง 50">
                  <a:extLst>
                    <a:ext uri="{FF2B5EF4-FFF2-40B4-BE49-F238E27FC236}">
                      <a16:creationId xmlns:a16="http://schemas.microsoft.com/office/drawing/2014/main" id="{72AD55B9-27A4-40A2-86AD-A09FD1FBB379}"/>
                    </a:ext>
                  </a:extLst>
                </p:cNvPr>
                <p:cNvSpPr/>
                <p:nvPr/>
              </p:nvSpPr>
              <p:spPr>
                <a:xfrm>
                  <a:off x="-45702" y="6433550"/>
                  <a:ext cx="7025615" cy="426691"/>
                </a:xfrm>
                <a:custGeom>
                  <a:avLst/>
                  <a:gdLst>
                    <a:gd name="connsiteX0" fmla="*/ 0 w 6123140"/>
                    <a:gd name="connsiteY0" fmla="*/ 0 h 426691"/>
                    <a:gd name="connsiteX1" fmla="*/ 6123140 w 6123140"/>
                    <a:gd name="connsiteY1" fmla="*/ 0 h 426691"/>
                    <a:gd name="connsiteX2" fmla="*/ 6008569 w 6123140"/>
                    <a:gd name="connsiteY2" fmla="*/ 111669 h 426691"/>
                    <a:gd name="connsiteX3" fmla="*/ 5685361 w 6123140"/>
                    <a:gd name="connsiteY3" fmla="*/ 426691 h 426691"/>
                    <a:gd name="connsiteX4" fmla="*/ 5679852 w 6123140"/>
                    <a:gd name="connsiteY4" fmla="*/ 426691 h 426691"/>
                    <a:gd name="connsiteX5" fmla="*/ 6028447 w 6123140"/>
                    <a:gd name="connsiteY5" fmla="*/ 86924 h 426691"/>
                    <a:gd name="connsiteX6" fmla="*/ 0 w 6123140"/>
                    <a:gd name="connsiteY6" fmla="*/ 86924 h 426691"/>
                    <a:gd name="connsiteX7" fmla="*/ 0 w 6123140"/>
                    <a:gd name="connsiteY7" fmla="*/ 0 h 4266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123140" h="426691">
                      <a:moveTo>
                        <a:pt x="0" y="0"/>
                      </a:moveTo>
                      <a:lnTo>
                        <a:pt x="6123140" y="0"/>
                      </a:lnTo>
                      <a:lnTo>
                        <a:pt x="6008569" y="111669"/>
                      </a:lnTo>
                      <a:lnTo>
                        <a:pt x="5685361" y="426691"/>
                      </a:lnTo>
                      <a:lnTo>
                        <a:pt x="5679852" y="426691"/>
                      </a:lnTo>
                      <a:lnTo>
                        <a:pt x="6028447" y="86924"/>
                      </a:lnTo>
                      <a:lnTo>
                        <a:pt x="0" y="8692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>
                  <a:gsLst>
                    <a:gs pos="0">
                      <a:srgbClr val="FBE4AE"/>
                    </a:gs>
                    <a:gs pos="13000">
                      <a:srgbClr val="BD922A"/>
                    </a:gs>
                    <a:gs pos="21001">
                      <a:srgbClr val="BD922A"/>
                    </a:gs>
                    <a:gs pos="63000">
                      <a:srgbClr val="FBE4AE"/>
                    </a:gs>
                    <a:gs pos="67000">
                      <a:srgbClr val="BD922A"/>
                    </a:gs>
                    <a:gs pos="69000">
                      <a:srgbClr val="835E17"/>
                    </a:gs>
                    <a:gs pos="82001">
                      <a:srgbClr val="A28949"/>
                    </a:gs>
                    <a:gs pos="100000">
                      <a:srgbClr val="FAE3B7"/>
                    </a:gs>
                  </a:gsLst>
                  <a:lin ang="0" scaled="1"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th-TH" sz="2000" dirty="0"/>
                </a:p>
              </p:txBody>
            </p:sp>
            <p:sp>
              <p:nvSpPr>
                <p:cNvPr id="109" name="รูปแบบอิสระ: รูปร่าง 49">
                  <a:extLst>
                    <a:ext uri="{FF2B5EF4-FFF2-40B4-BE49-F238E27FC236}">
                      <a16:creationId xmlns:a16="http://schemas.microsoft.com/office/drawing/2014/main" id="{0CC04605-512B-40BA-BB6C-C4CA6329F254}"/>
                    </a:ext>
                  </a:extLst>
                </p:cNvPr>
                <p:cNvSpPr/>
                <p:nvPr/>
              </p:nvSpPr>
              <p:spPr>
                <a:xfrm rot="380166">
                  <a:off x="6515308" y="6428830"/>
                  <a:ext cx="548723" cy="450425"/>
                </a:xfrm>
                <a:custGeom>
                  <a:avLst/>
                  <a:gdLst>
                    <a:gd name="connsiteX0" fmla="*/ 411471 w 524882"/>
                    <a:gd name="connsiteY0" fmla="*/ 0 h 426691"/>
                    <a:gd name="connsiteX1" fmla="*/ 524882 w 524882"/>
                    <a:gd name="connsiteY1" fmla="*/ 0 h 426691"/>
                    <a:gd name="connsiteX2" fmla="*/ 113411 w 524882"/>
                    <a:gd name="connsiteY2" fmla="*/ 426691 h 426691"/>
                    <a:gd name="connsiteX3" fmla="*/ 0 w 524882"/>
                    <a:gd name="connsiteY3" fmla="*/ 426691 h 426691"/>
                    <a:gd name="connsiteX4" fmla="*/ 411471 w 524882"/>
                    <a:gd name="connsiteY4" fmla="*/ 0 h 4266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24882" h="426691">
                      <a:moveTo>
                        <a:pt x="411471" y="0"/>
                      </a:moveTo>
                      <a:lnTo>
                        <a:pt x="524882" y="0"/>
                      </a:lnTo>
                      <a:lnTo>
                        <a:pt x="113411" y="426691"/>
                      </a:lnTo>
                      <a:lnTo>
                        <a:pt x="0" y="426691"/>
                      </a:lnTo>
                      <a:lnTo>
                        <a:pt x="411471" y="0"/>
                      </a:ln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FBE4AE"/>
                    </a:gs>
                    <a:gs pos="13000">
                      <a:srgbClr val="BD922A"/>
                    </a:gs>
                    <a:gs pos="21001">
                      <a:srgbClr val="BD922A"/>
                    </a:gs>
                    <a:gs pos="63000">
                      <a:srgbClr val="FBE4AE"/>
                    </a:gs>
                    <a:gs pos="67000">
                      <a:srgbClr val="BD922A"/>
                    </a:gs>
                    <a:gs pos="69000">
                      <a:srgbClr val="835E17"/>
                    </a:gs>
                    <a:gs pos="82001">
                      <a:srgbClr val="A28949"/>
                    </a:gs>
                    <a:gs pos="100000">
                      <a:srgbClr val="FAE3B7"/>
                    </a:gs>
                  </a:gsLst>
                  <a:path path="circle">
                    <a:fillToRect l="100000" b="100000"/>
                  </a:path>
                  <a:tileRect t="-100000" r="-100000"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th-TH" sz="2000"/>
                </a:p>
              </p:txBody>
            </p:sp>
          </p:grpSp>
          <p:grpSp>
            <p:nvGrpSpPr>
              <p:cNvPr id="104" name="กลุ่ม 4">
                <a:extLst>
                  <a:ext uri="{FF2B5EF4-FFF2-40B4-BE49-F238E27FC236}">
                    <a16:creationId xmlns:a16="http://schemas.microsoft.com/office/drawing/2014/main" id="{33080593-C486-4A4E-A259-28A964353B4D}"/>
                  </a:ext>
                </a:extLst>
              </p:cNvPr>
              <p:cNvGrpSpPr/>
              <p:nvPr/>
            </p:nvGrpSpPr>
            <p:grpSpPr>
              <a:xfrm>
                <a:off x="7524888" y="4621292"/>
                <a:ext cx="1619113" cy="531030"/>
                <a:chOff x="9543115" y="6415804"/>
                <a:chExt cx="2661401" cy="453428"/>
              </a:xfrm>
            </p:grpSpPr>
            <p:sp>
              <p:nvSpPr>
                <p:cNvPr id="105" name="รูปแบบอิสระ: รูปร่าง 38">
                  <a:extLst>
                    <a:ext uri="{FF2B5EF4-FFF2-40B4-BE49-F238E27FC236}">
                      <a16:creationId xmlns:a16="http://schemas.microsoft.com/office/drawing/2014/main" id="{18287458-5345-45BB-A7B2-0AE1DDE4E433}"/>
                    </a:ext>
                  </a:extLst>
                </p:cNvPr>
                <p:cNvSpPr/>
                <p:nvPr/>
              </p:nvSpPr>
              <p:spPr>
                <a:xfrm>
                  <a:off x="9543115" y="6415804"/>
                  <a:ext cx="2661398" cy="441288"/>
                </a:xfrm>
                <a:custGeom>
                  <a:avLst/>
                  <a:gdLst>
                    <a:gd name="connsiteX0" fmla="*/ 437779 w 1373020"/>
                    <a:gd name="connsiteY0" fmla="*/ 0 h 426691"/>
                    <a:gd name="connsiteX1" fmla="*/ 1373020 w 1373020"/>
                    <a:gd name="connsiteY1" fmla="*/ 0 h 426691"/>
                    <a:gd name="connsiteX2" fmla="*/ 1373020 w 1373020"/>
                    <a:gd name="connsiteY2" fmla="*/ 426691 h 426691"/>
                    <a:gd name="connsiteX3" fmla="*/ 0 w 1373020"/>
                    <a:gd name="connsiteY3" fmla="*/ 426691 h 426691"/>
                    <a:gd name="connsiteX4" fmla="*/ 323208 w 1373020"/>
                    <a:gd name="connsiteY4" fmla="*/ 111669 h 426691"/>
                    <a:gd name="connsiteX5" fmla="*/ 437779 w 1373020"/>
                    <a:gd name="connsiteY5" fmla="*/ 0 h 4266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73020" h="426691">
                      <a:moveTo>
                        <a:pt x="437779" y="0"/>
                      </a:moveTo>
                      <a:lnTo>
                        <a:pt x="1373020" y="0"/>
                      </a:lnTo>
                      <a:lnTo>
                        <a:pt x="1373020" y="426691"/>
                      </a:lnTo>
                      <a:lnTo>
                        <a:pt x="0" y="426691"/>
                      </a:lnTo>
                      <a:lnTo>
                        <a:pt x="323208" y="111669"/>
                      </a:lnTo>
                      <a:lnTo>
                        <a:pt x="437779" y="0"/>
                      </a:lnTo>
                      <a:close/>
                    </a:path>
                  </a:pathLst>
                </a:custGeom>
                <a:gradFill>
                  <a:gsLst>
                    <a:gs pos="0">
                      <a:srgbClr val="FBE4AE"/>
                    </a:gs>
                    <a:gs pos="13000">
                      <a:srgbClr val="BD922A"/>
                    </a:gs>
                    <a:gs pos="21001">
                      <a:srgbClr val="BD922A"/>
                    </a:gs>
                    <a:gs pos="63000">
                      <a:srgbClr val="FBE4AE"/>
                    </a:gs>
                    <a:gs pos="67000">
                      <a:srgbClr val="BD922A"/>
                    </a:gs>
                    <a:gs pos="69000">
                      <a:srgbClr val="835E17"/>
                    </a:gs>
                    <a:gs pos="82001">
                      <a:srgbClr val="A28949"/>
                    </a:gs>
                    <a:gs pos="100000">
                      <a:srgbClr val="FAE3B7"/>
                    </a:gs>
                  </a:gsLst>
                  <a:lin ang="0" scaled="1"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th-TH" sz="2000"/>
                </a:p>
              </p:txBody>
            </p:sp>
            <p:sp>
              <p:nvSpPr>
                <p:cNvPr id="106" name="รูปแบบอิสระ: รูปร่าง 31">
                  <a:extLst>
                    <a:ext uri="{FF2B5EF4-FFF2-40B4-BE49-F238E27FC236}">
                      <a16:creationId xmlns:a16="http://schemas.microsoft.com/office/drawing/2014/main" id="{CB515603-CB57-4A48-B8A7-C4BD2C469F4B}"/>
                    </a:ext>
                  </a:extLst>
                </p:cNvPr>
                <p:cNvSpPr/>
                <p:nvPr/>
              </p:nvSpPr>
              <p:spPr>
                <a:xfrm>
                  <a:off x="9543115" y="6510930"/>
                  <a:ext cx="2661401" cy="358302"/>
                </a:xfrm>
                <a:custGeom>
                  <a:avLst/>
                  <a:gdLst>
                    <a:gd name="connsiteX0" fmla="*/ 349528 w 1399340"/>
                    <a:gd name="connsiteY0" fmla="*/ 0 h 340675"/>
                    <a:gd name="connsiteX1" fmla="*/ 1399340 w 1399340"/>
                    <a:gd name="connsiteY1" fmla="*/ 0 h 340675"/>
                    <a:gd name="connsiteX2" fmla="*/ 1399340 w 1399340"/>
                    <a:gd name="connsiteY2" fmla="*/ 340675 h 340675"/>
                    <a:gd name="connsiteX3" fmla="*/ 0 w 1399340"/>
                    <a:gd name="connsiteY3" fmla="*/ 340675 h 340675"/>
                    <a:gd name="connsiteX4" fmla="*/ 349528 w 1399340"/>
                    <a:gd name="connsiteY4" fmla="*/ 0 h 3406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99340" h="340675">
                      <a:moveTo>
                        <a:pt x="349528" y="0"/>
                      </a:moveTo>
                      <a:lnTo>
                        <a:pt x="1399340" y="0"/>
                      </a:lnTo>
                      <a:lnTo>
                        <a:pt x="1399340" y="340675"/>
                      </a:lnTo>
                      <a:lnTo>
                        <a:pt x="0" y="340675"/>
                      </a:lnTo>
                      <a:lnTo>
                        <a:pt x="349528" y="0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th-TH" sz="2000"/>
                </a:p>
              </p:txBody>
            </p:sp>
          </p:grpSp>
        </p:grpSp>
        <p:pic>
          <p:nvPicPr>
            <p:cNvPr id="97" name="Picture 23">
              <a:extLst>
                <a:ext uri="{FF2B5EF4-FFF2-40B4-BE49-F238E27FC236}">
                  <a16:creationId xmlns:a16="http://schemas.microsoft.com/office/drawing/2014/main" id="{A9FCDA38-8F0B-49DF-8F2E-B899B1F3623D}"/>
                </a:ext>
              </a:extLst>
            </p:cNvPr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699853" y="5264104"/>
              <a:ext cx="625615" cy="408428"/>
            </a:xfrm>
            <a:prstGeom prst="rect">
              <a:avLst/>
            </a:prstGeom>
          </p:spPr>
        </p:pic>
        <p:pic>
          <p:nvPicPr>
            <p:cNvPr id="98" name="Picture 24">
              <a:extLst>
                <a:ext uri="{FF2B5EF4-FFF2-40B4-BE49-F238E27FC236}">
                  <a16:creationId xmlns:a16="http://schemas.microsoft.com/office/drawing/2014/main" id="{199745AA-CFB3-443D-A566-E11575BA5223}"/>
                </a:ext>
              </a:extLst>
            </p:cNvPr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440755" y="5252961"/>
              <a:ext cx="384697" cy="433336"/>
            </a:xfrm>
            <a:prstGeom prst="rect">
              <a:avLst/>
            </a:prstGeom>
          </p:spPr>
        </p:pic>
        <p:pic>
          <p:nvPicPr>
            <p:cNvPr id="99" name="Picture 35">
              <a:extLst>
                <a:ext uri="{FF2B5EF4-FFF2-40B4-BE49-F238E27FC236}">
                  <a16:creationId xmlns:a16="http://schemas.microsoft.com/office/drawing/2014/main" id="{9584FECB-F937-4F01-8CDD-C92F98A2F1BC}"/>
                </a:ext>
              </a:extLst>
            </p:cNvPr>
            <p:cNvPicPr>
              <a:picLocks noChangeAspect="1"/>
            </p:cNvPicPr>
            <p:nvPr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882063" y="5338458"/>
              <a:ext cx="373365" cy="309768"/>
            </a:xfrm>
            <a:prstGeom prst="rect">
              <a:avLst/>
            </a:prstGeom>
          </p:spPr>
        </p:pic>
        <p:pic>
          <p:nvPicPr>
            <p:cNvPr id="100" name="Picture 36">
              <a:extLst>
                <a:ext uri="{FF2B5EF4-FFF2-40B4-BE49-F238E27FC236}">
                  <a16:creationId xmlns:a16="http://schemas.microsoft.com/office/drawing/2014/main" id="{62FFD426-AD6C-47DA-99D3-A7217E240C18}"/>
                </a:ext>
              </a:extLst>
            </p:cNvPr>
            <p:cNvPicPr>
              <a:picLocks noChangeAspect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345100" y="5340250"/>
              <a:ext cx="281130" cy="303691"/>
            </a:xfrm>
            <a:prstGeom prst="rect">
              <a:avLst/>
            </a:prstGeom>
          </p:spPr>
        </p:pic>
        <p:pic>
          <p:nvPicPr>
            <p:cNvPr id="101" name="Picture 2" descr="C:\Users\Administrator\Desktop\change for good.png"/>
            <p:cNvPicPr>
              <a:picLocks noChangeAspect="1" noChangeArrowheads="1"/>
            </p:cNvPicPr>
            <p:nvPr/>
          </p:nvPicPr>
          <p:blipFill>
            <a:blip r:embed="rId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606130" y="5281839"/>
              <a:ext cx="890907" cy="501037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02" name="รูปแบบอิสระ: รูปร่าง 49">
              <a:extLst>
                <a:ext uri="{FF2B5EF4-FFF2-40B4-BE49-F238E27FC236}">
                  <a16:creationId xmlns:a16="http://schemas.microsoft.com/office/drawing/2014/main" id="{0CC04605-512B-40BA-BB6C-C4CA6329F254}"/>
                </a:ext>
              </a:extLst>
            </p:cNvPr>
            <p:cNvSpPr/>
            <p:nvPr/>
          </p:nvSpPr>
          <p:spPr>
            <a:xfrm rot="1816843">
              <a:off x="8384884" y="5134125"/>
              <a:ext cx="366819" cy="715174"/>
            </a:xfrm>
            <a:custGeom>
              <a:avLst/>
              <a:gdLst>
                <a:gd name="connsiteX0" fmla="*/ 411471 w 524882"/>
                <a:gd name="connsiteY0" fmla="*/ 0 h 426691"/>
                <a:gd name="connsiteX1" fmla="*/ 524882 w 524882"/>
                <a:gd name="connsiteY1" fmla="*/ 0 h 426691"/>
                <a:gd name="connsiteX2" fmla="*/ 113411 w 524882"/>
                <a:gd name="connsiteY2" fmla="*/ 426691 h 426691"/>
                <a:gd name="connsiteX3" fmla="*/ 0 w 524882"/>
                <a:gd name="connsiteY3" fmla="*/ 426691 h 426691"/>
                <a:gd name="connsiteX4" fmla="*/ 411471 w 524882"/>
                <a:gd name="connsiteY4" fmla="*/ 0 h 426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4882" h="426691">
                  <a:moveTo>
                    <a:pt x="411471" y="0"/>
                  </a:moveTo>
                  <a:lnTo>
                    <a:pt x="524882" y="0"/>
                  </a:lnTo>
                  <a:lnTo>
                    <a:pt x="113411" y="426691"/>
                  </a:lnTo>
                  <a:lnTo>
                    <a:pt x="0" y="426691"/>
                  </a:lnTo>
                  <a:lnTo>
                    <a:pt x="411471" y="0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BE4AE"/>
                </a:gs>
                <a:gs pos="13000">
                  <a:srgbClr val="BD922A"/>
                </a:gs>
                <a:gs pos="21001">
                  <a:srgbClr val="BD922A"/>
                </a:gs>
                <a:gs pos="63000">
                  <a:srgbClr val="FBE4AE"/>
                </a:gs>
                <a:gs pos="67000">
                  <a:srgbClr val="BD922A"/>
                </a:gs>
                <a:gs pos="69000">
                  <a:srgbClr val="835E17"/>
                </a:gs>
                <a:gs pos="82001">
                  <a:srgbClr val="A28949"/>
                </a:gs>
                <a:gs pos="100000">
                  <a:srgbClr val="FAE3B7"/>
                </a:gs>
              </a:gsLst>
              <a:path path="circle">
                <a:fillToRect l="100000" b="100000"/>
              </a:path>
              <a:tileRect t="-100000" r="-10000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th-TH" sz="2000"/>
            </a:p>
          </p:txBody>
        </p:sp>
      </p:grpSp>
      <p:sp>
        <p:nvSpPr>
          <p:cNvPr id="29" name="TextBox 7"/>
          <p:cNvSpPr txBox="1"/>
          <p:nvPr/>
        </p:nvSpPr>
        <p:spPr>
          <a:xfrm>
            <a:off x="216981" y="5442506"/>
            <a:ext cx="5166910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th-TH" sz="1000" b="1" dirty="0">
                <a:solidFill>
                  <a:schemeClr val="bg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เศรษฐกิจฐานรากมั่นคง ชุมชนเข้มแข็งอย่างยั่งยืน ด้วยหลักปรัชญาของเศรษฐกิจพอเพียง</a:t>
            </a:r>
          </a:p>
        </p:txBody>
      </p:sp>
      <p:sp>
        <p:nvSpPr>
          <p:cNvPr id="30" name="กล่องข้อความ 8">
            <a:extLst>
              <a:ext uri="{FF2B5EF4-FFF2-40B4-BE49-F238E27FC236}">
                <a16:creationId xmlns:a16="http://schemas.microsoft.com/office/drawing/2014/main" id="{BF84CABE-5C70-4013-8958-0D4F9CD0D474}"/>
              </a:ext>
            </a:extLst>
          </p:cNvPr>
          <p:cNvSpPr txBox="1"/>
          <p:nvPr/>
        </p:nvSpPr>
        <p:spPr>
          <a:xfrm>
            <a:off x="7676272" y="32100"/>
            <a:ext cx="2493196" cy="5262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ct val="120000"/>
              </a:lnSpc>
            </a:pPr>
            <a:r>
              <a:rPr lang="en-US" sz="12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60 </a:t>
            </a:r>
            <a:r>
              <a:rPr lang="th-TH" sz="12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ปี กรมการพัฒนาชุมชน</a:t>
            </a:r>
          </a:p>
          <a:p>
            <a:pPr>
              <a:lnSpc>
                <a:spcPct val="120000"/>
              </a:lnSpc>
            </a:pPr>
            <a:r>
              <a:rPr lang="th-TH" sz="12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สร้างสรรค์ชุมชน สร้างคน สร้างชาติ</a:t>
            </a:r>
            <a:endParaRPr lang="en-US" sz="1200" b="1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hulabhorn Likit Text" panose="00000500000000000000" pitchFamily="50" charset="-34"/>
              <a:cs typeface="Chulabhorn Likit Text" panose="00000500000000000000" pitchFamily="50" charset="-34"/>
            </a:endParaRPr>
          </a:p>
        </p:txBody>
      </p:sp>
    </p:spTree>
    <p:extLst>
      <p:ext uri="{BB962C8B-B14F-4D97-AF65-F5344CB8AC3E}">
        <p14:creationId xmlns:p14="http://schemas.microsoft.com/office/powerpoint/2010/main" val="36236259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TextBox 22">
            <a:extLst>
              <a:ext uri="{FF2B5EF4-FFF2-40B4-BE49-F238E27FC236}">
                <a16:creationId xmlns:a16="http://schemas.microsoft.com/office/drawing/2014/main" id="{3A09D283-CB96-48CC-821D-B4DDCA8BE945}"/>
              </a:ext>
            </a:extLst>
          </p:cNvPr>
          <p:cNvSpPr txBox="1"/>
          <p:nvPr/>
        </p:nvSpPr>
        <p:spPr>
          <a:xfrm>
            <a:off x="-472812" y="462355"/>
            <a:ext cx="8076964" cy="592470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algn="ctr">
              <a:lnSpc>
                <a:spcPts val="5622"/>
              </a:lnSpc>
              <a:spcBef>
                <a:spcPct val="0"/>
              </a:spcBef>
            </a:pPr>
            <a:r>
              <a:rPr lang="en-US" sz="1400" b="1" dirty="0" err="1"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ผลการเบิกจ่ายภาพรว</a:t>
            </a:r>
            <a:r>
              <a:rPr lang="th-TH" sz="1400" b="1" dirty="0"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ม </a:t>
            </a:r>
            <a:r>
              <a:rPr lang="en-US" sz="1400" b="1" dirty="0"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740,772,890.00</a:t>
            </a:r>
            <a:r>
              <a:rPr lang="th-TH" sz="1400" b="1" dirty="0"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 บาท</a:t>
            </a:r>
            <a:r>
              <a:rPr lang="en-US" sz="1400" b="1" dirty="0"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 </a:t>
            </a:r>
            <a:r>
              <a:rPr lang="th-TH" sz="1400" b="1" dirty="0"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คิดเป็นร้อยละ </a:t>
            </a:r>
            <a:r>
              <a:rPr lang="en-US" sz="1400" b="1" dirty="0"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77.05 </a:t>
            </a:r>
          </a:p>
        </p:txBody>
      </p:sp>
      <p:sp>
        <p:nvSpPr>
          <p:cNvPr id="97" name="TextBox 25">
            <a:extLst>
              <a:ext uri="{FF2B5EF4-FFF2-40B4-BE49-F238E27FC236}">
                <a16:creationId xmlns:a16="http://schemas.microsoft.com/office/drawing/2014/main" id="{9D64699A-010C-49B2-BDCC-E2436E099DAD}"/>
              </a:ext>
            </a:extLst>
          </p:cNvPr>
          <p:cNvSpPr txBox="1"/>
          <p:nvPr/>
        </p:nvSpPr>
        <p:spPr>
          <a:xfrm>
            <a:off x="4461611" y="4296397"/>
            <a:ext cx="875584" cy="798774"/>
          </a:xfrm>
          <a:prstGeom prst="rect">
            <a:avLst/>
          </a:prstGeom>
        </p:spPr>
        <p:txBody>
          <a:bodyPr lIns="42333" tIns="42333" rIns="42333" bIns="42333" rtlCol="0" anchor="ctr"/>
          <a:lstStyle/>
          <a:p>
            <a:pPr algn="ctr">
              <a:lnSpc>
                <a:spcPts val="1111"/>
              </a:lnSpc>
            </a:pPr>
            <a:endParaRPr sz="1500">
              <a:solidFill>
                <a:schemeClr val="accent2">
                  <a:lumMod val="75000"/>
                </a:schemeClr>
              </a:solidFill>
            </a:endParaRPr>
          </a:p>
        </p:txBody>
      </p:sp>
      <p:graphicFrame>
        <p:nvGraphicFramePr>
          <p:cNvPr id="17" name="แผนภูมิ 16">
            <a:extLst>
              <a:ext uri="{FF2B5EF4-FFF2-40B4-BE49-F238E27FC236}">
                <a16:creationId xmlns:a16="http://schemas.microsoft.com/office/drawing/2014/main" id="{A349E9B1-0B4C-1DBF-63E6-B500026152A3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131701783"/>
              </p:ext>
            </p:extLst>
          </p:nvPr>
        </p:nvGraphicFramePr>
        <p:xfrm>
          <a:off x="383666" y="1371987"/>
          <a:ext cx="4798328" cy="338924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147" name="Google Shape;1346;p36">
            <a:extLst>
              <a:ext uri="{FF2B5EF4-FFF2-40B4-BE49-F238E27FC236}">
                <a16:creationId xmlns:a16="http://schemas.microsoft.com/office/drawing/2014/main" id="{217B991C-78C6-81B5-E1D6-888EC1BEFE0C}"/>
              </a:ext>
            </a:extLst>
          </p:cNvPr>
          <p:cNvSpPr txBox="1"/>
          <p:nvPr/>
        </p:nvSpPr>
        <p:spPr>
          <a:xfrm>
            <a:off x="1581913" y="2252026"/>
            <a:ext cx="489022" cy="3241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101583" rIns="0" bIns="101583" anchor="ctr" anchorCtr="0">
            <a:noAutofit/>
          </a:bodyPr>
          <a:lstStyle/>
          <a:p>
            <a:pPr algn="r"/>
            <a:r>
              <a:rPr lang="th-TH" sz="917" b="1" dirty="0">
                <a:solidFill>
                  <a:schemeClr val="accent4">
                    <a:lumMod val="50000"/>
                  </a:schemeClr>
                </a:solidFill>
                <a:latin typeface="Chulabhorn Likit Text" panose="00000500000000000000" pitchFamily="50" charset="-34"/>
                <a:ea typeface="Fira Sans Extra Condensed Medium"/>
                <a:cs typeface="Chulabhorn Likit Text" panose="00000500000000000000" pitchFamily="50" charset="-34"/>
                <a:sym typeface="Fira Sans Extra Condensed Medium"/>
              </a:rPr>
              <a:t>52.37</a:t>
            </a:r>
            <a:r>
              <a:rPr lang="en" sz="917" b="1" dirty="0">
                <a:solidFill>
                  <a:schemeClr val="accent4">
                    <a:lumMod val="50000"/>
                  </a:schemeClr>
                </a:solidFill>
                <a:latin typeface="Chulabhorn Likit Text" panose="00000500000000000000" pitchFamily="50" charset="-34"/>
                <a:ea typeface="Fira Sans Extra Condensed Medium"/>
                <a:cs typeface="Chulabhorn Likit Text" panose="00000500000000000000" pitchFamily="50" charset="-34"/>
                <a:sym typeface="Fira Sans Extra Condensed Medium"/>
              </a:rPr>
              <a:t>%</a:t>
            </a:r>
            <a:endParaRPr sz="917" b="1" dirty="0">
              <a:solidFill>
                <a:schemeClr val="accent4">
                  <a:lumMod val="50000"/>
                </a:schemeClr>
              </a:solidFill>
              <a:latin typeface="Chulabhorn Likit Text" panose="00000500000000000000" pitchFamily="50" charset="-34"/>
              <a:ea typeface="Fira Sans Extra Condensed Medium"/>
              <a:cs typeface="Chulabhorn Likit Text" panose="00000500000000000000" pitchFamily="50" charset="-34"/>
              <a:sym typeface="Fira Sans Extra Condensed Medium"/>
            </a:endParaRPr>
          </a:p>
        </p:txBody>
      </p:sp>
      <p:sp>
        <p:nvSpPr>
          <p:cNvPr id="148" name="Google Shape;1346;p36">
            <a:extLst>
              <a:ext uri="{FF2B5EF4-FFF2-40B4-BE49-F238E27FC236}">
                <a16:creationId xmlns:a16="http://schemas.microsoft.com/office/drawing/2014/main" id="{5C6097E7-9AB3-FDC6-8E88-D89E6EA7D6B0}"/>
              </a:ext>
            </a:extLst>
          </p:cNvPr>
          <p:cNvSpPr txBox="1"/>
          <p:nvPr/>
        </p:nvSpPr>
        <p:spPr>
          <a:xfrm>
            <a:off x="2574583" y="1537354"/>
            <a:ext cx="451675" cy="3241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101583" rIns="0" bIns="101583" anchor="ctr" anchorCtr="0">
            <a:noAutofit/>
          </a:bodyPr>
          <a:lstStyle/>
          <a:p>
            <a:pPr algn="r"/>
            <a:r>
              <a:rPr lang="th-TH" sz="917" b="1" dirty="0">
                <a:solidFill>
                  <a:schemeClr val="accent4">
                    <a:lumMod val="50000"/>
                  </a:schemeClr>
                </a:solidFill>
                <a:latin typeface="Chulabhorn Likit Text" panose="00000500000000000000" pitchFamily="50" charset="-34"/>
                <a:ea typeface="Fira Sans Extra Condensed Medium"/>
                <a:cs typeface="Chulabhorn Likit Text" panose="00000500000000000000" pitchFamily="50" charset="-34"/>
                <a:sym typeface="Fira Sans Extra Condensed Medium"/>
              </a:rPr>
              <a:t>90.88</a:t>
            </a:r>
            <a:r>
              <a:rPr lang="en" sz="917" b="1" dirty="0">
                <a:solidFill>
                  <a:schemeClr val="accent4">
                    <a:lumMod val="50000"/>
                  </a:schemeClr>
                </a:solidFill>
                <a:latin typeface="Chulabhorn Likit Text" panose="00000500000000000000" pitchFamily="50" charset="-34"/>
                <a:ea typeface="Fira Sans Extra Condensed Medium"/>
                <a:cs typeface="Chulabhorn Likit Text" panose="00000500000000000000" pitchFamily="50" charset="-34"/>
                <a:sym typeface="Fira Sans Extra Condensed Medium"/>
              </a:rPr>
              <a:t>%</a:t>
            </a:r>
            <a:endParaRPr sz="917" b="1" dirty="0">
              <a:solidFill>
                <a:schemeClr val="accent4">
                  <a:lumMod val="50000"/>
                </a:schemeClr>
              </a:solidFill>
              <a:latin typeface="Chulabhorn Likit Text" panose="00000500000000000000" pitchFamily="50" charset="-34"/>
              <a:ea typeface="Fira Sans Extra Condensed Medium"/>
              <a:cs typeface="Chulabhorn Likit Text" panose="00000500000000000000" pitchFamily="50" charset="-34"/>
              <a:sym typeface="Fira Sans Extra Condensed Medium"/>
            </a:endParaRPr>
          </a:p>
        </p:txBody>
      </p:sp>
      <p:sp>
        <p:nvSpPr>
          <p:cNvPr id="149" name="Google Shape;1346;p36">
            <a:extLst>
              <a:ext uri="{FF2B5EF4-FFF2-40B4-BE49-F238E27FC236}">
                <a16:creationId xmlns:a16="http://schemas.microsoft.com/office/drawing/2014/main" id="{2F8D7341-C4CA-FB0B-5B33-2A89DB6E3CF9}"/>
              </a:ext>
            </a:extLst>
          </p:cNvPr>
          <p:cNvSpPr txBox="1"/>
          <p:nvPr/>
        </p:nvSpPr>
        <p:spPr>
          <a:xfrm>
            <a:off x="3480883" y="1542677"/>
            <a:ext cx="451675" cy="34486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101583" rIns="0" bIns="101583" anchor="ctr" anchorCtr="0">
            <a:noAutofit/>
          </a:bodyPr>
          <a:lstStyle/>
          <a:p>
            <a:pPr algn="r"/>
            <a:r>
              <a:rPr lang="th-TH" sz="917" b="1" dirty="0" smtClean="0">
                <a:solidFill>
                  <a:schemeClr val="accent4">
                    <a:lumMod val="50000"/>
                  </a:schemeClr>
                </a:solidFill>
                <a:latin typeface="Chulabhorn Likit Text" panose="00000500000000000000" pitchFamily="50" charset="-34"/>
                <a:ea typeface="Fira Sans Extra Condensed Medium"/>
                <a:cs typeface="Chulabhorn Likit Text" panose="00000500000000000000" pitchFamily="50" charset="-34"/>
                <a:sym typeface="Fira Sans Extra Condensed Medium"/>
              </a:rPr>
              <a:t>86.14</a:t>
            </a:r>
            <a:r>
              <a:rPr lang="en" sz="917" b="1" dirty="0" smtClean="0">
                <a:solidFill>
                  <a:schemeClr val="accent4">
                    <a:lumMod val="50000"/>
                  </a:schemeClr>
                </a:solidFill>
                <a:latin typeface="Chulabhorn Likit Text" panose="00000500000000000000" pitchFamily="50" charset="-34"/>
                <a:ea typeface="Fira Sans Extra Condensed Medium"/>
                <a:cs typeface="Chulabhorn Likit Text" panose="00000500000000000000" pitchFamily="50" charset="-34"/>
                <a:sym typeface="Fira Sans Extra Condensed Medium"/>
              </a:rPr>
              <a:t>%</a:t>
            </a:r>
            <a:endParaRPr sz="917" b="1" dirty="0">
              <a:solidFill>
                <a:schemeClr val="accent4">
                  <a:lumMod val="50000"/>
                </a:schemeClr>
              </a:solidFill>
              <a:latin typeface="Chulabhorn Likit Text" panose="00000500000000000000" pitchFamily="50" charset="-34"/>
              <a:ea typeface="Fira Sans Extra Condensed Medium"/>
              <a:cs typeface="Chulabhorn Likit Text" panose="00000500000000000000" pitchFamily="50" charset="-34"/>
              <a:sym typeface="Fira Sans Extra Condensed Medium"/>
            </a:endParaRPr>
          </a:p>
        </p:txBody>
      </p:sp>
      <p:sp>
        <p:nvSpPr>
          <p:cNvPr id="150" name="Google Shape;1346;p36">
            <a:extLst>
              <a:ext uri="{FF2B5EF4-FFF2-40B4-BE49-F238E27FC236}">
                <a16:creationId xmlns:a16="http://schemas.microsoft.com/office/drawing/2014/main" id="{E6380EC4-6F27-8F32-0FB0-65C8D45BF603}"/>
              </a:ext>
            </a:extLst>
          </p:cNvPr>
          <p:cNvSpPr txBox="1"/>
          <p:nvPr/>
        </p:nvSpPr>
        <p:spPr>
          <a:xfrm>
            <a:off x="1288070" y="1304185"/>
            <a:ext cx="382108" cy="3241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101583" rIns="0" bIns="101583" anchor="ctr" anchorCtr="0">
            <a:noAutofit/>
          </a:bodyPr>
          <a:lstStyle/>
          <a:p>
            <a:pPr algn="r"/>
            <a:r>
              <a:rPr lang="en" sz="917" b="1" dirty="0">
                <a:solidFill>
                  <a:srgbClr val="C00000"/>
                </a:solidFill>
                <a:latin typeface="Chulabhorn Likit Text" panose="00000500000000000000" pitchFamily="50" charset="-34"/>
                <a:ea typeface="Fira Sans Extra Condensed Medium"/>
                <a:cs typeface="Chulabhorn Likit Text" panose="00000500000000000000" pitchFamily="50" charset="-34"/>
                <a:sym typeface="Fira Sans Extra Condensed Medium"/>
              </a:rPr>
              <a:t>100 %</a:t>
            </a:r>
            <a:endParaRPr sz="917" b="1" dirty="0">
              <a:solidFill>
                <a:srgbClr val="C00000"/>
              </a:solidFill>
              <a:latin typeface="Chulabhorn Likit Text" panose="00000500000000000000" pitchFamily="50" charset="-34"/>
              <a:ea typeface="Fira Sans Extra Condensed Medium"/>
              <a:cs typeface="Chulabhorn Likit Text" panose="00000500000000000000" pitchFamily="50" charset="-34"/>
              <a:sym typeface="Fira Sans Extra Condensed Medium"/>
            </a:endParaRPr>
          </a:p>
        </p:txBody>
      </p:sp>
      <p:sp>
        <p:nvSpPr>
          <p:cNvPr id="151" name="Google Shape;1346;p36">
            <a:extLst>
              <a:ext uri="{FF2B5EF4-FFF2-40B4-BE49-F238E27FC236}">
                <a16:creationId xmlns:a16="http://schemas.microsoft.com/office/drawing/2014/main" id="{37D0F704-4A57-A766-B3D6-11AD9CA916CE}"/>
              </a:ext>
            </a:extLst>
          </p:cNvPr>
          <p:cNvSpPr txBox="1"/>
          <p:nvPr/>
        </p:nvSpPr>
        <p:spPr>
          <a:xfrm>
            <a:off x="2209743" y="1303761"/>
            <a:ext cx="382108" cy="3241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101583" rIns="0" bIns="101583" anchor="ctr" anchorCtr="0">
            <a:noAutofit/>
          </a:bodyPr>
          <a:lstStyle/>
          <a:p>
            <a:pPr algn="r"/>
            <a:r>
              <a:rPr lang="en" sz="917" b="1" dirty="0">
                <a:solidFill>
                  <a:srgbClr val="C00000"/>
                </a:solidFill>
                <a:latin typeface="Chulabhorn Likit Text" panose="00000500000000000000" pitchFamily="50" charset="-34"/>
                <a:ea typeface="Fira Sans Extra Condensed Medium"/>
                <a:cs typeface="Chulabhorn Likit Text" panose="00000500000000000000" pitchFamily="50" charset="-34"/>
                <a:sym typeface="Fira Sans Extra Condensed Medium"/>
              </a:rPr>
              <a:t>100 %</a:t>
            </a:r>
            <a:endParaRPr sz="917" b="1" dirty="0">
              <a:solidFill>
                <a:srgbClr val="C00000"/>
              </a:solidFill>
              <a:latin typeface="Chulabhorn Likit Text" panose="00000500000000000000" pitchFamily="50" charset="-34"/>
              <a:ea typeface="Fira Sans Extra Condensed Medium"/>
              <a:cs typeface="Chulabhorn Likit Text" panose="00000500000000000000" pitchFamily="50" charset="-34"/>
              <a:sym typeface="Fira Sans Extra Condensed Medium"/>
            </a:endParaRPr>
          </a:p>
        </p:txBody>
      </p:sp>
      <p:sp>
        <p:nvSpPr>
          <p:cNvPr id="152" name="Google Shape;1346;p36">
            <a:extLst>
              <a:ext uri="{FF2B5EF4-FFF2-40B4-BE49-F238E27FC236}">
                <a16:creationId xmlns:a16="http://schemas.microsoft.com/office/drawing/2014/main" id="{BB1DE3E6-8D86-9C7A-C2AE-F987EC34EBD8}"/>
              </a:ext>
            </a:extLst>
          </p:cNvPr>
          <p:cNvSpPr txBox="1"/>
          <p:nvPr/>
        </p:nvSpPr>
        <p:spPr>
          <a:xfrm>
            <a:off x="3145804" y="1323438"/>
            <a:ext cx="382108" cy="3241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101583" rIns="0" bIns="101583" anchor="ctr" anchorCtr="0">
            <a:noAutofit/>
          </a:bodyPr>
          <a:lstStyle/>
          <a:p>
            <a:pPr algn="r"/>
            <a:r>
              <a:rPr lang="en" sz="917" b="1" dirty="0">
                <a:solidFill>
                  <a:srgbClr val="C00000"/>
                </a:solidFill>
                <a:latin typeface="Chulabhorn Likit Text" panose="00000500000000000000" pitchFamily="50" charset="-34"/>
                <a:ea typeface="Fira Sans Extra Condensed Medium"/>
                <a:cs typeface="Chulabhorn Likit Text" panose="00000500000000000000" pitchFamily="50" charset="-34"/>
                <a:sym typeface="Fira Sans Extra Condensed Medium"/>
              </a:rPr>
              <a:t>100 %</a:t>
            </a:r>
            <a:endParaRPr sz="917" b="1" dirty="0">
              <a:solidFill>
                <a:srgbClr val="C00000"/>
              </a:solidFill>
              <a:latin typeface="Chulabhorn Likit Text" panose="00000500000000000000" pitchFamily="50" charset="-34"/>
              <a:ea typeface="Fira Sans Extra Condensed Medium"/>
              <a:cs typeface="Chulabhorn Likit Text" panose="00000500000000000000" pitchFamily="50" charset="-34"/>
              <a:sym typeface="Fira Sans Extra Condensed Medium"/>
            </a:endParaRPr>
          </a:p>
        </p:txBody>
      </p:sp>
      <p:grpSp>
        <p:nvGrpSpPr>
          <p:cNvPr id="154" name="กลุ่ม 153">
            <a:extLst>
              <a:ext uri="{FF2B5EF4-FFF2-40B4-BE49-F238E27FC236}">
                <a16:creationId xmlns:a16="http://schemas.microsoft.com/office/drawing/2014/main" id="{17018615-13D0-42FE-8FE1-68F7091FFD9E}"/>
              </a:ext>
            </a:extLst>
          </p:cNvPr>
          <p:cNvGrpSpPr/>
          <p:nvPr/>
        </p:nvGrpSpPr>
        <p:grpSpPr>
          <a:xfrm>
            <a:off x="7786247" y="810514"/>
            <a:ext cx="1915538" cy="691643"/>
            <a:chOff x="7308295" y="5550774"/>
            <a:chExt cx="2388105" cy="774946"/>
          </a:xfrm>
        </p:grpSpPr>
        <p:sp>
          <p:nvSpPr>
            <p:cNvPr id="153" name="คำบรรยายภาพ: วงรี 152">
              <a:extLst>
                <a:ext uri="{FF2B5EF4-FFF2-40B4-BE49-F238E27FC236}">
                  <a16:creationId xmlns:a16="http://schemas.microsoft.com/office/drawing/2014/main" id="{FD20A13A-808E-84BC-F170-1C0DCFC10672}"/>
                </a:ext>
              </a:extLst>
            </p:cNvPr>
            <p:cNvSpPr/>
            <p:nvPr/>
          </p:nvSpPr>
          <p:spPr>
            <a:xfrm>
              <a:off x="7464151" y="5550774"/>
              <a:ext cx="2099700" cy="774946"/>
            </a:xfrm>
            <a:prstGeom prst="wedgeEllipseCallout">
              <a:avLst>
                <a:gd name="adj1" fmla="val -60012"/>
                <a:gd name="adj2" fmla="val 67911"/>
              </a:avLst>
            </a:pr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sz="1400">
                <a:solidFill>
                  <a:schemeClr val="tx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endParaRPr>
            </a:p>
          </p:txBody>
        </p:sp>
        <p:sp>
          <p:nvSpPr>
            <p:cNvPr id="75" name="TextBox 21">
              <a:extLst>
                <a:ext uri="{FF2B5EF4-FFF2-40B4-BE49-F238E27FC236}">
                  <a16:creationId xmlns:a16="http://schemas.microsoft.com/office/drawing/2014/main" id="{DEE67D93-0310-463E-AE1B-01ED6405A065}"/>
                </a:ext>
              </a:extLst>
            </p:cNvPr>
            <p:cNvSpPr txBox="1"/>
            <p:nvPr/>
          </p:nvSpPr>
          <p:spPr>
            <a:xfrm>
              <a:off x="7308295" y="5810234"/>
              <a:ext cx="2388105" cy="424415"/>
            </a:xfrm>
            <a:prstGeom prst="rect">
              <a:avLst/>
            </a:prstGeom>
          </p:spPr>
          <p:txBody>
            <a:bodyPr lIns="42333" tIns="42333" rIns="42333" bIns="42333" rtlCol="0" anchor="ctr"/>
            <a:lstStyle/>
            <a:p>
              <a:pPr algn="ctr">
                <a:lnSpc>
                  <a:spcPts val="1111"/>
                </a:lnSpc>
              </a:pPr>
              <a:r>
                <a:rPr lang="en-US" sz="1250" b="1" dirty="0" err="1">
                  <a:latin typeface="Chulabhorn Likit Text" panose="00000500000000000000" pitchFamily="50" charset="-34"/>
                  <a:cs typeface="Chulabhorn Likit Text" panose="00000500000000000000" pitchFamily="50" charset="-34"/>
                </a:rPr>
                <a:t>เป้าหมายไตรมาสที่</a:t>
              </a:r>
              <a:r>
                <a:rPr lang="en-US" sz="1250" b="1" dirty="0">
                  <a:latin typeface="Chulabhorn Likit Text" panose="00000500000000000000" pitchFamily="50" charset="-34"/>
                  <a:cs typeface="Chulabhorn Likit Text" panose="00000500000000000000" pitchFamily="50" charset="-34"/>
                </a:rPr>
                <a:t> 3</a:t>
              </a:r>
            </a:p>
            <a:p>
              <a:pPr algn="ctr">
                <a:lnSpc>
                  <a:spcPts val="1111"/>
                </a:lnSpc>
              </a:pPr>
              <a:endParaRPr lang="en-US" sz="1250" b="1" dirty="0">
                <a:latin typeface="Chulabhorn Likit Text" panose="00000500000000000000" pitchFamily="50" charset="-34"/>
                <a:cs typeface="Chulabhorn Likit Text" panose="00000500000000000000" pitchFamily="50" charset="-34"/>
              </a:endParaRPr>
            </a:p>
            <a:p>
              <a:pPr algn="ctr">
                <a:lnSpc>
                  <a:spcPts val="1111"/>
                </a:lnSpc>
              </a:pPr>
              <a:r>
                <a:rPr lang="en-US" sz="1250" b="1" dirty="0" err="1">
                  <a:latin typeface="Chulabhorn Likit Text" panose="00000500000000000000" pitchFamily="50" charset="-34"/>
                  <a:cs typeface="Chulabhorn Likit Text" panose="00000500000000000000" pitchFamily="50" charset="-34"/>
                </a:rPr>
                <a:t>ร้อยละ</a:t>
              </a:r>
              <a:r>
                <a:rPr lang="en-US" sz="1250" b="1" dirty="0">
                  <a:latin typeface="Chulabhorn Likit Text" panose="00000500000000000000" pitchFamily="50" charset="-34"/>
                  <a:cs typeface="Chulabhorn Likit Text" panose="00000500000000000000" pitchFamily="50" charset="-34"/>
                </a:rPr>
                <a:t> 77</a:t>
              </a:r>
            </a:p>
          </p:txBody>
        </p:sp>
      </p:grpSp>
      <p:sp>
        <p:nvSpPr>
          <p:cNvPr id="2" name="Google Shape;1346;p36">
            <a:extLst>
              <a:ext uri="{FF2B5EF4-FFF2-40B4-BE49-F238E27FC236}">
                <a16:creationId xmlns:a16="http://schemas.microsoft.com/office/drawing/2014/main" id="{3212A49B-F7E1-D371-F276-D9102295234A}"/>
              </a:ext>
            </a:extLst>
          </p:cNvPr>
          <p:cNvSpPr txBox="1"/>
          <p:nvPr/>
        </p:nvSpPr>
        <p:spPr>
          <a:xfrm>
            <a:off x="4057573" y="1217247"/>
            <a:ext cx="427130" cy="56557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101583" rIns="0" bIns="101583" anchor="ctr" anchorCtr="0">
            <a:noAutofit/>
          </a:bodyPr>
          <a:lstStyle/>
          <a:p>
            <a:pPr algn="r"/>
            <a:r>
              <a:rPr lang="en" sz="917" b="1" dirty="0">
                <a:solidFill>
                  <a:srgbClr val="C00000"/>
                </a:solidFill>
                <a:latin typeface="Chulabhorn Likit Text" panose="00000500000000000000" pitchFamily="50" charset="-34"/>
                <a:ea typeface="Fira Sans Extra Condensed Medium"/>
                <a:cs typeface="Chulabhorn Likit Text" panose="00000500000000000000" pitchFamily="50" charset="-34"/>
                <a:sym typeface="Fira Sans Extra Condensed Medium"/>
              </a:rPr>
              <a:t>100 %</a:t>
            </a:r>
            <a:endParaRPr sz="917" b="1" dirty="0">
              <a:solidFill>
                <a:srgbClr val="C00000"/>
              </a:solidFill>
              <a:latin typeface="Chulabhorn Likit Text" panose="00000500000000000000" pitchFamily="50" charset="-34"/>
              <a:ea typeface="Fira Sans Extra Condensed Medium"/>
              <a:cs typeface="Chulabhorn Likit Text" panose="00000500000000000000" pitchFamily="50" charset="-34"/>
              <a:sym typeface="Fira Sans Extra Condensed Medium"/>
            </a:endParaRPr>
          </a:p>
        </p:txBody>
      </p:sp>
      <p:sp>
        <p:nvSpPr>
          <p:cNvPr id="3" name="Google Shape;1346;p36">
            <a:extLst>
              <a:ext uri="{FF2B5EF4-FFF2-40B4-BE49-F238E27FC236}">
                <a16:creationId xmlns:a16="http://schemas.microsoft.com/office/drawing/2014/main" id="{9F2D370A-A924-E7D6-278A-4C0CFF816D7C}"/>
              </a:ext>
            </a:extLst>
          </p:cNvPr>
          <p:cNvSpPr txBox="1"/>
          <p:nvPr/>
        </p:nvSpPr>
        <p:spPr>
          <a:xfrm>
            <a:off x="4359961" y="1736380"/>
            <a:ext cx="451675" cy="3241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101583" rIns="0" bIns="101583" anchor="ctr" anchorCtr="0">
            <a:noAutofit/>
          </a:bodyPr>
          <a:lstStyle/>
          <a:p>
            <a:pPr algn="r"/>
            <a:r>
              <a:rPr lang="th-TH" sz="917" b="1" dirty="0">
                <a:solidFill>
                  <a:schemeClr val="accent4">
                    <a:lumMod val="50000"/>
                  </a:schemeClr>
                </a:solidFill>
                <a:latin typeface="Chulabhorn Likit Text" panose="00000500000000000000" pitchFamily="50" charset="-34"/>
                <a:ea typeface="Fira Sans Extra Condensed Medium"/>
                <a:cs typeface="Chulabhorn Likit Text" panose="00000500000000000000" pitchFamily="50" charset="-34"/>
                <a:sym typeface="Fira Sans Extra Condensed Medium"/>
              </a:rPr>
              <a:t>77.05</a:t>
            </a:r>
            <a:r>
              <a:rPr lang="en" sz="917" b="1" dirty="0">
                <a:solidFill>
                  <a:schemeClr val="accent4">
                    <a:lumMod val="50000"/>
                  </a:schemeClr>
                </a:solidFill>
                <a:latin typeface="Chulabhorn Likit Text" panose="00000500000000000000" pitchFamily="50" charset="-34"/>
                <a:ea typeface="Fira Sans Extra Condensed Medium"/>
                <a:cs typeface="Chulabhorn Likit Text" panose="00000500000000000000" pitchFamily="50" charset="-34"/>
                <a:sym typeface="Fira Sans Extra Condensed Medium"/>
              </a:rPr>
              <a:t>%</a:t>
            </a:r>
            <a:endParaRPr sz="917" b="1" dirty="0">
              <a:solidFill>
                <a:schemeClr val="accent4">
                  <a:lumMod val="50000"/>
                </a:schemeClr>
              </a:solidFill>
              <a:latin typeface="Chulabhorn Likit Text" panose="00000500000000000000" pitchFamily="50" charset="-34"/>
              <a:ea typeface="Fira Sans Extra Condensed Medium"/>
              <a:cs typeface="Chulabhorn Likit Text" panose="00000500000000000000" pitchFamily="50" charset="-34"/>
              <a:sym typeface="Fira Sans Extra Condensed Medium"/>
            </a:endParaRPr>
          </a:p>
        </p:txBody>
      </p:sp>
      <p:grpSp>
        <p:nvGrpSpPr>
          <p:cNvPr id="13" name="กลุ่ม 12">
            <a:extLst>
              <a:ext uri="{FF2B5EF4-FFF2-40B4-BE49-F238E27FC236}">
                <a16:creationId xmlns:a16="http://schemas.microsoft.com/office/drawing/2014/main" id="{F61B0288-2856-51CB-4360-63F23F255925}"/>
              </a:ext>
            </a:extLst>
          </p:cNvPr>
          <p:cNvGrpSpPr/>
          <p:nvPr/>
        </p:nvGrpSpPr>
        <p:grpSpPr>
          <a:xfrm>
            <a:off x="5181996" y="1708158"/>
            <a:ext cx="4833217" cy="3279943"/>
            <a:chOff x="6168611" y="1767602"/>
            <a:chExt cx="5799860" cy="3236565"/>
          </a:xfrm>
        </p:grpSpPr>
        <p:sp>
          <p:nvSpPr>
            <p:cNvPr id="14" name="Google Shape;1342;p36">
              <a:extLst>
                <a:ext uri="{FF2B5EF4-FFF2-40B4-BE49-F238E27FC236}">
                  <a16:creationId xmlns:a16="http://schemas.microsoft.com/office/drawing/2014/main" id="{863711B7-CB8F-FD54-689F-C71872546F7A}"/>
                </a:ext>
              </a:extLst>
            </p:cNvPr>
            <p:cNvSpPr txBox="1"/>
            <p:nvPr/>
          </p:nvSpPr>
          <p:spPr>
            <a:xfrm>
              <a:off x="8787430" y="4467404"/>
              <a:ext cx="2591979" cy="536763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101583" rIns="101583" bIns="101583" anchor="ctr" anchorCtr="0">
              <a:noAutofit/>
            </a:bodyPr>
            <a:lstStyle/>
            <a:p>
              <a:pPr>
                <a:lnSpc>
                  <a:spcPts val="2466"/>
                </a:lnSpc>
                <a:spcBef>
                  <a:spcPct val="0"/>
                </a:spcBef>
              </a:pPr>
              <a:r>
                <a:rPr lang="th-TH" sz="1500" b="1" dirty="0">
                  <a:latin typeface="Chulabhorn Likit Text" panose="00000500000000000000" pitchFamily="50" charset="-34"/>
                  <a:cs typeface="Chulabhorn Likit Text" panose="00000500000000000000" pitchFamily="50" charset="-34"/>
                </a:rPr>
                <a:t>220,660,060.00 บาท</a:t>
              </a:r>
              <a:endParaRPr lang="en-US" sz="1500" b="1" dirty="0">
                <a:latin typeface="Chulabhorn Likit Text" panose="00000500000000000000" pitchFamily="50" charset="-34"/>
                <a:cs typeface="Chulabhorn Likit Text" panose="00000500000000000000" pitchFamily="50" charset="-34"/>
              </a:endParaRPr>
            </a:p>
          </p:txBody>
        </p:sp>
        <p:sp>
          <p:nvSpPr>
            <p:cNvPr id="15" name="Google Shape;1338;p36">
              <a:extLst>
                <a:ext uri="{FF2B5EF4-FFF2-40B4-BE49-F238E27FC236}">
                  <a16:creationId xmlns:a16="http://schemas.microsoft.com/office/drawing/2014/main" id="{EFD207BB-E5E7-8B66-F614-62949BEA8C47}"/>
                </a:ext>
              </a:extLst>
            </p:cNvPr>
            <p:cNvSpPr txBox="1"/>
            <p:nvPr/>
          </p:nvSpPr>
          <p:spPr>
            <a:xfrm>
              <a:off x="8634405" y="1767602"/>
              <a:ext cx="3334066" cy="536763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101583" rIns="101583" bIns="101583" anchor="ctr" anchorCtr="0">
              <a:noAutofit/>
            </a:bodyPr>
            <a:lstStyle/>
            <a:p>
              <a:pPr>
                <a:lnSpc>
                  <a:spcPct val="115000"/>
                </a:lnSpc>
              </a:pPr>
              <a:r>
                <a:rPr lang="th-TH" sz="1667" b="1" dirty="0">
                  <a:latin typeface="Chulabhorn Likit Text" panose="00000500000000000000" pitchFamily="50" charset="-34"/>
                  <a:ea typeface="Roboto"/>
                  <a:cs typeface="Chulabhorn Likit Text" panose="00000500000000000000" pitchFamily="50" charset="-34"/>
                  <a:sym typeface="Roboto"/>
                </a:rPr>
                <a:t>      </a:t>
              </a:r>
              <a:r>
                <a:rPr lang="th-TH" sz="1667" b="1" dirty="0" smtClean="0">
                  <a:latin typeface="Chulabhorn Likit Text" panose="00000500000000000000" pitchFamily="50" charset="-34"/>
                  <a:ea typeface="Roboto"/>
                  <a:cs typeface="Chulabhorn Likit Text" panose="00000500000000000000" pitchFamily="50" charset="-34"/>
                  <a:sym typeface="Roboto"/>
                </a:rPr>
                <a:t>    </a:t>
              </a:r>
              <a:r>
                <a:rPr lang="en" sz="1667" b="1" dirty="0" smtClean="0">
                  <a:latin typeface="Chulabhorn Likit Text" panose="00000500000000000000" pitchFamily="50" charset="-34"/>
                  <a:ea typeface="Roboto"/>
                  <a:cs typeface="Chulabhorn Likit Text" panose="00000500000000000000" pitchFamily="50" charset="-34"/>
                  <a:sym typeface="Roboto"/>
                </a:rPr>
                <a:t>961,432,950</a:t>
              </a:r>
              <a:r>
                <a:rPr lang="th-TH" sz="1667" b="1" dirty="0">
                  <a:latin typeface="Chulabhorn Likit Text" panose="00000500000000000000" pitchFamily="50" charset="-34"/>
                  <a:ea typeface="Roboto"/>
                  <a:cs typeface="Chulabhorn Likit Text" panose="00000500000000000000" pitchFamily="50" charset="-34"/>
                  <a:sym typeface="Roboto"/>
                </a:rPr>
                <a:t>.00</a:t>
              </a:r>
              <a:r>
                <a:rPr lang="en" sz="1667" b="1" dirty="0">
                  <a:latin typeface="Chulabhorn Likit Text" panose="00000500000000000000" pitchFamily="50" charset="-34"/>
                  <a:ea typeface="Roboto"/>
                  <a:cs typeface="Chulabhorn Likit Text" panose="00000500000000000000" pitchFamily="50" charset="-34"/>
                  <a:sym typeface="Roboto"/>
                </a:rPr>
                <a:t> </a:t>
              </a:r>
              <a:r>
                <a:rPr lang="th-TH" sz="1667" b="1" dirty="0">
                  <a:latin typeface="Chulabhorn Likit Text" panose="00000500000000000000" pitchFamily="50" charset="-34"/>
                  <a:ea typeface="Roboto"/>
                  <a:cs typeface="Chulabhorn Likit Text" panose="00000500000000000000" pitchFamily="50" charset="-34"/>
                  <a:sym typeface="Roboto"/>
                </a:rPr>
                <a:t>บาท</a:t>
              </a:r>
              <a:endParaRPr sz="1667" b="1" dirty="0">
                <a:latin typeface="Chulabhorn Likit Text" panose="00000500000000000000" pitchFamily="50" charset="-34"/>
                <a:ea typeface="Roboto"/>
                <a:cs typeface="Chulabhorn Likit Text" panose="00000500000000000000" pitchFamily="50" charset="-34"/>
                <a:sym typeface="Roboto"/>
              </a:endParaRPr>
            </a:p>
          </p:txBody>
        </p:sp>
        <p:sp>
          <p:nvSpPr>
            <p:cNvPr id="16" name="Google Shape;1339;p36">
              <a:extLst>
                <a:ext uri="{FF2B5EF4-FFF2-40B4-BE49-F238E27FC236}">
                  <a16:creationId xmlns:a16="http://schemas.microsoft.com/office/drawing/2014/main" id="{73B22C50-38AD-5DBC-AF6D-4580D8B0FD7A}"/>
                </a:ext>
              </a:extLst>
            </p:cNvPr>
            <p:cNvSpPr txBox="1"/>
            <p:nvPr/>
          </p:nvSpPr>
          <p:spPr>
            <a:xfrm>
              <a:off x="6362113" y="1876253"/>
              <a:ext cx="2063873" cy="263797"/>
            </a:xfrm>
            <a:prstGeom prst="rect">
              <a:avLst/>
            </a:prstGeom>
            <a:solidFill>
              <a:schemeClr val="accent2">
                <a:lumMod val="20000"/>
                <a:lumOff val="80000"/>
              </a:schemeClr>
            </a:solidFill>
            <a:ln>
              <a:noFill/>
            </a:ln>
            <a:effectLst/>
            <a:scene3d>
              <a:camera prst="orthographicFront">
                <a:rot lat="0" lon="0" rev="0"/>
              </a:camera>
              <a:lightRig rig="contrasting" dir="t">
                <a:rot lat="0" lon="0" rev="7800000"/>
              </a:lightRig>
            </a:scene3d>
            <a:sp3d>
              <a:bevelT w="139700" h="139700"/>
            </a:sp3d>
          </p:spPr>
          <p:txBody>
            <a:bodyPr spcFirstLastPara="1" wrap="square" lIns="0" tIns="101583" rIns="0" bIns="101583" anchor="ctr" anchorCtr="0">
              <a:noAutofit/>
            </a:bodyPr>
            <a:lstStyle/>
            <a:p>
              <a:pPr algn="ctr">
                <a:lnSpc>
                  <a:spcPts val="2272"/>
                </a:lnSpc>
                <a:spcBef>
                  <a:spcPct val="0"/>
                </a:spcBef>
              </a:pPr>
              <a:r>
                <a:rPr lang="en-US" sz="1600" b="1" dirty="0">
                  <a:latin typeface="Chulabhorn Likit Text" panose="00000500000000000000" pitchFamily="50" charset="-34"/>
                  <a:cs typeface="Chulabhorn Likit Text" panose="00000500000000000000" pitchFamily="50" charset="-34"/>
                </a:rPr>
                <a:t> </a:t>
              </a:r>
              <a:r>
                <a:rPr lang="en-US" sz="1600" b="1" dirty="0" err="1">
                  <a:latin typeface="Chulabhorn Likit Text" panose="00000500000000000000" pitchFamily="50" charset="-34"/>
                  <a:cs typeface="Chulabhorn Likit Text" panose="00000500000000000000" pitchFamily="50" charset="-34"/>
                </a:rPr>
                <a:t>งบประมาณจัดสรร</a:t>
              </a:r>
              <a:endParaRPr lang="en-US" sz="1600" b="1" dirty="0">
                <a:latin typeface="Chulabhorn Likit Text" panose="00000500000000000000" pitchFamily="50" charset="-34"/>
                <a:cs typeface="Chulabhorn Likit Text" panose="00000500000000000000" pitchFamily="50" charset="-34"/>
              </a:endParaRPr>
            </a:p>
          </p:txBody>
        </p:sp>
        <p:sp>
          <p:nvSpPr>
            <p:cNvPr id="18" name="Google Shape;1343;p36">
              <a:extLst>
                <a:ext uri="{FF2B5EF4-FFF2-40B4-BE49-F238E27FC236}">
                  <a16:creationId xmlns:a16="http://schemas.microsoft.com/office/drawing/2014/main" id="{9825B09E-53B7-CE5D-448D-76199C0F3058}"/>
                </a:ext>
              </a:extLst>
            </p:cNvPr>
            <p:cNvSpPr txBox="1"/>
            <p:nvPr/>
          </p:nvSpPr>
          <p:spPr>
            <a:xfrm>
              <a:off x="6168611" y="4538411"/>
              <a:ext cx="2341221" cy="351754"/>
            </a:xfrm>
            <a:prstGeom prst="rect">
              <a:avLst/>
            </a:prstGeom>
            <a:solidFill>
              <a:schemeClr val="accent2">
                <a:lumMod val="20000"/>
                <a:lumOff val="80000"/>
              </a:schemeClr>
            </a:solidFill>
            <a:ln>
              <a:noFill/>
            </a:ln>
            <a:effectLst/>
            <a:scene3d>
              <a:camera prst="orthographicFront">
                <a:rot lat="0" lon="0" rev="0"/>
              </a:camera>
              <a:lightRig rig="contrasting" dir="t">
                <a:rot lat="0" lon="0" rev="7800000"/>
              </a:lightRig>
            </a:scene3d>
            <a:sp3d>
              <a:bevelT w="139700" h="139700"/>
            </a:sp3d>
          </p:spPr>
          <p:txBody>
            <a:bodyPr spcFirstLastPara="1" wrap="square" lIns="0" tIns="101583" rIns="0" bIns="101583" anchor="ctr" anchorCtr="0">
              <a:noAutofit/>
            </a:bodyPr>
            <a:lstStyle/>
            <a:p>
              <a:pPr>
                <a:lnSpc>
                  <a:spcPts val="2352"/>
                </a:lnSpc>
                <a:spcBef>
                  <a:spcPct val="0"/>
                </a:spcBef>
              </a:pPr>
              <a:r>
                <a:rPr lang="en-US" sz="1600" b="1" dirty="0">
                  <a:latin typeface="Chulabhorn Likit Text" panose="00000500000000000000" pitchFamily="50" charset="-34"/>
                  <a:cs typeface="Chulabhorn Likit Text" panose="00000500000000000000" pitchFamily="50" charset="-34"/>
                </a:rPr>
                <a:t>  </a:t>
              </a:r>
              <a:r>
                <a:rPr lang="en-US" sz="1600" b="1" dirty="0" err="1">
                  <a:latin typeface="Chulabhorn Likit Text" panose="00000500000000000000" pitchFamily="50" charset="-34"/>
                  <a:cs typeface="Chulabhorn Likit Text" panose="00000500000000000000" pitchFamily="50" charset="-34"/>
                </a:rPr>
                <a:t>คงเหลืองบประมาณ</a:t>
              </a:r>
              <a:endParaRPr lang="en-US" sz="1600" b="1" dirty="0">
                <a:latin typeface="Chulabhorn Likit Text" panose="00000500000000000000" pitchFamily="50" charset="-34"/>
                <a:cs typeface="Chulabhorn Likit Text" panose="00000500000000000000" pitchFamily="50" charset="-34"/>
              </a:endParaRPr>
            </a:p>
          </p:txBody>
        </p:sp>
        <p:sp>
          <p:nvSpPr>
            <p:cNvPr id="19" name="Google Shape;1344;p36">
              <a:extLst>
                <a:ext uri="{FF2B5EF4-FFF2-40B4-BE49-F238E27FC236}">
                  <a16:creationId xmlns:a16="http://schemas.microsoft.com/office/drawing/2014/main" id="{20D31918-14C0-A1ED-322E-F382929E6D17}"/>
                </a:ext>
              </a:extLst>
            </p:cNvPr>
            <p:cNvSpPr txBox="1"/>
            <p:nvPr/>
          </p:nvSpPr>
          <p:spPr>
            <a:xfrm>
              <a:off x="6354850" y="3449140"/>
              <a:ext cx="5596022" cy="11695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101583" rIns="101583" bIns="101583" anchor="ctr" anchorCtr="0">
              <a:noAutofit/>
            </a:bodyPr>
            <a:lstStyle/>
            <a:p>
              <a:pPr>
                <a:lnSpc>
                  <a:spcPts val="2466"/>
                </a:lnSpc>
                <a:spcBef>
                  <a:spcPct val="0"/>
                </a:spcBef>
              </a:pPr>
              <a:endParaRPr lang="th-TH" sz="1500" b="1" dirty="0">
                <a:latin typeface="Chulabhorn Likit Text" panose="00000500000000000000" pitchFamily="50" charset="-34"/>
                <a:cs typeface="Chulabhorn Likit Text" panose="00000500000000000000" pitchFamily="50" charset="-34"/>
              </a:endParaRPr>
            </a:p>
            <a:p>
              <a:pPr marL="238115" indent="-238115">
                <a:lnSpc>
                  <a:spcPts val="2466"/>
                </a:lnSpc>
                <a:spcBef>
                  <a:spcPct val="0"/>
                </a:spcBef>
                <a:buFont typeface="Arial" panose="020B0604020202020204" pitchFamily="34" charset="0"/>
                <a:buChar char="•"/>
              </a:pPr>
              <a:r>
                <a:rPr lang="th-TH" sz="1500" b="1" dirty="0">
                  <a:latin typeface="Chulabhorn Likit Text" panose="00000500000000000000" pitchFamily="50" charset="-34"/>
                  <a:cs typeface="Chulabhorn Likit Text" panose="00000500000000000000" pitchFamily="50" charset="-34"/>
                </a:rPr>
                <a:t>งบบริหาร        </a:t>
              </a:r>
              <a:r>
                <a:rPr lang="th-TH" sz="1500" b="1" dirty="0" smtClean="0">
                  <a:latin typeface="Chulabhorn Likit Text" panose="00000500000000000000" pitchFamily="50" charset="-34"/>
                  <a:cs typeface="Chulabhorn Likit Text" panose="00000500000000000000" pitchFamily="50" charset="-34"/>
                </a:rPr>
                <a:t>      </a:t>
              </a:r>
              <a:r>
                <a:rPr lang="en-US" sz="1500" b="1" dirty="0">
                  <a:latin typeface="Chulabhorn Likit Text" panose="00000500000000000000" pitchFamily="50" charset="-34"/>
                  <a:cs typeface="Chulabhorn Likit Text" panose="00000500000000000000" pitchFamily="50" charset="-34"/>
                </a:rPr>
                <a:t>142,160,137.00</a:t>
              </a:r>
              <a:r>
                <a:rPr lang="th-TH" sz="1500" b="1" dirty="0">
                  <a:latin typeface="Chulabhorn Likit Text" panose="00000500000000000000" pitchFamily="50" charset="-34"/>
                  <a:cs typeface="Chulabhorn Likit Text" panose="00000500000000000000" pitchFamily="50" charset="-34"/>
                </a:rPr>
                <a:t> บาท </a:t>
              </a:r>
              <a:r>
                <a:rPr lang="th-TH" sz="1500" b="1" dirty="0" smtClean="0">
                  <a:latin typeface="Chulabhorn Likit Text" panose="00000500000000000000" pitchFamily="50" charset="-34"/>
                  <a:cs typeface="Chulabhorn Likit Text" panose="00000500000000000000" pitchFamily="50" charset="-34"/>
                </a:rPr>
                <a:t>    52.37 </a:t>
              </a:r>
              <a:r>
                <a:rPr lang="en-US" sz="1500" b="1" dirty="0" smtClean="0">
                  <a:latin typeface="Chulabhorn Likit Text" panose="00000500000000000000" pitchFamily="50" charset="-34"/>
                  <a:cs typeface="Chulabhorn Likit Text" panose="00000500000000000000" pitchFamily="50" charset="-34"/>
                </a:rPr>
                <a:t>%</a:t>
              </a:r>
              <a:endParaRPr lang="th-TH" sz="1500" b="1" dirty="0">
                <a:latin typeface="Chulabhorn Likit Text" panose="00000500000000000000" pitchFamily="50" charset="-34"/>
                <a:cs typeface="Chulabhorn Likit Text" panose="00000500000000000000" pitchFamily="50" charset="-34"/>
              </a:endParaRPr>
            </a:p>
            <a:p>
              <a:pPr marL="238115" indent="-238115">
                <a:lnSpc>
                  <a:spcPts val="2466"/>
                </a:lnSpc>
                <a:spcBef>
                  <a:spcPct val="0"/>
                </a:spcBef>
                <a:buFont typeface="Arial" panose="020B0604020202020204" pitchFamily="34" charset="0"/>
                <a:buChar char="•"/>
              </a:pPr>
              <a:r>
                <a:rPr lang="th-TH" sz="1500" b="1" dirty="0">
                  <a:latin typeface="Chulabhorn Likit Text" panose="00000500000000000000" pitchFamily="50" charset="-34"/>
                  <a:cs typeface="Chulabhorn Likit Text" panose="00000500000000000000" pitchFamily="50" charset="-34"/>
                </a:rPr>
                <a:t>งบอุดหนุน           </a:t>
              </a:r>
              <a:r>
                <a:rPr lang="th-TH" sz="1500" b="1" dirty="0" smtClean="0">
                  <a:latin typeface="Chulabhorn Likit Text" panose="00000500000000000000" pitchFamily="50" charset="-34"/>
                  <a:cs typeface="Chulabhorn Likit Text" panose="00000500000000000000" pitchFamily="50" charset="-34"/>
                </a:rPr>
                <a:t>    </a:t>
              </a:r>
              <a:r>
                <a:rPr lang="th-TH" sz="1500" b="1" spc="-21" dirty="0">
                  <a:latin typeface="Chulabhorn Likit Text" panose="00000500000000000000" pitchFamily="50" charset="-34"/>
                  <a:cs typeface="Chulabhorn Likit Text" panose="00000500000000000000" pitchFamily="50" charset="-34"/>
                </a:rPr>
                <a:t>81,792,776.00</a:t>
              </a:r>
              <a:r>
                <a:rPr lang="th-TH" sz="1500" b="1" dirty="0">
                  <a:latin typeface="Chulabhorn Likit Text" panose="00000500000000000000" pitchFamily="50" charset="-34"/>
                  <a:cs typeface="Chulabhorn Likit Text" panose="00000500000000000000" pitchFamily="50" charset="-34"/>
                </a:rPr>
                <a:t> บาท </a:t>
              </a:r>
              <a:r>
                <a:rPr lang="en-US" sz="1500" b="1" dirty="0">
                  <a:latin typeface="Chulabhorn Likit Text" panose="00000500000000000000" pitchFamily="50" charset="-34"/>
                  <a:cs typeface="Chulabhorn Likit Text" panose="00000500000000000000" pitchFamily="50" charset="-34"/>
                </a:rPr>
                <a:t> </a:t>
              </a:r>
              <a:r>
                <a:rPr lang="en-US" sz="1500" b="1" dirty="0" smtClean="0">
                  <a:latin typeface="Chulabhorn Likit Text" panose="00000500000000000000" pitchFamily="50" charset="-34"/>
                  <a:cs typeface="Chulabhorn Likit Text" panose="00000500000000000000" pitchFamily="50" charset="-34"/>
                </a:rPr>
                <a:t>  90.88 </a:t>
              </a:r>
              <a:r>
                <a:rPr lang="en-US" sz="1500" b="1" dirty="0">
                  <a:latin typeface="Chulabhorn Likit Text" panose="00000500000000000000" pitchFamily="50" charset="-34"/>
                  <a:cs typeface="Chulabhorn Likit Text" panose="00000500000000000000" pitchFamily="50" charset="-34"/>
                </a:rPr>
                <a:t>%</a:t>
              </a:r>
              <a:endParaRPr lang="th-TH" sz="1500" b="1" dirty="0">
                <a:latin typeface="Chulabhorn Likit Text" panose="00000500000000000000" pitchFamily="50" charset="-34"/>
                <a:cs typeface="Chulabhorn Likit Text" panose="00000500000000000000" pitchFamily="50" charset="-34"/>
              </a:endParaRPr>
            </a:p>
            <a:p>
              <a:pPr marL="238115" indent="-238115">
                <a:lnSpc>
                  <a:spcPts val="2466"/>
                </a:lnSpc>
                <a:spcBef>
                  <a:spcPct val="0"/>
                </a:spcBef>
                <a:buFont typeface="Arial" panose="020B0604020202020204" pitchFamily="34" charset="0"/>
                <a:buChar char="•"/>
              </a:pPr>
              <a:r>
                <a:rPr lang="th-TH" sz="1500" b="1" dirty="0">
                  <a:latin typeface="Chulabhorn Likit Text" panose="00000500000000000000" pitchFamily="50" charset="-34"/>
                  <a:cs typeface="Chulabhorn Likit Text" panose="00000500000000000000" pitchFamily="50" charset="-34"/>
                </a:rPr>
                <a:t>งบทุนหมุนเวียน   516,819,977.00 บาท   </a:t>
              </a:r>
              <a:r>
                <a:rPr lang="th-TH" sz="1500" b="1" dirty="0" smtClean="0">
                  <a:latin typeface="Chulabhorn Likit Text" panose="00000500000000000000" pitchFamily="50" charset="-34"/>
                  <a:cs typeface="Chulabhorn Likit Text" panose="00000500000000000000" pitchFamily="50" charset="-34"/>
                </a:rPr>
                <a:t> 86.14 </a:t>
              </a:r>
              <a:r>
                <a:rPr lang="en-US" sz="1500" b="1" dirty="0">
                  <a:latin typeface="Chulabhorn Likit Text" panose="00000500000000000000" pitchFamily="50" charset="-34"/>
                  <a:cs typeface="Chulabhorn Likit Text" panose="00000500000000000000" pitchFamily="50" charset="-34"/>
                </a:rPr>
                <a:t>%</a:t>
              </a:r>
              <a:endParaRPr lang="th-TH" sz="1500" b="1" dirty="0">
                <a:latin typeface="Chulabhorn Likit Text" panose="00000500000000000000" pitchFamily="50" charset="-34"/>
                <a:cs typeface="Chulabhorn Likit Text" panose="00000500000000000000" pitchFamily="50" charset="-34"/>
              </a:endParaRPr>
            </a:p>
            <a:p>
              <a:pPr marL="238115" indent="-238115">
                <a:lnSpc>
                  <a:spcPts val="2466"/>
                </a:lnSpc>
                <a:spcBef>
                  <a:spcPct val="0"/>
                </a:spcBef>
                <a:buFont typeface="Arial" panose="020B0604020202020204" pitchFamily="34" charset="0"/>
                <a:buChar char="•"/>
              </a:pPr>
              <a:endParaRPr lang="th-TH" sz="1500" b="1" dirty="0">
                <a:latin typeface="Chulabhorn Likit Text" panose="00000500000000000000" pitchFamily="50" charset="-34"/>
                <a:cs typeface="Chulabhorn Likit Text" panose="00000500000000000000" pitchFamily="50" charset="-34"/>
              </a:endParaRPr>
            </a:p>
          </p:txBody>
        </p:sp>
      </p:grpSp>
      <p:sp>
        <p:nvSpPr>
          <p:cNvPr id="52" name="Google Shape;1339;p36">
            <a:extLst>
              <a:ext uri="{FF2B5EF4-FFF2-40B4-BE49-F238E27FC236}">
                <a16:creationId xmlns:a16="http://schemas.microsoft.com/office/drawing/2014/main" id="{73B22C50-38AD-5DBC-AF6D-4580D8B0FD7A}"/>
              </a:ext>
            </a:extLst>
          </p:cNvPr>
          <p:cNvSpPr txBox="1"/>
          <p:nvPr/>
        </p:nvSpPr>
        <p:spPr>
          <a:xfrm>
            <a:off x="5494434" y="2088265"/>
            <a:ext cx="4520778" cy="9348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101583" rIns="0" bIns="101583" anchor="ctr" anchorCtr="0">
            <a:noAutofit/>
          </a:bodyPr>
          <a:lstStyle/>
          <a:p>
            <a:pPr>
              <a:lnSpc>
                <a:spcPts val="2272"/>
              </a:lnSpc>
              <a:spcBef>
                <a:spcPct val="0"/>
              </a:spcBef>
              <a:tabLst>
                <a:tab pos="2140394" algn="l"/>
              </a:tabLst>
            </a:pPr>
            <a:r>
              <a:rPr lang="th-TH" sz="1667" dirty="0"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- งบบริหาร                       </a:t>
            </a:r>
            <a:r>
              <a:rPr lang="th-TH" sz="1667" dirty="0" smtClean="0"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   271,432,950.00 </a:t>
            </a:r>
            <a:r>
              <a:rPr lang="th-TH" sz="1667" dirty="0"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บาท </a:t>
            </a:r>
          </a:p>
          <a:p>
            <a:pPr>
              <a:lnSpc>
                <a:spcPts val="2272"/>
              </a:lnSpc>
              <a:spcBef>
                <a:spcPct val="0"/>
              </a:spcBef>
              <a:tabLst>
                <a:tab pos="2189340" algn="l"/>
              </a:tabLst>
            </a:pPr>
            <a:r>
              <a:rPr lang="th-TH" sz="1667" dirty="0"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- งบอุดหนุน                      </a:t>
            </a:r>
            <a:r>
              <a:rPr lang="th-TH" sz="1667" dirty="0" smtClean="0"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 90,000,000.00 </a:t>
            </a:r>
            <a:r>
              <a:rPr lang="th-TH" sz="1667" dirty="0"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บาท</a:t>
            </a:r>
          </a:p>
          <a:p>
            <a:pPr>
              <a:lnSpc>
                <a:spcPts val="2272"/>
              </a:lnSpc>
              <a:spcBef>
                <a:spcPct val="0"/>
              </a:spcBef>
              <a:tabLst>
                <a:tab pos="2189340" algn="l"/>
              </a:tabLst>
            </a:pPr>
            <a:r>
              <a:rPr lang="th-TH" sz="1667" dirty="0"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- งบเงินทุนหมุนเวียน       600,000,000.00 บาท</a:t>
            </a:r>
            <a:endParaRPr lang="en-US" sz="1667" dirty="0">
              <a:latin typeface="Chulabhorn Likit Text" panose="00000500000000000000" pitchFamily="50" charset="-34"/>
              <a:cs typeface="Chulabhorn Likit Text" panose="00000500000000000000" pitchFamily="50" charset="-34"/>
            </a:endParaRPr>
          </a:p>
        </p:txBody>
      </p:sp>
      <p:sp>
        <p:nvSpPr>
          <p:cNvPr id="53" name="Google Shape;1339;p36">
            <a:extLst>
              <a:ext uri="{FF2B5EF4-FFF2-40B4-BE49-F238E27FC236}">
                <a16:creationId xmlns:a16="http://schemas.microsoft.com/office/drawing/2014/main" id="{73B22C50-38AD-5DBC-AF6D-4580D8B0FD7A}"/>
              </a:ext>
            </a:extLst>
          </p:cNvPr>
          <p:cNvSpPr txBox="1"/>
          <p:nvPr/>
        </p:nvSpPr>
        <p:spPr>
          <a:xfrm>
            <a:off x="5337195" y="3153249"/>
            <a:ext cx="1664138" cy="302570"/>
          </a:xfrm>
          <a:prstGeom prst="rect">
            <a:avLst/>
          </a:prstGeom>
          <a:solidFill>
            <a:schemeClr val="accent2">
              <a:lumMod val="20000"/>
              <a:lumOff val="80000"/>
            </a:schemeClr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txBody>
          <a:bodyPr spcFirstLastPara="1" wrap="square" lIns="0" tIns="101583" rIns="0" bIns="101583" anchor="ctr" anchorCtr="0">
            <a:noAutofit/>
          </a:bodyPr>
          <a:lstStyle/>
          <a:p>
            <a:pPr algn="ctr">
              <a:lnSpc>
                <a:spcPts val="2272"/>
              </a:lnSpc>
              <a:spcBef>
                <a:spcPct val="0"/>
              </a:spcBef>
            </a:pPr>
            <a:r>
              <a:rPr lang="th-TH" sz="1600" b="1" dirty="0"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  ผลการเบิกจ่าย</a:t>
            </a:r>
            <a:endParaRPr lang="en-US" sz="1600" b="1" dirty="0">
              <a:latin typeface="Chulabhorn Likit Text" panose="00000500000000000000" pitchFamily="50" charset="-34"/>
              <a:cs typeface="Chulabhorn Likit Text" panose="00000500000000000000" pitchFamily="50" charset="-34"/>
            </a:endParaRPr>
          </a:p>
        </p:txBody>
      </p:sp>
      <p:sp>
        <p:nvSpPr>
          <p:cNvPr id="60" name="Google Shape;1342;p36">
            <a:extLst>
              <a:ext uri="{FF2B5EF4-FFF2-40B4-BE49-F238E27FC236}">
                <a16:creationId xmlns:a16="http://schemas.microsoft.com/office/drawing/2014/main" id="{863711B7-CB8F-FD54-689F-C71872546F7A}"/>
              </a:ext>
            </a:extLst>
          </p:cNvPr>
          <p:cNvSpPr txBox="1"/>
          <p:nvPr/>
        </p:nvSpPr>
        <p:spPr>
          <a:xfrm>
            <a:off x="7364343" y="4764207"/>
            <a:ext cx="1845291" cy="54395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101583" rIns="101583" bIns="101583" anchor="ctr" anchorCtr="0">
            <a:noAutofit/>
          </a:bodyPr>
          <a:lstStyle/>
          <a:p>
            <a:pPr>
              <a:lnSpc>
                <a:spcPts val="2466"/>
              </a:lnSpc>
              <a:spcBef>
                <a:spcPct val="0"/>
              </a:spcBef>
            </a:pPr>
            <a:r>
              <a:rPr lang="th-TH" sz="1500" b="1" dirty="0"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คิดเป็นร้อยละ </a:t>
            </a:r>
            <a:r>
              <a:rPr lang="th-TH" sz="1500" b="1" dirty="0" smtClean="0"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22.95 </a:t>
            </a:r>
            <a:endParaRPr lang="en-US" sz="1500" b="1" dirty="0">
              <a:latin typeface="Chulabhorn Likit Text" panose="00000500000000000000" pitchFamily="50" charset="-34"/>
              <a:cs typeface="Chulabhorn Likit Text" panose="00000500000000000000" pitchFamily="50" charset="-34"/>
            </a:endParaRPr>
          </a:p>
        </p:txBody>
      </p:sp>
      <p:sp>
        <p:nvSpPr>
          <p:cNvPr id="61" name="สี่เหลี่ยมผืนผ้ามุมมน 60"/>
          <p:cNvSpPr/>
          <p:nvPr/>
        </p:nvSpPr>
        <p:spPr>
          <a:xfrm>
            <a:off x="519494" y="4793895"/>
            <a:ext cx="2362653" cy="343859"/>
          </a:xfrm>
          <a:prstGeom prst="rect">
            <a:avLst/>
          </a:prstGeom>
          <a:solidFill>
            <a:schemeClr val="accent5">
              <a:lumMod val="20000"/>
              <a:lumOff val="80000"/>
              <a:alpha val="80000"/>
            </a:schemeClr>
          </a:solidFill>
          <a:ln w="15875">
            <a:noFill/>
          </a:ln>
          <a:effectLst>
            <a:outerShdw blurRad="57785" dist="33020" dir="318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brightRoom" dir="t">
              <a:rot lat="0" lon="0" rev="600000"/>
            </a:lightRig>
          </a:scene3d>
          <a:sp3d prstMaterial="metal">
            <a:bevelT w="38100" h="57150" prst="angle"/>
          </a:sp3d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 fontAlgn="ctr"/>
            <a:r>
              <a:rPr lang="th-TH" sz="1333" b="1" dirty="0">
                <a:solidFill>
                  <a:schemeClr val="tx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ข้อมูล ณ วันที่ 23 พ.ค. 2566</a:t>
            </a:r>
          </a:p>
        </p:txBody>
      </p:sp>
      <p:grpSp>
        <p:nvGrpSpPr>
          <p:cNvPr id="4" name="Group 128">
            <a:extLst>
              <a:ext uri="{FF2B5EF4-FFF2-40B4-BE49-F238E27FC236}">
                <a16:creationId xmlns:a16="http://schemas.microsoft.com/office/drawing/2014/main" id="{34F4D51C-C5CB-8622-2BB7-6F6F5D4E999E}"/>
              </a:ext>
            </a:extLst>
          </p:cNvPr>
          <p:cNvGrpSpPr/>
          <p:nvPr/>
        </p:nvGrpSpPr>
        <p:grpSpPr>
          <a:xfrm>
            <a:off x="-23582" y="-361931"/>
            <a:ext cx="10332648" cy="1385058"/>
            <a:chOff x="-23582" y="-361931"/>
            <a:chExt cx="10332648" cy="1385058"/>
          </a:xfrm>
        </p:grpSpPr>
        <p:grpSp>
          <p:nvGrpSpPr>
            <p:cNvPr id="5" name="กลุ่ม 25">
              <a:extLst>
                <a:ext uri="{FF2B5EF4-FFF2-40B4-BE49-F238E27FC236}">
                  <a16:creationId xmlns:a16="http://schemas.microsoft.com/office/drawing/2014/main" id="{FCD7A5EC-FE3A-DF0C-43FC-EB3CC10B1F53}"/>
                </a:ext>
              </a:extLst>
            </p:cNvPr>
            <p:cNvGrpSpPr/>
            <p:nvPr/>
          </p:nvGrpSpPr>
          <p:grpSpPr>
            <a:xfrm>
              <a:off x="-23582" y="-361931"/>
              <a:ext cx="10201628" cy="1385058"/>
              <a:chOff x="-21224" y="-365563"/>
              <a:chExt cx="9181465" cy="1246552"/>
            </a:xfrm>
          </p:grpSpPr>
          <p:sp>
            <p:nvSpPr>
              <p:cNvPr id="7" name="รูปแบบอิสระ: รูปร่าง 62">
                <a:extLst>
                  <a:ext uri="{FF2B5EF4-FFF2-40B4-BE49-F238E27FC236}">
                    <a16:creationId xmlns:a16="http://schemas.microsoft.com/office/drawing/2014/main" id="{82387D14-EE2B-F5CA-4DFD-83F11B36682A}"/>
                  </a:ext>
                </a:extLst>
              </p:cNvPr>
              <p:cNvSpPr/>
              <p:nvPr/>
            </p:nvSpPr>
            <p:spPr>
              <a:xfrm rot="10800000">
                <a:off x="-21224" y="349041"/>
                <a:ext cx="7820283" cy="100071"/>
              </a:xfrm>
              <a:custGeom>
                <a:avLst/>
                <a:gdLst>
                  <a:gd name="connsiteX0" fmla="*/ 437779 w 1373020"/>
                  <a:gd name="connsiteY0" fmla="*/ 0 h 426691"/>
                  <a:gd name="connsiteX1" fmla="*/ 1373020 w 1373020"/>
                  <a:gd name="connsiteY1" fmla="*/ 0 h 426691"/>
                  <a:gd name="connsiteX2" fmla="*/ 1373020 w 1373020"/>
                  <a:gd name="connsiteY2" fmla="*/ 426691 h 426691"/>
                  <a:gd name="connsiteX3" fmla="*/ 0 w 1373020"/>
                  <a:gd name="connsiteY3" fmla="*/ 426691 h 426691"/>
                  <a:gd name="connsiteX4" fmla="*/ 323208 w 1373020"/>
                  <a:gd name="connsiteY4" fmla="*/ 111669 h 426691"/>
                  <a:gd name="connsiteX5" fmla="*/ 437779 w 1373020"/>
                  <a:gd name="connsiteY5" fmla="*/ 0 h 4266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373020" h="426691">
                    <a:moveTo>
                      <a:pt x="437779" y="0"/>
                    </a:moveTo>
                    <a:lnTo>
                      <a:pt x="1373020" y="0"/>
                    </a:lnTo>
                    <a:lnTo>
                      <a:pt x="1373020" y="426691"/>
                    </a:lnTo>
                    <a:lnTo>
                      <a:pt x="0" y="426691"/>
                    </a:lnTo>
                    <a:lnTo>
                      <a:pt x="323208" y="111669"/>
                    </a:lnTo>
                    <a:lnTo>
                      <a:pt x="437779" y="0"/>
                    </a:lnTo>
                    <a:close/>
                  </a:path>
                </a:pathLst>
              </a:custGeom>
              <a:gradFill>
                <a:gsLst>
                  <a:gs pos="0">
                    <a:srgbClr val="FBE4AE"/>
                  </a:gs>
                  <a:gs pos="13000">
                    <a:srgbClr val="BD922A"/>
                  </a:gs>
                  <a:gs pos="21001">
                    <a:srgbClr val="BD922A"/>
                  </a:gs>
                  <a:gs pos="63000">
                    <a:srgbClr val="FBE4AE"/>
                  </a:gs>
                  <a:gs pos="67000">
                    <a:srgbClr val="BD922A"/>
                  </a:gs>
                  <a:gs pos="69000">
                    <a:srgbClr val="835E17"/>
                  </a:gs>
                  <a:gs pos="82001">
                    <a:srgbClr val="A28949"/>
                  </a:gs>
                  <a:gs pos="100000">
                    <a:srgbClr val="FAE3B7"/>
                  </a:gs>
                </a:gsLst>
                <a:lin ang="0" scaled="1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th-TH" sz="2000" dirty="0"/>
              </a:p>
            </p:txBody>
          </p:sp>
          <p:sp>
            <p:nvSpPr>
              <p:cNvPr id="8" name="รูปแบบอิสระ: รูปร่าง 62">
                <a:extLst>
                  <a:ext uri="{FF2B5EF4-FFF2-40B4-BE49-F238E27FC236}">
                    <a16:creationId xmlns:a16="http://schemas.microsoft.com/office/drawing/2014/main" id="{BC603FB5-6644-163A-E923-6A79CC20C5EE}"/>
                  </a:ext>
                </a:extLst>
              </p:cNvPr>
              <p:cNvSpPr/>
              <p:nvPr/>
            </p:nvSpPr>
            <p:spPr>
              <a:xfrm flipV="1">
                <a:off x="5266749" y="-20538"/>
                <a:ext cx="3893491" cy="487172"/>
              </a:xfrm>
              <a:custGeom>
                <a:avLst/>
                <a:gdLst>
                  <a:gd name="connsiteX0" fmla="*/ 437779 w 1373020"/>
                  <a:gd name="connsiteY0" fmla="*/ 0 h 426691"/>
                  <a:gd name="connsiteX1" fmla="*/ 1373020 w 1373020"/>
                  <a:gd name="connsiteY1" fmla="*/ 0 h 426691"/>
                  <a:gd name="connsiteX2" fmla="*/ 1373020 w 1373020"/>
                  <a:gd name="connsiteY2" fmla="*/ 426691 h 426691"/>
                  <a:gd name="connsiteX3" fmla="*/ 0 w 1373020"/>
                  <a:gd name="connsiteY3" fmla="*/ 426691 h 426691"/>
                  <a:gd name="connsiteX4" fmla="*/ 323208 w 1373020"/>
                  <a:gd name="connsiteY4" fmla="*/ 111669 h 426691"/>
                  <a:gd name="connsiteX5" fmla="*/ 437779 w 1373020"/>
                  <a:gd name="connsiteY5" fmla="*/ 0 h 4266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373020" h="426691">
                    <a:moveTo>
                      <a:pt x="437779" y="0"/>
                    </a:moveTo>
                    <a:lnTo>
                      <a:pt x="1373020" y="0"/>
                    </a:lnTo>
                    <a:lnTo>
                      <a:pt x="1373020" y="426691"/>
                    </a:lnTo>
                    <a:lnTo>
                      <a:pt x="0" y="426691"/>
                    </a:lnTo>
                    <a:lnTo>
                      <a:pt x="323208" y="111669"/>
                    </a:lnTo>
                    <a:lnTo>
                      <a:pt x="437779" y="0"/>
                    </a:lnTo>
                    <a:close/>
                  </a:path>
                </a:pathLst>
              </a:custGeom>
              <a:gradFill>
                <a:gsLst>
                  <a:gs pos="0">
                    <a:srgbClr val="FBE4AE"/>
                  </a:gs>
                  <a:gs pos="13000">
                    <a:srgbClr val="BD922A"/>
                  </a:gs>
                  <a:gs pos="21001">
                    <a:srgbClr val="BD922A"/>
                  </a:gs>
                  <a:gs pos="63000">
                    <a:srgbClr val="FBE4AE"/>
                  </a:gs>
                  <a:gs pos="67000">
                    <a:srgbClr val="BD922A"/>
                  </a:gs>
                  <a:gs pos="69000">
                    <a:srgbClr val="835E17"/>
                  </a:gs>
                  <a:gs pos="82001">
                    <a:srgbClr val="A28949"/>
                  </a:gs>
                  <a:gs pos="100000">
                    <a:srgbClr val="FAE3B7"/>
                  </a:gs>
                </a:gsLst>
                <a:lin ang="0" scaled="1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th-TH" sz="2000" dirty="0"/>
              </a:p>
            </p:txBody>
          </p:sp>
          <p:sp>
            <p:nvSpPr>
              <p:cNvPr id="9" name="สี่เหลี่ยมผืนผ้า 11">
                <a:extLst>
                  <a:ext uri="{FF2B5EF4-FFF2-40B4-BE49-F238E27FC236}">
                    <a16:creationId xmlns:a16="http://schemas.microsoft.com/office/drawing/2014/main" id="{C6BA18A6-C4DD-C000-5AA6-5C610C30F73C}"/>
                  </a:ext>
                </a:extLst>
              </p:cNvPr>
              <p:cNvSpPr/>
              <p:nvPr/>
            </p:nvSpPr>
            <p:spPr>
              <a:xfrm>
                <a:off x="0" y="-57269"/>
                <a:ext cx="9160241" cy="404810"/>
              </a:xfrm>
              <a:prstGeom prst="rect">
                <a:avLst/>
              </a:prstGeom>
              <a:solidFill>
                <a:srgbClr val="002060"/>
              </a:solidFill>
              <a:ln>
                <a:solidFill>
                  <a:schemeClr val="accent4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endParaRPr lang="th-TH" sz="1200" b="1" dirty="0">
                  <a:solidFill>
                    <a:schemeClr val="bg1"/>
                  </a:solidFill>
                  <a:latin typeface="Chulabhorn Likit Text" panose="00000500000000000000" pitchFamily="50" charset="-34"/>
                  <a:cs typeface="Chulabhorn Likit Text" panose="00000500000000000000" pitchFamily="50" charset="-34"/>
                </a:endParaRPr>
              </a:p>
            </p:txBody>
          </p:sp>
          <p:sp>
            <p:nvSpPr>
              <p:cNvPr id="10" name="วงรี 13">
                <a:extLst>
                  <a:ext uri="{FF2B5EF4-FFF2-40B4-BE49-F238E27FC236}">
                    <a16:creationId xmlns:a16="http://schemas.microsoft.com/office/drawing/2014/main" id="{458AFB20-0A23-04B4-A8CD-33E3311CCEC9}"/>
                  </a:ext>
                </a:extLst>
              </p:cNvPr>
              <p:cNvSpPr/>
              <p:nvPr/>
            </p:nvSpPr>
            <p:spPr>
              <a:xfrm>
                <a:off x="5364490" y="-365563"/>
                <a:ext cx="1840389" cy="1246552"/>
              </a:xfrm>
              <a:prstGeom prst="ellipse">
                <a:avLst/>
              </a:prstGeom>
              <a:solidFill>
                <a:srgbClr val="FBF7F1"/>
              </a:solidFill>
              <a:ln>
                <a:noFill/>
              </a:ln>
              <a:effectLst>
                <a:softEdge rad="31750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2000" dirty="0"/>
              </a:p>
            </p:txBody>
          </p:sp>
          <p:pic>
            <p:nvPicPr>
              <p:cNvPr id="11" name="รูปภาพ 65">
                <a:extLst>
                  <a:ext uri="{FF2B5EF4-FFF2-40B4-BE49-F238E27FC236}">
                    <a16:creationId xmlns:a16="http://schemas.microsoft.com/office/drawing/2014/main" id="{9740CE9C-9D93-AEE9-8F4B-A4835C19B6C1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r="65168" b="30186"/>
              <a:stretch/>
            </p:blipFill>
            <p:spPr>
              <a:xfrm>
                <a:off x="5911596" y="-52058"/>
                <a:ext cx="760236" cy="501554"/>
              </a:xfrm>
              <a:custGeom>
                <a:avLst/>
                <a:gdLst>
                  <a:gd name="connsiteX0" fmla="*/ 0 w 1500565"/>
                  <a:gd name="connsiteY0" fmla="*/ 0 h 990006"/>
                  <a:gd name="connsiteX1" fmla="*/ 1500565 w 1500565"/>
                  <a:gd name="connsiteY1" fmla="*/ 0 h 990006"/>
                  <a:gd name="connsiteX2" fmla="*/ 1500565 w 1500565"/>
                  <a:gd name="connsiteY2" fmla="*/ 699241 h 990006"/>
                  <a:gd name="connsiteX3" fmla="*/ 1454656 w 1500565"/>
                  <a:gd name="connsiteY3" fmla="*/ 699241 h 990006"/>
                  <a:gd name="connsiteX4" fmla="*/ 1454656 w 1500565"/>
                  <a:gd name="connsiteY4" fmla="*/ 958222 h 990006"/>
                  <a:gd name="connsiteX5" fmla="*/ 1500565 w 1500565"/>
                  <a:gd name="connsiteY5" fmla="*/ 958222 h 990006"/>
                  <a:gd name="connsiteX6" fmla="*/ 1500565 w 1500565"/>
                  <a:gd name="connsiteY6" fmla="*/ 990006 h 990006"/>
                  <a:gd name="connsiteX7" fmla="*/ 0 w 1500565"/>
                  <a:gd name="connsiteY7" fmla="*/ 990006 h 9900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00565" h="990006">
                    <a:moveTo>
                      <a:pt x="0" y="0"/>
                    </a:moveTo>
                    <a:lnTo>
                      <a:pt x="1500565" y="0"/>
                    </a:lnTo>
                    <a:lnTo>
                      <a:pt x="1500565" y="699241"/>
                    </a:lnTo>
                    <a:lnTo>
                      <a:pt x="1454656" y="699241"/>
                    </a:lnTo>
                    <a:lnTo>
                      <a:pt x="1454656" y="958222"/>
                    </a:lnTo>
                    <a:lnTo>
                      <a:pt x="1500565" y="958222"/>
                    </a:lnTo>
                    <a:lnTo>
                      <a:pt x="1500565" y="990006"/>
                    </a:lnTo>
                    <a:lnTo>
                      <a:pt x="0" y="990006"/>
                    </a:lnTo>
                    <a:close/>
                  </a:path>
                </a:pathLst>
              </a:custGeom>
            </p:spPr>
          </p:pic>
        </p:grpSp>
        <p:sp>
          <p:nvSpPr>
            <p:cNvPr id="6" name="กล่องข้อความ 8">
              <a:extLst>
                <a:ext uri="{FF2B5EF4-FFF2-40B4-BE49-F238E27FC236}">
                  <a16:creationId xmlns:a16="http://schemas.microsoft.com/office/drawing/2014/main" id="{1FD8033C-EE7F-C64C-DFEE-76F71EBD323D}"/>
                </a:ext>
              </a:extLst>
            </p:cNvPr>
            <p:cNvSpPr txBox="1"/>
            <p:nvPr/>
          </p:nvSpPr>
          <p:spPr>
            <a:xfrm>
              <a:off x="7815870" y="-24981"/>
              <a:ext cx="2493196" cy="49859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lnSpc>
                  <a:spcPct val="110000"/>
                </a:lnSpc>
              </a:pPr>
              <a:r>
                <a:rPr lang="en-US" sz="1200" b="1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Chulabhorn Likit Text" panose="00000500000000000000" pitchFamily="50" charset="-34"/>
                  <a:cs typeface="Chulabhorn Likit Text" panose="00000500000000000000" pitchFamily="50" charset="-34"/>
                </a:rPr>
                <a:t>60 </a:t>
              </a:r>
              <a:r>
                <a:rPr lang="th-TH" sz="1200" b="1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Chulabhorn Likit Text" panose="00000500000000000000" pitchFamily="50" charset="-34"/>
                  <a:cs typeface="Chulabhorn Likit Text" panose="00000500000000000000" pitchFamily="50" charset="-34"/>
                </a:rPr>
                <a:t>ปี กรมการพัฒนาชุมชน</a:t>
              </a:r>
            </a:p>
            <a:p>
              <a:pPr>
                <a:lnSpc>
                  <a:spcPct val="110000"/>
                </a:lnSpc>
              </a:pPr>
              <a:r>
                <a:rPr lang="th-TH" sz="1200" b="1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Chulabhorn Likit Text" panose="00000500000000000000" pitchFamily="50" charset="-34"/>
                  <a:cs typeface="Chulabhorn Likit Text" panose="00000500000000000000" pitchFamily="50" charset="-34"/>
                </a:rPr>
                <a:t>สร้างสรรค์ชุมชน สร้างคน สร้างชาติ</a:t>
              </a:r>
              <a:endParaRPr lang="en-US" sz="12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hulabhorn Likit Text" panose="00000500000000000000" pitchFamily="50" charset="-34"/>
                <a:cs typeface="Chulabhorn Likit Text" panose="00000500000000000000" pitchFamily="50" charset="-34"/>
              </a:endParaRPr>
            </a:p>
          </p:txBody>
        </p:sp>
      </p:grpSp>
      <p:sp>
        <p:nvSpPr>
          <p:cNvPr id="20" name="กล่องข้อความ 19">
            <a:extLst>
              <a:ext uri="{FF2B5EF4-FFF2-40B4-BE49-F238E27FC236}">
                <a16:creationId xmlns:a16="http://schemas.microsoft.com/office/drawing/2014/main" id="{F71175DD-0F03-335C-24ED-BFFC1CEAFF02}"/>
              </a:ext>
            </a:extLst>
          </p:cNvPr>
          <p:cNvSpPr txBox="1"/>
          <p:nvPr/>
        </p:nvSpPr>
        <p:spPr>
          <a:xfrm>
            <a:off x="120408" y="11952"/>
            <a:ext cx="5667421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defRPr/>
            </a:pPr>
            <a:r>
              <a:rPr lang="th-TH" sz="1200" b="1" dirty="0">
                <a:solidFill>
                  <a:schemeClr val="bg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4.1 รายงานผลการเบิกจ่ายตามแผนการดำเนินงานและแผนการใช้จ่ายงบประมาณ</a:t>
            </a:r>
            <a:br>
              <a:rPr lang="th-TH" sz="1200" b="1" dirty="0">
                <a:solidFill>
                  <a:schemeClr val="bg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</a:br>
            <a:r>
              <a:rPr lang="th-TH" sz="1200" b="1" dirty="0">
                <a:solidFill>
                  <a:schemeClr val="bg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กองทุนพัฒนาบทบาทสตรี ประจำปีงบประมาณ พ.ศ. 2566</a:t>
            </a:r>
            <a:endParaRPr lang="th-TH" sz="1200" b="1" dirty="0">
              <a:solidFill>
                <a:schemeClr val="bg1"/>
              </a:solidFill>
              <a:latin typeface="Chulabhorn Likit Text" panose="00000500000000000000" pitchFamily="50" charset="-34"/>
              <a:ea typeface="Calibri" panose="020F0502020204030204" pitchFamily="34" charset="0"/>
              <a:cs typeface="Chulabhorn Likit Text" panose="00000500000000000000" pitchFamily="50" charset="-34"/>
            </a:endParaRPr>
          </a:p>
        </p:txBody>
      </p:sp>
      <p:grpSp>
        <p:nvGrpSpPr>
          <p:cNvPr id="51" name="Group 50"/>
          <p:cNvGrpSpPr/>
          <p:nvPr/>
        </p:nvGrpSpPr>
        <p:grpSpPr>
          <a:xfrm>
            <a:off x="-23583" y="5154909"/>
            <a:ext cx="10183585" cy="694389"/>
            <a:chOff x="-23583" y="5134125"/>
            <a:chExt cx="10183585" cy="715174"/>
          </a:xfrm>
        </p:grpSpPr>
        <p:grpSp>
          <p:nvGrpSpPr>
            <p:cNvPr id="54" name="กลุ่ม 1">
              <a:extLst>
                <a:ext uri="{FF2B5EF4-FFF2-40B4-BE49-F238E27FC236}">
                  <a16:creationId xmlns:a16="http://schemas.microsoft.com/office/drawing/2014/main" id="{58DAA6D8-19A9-434E-BD10-9F227ECAADEE}"/>
                </a:ext>
              </a:extLst>
            </p:cNvPr>
            <p:cNvGrpSpPr/>
            <p:nvPr/>
          </p:nvGrpSpPr>
          <p:grpSpPr>
            <a:xfrm>
              <a:off x="-23583" y="5274993"/>
              <a:ext cx="10183585" cy="470079"/>
              <a:chOff x="-21226" y="4621292"/>
              <a:chExt cx="9165227" cy="561020"/>
            </a:xfrm>
          </p:grpSpPr>
          <p:grpSp>
            <p:nvGrpSpPr>
              <p:cNvPr id="63" name="กลุ่ม 7">
                <a:extLst>
                  <a:ext uri="{FF2B5EF4-FFF2-40B4-BE49-F238E27FC236}">
                    <a16:creationId xmlns:a16="http://schemas.microsoft.com/office/drawing/2014/main" id="{30C28730-7CDF-4231-A774-6A7122EB4AEA}"/>
                  </a:ext>
                </a:extLst>
              </p:cNvPr>
              <p:cNvGrpSpPr/>
              <p:nvPr/>
            </p:nvGrpSpPr>
            <p:grpSpPr>
              <a:xfrm>
                <a:off x="-21226" y="4635401"/>
                <a:ext cx="5133813" cy="546911"/>
                <a:chOff x="-45702" y="6428830"/>
                <a:chExt cx="7109733" cy="450425"/>
              </a:xfrm>
            </p:grpSpPr>
            <p:sp>
              <p:nvSpPr>
                <p:cNvPr id="67" name="รูปแบบอิสระ: รูปร่าง 55">
                  <a:extLst>
                    <a:ext uri="{FF2B5EF4-FFF2-40B4-BE49-F238E27FC236}">
                      <a16:creationId xmlns:a16="http://schemas.microsoft.com/office/drawing/2014/main" id="{447532BC-F1AF-418B-B954-69A21822D4D1}"/>
                    </a:ext>
                  </a:extLst>
                </p:cNvPr>
                <p:cNvSpPr/>
                <p:nvPr/>
              </p:nvSpPr>
              <p:spPr>
                <a:xfrm>
                  <a:off x="-16309" y="6508953"/>
                  <a:ext cx="6875685" cy="339767"/>
                </a:xfrm>
                <a:custGeom>
                  <a:avLst/>
                  <a:gdLst>
                    <a:gd name="connsiteX0" fmla="*/ 0 w 6028447"/>
                    <a:gd name="connsiteY0" fmla="*/ 0 h 339767"/>
                    <a:gd name="connsiteX1" fmla="*/ 6028447 w 6028447"/>
                    <a:gd name="connsiteY1" fmla="*/ 0 h 339767"/>
                    <a:gd name="connsiteX2" fmla="*/ 5679852 w 6028447"/>
                    <a:gd name="connsiteY2" fmla="*/ 339767 h 339767"/>
                    <a:gd name="connsiteX3" fmla="*/ 0 w 6028447"/>
                    <a:gd name="connsiteY3" fmla="*/ 339767 h 339767"/>
                    <a:gd name="connsiteX4" fmla="*/ 0 w 6028447"/>
                    <a:gd name="connsiteY4" fmla="*/ 0 h 3397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028447" h="339767">
                      <a:moveTo>
                        <a:pt x="0" y="0"/>
                      </a:moveTo>
                      <a:lnTo>
                        <a:pt x="6028447" y="0"/>
                      </a:lnTo>
                      <a:lnTo>
                        <a:pt x="5679852" y="339767"/>
                      </a:lnTo>
                      <a:lnTo>
                        <a:pt x="0" y="33976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th-TH" sz="2000" dirty="0"/>
                </a:p>
              </p:txBody>
            </p:sp>
            <p:sp>
              <p:nvSpPr>
                <p:cNvPr id="68" name="รูปแบบอิสระ: รูปร่าง 50">
                  <a:extLst>
                    <a:ext uri="{FF2B5EF4-FFF2-40B4-BE49-F238E27FC236}">
                      <a16:creationId xmlns:a16="http://schemas.microsoft.com/office/drawing/2014/main" id="{72AD55B9-27A4-40A2-86AD-A09FD1FBB379}"/>
                    </a:ext>
                  </a:extLst>
                </p:cNvPr>
                <p:cNvSpPr/>
                <p:nvPr/>
              </p:nvSpPr>
              <p:spPr>
                <a:xfrm>
                  <a:off x="-45702" y="6433550"/>
                  <a:ext cx="7025615" cy="426691"/>
                </a:xfrm>
                <a:custGeom>
                  <a:avLst/>
                  <a:gdLst>
                    <a:gd name="connsiteX0" fmla="*/ 0 w 6123140"/>
                    <a:gd name="connsiteY0" fmla="*/ 0 h 426691"/>
                    <a:gd name="connsiteX1" fmla="*/ 6123140 w 6123140"/>
                    <a:gd name="connsiteY1" fmla="*/ 0 h 426691"/>
                    <a:gd name="connsiteX2" fmla="*/ 6008569 w 6123140"/>
                    <a:gd name="connsiteY2" fmla="*/ 111669 h 426691"/>
                    <a:gd name="connsiteX3" fmla="*/ 5685361 w 6123140"/>
                    <a:gd name="connsiteY3" fmla="*/ 426691 h 426691"/>
                    <a:gd name="connsiteX4" fmla="*/ 5679852 w 6123140"/>
                    <a:gd name="connsiteY4" fmla="*/ 426691 h 426691"/>
                    <a:gd name="connsiteX5" fmla="*/ 6028447 w 6123140"/>
                    <a:gd name="connsiteY5" fmla="*/ 86924 h 426691"/>
                    <a:gd name="connsiteX6" fmla="*/ 0 w 6123140"/>
                    <a:gd name="connsiteY6" fmla="*/ 86924 h 426691"/>
                    <a:gd name="connsiteX7" fmla="*/ 0 w 6123140"/>
                    <a:gd name="connsiteY7" fmla="*/ 0 h 4266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123140" h="426691">
                      <a:moveTo>
                        <a:pt x="0" y="0"/>
                      </a:moveTo>
                      <a:lnTo>
                        <a:pt x="6123140" y="0"/>
                      </a:lnTo>
                      <a:lnTo>
                        <a:pt x="6008569" y="111669"/>
                      </a:lnTo>
                      <a:lnTo>
                        <a:pt x="5685361" y="426691"/>
                      </a:lnTo>
                      <a:lnTo>
                        <a:pt x="5679852" y="426691"/>
                      </a:lnTo>
                      <a:lnTo>
                        <a:pt x="6028447" y="86924"/>
                      </a:lnTo>
                      <a:lnTo>
                        <a:pt x="0" y="8692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>
                  <a:gsLst>
                    <a:gs pos="0">
                      <a:srgbClr val="FBE4AE"/>
                    </a:gs>
                    <a:gs pos="13000">
                      <a:srgbClr val="BD922A"/>
                    </a:gs>
                    <a:gs pos="21001">
                      <a:srgbClr val="BD922A"/>
                    </a:gs>
                    <a:gs pos="63000">
                      <a:srgbClr val="FBE4AE"/>
                    </a:gs>
                    <a:gs pos="67000">
                      <a:srgbClr val="BD922A"/>
                    </a:gs>
                    <a:gs pos="69000">
                      <a:srgbClr val="835E17"/>
                    </a:gs>
                    <a:gs pos="82001">
                      <a:srgbClr val="A28949"/>
                    </a:gs>
                    <a:gs pos="100000">
                      <a:srgbClr val="FAE3B7"/>
                    </a:gs>
                  </a:gsLst>
                  <a:lin ang="0" scaled="1"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th-TH" sz="2000" dirty="0"/>
                </a:p>
              </p:txBody>
            </p:sp>
            <p:sp>
              <p:nvSpPr>
                <p:cNvPr id="69" name="รูปแบบอิสระ: รูปร่าง 49">
                  <a:extLst>
                    <a:ext uri="{FF2B5EF4-FFF2-40B4-BE49-F238E27FC236}">
                      <a16:creationId xmlns:a16="http://schemas.microsoft.com/office/drawing/2014/main" id="{0CC04605-512B-40BA-BB6C-C4CA6329F254}"/>
                    </a:ext>
                  </a:extLst>
                </p:cNvPr>
                <p:cNvSpPr/>
                <p:nvPr/>
              </p:nvSpPr>
              <p:spPr>
                <a:xfrm rot="380166">
                  <a:off x="6515308" y="6428830"/>
                  <a:ext cx="548723" cy="450425"/>
                </a:xfrm>
                <a:custGeom>
                  <a:avLst/>
                  <a:gdLst>
                    <a:gd name="connsiteX0" fmla="*/ 411471 w 524882"/>
                    <a:gd name="connsiteY0" fmla="*/ 0 h 426691"/>
                    <a:gd name="connsiteX1" fmla="*/ 524882 w 524882"/>
                    <a:gd name="connsiteY1" fmla="*/ 0 h 426691"/>
                    <a:gd name="connsiteX2" fmla="*/ 113411 w 524882"/>
                    <a:gd name="connsiteY2" fmla="*/ 426691 h 426691"/>
                    <a:gd name="connsiteX3" fmla="*/ 0 w 524882"/>
                    <a:gd name="connsiteY3" fmla="*/ 426691 h 426691"/>
                    <a:gd name="connsiteX4" fmla="*/ 411471 w 524882"/>
                    <a:gd name="connsiteY4" fmla="*/ 0 h 4266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24882" h="426691">
                      <a:moveTo>
                        <a:pt x="411471" y="0"/>
                      </a:moveTo>
                      <a:lnTo>
                        <a:pt x="524882" y="0"/>
                      </a:lnTo>
                      <a:lnTo>
                        <a:pt x="113411" y="426691"/>
                      </a:lnTo>
                      <a:lnTo>
                        <a:pt x="0" y="426691"/>
                      </a:lnTo>
                      <a:lnTo>
                        <a:pt x="411471" y="0"/>
                      </a:ln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FBE4AE"/>
                    </a:gs>
                    <a:gs pos="13000">
                      <a:srgbClr val="BD922A"/>
                    </a:gs>
                    <a:gs pos="21001">
                      <a:srgbClr val="BD922A"/>
                    </a:gs>
                    <a:gs pos="63000">
                      <a:srgbClr val="FBE4AE"/>
                    </a:gs>
                    <a:gs pos="67000">
                      <a:srgbClr val="BD922A"/>
                    </a:gs>
                    <a:gs pos="69000">
                      <a:srgbClr val="835E17"/>
                    </a:gs>
                    <a:gs pos="82001">
                      <a:srgbClr val="A28949"/>
                    </a:gs>
                    <a:gs pos="100000">
                      <a:srgbClr val="FAE3B7"/>
                    </a:gs>
                  </a:gsLst>
                  <a:path path="circle">
                    <a:fillToRect l="100000" b="100000"/>
                  </a:path>
                  <a:tileRect t="-100000" r="-100000"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th-TH" sz="2000"/>
                </a:p>
              </p:txBody>
            </p:sp>
          </p:grpSp>
          <p:grpSp>
            <p:nvGrpSpPr>
              <p:cNvPr id="64" name="กลุ่ม 4">
                <a:extLst>
                  <a:ext uri="{FF2B5EF4-FFF2-40B4-BE49-F238E27FC236}">
                    <a16:creationId xmlns:a16="http://schemas.microsoft.com/office/drawing/2014/main" id="{33080593-C486-4A4E-A259-28A964353B4D}"/>
                  </a:ext>
                </a:extLst>
              </p:cNvPr>
              <p:cNvGrpSpPr/>
              <p:nvPr/>
            </p:nvGrpSpPr>
            <p:grpSpPr>
              <a:xfrm>
                <a:off x="7524888" y="4621292"/>
                <a:ext cx="1619113" cy="531030"/>
                <a:chOff x="9543115" y="6415804"/>
                <a:chExt cx="2661401" cy="453428"/>
              </a:xfrm>
            </p:grpSpPr>
            <p:sp>
              <p:nvSpPr>
                <p:cNvPr id="65" name="รูปแบบอิสระ: รูปร่าง 38">
                  <a:extLst>
                    <a:ext uri="{FF2B5EF4-FFF2-40B4-BE49-F238E27FC236}">
                      <a16:creationId xmlns:a16="http://schemas.microsoft.com/office/drawing/2014/main" id="{18287458-5345-45BB-A7B2-0AE1DDE4E433}"/>
                    </a:ext>
                  </a:extLst>
                </p:cNvPr>
                <p:cNvSpPr/>
                <p:nvPr/>
              </p:nvSpPr>
              <p:spPr>
                <a:xfrm>
                  <a:off x="9543115" y="6415804"/>
                  <a:ext cx="2661398" cy="441288"/>
                </a:xfrm>
                <a:custGeom>
                  <a:avLst/>
                  <a:gdLst>
                    <a:gd name="connsiteX0" fmla="*/ 437779 w 1373020"/>
                    <a:gd name="connsiteY0" fmla="*/ 0 h 426691"/>
                    <a:gd name="connsiteX1" fmla="*/ 1373020 w 1373020"/>
                    <a:gd name="connsiteY1" fmla="*/ 0 h 426691"/>
                    <a:gd name="connsiteX2" fmla="*/ 1373020 w 1373020"/>
                    <a:gd name="connsiteY2" fmla="*/ 426691 h 426691"/>
                    <a:gd name="connsiteX3" fmla="*/ 0 w 1373020"/>
                    <a:gd name="connsiteY3" fmla="*/ 426691 h 426691"/>
                    <a:gd name="connsiteX4" fmla="*/ 323208 w 1373020"/>
                    <a:gd name="connsiteY4" fmla="*/ 111669 h 426691"/>
                    <a:gd name="connsiteX5" fmla="*/ 437779 w 1373020"/>
                    <a:gd name="connsiteY5" fmla="*/ 0 h 4266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73020" h="426691">
                      <a:moveTo>
                        <a:pt x="437779" y="0"/>
                      </a:moveTo>
                      <a:lnTo>
                        <a:pt x="1373020" y="0"/>
                      </a:lnTo>
                      <a:lnTo>
                        <a:pt x="1373020" y="426691"/>
                      </a:lnTo>
                      <a:lnTo>
                        <a:pt x="0" y="426691"/>
                      </a:lnTo>
                      <a:lnTo>
                        <a:pt x="323208" y="111669"/>
                      </a:lnTo>
                      <a:lnTo>
                        <a:pt x="437779" y="0"/>
                      </a:lnTo>
                      <a:close/>
                    </a:path>
                  </a:pathLst>
                </a:custGeom>
                <a:gradFill>
                  <a:gsLst>
                    <a:gs pos="0">
                      <a:srgbClr val="FBE4AE"/>
                    </a:gs>
                    <a:gs pos="13000">
                      <a:srgbClr val="BD922A"/>
                    </a:gs>
                    <a:gs pos="21001">
                      <a:srgbClr val="BD922A"/>
                    </a:gs>
                    <a:gs pos="63000">
                      <a:srgbClr val="FBE4AE"/>
                    </a:gs>
                    <a:gs pos="67000">
                      <a:srgbClr val="BD922A"/>
                    </a:gs>
                    <a:gs pos="69000">
                      <a:srgbClr val="835E17"/>
                    </a:gs>
                    <a:gs pos="82001">
                      <a:srgbClr val="A28949"/>
                    </a:gs>
                    <a:gs pos="100000">
                      <a:srgbClr val="FAE3B7"/>
                    </a:gs>
                  </a:gsLst>
                  <a:lin ang="0" scaled="1"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th-TH" sz="2000"/>
                </a:p>
              </p:txBody>
            </p:sp>
            <p:sp>
              <p:nvSpPr>
                <p:cNvPr id="66" name="รูปแบบอิสระ: รูปร่าง 31">
                  <a:extLst>
                    <a:ext uri="{FF2B5EF4-FFF2-40B4-BE49-F238E27FC236}">
                      <a16:creationId xmlns:a16="http://schemas.microsoft.com/office/drawing/2014/main" id="{CB515603-CB57-4A48-B8A7-C4BD2C469F4B}"/>
                    </a:ext>
                  </a:extLst>
                </p:cNvPr>
                <p:cNvSpPr/>
                <p:nvPr/>
              </p:nvSpPr>
              <p:spPr>
                <a:xfrm>
                  <a:off x="9543115" y="6510930"/>
                  <a:ext cx="2661401" cy="358302"/>
                </a:xfrm>
                <a:custGeom>
                  <a:avLst/>
                  <a:gdLst>
                    <a:gd name="connsiteX0" fmla="*/ 349528 w 1399340"/>
                    <a:gd name="connsiteY0" fmla="*/ 0 h 340675"/>
                    <a:gd name="connsiteX1" fmla="*/ 1399340 w 1399340"/>
                    <a:gd name="connsiteY1" fmla="*/ 0 h 340675"/>
                    <a:gd name="connsiteX2" fmla="*/ 1399340 w 1399340"/>
                    <a:gd name="connsiteY2" fmla="*/ 340675 h 340675"/>
                    <a:gd name="connsiteX3" fmla="*/ 0 w 1399340"/>
                    <a:gd name="connsiteY3" fmla="*/ 340675 h 340675"/>
                    <a:gd name="connsiteX4" fmla="*/ 349528 w 1399340"/>
                    <a:gd name="connsiteY4" fmla="*/ 0 h 3406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99340" h="340675">
                      <a:moveTo>
                        <a:pt x="349528" y="0"/>
                      </a:moveTo>
                      <a:lnTo>
                        <a:pt x="1399340" y="0"/>
                      </a:lnTo>
                      <a:lnTo>
                        <a:pt x="1399340" y="340675"/>
                      </a:lnTo>
                      <a:lnTo>
                        <a:pt x="0" y="340675"/>
                      </a:lnTo>
                      <a:lnTo>
                        <a:pt x="349528" y="0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th-TH" sz="2000"/>
                </a:p>
              </p:txBody>
            </p:sp>
          </p:grpSp>
        </p:grpSp>
        <p:pic>
          <p:nvPicPr>
            <p:cNvPr id="55" name="Picture 23">
              <a:extLst>
                <a:ext uri="{FF2B5EF4-FFF2-40B4-BE49-F238E27FC236}">
                  <a16:creationId xmlns:a16="http://schemas.microsoft.com/office/drawing/2014/main" id="{A9FCDA38-8F0B-49DF-8F2E-B899B1F3623D}"/>
                </a:ext>
              </a:extLst>
            </p:cNvPr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699853" y="5264104"/>
              <a:ext cx="625615" cy="408428"/>
            </a:xfrm>
            <a:prstGeom prst="rect">
              <a:avLst/>
            </a:prstGeom>
          </p:spPr>
        </p:pic>
        <p:pic>
          <p:nvPicPr>
            <p:cNvPr id="56" name="Picture 24">
              <a:extLst>
                <a:ext uri="{FF2B5EF4-FFF2-40B4-BE49-F238E27FC236}">
                  <a16:creationId xmlns:a16="http://schemas.microsoft.com/office/drawing/2014/main" id="{199745AA-CFB3-443D-A566-E11575BA5223}"/>
                </a:ext>
              </a:extLst>
            </p:cNvPr>
            <p:cNvPicPr>
              <a:picLocks noChangeAspect="1"/>
            </p:cNvPicPr>
            <p:nvPr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440755" y="5252961"/>
              <a:ext cx="384697" cy="433336"/>
            </a:xfrm>
            <a:prstGeom prst="rect">
              <a:avLst/>
            </a:prstGeom>
          </p:spPr>
        </p:pic>
        <p:pic>
          <p:nvPicPr>
            <p:cNvPr id="57" name="Picture 35">
              <a:extLst>
                <a:ext uri="{FF2B5EF4-FFF2-40B4-BE49-F238E27FC236}">
                  <a16:creationId xmlns:a16="http://schemas.microsoft.com/office/drawing/2014/main" id="{9584FECB-F937-4F01-8CDD-C92F98A2F1BC}"/>
                </a:ext>
              </a:extLst>
            </p:cNvPr>
            <p:cNvPicPr>
              <a:picLocks noChangeAspect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882063" y="5338458"/>
              <a:ext cx="373365" cy="309768"/>
            </a:xfrm>
            <a:prstGeom prst="rect">
              <a:avLst/>
            </a:prstGeom>
          </p:spPr>
        </p:pic>
        <p:pic>
          <p:nvPicPr>
            <p:cNvPr id="58" name="Picture 36">
              <a:extLst>
                <a:ext uri="{FF2B5EF4-FFF2-40B4-BE49-F238E27FC236}">
                  <a16:creationId xmlns:a16="http://schemas.microsoft.com/office/drawing/2014/main" id="{62FFD426-AD6C-47DA-99D3-A7217E240C18}"/>
                </a:ext>
              </a:extLst>
            </p:cNvPr>
            <p:cNvPicPr>
              <a:picLocks noChangeAspect="1"/>
            </p:cNvPicPr>
            <p:nvPr/>
          </p:nvPicPr>
          <p:blipFill>
            <a:blip r:embed="rId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345100" y="5340250"/>
              <a:ext cx="281130" cy="303691"/>
            </a:xfrm>
            <a:prstGeom prst="rect">
              <a:avLst/>
            </a:prstGeom>
          </p:spPr>
        </p:pic>
        <p:pic>
          <p:nvPicPr>
            <p:cNvPr id="59" name="Picture 2" descr="C:\Users\Administrator\Desktop\change for good.png"/>
            <p:cNvPicPr>
              <a:picLocks noChangeAspect="1" noChangeArrowheads="1"/>
            </p:cNvPicPr>
            <p:nvPr/>
          </p:nvPicPr>
          <p:blipFill>
            <a:blip r:embed="rId9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606130" y="5281839"/>
              <a:ext cx="890907" cy="501037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62" name="รูปแบบอิสระ: รูปร่าง 49">
              <a:extLst>
                <a:ext uri="{FF2B5EF4-FFF2-40B4-BE49-F238E27FC236}">
                  <a16:creationId xmlns:a16="http://schemas.microsoft.com/office/drawing/2014/main" id="{0CC04605-512B-40BA-BB6C-C4CA6329F254}"/>
                </a:ext>
              </a:extLst>
            </p:cNvPr>
            <p:cNvSpPr/>
            <p:nvPr/>
          </p:nvSpPr>
          <p:spPr>
            <a:xfrm rot="1816843">
              <a:off x="8384884" y="5134125"/>
              <a:ext cx="366819" cy="715174"/>
            </a:xfrm>
            <a:custGeom>
              <a:avLst/>
              <a:gdLst>
                <a:gd name="connsiteX0" fmla="*/ 411471 w 524882"/>
                <a:gd name="connsiteY0" fmla="*/ 0 h 426691"/>
                <a:gd name="connsiteX1" fmla="*/ 524882 w 524882"/>
                <a:gd name="connsiteY1" fmla="*/ 0 h 426691"/>
                <a:gd name="connsiteX2" fmla="*/ 113411 w 524882"/>
                <a:gd name="connsiteY2" fmla="*/ 426691 h 426691"/>
                <a:gd name="connsiteX3" fmla="*/ 0 w 524882"/>
                <a:gd name="connsiteY3" fmla="*/ 426691 h 426691"/>
                <a:gd name="connsiteX4" fmla="*/ 411471 w 524882"/>
                <a:gd name="connsiteY4" fmla="*/ 0 h 426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4882" h="426691">
                  <a:moveTo>
                    <a:pt x="411471" y="0"/>
                  </a:moveTo>
                  <a:lnTo>
                    <a:pt x="524882" y="0"/>
                  </a:lnTo>
                  <a:lnTo>
                    <a:pt x="113411" y="426691"/>
                  </a:lnTo>
                  <a:lnTo>
                    <a:pt x="0" y="426691"/>
                  </a:lnTo>
                  <a:lnTo>
                    <a:pt x="411471" y="0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BE4AE"/>
                </a:gs>
                <a:gs pos="13000">
                  <a:srgbClr val="BD922A"/>
                </a:gs>
                <a:gs pos="21001">
                  <a:srgbClr val="BD922A"/>
                </a:gs>
                <a:gs pos="63000">
                  <a:srgbClr val="FBE4AE"/>
                </a:gs>
                <a:gs pos="67000">
                  <a:srgbClr val="BD922A"/>
                </a:gs>
                <a:gs pos="69000">
                  <a:srgbClr val="835E17"/>
                </a:gs>
                <a:gs pos="82001">
                  <a:srgbClr val="A28949"/>
                </a:gs>
                <a:gs pos="100000">
                  <a:srgbClr val="FAE3B7"/>
                </a:gs>
              </a:gsLst>
              <a:path path="circle">
                <a:fillToRect l="100000" b="100000"/>
              </a:path>
              <a:tileRect t="-100000" r="-10000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th-TH" sz="2000"/>
            </a:p>
          </p:txBody>
        </p:sp>
      </p:grpSp>
      <p:sp>
        <p:nvSpPr>
          <p:cNvPr id="70" name="TextBox 7"/>
          <p:cNvSpPr txBox="1"/>
          <p:nvPr/>
        </p:nvSpPr>
        <p:spPr>
          <a:xfrm>
            <a:off x="216981" y="5442506"/>
            <a:ext cx="5166910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th-TH" sz="1000" b="1" dirty="0">
                <a:solidFill>
                  <a:schemeClr val="bg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เศรษฐกิจฐานรากมั่นคง ชุมชนเข้มแข็งอย่างยั่งยืน ด้วยหลักปรัชญาของเศรษฐกิจพอเพียง</a:t>
            </a:r>
          </a:p>
        </p:txBody>
      </p:sp>
    </p:spTree>
    <p:extLst>
      <p:ext uri="{BB962C8B-B14F-4D97-AF65-F5344CB8AC3E}">
        <p14:creationId xmlns:p14="http://schemas.microsoft.com/office/powerpoint/2010/main" val="1897557513"/>
      </p:ext>
    </p:extLst>
  </p:cSld>
  <p:clrMapOvr>
    <a:masterClrMapping/>
  </p:clrMapOvr>
</p:sld>
</file>

<file path=ppt/slides/slide1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ตาราง 2">
            <a:extLst>
              <a:ext uri="{FF2B5EF4-FFF2-40B4-BE49-F238E27FC236}">
                <a16:creationId xmlns:a16="http://schemas.microsoft.com/office/drawing/2014/main" id="{BE535C2D-F519-7C62-CC94-3F464DFDB679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479378570"/>
              </p:ext>
            </p:extLst>
          </p:nvPr>
        </p:nvGraphicFramePr>
        <p:xfrm>
          <a:off x="1065508" y="2223055"/>
          <a:ext cx="7664379" cy="2480930"/>
        </p:xfrm>
        <a:graphic>
          <a:graphicData uri="http://schemas.openxmlformats.org/drawingml/2006/table">
            <a:tbl>
              <a:tblPr firstRow="1" firstCol="1" bandRow="1">
                <a:tableStyleId>{5C22544A-7EE6-4342-B048-85BDC9FD1C3A}</a:tableStyleId>
              </a:tblPr>
              <a:tblGrid>
                <a:gridCol w="529308">
                  <a:extLst>
                    <a:ext uri="{9D8B030D-6E8A-4147-A177-3AD203B41FA5}">
                      <a16:colId xmlns:a16="http://schemas.microsoft.com/office/drawing/2014/main" val="3657467887"/>
                    </a:ext>
                  </a:extLst>
                </a:gridCol>
                <a:gridCol w="1503234">
                  <a:extLst>
                    <a:ext uri="{9D8B030D-6E8A-4147-A177-3AD203B41FA5}">
                      <a16:colId xmlns:a16="http://schemas.microsoft.com/office/drawing/2014/main" val="807173736"/>
                    </a:ext>
                  </a:extLst>
                </a:gridCol>
                <a:gridCol w="1757303">
                  <a:extLst>
                    <a:ext uri="{9D8B030D-6E8A-4147-A177-3AD203B41FA5}">
                      <a16:colId xmlns:a16="http://schemas.microsoft.com/office/drawing/2014/main" val="1294855671"/>
                    </a:ext>
                  </a:extLst>
                </a:gridCol>
                <a:gridCol w="1884336">
                  <a:extLst>
                    <a:ext uri="{9D8B030D-6E8A-4147-A177-3AD203B41FA5}">
                      <a16:colId xmlns:a16="http://schemas.microsoft.com/office/drawing/2014/main" val="3652188578"/>
                    </a:ext>
                  </a:extLst>
                </a:gridCol>
                <a:gridCol w="1990198">
                  <a:extLst>
                    <a:ext uri="{9D8B030D-6E8A-4147-A177-3AD203B41FA5}">
                      <a16:colId xmlns:a16="http://schemas.microsoft.com/office/drawing/2014/main" val="1062489803"/>
                    </a:ext>
                  </a:extLst>
                </a:gridCol>
              </a:tblGrid>
              <a:tr h="496186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th-TH" sz="1400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ที่</a:t>
                      </a:r>
                      <a:endParaRPr lang="en-US" sz="1400" dirty="0">
                        <a:solidFill>
                          <a:schemeClr val="tx1"/>
                        </a:solidFill>
                        <a:effectLst/>
                        <a:latin typeface="Chulabhorn Likit Text" panose="00000500000000000000" pitchFamily="50" charset="-34"/>
                        <a:ea typeface="Calibri" panose="020F0502020204030204" pitchFamily="34" charset="0"/>
                        <a:cs typeface="Chulabhorn Likit Text" panose="00000500000000000000" pitchFamily="50" charset="-34"/>
                      </a:endParaRPr>
                    </a:p>
                  </a:txBody>
                  <a:tcPr marL="57150" marR="5715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8E4E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th-TH" sz="1400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จังหวัด</a:t>
                      </a:r>
                      <a:endParaRPr lang="en-US" sz="1400" dirty="0">
                        <a:solidFill>
                          <a:schemeClr val="tx1"/>
                        </a:solidFill>
                        <a:effectLst/>
                        <a:latin typeface="Chulabhorn Likit Text" panose="00000500000000000000" pitchFamily="50" charset="-34"/>
                        <a:ea typeface="Calibri" panose="020F0502020204030204" pitchFamily="34" charset="0"/>
                        <a:cs typeface="Chulabhorn Likit Text" panose="00000500000000000000" pitchFamily="50" charset="-34"/>
                      </a:endParaRPr>
                    </a:p>
                  </a:txBody>
                  <a:tcPr marL="57150" marR="5715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8E4E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th-TH" sz="1400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งบบริหาร</a:t>
                      </a:r>
                      <a:endParaRPr lang="en-US" sz="1400" dirty="0">
                        <a:solidFill>
                          <a:schemeClr val="tx1"/>
                        </a:solidFill>
                        <a:effectLst/>
                        <a:latin typeface="Chulabhorn Likit Text" panose="00000500000000000000" pitchFamily="50" charset="-34"/>
                        <a:ea typeface="Calibri" panose="020F0502020204030204" pitchFamily="34" charset="0"/>
                        <a:cs typeface="Chulabhorn Likit Text" panose="00000500000000000000" pitchFamily="50" charset="-34"/>
                      </a:endParaRPr>
                    </a:p>
                  </a:txBody>
                  <a:tcPr marL="57150" marR="5715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8E4E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th-TH" sz="1400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เงินอุดหนุน</a:t>
                      </a:r>
                      <a:endParaRPr lang="en-US" sz="1400" dirty="0">
                        <a:solidFill>
                          <a:schemeClr val="tx1"/>
                        </a:solidFill>
                        <a:effectLst/>
                        <a:latin typeface="Chulabhorn Likit Text" panose="00000500000000000000" pitchFamily="50" charset="-34"/>
                        <a:ea typeface="Calibri" panose="020F0502020204030204" pitchFamily="34" charset="0"/>
                        <a:cs typeface="Chulabhorn Likit Text" panose="00000500000000000000" pitchFamily="50" charset="-34"/>
                      </a:endParaRPr>
                    </a:p>
                  </a:txBody>
                  <a:tcPr marL="57150" marR="5715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8E4E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th-TH" sz="1400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เงินทุนหมุนเวียน</a:t>
                      </a:r>
                      <a:endParaRPr lang="en-US" sz="1400" dirty="0">
                        <a:solidFill>
                          <a:schemeClr val="tx1"/>
                        </a:solidFill>
                        <a:effectLst/>
                        <a:latin typeface="Chulabhorn Likit Text" panose="00000500000000000000" pitchFamily="50" charset="-34"/>
                        <a:ea typeface="Calibri" panose="020F0502020204030204" pitchFamily="34" charset="0"/>
                        <a:cs typeface="Chulabhorn Likit Text" panose="00000500000000000000" pitchFamily="50" charset="-34"/>
                      </a:endParaRPr>
                    </a:p>
                  </a:txBody>
                  <a:tcPr marL="57150" marR="5715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8E4E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627321"/>
                  </a:ext>
                </a:extLst>
              </a:tr>
              <a:tr h="496186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US" sz="1400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</a:t>
                      </a:r>
                      <a:endParaRPr lang="en-US" sz="1400" dirty="0">
                        <a:solidFill>
                          <a:schemeClr val="tx1"/>
                        </a:solidFill>
                        <a:effectLst/>
                        <a:latin typeface="Chulabhorn Likit Text" panose="00000500000000000000" pitchFamily="50" charset="-34"/>
                        <a:ea typeface="Calibri" panose="020F0502020204030204" pitchFamily="34" charset="0"/>
                        <a:cs typeface="Chulabhorn Likit Text" panose="00000500000000000000" pitchFamily="50" charset="-34"/>
                      </a:endParaRPr>
                    </a:p>
                  </a:txBody>
                  <a:tcPr marL="57150" marR="5715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th-TH" sz="1400" b="1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บึงกาฬ</a:t>
                      </a:r>
                      <a:endParaRPr lang="en-US" sz="1400" b="1" dirty="0">
                        <a:solidFill>
                          <a:schemeClr val="tx1"/>
                        </a:solidFill>
                        <a:effectLst/>
                        <a:latin typeface="Chulabhorn Likit Text" panose="00000500000000000000" pitchFamily="50" charset="-34"/>
                        <a:ea typeface="Calibri" panose="020F0502020204030204" pitchFamily="34" charset="0"/>
                        <a:cs typeface="Chulabhorn Likit Text" panose="00000500000000000000" pitchFamily="50" charset="-34"/>
                      </a:endParaRPr>
                    </a:p>
                  </a:txBody>
                  <a:tcPr marL="57150" marR="5715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US" sz="1400" b="1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1,459,180.00</a:t>
                      </a:r>
                      <a:endParaRPr lang="en-US" sz="1400" b="1" dirty="0">
                        <a:solidFill>
                          <a:schemeClr val="tx1"/>
                        </a:solidFill>
                        <a:effectLst/>
                        <a:latin typeface="Chulabhorn Likit Text" panose="00000500000000000000" pitchFamily="50" charset="-34"/>
                        <a:ea typeface="Calibri" panose="020F0502020204030204" pitchFamily="34" charset="0"/>
                        <a:cs typeface="Chulabhorn Likit Text" panose="00000500000000000000" pitchFamily="50" charset="-34"/>
                      </a:endParaRPr>
                    </a:p>
                  </a:txBody>
                  <a:tcPr marL="57150" marR="5715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US" sz="1400" b="1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830,000.00</a:t>
                      </a:r>
                      <a:endParaRPr lang="en-US" sz="1400" b="1" dirty="0">
                        <a:solidFill>
                          <a:schemeClr val="tx1"/>
                        </a:solidFill>
                        <a:effectLst/>
                        <a:latin typeface="Chulabhorn Likit Text" panose="00000500000000000000" pitchFamily="50" charset="-34"/>
                        <a:ea typeface="Calibri" panose="020F0502020204030204" pitchFamily="34" charset="0"/>
                        <a:cs typeface="Chulabhorn Likit Text" panose="00000500000000000000" pitchFamily="50" charset="-34"/>
                      </a:endParaRPr>
                    </a:p>
                  </a:txBody>
                  <a:tcPr marL="57150" marR="5715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US" sz="1400" b="1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6,000,000.00</a:t>
                      </a:r>
                      <a:endParaRPr lang="en-US" sz="1400" b="1" dirty="0">
                        <a:solidFill>
                          <a:schemeClr val="tx1"/>
                        </a:solidFill>
                        <a:effectLst/>
                        <a:latin typeface="Chulabhorn Likit Text" panose="00000500000000000000" pitchFamily="50" charset="-34"/>
                        <a:ea typeface="Calibri" panose="020F0502020204030204" pitchFamily="34" charset="0"/>
                        <a:cs typeface="Chulabhorn Likit Text" panose="00000500000000000000" pitchFamily="50" charset="-34"/>
                      </a:endParaRPr>
                    </a:p>
                  </a:txBody>
                  <a:tcPr marL="57150" marR="5715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5228803"/>
                  </a:ext>
                </a:extLst>
              </a:tr>
              <a:tr h="496186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th-TH" sz="1400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2</a:t>
                      </a:r>
                      <a:endParaRPr lang="en-US" sz="1400" dirty="0">
                        <a:solidFill>
                          <a:schemeClr val="tx1"/>
                        </a:solidFill>
                        <a:effectLst/>
                        <a:latin typeface="Chulabhorn Likit Text" panose="00000500000000000000" pitchFamily="50" charset="-34"/>
                        <a:ea typeface="Calibri" panose="020F0502020204030204" pitchFamily="34" charset="0"/>
                        <a:cs typeface="Chulabhorn Likit Text" panose="00000500000000000000" pitchFamily="50" charset="-34"/>
                      </a:endParaRPr>
                    </a:p>
                  </a:txBody>
                  <a:tcPr marL="57150" marR="5715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th-TH" sz="1400" b="1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สุราษฎร์ธานี</a:t>
                      </a:r>
                      <a:endParaRPr lang="en-US" sz="1400" b="1" dirty="0">
                        <a:solidFill>
                          <a:schemeClr val="tx1"/>
                        </a:solidFill>
                        <a:effectLst/>
                        <a:latin typeface="Chulabhorn Likit Text" panose="00000500000000000000" pitchFamily="50" charset="-34"/>
                        <a:ea typeface="Calibri" panose="020F0502020204030204" pitchFamily="34" charset="0"/>
                        <a:cs typeface="Chulabhorn Likit Text" panose="00000500000000000000" pitchFamily="50" charset="-34"/>
                      </a:endParaRPr>
                    </a:p>
                  </a:txBody>
                  <a:tcPr marL="57150" marR="5715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US" sz="1400" b="1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2,829,065.00</a:t>
                      </a:r>
                      <a:endParaRPr lang="en-US" sz="1400" b="1" dirty="0">
                        <a:solidFill>
                          <a:schemeClr val="tx1"/>
                        </a:solidFill>
                        <a:effectLst/>
                        <a:latin typeface="Chulabhorn Likit Text" panose="00000500000000000000" pitchFamily="50" charset="-34"/>
                        <a:ea typeface="Calibri" panose="020F0502020204030204" pitchFamily="34" charset="0"/>
                        <a:cs typeface="Chulabhorn Likit Text" panose="00000500000000000000" pitchFamily="50" charset="-34"/>
                      </a:endParaRPr>
                    </a:p>
                  </a:txBody>
                  <a:tcPr marL="57150" marR="5715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US" sz="1400" b="1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1,380,000.00</a:t>
                      </a:r>
                      <a:endParaRPr lang="en-US" sz="1400" b="1" dirty="0">
                        <a:solidFill>
                          <a:schemeClr val="tx1"/>
                        </a:solidFill>
                        <a:effectLst/>
                        <a:latin typeface="Chulabhorn Likit Text" panose="00000500000000000000" pitchFamily="50" charset="-34"/>
                        <a:ea typeface="Calibri" panose="020F0502020204030204" pitchFamily="34" charset="0"/>
                        <a:cs typeface="Chulabhorn Likit Text" panose="00000500000000000000" pitchFamily="50" charset="-34"/>
                      </a:endParaRPr>
                    </a:p>
                  </a:txBody>
                  <a:tcPr marL="57150" marR="5715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US" sz="1400" b="1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7,000,000.00</a:t>
                      </a:r>
                      <a:endParaRPr lang="en-US" sz="1400" b="1" dirty="0">
                        <a:solidFill>
                          <a:schemeClr val="tx1"/>
                        </a:solidFill>
                        <a:effectLst/>
                        <a:latin typeface="Chulabhorn Likit Text" panose="00000500000000000000" pitchFamily="50" charset="-34"/>
                        <a:ea typeface="Calibri" panose="020F0502020204030204" pitchFamily="34" charset="0"/>
                        <a:cs typeface="Chulabhorn Likit Text" panose="00000500000000000000" pitchFamily="50" charset="-34"/>
                      </a:endParaRPr>
                    </a:p>
                  </a:txBody>
                  <a:tcPr marL="57150" marR="5715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24199700"/>
                  </a:ext>
                </a:extLst>
              </a:tr>
              <a:tr h="496186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US" sz="1400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3</a:t>
                      </a:r>
                      <a:endParaRPr lang="en-US" sz="1400" dirty="0">
                        <a:solidFill>
                          <a:schemeClr val="tx1"/>
                        </a:solidFill>
                        <a:effectLst/>
                        <a:latin typeface="Chulabhorn Likit Text" panose="00000500000000000000" pitchFamily="50" charset="-34"/>
                        <a:ea typeface="Calibri" panose="020F0502020204030204" pitchFamily="34" charset="0"/>
                        <a:cs typeface="Chulabhorn Likit Text" panose="00000500000000000000" pitchFamily="50" charset="-34"/>
                      </a:endParaRPr>
                    </a:p>
                  </a:txBody>
                  <a:tcPr marL="57150" marR="5715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th-TH" sz="1400" b="1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ระยอง</a:t>
                      </a:r>
                      <a:endParaRPr lang="en-US" sz="1400" b="1" dirty="0">
                        <a:solidFill>
                          <a:schemeClr val="tx1"/>
                        </a:solidFill>
                        <a:effectLst/>
                        <a:latin typeface="Chulabhorn Likit Text" panose="00000500000000000000" pitchFamily="50" charset="-34"/>
                        <a:ea typeface="Calibri" panose="020F0502020204030204" pitchFamily="34" charset="0"/>
                        <a:cs typeface="Chulabhorn Likit Text" panose="00000500000000000000" pitchFamily="50" charset="-34"/>
                      </a:endParaRPr>
                    </a:p>
                  </a:txBody>
                  <a:tcPr marL="57150" marR="5715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US" sz="1400" b="1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1,509,340.00</a:t>
                      </a:r>
                      <a:endParaRPr lang="en-US" sz="1400" b="1" dirty="0">
                        <a:solidFill>
                          <a:schemeClr val="tx1"/>
                        </a:solidFill>
                        <a:effectLst/>
                        <a:latin typeface="Chulabhorn Likit Text" panose="00000500000000000000" pitchFamily="50" charset="-34"/>
                        <a:ea typeface="Calibri" panose="020F0502020204030204" pitchFamily="34" charset="0"/>
                        <a:cs typeface="Chulabhorn Likit Text" panose="00000500000000000000" pitchFamily="50" charset="-34"/>
                      </a:endParaRPr>
                    </a:p>
                  </a:txBody>
                  <a:tcPr marL="57150" marR="5715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US" sz="1400" b="1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1,250,000.00</a:t>
                      </a:r>
                      <a:endParaRPr lang="en-US" sz="1400" b="1" dirty="0">
                        <a:solidFill>
                          <a:schemeClr val="tx1"/>
                        </a:solidFill>
                        <a:effectLst/>
                        <a:latin typeface="Chulabhorn Likit Text" panose="00000500000000000000" pitchFamily="50" charset="-34"/>
                        <a:ea typeface="Calibri" panose="020F0502020204030204" pitchFamily="34" charset="0"/>
                        <a:cs typeface="Chulabhorn Likit Text" panose="00000500000000000000" pitchFamily="50" charset="-34"/>
                      </a:endParaRPr>
                    </a:p>
                  </a:txBody>
                  <a:tcPr marL="57150" marR="5715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US" sz="1400" b="1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8,000,000.00</a:t>
                      </a:r>
                      <a:endParaRPr lang="en-US" sz="1400" b="1" dirty="0">
                        <a:solidFill>
                          <a:schemeClr val="tx1"/>
                        </a:solidFill>
                        <a:effectLst/>
                        <a:latin typeface="Chulabhorn Likit Text" panose="00000500000000000000" pitchFamily="50" charset="-34"/>
                        <a:ea typeface="Calibri" panose="020F0502020204030204" pitchFamily="34" charset="0"/>
                        <a:cs typeface="Chulabhorn Likit Text" panose="00000500000000000000" pitchFamily="50" charset="-34"/>
                      </a:endParaRPr>
                    </a:p>
                  </a:txBody>
                  <a:tcPr marL="57150" marR="5715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77773127"/>
                  </a:ext>
                </a:extLst>
              </a:tr>
              <a:tr h="496186">
                <a:tc gridSpan="2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th-TH" sz="1400" b="1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รวมทั้งสิ้น</a:t>
                      </a:r>
                      <a:endParaRPr lang="en-US" sz="1400" b="1" dirty="0">
                        <a:solidFill>
                          <a:schemeClr val="tx1"/>
                        </a:solidFill>
                        <a:effectLst/>
                        <a:latin typeface="Chulabhorn Likit Text" panose="00000500000000000000" pitchFamily="50" charset="-34"/>
                        <a:ea typeface="Calibri" panose="020F0502020204030204" pitchFamily="34" charset="0"/>
                        <a:cs typeface="Chulabhorn Likit Text" panose="00000500000000000000" pitchFamily="50" charset="-34"/>
                      </a:endParaRPr>
                    </a:p>
                  </a:txBody>
                  <a:tcPr marL="57150" marR="5715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6CDB4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US" sz="1400" b="1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5,797,585.00</a:t>
                      </a:r>
                      <a:endParaRPr lang="en-US" sz="1400" b="1" dirty="0">
                        <a:solidFill>
                          <a:schemeClr val="tx1"/>
                        </a:solidFill>
                        <a:effectLst/>
                        <a:latin typeface="Chulabhorn Likit Text" panose="00000500000000000000" pitchFamily="50" charset="-34"/>
                        <a:ea typeface="Calibri" panose="020F0502020204030204" pitchFamily="34" charset="0"/>
                        <a:cs typeface="Chulabhorn Likit Text" panose="00000500000000000000" pitchFamily="50" charset="-34"/>
                      </a:endParaRPr>
                    </a:p>
                  </a:txBody>
                  <a:tcPr marL="57150" marR="5715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6CDB4"/>
                    </a:solidFill>
                  </a:tcPr>
                </a:tc>
                <a:tc>
                  <a:txBody>
                    <a:bodyPr/>
                    <a:lstStyle/>
                    <a:p>
                      <a:pPr algn="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US" sz="1400" b="1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3,460,000.00</a:t>
                      </a:r>
                      <a:endParaRPr lang="en-US" sz="1400" b="1" dirty="0">
                        <a:solidFill>
                          <a:schemeClr val="tx1"/>
                        </a:solidFill>
                        <a:effectLst/>
                        <a:latin typeface="Chulabhorn Likit Text" panose="00000500000000000000" pitchFamily="50" charset="-34"/>
                        <a:ea typeface="Calibri" panose="020F0502020204030204" pitchFamily="34" charset="0"/>
                        <a:cs typeface="Chulabhorn Likit Text" panose="00000500000000000000" pitchFamily="50" charset="-34"/>
                      </a:endParaRPr>
                    </a:p>
                  </a:txBody>
                  <a:tcPr marL="57150" marR="5715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6CDB4"/>
                    </a:solidFill>
                  </a:tcPr>
                </a:tc>
                <a:tc>
                  <a:txBody>
                    <a:bodyPr/>
                    <a:lstStyle/>
                    <a:p>
                      <a:pPr algn="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US" sz="1400" b="1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21,000,000.00</a:t>
                      </a:r>
                      <a:endParaRPr lang="en-US" sz="1400" b="1" dirty="0">
                        <a:solidFill>
                          <a:schemeClr val="tx1"/>
                        </a:solidFill>
                        <a:effectLst/>
                        <a:latin typeface="Chulabhorn Likit Text" panose="00000500000000000000" pitchFamily="50" charset="-34"/>
                        <a:ea typeface="Calibri" panose="020F0502020204030204" pitchFamily="34" charset="0"/>
                        <a:cs typeface="Chulabhorn Likit Text" panose="00000500000000000000" pitchFamily="50" charset="-34"/>
                      </a:endParaRPr>
                    </a:p>
                  </a:txBody>
                  <a:tcPr marL="57150" marR="5715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6CDB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71069641"/>
                  </a:ext>
                </a:extLst>
              </a:tr>
            </a:tbl>
          </a:graphicData>
        </a:graphic>
      </p:graphicFrame>
      <p:grpSp>
        <p:nvGrpSpPr>
          <p:cNvPr id="34" name="Group 33"/>
          <p:cNvGrpSpPr/>
          <p:nvPr/>
        </p:nvGrpSpPr>
        <p:grpSpPr>
          <a:xfrm>
            <a:off x="-23581" y="-271597"/>
            <a:ext cx="10193050" cy="1541268"/>
            <a:chOff x="-23581" y="-271597"/>
            <a:chExt cx="10193050" cy="1541268"/>
          </a:xfrm>
        </p:grpSpPr>
        <p:grpSp>
          <p:nvGrpSpPr>
            <p:cNvPr id="35" name="กลุ่ม 52">
              <a:extLst>
                <a:ext uri="{FF2B5EF4-FFF2-40B4-BE49-F238E27FC236}">
                  <a16:creationId xmlns:a16="http://schemas.microsoft.com/office/drawing/2014/main" id="{84E5CB32-C22A-40FB-BE79-3F261B775F5E}"/>
                </a:ext>
              </a:extLst>
            </p:cNvPr>
            <p:cNvGrpSpPr/>
            <p:nvPr/>
          </p:nvGrpSpPr>
          <p:grpSpPr>
            <a:xfrm>
              <a:off x="-23581" y="299"/>
              <a:ext cx="10193050" cy="674950"/>
              <a:chOff x="-29746" y="-164554"/>
              <a:chExt cx="9173747" cy="607455"/>
            </a:xfrm>
          </p:grpSpPr>
          <p:sp>
            <p:nvSpPr>
              <p:cNvPr id="39" name="สี่เหลี่ยมผืนผ้า: มุมมน 48">
                <a:extLst>
                  <a:ext uri="{FF2B5EF4-FFF2-40B4-BE49-F238E27FC236}">
                    <a16:creationId xmlns:a16="http://schemas.microsoft.com/office/drawing/2014/main" id="{DCE62B95-9C16-4E87-82CC-AF99B1F01983}"/>
                  </a:ext>
                </a:extLst>
              </p:cNvPr>
              <p:cNvSpPr/>
              <p:nvPr/>
            </p:nvSpPr>
            <p:spPr>
              <a:xfrm>
                <a:off x="5692012" y="65211"/>
                <a:ext cx="3441748" cy="377690"/>
              </a:xfrm>
              <a:prstGeom prst="roundRect">
                <a:avLst/>
              </a:prstGeom>
              <a:gradFill flip="none" rotWithShape="1">
                <a:gsLst>
                  <a:gs pos="0">
                    <a:srgbClr val="8E7300"/>
                  </a:gs>
                  <a:gs pos="51000">
                    <a:srgbClr val="FFFFFF"/>
                  </a:gs>
                  <a:gs pos="76000">
                    <a:srgbClr val="BC9800"/>
                  </a:gs>
                  <a:gs pos="24000">
                    <a:srgbClr val="BC9800"/>
                  </a:gs>
                  <a:gs pos="100000">
                    <a:srgbClr val="9A7D00"/>
                  </a:gs>
                </a:gsLst>
                <a:lin ang="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2000"/>
              </a:p>
            </p:txBody>
          </p:sp>
          <p:sp>
            <p:nvSpPr>
              <p:cNvPr id="40" name="สี่เหลี่ยมผืนผ้า 47">
                <a:extLst>
                  <a:ext uri="{FF2B5EF4-FFF2-40B4-BE49-F238E27FC236}">
                    <a16:creationId xmlns:a16="http://schemas.microsoft.com/office/drawing/2014/main" id="{667204FE-3C1C-4980-AD32-890094B05AFC}"/>
                  </a:ext>
                </a:extLst>
              </p:cNvPr>
              <p:cNvSpPr/>
              <p:nvPr/>
            </p:nvSpPr>
            <p:spPr>
              <a:xfrm>
                <a:off x="-29746" y="-164554"/>
                <a:ext cx="9173747" cy="517884"/>
              </a:xfrm>
              <a:prstGeom prst="rect">
                <a:avLst/>
              </a:prstGeom>
              <a:gradFill flip="none" rotWithShape="1">
                <a:gsLst>
                  <a:gs pos="0">
                    <a:srgbClr val="8E7300"/>
                  </a:gs>
                  <a:gs pos="51000">
                    <a:srgbClr val="FFFFFF"/>
                  </a:gs>
                  <a:gs pos="76000">
                    <a:srgbClr val="BC9800"/>
                  </a:gs>
                  <a:gs pos="24000">
                    <a:srgbClr val="BC9800"/>
                  </a:gs>
                  <a:gs pos="100000">
                    <a:srgbClr val="9A7D00"/>
                  </a:gs>
                </a:gsLst>
                <a:lin ang="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2000"/>
              </a:p>
            </p:txBody>
          </p:sp>
          <p:sp>
            <p:nvSpPr>
              <p:cNvPr id="41" name="แผนผังลำดับงาน: ป้อนข้อมูลด้วยตนเอง 4">
                <a:extLst>
                  <a:ext uri="{FF2B5EF4-FFF2-40B4-BE49-F238E27FC236}">
                    <a16:creationId xmlns:a16="http://schemas.microsoft.com/office/drawing/2014/main" id="{CDB1064D-F2C9-4D02-9722-A4463B75D08B}"/>
                  </a:ext>
                </a:extLst>
              </p:cNvPr>
              <p:cNvSpPr/>
              <p:nvPr/>
            </p:nvSpPr>
            <p:spPr>
              <a:xfrm>
                <a:off x="5883027" y="51469"/>
                <a:ext cx="3260973" cy="301861"/>
              </a:xfrm>
              <a:prstGeom prst="flowChartAlternateProcess">
                <a:avLst/>
              </a:prstGeom>
              <a:solidFill>
                <a:srgbClr val="00206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2000" dirty="0"/>
              </a:p>
            </p:txBody>
          </p:sp>
          <p:sp>
            <p:nvSpPr>
              <p:cNvPr id="42" name="สี่เหลี่ยมผืนผ้า 3">
                <a:extLst>
                  <a:ext uri="{FF2B5EF4-FFF2-40B4-BE49-F238E27FC236}">
                    <a16:creationId xmlns:a16="http://schemas.microsoft.com/office/drawing/2014/main" id="{8493D4F4-6FD8-4552-904E-DB7274115DA0}"/>
                  </a:ext>
                </a:extLst>
              </p:cNvPr>
              <p:cNvSpPr/>
              <p:nvPr/>
            </p:nvSpPr>
            <p:spPr>
              <a:xfrm>
                <a:off x="-29746" y="-164554"/>
                <a:ext cx="9173747" cy="432048"/>
              </a:xfrm>
              <a:prstGeom prst="rect">
                <a:avLst/>
              </a:prstGeom>
              <a:solidFill>
                <a:srgbClr val="00206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2000"/>
              </a:p>
            </p:txBody>
          </p:sp>
        </p:grpSp>
        <p:grpSp>
          <p:nvGrpSpPr>
            <p:cNvPr id="36" name="กลุ่ม 9">
              <a:extLst>
                <a:ext uri="{FF2B5EF4-FFF2-40B4-BE49-F238E27FC236}">
                  <a16:creationId xmlns:a16="http://schemas.microsoft.com/office/drawing/2014/main" id="{D2312BD0-5401-4FDB-9FF3-B1382B3C9639}"/>
                </a:ext>
              </a:extLst>
            </p:cNvPr>
            <p:cNvGrpSpPr/>
            <p:nvPr/>
          </p:nvGrpSpPr>
          <p:grpSpPr>
            <a:xfrm>
              <a:off x="5792566" y="-271597"/>
              <a:ext cx="1899096" cy="1541268"/>
              <a:chOff x="5491686" y="-481268"/>
              <a:chExt cx="1709187" cy="1387141"/>
            </a:xfrm>
          </p:grpSpPr>
          <p:sp>
            <p:nvSpPr>
              <p:cNvPr id="37" name="วงรี 13">
                <a:extLst>
                  <a:ext uri="{FF2B5EF4-FFF2-40B4-BE49-F238E27FC236}">
                    <a16:creationId xmlns:a16="http://schemas.microsoft.com/office/drawing/2014/main" id="{722B5707-C41F-4885-825E-D2676CEE49E1}"/>
                  </a:ext>
                </a:extLst>
              </p:cNvPr>
              <p:cNvSpPr/>
              <p:nvPr/>
            </p:nvSpPr>
            <p:spPr>
              <a:xfrm>
                <a:off x="5491686" y="-481268"/>
                <a:ext cx="1709187" cy="1387141"/>
              </a:xfrm>
              <a:prstGeom prst="ellipse">
                <a:avLst/>
              </a:prstGeom>
              <a:solidFill>
                <a:srgbClr val="FBF7F1"/>
              </a:solidFill>
              <a:ln>
                <a:noFill/>
              </a:ln>
              <a:effectLst>
                <a:softEdge rad="31750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2000"/>
              </a:p>
            </p:txBody>
          </p:sp>
          <p:pic>
            <p:nvPicPr>
              <p:cNvPr id="38" name="รูปภาพ 65">
                <a:extLst>
                  <a:ext uri="{FF2B5EF4-FFF2-40B4-BE49-F238E27FC236}">
                    <a16:creationId xmlns:a16="http://schemas.microsoft.com/office/drawing/2014/main" id="{EF9B53AA-6A14-4E04-B937-D6234A306BD7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r="65168" b="30186"/>
              <a:stretch/>
            </p:blipFill>
            <p:spPr>
              <a:xfrm>
                <a:off x="5978910" y="-202056"/>
                <a:ext cx="857563" cy="565764"/>
              </a:xfrm>
              <a:custGeom>
                <a:avLst/>
                <a:gdLst>
                  <a:gd name="connsiteX0" fmla="*/ 0 w 1500565"/>
                  <a:gd name="connsiteY0" fmla="*/ 0 h 990006"/>
                  <a:gd name="connsiteX1" fmla="*/ 1500565 w 1500565"/>
                  <a:gd name="connsiteY1" fmla="*/ 0 h 990006"/>
                  <a:gd name="connsiteX2" fmla="*/ 1500565 w 1500565"/>
                  <a:gd name="connsiteY2" fmla="*/ 699241 h 990006"/>
                  <a:gd name="connsiteX3" fmla="*/ 1454656 w 1500565"/>
                  <a:gd name="connsiteY3" fmla="*/ 699241 h 990006"/>
                  <a:gd name="connsiteX4" fmla="*/ 1454656 w 1500565"/>
                  <a:gd name="connsiteY4" fmla="*/ 958222 h 990006"/>
                  <a:gd name="connsiteX5" fmla="*/ 1500565 w 1500565"/>
                  <a:gd name="connsiteY5" fmla="*/ 958222 h 990006"/>
                  <a:gd name="connsiteX6" fmla="*/ 1500565 w 1500565"/>
                  <a:gd name="connsiteY6" fmla="*/ 990006 h 990006"/>
                  <a:gd name="connsiteX7" fmla="*/ 0 w 1500565"/>
                  <a:gd name="connsiteY7" fmla="*/ 990006 h 9900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00565" h="990006">
                    <a:moveTo>
                      <a:pt x="0" y="0"/>
                    </a:moveTo>
                    <a:lnTo>
                      <a:pt x="1500565" y="0"/>
                    </a:lnTo>
                    <a:lnTo>
                      <a:pt x="1500565" y="699241"/>
                    </a:lnTo>
                    <a:lnTo>
                      <a:pt x="1454656" y="699241"/>
                    </a:lnTo>
                    <a:lnTo>
                      <a:pt x="1454656" y="958222"/>
                    </a:lnTo>
                    <a:lnTo>
                      <a:pt x="1500565" y="958222"/>
                    </a:lnTo>
                    <a:lnTo>
                      <a:pt x="1500565" y="990006"/>
                    </a:lnTo>
                    <a:lnTo>
                      <a:pt x="0" y="990006"/>
                    </a:lnTo>
                    <a:close/>
                  </a:path>
                </a:pathLst>
              </a:custGeom>
            </p:spPr>
          </p:pic>
        </p:grpSp>
      </p:grpSp>
      <p:grpSp>
        <p:nvGrpSpPr>
          <p:cNvPr id="43" name="Group 42"/>
          <p:cNvGrpSpPr/>
          <p:nvPr/>
        </p:nvGrpSpPr>
        <p:grpSpPr>
          <a:xfrm>
            <a:off x="-23583" y="5154909"/>
            <a:ext cx="10183585" cy="694389"/>
            <a:chOff x="-23583" y="5134125"/>
            <a:chExt cx="10183585" cy="715174"/>
          </a:xfrm>
        </p:grpSpPr>
        <p:grpSp>
          <p:nvGrpSpPr>
            <p:cNvPr id="44" name="กลุ่ม 1">
              <a:extLst>
                <a:ext uri="{FF2B5EF4-FFF2-40B4-BE49-F238E27FC236}">
                  <a16:creationId xmlns:a16="http://schemas.microsoft.com/office/drawing/2014/main" id="{58DAA6D8-19A9-434E-BD10-9F227ECAADEE}"/>
                </a:ext>
              </a:extLst>
            </p:cNvPr>
            <p:cNvGrpSpPr/>
            <p:nvPr/>
          </p:nvGrpSpPr>
          <p:grpSpPr>
            <a:xfrm>
              <a:off x="-23583" y="5274993"/>
              <a:ext cx="10183585" cy="470079"/>
              <a:chOff x="-21226" y="4621292"/>
              <a:chExt cx="9165227" cy="561020"/>
            </a:xfrm>
          </p:grpSpPr>
          <p:grpSp>
            <p:nvGrpSpPr>
              <p:cNvPr id="57" name="กลุ่ม 7">
                <a:extLst>
                  <a:ext uri="{FF2B5EF4-FFF2-40B4-BE49-F238E27FC236}">
                    <a16:creationId xmlns:a16="http://schemas.microsoft.com/office/drawing/2014/main" id="{30C28730-7CDF-4231-A774-6A7122EB4AEA}"/>
                  </a:ext>
                </a:extLst>
              </p:cNvPr>
              <p:cNvGrpSpPr/>
              <p:nvPr/>
            </p:nvGrpSpPr>
            <p:grpSpPr>
              <a:xfrm>
                <a:off x="-21226" y="4635401"/>
                <a:ext cx="5133813" cy="546911"/>
                <a:chOff x="-45702" y="6428830"/>
                <a:chExt cx="7109733" cy="450425"/>
              </a:xfrm>
            </p:grpSpPr>
            <p:sp>
              <p:nvSpPr>
                <p:cNvPr id="84" name="รูปแบบอิสระ: รูปร่าง 55">
                  <a:extLst>
                    <a:ext uri="{FF2B5EF4-FFF2-40B4-BE49-F238E27FC236}">
                      <a16:creationId xmlns:a16="http://schemas.microsoft.com/office/drawing/2014/main" id="{447532BC-F1AF-418B-B954-69A21822D4D1}"/>
                    </a:ext>
                  </a:extLst>
                </p:cNvPr>
                <p:cNvSpPr/>
                <p:nvPr/>
              </p:nvSpPr>
              <p:spPr>
                <a:xfrm>
                  <a:off x="-16309" y="6508953"/>
                  <a:ext cx="6875685" cy="339767"/>
                </a:xfrm>
                <a:custGeom>
                  <a:avLst/>
                  <a:gdLst>
                    <a:gd name="connsiteX0" fmla="*/ 0 w 6028447"/>
                    <a:gd name="connsiteY0" fmla="*/ 0 h 339767"/>
                    <a:gd name="connsiteX1" fmla="*/ 6028447 w 6028447"/>
                    <a:gd name="connsiteY1" fmla="*/ 0 h 339767"/>
                    <a:gd name="connsiteX2" fmla="*/ 5679852 w 6028447"/>
                    <a:gd name="connsiteY2" fmla="*/ 339767 h 339767"/>
                    <a:gd name="connsiteX3" fmla="*/ 0 w 6028447"/>
                    <a:gd name="connsiteY3" fmla="*/ 339767 h 339767"/>
                    <a:gd name="connsiteX4" fmla="*/ 0 w 6028447"/>
                    <a:gd name="connsiteY4" fmla="*/ 0 h 3397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028447" h="339767">
                      <a:moveTo>
                        <a:pt x="0" y="0"/>
                      </a:moveTo>
                      <a:lnTo>
                        <a:pt x="6028447" y="0"/>
                      </a:lnTo>
                      <a:lnTo>
                        <a:pt x="5679852" y="339767"/>
                      </a:lnTo>
                      <a:lnTo>
                        <a:pt x="0" y="33976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th-TH" sz="2000" dirty="0"/>
                </a:p>
              </p:txBody>
            </p:sp>
            <p:sp>
              <p:nvSpPr>
                <p:cNvPr id="85" name="รูปแบบอิสระ: รูปร่าง 50">
                  <a:extLst>
                    <a:ext uri="{FF2B5EF4-FFF2-40B4-BE49-F238E27FC236}">
                      <a16:creationId xmlns:a16="http://schemas.microsoft.com/office/drawing/2014/main" id="{72AD55B9-27A4-40A2-86AD-A09FD1FBB379}"/>
                    </a:ext>
                  </a:extLst>
                </p:cNvPr>
                <p:cNvSpPr/>
                <p:nvPr/>
              </p:nvSpPr>
              <p:spPr>
                <a:xfrm>
                  <a:off x="-45702" y="6433550"/>
                  <a:ext cx="7025615" cy="426691"/>
                </a:xfrm>
                <a:custGeom>
                  <a:avLst/>
                  <a:gdLst>
                    <a:gd name="connsiteX0" fmla="*/ 0 w 6123140"/>
                    <a:gd name="connsiteY0" fmla="*/ 0 h 426691"/>
                    <a:gd name="connsiteX1" fmla="*/ 6123140 w 6123140"/>
                    <a:gd name="connsiteY1" fmla="*/ 0 h 426691"/>
                    <a:gd name="connsiteX2" fmla="*/ 6008569 w 6123140"/>
                    <a:gd name="connsiteY2" fmla="*/ 111669 h 426691"/>
                    <a:gd name="connsiteX3" fmla="*/ 5685361 w 6123140"/>
                    <a:gd name="connsiteY3" fmla="*/ 426691 h 426691"/>
                    <a:gd name="connsiteX4" fmla="*/ 5679852 w 6123140"/>
                    <a:gd name="connsiteY4" fmla="*/ 426691 h 426691"/>
                    <a:gd name="connsiteX5" fmla="*/ 6028447 w 6123140"/>
                    <a:gd name="connsiteY5" fmla="*/ 86924 h 426691"/>
                    <a:gd name="connsiteX6" fmla="*/ 0 w 6123140"/>
                    <a:gd name="connsiteY6" fmla="*/ 86924 h 426691"/>
                    <a:gd name="connsiteX7" fmla="*/ 0 w 6123140"/>
                    <a:gd name="connsiteY7" fmla="*/ 0 h 4266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123140" h="426691">
                      <a:moveTo>
                        <a:pt x="0" y="0"/>
                      </a:moveTo>
                      <a:lnTo>
                        <a:pt x="6123140" y="0"/>
                      </a:lnTo>
                      <a:lnTo>
                        <a:pt x="6008569" y="111669"/>
                      </a:lnTo>
                      <a:lnTo>
                        <a:pt x="5685361" y="426691"/>
                      </a:lnTo>
                      <a:lnTo>
                        <a:pt x="5679852" y="426691"/>
                      </a:lnTo>
                      <a:lnTo>
                        <a:pt x="6028447" y="86924"/>
                      </a:lnTo>
                      <a:lnTo>
                        <a:pt x="0" y="8692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>
                  <a:gsLst>
                    <a:gs pos="0">
                      <a:srgbClr val="FBE4AE"/>
                    </a:gs>
                    <a:gs pos="13000">
                      <a:srgbClr val="BD922A"/>
                    </a:gs>
                    <a:gs pos="21001">
                      <a:srgbClr val="BD922A"/>
                    </a:gs>
                    <a:gs pos="63000">
                      <a:srgbClr val="FBE4AE"/>
                    </a:gs>
                    <a:gs pos="67000">
                      <a:srgbClr val="BD922A"/>
                    </a:gs>
                    <a:gs pos="69000">
                      <a:srgbClr val="835E17"/>
                    </a:gs>
                    <a:gs pos="82001">
                      <a:srgbClr val="A28949"/>
                    </a:gs>
                    <a:gs pos="100000">
                      <a:srgbClr val="FAE3B7"/>
                    </a:gs>
                  </a:gsLst>
                  <a:lin ang="0" scaled="1"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th-TH" sz="2000" dirty="0"/>
                </a:p>
              </p:txBody>
            </p:sp>
            <p:sp>
              <p:nvSpPr>
                <p:cNvPr id="86" name="รูปแบบอิสระ: รูปร่าง 49">
                  <a:extLst>
                    <a:ext uri="{FF2B5EF4-FFF2-40B4-BE49-F238E27FC236}">
                      <a16:creationId xmlns:a16="http://schemas.microsoft.com/office/drawing/2014/main" id="{0CC04605-512B-40BA-BB6C-C4CA6329F254}"/>
                    </a:ext>
                  </a:extLst>
                </p:cNvPr>
                <p:cNvSpPr/>
                <p:nvPr/>
              </p:nvSpPr>
              <p:spPr>
                <a:xfrm rot="380166">
                  <a:off x="6515308" y="6428830"/>
                  <a:ext cx="548723" cy="450425"/>
                </a:xfrm>
                <a:custGeom>
                  <a:avLst/>
                  <a:gdLst>
                    <a:gd name="connsiteX0" fmla="*/ 411471 w 524882"/>
                    <a:gd name="connsiteY0" fmla="*/ 0 h 426691"/>
                    <a:gd name="connsiteX1" fmla="*/ 524882 w 524882"/>
                    <a:gd name="connsiteY1" fmla="*/ 0 h 426691"/>
                    <a:gd name="connsiteX2" fmla="*/ 113411 w 524882"/>
                    <a:gd name="connsiteY2" fmla="*/ 426691 h 426691"/>
                    <a:gd name="connsiteX3" fmla="*/ 0 w 524882"/>
                    <a:gd name="connsiteY3" fmla="*/ 426691 h 426691"/>
                    <a:gd name="connsiteX4" fmla="*/ 411471 w 524882"/>
                    <a:gd name="connsiteY4" fmla="*/ 0 h 4266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24882" h="426691">
                      <a:moveTo>
                        <a:pt x="411471" y="0"/>
                      </a:moveTo>
                      <a:lnTo>
                        <a:pt x="524882" y="0"/>
                      </a:lnTo>
                      <a:lnTo>
                        <a:pt x="113411" y="426691"/>
                      </a:lnTo>
                      <a:lnTo>
                        <a:pt x="0" y="426691"/>
                      </a:lnTo>
                      <a:lnTo>
                        <a:pt x="411471" y="0"/>
                      </a:ln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FBE4AE"/>
                    </a:gs>
                    <a:gs pos="13000">
                      <a:srgbClr val="BD922A"/>
                    </a:gs>
                    <a:gs pos="21001">
                      <a:srgbClr val="BD922A"/>
                    </a:gs>
                    <a:gs pos="63000">
                      <a:srgbClr val="FBE4AE"/>
                    </a:gs>
                    <a:gs pos="67000">
                      <a:srgbClr val="BD922A"/>
                    </a:gs>
                    <a:gs pos="69000">
                      <a:srgbClr val="835E17"/>
                    </a:gs>
                    <a:gs pos="82001">
                      <a:srgbClr val="A28949"/>
                    </a:gs>
                    <a:gs pos="100000">
                      <a:srgbClr val="FAE3B7"/>
                    </a:gs>
                  </a:gsLst>
                  <a:path path="circle">
                    <a:fillToRect l="100000" b="100000"/>
                  </a:path>
                  <a:tileRect t="-100000" r="-100000"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th-TH" sz="2000"/>
                </a:p>
              </p:txBody>
            </p:sp>
          </p:grpSp>
          <p:grpSp>
            <p:nvGrpSpPr>
              <p:cNvPr id="58" name="กลุ่ม 4">
                <a:extLst>
                  <a:ext uri="{FF2B5EF4-FFF2-40B4-BE49-F238E27FC236}">
                    <a16:creationId xmlns:a16="http://schemas.microsoft.com/office/drawing/2014/main" id="{33080593-C486-4A4E-A259-28A964353B4D}"/>
                  </a:ext>
                </a:extLst>
              </p:cNvPr>
              <p:cNvGrpSpPr/>
              <p:nvPr/>
            </p:nvGrpSpPr>
            <p:grpSpPr>
              <a:xfrm>
                <a:off x="7524888" y="4621292"/>
                <a:ext cx="1619113" cy="531030"/>
                <a:chOff x="9543115" y="6415804"/>
                <a:chExt cx="2661401" cy="453428"/>
              </a:xfrm>
            </p:grpSpPr>
            <p:sp>
              <p:nvSpPr>
                <p:cNvPr id="82" name="รูปแบบอิสระ: รูปร่าง 38">
                  <a:extLst>
                    <a:ext uri="{FF2B5EF4-FFF2-40B4-BE49-F238E27FC236}">
                      <a16:creationId xmlns:a16="http://schemas.microsoft.com/office/drawing/2014/main" id="{18287458-5345-45BB-A7B2-0AE1DDE4E433}"/>
                    </a:ext>
                  </a:extLst>
                </p:cNvPr>
                <p:cNvSpPr/>
                <p:nvPr/>
              </p:nvSpPr>
              <p:spPr>
                <a:xfrm>
                  <a:off x="9543115" y="6415804"/>
                  <a:ext cx="2661398" cy="441288"/>
                </a:xfrm>
                <a:custGeom>
                  <a:avLst/>
                  <a:gdLst>
                    <a:gd name="connsiteX0" fmla="*/ 437779 w 1373020"/>
                    <a:gd name="connsiteY0" fmla="*/ 0 h 426691"/>
                    <a:gd name="connsiteX1" fmla="*/ 1373020 w 1373020"/>
                    <a:gd name="connsiteY1" fmla="*/ 0 h 426691"/>
                    <a:gd name="connsiteX2" fmla="*/ 1373020 w 1373020"/>
                    <a:gd name="connsiteY2" fmla="*/ 426691 h 426691"/>
                    <a:gd name="connsiteX3" fmla="*/ 0 w 1373020"/>
                    <a:gd name="connsiteY3" fmla="*/ 426691 h 426691"/>
                    <a:gd name="connsiteX4" fmla="*/ 323208 w 1373020"/>
                    <a:gd name="connsiteY4" fmla="*/ 111669 h 426691"/>
                    <a:gd name="connsiteX5" fmla="*/ 437779 w 1373020"/>
                    <a:gd name="connsiteY5" fmla="*/ 0 h 4266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73020" h="426691">
                      <a:moveTo>
                        <a:pt x="437779" y="0"/>
                      </a:moveTo>
                      <a:lnTo>
                        <a:pt x="1373020" y="0"/>
                      </a:lnTo>
                      <a:lnTo>
                        <a:pt x="1373020" y="426691"/>
                      </a:lnTo>
                      <a:lnTo>
                        <a:pt x="0" y="426691"/>
                      </a:lnTo>
                      <a:lnTo>
                        <a:pt x="323208" y="111669"/>
                      </a:lnTo>
                      <a:lnTo>
                        <a:pt x="437779" y="0"/>
                      </a:lnTo>
                      <a:close/>
                    </a:path>
                  </a:pathLst>
                </a:custGeom>
                <a:gradFill>
                  <a:gsLst>
                    <a:gs pos="0">
                      <a:srgbClr val="FBE4AE"/>
                    </a:gs>
                    <a:gs pos="13000">
                      <a:srgbClr val="BD922A"/>
                    </a:gs>
                    <a:gs pos="21001">
                      <a:srgbClr val="BD922A"/>
                    </a:gs>
                    <a:gs pos="63000">
                      <a:srgbClr val="FBE4AE"/>
                    </a:gs>
                    <a:gs pos="67000">
                      <a:srgbClr val="BD922A"/>
                    </a:gs>
                    <a:gs pos="69000">
                      <a:srgbClr val="835E17"/>
                    </a:gs>
                    <a:gs pos="82001">
                      <a:srgbClr val="A28949"/>
                    </a:gs>
                    <a:gs pos="100000">
                      <a:srgbClr val="FAE3B7"/>
                    </a:gs>
                  </a:gsLst>
                  <a:lin ang="0" scaled="1"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th-TH" sz="2000"/>
                </a:p>
              </p:txBody>
            </p:sp>
            <p:sp>
              <p:nvSpPr>
                <p:cNvPr id="83" name="รูปแบบอิสระ: รูปร่าง 31">
                  <a:extLst>
                    <a:ext uri="{FF2B5EF4-FFF2-40B4-BE49-F238E27FC236}">
                      <a16:creationId xmlns:a16="http://schemas.microsoft.com/office/drawing/2014/main" id="{CB515603-CB57-4A48-B8A7-C4BD2C469F4B}"/>
                    </a:ext>
                  </a:extLst>
                </p:cNvPr>
                <p:cNvSpPr/>
                <p:nvPr/>
              </p:nvSpPr>
              <p:spPr>
                <a:xfrm>
                  <a:off x="9543115" y="6510930"/>
                  <a:ext cx="2661401" cy="358302"/>
                </a:xfrm>
                <a:custGeom>
                  <a:avLst/>
                  <a:gdLst>
                    <a:gd name="connsiteX0" fmla="*/ 349528 w 1399340"/>
                    <a:gd name="connsiteY0" fmla="*/ 0 h 340675"/>
                    <a:gd name="connsiteX1" fmla="*/ 1399340 w 1399340"/>
                    <a:gd name="connsiteY1" fmla="*/ 0 h 340675"/>
                    <a:gd name="connsiteX2" fmla="*/ 1399340 w 1399340"/>
                    <a:gd name="connsiteY2" fmla="*/ 340675 h 340675"/>
                    <a:gd name="connsiteX3" fmla="*/ 0 w 1399340"/>
                    <a:gd name="connsiteY3" fmla="*/ 340675 h 340675"/>
                    <a:gd name="connsiteX4" fmla="*/ 349528 w 1399340"/>
                    <a:gd name="connsiteY4" fmla="*/ 0 h 3406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99340" h="340675">
                      <a:moveTo>
                        <a:pt x="349528" y="0"/>
                      </a:moveTo>
                      <a:lnTo>
                        <a:pt x="1399340" y="0"/>
                      </a:lnTo>
                      <a:lnTo>
                        <a:pt x="1399340" y="340675"/>
                      </a:lnTo>
                      <a:lnTo>
                        <a:pt x="0" y="340675"/>
                      </a:lnTo>
                      <a:lnTo>
                        <a:pt x="349528" y="0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th-TH" sz="2000"/>
                </a:p>
              </p:txBody>
            </p:sp>
          </p:grpSp>
        </p:grpSp>
        <p:pic>
          <p:nvPicPr>
            <p:cNvPr id="45" name="Picture 23">
              <a:extLst>
                <a:ext uri="{FF2B5EF4-FFF2-40B4-BE49-F238E27FC236}">
                  <a16:creationId xmlns:a16="http://schemas.microsoft.com/office/drawing/2014/main" id="{A9FCDA38-8F0B-49DF-8F2E-B899B1F3623D}"/>
                </a:ext>
              </a:extLst>
            </p:cNvPr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699853" y="5264104"/>
              <a:ext cx="625615" cy="408428"/>
            </a:xfrm>
            <a:prstGeom prst="rect">
              <a:avLst/>
            </a:prstGeom>
          </p:spPr>
        </p:pic>
        <p:pic>
          <p:nvPicPr>
            <p:cNvPr id="46" name="Picture 24">
              <a:extLst>
                <a:ext uri="{FF2B5EF4-FFF2-40B4-BE49-F238E27FC236}">
                  <a16:creationId xmlns:a16="http://schemas.microsoft.com/office/drawing/2014/main" id="{199745AA-CFB3-443D-A566-E11575BA5223}"/>
                </a:ext>
              </a:extLst>
            </p:cNvPr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440755" y="5252961"/>
              <a:ext cx="384697" cy="433336"/>
            </a:xfrm>
            <a:prstGeom prst="rect">
              <a:avLst/>
            </a:prstGeom>
          </p:spPr>
        </p:pic>
        <p:pic>
          <p:nvPicPr>
            <p:cNvPr id="53" name="Picture 35">
              <a:extLst>
                <a:ext uri="{FF2B5EF4-FFF2-40B4-BE49-F238E27FC236}">
                  <a16:creationId xmlns:a16="http://schemas.microsoft.com/office/drawing/2014/main" id="{9584FECB-F937-4F01-8CDD-C92F98A2F1BC}"/>
                </a:ext>
              </a:extLst>
            </p:cNvPr>
            <p:cNvPicPr>
              <a:picLocks noChangeAspect="1"/>
            </p:cNvPicPr>
            <p:nvPr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882063" y="5338458"/>
              <a:ext cx="373365" cy="309768"/>
            </a:xfrm>
            <a:prstGeom prst="rect">
              <a:avLst/>
            </a:prstGeom>
          </p:spPr>
        </p:pic>
        <p:pic>
          <p:nvPicPr>
            <p:cNvPr id="54" name="Picture 36">
              <a:extLst>
                <a:ext uri="{FF2B5EF4-FFF2-40B4-BE49-F238E27FC236}">
                  <a16:creationId xmlns:a16="http://schemas.microsoft.com/office/drawing/2014/main" id="{62FFD426-AD6C-47DA-99D3-A7217E240C18}"/>
                </a:ext>
              </a:extLst>
            </p:cNvPr>
            <p:cNvPicPr>
              <a:picLocks noChangeAspect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345100" y="5340250"/>
              <a:ext cx="281130" cy="303691"/>
            </a:xfrm>
            <a:prstGeom prst="rect">
              <a:avLst/>
            </a:prstGeom>
          </p:spPr>
        </p:pic>
        <p:pic>
          <p:nvPicPr>
            <p:cNvPr id="55" name="Picture 2" descr="C:\Users\Administrator\Desktop\change for good.png"/>
            <p:cNvPicPr>
              <a:picLocks noChangeAspect="1" noChangeArrowheads="1"/>
            </p:cNvPicPr>
            <p:nvPr/>
          </p:nvPicPr>
          <p:blipFill>
            <a:blip r:embed="rId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606130" y="5281839"/>
              <a:ext cx="890907" cy="501037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56" name="รูปแบบอิสระ: รูปร่าง 49">
              <a:extLst>
                <a:ext uri="{FF2B5EF4-FFF2-40B4-BE49-F238E27FC236}">
                  <a16:creationId xmlns:a16="http://schemas.microsoft.com/office/drawing/2014/main" id="{0CC04605-512B-40BA-BB6C-C4CA6329F254}"/>
                </a:ext>
              </a:extLst>
            </p:cNvPr>
            <p:cNvSpPr/>
            <p:nvPr/>
          </p:nvSpPr>
          <p:spPr>
            <a:xfrm rot="1816843">
              <a:off x="8384884" y="5134125"/>
              <a:ext cx="366819" cy="715174"/>
            </a:xfrm>
            <a:custGeom>
              <a:avLst/>
              <a:gdLst>
                <a:gd name="connsiteX0" fmla="*/ 411471 w 524882"/>
                <a:gd name="connsiteY0" fmla="*/ 0 h 426691"/>
                <a:gd name="connsiteX1" fmla="*/ 524882 w 524882"/>
                <a:gd name="connsiteY1" fmla="*/ 0 h 426691"/>
                <a:gd name="connsiteX2" fmla="*/ 113411 w 524882"/>
                <a:gd name="connsiteY2" fmla="*/ 426691 h 426691"/>
                <a:gd name="connsiteX3" fmla="*/ 0 w 524882"/>
                <a:gd name="connsiteY3" fmla="*/ 426691 h 426691"/>
                <a:gd name="connsiteX4" fmla="*/ 411471 w 524882"/>
                <a:gd name="connsiteY4" fmla="*/ 0 h 426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4882" h="426691">
                  <a:moveTo>
                    <a:pt x="411471" y="0"/>
                  </a:moveTo>
                  <a:lnTo>
                    <a:pt x="524882" y="0"/>
                  </a:lnTo>
                  <a:lnTo>
                    <a:pt x="113411" y="426691"/>
                  </a:lnTo>
                  <a:lnTo>
                    <a:pt x="0" y="426691"/>
                  </a:lnTo>
                  <a:lnTo>
                    <a:pt x="411471" y="0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BE4AE"/>
                </a:gs>
                <a:gs pos="13000">
                  <a:srgbClr val="BD922A"/>
                </a:gs>
                <a:gs pos="21001">
                  <a:srgbClr val="BD922A"/>
                </a:gs>
                <a:gs pos="63000">
                  <a:srgbClr val="FBE4AE"/>
                </a:gs>
                <a:gs pos="67000">
                  <a:srgbClr val="BD922A"/>
                </a:gs>
                <a:gs pos="69000">
                  <a:srgbClr val="835E17"/>
                </a:gs>
                <a:gs pos="82001">
                  <a:srgbClr val="A28949"/>
                </a:gs>
                <a:gs pos="100000">
                  <a:srgbClr val="FAE3B7"/>
                </a:gs>
              </a:gsLst>
              <a:path path="circle">
                <a:fillToRect l="100000" b="100000"/>
              </a:path>
              <a:tileRect t="-100000" r="-10000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th-TH" sz="2000"/>
            </a:p>
          </p:txBody>
        </p:sp>
      </p:grpSp>
      <p:sp>
        <p:nvSpPr>
          <p:cNvPr id="87" name="TextBox 7"/>
          <p:cNvSpPr txBox="1"/>
          <p:nvPr/>
        </p:nvSpPr>
        <p:spPr>
          <a:xfrm>
            <a:off x="216981" y="5442506"/>
            <a:ext cx="5166910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th-TH" sz="1000" b="1" dirty="0">
                <a:solidFill>
                  <a:schemeClr val="bg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เศรษฐกิจฐานรากมั่นคง ชุมชนเข้มแข็งอย่างยั่งยืน ด้วยหลักปรัชญาของเศรษฐกิจพอเพียง</a:t>
            </a:r>
          </a:p>
        </p:txBody>
      </p:sp>
      <p:sp>
        <p:nvSpPr>
          <p:cNvPr id="88" name="กล่องข้อความ 8">
            <a:extLst>
              <a:ext uri="{FF2B5EF4-FFF2-40B4-BE49-F238E27FC236}">
                <a16:creationId xmlns:a16="http://schemas.microsoft.com/office/drawing/2014/main" id="{BF84CABE-5C70-4013-8958-0D4F9CD0D474}"/>
              </a:ext>
            </a:extLst>
          </p:cNvPr>
          <p:cNvSpPr txBox="1"/>
          <p:nvPr/>
        </p:nvSpPr>
        <p:spPr>
          <a:xfrm>
            <a:off x="7676272" y="32100"/>
            <a:ext cx="2493196" cy="5262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ct val="120000"/>
              </a:lnSpc>
            </a:pPr>
            <a:r>
              <a:rPr lang="en-US" sz="12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60 </a:t>
            </a:r>
            <a:r>
              <a:rPr lang="th-TH" sz="12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ปี กรมการพัฒนาชุมชน</a:t>
            </a:r>
          </a:p>
          <a:p>
            <a:pPr>
              <a:lnSpc>
                <a:spcPct val="120000"/>
              </a:lnSpc>
            </a:pPr>
            <a:r>
              <a:rPr lang="th-TH" sz="12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สร้างสรรค์ชุมชน สร้างคน สร้างชาติ</a:t>
            </a:r>
            <a:endParaRPr lang="en-US" sz="1200" b="1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hulabhorn Likit Text" panose="00000500000000000000" pitchFamily="50" charset="-34"/>
              <a:cs typeface="Chulabhorn Likit Text" panose="00000500000000000000" pitchFamily="50" charset="-34"/>
            </a:endParaRPr>
          </a:p>
        </p:txBody>
      </p:sp>
      <p:sp>
        <p:nvSpPr>
          <p:cNvPr id="33" name="สี่เหลี่ยมผืนผ้า: มุมมน 24">
            <a:extLst>
              <a:ext uri="{FF2B5EF4-FFF2-40B4-BE49-F238E27FC236}">
                <a16:creationId xmlns:a16="http://schemas.microsoft.com/office/drawing/2014/main" id="{D992C9EC-F489-4262-8A24-43469489E10F}"/>
              </a:ext>
            </a:extLst>
          </p:cNvPr>
          <p:cNvSpPr/>
          <p:nvPr/>
        </p:nvSpPr>
        <p:spPr>
          <a:xfrm>
            <a:off x="486019" y="38639"/>
            <a:ext cx="4165600" cy="329133"/>
          </a:xfrm>
          <a:prstGeom prst="roundRect">
            <a:avLst/>
          </a:prstGeom>
          <a:noFill/>
          <a:ln>
            <a:noFill/>
          </a:ln>
          <a:scene3d>
            <a:camera prst="orthographicFront"/>
            <a:lightRig rig="threePt" dir="t"/>
          </a:scene3d>
          <a:sp3d>
            <a:bevelT w="139700" h="139700" prst="divot"/>
          </a:sp3d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rtlCol="0" anchor="t"/>
          <a:lstStyle/>
          <a:p>
            <a:pPr>
              <a:lnSpc>
                <a:spcPct val="130000"/>
              </a:lnSpc>
            </a:pPr>
            <a:r>
              <a:rPr lang="th-TH" sz="1400" b="1" spc="-50" dirty="0">
                <a:solidFill>
                  <a:schemeClr val="bg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 </a:t>
            </a:r>
            <a:r>
              <a:rPr lang="th-TH" sz="1400" b="1" spc="-50" dirty="0" smtClean="0">
                <a:solidFill>
                  <a:schemeClr val="bg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5.5 </a:t>
            </a:r>
            <a:r>
              <a:rPr lang="th-TH" sz="1400" b="1" spc="-50" dirty="0">
                <a:solidFill>
                  <a:schemeClr val="bg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ขออนุมัติโครงการประเภทเงินอุดหนุน</a:t>
            </a:r>
          </a:p>
        </p:txBody>
      </p:sp>
      <p:sp>
        <p:nvSpPr>
          <p:cNvPr id="9" name="กล่องข้อความ 8">
            <a:extLst>
              <a:ext uri="{FF2B5EF4-FFF2-40B4-BE49-F238E27FC236}">
                <a16:creationId xmlns:a16="http://schemas.microsoft.com/office/drawing/2014/main" id="{ECF96BCA-14BA-D085-A19E-8BCB529E5E3C}"/>
              </a:ext>
            </a:extLst>
          </p:cNvPr>
          <p:cNvSpPr txBox="1"/>
          <p:nvPr/>
        </p:nvSpPr>
        <p:spPr>
          <a:xfrm>
            <a:off x="288893" y="818734"/>
            <a:ext cx="9217607" cy="137422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indent="380985" algn="thaiDist">
              <a:lnSpc>
                <a:spcPct val="120000"/>
              </a:lnSpc>
              <a:spcAft>
                <a:spcPts val="500"/>
              </a:spcAft>
              <a:tabLst>
                <a:tab pos="1125492" algn="l"/>
                <a:tab pos="1275241" algn="l"/>
              </a:tabLst>
            </a:pPr>
            <a:r>
              <a:rPr lang="th-TH" sz="1400" dirty="0">
                <a:latin typeface="Chulabhorn Likit Text" panose="00000500000000000000" pitchFamily="50" charset="-34"/>
                <a:ea typeface="Calibri" panose="020F0502020204030204" pitchFamily="34" charset="0"/>
                <a:cs typeface="Chulabhorn Likit Text" panose="00000500000000000000" pitchFamily="50" charset="-34"/>
              </a:rPr>
              <a:t>กรมการพัฒนาชุมชน ได้แจ้งอนุมัติแผนการดำเนินงานและแผนการใช้จ่ายงบประมาณกองทุนพัฒนาบทบาท</a:t>
            </a:r>
            <a:r>
              <a:rPr lang="th-TH" sz="1400" dirty="0" smtClean="0">
                <a:latin typeface="Chulabhorn Likit Text" panose="00000500000000000000" pitchFamily="50" charset="-34"/>
                <a:ea typeface="Calibri" panose="020F0502020204030204" pitchFamily="34" charset="0"/>
                <a:cs typeface="Chulabhorn Likit Text" panose="00000500000000000000" pitchFamily="50" charset="-34"/>
              </a:rPr>
              <a:t>สตรี</a:t>
            </a:r>
            <a:br>
              <a:rPr lang="th-TH" sz="1400" dirty="0" smtClean="0">
                <a:latin typeface="Chulabhorn Likit Text" panose="00000500000000000000" pitchFamily="50" charset="-34"/>
                <a:ea typeface="Calibri" panose="020F0502020204030204" pitchFamily="34" charset="0"/>
                <a:cs typeface="Chulabhorn Likit Text" panose="00000500000000000000" pitchFamily="50" charset="-34"/>
              </a:rPr>
            </a:br>
            <a:r>
              <a:rPr lang="th-TH" sz="1400" dirty="0" smtClean="0">
                <a:latin typeface="Chulabhorn Likit Text" panose="00000500000000000000" pitchFamily="50" charset="-34"/>
                <a:ea typeface="Calibri" panose="020F0502020204030204" pitchFamily="34" charset="0"/>
                <a:cs typeface="Chulabhorn Likit Text" panose="00000500000000000000" pitchFamily="50" charset="-34"/>
              </a:rPr>
              <a:t>ประจำปี</a:t>
            </a:r>
            <a:r>
              <a:rPr lang="th-TH" sz="1400" dirty="0">
                <a:latin typeface="Chulabhorn Likit Text" panose="00000500000000000000" pitchFamily="50" charset="-34"/>
                <a:ea typeface="Calibri" panose="020F0502020204030204" pitchFamily="34" charset="0"/>
                <a:cs typeface="Chulabhorn Likit Text" panose="00000500000000000000" pitchFamily="50" charset="-34"/>
              </a:rPr>
              <a:t>งบประมาณ พ.ศ. 2566 ของสำนักงานเลขานุการคณะอนุกรรมการบริหารกองทุนพัฒนาบทบาทสตรีระดับจังหวัด </a:t>
            </a:r>
            <a:r>
              <a:rPr lang="th-TH" sz="1400" dirty="0" smtClean="0">
                <a:latin typeface="Chulabhorn Likit Text" panose="00000500000000000000" pitchFamily="50" charset="-34"/>
                <a:ea typeface="Calibri" panose="020F0502020204030204" pitchFamily="34" charset="0"/>
                <a:cs typeface="Chulabhorn Likit Text" panose="00000500000000000000" pitchFamily="50" charset="-34"/>
              </a:rPr>
              <a:t/>
            </a:r>
            <a:br>
              <a:rPr lang="th-TH" sz="1400" dirty="0" smtClean="0">
                <a:latin typeface="Chulabhorn Likit Text" panose="00000500000000000000" pitchFamily="50" charset="-34"/>
                <a:ea typeface="Calibri" panose="020F0502020204030204" pitchFamily="34" charset="0"/>
                <a:cs typeface="Chulabhorn Likit Text" panose="00000500000000000000" pitchFamily="50" charset="-34"/>
              </a:rPr>
            </a:br>
            <a:r>
              <a:rPr lang="th-TH" sz="1400" dirty="0" smtClean="0">
                <a:latin typeface="Chulabhorn Likit Text" panose="00000500000000000000" pitchFamily="50" charset="-34"/>
                <a:ea typeface="Calibri" panose="020F0502020204030204" pitchFamily="34" charset="0"/>
                <a:cs typeface="Chulabhorn Likit Text" panose="00000500000000000000" pitchFamily="50" charset="-34"/>
              </a:rPr>
              <a:t>จังหวัด</a:t>
            </a:r>
            <a:r>
              <a:rPr lang="th-TH" sz="1400" dirty="0">
                <a:latin typeface="Chulabhorn Likit Text" panose="00000500000000000000" pitchFamily="50" charset="-34"/>
                <a:ea typeface="Calibri" panose="020F0502020204030204" pitchFamily="34" charset="0"/>
                <a:cs typeface="Chulabhorn Likit Text" panose="00000500000000000000" pitchFamily="50" charset="-34"/>
              </a:rPr>
              <a:t>บึงกาฬ จังหวัดระยอง และจังหวัดสุราษฎร์ธานี ตามหนังสือกรมการพัฒนาชุมชน ด่วนที่สุด ที่ มท 0416.2/ว3797 ลงวันที่ 21 ตุลาคม 2565 เรื่อง แผนการดำเนินงานและแผนการใช้จ่ายงบประมาณกองทุนพัฒนาบทบาทสตรี ประจำปีงบประมาณ </a:t>
            </a:r>
            <a:r>
              <a:rPr lang="th-TH" sz="1400" dirty="0" smtClean="0">
                <a:latin typeface="Chulabhorn Likit Text" panose="00000500000000000000" pitchFamily="50" charset="-34"/>
                <a:ea typeface="Calibri" panose="020F0502020204030204" pitchFamily="34" charset="0"/>
                <a:cs typeface="Chulabhorn Likit Text" panose="00000500000000000000" pitchFamily="50" charset="-34"/>
              </a:rPr>
              <a:t/>
            </a:r>
            <a:br>
              <a:rPr lang="th-TH" sz="1400" dirty="0" smtClean="0">
                <a:latin typeface="Chulabhorn Likit Text" panose="00000500000000000000" pitchFamily="50" charset="-34"/>
                <a:ea typeface="Calibri" panose="020F0502020204030204" pitchFamily="34" charset="0"/>
                <a:cs typeface="Chulabhorn Likit Text" panose="00000500000000000000" pitchFamily="50" charset="-34"/>
              </a:rPr>
            </a:br>
            <a:r>
              <a:rPr lang="th-TH" sz="1400" dirty="0" smtClean="0">
                <a:latin typeface="Chulabhorn Likit Text" panose="00000500000000000000" pitchFamily="50" charset="-34"/>
                <a:ea typeface="Calibri" panose="020F0502020204030204" pitchFamily="34" charset="0"/>
                <a:cs typeface="Chulabhorn Likit Text" panose="00000500000000000000" pitchFamily="50" charset="-34"/>
              </a:rPr>
              <a:t>พ.ศ. </a:t>
            </a:r>
            <a:r>
              <a:rPr lang="th-TH" sz="1400" dirty="0">
                <a:latin typeface="Chulabhorn Likit Text" panose="00000500000000000000" pitchFamily="50" charset="-34"/>
                <a:ea typeface="Calibri" panose="020F0502020204030204" pitchFamily="34" charset="0"/>
                <a:cs typeface="Chulabhorn Likit Text" panose="00000500000000000000" pitchFamily="50" charset="-34"/>
              </a:rPr>
              <a:t>2566</a:t>
            </a:r>
            <a:endParaRPr lang="en-US" sz="1400" dirty="0">
              <a:latin typeface="Chulabhorn Likit Text" panose="00000500000000000000" pitchFamily="50" charset="-34"/>
              <a:ea typeface="Calibri" panose="020F0502020204030204" pitchFamily="34" charset="0"/>
              <a:cs typeface="Chulabhorn Likit Text" panose="00000500000000000000" pitchFamily="50" charset="-34"/>
            </a:endParaRPr>
          </a:p>
        </p:txBody>
      </p:sp>
    </p:spTree>
    <p:extLst>
      <p:ext uri="{BB962C8B-B14F-4D97-AF65-F5344CB8AC3E}">
        <p14:creationId xmlns:p14="http://schemas.microsoft.com/office/powerpoint/2010/main" val="52579873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2" name="Group 31"/>
          <p:cNvGrpSpPr/>
          <p:nvPr/>
        </p:nvGrpSpPr>
        <p:grpSpPr>
          <a:xfrm>
            <a:off x="-23581" y="-271597"/>
            <a:ext cx="10193050" cy="1541268"/>
            <a:chOff x="-23581" y="-271597"/>
            <a:chExt cx="10193050" cy="1541268"/>
          </a:xfrm>
        </p:grpSpPr>
        <p:grpSp>
          <p:nvGrpSpPr>
            <p:cNvPr id="33" name="กลุ่ม 52">
              <a:extLst>
                <a:ext uri="{FF2B5EF4-FFF2-40B4-BE49-F238E27FC236}">
                  <a16:creationId xmlns:a16="http://schemas.microsoft.com/office/drawing/2014/main" id="{84E5CB32-C22A-40FB-BE79-3F261B775F5E}"/>
                </a:ext>
              </a:extLst>
            </p:cNvPr>
            <p:cNvGrpSpPr/>
            <p:nvPr/>
          </p:nvGrpSpPr>
          <p:grpSpPr>
            <a:xfrm>
              <a:off x="-23581" y="299"/>
              <a:ext cx="10193050" cy="674950"/>
              <a:chOff x="-29746" y="-164554"/>
              <a:chExt cx="9173747" cy="607455"/>
            </a:xfrm>
          </p:grpSpPr>
          <p:sp>
            <p:nvSpPr>
              <p:cNvPr id="37" name="สี่เหลี่ยมผืนผ้า: มุมมน 48">
                <a:extLst>
                  <a:ext uri="{FF2B5EF4-FFF2-40B4-BE49-F238E27FC236}">
                    <a16:creationId xmlns:a16="http://schemas.microsoft.com/office/drawing/2014/main" id="{DCE62B95-9C16-4E87-82CC-AF99B1F01983}"/>
                  </a:ext>
                </a:extLst>
              </p:cNvPr>
              <p:cNvSpPr/>
              <p:nvPr/>
            </p:nvSpPr>
            <p:spPr>
              <a:xfrm>
                <a:off x="5692012" y="65211"/>
                <a:ext cx="3441748" cy="377690"/>
              </a:xfrm>
              <a:prstGeom prst="roundRect">
                <a:avLst/>
              </a:prstGeom>
              <a:gradFill flip="none" rotWithShape="1">
                <a:gsLst>
                  <a:gs pos="0">
                    <a:srgbClr val="8E7300"/>
                  </a:gs>
                  <a:gs pos="51000">
                    <a:srgbClr val="FFFFFF"/>
                  </a:gs>
                  <a:gs pos="76000">
                    <a:srgbClr val="BC9800"/>
                  </a:gs>
                  <a:gs pos="24000">
                    <a:srgbClr val="BC9800"/>
                  </a:gs>
                  <a:gs pos="100000">
                    <a:srgbClr val="9A7D00"/>
                  </a:gs>
                </a:gsLst>
                <a:lin ang="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2000"/>
              </a:p>
            </p:txBody>
          </p:sp>
          <p:sp>
            <p:nvSpPr>
              <p:cNvPr id="38" name="สี่เหลี่ยมผืนผ้า 47">
                <a:extLst>
                  <a:ext uri="{FF2B5EF4-FFF2-40B4-BE49-F238E27FC236}">
                    <a16:creationId xmlns:a16="http://schemas.microsoft.com/office/drawing/2014/main" id="{667204FE-3C1C-4980-AD32-890094B05AFC}"/>
                  </a:ext>
                </a:extLst>
              </p:cNvPr>
              <p:cNvSpPr/>
              <p:nvPr/>
            </p:nvSpPr>
            <p:spPr>
              <a:xfrm>
                <a:off x="-29746" y="-164554"/>
                <a:ext cx="9173747" cy="517884"/>
              </a:xfrm>
              <a:prstGeom prst="rect">
                <a:avLst/>
              </a:prstGeom>
              <a:gradFill flip="none" rotWithShape="1">
                <a:gsLst>
                  <a:gs pos="0">
                    <a:srgbClr val="8E7300"/>
                  </a:gs>
                  <a:gs pos="51000">
                    <a:srgbClr val="FFFFFF"/>
                  </a:gs>
                  <a:gs pos="76000">
                    <a:srgbClr val="BC9800"/>
                  </a:gs>
                  <a:gs pos="24000">
                    <a:srgbClr val="BC9800"/>
                  </a:gs>
                  <a:gs pos="100000">
                    <a:srgbClr val="9A7D00"/>
                  </a:gs>
                </a:gsLst>
                <a:lin ang="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2000"/>
              </a:p>
            </p:txBody>
          </p:sp>
          <p:sp>
            <p:nvSpPr>
              <p:cNvPr id="39" name="แผนผังลำดับงาน: ป้อนข้อมูลด้วยตนเอง 4">
                <a:extLst>
                  <a:ext uri="{FF2B5EF4-FFF2-40B4-BE49-F238E27FC236}">
                    <a16:creationId xmlns:a16="http://schemas.microsoft.com/office/drawing/2014/main" id="{CDB1064D-F2C9-4D02-9722-A4463B75D08B}"/>
                  </a:ext>
                </a:extLst>
              </p:cNvPr>
              <p:cNvSpPr/>
              <p:nvPr/>
            </p:nvSpPr>
            <p:spPr>
              <a:xfrm>
                <a:off x="5883027" y="51469"/>
                <a:ext cx="3260973" cy="301861"/>
              </a:xfrm>
              <a:prstGeom prst="flowChartAlternateProcess">
                <a:avLst/>
              </a:prstGeom>
              <a:solidFill>
                <a:srgbClr val="00206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2000" dirty="0"/>
              </a:p>
            </p:txBody>
          </p:sp>
          <p:sp>
            <p:nvSpPr>
              <p:cNvPr id="40" name="สี่เหลี่ยมผืนผ้า 3">
                <a:extLst>
                  <a:ext uri="{FF2B5EF4-FFF2-40B4-BE49-F238E27FC236}">
                    <a16:creationId xmlns:a16="http://schemas.microsoft.com/office/drawing/2014/main" id="{8493D4F4-6FD8-4552-904E-DB7274115DA0}"/>
                  </a:ext>
                </a:extLst>
              </p:cNvPr>
              <p:cNvSpPr/>
              <p:nvPr/>
            </p:nvSpPr>
            <p:spPr>
              <a:xfrm>
                <a:off x="-29746" y="-164554"/>
                <a:ext cx="9173747" cy="432048"/>
              </a:xfrm>
              <a:prstGeom prst="rect">
                <a:avLst/>
              </a:prstGeom>
              <a:solidFill>
                <a:srgbClr val="00206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2000"/>
              </a:p>
            </p:txBody>
          </p:sp>
        </p:grpSp>
        <p:grpSp>
          <p:nvGrpSpPr>
            <p:cNvPr id="34" name="กลุ่ม 9">
              <a:extLst>
                <a:ext uri="{FF2B5EF4-FFF2-40B4-BE49-F238E27FC236}">
                  <a16:creationId xmlns:a16="http://schemas.microsoft.com/office/drawing/2014/main" id="{D2312BD0-5401-4FDB-9FF3-B1382B3C9639}"/>
                </a:ext>
              </a:extLst>
            </p:cNvPr>
            <p:cNvGrpSpPr/>
            <p:nvPr/>
          </p:nvGrpSpPr>
          <p:grpSpPr>
            <a:xfrm>
              <a:off x="5792566" y="-271597"/>
              <a:ext cx="1899096" cy="1541268"/>
              <a:chOff x="5491686" y="-481268"/>
              <a:chExt cx="1709187" cy="1387141"/>
            </a:xfrm>
          </p:grpSpPr>
          <p:sp>
            <p:nvSpPr>
              <p:cNvPr id="35" name="วงรี 13">
                <a:extLst>
                  <a:ext uri="{FF2B5EF4-FFF2-40B4-BE49-F238E27FC236}">
                    <a16:creationId xmlns:a16="http://schemas.microsoft.com/office/drawing/2014/main" id="{722B5707-C41F-4885-825E-D2676CEE49E1}"/>
                  </a:ext>
                </a:extLst>
              </p:cNvPr>
              <p:cNvSpPr/>
              <p:nvPr/>
            </p:nvSpPr>
            <p:spPr>
              <a:xfrm>
                <a:off x="5491686" y="-481268"/>
                <a:ext cx="1709187" cy="1387141"/>
              </a:xfrm>
              <a:prstGeom prst="ellipse">
                <a:avLst/>
              </a:prstGeom>
              <a:solidFill>
                <a:srgbClr val="FBF7F1"/>
              </a:solidFill>
              <a:ln>
                <a:noFill/>
              </a:ln>
              <a:effectLst>
                <a:softEdge rad="31750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2000"/>
              </a:p>
            </p:txBody>
          </p:sp>
          <p:pic>
            <p:nvPicPr>
              <p:cNvPr id="36" name="รูปภาพ 65">
                <a:extLst>
                  <a:ext uri="{FF2B5EF4-FFF2-40B4-BE49-F238E27FC236}">
                    <a16:creationId xmlns:a16="http://schemas.microsoft.com/office/drawing/2014/main" id="{EF9B53AA-6A14-4E04-B937-D6234A306BD7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r="65168" b="30186"/>
              <a:stretch/>
            </p:blipFill>
            <p:spPr>
              <a:xfrm>
                <a:off x="5978910" y="-202056"/>
                <a:ext cx="857563" cy="565764"/>
              </a:xfrm>
              <a:custGeom>
                <a:avLst/>
                <a:gdLst>
                  <a:gd name="connsiteX0" fmla="*/ 0 w 1500565"/>
                  <a:gd name="connsiteY0" fmla="*/ 0 h 990006"/>
                  <a:gd name="connsiteX1" fmla="*/ 1500565 w 1500565"/>
                  <a:gd name="connsiteY1" fmla="*/ 0 h 990006"/>
                  <a:gd name="connsiteX2" fmla="*/ 1500565 w 1500565"/>
                  <a:gd name="connsiteY2" fmla="*/ 699241 h 990006"/>
                  <a:gd name="connsiteX3" fmla="*/ 1454656 w 1500565"/>
                  <a:gd name="connsiteY3" fmla="*/ 699241 h 990006"/>
                  <a:gd name="connsiteX4" fmla="*/ 1454656 w 1500565"/>
                  <a:gd name="connsiteY4" fmla="*/ 958222 h 990006"/>
                  <a:gd name="connsiteX5" fmla="*/ 1500565 w 1500565"/>
                  <a:gd name="connsiteY5" fmla="*/ 958222 h 990006"/>
                  <a:gd name="connsiteX6" fmla="*/ 1500565 w 1500565"/>
                  <a:gd name="connsiteY6" fmla="*/ 990006 h 990006"/>
                  <a:gd name="connsiteX7" fmla="*/ 0 w 1500565"/>
                  <a:gd name="connsiteY7" fmla="*/ 990006 h 9900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00565" h="990006">
                    <a:moveTo>
                      <a:pt x="0" y="0"/>
                    </a:moveTo>
                    <a:lnTo>
                      <a:pt x="1500565" y="0"/>
                    </a:lnTo>
                    <a:lnTo>
                      <a:pt x="1500565" y="699241"/>
                    </a:lnTo>
                    <a:lnTo>
                      <a:pt x="1454656" y="699241"/>
                    </a:lnTo>
                    <a:lnTo>
                      <a:pt x="1454656" y="958222"/>
                    </a:lnTo>
                    <a:lnTo>
                      <a:pt x="1500565" y="958222"/>
                    </a:lnTo>
                    <a:lnTo>
                      <a:pt x="1500565" y="990006"/>
                    </a:lnTo>
                    <a:lnTo>
                      <a:pt x="0" y="990006"/>
                    </a:lnTo>
                    <a:close/>
                  </a:path>
                </a:pathLst>
              </a:custGeom>
            </p:spPr>
          </p:pic>
        </p:grpSp>
      </p:grpSp>
      <p:grpSp>
        <p:nvGrpSpPr>
          <p:cNvPr id="41" name="Group 40"/>
          <p:cNvGrpSpPr/>
          <p:nvPr/>
        </p:nvGrpSpPr>
        <p:grpSpPr>
          <a:xfrm>
            <a:off x="-23583" y="5154909"/>
            <a:ext cx="10183585" cy="694389"/>
            <a:chOff x="-23583" y="5134125"/>
            <a:chExt cx="10183585" cy="715174"/>
          </a:xfrm>
        </p:grpSpPr>
        <p:grpSp>
          <p:nvGrpSpPr>
            <p:cNvPr id="42" name="กลุ่ม 1">
              <a:extLst>
                <a:ext uri="{FF2B5EF4-FFF2-40B4-BE49-F238E27FC236}">
                  <a16:creationId xmlns:a16="http://schemas.microsoft.com/office/drawing/2014/main" id="{58DAA6D8-19A9-434E-BD10-9F227ECAADEE}"/>
                </a:ext>
              </a:extLst>
            </p:cNvPr>
            <p:cNvGrpSpPr/>
            <p:nvPr/>
          </p:nvGrpSpPr>
          <p:grpSpPr>
            <a:xfrm>
              <a:off x="-23583" y="5274993"/>
              <a:ext cx="10183585" cy="470079"/>
              <a:chOff x="-21226" y="4621292"/>
              <a:chExt cx="9165227" cy="561020"/>
            </a:xfrm>
          </p:grpSpPr>
          <p:grpSp>
            <p:nvGrpSpPr>
              <p:cNvPr id="55" name="กลุ่ม 7">
                <a:extLst>
                  <a:ext uri="{FF2B5EF4-FFF2-40B4-BE49-F238E27FC236}">
                    <a16:creationId xmlns:a16="http://schemas.microsoft.com/office/drawing/2014/main" id="{30C28730-7CDF-4231-A774-6A7122EB4AEA}"/>
                  </a:ext>
                </a:extLst>
              </p:cNvPr>
              <p:cNvGrpSpPr/>
              <p:nvPr/>
            </p:nvGrpSpPr>
            <p:grpSpPr>
              <a:xfrm>
                <a:off x="-21226" y="4635401"/>
                <a:ext cx="5133813" cy="546911"/>
                <a:chOff x="-45702" y="6428830"/>
                <a:chExt cx="7109733" cy="450425"/>
              </a:xfrm>
            </p:grpSpPr>
            <p:sp>
              <p:nvSpPr>
                <p:cNvPr id="81" name="รูปแบบอิสระ: รูปร่าง 55">
                  <a:extLst>
                    <a:ext uri="{FF2B5EF4-FFF2-40B4-BE49-F238E27FC236}">
                      <a16:creationId xmlns:a16="http://schemas.microsoft.com/office/drawing/2014/main" id="{447532BC-F1AF-418B-B954-69A21822D4D1}"/>
                    </a:ext>
                  </a:extLst>
                </p:cNvPr>
                <p:cNvSpPr/>
                <p:nvPr/>
              </p:nvSpPr>
              <p:spPr>
                <a:xfrm>
                  <a:off x="-16309" y="6508953"/>
                  <a:ext cx="6875685" cy="339767"/>
                </a:xfrm>
                <a:custGeom>
                  <a:avLst/>
                  <a:gdLst>
                    <a:gd name="connsiteX0" fmla="*/ 0 w 6028447"/>
                    <a:gd name="connsiteY0" fmla="*/ 0 h 339767"/>
                    <a:gd name="connsiteX1" fmla="*/ 6028447 w 6028447"/>
                    <a:gd name="connsiteY1" fmla="*/ 0 h 339767"/>
                    <a:gd name="connsiteX2" fmla="*/ 5679852 w 6028447"/>
                    <a:gd name="connsiteY2" fmla="*/ 339767 h 339767"/>
                    <a:gd name="connsiteX3" fmla="*/ 0 w 6028447"/>
                    <a:gd name="connsiteY3" fmla="*/ 339767 h 339767"/>
                    <a:gd name="connsiteX4" fmla="*/ 0 w 6028447"/>
                    <a:gd name="connsiteY4" fmla="*/ 0 h 3397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028447" h="339767">
                      <a:moveTo>
                        <a:pt x="0" y="0"/>
                      </a:moveTo>
                      <a:lnTo>
                        <a:pt x="6028447" y="0"/>
                      </a:lnTo>
                      <a:lnTo>
                        <a:pt x="5679852" y="339767"/>
                      </a:lnTo>
                      <a:lnTo>
                        <a:pt x="0" y="33976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th-TH" sz="2000" dirty="0"/>
                </a:p>
              </p:txBody>
            </p:sp>
            <p:sp>
              <p:nvSpPr>
                <p:cNvPr id="82" name="รูปแบบอิสระ: รูปร่าง 50">
                  <a:extLst>
                    <a:ext uri="{FF2B5EF4-FFF2-40B4-BE49-F238E27FC236}">
                      <a16:creationId xmlns:a16="http://schemas.microsoft.com/office/drawing/2014/main" id="{72AD55B9-27A4-40A2-86AD-A09FD1FBB379}"/>
                    </a:ext>
                  </a:extLst>
                </p:cNvPr>
                <p:cNvSpPr/>
                <p:nvPr/>
              </p:nvSpPr>
              <p:spPr>
                <a:xfrm>
                  <a:off x="-45702" y="6433550"/>
                  <a:ext cx="7025615" cy="426691"/>
                </a:xfrm>
                <a:custGeom>
                  <a:avLst/>
                  <a:gdLst>
                    <a:gd name="connsiteX0" fmla="*/ 0 w 6123140"/>
                    <a:gd name="connsiteY0" fmla="*/ 0 h 426691"/>
                    <a:gd name="connsiteX1" fmla="*/ 6123140 w 6123140"/>
                    <a:gd name="connsiteY1" fmla="*/ 0 h 426691"/>
                    <a:gd name="connsiteX2" fmla="*/ 6008569 w 6123140"/>
                    <a:gd name="connsiteY2" fmla="*/ 111669 h 426691"/>
                    <a:gd name="connsiteX3" fmla="*/ 5685361 w 6123140"/>
                    <a:gd name="connsiteY3" fmla="*/ 426691 h 426691"/>
                    <a:gd name="connsiteX4" fmla="*/ 5679852 w 6123140"/>
                    <a:gd name="connsiteY4" fmla="*/ 426691 h 426691"/>
                    <a:gd name="connsiteX5" fmla="*/ 6028447 w 6123140"/>
                    <a:gd name="connsiteY5" fmla="*/ 86924 h 426691"/>
                    <a:gd name="connsiteX6" fmla="*/ 0 w 6123140"/>
                    <a:gd name="connsiteY6" fmla="*/ 86924 h 426691"/>
                    <a:gd name="connsiteX7" fmla="*/ 0 w 6123140"/>
                    <a:gd name="connsiteY7" fmla="*/ 0 h 4266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123140" h="426691">
                      <a:moveTo>
                        <a:pt x="0" y="0"/>
                      </a:moveTo>
                      <a:lnTo>
                        <a:pt x="6123140" y="0"/>
                      </a:lnTo>
                      <a:lnTo>
                        <a:pt x="6008569" y="111669"/>
                      </a:lnTo>
                      <a:lnTo>
                        <a:pt x="5685361" y="426691"/>
                      </a:lnTo>
                      <a:lnTo>
                        <a:pt x="5679852" y="426691"/>
                      </a:lnTo>
                      <a:lnTo>
                        <a:pt x="6028447" y="86924"/>
                      </a:lnTo>
                      <a:lnTo>
                        <a:pt x="0" y="8692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>
                  <a:gsLst>
                    <a:gs pos="0">
                      <a:srgbClr val="FBE4AE"/>
                    </a:gs>
                    <a:gs pos="13000">
                      <a:srgbClr val="BD922A"/>
                    </a:gs>
                    <a:gs pos="21001">
                      <a:srgbClr val="BD922A"/>
                    </a:gs>
                    <a:gs pos="63000">
                      <a:srgbClr val="FBE4AE"/>
                    </a:gs>
                    <a:gs pos="67000">
                      <a:srgbClr val="BD922A"/>
                    </a:gs>
                    <a:gs pos="69000">
                      <a:srgbClr val="835E17"/>
                    </a:gs>
                    <a:gs pos="82001">
                      <a:srgbClr val="A28949"/>
                    </a:gs>
                    <a:gs pos="100000">
                      <a:srgbClr val="FAE3B7"/>
                    </a:gs>
                  </a:gsLst>
                  <a:lin ang="0" scaled="1"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th-TH" sz="2000" dirty="0"/>
                </a:p>
              </p:txBody>
            </p:sp>
            <p:sp>
              <p:nvSpPr>
                <p:cNvPr id="83" name="รูปแบบอิสระ: รูปร่าง 49">
                  <a:extLst>
                    <a:ext uri="{FF2B5EF4-FFF2-40B4-BE49-F238E27FC236}">
                      <a16:creationId xmlns:a16="http://schemas.microsoft.com/office/drawing/2014/main" id="{0CC04605-512B-40BA-BB6C-C4CA6329F254}"/>
                    </a:ext>
                  </a:extLst>
                </p:cNvPr>
                <p:cNvSpPr/>
                <p:nvPr/>
              </p:nvSpPr>
              <p:spPr>
                <a:xfrm rot="380166">
                  <a:off x="6515308" y="6428830"/>
                  <a:ext cx="548723" cy="450425"/>
                </a:xfrm>
                <a:custGeom>
                  <a:avLst/>
                  <a:gdLst>
                    <a:gd name="connsiteX0" fmla="*/ 411471 w 524882"/>
                    <a:gd name="connsiteY0" fmla="*/ 0 h 426691"/>
                    <a:gd name="connsiteX1" fmla="*/ 524882 w 524882"/>
                    <a:gd name="connsiteY1" fmla="*/ 0 h 426691"/>
                    <a:gd name="connsiteX2" fmla="*/ 113411 w 524882"/>
                    <a:gd name="connsiteY2" fmla="*/ 426691 h 426691"/>
                    <a:gd name="connsiteX3" fmla="*/ 0 w 524882"/>
                    <a:gd name="connsiteY3" fmla="*/ 426691 h 426691"/>
                    <a:gd name="connsiteX4" fmla="*/ 411471 w 524882"/>
                    <a:gd name="connsiteY4" fmla="*/ 0 h 4266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24882" h="426691">
                      <a:moveTo>
                        <a:pt x="411471" y="0"/>
                      </a:moveTo>
                      <a:lnTo>
                        <a:pt x="524882" y="0"/>
                      </a:lnTo>
                      <a:lnTo>
                        <a:pt x="113411" y="426691"/>
                      </a:lnTo>
                      <a:lnTo>
                        <a:pt x="0" y="426691"/>
                      </a:lnTo>
                      <a:lnTo>
                        <a:pt x="411471" y="0"/>
                      </a:ln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FBE4AE"/>
                    </a:gs>
                    <a:gs pos="13000">
                      <a:srgbClr val="BD922A"/>
                    </a:gs>
                    <a:gs pos="21001">
                      <a:srgbClr val="BD922A"/>
                    </a:gs>
                    <a:gs pos="63000">
                      <a:srgbClr val="FBE4AE"/>
                    </a:gs>
                    <a:gs pos="67000">
                      <a:srgbClr val="BD922A"/>
                    </a:gs>
                    <a:gs pos="69000">
                      <a:srgbClr val="835E17"/>
                    </a:gs>
                    <a:gs pos="82001">
                      <a:srgbClr val="A28949"/>
                    </a:gs>
                    <a:gs pos="100000">
                      <a:srgbClr val="FAE3B7"/>
                    </a:gs>
                  </a:gsLst>
                  <a:path path="circle">
                    <a:fillToRect l="100000" b="100000"/>
                  </a:path>
                  <a:tileRect t="-100000" r="-100000"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th-TH" sz="2000"/>
                </a:p>
              </p:txBody>
            </p:sp>
          </p:grpSp>
          <p:grpSp>
            <p:nvGrpSpPr>
              <p:cNvPr id="56" name="กลุ่ม 4">
                <a:extLst>
                  <a:ext uri="{FF2B5EF4-FFF2-40B4-BE49-F238E27FC236}">
                    <a16:creationId xmlns:a16="http://schemas.microsoft.com/office/drawing/2014/main" id="{33080593-C486-4A4E-A259-28A964353B4D}"/>
                  </a:ext>
                </a:extLst>
              </p:cNvPr>
              <p:cNvGrpSpPr/>
              <p:nvPr/>
            </p:nvGrpSpPr>
            <p:grpSpPr>
              <a:xfrm>
                <a:off x="7524888" y="4621292"/>
                <a:ext cx="1619113" cy="531030"/>
                <a:chOff x="9543115" y="6415804"/>
                <a:chExt cx="2661401" cy="453428"/>
              </a:xfrm>
            </p:grpSpPr>
            <p:sp>
              <p:nvSpPr>
                <p:cNvPr id="57" name="รูปแบบอิสระ: รูปร่าง 38">
                  <a:extLst>
                    <a:ext uri="{FF2B5EF4-FFF2-40B4-BE49-F238E27FC236}">
                      <a16:creationId xmlns:a16="http://schemas.microsoft.com/office/drawing/2014/main" id="{18287458-5345-45BB-A7B2-0AE1DDE4E433}"/>
                    </a:ext>
                  </a:extLst>
                </p:cNvPr>
                <p:cNvSpPr/>
                <p:nvPr/>
              </p:nvSpPr>
              <p:spPr>
                <a:xfrm>
                  <a:off x="9543115" y="6415804"/>
                  <a:ext cx="2661398" cy="441288"/>
                </a:xfrm>
                <a:custGeom>
                  <a:avLst/>
                  <a:gdLst>
                    <a:gd name="connsiteX0" fmla="*/ 437779 w 1373020"/>
                    <a:gd name="connsiteY0" fmla="*/ 0 h 426691"/>
                    <a:gd name="connsiteX1" fmla="*/ 1373020 w 1373020"/>
                    <a:gd name="connsiteY1" fmla="*/ 0 h 426691"/>
                    <a:gd name="connsiteX2" fmla="*/ 1373020 w 1373020"/>
                    <a:gd name="connsiteY2" fmla="*/ 426691 h 426691"/>
                    <a:gd name="connsiteX3" fmla="*/ 0 w 1373020"/>
                    <a:gd name="connsiteY3" fmla="*/ 426691 h 426691"/>
                    <a:gd name="connsiteX4" fmla="*/ 323208 w 1373020"/>
                    <a:gd name="connsiteY4" fmla="*/ 111669 h 426691"/>
                    <a:gd name="connsiteX5" fmla="*/ 437779 w 1373020"/>
                    <a:gd name="connsiteY5" fmla="*/ 0 h 4266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73020" h="426691">
                      <a:moveTo>
                        <a:pt x="437779" y="0"/>
                      </a:moveTo>
                      <a:lnTo>
                        <a:pt x="1373020" y="0"/>
                      </a:lnTo>
                      <a:lnTo>
                        <a:pt x="1373020" y="426691"/>
                      </a:lnTo>
                      <a:lnTo>
                        <a:pt x="0" y="426691"/>
                      </a:lnTo>
                      <a:lnTo>
                        <a:pt x="323208" y="111669"/>
                      </a:lnTo>
                      <a:lnTo>
                        <a:pt x="437779" y="0"/>
                      </a:lnTo>
                      <a:close/>
                    </a:path>
                  </a:pathLst>
                </a:custGeom>
                <a:gradFill>
                  <a:gsLst>
                    <a:gs pos="0">
                      <a:srgbClr val="FBE4AE"/>
                    </a:gs>
                    <a:gs pos="13000">
                      <a:srgbClr val="BD922A"/>
                    </a:gs>
                    <a:gs pos="21001">
                      <a:srgbClr val="BD922A"/>
                    </a:gs>
                    <a:gs pos="63000">
                      <a:srgbClr val="FBE4AE"/>
                    </a:gs>
                    <a:gs pos="67000">
                      <a:srgbClr val="BD922A"/>
                    </a:gs>
                    <a:gs pos="69000">
                      <a:srgbClr val="835E17"/>
                    </a:gs>
                    <a:gs pos="82001">
                      <a:srgbClr val="A28949"/>
                    </a:gs>
                    <a:gs pos="100000">
                      <a:srgbClr val="FAE3B7"/>
                    </a:gs>
                  </a:gsLst>
                  <a:lin ang="0" scaled="1"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th-TH" sz="2000"/>
                </a:p>
              </p:txBody>
            </p:sp>
            <p:sp>
              <p:nvSpPr>
                <p:cNvPr id="58" name="รูปแบบอิสระ: รูปร่าง 31">
                  <a:extLst>
                    <a:ext uri="{FF2B5EF4-FFF2-40B4-BE49-F238E27FC236}">
                      <a16:creationId xmlns:a16="http://schemas.microsoft.com/office/drawing/2014/main" id="{CB515603-CB57-4A48-B8A7-C4BD2C469F4B}"/>
                    </a:ext>
                  </a:extLst>
                </p:cNvPr>
                <p:cNvSpPr/>
                <p:nvPr/>
              </p:nvSpPr>
              <p:spPr>
                <a:xfrm>
                  <a:off x="9543115" y="6510930"/>
                  <a:ext cx="2661401" cy="358302"/>
                </a:xfrm>
                <a:custGeom>
                  <a:avLst/>
                  <a:gdLst>
                    <a:gd name="connsiteX0" fmla="*/ 349528 w 1399340"/>
                    <a:gd name="connsiteY0" fmla="*/ 0 h 340675"/>
                    <a:gd name="connsiteX1" fmla="*/ 1399340 w 1399340"/>
                    <a:gd name="connsiteY1" fmla="*/ 0 h 340675"/>
                    <a:gd name="connsiteX2" fmla="*/ 1399340 w 1399340"/>
                    <a:gd name="connsiteY2" fmla="*/ 340675 h 340675"/>
                    <a:gd name="connsiteX3" fmla="*/ 0 w 1399340"/>
                    <a:gd name="connsiteY3" fmla="*/ 340675 h 340675"/>
                    <a:gd name="connsiteX4" fmla="*/ 349528 w 1399340"/>
                    <a:gd name="connsiteY4" fmla="*/ 0 h 3406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99340" h="340675">
                      <a:moveTo>
                        <a:pt x="349528" y="0"/>
                      </a:moveTo>
                      <a:lnTo>
                        <a:pt x="1399340" y="0"/>
                      </a:lnTo>
                      <a:lnTo>
                        <a:pt x="1399340" y="340675"/>
                      </a:lnTo>
                      <a:lnTo>
                        <a:pt x="0" y="340675"/>
                      </a:lnTo>
                      <a:lnTo>
                        <a:pt x="349528" y="0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th-TH" sz="2000"/>
                </a:p>
              </p:txBody>
            </p:sp>
          </p:grpSp>
        </p:grpSp>
        <p:pic>
          <p:nvPicPr>
            <p:cNvPr id="43" name="Picture 23">
              <a:extLst>
                <a:ext uri="{FF2B5EF4-FFF2-40B4-BE49-F238E27FC236}">
                  <a16:creationId xmlns:a16="http://schemas.microsoft.com/office/drawing/2014/main" id="{A9FCDA38-8F0B-49DF-8F2E-B899B1F3623D}"/>
                </a:ext>
              </a:extLst>
            </p:cNvPr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699853" y="5264104"/>
              <a:ext cx="625615" cy="408428"/>
            </a:xfrm>
            <a:prstGeom prst="rect">
              <a:avLst/>
            </a:prstGeom>
          </p:spPr>
        </p:pic>
        <p:pic>
          <p:nvPicPr>
            <p:cNvPr id="44" name="Picture 24">
              <a:extLst>
                <a:ext uri="{FF2B5EF4-FFF2-40B4-BE49-F238E27FC236}">
                  <a16:creationId xmlns:a16="http://schemas.microsoft.com/office/drawing/2014/main" id="{199745AA-CFB3-443D-A566-E11575BA5223}"/>
                </a:ext>
              </a:extLst>
            </p:cNvPr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440755" y="5252961"/>
              <a:ext cx="384697" cy="433336"/>
            </a:xfrm>
            <a:prstGeom prst="rect">
              <a:avLst/>
            </a:prstGeom>
          </p:spPr>
        </p:pic>
        <p:pic>
          <p:nvPicPr>
            <p:cNvPr id="45" name="Picture 35">
              <a:extLst>
                <a:ext uri="{FF2B5EF4-FFF2-40B4-BE49-F238E27FC236}">
                  <a16:creationId xmlns:a16="http://schemas.microsoft.com/office/drawing/2014/main" id="{9584FECB-F937-4F01-8CDD-C92F98A2F1BC}"/>
                </a:ext>
              </a:extLst>
            </p:cNvPr>
            <p:cNvPicPr>
              <a:picLocks noChangeAspect="1"/>
            </p:cNvPicPr>
            <p:nvPr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882063" y="5338458"/>
              <a:ext cx="373365" cy="309768"/>
            </a:xfrm>
            <a:prstGeom prst="rect">
              <a:avLst/>
            </a:prstGeom>
          </p:spPr>
        </p:pic>
        <p:pic>
          <p:nvPicPr>
            <p:cNvPr id="46" name="Picture 36">
              <a:extLst>
                <a:ext uri="{FF2B5EF4-FFF2-40B4-BE49-F238E27FC236}">
                  <a16:creationId xmlns:a16="http://schemas.microsoft.com/office/drawing/2014/main" id="{62FFD426-AD6C-47DA-99D3-A7217E240C18}"/>
                </a:ext>
              </a:extLst>
            </p:cNvPr>
            <p:cNvPicPr>
              <a:picLocks noChangeAspect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345100" y="5340250"/>
              <a:ext cx="281130" cy="303691"/>
            </a:xfrm>
            <a:prstGeom prst="rect">
              <a:avLst/>
            </a:prstGeom>
          </p:spPr>
        </p:pic>
        <p:pic>
          <p:nvPicPr>
            <p:cNvPr id="53" name="Picture 2" descr="C:\Users\Administrator\Desktop\change for good.png"/>
            <p:cNvPicPr>
              <a:picLocks noChangeAspect="1" noChangeArrowheads="1"/>
            </p:cNvPicPr>
            <p:nvPr/>
          </p:nvPicPr>
          <p:blipFill>
            <a:blip r:embed="rId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606130" y="5281839"/>
              <a:ext cx="890907" cy="501037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54" name="รูปแบบอิสระ: รูปร่าง 49">
              <a:extLst>
                <a:ext uri="{FF2B5EF4-FFF2-40B4-BE49-F238E27FC236}">
                  <a16:creationId xmlns:a16="http://schemas.microsoft.com/office/drawing/2014/main" id="{0CC04605-512B-40BA-BB6C-C4CA6329F254}"/>
                </a:ext>
              </a:extLst>
            </p:cNvPr>
            <p:cNvSpPr/>
            <p:nvPr/>
          </p:nvSpPr>
          <p:spPr>
            <a:xfrm rot="1816843">
              <a:off x="8384884" y="5134125"/>
              <a:ext cx="366819" cy="715174"/>
            </a:xfrm>
            <a:custGeom>
              <a:avLst/>
              <a:gdLst>
                <a:gd name="connsiteX0" fmla="*/ 411471 w 524882"/>
                <a:gd name="connsiteY0" fmla="*/ 0 h 426691"/>
                <a:gd name="connsiteX1" fmla="*/ 524882 w 524882"/>
                <a:gd name="connsiteY1" fmla="*/ 0 h 426691"/>
                <a:gd name="connsiteX2" fmla="*/ 113411 w 524882"/>
                <a:gd name="connsiteY2" fmla="*/ 426691 h 426691"/>
                <a:gd name="connsiteX3" fmla="*/ 0 w 524882"/>
                <a:gd name="connsiteY3" fmla="*/ 426691 h 426691"/>
                <a:gd name="connsiteX4" fmla="*/ 411471 w 524882"/>
                <a:gd name="connsiteY4" fmla="*/ 0 h 426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4882" h="426691">
                  <a:moveTo>
                    <a:pt x="411471" y="0"/>
                  </a:moveTo>
                  <a:lnTo>
                    <a:pt x="524882" y="0"/>
                  </a:lnTo>
                  <a:lnTo>
                    <a:pt x="113411" y="426691"/>
                  </a:lnTo>
                  <a:lnTo>
                    <a:pt x="0" y="426691"/>
                  </a:lnTo>
                  <a:lnTo>
                    <a:pt x="411471" y="0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BE4AE"/>
                </a:gs>
                <a:gs pos="13000">
                  <a:srgbClr val="BD922A"/>
                </a:gs>
                <a:gs pos="21001">
                  <a:srgbClr val="BD922A"/>
                </a:gs>
                <a:gs pos="63000">
                  <a:srgbClr val="FBE4AE"/>
                </a:gs>
                <a:gs pos="67000">
                  <a:srgbClr val="BD922A"/>
                </a:gs>
                <a:gs pos="69000">
                  <a:srgbClr val="835E17"/>
                </a:gs>
                <a:gs pos="82001">
                  <a:srgbClr val="A28949"/>
                </a:gs>
                <a:gs pos="100000">
                  <a:srgbClr val="FAE3B7"/>
                </a:gs>
              </a:gsLst>
              <a:path path="circle">
                <a:fillToRect l="100000" b="100000"/>
              </a:path>
              <a:tileRect t="-100000" r="-10000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th-TH" sz="2000"/>
            </a:p>
          </p:txBody>
        </p:sp>
      </p:grpSp>
      <p:sp>
        <p:nvSpPr>
          <p:cNvPr id="84" name="TextBox 7"/>
          <p:cNvSpPr txBox="1"/>
          <p:nvPr/>
        </p:nvSpPr>
        <p:spPr>
          <a:xfrm>
            <a:off x="216981" y="5442506"/>
            <a:ext cx="5166910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th-TH" sz="1000" b="1" dirty="0">
                <a:solidFill>
                  <a:schemeClr val="bg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เศรษฐกิจฐานรากมั่นคง ชุมชนเข้มแข็งอย่างยั่งยืน ด้วยหลักปรัชญาของเศรษฐกิจพอเพียง</a:t>
            </a:r>
          </a:p>
        </p:txBody>
      </p:sp>
      <p:sp>
        <p:nvSpPr>
          <p:cNvPr id="85" name="กล่องข้อความ 8">
            <a:extLst>
              <a:ext uri="{FF2B5EF4-FFF2-40B4-BE49-F238E27FC236}">
                <a16:creationId xmlns:a16="http://schemas.microsoft.com/office/drawing/2014/main" id="{BF84CABE-5C70-4013-8958-0D4F9CD0D474}"/>
              </a:ext>
            </a:extLst>
          </p:cNvPr>
          <p:cNvSpPr txBox="1"/>
          <p:nvPr/>
        </p:nvSpPr>
        <p:spPr>
          <a:xfrm>
            <a:off x="7676272" y="32100"/>
            <a:ext cx="2493196" cy="5262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ct val="120000"/>
              </a:lnSpc>
            </a:pPr>
            <a:r>
              <a:rPr lang="en-US" sz="12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60 </a:t>
            </a:r>
            <a:r>
              <a:rPr lang="th-TH" sz="12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ปี กรมการพัฒนาชุมชน</a:t>
            </a:r>
          </a:p>
          <a:p>
            <a:pPr>
              <a:lnSpc>
                <a:spcPct val="120000"/>
              </a:lnSpc>
            </a:pPr>
            <a:r>
              <a:rPr lang="th-TH" sz="12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สร้างสรรค์ชุมชน สร้างคน สร้างชาติ</a:t>
            </a:r>
            <a:endParaRPr lang="en-US" sz="1200" b="1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hulabhorn Likit Text" panose="00000500000000000000" pitchFamily="50" charset="-34"/>
              <a:cs typeface="Chulabhorn Likit Text" panose="00000500000000000000" pitchFamily="50" charset="-34"/>
            </a:endParaRPr>
          </a:p>
        </p:txBody>
      </p:sp>
      <p:sp>
        <p:nvSpPr>
          <p:cNvPr id="86" name="สี่เหลี่ยมผืนผ้า: มุมมน 24">
            <a:extLst>
              <a:ext uri="{FF2B5EF4-FFF2-40B4-BE49-F238E27FC236}">
                <a16:creationId xmlns:a16="http://schemas.microsoft.com/office/drawing/2014/main" id="{D992C9EC-F489-4262-8A24-43469489E10F}"/>
              </a:ext>
            </a:extLst>
          </p:cNvPr>
          <p:cNvSpPr/>
          <p:nvPr/>
        </p:nvSpPr>
        <p:spPr>
          <a:xfrm>
            <a:off x="486019" y="38639"/>
            <a:ext cx="4165600" cy="329133"/>
          </a:xfrm>
          <a:prstGeom prst="roundRect">
            <a:avLst/>
          </a:prstGeom>
          <a:noFill/>
          <a:ln>
            <a:noFill/>
          </a:ln>
          <a:scene3d>
            <a:camera prst="orthographicFront"/>
            <a:lightRig rig="threePt" dir="t"/>
          </a:scene3d>
          <a:sp3d>
            <a:bevelT w="139700" h="139700" prst="divot"/>
          </a:sp3d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rtlCol="0" anchor="t"/>
          <a:lstStyle/>
          <a:p>
            <a:pPr>
              <a:lnSpc>
                <a:spcPct val="130000"/>
              </a:lnSpc>
            </a:pPr>
            <a:r>
              <a:rPr lang="th-TH" sz="1400" b="1" spc="-50" dirty="0">
                <a:solidFill>
                  <a:schemeClr val="bg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 </a:t>
            </a:r>
            <a:r>
              <a:rPr lang="th-TH" sz="1400" b="1" spc="-50" dirty="0" smtClean="0">
                <a:solidFill>
                  <a:schemeClr val="bg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5.5 </a:t>
            </a:r>
            <a:r>
              <a:rPr lang="th-TH" sz="1400" b="1" spc="-50" dirty="0">
                <a:solidFill>
                  <a:schemeClr val="bg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ขออนุมัติโครงการประเภทเงินอุดหนุน</a:t>
            </a:r>
          </a:p>
        </p:txBody>
      </p:sp>
      <p:sp>
        <p:nvSpPr>
          <p:cNvPr id="9" name="กล่องข้อความ 8">
            <a:extLst>
              <a:ext uri="{FF2B5EF4-FFF2-40B4-BE49-F238E27FC236}">
                <a16:creationId xmlns:a16="http://schemas.microsoft.com/office/drawing/2014/main" id="{ECF96BCA-14BA-D085-A19E-8BCB529E5E3C}"/>
              </a:ext>
            </a:extLst>
          </p:cNvPr>
          <p:cNvSpPr txBox="1"/>
          <p:nvPr/>
        </p:nvSpPr>
        <p:spPr>
          <a:xfrm>
            <a:off x="347241" y="734982"/>
            <a:ext cx="9618562" cy="426629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indent="380985" algn="thaiDist">
              <a:lnSpc>
                <a:spcPct val="120000"/>
              </a:lnSpc>
              <a:spcAft>
                <a:spcPts val="667"/>
              </a:spcAft>
              <a:tabLst>
                <a:tab pos="1125492" algn="l"/>
              </a:tabLst>
            </a:pPr>
            <a:r>
              <a:rPr lang="th-TH" sz="1200" dirty="0">
                <a:latin typeface="Chulabhorn Likit Text" panose="00000500000000000000" pitchFamily="50" charset="-34"/>
                <a:ea typeface="Calibri" panose="020F0502020204030204" pitchFamily="34" charset="0"/>
                <a:cs typeface="Chulabhorn Likit Text" panose="00000500000000000000" pitchFamily="50" charset="-34"/>
              </a:rPr>
              <a:t>หลักเกณฑ์ วิธีการ และเงื่อนไข เกี่ยวกับการใช้จ่ายเงิน ประเภทเงินทุนหมุนเวียนและประเภทเงินอุดหนุนของกองทุนพัฒนาบทบาทสตรี </a:t>
            </a:r>
            <a:r>
              <a:rPr lang="th-TH" sz="1200" dirty="0" smtClean="0">
                <a:latin typeface="Chulabhorn Likit Text" panose="00000500000000000000" pitchFamily="50" charset="-34"/>
                <a:ea typeface="Calibri" panose="020F0502020204030204" pitchFamily="34" charset="0"/>
                <a:cs typeface="Chulabhorn Likit Text" panose="00000500000000000000" pitchFamily="50" charset="-34"/>
              </a:rPr>
              <a:t/>
            </a:r>
            <a:br>
              <a:rPr lang="th-TH" sz="1200" dirty="0" smtClean="0">
                <a:latin typeface="Chulabhorn Likit Text" panose="00000500000000000000" pitchFamily="50" charset="-34"/>
                <a:ea typeface="Calibri" panose="020F0502020204030204" pitchFamily="34" charset="0"/>
                <a:cs typeface="Chulabhorn Likit Text" panose="00000500000000000000" pitchFamily="50" charset="-34"/>
              </a:rPr>
            </a:br>
            <a:r>
              <a:rPr lang="th-TH" sz="1200" dirty="0" smtClean="0">
                <a:latin typeface="Chulabhorn Likit Text" panose="00000500000000000000" pitchFamily="50" charset="-34"/>
                <a:ea typeface="Calibri" panose="020F0502020204030204" pitchFamily="34" charset="0"/>
                <a:cs typeface="Chulabhorn Likit Text" panose="00000500000000000000" pitchFamily="50" charset="-34"/>
              </a:rPr>
              <a:t>พ.ศ. </a:t>
            </a:r>
            <a:r>
              <a:rPr lang="th-TH" sz="1200" dirty="0">
                <a:latin typeface="Chulabhorn Likit Text" panose="00000500000000000000" pitchFamily="50" charset="-34"/>
                <a:ea typeface="Calibri" panose="020F0502020204030204" pitchFamily="34" charset="0"/>
                <a:cs typeface="Chulabhorn Likit Text" panose="00000500000000000000" pitchFamily="50" charset="-34"/>
              </a:rPr>
              <a:t>2559 และแก้ไขเพิ่มเติม (ฉบับที่ 2) พ.ศ. 2562 ในการขอรับเงินอุดหนุน ต้องเป็นโครงการที่มีวงเงิน ไม่เกิน 200,000 บาท (สองแสนบาทถ้วน)กรณีวงเงินเกิน 200,000 บาท (สองแสนบาทถ้วน) และดำเนินโครงการภายในจังหวัดอันเป็นที่ตั้ง</a:t>
            </a:r>
            <a:r>
              <a:rPr lang="th-TH" sz="1200" dirty="0" smtClean="0">
                <a:latin typeface="Chulabhorn Likit Text" panose="00000500000000000000" pitchFamily="50" charset="-34"/>
                <a:ea typeface="Calibri" panose="020F0502020204030204" pitchFamily="34" charset="0"/>
                <a:cs typeface="Chulabhorn Likit Text" panose="00000500000000000000" pitchFamily="50" charset="-34"/>
              </a:rPr>
              <a:t>องค์กร</a:t>
            </a:r>
            <a:r>
              <a:rPr lang="th-TH" sz="1200" spc="-75" dirty="0" smtClean="0">
                <a:latin typeface="Chulabhorn Likit Text" panose="00000500000000000000" pitchFamily="50" charset="-34"/>
                <a:ea typeface="Calibri" panose="020F0502020204030204" pitchFamily="34" charset="0"/>
                <a:cs typeface="Chulabhorn Likit Text" panose="00000500000000000000" pitchFamily="50" charset="-34"/>
              </a:rPr>
              <a:t>ที่</a:t>
            </a:r>
            <a:r>
              <a:rPr lang="th-TH" sz="1200" spc="-75" dirty="0">
                <a:latin typeface="Chulabhorn Likit Text" panose="00000500000000000000" pitchFamily="50" charset="-34"/>
                <a:ea typeface="Calibri" panose="020F0502020204030204" pitchFamily="34" charset="0"/>
                <a:cs typeface="Chulabhorn Likit Text" panose="00000500000000000000" pitchFamily="50" charset="-34"/>
              </a:rPr>
              <a:t>ขอรับการสนับสนุน </a:t>
            </a:r>
            <a:r>
              <a:rPr lang="th-TH" sz="1200" spc="-75" dirty="0" smtClean="0">
                <a:latin typeface="Chulabhorn Likit Text" panose="00000500000000000000" pitchFamily="50" charset="-34"/>
                <a:ea typeface="Calibri" panose="020F0502020204030204" pitchFamily="34" charset="0"/>
                <a:cs typeface="Chulabhorn Likit Text" panose="00000500000000000000" pitchFamily="50" charset="-34"/>
              </a:rPr>
              <a:t>ให้</a:t>
            </a:r>
            <a:r>
              <a:rPr lang="th-TH" sz="1200" spc="-75" dirty="0">
                <a:latin typeface="Chulabhorn Likit Text" panose="00000500000000000000" pitchFamily="50" charset="-34"/>
                <a:ea typeface="Calibri" panose="020F0502020204030204" pitchFamily="34" charset="0"/>
                <a:cs typeface="Chulabhorn Likit Text" panose="00000500000000000000" pitchFamily="50" charset="-34"/>
              </a:rPr>
              <a:t>คณะอนุกรรมการบริหารกองทุนพัฒนาบทบาทสตรีระดับจังหวัดและกรุงเทพมหานครแล้วแต่กรณี</a:t>
            </a:r>
            <a:r>
              <a:rPr lang="th-TH" sz="1200" spc="-25" dirty="0">
                <a:latin typeface="Chulabhorn Likit Text" panose="00000500000000000000" pitchFamily="50" charset="-34"/>
                <a:ea typeface="Calibri" panose="020F0502020204030204" pitchFamily="34" charset="0"/>
                <a:cs typeface="Chulabhorn Likit Text" panose="00000500000000000000" pitchFamily="50" charset="-34"/>
              </a:rPr>
              <a:t> พิจารณาให้ความเป็นชอบแล้ว</a:t>
            </a:r>
            <a:r>
              <a:rPr lang="th-TH" sz="1200" spc="-25" dirty="0" smtClean="0">
                <a:latin typeface="Chulabhorn Likit Text" panose="00000500000000000000" pitchFamily="50" charset="-34"/>
                <a:ea typeface="Calibri" panose="020F0502020204030204" pitchFamily="34" charset="0"/>
                <a:cs typeface="Chulabhorn Likit Text" panose="00000500000000000000" pitchFamily="50" charset="-34"/>
              </a:rPr>
              <a:t>เสนอต่อ</a:t>
            </a:r>
            <a:r>
              <a:rPr lang="th-TH" sz="1200" spc="-25" dirty="0">
                <a:latin typeface="Chulabhorn Likit Text" panose="00000500000000000000" pitchFamily="50" charset="-34"/>
                <a:ea typeface="Calibri" panose="020F0502020204030204" pitchFamily="34" charset="0"/>
                <a:cs typeface="Chulabhorn Likit Text" panose="00000500000000000000" pitchFamily="50" charset="-34"/>
              </a:rPr>
              <a:t>คณะกรรมการบริหารกองทุนพัฒนาบทบาทสตรีเพื่อพิจารณาอนุมัติ</a:t>
            </a:r>
            <a:endParaRPr lang="en-US" sz="1200" dirty="0">
              <a:latin typeface="Chulabhorn Likit Text" panose="00000500000000000000" pitchFamily="50" charset="-34"/>
              <a:ea typeface="Calibri" panose="020F0502020204030204" pitchFamily="34" charset="0"/>
              <a:cs typeface="Chulabhorn Likit Text" panose="00000500000000000000" pitchFamily="50" charset="-34"/>
            </a:endParaRPr>
          </a:p>
          <a:p>
            <a:pPr indent="380985" algn="thaiDist">
              <a:lnSpc>
                <a:spcPct val="120000"/>
              </a:lnSpc>
              <a:spcAft>
                <a:spcPts val="667"/>
              </a:spcAft>
              <a:tabLst>
                <a:tab pos="1050354" algn="l"/>
              </a:tabLst>
            </a:pPr>
            <a:r>
              <a:rPr lang="th-TH" sz="1200" dirty="0">
                <a:latin typeface="Chulabhorn Likit Text" panose="00000500000000000000" pitchFamily="50" charset="-34"/>
                <a:ea typeface="Calibri" panose="020F0502020204030204" pitchFamily="34" charset="0"/>
                <a:cs typeface="Chulabhorn Likit Text" panose="00000500000000000000" pitchFamily="50" charset="-34"/>
              </a:rPr>
              <a:t>ที่ประชุมคณะกรรมการบริหารกองทุนพัฒนาบทบาทสตรี ครั้งที่ 4/2566 </a:t>
            </a:r>
            <a:r>
              <a:rPr lang="th-TH" sz="1200" dirty="0" smtClean="0">
                <a:latin typeface="Chulabhorn Likit Text" panose="00000500000000000000" pitchFamily="50" charset="-34"/>
                <a:ea typeface="Calibri" panose="020F0502020204030204" pitchFamily="34" charset="0"/>
                <a:cs typeface="Chulabhorn Likit Text" panose="00000500000000000000" pitchFamily="50" charset="-34"/>
              </a:rPr>
              <a:t>เมื่อ</a:t>
            </a:r>
            <a:r>
              <a:rPr lang="th-TH" sz="1200" dirty="0">
                <a:latin typeface="Chulabhorn Likit Text" panose="00000500000000000000" pitchFamily="50" charset="-34"/>
                <a:ea typeface="Calibri" panose="020F0502020204030204" pitchFamily="34" charset="0"/>
                <a:cs typeface="Chulabhorn Likit Text" panose="00000500000000000000" pitchFamily="50" charset="-34"/>
              </a:rPr>
              <a:t>วันพฤหัสบดีที่ 20 เมษายน 2566 ระเบียบวาระที่ 5.2 </a:t>
            </a:r>
            <a:r>
              <a:rPr lang="th-TH" sz="1200" dirty="0" smtClean="0">
                <a:latin typeface="Chulabhorn Likit Text" panose="00000500000000000000" pitchFamily="50" charset="-34"/>
                <a:ea typeface="Calibri" panose="020F0502020204030204" pitchFamily="34" charset="0"/>
                <a:cs typeface="Chulabhorn Likit Text" panose="00000500000000000000" pitchFamily="50" charset="-34"/>
              </a:rPr>
              <a:t/>
            </a:r>
            <a:br>
              <a:rPr lang="th-TH" sz="1200" dirty="0" smtClean="0">
                <a:latin typeface="Chulabhorn Likit Text" panose="00000500000000000000" pitchFamily="50" charset="-34"/>
                <a:ea typeface="Calibri" panose="020F0502020204030204" pitchFamily="34" charset="0"/>
                <a:cs typeface="Chulabhorn Likit Text" panose="00000500000000000000" pitchFamily="50" charset="-34"/>
              </a:rPr>
            </a:br>
            <a:r>
              <a:rPr lang="th-TH" sz="1200" dirty="0" smtClean="0">
                <a:latin typeface="Chulabhorn Likit Text" panose="00000500000000000000" pitchFamily="50" charset="-34"/>
                <a:ea typeface="Calibri" panose="020F0502020204030204" pitchFamily="34" charset="0"/>
                <a:cs typeface="Chulabhorn Likit Text" panose="00000500000000000000" pitchFamily="50" charset="-34"/>
              </a:rPr>
              <a:t>การ</a:t>
            </a:r>
            <a:r>
              <a:rPr lang="th-TH" sz="1200" dirty="0">
                <a:latin typeface="Chulabhorn Likit Text" panose="00000500000000000000" pitchFamily="50" charset="-34"/>
                <a:ea typeface="Calibri" panose="020F0502020204030204" pitchFamily="34" charset="0"/>
                <a:cs typeface="Chulabhorn Likit Text" panose="00000500000000000000" pitchFamily="50" charset="-34"/>
              </a:rPr>
              <a:t>พิจารณากรอบวงเงินโครงการ</a:t>
            </a:r>
            <a:r>
              <a:rPr lang="th-TH" sz="1200" dirty="0" smtClean="0">
                <a:latin typeface="Chulabhorn Likit Text" panose="00000500000000000000" pitchFamily="50" charset="-34"/>
                <a:ea typeface="Calibri" panose="020F0502020204030204" pitchFamily="34" charset="0"/>
                <a:cs typeface="Chulabhorn Likit Text" panose="00000500000000000000" pitchFamily="50" charset="-34"/>
              </a:rPr>
              <a:t>ประเภทเงิน</a:t>
            </a:r>
            <a:r>
              <a:rPr lang="th-TH" sz="1200" dirty="0">
                <a:latin typeface="Chulabhorn Likit Text" panose="00000500000000000000" pitchFamily="50" charset="-34"/>
                <a:ea typeface="Calibri" panose="020F0502020204030204" pitchFamily="34" charset="0"/>
                <a:cs typeface="Chulabhorn Likit Text" panose="00000500000000000000" pitchFamily="50" charset="-34"/>
              </a:rPr>
              <a:t>อุดหนุน กองทุนพัฒนาบทบาทสตรี มีมติเห็นชอบในกรอบวงเงินโครงการประเภทเงินอุดหนุน กองทุนพัฒนาบทบาทสตรี กรณี วงเงินเกินสองแสนบาทและดำเนินการโครงการที่มีกลุ่มเป้าหมายครอบคลุมหลายจังหวัดนอกพื้นที่ตั้งองค์กรที่ขอรับการสนับสนุน ดังนี้</a:t>
            </a:r>
            <a:endParaRPr lang="en-US" sz="1200" dirty="0">
              <a:latin typeface="Chulabhorn Likit Text" panose="00000500000000000000" pitchFamily="50" charset="-34"/>
              <a:ea typeface="Calibri" panose="020F0502020204030204" pitchFamily="34" charset="0"/>
              <a:cs typeface="Chulabhorn Likit Text" panose="00000500000000000000" pitchFamily="50" charset="-34"/>
            </a:endParaRPr>
          </a:p>
          <a:p>
            <a:pPr>
              <a:lnSpc>
                <a:spcPct val="120000"/>
              </a:lnSpc>
              <a:spcAft>
                <a:spcPts val="667"/>
              </a:spcAft>
              <a:tabLst>
                <a:tab pos="750328" algn="l"/>
                <a:tab pos="975215" algn="l"/>
                <a:tab pos="1350379" algn="l"/>
                <a:tab pos="1950430" algn="l"/>
                <a:tab pos="2625620" algn="l"/>
              </a:tabLst>
            </a:pPr>
            <a:r>
              <a:rPr lang="en-US" sz="1200" dirty="0">
                <a:latin typeface="Chulabhorn Likit Text" panose="00000500000000000000" pitchFamily="50" charset="-34"/>
                <a:ea typeface="Calibri" panose="020F0502020204030204" pitchFamily="34" charset="0"/>
                <a:cs typeface="Chulabhorn Likit Text" panose="00000500000000000000" pitchFamily="50" charset="-34"/>
              </a:rPr>
              <a:t>	1. </a:t>
            </a:r>
            <a:r>
              <a:rPr lang="th-TH" sz="1200" dirty="0">
                <a:latin typeface="Chulabhorn Likit Text" panose="00000500000000000000" pitchFamily="50" charset="-34"/>
                <a:ea typeface="Calibri" panose="020F0502020204030204" pitchFamily="34" charset="0"/>
                <a:cs typeface="Chulabhorn Likit Text" panose="00000500000000000000" pitchFamily="50" charset="-34"/>
              </a:rPr>
              <a:t>โครงการระดับจังหวัด	ไม่เกิน	300</a:t>
            </a:r>
            <a:r>
              <a:rPr lang="en-US" sz="1200" dirty="0">
                <a:latin typeface="Chulabhorn Likit Text" panose="00000500000000000000" pitchFamily="50" charset="-34"/>
                <a:ea typeface="Calibri" panose="020F0502020204030204" pitchFamily="34" charset="0"/>
                <a:cs typeface="Chulabhorn Likit Text" panose="00000500000000000000" pitchFamily="50" charset="-34"/>
              </a:rPr>
              <a:t>,</a:t>
            </a:r>
            <a:r>
              <a:rPr lang="th-TH" sz="1200" dirty="0">
                <a:latin typeface="Chulabhorn Likit Text" panose="00000500000000000000" pitchFamily="50" charset="-34"/>
                <a:ea typeface="Calibri" panose="020F0502020204030204" pitchFamily="34" charset="0"/>
                <a:cs typeface="Chulabhorn Likit Text" panose="00000500000000000000" pitchFamily="50" charset="-34"/>
              </a:rPr>
              <a:t>000 บาท/โครงการ</a:t>
            </a:r>
            <a:endParaRPr lang="en-US" sz="1200" dirty="0">
              <a:latin typeface="Chulabhorn Likit Text" panose="00000500000000000000" pitchFamily="50" charset="-34"/>
              <a:ea typeface="Calibri" panose="020F0502020204030204" pitchFamily="34" charset="0"/>
              <a:cs typeface="Chulabhorn Likit Text" panose="00000500000000000000" pitchFamily="50" charset="-34"/>
            </a:endParaRPr>
          </a:p>
          <a:p>
            <a:pPr>
              <a:lnSpc>
                <a:spcPct val="120000"/>
              </a:lnSpc>
              <a:spcAft>
                <a:spcPts val="667"/>
              </a:spcAft>
              <a:tabLst>
                <a:tab pos="750328" algn="l"/>
                <a:tab pos="975215" algn="l"/>
                <a:tab pos="1350379" algn="l"/>
                <a:tab pos="1875292" algn="l"/>
                <a:tab pos="1950430" algn="l"/>
                <a:tab pos="2625620" algn="l"/>
              </a:tabLst>
            </a:pPr>
            <a:r>
              <a:rPr lang="th-TH" sz="1200" dirty="0">
                <a:latin typeface="Chulabhorn Likit Text" panose="00000500000000000000" pitchFamily="50" charset="-34"/>
                <a:ea typeface="Calibri" panose="020F0502020204030204" pitchFamily="34" charset="0"/>
                <a:cs typeface="Chulabhorn Likit Text" panose="00000500000000000000" pitchFamily="50" charset="-34"/>
              </a:rPr>
              <a:t>                  	2. โครงการระดับภาค	ไม่เกิน </a:t>
            </a:r>
            <a:r>
              <a:rPr lang="en-US" sz="1200" dirty="0">
                <a:latin typeface="Chulabhorn Likit Text" panose="00000500000000000000" pitchFamily="50" charset="-34"/>
                <a:ea typeface="Calibri" panose="020F0502020204030204" pitchFamily="34" charset="0"/>
                <a:cs typeface="Chulabhorn Likit Text" panose="00000500000000000000" pitchFamily="50" charset="-34"/>
              </a:rPr>
              <a:t>	500,000 </a:t>
            </a:r>
            <a:r>
              <a:rPr lang="th-TH" sz="1200" dirty="0">
                <a:latin typeface="Chulabhorn Likit Text" panose="00000500000000000000" pitchFamily="50" charset="-34"/>
                <a:ea typeface="Calibri" panose="020F0502020204030204" pitchFamily="34" charset="0"/>
                <a:cs typeface="Chulabhorn Likit Text" panose="00000500000000000000" pitchFamily="50" charset="-34"/>
              </a:rPr>
              <a:t>บาท/โครงการ</a:t>
            </a:r>
            <a:endParaRPr lang="en-US" sz="1200" dirty="0">
              <a:latin typeface="Chulabhorn Likit Text" panose="00000500000000000000" pitchFamily="50" charset="-34"/>
              <a:ea typeface="Calibri" panose="020F0502020204030204" pitchFamily="34" charset="0"/>
              <a:cs typeface="Chulabhorn Likit Text" panose="00000500000000000000" pitchFamily="50" charset="-34"/>
            </a:endParaRPr>
          </a:p>
          <a:p>
            <a:pPr>
              <a:lnSpc>
                <a:spcPct val="120000"/>
              </a:lnSpc>
              <a:spcAft>
                <a:spcPts val="667"/>
              </a:spcAft>
              <a:tabLst>
                <a:tab pos="750328" algn="l"/>
                <a:tab pos="975215" algn="l"/>
                <a:tab pos="1350379" algn="l"/>
                <a:tab pos="1875292" algn="l"/>
                <a:tab pos="1950430" algn="l"/>
                <a:tab pos="2625620" algn="l"/>
              </a:tabLst>
            </a:pPr>
            <a:r>
              <a:rPr lang="th-TH" sz="1200" dirty="0">
                <a:latin typeface="Chulabhorn Likit Text" panose="00000500000000000000" pitchFamily="50" charset="-34"/>
                <a:ea typeface="Calibri" panose="020F0502020204030204" pitchFamily="34" charset="0"/>
                <a:cs typeface="Chulabhorn Likit Text" panose="00000500000000000000" pitchFamily="50" charset="-34"/>
              </a:rPr>
              <a:t>	3. โครงการระดับประเทศ	ไม่เกิน 	700,000 บาท/โครงการ เว้นแต่คณะกรรมการบริหารกองทุนพัฒนาบทบาทสตรีเห็นว่ามี</a:t>
            </a:r>
            <a:r>
              <a:rPr lang="th-TH" sz="1200" dirty="0" smtClean="0">
                <a:latin typeface="Chulabhorn Likit Text" panose="00000500000000000000" pitchFamily="50" charset="-34"/>
                <a:ea typeface="Calibri" panose="020F0502020204030204" pitchFamily="34" charset="0"/>
                <a:cs typeface="Chulabhorn Likit Text" panose="00000500000000000000" pitchFamily="50" charset="-34"/>
              </a:rPr>
              <a:t>เหตุผล</a:t>
            </a:r>
            <a:br>
              <a:rPr lang="th-TH" sz="1200" dirty="0" smtClean="0">
                <a:latin typeface="Chulabhorn Likit Text" panose="00000500000000000000" pitchFamily="50" charset="-34"/>
                <a:ea typeface="Calibri" panose="020F0502020204030204" pitchFamily="34" charset="0"/>
                <a:cs typeface="Chulabhorn Likit Text" panose="00000500000000000000" pitchFamily="50" charset="-34"/>
              </a:rPr>
            </a:br>
            <a:r>
              <a:rPr lang="th-TH" sz="1200" dirty="0" smtClean="0">
                <a:latin typeface="Chulabhorn Likit Text" panose="00000500000000000000" pitchFamily="50" charset="-34"/>
                <a:ea typeface="Calibri" panose="020F0502020204030204" pitchFamily="34" charset="0"/>
                <a:cs typeface="Chulabhorn Likit Text" panose="00000500000000000000" pitchFamily="50" charset="-34"/>
              </a:rPr>
              <a:t>ความ</a:t>
            </a:r>
            <a:r>
              <a:rPr lang="th-TH" sz="1200" dirty="0">
                <a:latin typeface="Chulabhorn Likit Text" panose="00000500000000000000" pitchFamily="50" charset="-34"/>
                <a:ea typeface="Calibri" panose="020F0502020204030204" pitchFamily="34" charset="0"/>
                <a:cs typeface="Chulabhorn Likit Text" panose="00000500000000000000" pitchFamily="50" charset="-34"/>
              </a:rPr>
              <a:t>จำเป็น และเป็นประโยชน์ก็ให้</a:t>
            </a:r>
            <a:r>
              <a:rPr lang="th-TH" sz="1200" dirty="0" smtClean="0">
                <a:latin typeface="Chulabhorn Likit Text" panose="00000500000000000000" pitchFamily="50" charset="-34"/>
                <a:ea typeface="Calibri" panose="020F0502020204030204" pitchFamily="34" charset="0"/>
                <a:cs typeface="Chulabhorn Likit Text" panose="00000500000000000000" pitchFamily="50" charset="-34"/>
              </a:rPr>
              <a:t>พิจารณาให้</a:t>
            </a:r>
            <a:r>
              <a:rPr lang="th-TH" sz="1200" dirty="0">
                <a:latin typeface="Chulabhorn Likit Text" panose="00000500000000000000" pitchFamily="50" charset="-34"/>
                <a:ea typeface="Calibri" panose="020F0502020204030204" pitchFamily="34" charset="0"/>
                <a:cs typeface="Chulabhorn Likit Text" panose="00000500000000000000" pitchFamily="50" charset="-34"/>
              </a:rPr>
              <a:t>วงเงินเกิน </a:t>
            </a:r>
            <a:r>
              <a:rPr lang="en-US" sz="1200" dirty="0">
                <a:latin typeface="Chulabhorn Likit Text" panose="00000500000000000000" pitchFamily="50" charset="-34"/>
                <a:ea typeface="Calibri" panose="020F0502020204030204" pitchFamily="34" charset="0"/>
                <a:cs typeface="Chulabhorn Likit Text" panose="00000500000000000000" pitchFamily="50" charset="-34"/>
              </a:rPr>
              <a:t>700,000 </a:t>
            </a:r>
            <a:r>
              <a:rPr lang="th-TH" sz="1200" dirty="0">
                <a:latin typeface="Chulabhorn Likit Text" panose="00000500000000000000" pitchFamily="50" charset="-34"/>
                <a:ea typeface="Calibri" panose="020F0502020204030204" pitchFamily="34" charset="0"/>
                <a:cs typeface="Chulabhorn Likit Text" panose="00000500000000000000" pitchFamily="50" charset="-34"/>
              </a:rPr>
              <a:t>บาท/โครงการตามความเหมาะสม โดยพิจารณาเป็นรายโครงการ</a:t>
            </a:r>
            <a:endParaRPr lang="en-US" sz="1200" dirty="0">
              <a:latin typeface="Chulabhorn Likit Text" panose="00000500000000000000" pitchFamily="50" charset="-34"/>
              <a:ea typeface="Calibri" panose="020F0502020204030204" pitchFamily="34" charset="0"/>
              <a:cs typeface="Chulabhorn Likit Text" panose="00000500000000000000" pitchFamily="50" charset="-34"/>
            </a:endParaRPr>
          </a:p>
          <a:p>
            <a:pPr>
              <a:lnSpc>
                <a:spcPct val="120000"/>
              </a:lnSpc>
              <a:spcAft>
                <a:spcPts val="667"/>
              </a:spcAft>
              <a:tabLst>
                <a:tab pos="750328" algn="l"/>
                <a:tab pos="975215" algn="l"/>
                <a:tab pos="1125492" algn="l"/>
                <a:tab pos="1350379" algn="l"/>
              </a:tabLst>
            </a:pPr>
            <a:r>
              <a:rPr lang="th-TH" sz="1200" dirty="0">
                <a:latin typeface="Chulabhorn Likit Text" panose="00000500000000000000" pitchFamily="50" charset="-34"/>
                <a:ea typeface="Calibri" panose="020F0502020204030204" pitchFamily="34" charset="0"/>
                <a:cs typeface="Chulabhorn Likit Text" panose="00000500000000000000" pitchFamily="50" charset="-34"/>
              </a:rPr>
              <a:t>	ทั้งนี้ โครงการที่ได้การอนุมัติแล้วให้ดำเนินการ ดังต่อไปนี้</a:t>
            </a:r>
            <a:endParaRPr lang="en-US" sz="1200" dirty="0">
              <a:latin typeface="Chulabhorn Likit Text" panose="00000500000000000000" pitchFamily="50" charset="-34"/>
              <a:ea typeface="Calibri" panose="020F0502020204030204" pitchFamily="34" charset="0"/>
              <a:cs typeface="Chulabhorn Likit Text" panose="00000500000000000000" pitchFamily="50" charset="-34"/>
            </a:endParaRPr>
          </a:p>
          <a:p>
            <a:pPr>
              <a:lnSpc>
                <a:spcPct val="120000"/>
              </a:lnSpc>
              <a:spcAft>
                <a:spcPts val="667"/>
              </a:spcAft>
              <a:tabLst>
                <a:tab pos="750328" algn="l"/>
                <a:tab pos="975215" algn="l"/>
                <a:tab pos="1275241" algn="l"/>
                <a:tab pos="1350379" algn="l"/>
              </a:tabLst>
            </a:pPr>
            <a:r>
              <a:rPr lang="en-US" sz="1200" dirty="0">
                <a:latin typeface="Chulabhorn Likit Text" panose="00000500000000000000" pitchFamily="50" charset="-34"/>
                <a:ea typeface="Calibri" panose="020F0502020204030204" pitchFamily="34" charset="0"/>
                <a:cs typeface="Chulabhorn Likit Text" panose="00000500000000000000" pitchFamily="50" charset="-34"/>
              </a:rPr>
              <a:t>			1</a:t>
            </a:r>
            <a:r>
              <a:rPr lang="th-TH" sz="1200" dirty="0">
                <a:latin typeface="Chulabhorn Likit Text" panose="00000500000000000000" pitchFamily="50" charset="-34"/>
                <a:ea typeface="Calibri" panose="020F0502020204030204" pitchFamily="34" charset="0"/>
                <a:cs typeface="Chulabhorn Likit Text" panose="00000500000000000000" pitchFamily="50" charset="-34"/>
              </a:rPr>
              <a:t>) จัดให้มีสัญลักษณ์ของหน่วยงานเจ้าของงบประมาณ</a:t>
            </a:r>
            <a:endParaRPr lang="en-US" sz="1200" dirty="0">
              <a:latin typeface="Chulabhorn Likit Text" panose="00000500000000000000" pitchFamily="50" charset="-34"/>
              <a:ea typeface="Calibri" panose="020F0502020204030204" pitchFamily="34" charset="0"/>
              <a:cs typeface="Chulabhorn Likit Text" panose="00000500000000000000" pitchFamily="50" charset="-34"/>
            </a:endParaRPr>
          </a:p>
          <a:p>
            <a:pPr>
              <a:lnSpc>
                <a:spcPct val="120000"/>
              </a:lnSpc>
              <a:spcAft>
                <a:spcPts val="667"/>
              </a:spcAft>
              <a:tabLst>
                <a:tab pos="750328" algn="l"/>
                <a:tab pos="975215" algn="l"/>
                <a:tab pos="1125492" algn="l"/>
                <a:tab pos="1275241" algn="l"/>
                <a:tab pos="1350379" algn="l"/>
              </a:tabLst>
            </a:pPr>
            <a:r>
              <a:rPr lang="th-TH" sz="1200" dirty="0">
                <a:latin typeface="Chulabhorn Likit Text" panose="00000500000000000000" pitchFamily="50" charset="-34"/>
                <a:ea typeface="Calibri" panose="020F0502020204030204" pitchFamily="34" charset="0"/>
                <a:cs typeface="Chulabhorn Likit Text" panose="00000500000000000000" pitchFamily="50" charset="-34"/>
              </a:rPr>
              <a:t>			</a:t>
            </a:r>
            <a:r>
              <a:rPr lang="en-US" sz="1200" dirty="0">
                <a:latin typeface="Chulabhorn Likit Text" panose="00000500000000000000" pitchFamily="50" charset="-34"/>
                <a:ea typeface="Calibri" panose="020F0502020204030204" pitchFamily="34" charset="0"/>
                <a:cs typeface="Chulabhorn Likit Text" panose="00000500000000000000" pitchFamily="50" charset="-34"/>
              </a:rPr>
              <a:t>   </a:t>
            </a:r>
            <a:r>
              <a:rPr lang="th-TH" sz="1200" dirty="0">
                <a:latin typeface="Chulabhorn Likit Text" panose="00000500000000000000" pitchFamily="50" charset="-34"/>
                <a:ea typeface="Calibri" panose="020F0502020204030204" pitchFamily="34" charset="0"/>
                <a:cs typeface="Chulabhorn Likit Text" panose="00000500000000000000" pitchFamily="50" charset="-34"/>
              </a:rPr>
              <a:t>	2) รายงานผลการดำเนินงานให้ สกส.ทราบภายใน 45 วันหลังจากที่ได้รับการอนุมัติโครงการ เพื่อให้สำนักงานกองทุนพัฒนาบทบาทสตรีรายงานผลต่อที่ประชุมคณะกรรมการบริหารกองทุนพัฒนาบทบาทสตรีต่อไป </a:t>
            </a:r>
            <a:endParaRPr lang="en-US" sz="1200" dirty="0">
              <a:latin typeface="Chulabhorn Likit Text" panose="00000500000000000000" pitchFamily="50" charset="-34"/>
              <a:ea typeface="Calibri" panose="020F0502020204030204" pitchFamily="34" charset="0"/>
              <a:cs typeface="Chulabhorn Likit Text" panose="00000500000000000000" pitchFamily="50" charset="-34"/>
            </a:endParaRPr>
          </a:p>
        </p:txBody>
      </p:sp>
    </p:spTree>
    <p:extLst>
      <p:ext uri="{BB962C8B-B14F-4D97-AF65-F5344CB8AC3E}">
        <p14:creationId xmlns:p14="http://schemas.microsoft.com/office/powerpoint/2010/main" val="157226365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6" name="กลุ่ม 85">
            <a:extLst>
              <a:ext uri="{FF2B5EF4-FFF2-40B4-BE49-F238E27FC236}">
                <a16:creationId xmlns:a16="http://schemas.microsoft.com/office/drawing/2014/main" id="{C836E266-53D7-B01B-8B6A-F5C538DC00C2}"/>
              </a:ext>
            </a:extLst>
          </p:cNvPr>
          <p:cNvGrpSpPr/>
          <p:nvPr/>
        </p:nvGrpSpPr>
        <p:grpSpPr>
          <a:xfrm>
            <a:off x="509124" y="4540566"/>
            <a:ext cx="3449819" cy="780882"/>
            <a:chOff x="688065" y="4977176"/>
            <a:chExt cx="4139783" cy="937058"/>
          </a:xfrm>
        </p:grpSpPr>
        <p:sp>
          <p:nvSpPr>
            <p:cNvPr id="72" name="Google Shape;192;p18">
              <a:extLst>
                <a:ext uri="{FF2B5EF4-FFF2-40B4-BE49-F238E27FC236}">
                  <a16:creationId xmlns:a16="http://schemas.microsoft.com/office/drawing/2014/main" id="{6D0FA504-B4A8-E940-2E0A-325B037181AF}"/>
                </a:ext>
              </a:extLst>
            </p:cNvPr>
            <p:cNvSpPr/>
            <p:nvPr/>
          </p:nvSpPr>
          <p:spPr>
            <a:xfrm>
              <a:off x="688065" y="4999854"/>
              <a:ext cx="4139783" cy="914380"/>
            </a:xfrm>
            <a:prstGeom prst="roundRect">
              <a:avLst>
                <a:gd name="adj" fmla="val 50000"/>
              </a:avLst>
            </a:prstGeom>
            <a:solidFill>
              <a:srgbClr val="FFFFFF"/>
            </a:solidFill>
            <a:ln w="9525" cap="flat" cmpd="sng">
              <a:solidFill>
                <a:srgbClr val="75D6D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76188" tIns="76188" rIns="76188" bIns="76188" anchor="b" anchorCtr="0">
              <a:noAutofit/>
            </a:bodyPr>
            <a:lstStyle/>
            <a:p>
              <a:pPr algn="ctr"/>
              <a:r>
                <a:rPr lang="th-TH" sz="1500" b="1" dirty="0">
                  <a:latin typeface="Chulabhorn Likit Text" panose="00000500000000000000" pitchFamily="50" charset="-34"/>
                  <a:cs typeface="Chulabhorn Likit Text" panose="00000500000000000000" pitchFamily="50" charset="-34"/>
                </a:rPr>
                <a:t>คงเหลืองบประมาณ </a:t>
              </a:r>
              <a:r>
                <a:rPr lang="th-TH" sz="1500" b="1" dirty="0" smtClean="0">
                  <a:latin typeface="Chulabhorn Likit Text" panose="00000500000000000000" pitchFamily="50" charset="-34"/>
                  <a:cs typeface="Chulabhorn Likit Text" panose="00000500000000000000" pitchFamily="50" charset="-34"/>
                </a:rPr>
                <a:t>2,198,000 บาท </a:t>
              </a:r>
              <a:endParaRPr sz="1500" b="1" dirty="0">
                <a:latin typeface="Chulabhorn Likit Text" panose="00000500000000000000" pitchFamily="50" charset="-34"/>
                <a:cs typeface="Chulabhorn Likit Text" panose="00000500000000000000" pitchFamily="50" charset="-34"/>
              </a:endParaRPr>
            </a:p>
          </p:txBody>
        </p:sp>
        <p:sp>
          <p:nvSpPr>
            <p:cNvPr id="73" name="Google Shape;193;p18">
              <a:extLst>
                <a:ext uri="{FF2B5EF4-FFF2-40B4-BE49-F238E27FC236}">
                  <a16:creationId xmlns:a16="http://schemas.microsoft.com/office/drawing/2014/main" id="{722251B9-9B3B-DFA1-64FF-F675015EA9A9}"/>
                </a:ext>
              </a:extLst>
            </p:cNvPr>
            <p:cNvSpPr/>
            <p:nvPr/>
          </p:nvSpPr>
          <p:spPr>
            <a:xfrm>
              <a:off x="3458005" y="4999854"/>
              <a:ext cx="871851" cy="914380"/>
            </a:xfrm>
            <a:prstGeom prst="arc">
              <a:avLst>
                <a:gd name="adj1" fmla="val 16200000"/>
                <a:gd name="adj2" fmla="val 0"/>
              </a:avLst>
            </a:prstGeom>
            <a:noFill/>
            <a:ln w="38100" cap="flat" cmpd="sng">
              <a:solidFill>
                <a:srgbClr val="75D6D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76188" tIns="76188" rIns="76188" bIns="76188" anchor="ctr" anchorCtr="0">
              <a:noAutofit/>
            </a:bodyPr>
            <a:lstStyle/>
            <a:p>
              <a:endParaRPr sz="1500"/>
            </a:p>
          </p:txBody>
        </p:sp>
        <p:sp>
          <p:nvSpPr>
            <p:cNvPr id="74" name="Google Shape;194;p18">
              <a:extLst>
                <a:ext uri="{FF2B5EF4-FFF2-40B4-BE49-F238E27FC236}">
                  <a16:creationId xmlns:a16="http://schemas.microsoft.com/office/drawing/2014/main" id="{A623C717-C97B-9385-7C01-6D092EBFE4ED}"/>
                </a:ext>
              </a:extLst>
            </p:cNvPr>
            <p:cNvSpPr/>
            <p:nvPr/>
          </p:nvSpPr>
          <p:spPr>
            <a:xfrm rot="11701194">
              <a:off x="689727" y="4977176"/>
              <a:ext cx="872109" cy="914650"/>
            </a:xfrm>
            <a:prstGeom prst="arc">
              <a:avLst>
                <a:gd name="adj1" fmla="val 16200000"/>
                <a:gd name="adj2" fmla="val 0"/>
              </a:avLst>
            </a:prstGeom>
            <a:noFill/>
            <a:ln w="38100" cap="flat" cmpd="sng">
              <a:solidFill>
                <a:srgbClr val="75D6D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76188" tIns="76188" rIns="76188" bIns="76188" anchor="ctr" anchorCtr="0">
              <a:noAutofit/>
            </a:bodyPr>
            <a:lstStyle/>
            <a:p>
              <a:endParaRPr sz="1500"/>
            </a:p>
          </p:txBody>
        </p:sp>
      </p:grpSp>
      <p:grpSp>
        <p:nvGrpSpPr>
          <p:cNvPr id="5" name="Google Shape;792;p30">
            <a:extLst>
              <a:ext uri="{FF2B5EF4-FFF2-40B4-BE49-F238E27FC236}">
                <a16:creationId xmlns:a16="http://schemas.microsoft.com/office/drawing/2014/main" id="{3AB4F3C7-F459-AA4A-31C8-7C93906FB90C}"/>
              </a:ext>
            </a:extLst>
          </p:cNvPr>
          <p:cNvGrpSpPr/>
          <p:nvPr/>
        </p:nvGrpSpPr>
        <p:grpSpPr>
          <a:xfrm>
            <a:off x="1348250" y="1315163"/>
            <a:ext cx="1585856" cy="763524"/>
            <a:chOff x="3124800" y="2005233"/>
            <a:chExt cx="3178375" cy="738200"/>
          </a:xfrm>
        </p:grpSpPr>
        <p:sp>
          <p:nvSpPr>
            <p:cNvPr id="8" name="Google Shape;795;p30">
              <a:extLst>
                <a:ext uri="{FF2B5EF4-FFF2-40B4-BE49-F238E27FC236}">
                  <a16:creationId xmlns:a16="http://schemas.microsoft.com/office/drawing/2014/main" id="{5D68D843-33F6-5E3E-3D2A-37E83A033593}"/>
                </a:ext>
              </a:extLst>
            </p:cNvPr>
            <p:cNvSpPr/>
            <p:nvPr/>
          </p:nvSpPr>
          <p:spPr>
            <a:xfrm>
              <a:off x="3124800" y="2055833"/>
              <a:ext cx="3122725" cy="687600"/>
            </a:xfrm>
            <a:custGeom>
              <a:avLst/>
              <a:gdLst/>
              <a:ahLst/>
              <a:cxnLst/>
              <a:rect l="l" t="t" r="r" b="b"/>
              <a:pathLst>
                <a:path w="124909" h="27504" extrusionOk="0">
                  <a:moveTo>
                    <a:pt x="5763" y="0"/>
                  </a:moveTo>
                  <a:cubicBezTo>
                    <a:pt x="2596" y="0"/>
                    <a:pt x="0" y="2584"/>
                    <a:pt x="0" y="5751"/>
                  </a:cubicBezTo>
                  <a:lnTo>
                    <a:pt x="0" y="21753"/>
                  </a:lnTo>
                  <a:cubicBezTo>
                    <a:pt x="0" y="24908"/>
                    <a:pt x="2596" y="27504"/>
                    <a:pt x="5763" y="27504"/>
                  </a:cubicBezTo>
                  <a:lnTo>
                    <a:pt x="119158" y="27504"/>
                  </a:lnTo>
                  <a:cubicBezTo>
                    <a:pt x="122325" y="27504"/>
                    <a:pt x="124909" y="24908"/>
                    <a:pt x="124909" y="21753"/>
                  </a:cubicBezTo>
                  <a:lnTo>
                    <a:pt x="124909" y="5751"/>
                  </a:lnTo>
                  <a:cubicBezTo>
                    <a:pt x="124909" y="2584"/>
                    <a:pt x="122325" y="0"/>
                    <a:pt x="119158" y="0"/>
                  </a:cubicBezTo>
                  <a:close/>
                </a:path>
              </a:pathLst>
            </a:custGeom>
            <a:solidFill>
              <a:srgbClr val="4949E7"/>
            </a:solidFill>
            <a:ln>
              <a:noFill/>
            </a:ln>
          </p:spPr>
          <p:txBody>
            <a:bodyPr spcFirstLastPara="1" wrap="square" lIns="76188" tIns="76188" rIns="76188" bIns="76188" anchor="ctr" anchorCtr="0">
              <a:noAutofit/>
            </a:bodyPr>
            <a:lstStyle/>
            <a:p>
              <a:endParaRPr sz="1500">
                <a:latin typeface="Chulabhorn Likit Text" panose="00000500000000000000" pitchFamily="50" charset="-34"/>
                <a:cs typeface="Chulabhorn Likit Text" panose="00000500000000000000" pitchFamily="50" charset="-34"/>
              </a:endParaRPr>
            </a:p>
          </p:txBody>
        </p:sp>
        <p:sp>
          <p:nvSpPr>
            <p:cNvPr id="9" name="Google Shape;796;p30">
              <a:extLst>
                <a:ext uri="{FF2B5EF4-FFF2-40B4-BE49-F238E27FC236}">
                  <a16:creationId xmlns:a16="http://schemas.microsoft.com/office/drawing/2014/main" id="{1BFEDF76-F642-329B-3AC0-29553EA72387}"/>
                </a:ext>
              </a:extLst>
            </p:cNvPr>
            <p:cNvSpPr/>
            <p:nvPr/>
          </p:nvSpPr>
          <p:spPr>
            <a:xfrm>
              <a:off x="3180450" y="2005233"/>
              <a:ext cx="3122725" cy="687900"/>
            </a:xfrm>
            <a:custGeom>
              <a:avLst/>
              <a:gdLst/>
              <a:ahLst/>
              <a:cxnLst/>
              <a:rect l="l" t="t" r="r" b="b"/>
              <a:pathLst>
                <a:path w="124909" h="27516" extrusionOk="0">
                  <a:moveTo>
                    <a:pt x="5763" y="0"/>
                  </a:moveTo>
                  <a:cubicBezTo>
                    <a:pt x="2596" y="0"/>
                    <a:pt x="0" y="2596"/>
                    <a:pt x="0" y="5763"/>
                  </a:cubicBezTo>
                  <a:lnTo>
                    <a:pt x="0" y="21753"/>
                  </a:lnTo>
                  <a:cubicBezTo>
                    <a:pt x="0" y="24920"/>
                    <a:pt x="2596" y="27515"/>
                    <a:pt x="5763" y="27515"/>
                  </a:cubicBezTo>
                  <a:lnTo>
                    <a:pt x="119158" y="27515"/>
                  </a:lnTo>
                  <a:cubicBezTo>
                    <a:pt x="122313" y="27515"/>
                    <a:pt x="124909" y="24920"/>
                    <a:pt x="124909" y="21753"/>
                  </a:cubicBezTo>
                  <a:lnTo>
                    <a:pt x="124909" y="5763"/>
                  </a:lnTo>
                  <a:cubicBezTo>
                    <a:pt x="124909" y="2596"/>
                    <a:pt x="122313" y="0"/>
                    <a:pt x="119158" y="0"/>
                  </a:cubicBezTo>
                  <a:close/>
                </a:path>
              </a:pathLst>
            </a:custGeom>
            <a:solidFill>
              <a:srgbClr val="EEEEEE"/>
            </a:solidFill>
            <a:ln>
              <a:noFill/>
            </a:ln>
          </p:spPr>
          <p:txBody>
            <a:bodyPr spcFirstLastPara="1" wrap="square" lIns="152396" tIns="76188" rIns="76188" bIns="76188" anchor="b" anchorCtr="0">
              <a:noAutofit/>
            </a:bodyPr>
            <a:lstStyle/>
            <a:p>
              <a:pPr algn="ctr">
                <a:buClr>
                  <a:schemeClr val="dk1"/>
                </a:buClr>
                <a:buSzPts val="1100"/>
              </a:pPr>
              <a:r>
                <a:rPr lang="th-TH" sz="1400" b="1" dirty="0" smtClean="0">
                  <a:latin typeface="Chulabhorn Likit Text" panose="00000500000000000000" pitchFamily="50" charset="-34"/>
                  <a:ea typeface="Roboto"/>
                  <a:cs typeface="Chulabhorn Likit Text" panose="00000500000000000000" pitchFamily="50" charset="-34"/>
                  <a:sym typeface="Roboto"/>
                </a:rPr>
                <a:t>4,100,000 บาท</a:t>
              </a:r>
              <a:endParaRPr sz="1400" b="1" dirty="0">
                <a:latin typeface="Chulabhorn Likit Text" panose="00000500000000000000" pitchFamily="50" charset="-34"/>
                <a:ea typeface="Roboto"/>
                <a:cs typeface="Chulabhorn Likit Text" panose="00000500000000000000" pitchFamily="50" charset="-34"/>
                <a:sym typeface="Roboto"/>
              </a:endParaRPr>
            </a:p>
          </p:txBody>
        </p:sp>
        <p:sp>
          <p:nvSpPr>
            <p:cNvPr id="10" name="Google Shape;797;p30">
              <a:extLst>
                <a:ext uri="{FF2B5EF4-FFF2-40B4-BE49-F238E27FC236}">
                  <a16:creationId xmlns:a16="http://schemas.microsoft.com/office/drawing/2014/main" id="{7492F2F1-47FF-9908-E810-49FA5EF2EC5D}"/>
                </a:ext>
              </a:extLst>
            </p:cNvPr>
            <p:cNvSpPr/>
            <p:nvPr/>
          </p:nvSpPr>
          <p:spPr>
            <a:xfrm>
              <a:off x="3331649" y="2005798"/>
              <a:ext cx="2774169" cy="226658"/>
            </a:xfrm>
            <a:custGeom>
              <a:avLst/>
              <a:gdLst/>
              <a:ahLst/>
              <a:cxnLst/>
              <a:rect l="l" t="t" r="r" b="b"/>
              <a:pathLst>
                <a:path w="66569" h="10277" extrusionOk="0">
                  <a:moveTo>
                    <a:pt x="1" y="1"/>
                  </a:moveTo>
                  <a:lnTo>
                    <a:pt x="1" y="7216"/>
                  </a:lnTo>
                  <a:cubicBezTo>
                    <a:pt x="1" y="8895"/>
                    <a:pt x="1382" y="10276"/>
                    <a:pt x="3073" y="10276"/>
                  </a:cubicBezTo>
                  <a:lnTo>
                    <a:pt x="63497" y="10276"/>
                  </a:lnTo>
                  <a:cubicBezTo>
                    <a:pt x="65188" y="10276"/>
                    <a:pt x="66569" y="8895"/>
                    <a:pt x="66569" y="7216"/>
                  </a:cubicBezTo>
                  <a:lnTo>
                    <a:pt x="66569" y="1"/>
                  </a:lnTo>
                  <a:close/>
                </a:path>
              </a:pathLst>
            </a:custGeom>
            <a:solidFill>
              <a:srgbClr val="4949E7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76188" tIns="76188" rIns="76188" bIns="76188" anchor="ctr" anchorCtr="0">
              <a:noAutofit/>
            </a:bodyPr>
            <a:lstStyle/>
            <a:p>
              <a:pPr algn="ctr">
                <a:buClr>
                  <a:schemeClr val="dk1"/>
                </a:buClr>
                <a:buSzPts val="1100"/>
              </a:pPr>
              <a:r>
                <a:rPr lang="th-TH" sz="1250" b="1" dirty="0">
                  <a:solidFill>
                    <a:srgbClr val="FFFFFF"/>
                  </a:solidFill>
                  <a:latin typeface="Chulabhorn Likit Text" panose="00000500000000000000" pitchFamily="50" charset="-34"/>
                  <a:cs typeface="Chulabhorn Likit Text" panose="00000500000000000000" pitchFamily="50" charset="-34"/>
                </a:rPr>
                <a:t>งบประมาณจัดสรร</a:t>
              </a:r>
              <a:endParaRPr sz="1250" b="1" dirty="0">
                <a:solidFill>
                  <a:srgbClr val="FFFFFF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endParaRPr>
            </a:p>
          </p:txBody>
        </p:sp>
      </p:grpSp>
      <p:grpSp>
        <p:nvGrpSpPr>
          <p:cNvPr id="26" name="Google Shape;792;p30">
            <a:extLst>
              <a:ext uri="{FF2B5EF4-FFF2-40B4-BE49-F238E27FC236}">
                <a16:creationId xmlns:a16="http://schemas.microsoft.com/office/drawing/2014/main" id="{9299FFCC-0FFD-1095-8841-7A87491883AB}"/>
              </a:ext>
            </a:extLst>
          </p:cNvPr>
          <p:cNvGrpSpPr/>
          <p:nvPr/>
        </p:nvGrpSpPr>
        <p:grpSpPr>
          <a:xfrm>
            <a:off x="3755700" y="1315163"/>
            <a:ext cx="1542262" cy="763524"/>
            <a:chOff x="3124800" y="2005233"/>
            <a:chExt cx="3178375" cy="738200"/>
          </a:xfrm>
        </p:grpSpPr>
        <p:sp>
          <p:nvSpPr>
            <p:cNvPr id="27" name="Google Shape;795;p30">
              <a:extLst>
                <a:ext uri="{FF2B5EF4-FFF2-40B4-BE49-F238E27FC236}">
                  <a16:creationId xmlns:a16="http://schemas.microsoft.com/office/drawing/2014/main" id="{41D527EF-83E5-CE4F-7B0A-140D958E7C07}"/>
                </a:ext>
              </a:extLst>
            </p:cNvPr>
            <p:cNvSpPr/>
            <p:nvPr/>
          </p:nvSpPr>
          <p:spPr>
            <a:xfrm>
              <a:off x="3124800" y="2055833"/>
              <a:ext cx="3122725" cy="687600"/>
            </a:xfrm>
            <a:custGeom>
              <a:avLst/>
              <a:gdLst/>
              <a:ahLst/>
              <a:cxnLst/>
              <a:rect l="l" t="t" r="r" b="b"/>
              <a:pathLst>
                <a:path w="124909" h="27504" extrusionOk="0">
                  <a:moveTo>
                    <a:pt x="5763" y="0"/>
                  </a:moveTo>
                  <a:cubicBezTo>
                    <a:pt x="2596" y="0"/>
                    <a:pt x="0" y="2584"/>
                    <a:pt x="0" y="5751"/>
                  </a:cubicBezTo>
                  <a:lnTo>
                    <a:pt x="0" y="21753"/>
                  </a:lnTo>
                  <a:cubicBezTo>
                    <a:pt x="0" y="24908"/>
                    <a:pt x="2596" y="27504"/>
                    <a:pt x="5763" y="27504"/>
                  </a:cubicBezTo>
                  <a:lnTo>
                    <a:pt x="119158" y="27504"/>
                  </a:lnTo>
                  <a:cubicBezTo>
                    <a:pt x="122325" y="27504"/>
                    <a:pt x="124909" y="24908"/>
                    <a:pt x="124909" y="21753"/>
                  </a:cubicBezTo>
                  <a:lnTo>
                    <a:pt x="124909" y="5751"/>
                  </a:lnTo>
                  <a:cubicBezTo>
                    <a:pt x="124909" y="2584"/>
                    <a:pt x="122325" y="0"/>
                    <a:pt x="119158" y="0"/>
                  </a:cubicBezTo>
                  <a:close/>
                </a:path>
              </a:pathLst>
            </a:custGeom>
            <a:solidFill>
              <a:srgbClr val="FF8BA7"/>
            </a:solidFill>
            <a:ln>
              <a:noFill/>
            </a:ln>
          </p:spPr>
          <p:txBody>
            <a:bodyPr spcFirstLastPara="1" wrap="square" lIns="76188" tIns="76188" rIns="76188" bIns="76188" anchor="ctr" anchorCtr="0">
              <a:noAutofit/>
            </a:bodyPr>
            <a:lstStyle/>
            <a:p>
              <a:endParaRPr sz="1500">
                <a:latin typeface="Chulabhorn Likit Text" panose="00000500000000000000" pitchFamily="50" charset="-34"/>
                <a:cs typeface="Chulabhorn Likit Text" panose="00000500000000000000" pitchFamily="50" charset="-34"/>
              </a:endParaRPr>
            </a:p>
          </p:txBody>
        </p:sp>
        <p:sp>
          <p:nvSpPr>
            <p:cNvPr id="28" name="Google Shape;796;p30">
              <a:extLst>
                <a:ext uri="{FF2B5EF4-FFF2-40B4-BE49-F238E27FC236}">
                  <a16:creationId xmlns:a16="http://schemas.microsoft.com/office/drawing/2014/main" id="{5879E851-8796-8DC5-DCEB-EF61AE3161DA}"/>
                </a:ext>
              </a:extLst>
            </p:cNvPr>
            <p:cNvSpPr/>
            <p:nvPr/>
          </p:nvSpPr>
          <p:spPr>
            <a:xfrm>
              <a:off x="3180450" y="2005233"/>
              <a:ext cx="3122725" cy="687900"/>
            </a:xfrm>
            <a:custGeom>
              <a:avLst/>
              <a:gdLst/>
              <a:ahLst/>
              <a:cxnLst/>
              <a:rect l="l" t="t" r="r" b="b"/>
              <a:pathLst>
                <a:path w="124909" h="27516" extrusionOk="0">
                  <a:moveTo>
                    <a:pt x="5763" y="0"/>
                  </a:moveTo>
                  <a:cubicBezTo>
                    <a:pt x="2596" y="0"/>
                    <a:pt x="0" y="2596"/>
                    <a:pt x="0" y="5763"/>
                  </a:cubicBezTo>
                  <a:lnTo>
                    <a:pt x="0" y="21753"/>
                  </a:lnTo>
                  <a:cubicBezTo>
                    <a:pt x="0" y="24920"/>
                    <a:pt x="2596" y="27515"/>
                    <a:pt x="5763" y="27515"/>
                  </a:cubicBezTo>
                  <a:lnTo>
                    <a:pt x="119158" y="27515"/>
                  </a:lnTo>
                  <a:cubicBezTo>
                    <a:pt x="122313" y="27515"/>
                    <a:pt x="124909" y="24920"/>
                    <a:pt x="124909" y="21753"/>
                  </a:cubicBezTo>
                  <a:lnTo>
                    <a:pt x="124909" y="5763"/>
                  </a:lnTo>
                  <a:cubicBezTo>
                    <a:pt x="124909" y="2596"/>
                    <a:pt x="122313" y="0"/>
                    <a:pt x="119158" y="0"/>
                  </a:cubicBezTo>
                  <a:close/>
                </a:path>
              </a:pathLst>
            </a:custGeom>
            <a:solidFill>
              <a:srgbClr val="EEEEEE"/>
            </a:solidFill>
            <a:ln>
              <a:noFill/>
            </a:ln>
          </p:spPr>
          <p:txBody>
            <a:bodyPr spcFirstLastPara="1" wrap="square" lIns="152396" tIns="76188" rIns="76188" bIns="76188" anchor="b" anchorCtr="0">
              <a:noAutofit/>
            </a:bodyPr>
            <a:lstStyle/>
            <a:p>
              <a:pPr algn="ctr">
                <a:buClr>
                  <a:schemeClr val="dk1"/>
                </a:buClr>
                <a:buSzPts val="1100"/>
              </a:pPr>
              <a:r>
                <a:rPr lang="th-TH" sz="1400" b="1" dirty="0" smtClean="0">
                  <a:latin typeface="Chulabhorn Likit Text" panose="00000500000000000000" pitchFamily="50" charset="-34"/>
                  <a:ea typeface="Roboto"/>
                  <a:cs typeface="Chulabhorn Likit Text" panose="00000500000000000000" pitchFamily="50" charset="-34"/>
                  <a:sym typeface="Roboto"/>
                </a:rPr>
                <a:t>550,000 บาท</a:t>
              </a:r>
              <a:endParaRPr sz="1400" b="1" dirty="0">
                <a:latin typeface="Chulabhorn Likit Text" panose="00000500000000000000" pitchFamily="50" charset="-34"/>
                <a:ea typeface="Roboto"/>
                <a:cs typeface="Chulabhorn Likit Text" panose="00000500000000000000" pitchFamily="50" charset="-34"/>
                <a:sym typeface="Roboto"/>
              </a:endParaRPr>
            </a:p>
          </p:txBody>
        </p:sp>
        <p:sp>
          <p:nvSpPr>
            <p:cNvPr id="29" name="Google Shape;797;p30">
              <a:extLst>
                <a:ext uri="{FF2B5EF4-FFF2-40B4-BE49-F238E27FC236}">
                  <a16:creationId xmlns:a16="http://schemas.microsoft.com/office/drawing/2014/main" id="{E9934A29-55A0-3798-3A7B-19E51FF24FF2}"/>
                </a:ext>
              </a:extLst>
            </p:cNvPr>
            <p:cNvSpPr/>
            <p:nvPr/>
          </p:nvSpPr>
          <p:spPr>
            <a:xfrm>
              <a:off x="3331649" y="2005798"/>
              <a:ext cx="2485528" cy="226658"/>
            </a:xfrm>
            <a:custGeom>
              <a:avLst/>
              <a:gdLst/>
              <a:ahLst/>
              <a:cxnLst/>
              <a:rect l="l" t="t" r="r" b="b"/>
              <a:pathLst>
                <a:path w="66569" h="10277" extrusionOk="0">
                  <a:moveTo>
                    <a:pt x="1" y="1"/>
                  </a:moveTo>
                  <a:lnTo>
                    <a:pt x="1" y="7216"/>
                  </a:lnTo>
                  <a:cubicBezTo>
                    <a:pt x="1" y="8895"/>
                    <a:pt x="1382" y="10276"/>
                    <a:pt x="3073" y="10276"/>
                  </a:cubicBezTo>
                  <a:lnTo>
                    <a:pt x="63497" y="10276"/>
                  </a:lnTo>
                  <a:cubicBezTo>
                    <a:pt x="65188" y="10276"/>
                    <a:pt x="66569" y="8895"/>
                    <a:pt x="66569" y="7216"/>
                  </a:cubicBezTo>
                  <a:lnTo>
                    <a:pt x="66569" y="1"/>
                  </a:lnTo>
                  <a:close/>
                </a:path>
              </a:pathLst>
            </a:custGeom>
            <a:solidFill>
              <a:srgbClr val="FF8BA7"/>
            </a:solidFill>
            <a:ln w="9525" cap="flat" cmpd="sng">
              <a:noFill/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76188" tIns="76188" rIns="76188" bIns="76188" anchor="ctr" anchorCtr="0">
              <a:noAutofit/>
            </a:bodyPr>
            <a:lstStyle/>
            <a:p>
              <a:pPr algn="ctr">
                <a:buClr>
                  <a:schemeClr val="dk1"/>
                </a:buClr>
                <a:buSzPts val="1100"/>
              </a:pPr>
              <a:r>
                <a:rPr lang="th-TH" sz="1250" b="1" dirty="0">
                  <a:solidFill>
                    <a:srgbClr val="FFFFFF"/>
                  </a:solidFill>
                  <a:latin typeface="Chulabhorn Likit Text" panose="00000500000000000000" pitchFamily="50" charset="-34"/>
                  <a:cs typeface="Chulabhorn Likit Text" panose="00000500000000000000" pitchFamily="50" charset="-34"/>
                </a:rPr>
                <a:t>ผลการเบิกจ่าย</a:t>
              </a:r>
              <a:endParaRPr sz="1250" b="1" dirty="0">
                <a:solidFill>
                  <a:srgbClr val="FFFFFF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endParaRPr>
            </a:p>
          </p:txBody>
        </p:sp>
      </p:grpSp>
      <p:sp>
        <p:nvSpPr>
          <p:cNvPr id="30" name="Google Shape;155;p17">
            <a:extLst>
              <a:ext uri="{FF2B5EF4-FFF2-40B4-BE49-F238E27FC236}">
                <a16:creationId xmlns:a16="http://schemas.microsoft.com/office/drawing/2014/main" id="{3B7A30B5-9C81-2096-A7B1-65342FC1EF4C}"/>
              </a:ext>
            </a:extLst>
          </p:cNvPr>
          <p:cNvSpPr/>
          <p:nvPr/>
        </p:nvSpPr>
        <p:spPr>
          <a:xfrm rot="10800000" flipH="1">
            <a:off x="3022476" y="1432964"/>
            <a:ext cx="662738" cy="349708"/>
          </a:xfrm>
          <a:custGeom>
            <a:avLst/>
            <a:gdLst/>
            <a:ahLst/>
            <a:cxnLst/>
            <a:rect l="l" t="t" r="r" b="b"/>
            <a:pathLst>
              <a:path w="37946" h="20023" extrusionOk="0">
                <a:moveTo>
                  <a:pt x="4186" y="2799"/>
                </a:moveTo>
                <a:cubicBezTo>
                  <a:pt x="11003" y="5681"/>
                  <a:pt x="18246" y="7461"/>
                  <a:pt x="25665" y="8012"/>
                </a:cubicBezTo>
                <a:cubicBezTo>
                  <a:pt x="25677" y="8013"/>
                  <a:pt x="25690" y="8013"/>
                  <a:pt x="25703" y="8013"/>
                </a:cubicBezTo>
                <a:cubicBezTo>
                  <a:pt x="26264" y="8013"/>
                  <a:pt x="26767" y="7474"/>
                  <a:pt x="26742" y="6934"/>
                </a:cubicBezTo>
                <a:cubicBezTo>
                  <a:pt x="26692" y="5731"/>
                  <a:pt x="26667" y="4528"/>
                  <a:pt x="26617" y="3325"/>
                </a:cubicBezTo>
                <a:lnTo>
                  <a:pt x="26617" y="3325"/>
                </a:lnTo>
                <a:cubicBezTo>
                  <a:pt x="28973" y="4854"/>
                  <a:pt x="31454" y="6132"/>
                  <a:pt x="34111" y="7110"/>
                </a:cubicBezTo>
                <a:cubicBezTo>
                  <a:pt x="30778" y="9967"/>
                  <a:pt x="27745" y="13225"/>
                  <a:pt x="25239" y="16834"/>
                </a:cubicBezTo>
                <a:cubicBezTo>
                  <a:pt x="24988" y="15305"/>
                  <a:pt x="24888" y="13751"/>
                  <a:pt x="24913" y="12198"/>
                </a:cubicBezTo>
                <a:cubicBezTo>
                  <a:pt x="24913" y="11797"/>
                  <a:pt x="24562" y="11421"/>
                  <a:pt x="24161" y="11421"/>
                </a:cubicBezTo>
                <a:cubicBezTo>
                  <a:pt x="23788" y="11426"/>
                  <a:pt x="23416" y="11428"/>
                  <a:pt x="23044" y="11428"/>
                </a:cubicBezTo>
                <a:cubicBezTo>
                  <a:pt x="16181" y="11428"/>
                  <a:pt x="9390" y="10555"/>
                  <a:pt x="2757" y="8914"/>
                </a:cubicBezTo>
                <a:cubicBezTo>
                  <a:pt x="4462" y="8413"/>
                  <a:pt x="6191" y="7962"/>
                  <a:pt x="7945" y="7636"/>
                </a:cubicBezTo>
                <a:cubicBezTo>
                  <a:pt x="8647" y="7511"/>
                  <a:pt x="8597" y="6609"/>
                  <a:pt x="8121" y="6258"/>
                </a:cubicBezTo>
                <a:cubicBezTo>
                  <a:pt x="6692" y="5255"/>
                  <a:pt x="5364" y="4077"/>
                  <a:pt x="4186" y="2799"/>
                </a:cubicBezTo>
                <a:close/>
                <a:moveTo>
                  <a:pt x="1623" y="1"/>
                </a:moveTo>
                <a:cubicBezTo>
                  <a:pt x="1040" y="1"/>
                  <a:pt x="417" y="538"/>
                  <a:pt x="878" y="1145"/>
                </a:cubicBezTo>
                <a:cubicBezTo>
                  <a:pt x="2381" y="3150"/>
                  <a:pt x="4036" y="4929"/>
                  <a:pt x="5965" y="6483"/>
                </a:cubicBezTo>
                <a:cubicBezTo>
                  <a:pt x="4186" y="6834"/>
                  <a:pt x="2381" y="7235"/>
                  <a:pt x="627" y="7761"/>
                </a:cubicBezTo>
                <a:cubicBezTo>
                  <a:pt x="176" y="7912"/>
                  <a:pt x="0" y="8338"/>
                  <a:pt x="76" y="8714"/>
                </a:cubicBezTo>
                <a:cubicBezTo>
                  <a:pt x="26" y="8914"/>
                  <a:pt x="101" y="9165"/>
                  <a:pt x="351" y="9265"/>
                </a:cubicBezTo>
                <a:cubicBezTo>
                  <a:pt x="482" y="9374"/>
                  <a:pt x="632" y="9445"/>
                  <a:pt x="818" y="9445"/>
                </a:cubicBezTo>
                <a:cubicBezTo>
                  <a:pt x="845" y="9445"/>
                  <a:pt x="874" y="9444"/>
                  <a:pt x="903" y="9441"/>
                </a:cubicBezTo>
                <a:cubicBezTo>
                  <a:pt x="8196" y="11772"/>
                  <a:pt x="15715" y="12899"/>
                  <a:pt x="23384" y="12949"/>
                </a:cubicBezTo>
                <a:cubicBezTo>
                  <a:pt x="23359" y="15105"/>
                  <a:pt x="23534" y="17260"/>
                  <a:pt x="23910" y="19391"/>
                </a:cubicBezTo>
                <a:cubicBezTo>
                  <a:pt x="23977" y="19831"/>
                  <a:pt x="24320" y="20022"/>
                  <a:pt x="24688" y="20022"/>
                </a:cubicBezTo>
                <a:cubicBezTo>
                  <a:pt x="25011" y="20022"/>
                  <a:pt x="25352" y="19874"/>
                  <a:pt x="25539" y="19616"/>
                </a:cubicBezTo>
                <a:cubicBezTo>
                  <a:pt x="28773" y="15005"/>
                  <a:pt x="32532" y="10995"/>
                  <a:pt x="37118" y="7686"/>
                </a:cubicBezTo>
                <a:cubicBezTo>
                  <a:pt x="37946" y="7085"/>
                  <a:pt x="37870" y="5832"/>
                  <a:pt x="36818" y="5506"/>
                </a:cubicBezTo>
                <a:cubicBezTo>
                  <a:pt x="33008" y="4278"/>
                  <a:pt x="29349" y="2523"/>
                  <a:pt x="26016" y="268"/>
                </a:cubicBezTo>
                <a:cubicBezTo>
                  <a:pt x="25855" y="161"/>
                  <a:pt x="25678" y="113"/>
                  <a:pt x="25501" y="113"/>
                </a:cubicBezTo>
                <a:cubicBezTo>
                  <a:pt x="24932" y="113"/>
                  <a:pt x="24367" y="608"/>
                  <a:pt x="24387" y="1220"/>
                </a:cubicBezTo>
                <a:cubicBezTo>
                  <a:pt x="24437" y="2724"/>
                  <a:pt x="24512" y="4253"/>
                  <a:pt x="24562" y="5756"/>
                </a:cubicBezTo>
                <a:cubicBezTo>
                  <a:pt x="16742" y="5030"/>
                  <a:pt x="9173" y="3125"/>
                  <a:pt x="1955" y="67"/>
                </a:cubicBezTo>
                <a:cubicBezTo>
                  <a:pt x="1852" y="22"/>
                  <a:pt x="1739" y="1"/>
                  <a:pt x="1623" y="1"/>
                </a:cubicBezTo>
                <a:close/>
              </a:path>
            </a:pathLst>
          </a:custGeom>
          <a:solidFill>
            <a:srgbClr val="B13053"/>
          </a:solidFill>
          <a:ln>
            <a:noFill/>
          </a:ln>
        </p:spPr>
        <p:txBody>
          <a:bodyPr spcFirstLastPara="1" wrap="square" lIns="76188" tIns="76188" rIns="76188" bIns="76188" anchor="ctr" anchorCtr="0">
            <a:noAutofit/>
          </a:bodyPr>
          <a:lstStyle/>
          <a:p>
            <a:endParaRPr sz="1500"/>
          </a:p>
        </p:txBody>
      </p:sp>
      <p:sp>
        <p:nvSpPr>
          <p:cNvPr id="31" name="Google Shape;155;p17">
            <a:extLst>
              <a:ext uri="{FF2B5EF4-FFF2-40B4-BE49-F238E27FC236}">
                <a16:creationId xmlns:a16="http://schemas.microsoft.com/office/drawing/2014/main" id="{89D3461A-75B6-8C62-8128-49688FF20D4E}"/>
              </a:ext>
            </a:extLst>
          </p:cNvPr>
          <p:cNvSpPr/>
          <p:nvPr/>
        </p:nvSpPr>
        <p:spPr>
          <a:xfrm rot="10800000" flipH="1">
            <a:off x="5339814" y="1454323"/>
            <a:ext cx="662738" cy="349708"/>
          </a:xfrm>
          <a:custGeom>
            <a:avLst/>
            <a:gdLst/>
            <a:ahLst/>
            <a:cxnLst/>
            <a:rect l="l" t="t" r="r" b="b"/>
            <a:pathLst>
              <a:path w="37946" h="20023" extrusionOk="0">
                <a:moveTo>
                  <a:pt x="4186" y="2799"/>
                </a:moveTo>
                <a:cubicBezTo>
                  <a:pt x="11003" y="5681"/>
                  <a:pt x="18246" y="7461"/>
                  <a:pt x="25665" y="8012"/>
                </a:cubicBezTo>
                <a:cubicBezTo>
                  <a:pt x="25677" y="8013"/>
                  <a:pt x="25690" y="8013"/>
                  <a:pt x="25703" y="8013"/>
                </a:cubicBezTo>
                <a:cubicBezTo>
                  <a:pt x="26264" y="8013"/>
                  <a:pt x="26767" y="7474"/>
                  <a:pt x="26742" y="6934"/>
                </a:cubicBezTo>
                <a:cubicBezTo>
                  <a:pt x="26692" y="5731"/>
                  <a:pt x="26667" y="4528"/>
                  <a:pt x="26617" y="3325"/>
                </a:cubicBezTo>
                <a:lnTo>
                  <a:pt x="26617" y="3325"/>
                </a:lnTo>
                <a:cubicBezTo>
                  <a:pt x="28973" y="4854"/>
                  <a:pt x="31454" y="6132"/>
                  <a:pt x="34111" y="7110"/>
                </a:cubicBezTo>
                <a:cubicBezTo>
                  <a:pt x="30778" y="9967"/>
                  <a:pt x="27745" y="13225"/>
                  <a:pt x="25239" y="16834"/>
                </a:cubicBezTo>
                <a:cubicBezTo>
                  <a:pt x="24988" y="15305"/>
                  <a:pt x="24888" y="13751"/>
                  <a:pt x="24913" y="12198"/>
                </a:cubicBezTo>
                <a:cubicBezTo>
                  <a:pt x="24913" y="11797"/>
                  <a:pt x="24562" y="11421"/>
                  <a:pt x="24161" y="11421"/>
                </a:cubicBezTo>
                <a:cubicBezTo>
                  <a:pt x="23788" y="11426"/>
                  <a:pt x="23416" y="11428"/>
                  <a:pt x="23044" y="11428"/>
                </a:cubicBezTo>
                <a:cubicBezTo>
                  <a:pt x="16181" y="11428"/>
                  <a:pt x="9390" y="10555"/>
                  <a:pt x="2757" y="8914"/>
                </a:cubicBezTo>
                <a:cubicBezTo>
                  <a:pt x="4462" y="8413"/>
                  <a:pt x="6191" y="7962"/>
                  <a:pt x="7945" y="7636"/>
                </a:cubicBezTo>
                <a:cubicBezTo>
                  <a:pt x="8647" y="7511"/>
                  <a:pt x="8597" y="6609"/>
                  <a:pt x="8121" y="6258"/>
                </a:cubicBezTo>
                <a:cubicBezTo>
                  <a:pt x="6692" y="5255"/>
                  <a:pt x="5364" y="4077"/>
                  <a:pt x="4186" y="2799"/>
                </a:cubicBezTo>
                <a:close/>
                <a:moveTo>
                  <a:pt x="1623" y="1"/>
                </a:moveTo>
                <a:cubicBezTo>
                  <a:pt x="1040" y="1"/>
                  <a:pt x="417" y="538"/>
                  <a:pt x="878" y="1145"/>
                </a:cubicBezTo>
                <a:cubicBezTo>
                  <a:pt x="2381" y="3150"/>
                  <a:pt x="4036" y="4929"/>
                  <a:pt x="5965" y="6483"/>
                </a:cubicBezTo>
                <a:cubicBezTo>
                  <a:pt x="4186" y="6834"/>
                  <a:pt x="2381" y="7235"/>
                  <a:pt x="627" y="7761"/>
                </a:cubicBezTo>
                <a:cubicBezTo>
                  <a:pt x="176" y="7912"/>
                  <a:pt x="0" y="8338"/>
                  <a:pt x="76" y="8714"/>
                </a:cubicBezTo>
                <a:cubicBezTo>
                  <a:pt x="26" y="8914"/>
                  <a:pt x="101" y="9165"/>
                  <a:pt x="351" y="9265"/>
                </a:cubicBezTo>
                <a:cubicBezTo>
                  <a:pt x="482" y="9374"/>
                  <a:pt x="632" y="9445"/>
                  <a:pt x="818" y="9445"/>
                </a:cubicBezTo>
                <a:cubicBezTo>
                  <a:pt x="845" y="9445"/>
                  <a:pt x="874" y="9444"/>
                  <a:pt x="903" y="9441"/>
                </a:cubicBezTo>
                <a:cubicBezTo>
                  <a:pt x="8196" y="11772"/>
                  <a:pt x="15715" y="12899"/>
                  <a:pt x="23384" y="12949"/>
                </a:cubicBezTo>
                <a:cubicBezTo>
                  <a:pt x="23359" y="15105"/>
                  <a:pt x="23534" y="17260"/>
                  <a:pt x="23910" y="19391"/>
                </a:cubicBezTo>
                <a:cubicBezTo>
                  <a:pt x="23977" y="19831"/>
                  <a:pt x="24320" y="20022"/>
                  <a:pt x="24688" y="20022"/>
                </a:cubicBezTo>
                <a:cubicBezTo>
                  <a:pt x="25011" y="20022"/>
                  <a:pt x="25352" y="19874"/>
                  <a:pt x="25539" y="19616"/>
                </a:cubicBezTo>
                <a:cubicBezTo>
                  <a:pt x="28773" y="15005"/>
                  <a:pt x="32532" y="10995"/>
                  <a:pt x="37118" y="7686"/>
                </a:cubicBezTo>
                <a:cubicBezTo>
                  <a:pt x="37946" y="7085"/>
                  <a:pt x="37870" y="5832"/>
                  <a:pt x="36818" y="5506"/>
                </a:cubicBezTo>
                <a:cubicBezTo>
                  <a:pt x="33008" y="4278"/>
                  <a:pt x="29349" y="2523"/>
                  <a:pt x="26016" y="268"/>
                </a:cubicBezTo>
                <a:cubicBezTo>
                  <a:pt x="25855" y="161"/>
                  <a:pt x="25678" y="113"/>
                  <a:pt x="25501" y="113"/>
                </a:cubicBezTo>
                <a:cubicBezTo>
                  <a:pt x="24932" y="113"/>
                  <a:pt x="24367" y="608"/>
                  <a:pt x="24387" y="1220"/>
                </a:cubicBezTo>
                <a:cubicBezTo>
                  <a:pt x="24437" y="2724"/>
                  <a:pt x="24512" y="4253"/>
                  <a:pt x="24562" y="5756"/>
                </a:cubicBezTo>
                <a:cubicBezTo>
                  <a:pt x="16742" y="5030"/>
                  <a:pt x="9173" y="3125"/>
                  <a:pt x="1955" y="67"/>
                </a:cubicBezTo>
                <a:cubicBezTo>
                  <a:pt x="1852" y="22"/>
                  <a:pt x="1739" y="1"/>
                  <a:pt x="1623" y="1"/>
                </a:cubicBezTo>
                <a:close/>
              </a:path>
            </a:pathLst>
          </a:custGeom>
          <a:solidFill>
            <a:srgbClr val="B13053"/>
          </a:solidFill>
          <a:ln>
            <a:noFill/>
          </a:ln>
        </p:spPr>
        <p:txBody>
          <a:bodyPr spcFirstLastPara="1" wrap="square" lIns="76188" tIns="76188" rIns="76188" bIns="76188" anchor="ctr" anchorCtr="0">
            <a:noAutofit/>
          </a:bodyPr>
          <a:lstStyle/>
          <a:p>
            <a:endParaRPr sz="1500"/>
          </a:p>
        </p:txBody>
      </p:sp>
      <p:grpSp>
        <p:nvGrpSpPr>
          <p:cNvPr id="32" name="Google Shape;792;p30">
            <a:extLst>
              <a:ext uri="{FF2B5EF4-FFF2-40B4-BE49-F238E27FC236}">
                <a16:creationId xmlns:a16="http://schemas.microsoft.com/office/drawing/2014/main" id="{32D94903-1A0F-2600-9415-CE49BE642184}"/>
              </a:ext>
            </a:extLst>
          </p:cNvPr>
          <p:cNvGrpSpPr/>
          <p:nvPr/>
        </p:nvGrpSpPr>
        <p:grpSpPr>
          <a:xfrm>
            <a:off x="6044405" y="1271844"/>
            <a:ext cx="1572821" cy="765106"/>
            <a:chOff x="3124800" y="2003703"/>
            <a:chExt cx="3178375" cy="739730"/>
          </a:xfrm>
        </p:grpSpPr>
        <p:sp>
          <p:nvSpPr>
            <p:cNvPr id="51" name="Google Shape;795;p30">
              <a:extLst>
                <a:ext uri="{FF2B5EF4-FFF2-40B4-BE49-F238E27FC236}">
                  <a16:creationId xmlns:a16="http://schemas.microsoft.com/office/drawing/2014/main" id="{6476E1F6-CB8A-8C78-F464-CD6B4DAB318E}"/>
                </a:ext>
              </a:extLst>
            </p:cNvPr>
            <p:cNvSpPr/>
            <p:nvPr/>
          </p:nvSpPr>
          <p:spPr>
            <a:xfrm>
              <a:off x="3124800" y="2055833"/>
              <a:ext cx="3122725" cy="687600"/>
            </a:xfrm>
            <a:custGeom>
              <a:avLst/>
              <a:gdLst/>
              <a:ahLst/>
              <a:cxnLst/>
              <a:rect l="l" t="t" r="r" b="b"/>
              <a:pathLst>
                <a:path w="124909" h="27504" extrusionOk="0">
                  <a:moveTo>
                    <a:pt x="5763" y="0"/>
                  </a:moveTo>
                  <a:cubicBezTo>
                    <a:pt x="2596" y="0"/>
                    <a:pt x="0" y="2584"/>
                    <a:pt x="0" y="5751"/>
                  </a:cubicBezTo>
                  <a:lnTo>
                    <a:pt x="0" y="21753"/>
                  </a:lnTo>
                  <a:cubicBezTo>
                    <a:pt x="0" y="24908"/>
                    <a:pt x="2596" y="27504"/>
                    <a:pt x="5763" y="27504"/>
                  </a:cubicBezTo>
                  <a:lnTo>
                    <a:pt x="119158" y="27504"/>
                  </a:lnTo>
                  <a:cubicBezTo>
                    <a:pt x="122325" y="27504"/>
                    <a:pt x="124909" y="24908"/>
                    <a:pt x="124909" y="21753"/>
                  </a:cubicBezTo>
                  <a:lnTo>
                    <a:pt x="124909" y="5751"/>
                  </a:lnTo>
                  <a:cubicBezTo>
                    <a:pt x="124909" y="2584"/>
                    <a:pt x="122325" y="0"/>
                    <a:pt x="119158" y="0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76188" tIns="76188" rIns="76188" bIns="76188" anchor="ctr" anchorCtr="0">
              <a:noAutofit/>
            </a:bodyPr>
            <a:lstStyle/>
            <a:p>
              <a:endParaRPr sz="1500">
                <a:latin typeface="Chulabhorn Likit Text" panose="00000500000000000000" pitchFamily="50" charset="-34"/>
                <a:cs typeface="Chulabhorn Likit Text" panose="00000500000000000000" pitchFamily="50" charset="-34"/>
              </a:endParaRPr>
            </a:p>
          </p:txBody>
        </p:sp>
        <p:sp>
          <p:nvSpPr>
            <p:cNvPr id="52" name="Google Shape;796;p30">
              <a:extLst>
                <a:ext uri="{FF2B5EF4-FFF2-40B4-BE49-F238E27FC236}">
                  <a16:creationId xmlns:a16="http://schemas.microsoft.com/office/drawing/2014/main" id="{3F201D36-0FA8-BD29-942D-D6B2B6C4778D}"/>
                </a:ext>
              </a:extLst>
            </p:cNvPr>
            <p:cNvSpPr/>
            <p:nvPr/>
          </p:nvSpPr>
          <p:spPr>
            <a:xfrm>
              <a:off x="3180450" y="2005233"/>
              <a:ext cx="3122725" cy="687900"/>
            </a:xfrm>
            <a:custGeom>
              <a:avLst/>
              <a:gdLst/>
              <a:ahLst/>
              <a:cxnLst/>
              <a:rect l="l" t="t" r="r" b="b"/>
              <a:pathLst>
                <a:path w="124909" h="27516" extrusionOk="0">
                  <a:moveTo>
                    <a:pt x="5763" y="0"/>
                  </a:moveTo>
                  <a:cubicBezTo>
                    <a:pt x="2596" y="0"/>
                    <a:pt x="0" y="2596"/>
                    <a:pt x="0" y="5763"/>
                  </a:cubicBezTo>
                  <a:lnTo>
                    <a:pt x="0" y="21753"/>
                  </a:lnTo>
                  <a:cubicBezTo>
                    <a:pt x="0" y="24920"/>
                    <a:pt x="2596" y="27515"/>
                    <a:pt x="5763" y="27515"/>
                  </a:cubicBezTo>
                  <a:lnTo>
                    <a:pt x="119158" y="27515"/>
                  </a:lnTo>
                  <a:cubicBezTo>
                    <a:pt x="122313" y="27515"/>
                    <a:pt x="124909" y="24920"/>
                    <a:pt x="124909" y="21753"/>
                  </a:cubicBezTo>
                  <a:lnTo>
                    <a:pt x="124909" y="5763"/>
                  </a:lnTo>
                  <a:cubicBezTo>
                    <a:pt x="124909" y="2596"/>
                    <a:pt x="122313" y="0"/>
                    <a:pt x="119158" y="0"/>
                  </a:cubicBezTo>
                  <a:close/>
                </a:path>
              </a:pathLst>
            </a:custGeom>
            <a:solidFill>
              <a:srgbClr val="EEEEEE"/>
            </a:solidFill>
            <a:ln>
              <a:noFill/>
            </a:ln>
          </p:spPr>
          <p:txBody>
            <a:bodyPr spcFirstLastPara="1" wrap="square" lIns="152396" tIns="76188" rIns="76188" bIns="76188" anchor="b" anchorCtr="0">
              <a:noAutofit/>
            </a:bodyPr>
            <a:lstStyle/>
            <a:p>
              <a:pPr algn="ctr">
                <a:buClr>
                  <a:schemeClr val="dk1"/>
                </a:buClr>
                <a:buSzPts val="1100"/>
              </a:pPr>
              <a:r>
                <a:rPr lang="th-TH" sz="1400" b="1" dirty="0" smtClean="0">
                  <a:latin typeface="Chulabhorn Likit Text" panose="00000500000000000000" pitchFamily="50" charset="-34"/>
                  <a:ea typeface="Roboto"/>
                  <a:cs typeface="Chulabhorn Likit Text" panose="00000500000000000000" pitchFamily="50" charset="-34"/>
                  <a:sym typeface="Roboto"/>
                </a:rPr>
                <a:t>3,550,000 บาท</a:t>
              </a:r>
              <a:endParaRPr sz="1400" b="1" dirty="0">
                <a:latin typeface="Chulabhorn Likit Text" panose="00000500000000000000" pitchFamily="50" charset="-34"/>
                <a:ea typeface="Roboto"/>
                <a:cs typeface="Chulabhorn Likit Text" panose="00000500000000000000" pitchFamily="50" charset="-34"/>
                <a:sym typeface="Roboto"/>
              </a:endParaRPr>
            </a:p>
          </p:txBody>
        </p:sp>
        <p:sp>
          <p:nvSpPr>
            <p:cNvPr id="53" name="Google Shape;797;p30">
              <a:extLst>
                <a:ext uri="{FF2B5EF4-FFF2-40B4-BE49-F238E27FC236}">
                  <a16:creationId xmlns:a16="http://schemas.microsoft.com/office/drawing/2014/main" id="{035EA5A2-590C-3B5A-AD90-DE30B886A7D1}"/>
                </a:ext>
              </a:extLst>
            </p:cNvPr>
            <p:cNvSpPr/>
            <p:nvPr/>
          </p:nvSpPr>
          <p:spPr>
            <a:xfrm>
              <a:off x="3429864" y="2003703"/>
              <a:ext cx="2485528" cy="226658"/>
            </a:xfrm>
            <a:custGeom>
              <a:avLst/>
              <a:gdLst/>
              <a:ahLst/>
              <a:cxnLst/>
              <a:rect l="l" t="t" r="r" b="b"/>
              <a:pathLst>
                <a:path w="66569" h="10277" extrusionOk="0">
                  <a:moveTo>
                    <a:pt x="1" y="1"/>
                  </a:moveTo>
                  <a:lnTo>
                    <a:pt x="1" y="7216"/>
                  </a:lnTo>
                  <a:cubicBezTo>
                    <a:pt x="1" y="8895"/>
                    <a:pt x="1382" y="10276"/>
                    <a:pt x="3073" y="10276"/>
                  </a:cubicBezTo>
                  <a:lnTo>
                    <a:pt x="63497" y="10276"/>
                  </a:lnTo>
                  <a:cubicBezTo>
                    <a:pt x="65188" y="10276"/>
                    <a:pt x="66569" y="8895"/>
                    <a:pt x="66569" y="7216"/>
                  </a:cubicBezTo>
                  <a:lnTo>
                    <a:pt x="66569" y="1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>
              <a:noFill/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76188" tIns="76188" rIns="76188" bIns="76188" anchor="ctr" anchorCtr="0">
              <a:noAutofit/>
            </a:bodyPr>
            <a:lstStyle/>
            <a:p>
              <a:pPr algn="ctr">
                <a:buClr>
                  <a:schemeClr val="dk1"/>
                </a:buClr>
                <a:buSzPts val="1100"/>
              </a:pPr>
              <a:r>
                <a:rPr lang="th-TH" sz="1250" b="1" dirty="0">
                  <a:solidFill>
                    <a:srgbClr val="FFFFFF"/>
                  </a:solidFill>
                  <a:latin typeface="Chulabhorn Likit Text" panose="00000500000000000000" pitchFamily="50" charset="-34"/>
                  <a:cs typeface="Chulabhorn Likit Text" panose="00000500000000000000" pitchFamily="50" charset="-34"/>
                </a:rPr>
                <a:t>คงเหลือ</a:t>
              </a:r>
              <a:endParaRPr sz="1250" b="1" dirty="0">
                <a:solidFill>
                  <a:srgbClr val="FFFFFF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endParaRPr>
            </a:p>
          </p:txBody>
        </p:sp>
      </p:grpSp>
      <p:sp>
        <p:nvSpPr>
          <p:cNvPr id="76" name="Google Shape;850;p31">
            <a:extLst>
              <a:ext uri="{FF2B5EF4-FFF2-40B4-BE49-F238E27FC236}">
                <a16:creationId xmlns:a16="http://schemas.microsoft.com/office/drawing/2014/main" id="{24D08B04-18BF-2309-9359-B490275E773A}"/>
              </a:ext>
            </a:extLst>
          </p:cNvPr>
          <p:cNvSpPr/>
          <p:nvPr/>
        </p:nvSpPr>
        <p:spPr>
          <a:xfrm>
            <a:off x="0" y="724605"/>
            <a:ext cx="3050976" cy="454445"/>
          </a:xfrm>
          <a:custGeom>
            <a:avLst/>
            <a:gdLst/>
            <a:ahLst/>
            <a:cxnLst/>
            <a:rect l="l" t="t" r="r" b="b"/>
            <a:pathLst>
              <a:path w="114718" h="14491" extrusionOk="0">
                <a:moveTo>
                  <a:pt x="0" y="1"/>
                </a:moveTo>
                <a:lnTo>
                  <a:pt x="0" y="14491"/>
                </a:lnTo>
                <a:lnTo>
                  <a:pt x="114717" y="14491"/>
                </a:lnTo>
                <a:lnTo>
                  <a:pt x="106895" y="1"/>
                </a:lnTo>
                <a:close/>
              </a:path>
            </a:pathLst>
          </a:custGeom>
          <a:solidFill>
            <a:schemeClr val="accent6">
              <a:lumMod val="20000"/>
              <a:lumOff val="80000"/>
            </a:schemeClr>
          </a:solidFill>
          <a:ln>
            <a:noFill/>
          </a:ln>
        </p:spPr>
        <p:txBody>
          <a:bodyPr spcFirstLastPara="1" wrap="square" lIns="228583" tIns="76188" rIns="76188" bIns="76188" anchor="ctr" anchorCtr="0">
            <a:noAutofit/>
          </a:bodyPr>
          <a:lstStyle/>
          <a:p>
            <a:r>
              <a:rPr lang="th-TH" sz="1333" b="1" dirty="0">
                <a:latin typeface="Chulabhorn Likit Text" panose="00000500000000000000" pitchFamily="50" charset="-34"/>
                <a:ea typeface="Roboto"/>
                <a:cs typeface="Chulabhorn Likit Text" panose="00000500000000000000" pitchFamily="50" charset="-34"/>
                <a:sym typeface="Roboto"/>
              </a:rPr>
              <a:t>ผลการเบิกจ่ายเงินอุดหนุนส่วนกลาง</a:t>
            </a:r>
          </a:p>
        </p:txBody>
      </p:sp>
      <p:grpSp>
        <p:nvGrpSpPr>
          <p:cNvPr id="85" name="กลุ่ม 84">
            <a:extLst>
              <a:ext uri="{FF2B5EF4-FFF2-40B4-BE49-F238E27FC236}">
                <a16:creationId xmlns:a16="http://schemas.microsoft.com/office/drawing/2014/main" id="{6EEC8B54-B7D1-F884-B4D2-CE7028B4D3EB}"/>
              </a:ext>
            </a:extLst>
          </p:cNvPr>
          <p:cNvGrpSpPr/>
          <p:nvPr/>
        </p:nvGrpSpPr>
        <p:grpSpPr>
          <a:xfrm>
            <a:off x="10926" y="2277310"/>
            <a:ext cx="3011550" cy="753416"/>
            <a:chOff x="42946" y="2711501"/>
            <a:chExt cx="3613860" cy="904099"/>
          </a:xfrm>
          <a:solidFill>
            <a:schemeClr val="accent3">
              <a:lumMod val="40000"/>
              <a:lumOff val="60000"/>
            </a:schemeClr>
          </a:solidFill>
        </p:grpSpPr>
        <p:sp>
          <p:nvSpPr>
            <p:cNvPr id="82" name="Google Shape;913;p31">
              <a:extLst>
                <a:ext uri="{FF2B5EF4-FFF2-40B4-BE49-F238E27FC236}">
                  <a16:creationId xmlns:a16="http://schemas.microsoft.com/office/drawing/2014/main" id="{031EE46E-5AF2-715A-E64D-7AF6766926BE}"/>
                </a:ext>
              </a:extLst>
            </p:cNvPr>
            <p:cNvSpPr/>
            <p:nvPr/>
          </p:nvSpPr>
          <p:spPr>
            <a:xfrm>
              <a:off x="42946" y="3204925"/>
              <a:ext cx="714026" cy="410675"/>
            </a:xfrm>
            <a:custGeom>
              <a:avLst/>
              <a:gdLst/>
              <a:ahLst/>
              <a:cxnLst/>
              <a:rect l="l" t="t" r="r" b="b"/>
              <a:pathLst>
                <a:path w="25195" h="14491" extrusionOk="0">
                  <a:moveTo>
                    <a:pt x="1" y="0"/>
                  </a:moveTo>
                  <a:lnTo>
                    <a:pt x="1" y="14490"/>
                  </a:lnTo>
                  <a:lnTo>
                    <a:pt x="25195" y="14490"/>
                  </a:lnTo>
                  <a:lnTo>
                    <a:pt x="25195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76188" tIns="76188" rIns="76188" bIns="76188" anchor="ctr" anchorCtr="0">
              <a:noAutofit/>
            </a:bodyPr>
            <a:lstStyle/>
            <a:p>
              <a:endParaRPr sz="1500"/>
            </a:p>
          </p:txBody>
        </p:sp>
        <p:sp>
          <p:nvSpPr>
            <p:cNvPr id="81" name="Google Shape;912;p31">
              <a:extLst>
                <a:ext uri="{FF2B5EF4-FFF2-40B4-BE49-F238E27FC236}">
                  <a16:creationId xmlns:a16="http://schemas.microsoft.com/office/drawing/2014/main" id="{013E0ED0-DC13-45D2-EFCC-51525549EA0D}"/>
                </a:ext>
              </a:extLst>
            </p:cNvPr>
            <p:cNvSpPr/>
            <p:nvPr/>
          </p:nvSpPr>
          <p:spPr>
            <a:xfrm>
              <a:off x="405726" y="2711501"/>
              <a:ext cx="3251080" cy="410675"/>
            </a:xfrm>
            <a:custGeom>
              <a:avLst/>
              <a:gdLst/>
              <a:ahLst/>
              <a:cxnLst/>
              <a:rect l="l" t="t" r="r" b="b"/>
              <a:pathLst>
                <a:path w="114717" h="14491" extrusionOk="0">
                  <a:moveTo>
                    <a:pt x="0" y="1"/>
                  </a:moveTo>
                  <a:lnTo>
                    <a:pt x="0" y="14491"/>
                  </a:lnTo>
                  <a:lnTo>
                    <a:pt x="114717" y="14491"/>
                  </a:lnTo>
                  <a:lnTo>
                    <a:pt x="106895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228583" tIns="76188" rIns="76188" bIns="76188" anchor="ctr" anchorCtr="0">
              <a:noAutofit/>
            </a:bodyPr>
            <a:lstStyle/>
            <a:p>
              <a:r>
                <a:rPr lang="th-TH" sz="1333" b="1" dirty="0">
                  <a:latin typeface="Chulabhorn Likit Text" panose="00000500000000000000" pitchFamily="50" charset="-34"/>
                  <a:ea typeface="Roboto"/>
                  <a:cs typeface="Chulabhorn Likit Text" panose="00000500000000000000" pitchFamily="50" charset="-34"/>
                  <a:sym typeface="Roboto"/>
                </a:rPr>
                <a:t>เสนอจัดสรรงบประมาณเพิ่มเติม</a:t>
              </a:r>
            </a:p>
          </p:txBody>
        </p:sp>
        <p:sp>
          <p:nvSpPr>
            <p:cNvPr id="83" name="Google Shape;914;p31">
              <a:extLst>
                <a:ext uri="{FF2B5EF4-FFF2-40B4-BE49-F238E27FC236}">
                  <a16:creationId xmlns:a16="http://schemas.microsoft.com/office/drawing/2014/main" id="{2F160C2B-F1E9-8A1D-3D62-CFFDFD11F684}"/>
                </a:ext>
              </a:extLst>
            </p:cNvPr>
            <p:cNvSpPr/>
            <p:nvPr/>
          </p:nvSpPr>
          <p:spPr>
            <a:xfrm>
              <a:off x="42946" y="2721034"/>
              <a:ext cx="362780" cy="894552"/>
            </a:xfrm>
            <a:custGeom>
              <a:avLst/>
              <a:gdLst/>
              <a:ahLst/>
              <a:cxnLst/>
              <a:rect l="l" t="t" r="r" b="b"/>
              <a:pathLst>
                <a:path w="12801" h="31565" extrusionOk="0">
                  <a:moveTo>
                    <a:pt x="12800" y="1"/>
                  </a:moveTo>
                  <a:lnTo>
                    <a:pt x="1" y="17062"/>
                  </a:lnTo>
                  <a:lnTo>
                    <a:pt x="1" y="31564"/>
                  </a:lnTo>
                  <a:lnTo>
                    <a:pt x="12800" y="14491"/>
                  </a:lnTo>
                  <a:lnTo>
                    <a:pt x="1280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76188" tIns="76188" rIns="76188" bIns="76188" anchor="ctr" anchorCtr="0">
              <a:noAutofit/>
            </a:bodyPr>
            <a:lstStyle/>
            <a:p>
              <a:endParaRPr sz="1500"/>
            </a:p>
          </p:txBody>
        </p:sp>
      </p:grpSp>
      <p:graphicFrame>
        <p:nvGraphicFramePr>
          <p:cNvPr id="59" name="ตาราง 59">
            <a:extLst>
              <a:ext uri="{FF2B5EF4-FFF2-40B4-BE49-F238E27FC236}">
                <a16:creationId xmlns:a16="http://schemas.microsoft.com/office/drawing/2014/main" id="{4D421B26-1B4C-3EE9-4D6E-9D4EA732A180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12594463"/>
              </p:ext>
            </p:extLst>
          </p:nvPr>
        </p:nvGraphicFramePr>
        <p:xfrm>
          <a:off x="268707" y="2669706"/>
          <a:ext cx="3750432" cy="212469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281875">
                  <a:extLst>
                    <a:ext uri="{9D8B030D-6E8A-4147-A177-3AD203B41FA5}">
                      <a16:colId xmlns:a16="http://schemas.microsoft.com/office/drawing/2014/main" val="3656359442"/>
                    </a:ext>
                  </a:extLst>
                </a:gridCol>
                <a:gridCol w="1218413">
                  <a:extLst>
                    <a:ext uri="{9D8B030D-6E8A-4147-A177-3AD203B41FA5}">
                      <a16:colId xmlns:a16="http://schemas.microsoft.com/office/drawing/2014/main" val="1446333140"/>
                    </a:ext>
                  </a:extLst>
                </a:gridCol>
                <a:gridCol w="1250144">
                  <a:extLst>
                    <a:ext uri="{9D8B030D-6E8A-4147-A177-3AD203B41FA5}">
                      <a16:colId xmlns:a16="http://schemas.microsoft.com/office/drawing/2014/main" val="4210121743"/>
                    </a:ext>
                  </a:extLst>
                </a:gridCol>
              </a:tblGrid>
              <a:tr h="407535">
                <a:tc>
                  <a:txBody>
                    <a:bodyPr/>
                    <a:lstStyle/>
                    <a:p>
                      <a:pPr algn="ctr"/>
                      <a:r>
                        <a:rPr lang="th-TH" sz="1100" b="1" dirty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จังหวัด</a:t>
                      </a:r>
                    </a:p>
                  </a:txBody>
                  <a:tcPr marL="76200" marR="76200" marT="38100" marB="3810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th-TH" sz="1100" b="1" dirty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จำนวน </a:t>
                      </a:r>
                      <a:r>
                        <a:rPr lang="th-TH" sz="1100" b="1" dirty="0" smtClean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/>
                      </a:r>
                      <a:br>
                        <a:rPr lang="th-TH" sz="1100" b="1" dirty="0" smtClean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</a:br>
                      <a:r>
                        <a:rPr lang="th-TH" sz="1100" b="1" dirty="0" smtClean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(</a:t>
                      </a:r>
                      <a:r>
                        <a:rPr lang="th-TH" sz="1100" b="1" dirty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โครงการ)</a:t>
                      </a:r>
                    </a:p>
                  </a:txBody>
                  <a:tcPr marL="76200" marR="76200" marT="38100" marB="3810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th-TH" sz="1100" b="1" dirty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จำนวน</a:t>
                      </a:r>
                      <a:r>
                        <a:rPr lang="th-TH" sz="1100" b="1" dirty="0" smtClean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เงิน</a:t>
                      </a:r>
                      <a:br>
                        <a:rPr lang="th-TH" sz="1100" b="1" dirty="0" smtClean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</a:br>
                      <a:r>
                        <a:rPr lang="th-TH" sz="1100" b="1" dirty="0" smtClean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(บาท)</a:t>
                      </a:r>
                      <a:endParaRPr lang="th-TH" sz="1100" b="1" dirty="0">
                        <a:solidFill>
                          <a:schemeClr val="tx1"/>
                        </a:solidFill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76200" marR="76200" marT="38100" marB="3810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3253236"/>
                  </a:ext>
                </a:extLst>
              </a:tr>
              <a:tr h="428304">
                <a:tc>
                  <a:txBody>
                    <a:bodyPr/>
                    <a:lstStyle/>
                    <a:p>
                      <a:pPr algn="l" fontAlgn="b"/>
                      <a:r>
                        <a:rPr lang="th-TH" sz="1200" b="1" u="none" strike="noStrike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บึงกาฬ </a:t>
                      </a:r>
                      <a:endParaRPr lang="th-TH" sz="1200" b="1" i="0" u="none" strike="noStrike" dirty="0">
                        <a:solidFill>
                          <a:schemeClr val="tx1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7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200" b="1" u="none" strike="noStrike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</a:t>
                      </a:r>
                      <a:endParaRPr lang="th-TH" sz="1200" b="1" i="0" u="none" strike="noStrike" dirty="0">
                        <a:solidFill>
                          <a:schemeClr val="tx1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7FF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200" b="1" u="none" strike="noStrike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400,000.00 </a:t>
                      </a:r>
                      <a:endParaRPr lang="th-TH" sz="1200" b="1" i="0" u="none" strike="noStrike" dirty="0">
                        <a:solidFill>
                          <a:schemeClr val="tx1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7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7464127"/>
                  </a:ext>
                </a:extLst>
              </a:tr>
              <a:tr h="428304">
                <a:tc>
                  <a:txBody>
                    <a:bodyPr/>
                    <a:lstStyle/>
                    <a:p>
                      <a:pPr algn="l" fontAlgn="b"/>
                      <a:r>
                        <a:rPr lang="th-TH" sz="1200" b="1" u="none" strike="noStrike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สุราษฎร์ธานี </a:t>
                      </a:r>
                      <a:endParaRPr lang="th-TH" sz="1200" b="1" i="0" u="none" strike="noStrike" dirty="0">
                        <a:solidFill>
                          <a:schemeClr val="tx1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200" b="1" u="none" strike="noStrike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</a:t>
                      </a:r>
                      <a:endParaRPr lang="th-TH" sz="1200" b="1" i="0" u="none" strike="noStrike" dirty="0">
                        <a:solidFill>
                          <a:schemeClr val="tx1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200" b="1" u="none" strike="noStrike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412,000.00 </a:t>
                      </a:r>
                      <a:endParaRPr lang="th-TH" sz="1200" b="1" i="0" u="none" strike="noStrike" dirty="0">
                        <a:solidFill>
                          <a:schemeClr val="tx1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02790725"/>
                  </a:ext>
                </a:extLst>
              </a:tr>
              <a:tr h="428304">
                <a:tc>
                  <a:txBody>
                    <a:bodyPr/>
                    <a:lstStyle/>
                    <a:p>
                      <a:pPr algn="l" fontAlgn="b"/>
                      <a:r>
                        <a:rPr lang="th-TH" sz="1200" b="1" u="none" strike="noStrike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ระยอง </a:t>
                      </a:r>
                      <a:endParaRPr lang="th-TH" sz="1200" b="1" i="0" u="none" strike="noStrike" dirty="0">
                        <a:solidFill>
                          <a:schemeClr val="tx1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200" b="1" u="none" strike="noStrike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2</a:t>
                      </a:r>
                      <a:endParaRPr lang="th-TH" sz="1200" b="1" i="0" u="none" strike="noStrike" dirty="0">
                        <a:solidFill>
                          <a:schemeClr val="tx1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200" b="1" u="none" strike="noStrike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540,000.00 </a:t>
                      </a:r>
                      <a:endParaRPr lang="th-TH" sz="1200" b="1" i="0" u="none" strike="noStrike" dirty="0">
                        <a:solidFill>
                          <a:schemeClr val="tx1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4899213"/>
                  </a:ext>
                </a:extLst>
              </a:tr>
              <a:tr h="428304">
                <a:tc>
                  <a:txBody>
                    <a:bodyPr/>
                    <a:lstStyle/>
                    <a:p>
                      <a:pPr algn="ctr" fontAlgn="b"/>
                      <a:r>
                        <a:rPr lang="th-TH" sz="1100" b="1" i="0" u="none" strike="noStrike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รวม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100" b="1" i="0" u="none" strike="noStrike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4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100" b="1" i="0" u="none" strike="noStrike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1,352,000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4082739"/>
                  </a:ext>
                </a:extLst>
              </a:tr>
            </a:tbl>
          </a:graphicData>
        </a:graphic>
      </p:graphicFrame>
      <p:cxnSp>
        <p:nvCxnSpPr>
          <p:cNvPr id="88" name="ตัวเชื่อมต่อตรง 87">
            <a:extLst>
              <a:ext uri="{FF2B5EF4-FFF2-40B4-BE49-F238E27FC236}">
                <a16:creationId xmlns:a16="http://schemas.microsoft.com/office/drawing/2014/main" id="{C083F119-951F-B575-4530-2E7A62988F2D}"/>
              </a:ext>
            </a:extLst>
          </p:cNvPr>
          <p:cNvCxnSpPr/>
          <p:nvPr/>
        </p:nvCxnSpPr>
        <p:spPr>
          <a:xfrm>
            <a:off x="5021621" y="2394151"/>
            <a:ext cx="0" cy="289746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89" name="Google Shape;901;p31">
            <a:extLst>
              <a:ext uri="{FF2B5EF4-FFF2-40B4-BE49-F238E27FC236}">
                <a16:creationId xmlns:a16="http://schemas.microsoft.com/office/drawing/2014/main" id="{295AF4B3-2506-F6A5-A7B5-C08D8CCB4146}"/>
              </a:ext>
            </a:extLst>
          </p:cNvPr>
          <p:cNvGrpSpPr/>
          <p:nvPr/>
        </p:nvGrpSpPr>
        <p:grpSpPr>
          <a:xfrm>
            <a:off x="5373240" y="2257217"/>
            <a:ext cx="4323518" cy="745447"/>
            <a:chOff x="2862880" y="3227614"/>
            <a:chExt cx="4024551" cy="894536"/>
          </a:xfrm>
          <a:solidFill>
            <a:schemeClr val="tx2">
              <a:lumMod val="40000"/>
              <a:lumOff val="60000"/>
            </a:schemeClr>
          </a:solidFill>
        </p:grpSpPr>
        <p:sp>
          <p:nvSpPr>
            <p:cNvPr id="90" name="Google Shape;902;p31">
              <a:extLst>
                <a:ext uri="{FF2B5EF4-FFF2-40B4-BE49-F238E27FC236}">
                  <a16:creationId xmlns:a16="http://schemas.microsoft.com/office/drawing/2014/main" id="{9413A0A7-6A5F-B87E-8547-3F3A4041FE03}"/>
                </a:ext>
              </a:extLst>
            </p:cNvPr>
            <p:cNvSpPr/>
            <p:nvPr/>
          </p:nvSpPr>
          <p:spPr>
            <a:xfrm>
              <a:off x="3225614" y="3227614"/>
              <a:ext cx="3661817" cy="410987"/>
            </a:xfrm>
            <a:custGeom>
              <a:avLst/>
              <a:gdLst/>
              <a:ahLst/>
              <a:cxnLst/>
              <a:rect l="l" t="t" r="r" b="b"/>
              <a:pathLst>
                <a:path w="114730" h="14502" extrusionOk="0">
                  <a:moveTo>
                    <a:pt x="1" y="0"/>
                  </a:moveTo>
                  <a:lnTo>
                    <a:pt x="1" y="14502"/>
                  </a:lnTo>
                  <a:lnTo>
                    <a:pt x="114729" y="14502"/>
                  </a:lnTo>
                  <a:lnTo>
                    <a:pt x="106895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228583" tIns="76188" rIns="76188" bIns="76188" anchor="ctr" anchorCtr="0">
              <a:noAutofit/>
            </a:bodyPr>
            <a:lstStyle/>
            <a:p>
              <a:pPr>
                <a:buClr>
                  <a:schemeClr val="dk1"/>
                </a:buClr>
                <a:buSzPts val="1100"/>
              </a:pPr>
              <a:r>
                <a:rPr lang="th-TH" sz="1333" b="1" dirty="0">
                  <a:latin typeface="Chulabhorn Likit Text" panose="00000500000000000000" pitchFamily="50" charset="-34"/>
                  <a:cs typeface="Chulabhorn Likit Text" panose="00000500000000000000" pitchFamily="50" charset="-34"/>
                </a:rPr>
                <a:t>คาดการณ์การของบประมาณเงินอุดหนุนเพิ่มเติม</a:t>
              </a:r>
              <a:endParaRPr sz="1333" b="1" dirty="0">
                <a:latin typeface="Chulabhorn Likit Text" panose="00000500000000000000" pitchFamily="50" charset="-34"/>
                <a:cs typeface="Chulabhorn Likit Text" panose="00000500000000000000" pitchFamily="50" charset="-34"/>
              </a:endParaRPr>
            </a:p>
          </p:txBody>
        </p:sp>
        <p:sp>
          <p:nvSpPr>
            <p:cNvPr id="91" name="Google Shape;903;p31">
              <a:extLst>
                <a:ext uri="{FF2B5EF4-FFF2-40B4-BE49-F238E27FC236}">
                  <a16:creationId xmlns:a16="http://schemas.microsoft.com/office/drawing/2014/main" id="{2863C21D-2DA7-3ECA-731C-1A0CFBC25DB1}"/>
                </a:ext>
              </a:extLst>
            </p:cNvPr>
            <p:cNvSpPr/>
            <p:nvPr/>
          </p:nvSpPr>
          <p:spPr>
            <a:xfrm>
              <a:off x="2862880" y="3711475"/>
              <a:ext cx="713998" cy="410675"/>
            </a:xfrm>
            <a:custGeom>
              <a:avLst/>
              <a:gdLst/>
              <a:ahLst/>
              <a:cxnLst/>
              <a:rect l="l" t="t" r="r" b="b"/>
              <a:pathLst>
                <a:path w="25194" h="14491" extrusionOk="0">
                  <a:moveTo>
                    <a:pt x="0" y="1"/>
                  </a:moveTo>
                  <a:lnTo>
                    <a:pt x="0" y="14491"/>
                  </a:lnTo>
                  <a:lnTo>
                    <a:pt x="25194" y="14491"/>
                  </a:lnTo>
                  <a:lnTo>
                    <a:pt x="25194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76188" tIns="76188" rIns="76188" bIns="76188" anchor="ctr" anchorCtr="0">
              <a:noAutofit/>
            </a:bodyPr>
            <a:lstStyle/>
            <a:p>
              <a:endParaRPr sz="1500"/>
            </a:p>
          </p:txBody>
        </p:sp>
        <p:sp>
          <p:nvSpPr>
            <p:cNvPr id="92" name="Google Shape;904;p31">
              <a:extLst>
                <a:ext uri="{FF2B5EF4-FFF2-40B4-BE49-F238E27FC236}">
                  <a16:creationId xmlns:a16="http://schemas.microsoft.com/office/drawing/2014/main" id="{78ACA561-F565-C6BE-D964-7DAD96D1ADAF}"/>
                </a:ext>
              </a:extLst>
            </p:cNvPr>
            <p:cNvSpPr/>
            <p:nvPr/>
          </p:nvSpPr>
          <p:spPr>
            <a:xfrm>
              <a:off x="2862880" y="3227614"/>
              <a:ext cx="362752" cy="894524"/>
            </a:xfrm>
            <a:custGeom>
              <a:avLst/>
              <a:gdLst/>
              <a:ahLst/>
              <a:cxnLst/>
              <a:rect l="l" t="t" r="r" b="b"/>
              <a:pathLst>
                <a:path w="12800" h="31564" extrusionOk="0">
                  <a:moveTo>
                    <a:pt x="12800" y="0"/>
                  </a:moveTo>
                  <a:lnTo>
                    <a:pt x="0" y="17074"/>
                  </a:lnTo>
                  <a:lnTo>
                    <a:pt x="0" y="31564"/>
                  </a:lnTo>
                  <a:lnTo>
                    <a:pt x="12800" y="14502"/>
                  </a:lnTo>
                  <a:lnTo>
                    <a:pt x="1280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76188" tIns="76188" rIns="76188" bIns="76188" anchor="ctr" anchorCtr="0">
              <a:noAutofit/>
            </a:bodyPr>
            <a:lstStyle/>
            <a:p>
              <a:endParaRPr sz="1500"/>
            </a:p>
          </p:txBody>
        </p:sp>
      </p:grpSp>
      <p:graphicFrame>
        <p:nvGraphicFramePr>
          <p:cNvPr id="94" name="ตาราง 94">
            <a:extLst>
              <a:ext uri="{FF2B5EF4-FFF2-40B4-BE49-F238E27FC236}">
                <a16:creationId xmlns:a16="http://schemas.microsoft.com/office/drawing/2014/main" id="{4E418B92-7E5D-81FB-7A35-EA72224D46E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128194275"/>
              </p:ext>
            </p:extLst>
          </p:nvPr>
        </p:nvGraphicFramePr>
        <p:xfrm>
          <a:off x="5711813" y="2580217"/>
          <a:ext cx="3984945" cy="17526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464900">
                  <a:extLst>
                    <a:ext uri="{9D8B030D-6E8A-4147-A177-3AD203B41FA5}">
                      <a16:colId xmlns:a16="http://schemas.microsoft.com/office/drawing/2014/main" val="3193112026"/>
                    </a:ext>
                  </a:extLst>
                </a:gridCol>
                <a:gridCol w="1191730">
                  <a:extLst>
                    <a:ext uri="{9D8B030D-6E8A-4147-A177-3AD203B41FA5}">
                      <a16:colId xmlns:a16="http://schemas.microsoft.com/office/drawing/2014/main" val="412247239"/>
                    </a:ext>
                  </a:extLst>
                </a:gridCol>
                <a:gridCol w="1328315">
                  <a:extLst>
                    <a:ext uri="{9D8B030D-6E8A-4147-A177-3AD203B41FA5}">
                      <a16:colId xmlns:a16="http://schemas.microsoft.com/office/drawing/2014/main" val="1519821811"/>
                    </a:ext>
                  </a:extLst>
                </a:gridCol>
              </a:tblGrid>
              <a:tr h="270368">
                <a:tc>
                  <a:txBody>
                    <a:bodyPr/>
                    <a:lstStyle/>
                    <a:p>
                      <a:pPr algn="ctr"/>
                      <a:r>
                        <a:rPr lang="th-TH" sz="1100" dirty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จังหวัด</a:t>
                      </a:r>
                    </a:p>
                  </a:txBody>
                  <a:tcPr marL="76200" marR="76200" marT="38100" marB="3810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D4E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th-TH" sz="1100" dirty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จำนวน (โครงการ)</a:t>
                      </a:r>
                    </a:p>
                  </a:txBody>
                  <a:tcPr marL="76200" marR="76200" marT="38100" marB="3810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D4E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th-TH" sz="1100" dirty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จำนวน</a:t>
                      </a:r>
                      <a:r>
                        <a:rPr lang="th-TH" sz="1100" dirty="0" smtClean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เงิน</a:t>
                      </a:r>
                      <a:br>
                        <a:rPr lang="th-TH" sz="1100" dirty="0" smtClean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</a:br>
                      <a:r>
                        <a:rPr lang="th-TH" sz="1100" dirty="0" smtClean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(บาท)</a:t>
                      </a:r>
                      <a:endParaRPr lang="th-TH" sz="1100" dirty="0">
                        <a:solidFill>
                          <a:schemeClr val="tx1"/>
                        </a:solidFill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76200" marR="76200" marT="38100" marB="3810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D4E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56308327"/>
                  </a:ext>
                </a:extLst>
              </a:tr>
              <a:tr h="54800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h-TH" sz="1100" u="none" strike="noStrike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สมาคมสตรีพัฒนาชุมชนไท(ระดับประเทศ)</a:t>
                      </a:r>
                      <a:endParaRPr lang="th-TH" sz="1100" b="0" i="0" u="none" strike="noStrike" dirty="0">
                        <a:solidFill>
                          <a:schemeClr val="tx1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76200" marR="76200" marT="38100" marB="3810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th-TH" sz="1100" dirty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</a:t>
                      </a:r>
                    </a:p>
                  </a:txBody>
                  <a:tcPr marL="76200" marR="76200" marT="38100" marB="3810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th-TH" sz="1100" dirty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700,000</a:t>
                      </a:r>
                    </a:p>
                  </a:txBody>
                  <a:tcPr marL="76200" marR="76200" marT="38100" marB="3810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58714696"/>
                  </a:ext>
                </a:extLst>
              </a:tr>
              <a:tr h="381000">
                <a:tc>
                  <a:txBody>
                    <a:bodyPr/>
                    <a:lstStyle/>
                    <a:p>
                      <a:r>
                        <a:rPr lang="th-TH" sz="1100" dirty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อำนาจเจริญ</a:t>
                      </a:r>
                    </a:p>
                  </a:txBody>
                  <a:tcPr marL="76200" marR="76200" marT="38100" marB="3810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th-TH" sz="1100" dirty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</a:t>
                      </a:r>
                    </a:p>
                  </a:txBody>
                  <a:tcPr marL="76200" marR="76200" marT="38100" marB="3810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th-TH" sz="1100" dirty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500,000</a:t>
                      </a:r>
                    </a:p>
                  </a:txBody>
                  <a:tcPr marL="76200" marR="76200" marT="38100" marB="3810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86697428"/>
                  </a:ext>
                </a:extLst>
              </a:tr>
              <a:tr h="381000">
                <a:tc>
                  <a:txBody>
                    <a:bodyPr/>
                    <a:lstStyle/>
                    <a:p>
                      <a:r>
                        <a:rPr lang="th-TH" sz="1100" dirty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รวม</a:t>
                      </a:r>
                    </a:p>
                  </a:txBody>
                  <a:tcPr marL="76200" marR="76200" marT="38100" marB="3810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D4E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th-TH" sz="1100" dirty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2</a:t>
                      </a:r>
                    </a:p>
                  </a:txBody>
                  <a:tcPr marL="76200" marR="76200" marT="38100" marB="3810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D4E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th-TH" sz="1100" dirty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1,200,000</a:t>
                      </a:r>
                    </a:p>
                  </a:txBody>
                  <a:tcPr marL="76200" marR="76200" marT="38100" marB="3810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D4E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10844138"/>
                  </a:ext>
                </a:extLst>
              </a:tr>
            </a:tbl>
          </a:graphicData>
        </a:graphic>
      </p:graphicFrame>
      <p:sp>
        <p:nvSpPr>
          <p:cNvPr id="96" name="คำบรรยายภาพ: ลูกศรขึ้น 95">
            <a:extLst>
              <a:ext uri="{FF2B5EF4-FFF2-40B4-BE49-F238E27FC236}">
                <a16:creationId xmlns:a16="http://schemas.microsoft.com/office/drawing/2014/main" id="{24088CD5-DF07-4C20-731C-56F09BD97A27}"/>
              </a:ext>
            </a:extLst>
          </p:cNvPr>
          <p:cNvSpPr/>
          <p:nvPr/>
        </p:nvSpPr>
        <p:spPr>
          <a:xfrm>
            <a:off x="7953044" y="4231609"/>
            <a:ext cx="1899096" cy="843578"/>
          </a:xfrm>
          <a:prstGeom prst="upArrowCallou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th-TH" sz="1500" dirty="0">
                <a:solidFill>
                  <a:schemeClr val="tx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คงเหลืองบประมาณ</a:t>
            </a:r>
            <a:br>
              <a:rPr lang="th-TH" sz="1500" dirty="0">
                <a:solidFill>
                  <a:schemeClr val="tx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</a:br>
            <a:r>
              <a:rPr lang="th-TH" sz="1500" dirty="0">
                <a:solidFill>
                  <a:schemeClr val="tx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998,000 </a:t>
            </a:r>
            <a:r>
              <a:rPr lang="th-TH" sz="1500" dirty="0" smtClean="0">
                <a:solidFill>
                  <a:schemeClr val="tx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บาท</a:t>
            </a:r>
            <a:endParaRPr lang="th-TH" sz="1500" dirty="0">
              <a:solidFill>
                <a:schemeClr val="tx1"/>
              </a:solidFill>
              <a:latin typeface="Chulabhorn Likit Text" panose="00000500000000000000" pitchFamily="50" charset="-34"/>
              <a:cs typeface="Chulabhorn Likit Text" panose="00000500000000000000" pitchFamily="50" charset="-34"/>
            </a:endParaRPr>
          </a:p>
        </p:txBody>
      </p:sp>
      <p:grpSp>
        <p:nvGrpSpPr>
          <p:cNvPr id="71" name="Group 70"/>
          <p:cNvGrpSpPr/>
          <p:nvPr/>
        </p:nvGrpSpPr>
        <p:grpSpPr>
          <a:xfrm>
            <a:off x="-23581" y="-271597"/>
            <a:ext cx="10193050" cy="1541268"/>
            <a:chOff x="-23581" y="-271597"/>
            <a:chExt cx="10193050" cy="1541268"/>
          </a:xfrm>
        </p:grpSpPr>
        <p:grpSp>
          <p:nvGrpSpPr>
            <p:cNvPr id="75" name="กลุ่ม 52">
              <a:extLst>
                <a:ext uri="{FF2B5EF4-FFF2-40B4-BE49-F238E27FC236}">
                  <a16:creationId xmlns:a16="http://schemas.microsoft.com/office/drawing/2014/main" id="{84E5CB32-C22A-40FB-BE79-3F261B775F5E}"/>
                </a:ext>
              </a:extLst>
            </p:cNvPr>
            <p:cNvGrpSpPr/>
            <p:nvPr/>
          </p:nvGrpSpPr>
          <p:grpSpPr>
            <a:xfrm>
              <a:off x="-23581" y="299"/>
              <a:ext cx="10193050" cy="674950"/>
              <a:chOff x="-29746" y="-164554"/>
              <a:chExt cx="9173747" cy="607455"/>
            </a:xfrm>
          </p:grpSpPr>
          <p:sp>
            <p:nvSpPr>
              <p:cNvPr id="80" name="สี่เหลี่ยมผืนผ้า: มุมมน 48">
                <a:extLst>
                  <a:ext uri="{FF2B5EF4-FFF2-40B4-BE49-F238E27FC236}">
                    <a16:creationId xmlns:a16="http://schemas.microsoft.com/office/drawing/2014/main" id="{DCE62B95-9C16-4E87-82CC-AF99B1F01983}"/>
                  </a:ext>
                </a:extLst>
              </p:cNvPr>
              <p:cNvSpPr/>
              <p:nvPr/>
            </p:nvSpPr>
            <p:spPr>
              <a:xfrm>
                <a:off x="5692012" y="65211"/>
                <a:ext cx="3441748" cy="377690"/>
              </a:xfrm>
              <a:prstGeom prst="roundRect">
                <a:avLst/>
              </a:prstGeom>
              <a:gradFill flip="none" rotWithShape="1">
                <a:gsLst>
                  <a:gs pos="0">
                    <a:srgbClr val="8E7300"/>
                  </a:gs>
                  <a:gs pos="51000">
                    <a:srgbClr val="FFFFFF"/>
                  </a:gs>
                  <a:gs pos="76000">
                    <a:srgbClr val="BC9800"/>
                  </a:gs>
                  <a:gs pos="24000">
                    <a:srgbClr val="BC9800"/>
                  </a:gs>
                  <a:gs pos="100000">
                    <a:srgbClr val="9A7D00"/>
                  </a:gs>
                </a:gsLst>
                <a:lin ang="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2000"/>
              </a:p>
            </p:txBody>
          </p:sp>
          <p:sp>
            <p:nvSpPr>
              <p:cNvPr id="84" name="สี่เหลี่ยมผืนผ้า 47">
                <a:extLst>
                  <a:ext uri="{FF2B5EF4-FFF2-40B4-BE49-F238E27FC236}">
                    <a16:creationId xmlns:a16="http://schemas.microsoft.com/office/drawing/2014/main" id="{667204FE-3C1C-4980-AD32-890094B05AFC}"/>
                  </a:ext>
                </a:extLst>
              </p:cNvPr>
              <p:cNvSpPr/>
              <p:nvPr/>
            </p:nvSpPr>
            <p:spPr>
              <a:xfrm>
                <a:off x="-29746" y="-164554"/>
                <a:ext cx="9173747" cy="517884"/>
              </a:xfrm>
              <a:prstGeom prst="rect">
                <a:avLst/>
              </a:prstGeom>
              <a:gradFill flip="none" rotWithShape="1">
                <a:gsLst>
                  <a:gs pos="0">
                    <a:srgbClr val="8E7300"/>
                  </a:gs>
                  <a:gs pos="51000">
                    <a:srgbClr val="FFFFFF"/>
                  </a:gs>
                  <a:gs pos="76000">
                    <a:srgbClr val="BC9800"/>
                  </a:gs>
                  <a:gs pos="24000">
                    <a:srgbClr val="BC9800"/>
                  </a:gs>
                  <a:gs pos="100000">
                    <a:srgbClr val="9A7D00"/>
                  </a:gs>
                </a:gsLst>
                <a:lin ang="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2000"/>
              </a:p>
            </p:txBody>
          </p:sp>
          <p:sp>
            <p:nvSpPr>
              <p:cNvPr id="87" name="แผนผังลำดับงาน: ป้อนข้อมูลด้วยตนเอง 4">
                <a:extLst>
                  <a:ext uri="{FF2B5EF4-FFF2-40B4-BE49-F238E27FC236}">
                    <a16:creationId xmlns:a16="http://schemas.microsoft.com/office/drawing/2014/main" id="{CDB1064D-F2C9-4D02-9722-A4463B75D08B}"/>
                  </a:ext>
                </a:extLst>
              </p:cNvPr>
              <p:cNvSpPr/>
              <p:nvPr/>
            </p:nvSpPr>
            <p:spPr>
              <a:xfrm>
                <a:off x="5883027" y="51469"/>
                <a:ext cx="3260973" cy="301861"/>
              </a:xfrm>
              <a:prstGeom prst="flowChartAlternateProcess">
                <a:avLst/>
              </a:prstGeom>
              <a:solidFill>
                <a:srgbClr val="00206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2000" dirty="0"/>
              </a:p>
            </p:txBody>
          </p:sp>
          <p:sp>
            <p:nvSpPr>
              <p:cNvPr id="93" name="สี่เหลี่ยมผืนผ้า 3">
                <a:extLst>
                  <a:ext uri="{FF2B5EF4-FFF2-40B4-BE49-F238E27FC236}">
                    <a16:creationId xmlns:a16="http://schemas.microsoft.com/office/drawing/2014/main" id="{8493D4F4-6FD8-4552-904E-DB7274115DA0}"/>
                  </a:ext>
                </a:extLst>
              </p:cNvPr>
              <p:cNvSpPr/>
              <p:nvPr/>
            </p:nvSpPr>
            <p:spPr>
              <a:xfrm>
                <a:off x="-29746" y="-164554"/>
                <a:ext cx="9173747" cy="432048"/>
              </a:xfrm>
              <a:prstGeom prst="rect">
                <a:avLst/>
              </a:prstGeom>
              <a:solidFill>
                <a:srgbClr val="00206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2000"/>
              </a:p>
            </p:txBody>
          </p:sp>
        </p:grpSp>
        <p:grpSp>
          <p:nvGrpSpPr>
            <p:cNvPr id="77" name="กลุ่ม 9">
              <a:extLst>
                <a:ext uri="{FF2B5EF4-FFF2-40B4-BE49-F238E27FC236}">
                  <a16:creationId xmlns:a16="http://schemas.microsoft.com/office/drawing/2014/main" id="{D2312BD0-5401-4FDB-9FF3-B1382B3C9639}"/>
                </a:ext>
              </a:extLst>
            </p:cNvPr>
            <p:cNvGrpSpPr/>
            <p:nvPr/>
          </p:nvGrpSpPr>
          <p:grpSpPr>
            <a:xfrm>
              <a:off x="5792566" y="-271597"/>
              <a:ext cx="1899096" cy="1541268"/>
              <a:chOff x="5491686" y="-481268"/>
              <a:chExt cx="1709187" cy="1387141"/>
            </a:xfrm>
          </p:grpSpPr>
          <p:sp>
            <p:nvSpPr>
              <p:cNvPr id="78" name="วงรี 13">
                <a:extLst>
                  <a:ext uri="{FF2B5EF4-FFF2-40B4-BE49-F238E27FC236}">
                    <a16:creationId xmlns:a16="http://schemas.microsoft.com/office/drawing/2014/main" id="{722B5707-C41F-4885-825E-D2676CEE49E1}"/>
                  </a:ext>
                </a:extLst>
              </p:cNvPr>
              <p:cNvSpPr/>
              <p:nvPr/>
            </p:nvSpPr>
            <p:spPr>
              <a:xfrm>
                <a:off x="5491686" y="-481268"/>
                <a:ext cx="1709187" cy="1387141"/>
              </a:xfrm>
              <a:prstGeom prst="ellipse">
                <a:avLst/>
              </a:prstGeom>
              <a:solidFill>
                <a:srgbClr val="FBF7F1"/>
              </a:solidFill>
              <a:ln>
                <a:noFill/>
              </a:ln>
              <a:effectLst>
                <a:softEdge rad="31750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2000"/>
              </a:p>
            </p:txBody>
          </p:sp>
          <p:pic>
            <p:nvPicPr>
              <p:cNvPr id="79" name="รูปภาพ 65">
                <a:extLst>
                  <a:ext uri="{FF2B5EF4-FFF2-40B4-BE49-F238E27FC236}">
                    <a16:creationId xmlns:a16="http://schemas.microsoft.com/office/drawing/2014/main" id="{EF9B53AA-6A14-4E04-B937-D6234A306BD7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r="65168" b="30186"/>
              <a:stretch/>
            </p:blipFill>
            <p:spPr>
              <a:xfrm>
                <a:off x="5978910" y="-202056"/>
                <a:ext cx="857563" cy="565764"/>
              </a:xfrm>
              <a:custGeom>
                <a:avLst/>
                <a:gdLst>
                  <a:gd name="connsiteX0" fmla="*/ 0 w 1500565"/>
                  <a:gd name="connsiteY0" fmla="*/ 0 h 990006"/>
                  <a:gd name="connsiteX1" fmla="*/ 1500565 w 1500565"/>
                  <a:gd name="connsiteY1" fmla="*/ 0 h 990006"/>
                  <a:gd name="connsiteX2" fmla="*/ 1500565 w 1500565"/>
                  <a:gd name="connsiteY2" fmla="*/ 699241 h 990006"/>
                  <a:gd name="connsiteX3" fmla="*/ 1454656 w 1500565"/>
                  <a:gd name="connsiteY3" fmla="*/ 699241 h 990006"/>
                  <a:gd name="connsiteX4" fmla="*/ 1454656 w 1500565"/>
                  <a:gd name="connsiteY4" fmla="*/ 958222 h 990006"/>
                  <a:gd name="connsiteX5" fmla="*/ 1500565 w 1500565"/>
                  <a:gd name="connsiteY5" fmla="*/ 958222 h 990006"/>
                  <a:gd name="connsiteX6" fmla="*/ 1500565 w 1500565"/>
                  <a:gd name="connsiteY6" fmla="*/ 990006 h 990006"/>
                  <a:gd name="connsiteX7" fmla="*/ 0 w 1500565"/>
                  <a:gd name="connsiteY7" fmla="*/ 990006 h 9900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00565" h="990006">
                    <a:moveTo>
                      <a:pt x="0" y="0"/>
                    </a:moveTo>
                    <a:lnTo>
                      <a:pt x="1500565" y="0"/>
                    </a:lnTo>
                    <a:lnTo>
                      <a:pt x="1500565" y="699241"/>
                    </a:lnTo>
                    <a:lnTo>
                      <a:pt x="1454656" y="699241"/>
                    </a:lnTo>
                    <a:lnTo>
                      <a:pt x="1454656" y="958222"/>
                    </a:lnTo>
                    <a:lnTo>
                      <a:pt x="1500565" y="958222"/>
                    </a:lnTo>
                    <a:lnTo>
                      <a:pt x="1500565" y="990006"/>
                    </a:lnTo>
                    <a:lnTo>
                      <a:pt x="0" y="990006"/>
                    </a:lnTo>
                    <a:close/>
                  </a:path>
                </a:pathLst>
              </a:custGeom>
            </p:spPr>
          </p:pic>
        </p:grpSp>
      </p:grpSp>
      <p:grpSp>
        <p:nvGrpSpPr>
          <p:cNvPr id="95" name="Group 94"/>
          <p:cNvGrpSpPr/>
          <p:nvPr/>
        </p:nvGrpSpPr>
        <p:grpSpPr>
          <a:xfrm>
            <a:off x="-23583" y="5154909"/>
            <a:ext cx="10183585" cy="694389"/>
            <a:chOff x="-23583" y="5134125"/>
            <a:chExt cx="10183585" cy="715174"/>
          </a:xfrm>
        </p:grpSpPr>
        <p:grpSp>
          <p:nvGrpSpPr>
            <p:cNvPr id="97" name="กลุ่ม 1">
              <a:extLst>
                <a:ext uri="{FF2B5EF4-FFF2-40B4-BE49-F238E27FC236}">
                  <a16:creationId xmlns:a16="http://schemas.microsoft.com/office/drawing/2014/main" id="{58DAA6D8-19A9-434E-BD10-9F227ECAADEE}"/>
                </a:ext>
              </a:extLst>
            </p:cNvPr>
            <p:cNvGrpSpPr/>
            <p:nvPr/>
          </p:nvGrpSpPr>
          <p:grpSpPr>
            <a:xfrm>
              <a:off x="-23583" y="5274993"/>
              <a:ext cx="10183585" cy="470079"/>
              <a:chOff x="-21226" y="4621292"/>
              <a:chExt cx="9165227" cy="561020"/>
            </a:xfrm>
          </p:grpSpPr>
          <p:grpSp>
            <p:nvGrpSpPr>
              <p:cNvPr id="104" name="กลุ่ม 7">
                <a:extLst>
                  <a:ext uri="{FF2B5EF4-FFF2-40B4-BE49-F238E27FC236}">
                    <a16:creationId xmlns:a16="http://schemas.microsoft.com/office/drawing/2014/main" id="{30C28730-7CDF-4231-A774-6A7122EB4AEA}"/>
                  </a:ext>
                </a:extLst>
              </p:cNvPr>
              <p:cNvGrpSpPr/>
              <p:nvPr/>
            </p:nvGrpSpPr>
            <p:grpSpPr>
              <a:xfrm>
                <a:off x="-21226" y="4635401"/>
                <a:ext cx="5133813" cy="546911"/>
                <a:chOff x="-45702" y="6428830"/>
                <a:chExt cx="7109733" cy="450425"/>
              </a:xfrm>
            </p:grpSpPr>
            <p:sp>
              <p:nvSpPr>
                <p:cNvPr id="108" name="รูปแบบอิสระ: รูปร่าง 55">
                  <a:extLst>
                    <a:ext uri="{FF2B5EF4-FFF2-40B4-BE49-F238E27FC236}">
                      <a16:creationId xmlns:a16="http://schemas.microsoft.com/office/drawing/2014/main" id="{447532BC-F1AF-418B-B954-69A21822D4D1}"/>
                    </a:ext>
                  </a:extLst>
                </p:cNvPr>
                <p:cNvSpPr/>
                <p:nvPr/>
              </p:nvSpPr>
              <p:spPr>
                <a:xfrm>
                  <a:off x="-16309" y="6508953"/>
                  <a:ext cx="6875685" cy="339767"/>
                </a:xfrm>
                <a:custGeom>
                  <a:avLst/>
                  <a:gdLst>
                    <a:gd name="connsiteX0" fmla="*/ 0 w 6028447"/>
                    <a:gd name="connsiteY0" fmla="*/ 0 h 339767"/>
                    <a:gd name="connsiteX1" fmla="*/ 6028447 w 6028447"/>
                    <a:gd name="connsiteY1" fmla="*/ 0 h 339767"/>
                    <a:gd name="connsiteX2" fmla="*/ 5679852 w 6028447"/>
                    <a:gd name="connsiteY2" fmla="*/ 339767 h 339767"/>
                    <a:gd name="connsiteX3" fmla="*/ 0 w 6028447"/>
                    <a:gd name="connsiteY3" fmla="*/ 339767 h 339767"/>
                    <a:gd name="connsiteX4" fmla="*/ 0 w 6028447"/>
                    <a:gd name="connsiteY4" fmla="*/ 0 h 3397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028447" h="339767">
                      <a:moveTo>
                        <a:pt x="0" y="0"/>
                      </a:moveTo>
                      <a:lnTo>
                        <a:pt x="6028447" y="0"/>
                      </a:lnTo>
                      <a:lnTo>
                        <a:pt x="5679852" y="339767"/>
                      </a:lnTo>
                      <a:lnTo>
                        <a:pt x="0" y="33976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th-TH" sz="2000" dirty="0"/>
                </a:p>
              </p:txBody>
            </p:sp>
            <p:sp>
              <p:nvSpPr>
                <p:cNvPr id="109" name="รูปแบบอิสระ: รูปร่าง 50">
                  <a:extLst>
                    <a:ext uri="{FF2B5EF4-FFF2-40B4-BE49-F238E27FC236}">
                      <a16:creationId xmlns:a16="http://schemas.microsoft.com/office/drawing/2014/main" id="{72AD55B9-27A4-40A2-86AD-A09FD1FBB379}"/>
                    </a:ext>
                  </a:extLst>
                </p:cNvPr>
                <p:cNvSpPr/>
                <p:nvPr/>
              </p:nvSpPr>
              <p:spPr>
                <a:xfrm>
                  <a:off x="-45702" y="6433550"/>
                  <a:ext cx="7025615" cy="426691"/>
                </a:xfrm>
                <a:custGeom>
                  <a:avLst/>
                  <a:gdLst>
                    <a:gd name="connsiteX0" fmla="*/ 0 w 6123140"/>
                    <a:gd name="connsiteY0" fmla="*/ 0 h 426691"/>
                    <a:gd name="connsiteX1" fmla="*/ 6123140 w 6123140"/>
                    <a:gd name="connsiteY1" fmla="*/ 0 h 426691"/>
                    <a:gd name="connsiteX2" fmla="*/ 6008569 w 6123140"/>
                    <a:gd name="connsiteY2" fmla="*/ 111669 h 426691"/>
                    <a:gd name="connsiteX3" fmla="*/ 5685361 w 6123140"/>
                    <a:gd name="connsiteY3" fmla="*/ 426691 h 426691"/>
                    <a:gd name="connsiteX4" fmla="*/ 5679852 w 6123140"/>
                    <a:gd name="connsiteY4" fmla="*/ 426691 h 426691"/>
                    <a:gd name="connsiteX5" fmla="*/ 6028447 w 6123140"/>
                    <a:gd name="connsiteY5" fmla="*/ 86924 h 426691"/>
                    <a:gd name="connsiteX6" fmla="*/ 0 w 6123140"/>
                    <a:gd name="connsiteY6" fmla="*/ 86924 h 426691"/>
                    <a:gd name="connsiteX7" fmla="*/ 0 w 6123140"/>
                    <a:gd name="connsiteY7" fmla="*/ 0 h 4266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123140" h="426691">
                      <a:moveTo>
                        <a:pt x="0" y="0"/>
                      </a:moveTo>
                      <a:lnTo>
                        <a:pt x="6123140" y="0"/>
                      </a:lnTo>
                      <a:lnTo>
                        <a:pt x="6008569" y="111669"/>
                      </a:lnTo>
                      <a:lnTo>
                        <a:pt x="5685361" y="426691"/>
                      </a:lnTo>
                      <a:lnTo>
                        <a:pt x="5679852" y="426691"/>
                      </a:lnTo>
                      <a:lnTo>
                        <a:pt x="6028447" y="86924"/>
                      </a:lnTo>
                      <a:lnTo>
                        <a:pt x="0" y="8692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>
                  <a:gsLst>
                    <a:gs pos="0">
                      <a:srgbClr val="FBE4AE"/>
                    </a:gs>
                    <a:gs pos="13000">
                      <a:srgbClr val="BD922A"/>
                    </a:gs>
                    <a:gs pos="21001">
                      <a:srgbClr val="BD922A"/>
                    </a:gs>
                    <a:gs pos="63000">
                      <a:srgbClr val="FBE4AE"/>
                    </a:gs>
                    <a:gs pos="67000">
                      <a:srgbClr val="BD922A"/>
                    </a:gs>
                    <a:gs pos="69000">
                      <a:srgbClr val="835E17"/>
                    </a:gs>
                    <a:gs pos="82001">
                      <a:srgbClr val="A28949"/>
                    </a:gs>
                    <a:gs pos="100000">
                      <a:srgbClr val="FAE3B7"/>
                    </a:gs>
                  </a:gsLst>
                  <a:lin ang="0" scaled="1"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th-TH" sz="2000" dirty="0"/>
                </a:p>
              </p:txBody>
            </p:sp>
            <p:sp>
              <p:nvSpPr>
                <p:cNvPr id="110" name="รูปแบบอิสระ: รูปร่าง 49">
                  <a:extLst>
                    <a:ext uri="{FF2B5EF4-FFF2-40B4-BE49-F238E27FC236}">
                      <a16:creationId xmlns:a16="http://schemas.microsoft.com/office/drawing/2014/main" id="{0CC04605-512B-40BA-BB6C-C4CA6329F254}"/>
                    </a:ext>
                  </a:extLst>
                </p:cNvPr>
                <p:cNvSpPr/>
                <p:nvPr/>
              </p:nvSpPr>
              <p:spPr>
                <a:xfrm rot="380166">
                  <a:off x="6515308" y="6428830"/>
                  <a:ext cx="548723" cy="450425"/>
                </a:xfrm>
                <a:custGeom>
                  <a:avLst/>
                  <a:gdLst>
                    <a:gd name="connsiteX0" fmla="*/ 411471 w 524882"/>
                    <a:gd name="connsiteY0" fmla="*/ 0 h 426691"/>
                    <a:gd name="connsiteX1" fmla="*/ 524882 w 524882"/>
                    <a:gd name="connsiteY1" fmla="*/ 0 h 426691"/>
                    <a:gd name="connsiteX2" fmla="*/ 113411 w 524882"/>
                    <a:gd name="connsiteY2" fmla="*/ 426691 h 426691"/>
                    <a:gd name="connsiteX3" fmla="*/ 0 w 524882"/>
                    <a:gd name="connsiteY3" fmla="*/ 426691 h 426691"/>
                    <a:gd name="connsiteX4" fmla="*/ 411471 w 524882"/>
                    <a:gd name="connsiteY4" fmla="*/ 0 h 4266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24882" h="426691">
                      <a:moveTo>
                        <a:pt x="411471" y="0"/>
                      </a:moveTo>
                      <a:lnTo>
                        <a:pt x="524882" y="0"/>
                      </a:lnTo>
                      <a:lnTo>
                        <a:pt x="113411" y="426691"/>
                      </a:lnTo>
                      <a:lnTo>
                        <a:pt x="0" y="426691"/>
                      </a:lnTo>
                      <a:lnTo>
                        <a:pt x="411471" y="0"/>
                      </a:ln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FBE4AE"/>
                    </a:gs>
                    <a:gs pos="13000">
                      <a:srgbClr val="BD922A"/>
                    </a:gs>
                    <a:gs pos="21001">
                      <a:srgbClr val="BD922A"/>
                    </a:gs>
                    <a:gs pos="63000">
                      <a:srgbClr val="FBE4AE"/>
                    </a:gs>
                    <a:gs pos="67000">
                      <a:srgbClr val="BD922A"/>
                    </a:gs>
                    <a:gs pos="69000">
                      <a:srgbClr val="835E17"/>
                    </a:gs>
                    <a:gs pos="82001">
                      <a:srgbClr val="A28949"/>
                    </a:gs>
                    <a:gs pos="100000">
                      <a:srgbClr val="FAE3B7"/>
                    </a:gs>
                  </a:gsLst>
                  <a:path path="circle">
                    <a:fillToRect l="100000" b="100000"/>
                  </a:path>
                  <a:tileRect t="-100000" r="-100000"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th-TH" sz="2000"/>
                </a:p>
              </p:txBody>
            </p:sp>
          </p:grpSp>
          <p:grpSp>
            <p:nvGrpSpPr>
              <p:cNvPr id="105" name="กลุ่ม 4">
                <a:extLst>
                  <a:ext uri="{FF2B5EF4-FFF2-40B4-BE49-F238E27FC236}">
                    <a16:creationId xmlns:a16="http://schemas.microsoft.com/office/drawing/2014/main" id="{33080593-C486-4A4E-A259-28A964353B4D}"/>
                  </a:ext>
                </a:extLst>
              </p:cNvPr>
              <p:cNvGrpSpPr/>
              <p:nvPr/>
            </p:nvGrpSpPr>
            <p:grpSpPr>
              <a:xfrm>
                <a:off x="7524888" y="4621292"/>
                <a:ext cx="1619113" cy="531030"/>
                <a:chOff x="9543115" y="6415804"/>
                <a:chExt cx="2661401" cy="453428"/>
              </a:xfrm>
            </p:grpSpPr>
            <p:sp>
              <p:nvSpPr>
                <p:cNvPr id="106" name="รูปแบบอิสระ: รูปร่าง 38">
                  <a:extLst>
                    <a:ext uri="{FF2B5EF4-FFF2-40B4-BE49-F238E27FC236}">
                      <a16:creationId xmlns:a16="http://schemas.microsoft.com/office/drawing/2014/main" id="{18287458-5345-45BB-A7B2-0AE1DDE4E433}"/>
                    </a:ext>
                  </a:extLst>
                </p:cNvPr>
                <p:cNvSpPr/>
                <p:nvPr/>
              </p:nvSpPr>
              <p:spPr>
                <a:xfrm>
                  <a:off x="9543115" y="6415804"/>
                  <a:ext cx="2661398" cy="441288"/>
                </a:xfrm>
                <a:custGeom>
                  <a:avLst/>
                  <a:gdLst>
                    <a:gd name="connsiteX0" fmla="*/ 437779 w 1373020"/>
                    <a:gd name="connsiteY0" fmla="*/ 0 h 426691"/>
                    <a:gd name="connsiteX1" fmla="*/ 1373020 w 1373020"/>
                    <a:gd name="connsiteY1" fmla="*/ 0 h 426691"/>
                    <a:gd name="connsiteX2" fmla="*/ 1373020 w 1373020"/>
                    <a:gd name="connsiteY2" fmla="*/ 426691 h 426691"/>
                    <a:gd name="connsiteX3" fmla="*/ 0 w 1373020"/>
                    <a:gd name="connsiteY3" fmla="*/ 426691 h 426691"/>
                    <a:gd name="connsiteX4" fmla="*/ 323208 w 1373020"/>
                    <a:gd name="connsiteY4" fmla="*/ 111669 h 426691"/>
                    <a:gd name="connsiteX5" fmla="*/ 437779 w 1373020"/>
                    <a:gd name="connsiteY5" fmla="*/ 0 h 4266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73020" h="426691">
                      <a:moveTo>
                        <a:pt x="437779" y="0"/>
                      </a:moveTo>
                      <a:lnTo>
                        <a:pt x="1373020" y="0"/>
                      </a:lnTo>
                      <a:lnTo>
                        <a:pt x="1373020" y="426691"/>
                      </a:lnTo>
                      <a:lnTo>
                        <a:pt x="0" y="426691"/>
                      </a:lnTo>
                      <a:lnTo>
                        <a:pt x="323208" y="111669"/>
                      </a:lnTo>
                      <a:lnTo>
                        <a:pt x="437779" y="0"/>
                      </a:lnTo>
                      <a:close/>
                    </a:path>
                  </a:pathLst>
                </a:custGeom>
                <a:gradFill>
                  <a:gsLst>
                    <a:gs pos="0">
                      <a:srgbClr val="FBE4AE"/>
                    </a:gs>
                    <a:gs pos="13000">
                      <a:srgbClr val="BD922A"/>
                    </a:gs>
                    <a:gs pos="21001">
                      <a:srgbClr val="BD922A"/>
                    </a:gs>
                    <a:gs pos="63000">
                      <a:srgbClr val="FBE4AE"/>
                    </a:gs>
                    <a:gs pos="67000">
                      <a:srgbClr val="BD922A"/>
                    </a:gs>
                    <a:gs pos="69000">
                      <a:srgbClr val="835E17"/>
                    </a:gs>
                    <a:gs pos="82001">
                      <a:srgbClr val="A28949"/>
                    </a:gs>
                    <a:gs pos="100000">
                      <a:srgbClr val="FAE3B7"/>
                    </a:gs>
                  </a:gsLst>
                  <a:lin ang="0" scaled="1"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th-TH" sz="2000"/>
                </a:p>
              </p:txBody>
            </p:sp>
            <p:sp>
              <p:nvSpPr>
                <p:cNvPr id="107" name="รูปแบบอิสระ: รูปร่าง 31">
                  <a:extLst>
                    <a:ext uri="{FF2B5EF4-FFF2-40B4-BE49-F238E27FC236}">
                      <a16:creationId xmlns:a16="http://schemas.microsoft.com/office/drawing/2014/main" id="{CB515603-CB57-4A48-B8A7-C4BD2C469F4B}"/>
                    </a:ext>
                  </a:extLst>
                </p:cNvPr>
                <p:cNvSpPr/>
                <p:nvPr/>
              </p:nvSpPr>
              <p:spPr>
                <a:xfrm>
                  <a:off x="9543115" y="6510930"/>
                  <a:ext cx="2661401" cy="358302"/>
                </a:xfrm>
                <a:custGeom>
                  <a:avLst/>
                  <a:gdLst>
                    <a:gd name="connsiteX0" fmla="*/ 349528 w 1399340"/>
                    <a:gd name="connsiteY0" fmla="*/ 0 h 340675"/>
                    <a:gd name="connsiteX1" fmla="*/ 1399340 w 1399340"/>
                    <a:gd name="connsiteY1" fmla="*/ 0 h 340675"/>
                    <a:gd name="connsiteX2" fmla="*/ 1399340 w 1399340"/>
                    <a:gd name="connsiteY2" fmla="*/ 340675 h 340675"/>
                    <a:gd name="connsiteX3" fmla="*/ 0 w 1399340"/>
                    <a:gd name="connsiteY3" fmla="*/ 340675 h 340675"/>
                    <a:gd name="connsiteX4" fmla="*/ 349528 w 1399340"/>
                    <a:gd name="connsiteY4" fmla="*/ 0 h 3406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99340" h="340675">
                      <a:moveTo>
                        <a:pt x="349528" y="0"/>
                      </a:moveTo>
                      <a:lnTo>
                        <a:pt x="1399340" y="0"/>
                      </a:lnTo>
                      <a:lnTo>
                        <a:pt x="1399340" y="340675"/>
                      </a:lnTo>
                      <a:lnTo>
                        <a:pt x="0" y="340675"/>
                      </a:lnTo>
                      <a:lnTo>
                        <a:pt x="349528" y="0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th-TH" sz="2000"/>
                </a:p>
              </p:txBody>
            </p:sp>
          </p:grpSp>
        </p:grpSp>
        <p:pic>
          <p:nvPicPr>
            <p:cNvPr id="98" name="Picture 23">
              <a:extLst>
                <a:ext uri="{FF2B5EF4-FFF2-40B4-BE49-F238E27FC236}">
                  <a16:creationId xmlns:a16="http://schemas.microsoft.com/office/drawing/2014/main" id="{A9FCDA38-8F0B-49DF-8F2E-B899B1F3623D}"/>
                </a:ext>
              </a:extLst>
            </p:cNvPr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699853" y="5264104"/>
              <a:ext cx="625615" cy="408428"/>
            </a:xfrm>
            <a:prstGeom prst="rect">
              <a:avLst/>
            </a:prstGeom>
          </p:spPr>
        </p:pic>
        <p:pic>
          <p:nvPicPr>
            <p:cNvPr id="99" name="Picture 24">
              <a:extLst>
                <a:ext uri="{FF2B5EF4-FFF2-40B4-BE49-F238E27FC236}">
                  <a16:creationId xmlns:a16="http://schemas.microsoft.com/office/drawing/2014/main" id="{199745AA-CFB3-443D-A566-E11575BA5223}"/>
                </a:ext>
              </a:extLst>
            </p:cNvPr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440755" y="5252961"/>
              <a:ext cx="384697" cy="433336"/>
            </a:xfrm>
            <a:prstGeom prst="rect">
              <a:avLst/>
            </a:prstGeom>
          </p:spPr>
        </p:pic>
        <p:pic>
          <p:nvPicPr>
            <p:cNvPr id="100" name="Picture 35">
              <a:extLst>
                <a:ext uri="{FF2B5EF4-FFF2-40B4-BE49-F238E27FC236}">
                  <a16:creationId xmlns:a16="http://schemas.microsoft.com/office/drawing/2014/main" id="{9584FECB-F937-4F01-8CDD-C92F98A2F1BC}"/>
                </a:ext>
              </a:extLst>
            </p:cNvPr>
            <p:cNvPicPr>
              <a:picLocks noChangeAspect="1"/>
            </p:cNvPicPr>
            <p:nvPr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882063" y="5338458"/>
              <a:ext cx="373365" cy="309768"/>
            </a:xfrm>
            <a:prstGeom prst="rect">
              <a:avLst/>
            </a:prstGeom>
          </p:spPr>
        </p:pic>
        <p:pic>
          <p:nvPicPr>
            <p:cNvPr id="101" name="Picture 36">
              <a:extLst>
                <a:ext uri="{FF2B5EF4-FFF2-40B4-BE49-F238E27FC236}">
                  <a16:creationId xmlns:a16="http://schemas.microsoft.com/office/drawing/2014/main" id="{62FFD426-AD6C-47DA-99D3-A7217E240C18}"/>
                </a:ext>
              </a:extLst>
            </p:cNvPr>
            <p:cNvPicPr>
              <a:picLocks noChangeAspect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345100" y="5340250"/>
              <a:ext cx="281130" cy="303691"/>
            </a:xfrm>
            <a:prstGeom prst="rect">
              <a:avLst/>
            </a:prstGeom>
          </p:spPr>
        </p:pic>
        <p:pic>
          <p:nvPicPr>
            <p:cNvPr id="102" name="Picture 2" descr="C:\Users\Administrator\Desktop\change for good.png"/>
            <p:cNvPicPr>
              <a:picLocks noChangeAspect="1" noChangeArrowheads="1"/>
            </p:cNvPicPr>
            <p:nvPr/>
          </p:nvPicPr>
          <p:blipFill>
            <a:blip r:embed="rId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606130" y="5281839"/>
              <a:ext cx="890907" cy="501037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03" name="รูปแบบอิสระ: รูปร่าง 49">
              <a:extLst>
                <a:ext uri="{FF2B5EF4-FFF2-40B4-BE49-F238E27FC236}">
                  <a16:creationId xmlns:a16="http://schemas.microsoft.com/office/drawing/2014/main" id="{0CC04605-512B-40BA-BB6C-C4CA6329F254}"/>
                </a:ext>
              </a:extLst>
            </p:cNvPr>
            <p:cNvSpPr/>
            <p:nvPr/>
          </p:nvSpPr>
          <p:spPr>
            <a:xfrm rot="1816843">
              <a:off x="8384884" y="5134125"/>
              <a:ext cx="366819" cy="715174"/>
            </a:xfrm>
            <a:custGeom>
              <a:avLst/>
              <a:gdLst>
                <a:gd name="connsiteX0" fmla="*/ 411471 w 524882"/>
                <a:gd name="connsiteY0" fmla="*/ 0 h 426691"/>
                <a:gd name="connsiteX1" fmla="*/ 524882 w 524882"/>
                <a:gd name="connsiteY1" fmla="*/ 0 h 426691"/>
                <a:gd name="connsiteX2" fmla="*/ 113411 w 524882"/>
                <a:gd name="connsiteY2" fmla="*/ 426691 h 426691"/>
                <a:gd name="connsiteX3" fmla="*/ 0 w 524882"/>
                <a:gd name="connsiteY3" fmla="*/ 426691 h 426691"/>
                <a:gd name="connsiteX4" fmla="*/ 411471 w 524882"/>
                <a:gd name="connsiteY4" fmla="*/ 0 h 426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4882" h="426691">
                  <a:moveTo>
                    <a:pt x="411471" y="0"/>
                  </a:moveTo>
                  <a:lnTo>
                    <a:pt x="524882" y="0"/>
                  </a:lnTo>
                  <a:lnTo>
                    <a:pt x="113411" y="426691"/>
                  </a:lnTo>
                  <a:lnTo>
                    <a:pt x="0" y="426691"/>
                  </a:lnTo>
                  <a:lnTo>
                    <a:pt x="411471" y="0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BE4AE"/>
                </a:gs>
                <a:gs pos="13000">
                  <a:srgbClr val="BD922A"/>
                </a:gs>
                <a:gs pos="21001">
                  <a:srgbClr val="BD922A"/>
                </a:gs>
                <a:gs pos="63000">
                  <a:srgbClr val="FBE4AE"/>
                </a:gs>
                <a:gs pos="67000">
                  <a:srgbClr val="BD922A"/>
                </a:gs>
                <a:gs pos="69000">
                  <a:srgbClr val="835E17"/>
                </a:gs>
                <a:gs pos="82001">
                  <a:srgbClr val="A28949"/>
                </a:gs>
                <a:gs pos="100000">
                  <a:srgbClr val="FAE3B7"/>
                </a:gs>
              </a:gsLst>
              <a:path path="circle">
                <a:fillToRect l="100000" b="100000"/>
              </a:path>
              <a:tileRect t="-100000" r="-10000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th-TH" sz="2000"/>
            </a:p>
          </p:txBody>
        </p:sp>
      </p:grpSp>
      <p:sp>
        <p:nvSpPr>
          <p:cNvPr id="111" name="TextBox 7"/>
          <p:cNvSpPr txBox="1"/>
          <p:nvPr/>
        </p:nvSpPr>
        <p:spPr>
          <a:xfrm>
            <a:off x="216981" y="5442506"/>
            <a:ext cx="5166910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th-TH" sz="1000" b="1" dirty="0">
                <a:solidFill>
                  <a:schemeClr val="bg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เศรษฐกิจฐานรากมั่นคง ชุมชนเข้มแข็งอย่างยั่งยืน ด้วยหลักปรัชญาของเศรษฐกิจพอเพียง</a:t>
            </a:r>
          </a:p>
        </p:txBody>
      </p:sp>
      <p:sp>
        <p:nvSpPr>
          <p:cNvPr id="112" name="กล่องข้อความ 8">
            <a:extLst>
              <a:ext uri="{FF2B5EF4-FFF2-40B4-BE49-F238E27FC236}">
                <a16:creationId xmlns:a16="http://schemas.microsoft.com/office/drawing/2014/main" id="{BF84CABE-5C70-4013-8958-0D4F9CD0D474}"/>
              </a:ext>
            </a:extLst>
          </p:cNvPr>
          <p:cNvSpPr txBox="1"/>
          <p:nvPr/>
        </p:nvSpPr>
        <p:spPr>
          <a:xfrm>
            <a:off x="7676272" y="32100"/>
            <a:ext cx="2493196" cy="5262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ct val="120000"/>
              </a:lnSpc>
            </a:pPr>
            <a:r>
              <a:rPr lang="en-US" sz="12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60 </a:t>
            </a:r>
            <a:r>
              <a:rPr lang="th-TH" sz="12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ปี กรมการพัฒนาชุมชน</a:t>
            </a:r>
          </a:p>
          <a:p>
            <a:pPr>
              <a:lnSpc>
                <a:spcPct val="120000"/>
              </a:lnSpc>
            </a:pPr>
            <a:r>
              <a:rPr lang="th-TH" sz="12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สร้างสรรค์ชุมชน สร้างคน สร้างชาติ</a:t>
            </a:r>
            <a:endParaRPr lang="en-US" sz="1200" b="1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hulabhorn Likit Text" panose="00000500000000000000" pitchFamily="50" charset="-34"/>
              <a:cs typeface="Chulabhorn Likit Text" panose="00000500000000000000" pitchFamily="50" charset="-34"/>
            </a:endParaRPr>
          </a:p>
        </p:txBody>
      </p:sp>
      <p:sp>
        <p:nvSpPr>
          <p:cNvPr id="113" name="สี่เหลี่ยมผืนผ้า: มุมมน 24">
            <a:extLst>
              <a:ext uri="{FF2B5EF4-FFF2-40B4-BE49-F238E27FC236}">
                <a16:creationId xmlns:a16="http://schemas.microsoft.com/office/drawing/2014/main" id="{D992C9EC-F489-4262-8A24-43469489E10F}"/>
              </a:ext>
            </a:extLst>
          </p:cNvPr>
          <p:cNvSpPr/>
          <p:nvPr/>
        </p:nvSpPr>
        <p:spPr>
          <a:xfrm>
            <a:off x="486019" y="38639"/>
            <a:ext cx="4165600" cy="329133"/>
          </a:xfrm>
          <a:prstGeom prst="roundRect">
            <a:avLst/>
          </a:prstGeom>
          <a:noFill/>
          <a:ln>
            <a:noFill/>
          </a:ln>
          <a:scene3d>
            <a:camera prst="orthographicFront"/>
            <a:lightRig rig="threePt" dir="t"/>
          </a:scene3d>
          <a:sp3d>
            <a:bevelT w="139700" h="139700" prst="divot"/>
          </a:sp3d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rtlCol="0" anchor="t"/>
          <a:lstStyle/>
          <a:p>
            <a:pPr>
              <a:lnSpc>
                <a:spcPct val="130000"/>
              </a:lnSpc>
            </a:pPr>
            <a:r>
              <a:rPr lang="th-TH" sz="1400" b="1" spc="-50" dirty="0">
                <a:solidFill>
                  <a:schemeClr val="bg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 </a:t>
            </a:r>
            <a:r>
              <a:rPr lang="th-TH" sz="1400" b="1" spc="-50" dirty="0" smtClean="0">
                <a:solidFill>
                  <a:schemeClr val="bg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5.5 </a:t>
            </a:r>
            <a:r>
              <a:rPr lang="th-TH" sz="1400" b="1" spc="-50" dirty="0">
                <a:solidFill>
                  <a:schemeClr val="bg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ขออนุมัติโครงการประเภทเงินอุดหนุน</a:t>
            </a:r>
          </a:p>
        </p:txBody>
      </p:sp>
    </p:spTree>
    <p:extLst>
      <p:ext uri="{BB962C8B-B14F-4D97-AF65-F5344CB8AC3E}">
        <p14:creationId xmlns:p14="http://schemas.microsoft.com/office/powerpoint/2010/main" val="416857893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สี่เหลี่ยมผืนผ้า: มุมมน 24">
            <a:extLst>
              <a:ext uri="{FF2B5EF4-FFF2-40B4-BE49-F238E27FC236}">
                <a16:creationId xmlns:a16="http://schemas.microsoft.com/office/drawing/2014/main" id="{D992C9EC-F489-4262-8A24-43469489E10F}"/>
              </a:ext>
            </a:extLst>
          </p:cNvPr>
          <p:cNvSpPr/>
          <p:nvPr/>
        </p:nvSpPr>
        <p:spPr>
          <a:xfrm>
            <a:off x="0" y="2488344"/>
            <a:ext cx="10160000" cy="1283555"/>
          </a:xfrm>
          <a:prstGeom prst="roundRect">
            <a:avLst/>
          </a:prstGeom>
          <a:noFill/>
          <a:ln>
            <a:noFill/>
          </a:ln>
          <a:scene3d>
            <a:camera prst="orthographicFront"/>
            <a:lightRig rig="threePt" dir="t"/>
          </a:scene3d>
          <a:sp3d>
            <a:bevelT w="139700" h="139700" prst="divot"/>
          </a:sp3d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rtlCol="0" anchor="t"/>
          <a:lstStyle/>
          <a:p>
            <a:pPr algn="ctr">
              <a:lnSpc>
                <a:spcPct val="130000"/>
              </a:lnSpc>
            </a:pPr>
            <a:r>
              <a:rPr lang="th-TH" sz="1900" b="1" spc="-50" dirty="0">
                <a:ln>
                  <a:solidFill>
                    <a:schemeClr val="tx1"/>
                  </a:solidFill>
                </a:ln>
                <a:solidFill>
                  <a:schemeClr val="tx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 	  5.6 การแก้ไขประกาศคณะกรรมการบริหารกองทุนพัฒนาบทบาทสตรี เรื่อง หลักเกณฑ์</a:t>
            </a:r>
          </a:p>
          <a:p>
            <a:pPr algn="ctr">
              <a:lnSpc>
                <a:spcPct val="130000"/>
              </a:lnSpc>
            </a:pPr>
            <a:r>
              <a:rPr lang="th-TH" sz="1900" b="1" spc="-50" dirty="0">
                <a:ln>
                  <a:solidFill>
                    <a:schemeClr val="tx1"/>
                  </a:solidFill>
                </a:ln>
                <a:solidFill>
                  <a:schemeClr val="tx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 การแต่งตั้ง (ย้าย) พนักงาน กองทุนของสำนักงานกองทุนพัฒนาบทบาทสตรี </a:t>
            </a:r>
          </a:p>
          <a:p>
            <a:pPr algn="ctr">
              <a:lnSpc>
                <a:spcPct val="130000"/>
              </a:lnSpc>
            </a:pPr>
            <a:r>
              <a:rPr lang="th-TH" sz="1900" b="1" spc="-50" dirty="0">
                <a:ln>
                  <a:solidFill>
                    <a:schemeClr val="tx1"/>
                  </a:solidFill>
                </a:ln>
                <a:solidFill>
                  <a:schemeClr val="tx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 กรมการพัฒนาชุมชน </a:t>
            </a:r>
          </a:p>
        </p:txBody>
      </p:sp>
      <p:grpSp>
        <p:nvGrpSpPr>
          <p:cNvPr id="62" name="Group 61"/>
          <p:cNvGrpSpPr/>
          <p:nvPr/>
        </p:nvGrpSpPr>
        <p:grpSpPr>
          <a:xfrm>
            <a:off x="-23581" y="-271597"/>
            <a:ext cx="10193050" cy="1541268"/>
            <a:chOff x="-23581" y="-271597"/>
            <a:chExt cx="10193050" cy="1541268"/>
          </a:xfrm>
        </p:grpSpPr>
        <p:grpSp>
          <p:nvGrpSpPr>
            <p:cNvPr id="63" name="กลุ่ม 52">
              <a:extLst>
                <a:ext uri="{FF2B5EF4-FFF2-40B4-BE49-F238E27FC236}">
                  <a16:creationId xmlns:a16="http://schemas.microsoft.com/office/drawing/2014/main" id="{84E5CB32-C22A-40FB-BE79-3F261B775F5E}"/>
                </a:ext>
              </a:extLst>
            </p:cNvPr>
            <p:cNvGrpSpPr/>
            <p:nvPr/>
          </p:nvGrpSpPr>
          <p:grpSpPr>
            <a:xfrm>
              <a:off x="-23581" y="299"/>
              <a:ext cx="10193050" cy="674950"/>
              <a:chOff x="-29746" y="-164554"/>
              <a:chExt cx="9173747" cy="607455"/>
            </a:xfrm>
          </p:grpSpPr>
          <p:sp>
            <p:nvSpPr>
              <p:cNvPr id="68" name="สี่เหลี่ยมผืนผ้า: มุมมน 48">
                <a:extLst>
                  <a:ext uri="{FF2B5EF4-FFF2-40B4-BE49-F238E27FC236}">
                    <a16:creationId xmlns:a16="http://schemas.microsoft.com/office/drawing/2014/main" id="{DCE62B95-9C16-4E87-82CC-AF99B1F01983}"/>
                  </a:ext>
                </a:extLst>
              </p:cNvPr>
              <p:cNvSpPr/>
              <p:nvPr/>
            </p:nvSpPr>
            <p:spPr>
              <a:xfrm>
                <a:off x="5692012" y="65211"/>
                <a:ext cx="3441748" cy="377690"/>
              </a:xfrm>
              <a:prstGeom prst="roundRect">
                <a:avLst/>
              </a:prstGeom>
              <a:gradFill flip="none" rotWithShape="1">
                <a:gsLst>
                  <a:gs pos="0">
                    <a:srgbClr val="8E7300"/>
                  </a:gs>
                  <a:gs pos="51000">
                    <a:srgbClr val="FFFFFF"/>
                  </a:gs>
                  <a:gs pos="76000">
                    <a:srgbClr val="BC9800"/>
                  </a:gs>
                  <a:gs pos="24000">
                    <a:srgbClr val="BC9800"/>
                  </a:gs>
                  <a:gs pos="100000">
                    <a:srgbClr val="9A7D00"/>
                  </a:gs>
                </a:gsLst>
                <a:lin ang="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2000"/>
              </a:p>
            </p:txBody>
          </p:sp>
          <p:sp>
            <p:nvSpPr>
              <p:cNvPr id="69" name="สี่เหลี่ยมผืนผ้า 47">
                <a:extLst>
                  <a:ext uri="{FF2B5EF4-FFF2-40B4-BE49-F238E27FC236}">
                    <a16:creationId xmlns:a16="http://schemas.microsoft.com/office/drawing/2014/main" id="{667204FE-3C1C-4980-AD32-890094B05AFC}"/>
                  </a:ext>
                </a:extLst>
              </p:cNvPr>
              <p:cNvSpPr/>
              <p:nvPr/>
            </p:nvSpPr>
            <p:spPr>
              <a:xfrm>
                <a:off x="-29746" y="-164554"/>
                <a:ext cx="9173747" cy="517884"/>
              </a:xfrm>
              <a:prstGeom prst="rect">
                <a:avLst/>
              </a:prstGeom>
              <a:gradFill flip="none" rotWithShape="1">
                <a:gsLst>
                  <a:gs pos="0">
                    <a:srgbClr val="8E7300"/>
                  </a:gs>
                  <a:gs pos="51000">
                    <a:srgbClr val="FFFFFF"/>
                  </a:gs>
                  <a:gs pos="76000">
                    <a:srgbClr val="BC9800"/>
                  </a:gs>
                  <a:gs pos="24000">
                    <a:srgbClr val="BC9800"/>
                  </a:gs>
                  <a:gs pos="100000">
                    <a:srgbClr val="9A7D00"/>
                  </a:gs>
                </a:gsLst>
                <a:lin ang="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2000"/>
              </a:p>
            </p:txBody>
          </p:sp>
          <p:sp>
            <p:nvSpPr>
              <p:cNvPr id="70" name="แผนผังลำดับงาน: ป้อนข้อมูลด้วยตนเอง 4">
                <a:extLst>
                  <a:ext uri="{FF2B5EF4-FFF2-40B4-BE49-F238E27FC236}">
                    <a16:creationId xmlns:a16="http://schemas.microsoft.com/office/drawing/2014/main" id="{CDB1064D-F2C9-4D02-9722-A4463B75D08B}"/>
                  </a:ext>
                </a:extLst>
              </p:cNvPr>
              <p:cNvSpPr/>
              <p:nvPr/>
            </p:nvSpPr>
            <p:spPr>
              <a:xfrm>
                <a:off x="5883027" y="51469"/>
                <a:ext cx="3260973" cy="301861"/>
              </a:xfrm>
              <a:prstGeom prst="flowChartAlternateProcess">
                <a:avLst/>
              </a:prstGeom>
              <a:solidFill>
                <a:srgbClr val="00206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2000" dirty="0"/>
              </a:p>
            </p:txBody>
          </p:sp>
          <p:sp>
            <p:nvSpPr>
              <p:cNvPr id="71" name="สี่เหลี่ยมผืนผ้า 3">
                <a:extLst>
                  <a:ext uri="{FF2B5EF4-FFF2-40B4-BE49-F238E27FC236}">
                    <a16:creationId xmlns:a16="http://schemas.microsoft.com/office/drawing/2014/main" id="{8493D4F4-6FD8-4552-904E-DB7274115DA0}"/>
                  </a:ext>
                </a:extLst>
              </p:cNvPr>
              <p:cNvSpPr/>
              <p:nvPr/>
            </p:nvSpPr>
            <p:spPr>
              <a:xfrm>
                <a:off x="-29746" y="-164554"/>
                <a:ext cx="9173747" cy="432048"/>
              </a:xfrm>
              <a:prstGeom prst="rect">
                <a:avLst/>
              </a:prstGeom>
              <a:solidFill>
                <a:srgbClr val="00206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2000"/>
              </a:p>
            </p:txBody>
          </p:sp>
        </p:grpSp>
        <p:grpSp>
          <p:nvGrpSpPr>
            <p:cNvPr id="64" name="กลุ่ม 9">
              <a:extLst>
                <a:ext uri="{FF2B5EF4-FFF2-40B4-BE49-F238E27FC236}">
                  <a16:creationId xmlns:a16="http://schemas.microsoft.com/office/drawing/2014/main" id="{D2312BD0-5401-4FDB-9FF3-B1382B3C9639}"/>
                </a:ext>
              </a:extLst>
            </p:cNvPr>
            <p:cNvGrpSpPr/>
            <p:nvPr/>
          </p:nvGrpSpPr>
          <p:grpSpPr>
            <a:xfrm>
              <a:off x="5792566" y="-271597"/>
              <a:ext cx="1899096" cy="1541268"/>
              <a:chOff x="5491686" y="-481268"/>
              <a:chExt cx="1709187" cy="1387141"/>
            </a:xfrm>
          </p:grpSpPr>
          <p:sp>
            <p:nvSpPr>
              <p:cNvPr id="66" name="วงรี 13">
                <a:extLst>
                  <a:ext uri="{FF2B5EF4-FFF2-40B4-BE49-F238E27FC236}">
                    <a16:creationId xmlns:a16="http://schemas.microsoft.com/office/drawing/2014/main" id="{722B5707-C41F-4885-825E-D2676CEE49E1}"/>
                  </a:ext>
                </a:extLst>
              </p:cNvPr>
              <p:cNvSpPr/>
              <p:nvPr/>
            </p:nvSpPr>
            <p:spPr>
              <a:xfrm>
                <a:off x="5491686" y="-481268"/>
                <a:ext cx="1709187" cy="1387141"/>
              </a:xfrm>
              <a:prstGeom prst="ellipse">
                <a:avLst/>
              </a:prstGeom>
              <a:solidFill>
                <a:srgbClr val="FBF7F1"/>
              </a:solidFill>
              <a:ln>
                <a:noFill/>
              </a:ln>
              <a:effectLst>
                <a:softEdge rad="31750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2000"/>
              </a:p>
            </p:txBody>
          </p:sp>
          <p:pic>
            <p:nvPicPr>
              <p:cNvPr id="67" name="รูปภาพ 65">
                <a:extLst>
                  <a:ext uri="{FF2B5EF4-FFF2-40B4-BE49-F238E27FC236}">
                    <a16:creationId xmlns:a16="http://schemas.microsoft.com/office/drawing/2014/main" id="{EF9B53AA-6A14-4E04-B937-D6234A306BD7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r="65168" b="30186"/>
              <a:stretch/>
            </p:blipFill>
            <p:spPr>
              <a:xfrm>
                <a:off x="5978910" y="-202056"/>
                <a:ext cx="857563" cy="565764"/>
              </a:xfrm>
              <a:custGeom>
                <a:avLst/>
                <a:gdLst>
                  <a:gd name="connsiteX0" fmla="*/ 0 w 1500565"/>
                  <a:gd name="connsiteY0" fmla="*/ 0 h 990006"/>
                  <a:gd name="connsiteX1" fmla="*/ 1500565 w 1500565"/>
                  <a:gd name="connsiteY1" fmla="*/ 0 h 990006"/>
                  <a:gd name="connsiteX2" fmla="*/ 1500565 w 1500565"/>
                  <a:gd name="connsiteY2" fmla="*/ 699241 h 990006"/>
                  <a:gd name="connsiteX3" fmla="*/ 1454656 w 1500565"/>
                  <a:gd name="connsiteY3" fmla="*/ 699241 h 990006"/>
                  <a:gd name="connsiteX4" fmla="*/ 1454656 w 1500565"/>
                  <a:gd name="connsiteY4" fmla="*/ 958222 h 990006"/>
                  <a:gd name="connsiteX5" fmla="*/ 1500565 w 1500565"/>
                  <a:gd name="connsiteY5" fmla="*/ 958222 h 990006"/>
                  <a:gd name="connsiteX6" fmla="*/ 1500565 w 1500565"/>
                  <a:gd name="connsiteY6" fmla="*/ 990006 h 990006"/>
                  <a:gd name="connsiteX7" fmla="*/ 0 w 1500565"/>
                  <a:gd name="connsiteY7" fmla="*/ 990006 h 9900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00565" h="990006">
                    <a:moveTo>
                      <a:pt x="0" y="0"/>
                    </a:moveTo>
                    <a:lnTo>
                      <a:pt x="1500565" y="0"/>
                    </a:lnTo>
                    <a:lnTo>
                      <a:pt x="1500565" y="699241"/>
                    </a:lnTo>
                    <a:lnTo>
                      <a:pt x="1454656" y="699241"/>
                    </a:lnTo>
                    <a:lnTo>
                      <a:pt x="1454656" y="958222"/>
                    </a:lnTo>
                    <a:lnTo>
                      <a:pt x="1500565" y="958222"/>
                    </a:lnTo>
                    <a:lnTo>
                      <a:pt x="1500565" y="990006"/>
                    </a:lnTo>
                    <a:lnTo>
                      <a:pt x="0" y="990006"/>
                    </a:lnTo>
                    <a:close/>
                  </a:path>
                </a:pathLst>
              </a:custGeom>
            </p:spPr>
          </p:pic>
        </p:grpSp>
      </p:grpSp>
      <p:grpSp>
        <p:nvGrpSpPr>
          <p:cNvPr id="95" name="Group 94"/>
          <p:cNvGrpSpPr/>
          <p:nvPr/>
        </p:nvGrpSpPr>
        <p:grpSpPr>
          <a:xfrm>
            <a:off x="-23583" y="5154909"/>
            <a:ext cx="10183585" cy="694389"/>
            <a:chOff x="-23583" y="5134125"/>
            <a:chExt cx="10183585" cy="715174"/>
          </a:xfrm>
        </p:grpSpPr>
        <p:grpSp>
          <p:nvGrpSpPr>
            <p:cNvPr id="96" name="กลุ่ม 1">
              <a:extLst>
                <a:ext uri="{FF2B5EF4-FFF2-40B4-BE49-F238E27FC236}">
                  <a16:creationId xmlns:a16="http://schemas.microsoft.com/office/drawing/2014/main" id="{58DAA6D8-19A9-434E-BD10-9F227ECAADEE}"/>
                </a:ext>
              </a:extLst>
            </p:cNvPr>
            <p:cNvGrpSpPr/>
            <p:nvPr/>
          </p:nvGrpSpPr>
          <p:grpSpPr>
            <a:xfrm>
              <a:off x="-23583" y="5274993"/>
              <a:ext cx="10183585" cy="470079"/>
              <a:chOff x="-21226" y="4621292"/>
              <a:chExt cx="9165227" cy="561020"/>
            </a:xfrm>
          </p:grpSpPr>
          <p:grpSp>
            <p:nvGrpSpPr>
              <p:cNvPr id="103" name="กลุ่ม 7">
                <a:extLst>
                  <a:ext uri="{FF2B5EF4-FFF2-40B4-BE49-F238E27FC236}">
                    <a16:creationId xmlns:a16="http://schemas.microsoft.com/office/drawing/2014/main" id="{30C28730-7CDF-4231-A774-6A7122EB4AEA}"/>
                  </a:ext>
                </a:extLst>
              </p:cNvPr>
              <p:cNvGrpSpPr/>
              <p:nvPr/>
            </p:nvGrpSpPr>
            <p:grpSpPr>
              <a:xfrm>
                <a:off x="-21226" y="4635401"/>
                <a:ext cx="5133813" cy="546911"/>
                <a:chOff x="-45702" y="6428830"/>
                <a:chExt cx="7109733" cy="450425"/>
              </a:xfrm>
            </p:grpSpPr>
            <p:sp>
              <p:nvSpPr>
                <p:cNvPr id="107" name="รูปแบบอิสระ: รูปร่าง 55">
                  <a:extLst>
                    <a:ext uri="{FF2B5EF4-FFF2-40B4-BE49-F238E27FC236}">
                      <a16:creationId xmlns:a16="http://schemas.microsoft.com/office/drawing/2014/main" id="{447532BC-F1AF-418B-B954-69A21822D4D1}"/>
                    </a:ext>
                  </a:extLst>
                </p:cNvPr>
                <p:cNvSpPr/>
                <p:nvPr/>
              </p:nvSpPr>
              <p:spPr>
                <a:xfrm>
                  <a:off x="-16309" y="6508953"/>
                  <a:ext cx="6875685" cy="339767"/>
                </a:xfrm>
                <a:custGeom>
                  <a:avLst/>
                  <a:gdLst>
                    <a:gd name="connsiteX0" fmla="*/ 0 w 6028447"/>
                    <a:gd name="connsiteY0" fmla="*/ 0 h 339767"/>
                    <a:gd name="connsiteX1" fmla="*/ 6028447 w 6028447"/>
                    <a:gd name="connsiteY1" fmla="*/ 0 h 339767"/>
                    <a:gd name="connsiteX2" fmla="*/ 5679852 w 6028447"/>
                    <a:gd name="connsiteY2" fmla="*/ 339767 h 339767"/>
                    <a:gd name="connsiteX3" fmla="*/ 0 w 6028447"/>
                    <a:gd name="connsiteY3" fmla="*/ 339767 h 339767"/>
                    <a:gd name="connsiteX4" fmla="*/ 0 w 6028447"/>
                    <a:gd name="connsiteY4" fmla="*/ 0 h 3397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028447" h="339767">
                      <a:moveTo>
                        <a:pt x="0" y="0"/>
                      </a:moveTo>
                      <a:lnTo>
                        <a:pt x="6028447" y="0"/>
                      </a:lnTo>
                      <a:lnTo>
                        <a:pt x="5679852" y="339767"/>
                      </a:lnTo>
                      <a:lnTo>
                        <a:pt x="0" y="33976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th-TH" sz="2000" dirty="0"/>
                </a:p>
              </p:txBody>
            </p:sp>
            <p:sp>
              <p:nvSpPr>
                <p:cNvPr id="108" name="รูปแบบอิสระ: รูปร่าง 50">
                  <a:extLst>
                    <a:ext uri="{FF2B5EF4-FFF2-40B4-BE49-F238E27FC236}">
                      <a16:creationId xmlns:a16="http://schemas.microsoft.com/office/drawing/2014/main" id="{72AD55B9-27A4-40A2-86AD-A09FD1FBB379}"/>
                    </a:ext>
                  </a:extLst>
                </p:cNvPr>
                <p:cNvSpPr/>
                <p:nvPr/>
              </p:nvSpPr>
              <p:spPr>
                <a:xfrm>
                  <a:off x="-45702" y="6433550"/>
                  <a:ext cx="7025615" cy="426691"/>
                </a:xfrm>
                <a:custGeom>
                  <a:avLst/>
                  <a:gdLst>
                    <a:gd name="connsiteX0" fmla="*/ 0 w 6123140"/>
                    <a:gd name="connsiteY0" fmla="*/ 0 h 426691"/>
                    <a:gd name="connsiteX1" fmla="*/ 6123140 w 6123140"/>
                    <a:gd name="connsiteY1" fmla="*/ 0 h 426691"/>
                    <a:gd name="connsiteX2" fmla="*/ 6008569 w 6123140"/>
                    <a:gd name="connsiteY2" fmla="*/ 111669 h 426691"/>
                    <a:gd name="connsiteX3" fmla="*/ 5685361 w 6123140"/>
                    <a:gd name="connsiteY3" fmla="*/ 426691 h 426691"/>
                    <a:gd name="connsiteX4" fmla="*/ 5679852 w 6123140"/>
                    <a:gd name="connsiteY4" fmla="*/ 426691 h 426691"/>
                    <a:gd name="connsiteX5" fmla="*/ 6028447 w 6123140"/>
                    <a:gd name="connsiteY5" fmla="*/ 86924 h 426691"/>
                    <a:gd name="connsiteX6" fmla="*/ 0 w 6123140"/>
                    <a:gd name="connsiteY6" fmla="*/ 86924 h 426691"/>
                    <a:gd name="connsiteX7" fmla="*/ 0 w 6123140"/>
                    <a:gd name="connsiteY7" fmla="*/ 0 h 4266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123140" h="426691">
                      <a:moveTo>
                        <a:pt x="0" y="0"/>
                      </a:moveTo>
                      <a:lnTo>
                        <a:pt x="6123140" y="0"/>
                      </a:lnTo>
                      <a:lnTo>
                        <a:pt x="6008569" y="111669"/>
                      </a:lnTo>
                      <a:lnTo>
                        <a:pt x="5685361" y="426691"/>
                      </a:lnTo>
                      <a:lnTo>
                        <a:pt x="5679852" y="426691"/>
                      </a:lnTo>
                      <a:lnTo>
                        <a:pt x="6028447" y="86924"/>
                      </a:lnTo>
                      <a:lnTo>
                        <a:pt x="0" y="8692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>
                  <a:gsLst>
                    <a:gs pos="0">
                      <a:srgbClr val="FBE4AE"/>
                    </a:gs>
                    <a:gs pos="13000">
                      <a:srgbClr val="BD922A"/>
                    </a:gs>
                    <a:gs pos="21001">
                      <a:srgbClr val="BD922A"/>
                    </a:gs>
                    <a:gs pos="63000">
                      <a:srgbClr val="FBE4AE"/>
                    </a:gs>
                    <a:gs pos="67000">
                      <a:srgbClr val="BD922A"/>
                    </a:gs>
                    <a:gs pos="69000">
                      <a:srgbClr val="835E17"/>
                    </a:gs>
                    <a:gs pos="82001">
                      <a:srgbClr val="A28949"/>
                    </a:gs>
                    <a:gs pos="100000">
                      <a:srgbClr val="FAE3B7"/>
                    </a:gs>
                  </a:gsLst>
                  <a:lin ang="0" scaled="1"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th-TH" sz="2000" dirty="0"/>
                </a:p>
              </p:txBody>
            </p:sp>
            <p:sp>
              <p:nvSpPr>
                <p:cNvPr id="109" name="รูปแบบอิสระ: รูปร่าง 49">
                  <a:extLst>
                    <a:ext uri="{FF2B5EF4-FFF2-40B4-BE49-F238E27FC236}">
                      <a16:creationId xmlns:a16="http://schemas.microsoft.com/office/drawing/2014/main" id="{0CC04605-512B-40BA-BB6C-C4CA6329F254}"/>
                    </a:ext>
                  </a:extLst>
                </p:cNvPr>
                <p:cNvSpPr/>
                <p:nvPr/>
              </p:nvSpPr>
              <p:spPr>
                <a:xfrm rot="380166">
                  <a:off x="6515308" y="6428830"/>
                  <a:ext cx="548723" cy="450425"/>
                </a:xfrm>
                <a:custGeom>
                  <a:avLst/>
                  <a:gdLst>
                    <a:gd name="connsiteX0" fmla="*/ 411471 w 524882"/>
                    <a:gd name="connsiteY0" fmla="*/ 0 h 426691"/>
                    <a:gd name="connsiteX1" fmla="*/ 524882 w 524882"/>
                    <a:gd name="connsiteY1" fmla="*/ 0 h 426691"/>
                    <a:gd name="connsiteX2" fmla="*/ 113411 w 524882"/>
                    <a:gd name="connsiteY2" fmla="*/ 426691 h 426691"/>
                    <a:gd name="connsiteX3" fmla="*/ 0 w 524882"/>
                    <a:gd name="connsiteY3" fmla="*/ 426691 h 426691"/>
                    <a:gd name="connsiteX4" fmla="*/ 411471 w 524882"/>
                    <a:gd name="connsiteY4" fmla="*/ 0 h 4266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24882" h="426691">
                      <a:moveTo>
                        <a:pt x="411471" y="0"/>
                      </a:moveTo>
                      <a:lnTo>
                        <a:pt x="524882" y="0"/>
                      </a:lnTo>
                      <a:lnTo>
                        <a:pt x="113411" y="426691"/>
                      </a:lnTo>
                      <a:lnTo>
                        <a:pt x="0" y="426691"/>
                      </a:lnTo>
                      <a:lnTo>
                        <a:pt x="411471" y="0"/>
                      </a:ln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FBE4AE"/>
                    </a:gs>
                    <a:gs pos="13000">
                      <a:srgbClr val="BD922A"/>
                    </a:gs>
                    <a:gs pos="21001">
                      <a:srgbClr val="BD922A"/>
                    </a:gs>
                    <a:gs pos="63000">
                      <a:srgbClr val="FBE4AE"/>
                    </a:gs>
                    <a:gs pos="67000">
                      <a:srgbClr val="BD922A"/>
                    </a:gs>
                    <a:gs pos="69000">
                      <a:srgbClr val="835E17"/>
                    </a:gs>
                    <a:gs pos="82001">
                      <a:srgbClr val="A28949"/>
                    </a:gs>
                    <a:gs pos="100000">
                      <a:srgbClr val="FAE3B7"/>
                    </a:gs>
                  </a:gsLst>
                  <a:path path="circle">
                    <a:fillToRect l="100000" b="100000"/>
                  </a:path>
                  <a:tileRect t="-100000" r="-100000"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th-TH" sz="2000"/>
                </a:p>
              </p:txBody>
            </p:sp>
          </p:grpSp>
          <p:grpSp>
            <p:nvGrpSpPr>
              <p:cNvPr id="104" name="กลุ่ม 4">
                <a:extLst>
                  <a:ext uri="{FF2B5EF4-FFF2-40B4-BE49-F238E27FC236}">
                    <a16:creationId xmlns:a16="http://schemas.microsoft.com/office/drawing/2014/main" id="{33080593-C486-4A4E-A259-28A964353B4D}"/>
                  </a:ext>
                </a:extLst>
              </p:cNvPr>
              <p:cNvGrpSpPr/>
              <p:nvPr/>
            </p:nvGrpSpPr>
            <p:grpSpPr>
              <a:xfrm>
                <a:off x="7524888" y="4621292"/>
                <a:ext cx="1619113" cy="531030"/>
                <a:chOff x="9543115" y="6415804"/>
                <a:chExt cx="2661401" cy="453428"/>
              </a:xfrm>
            </p:grpSpPr>
            <p:sp>
              <p:nvSpPr>
                <p:cNvPr id="105" name="รูปแบบอิสระ: รูปร่าง 38">
                  <a:extLst>
                    <a:ext uri="{FF2B5EF4-FFF2-40B4-BE49-F238E27FC236}">
                      <a16:creationId xmlns:a16="http://schemas.microsoft.com/office/drawing/2014/main" id="{18287458-5345-45BB-A7B2-0AE1DDE4E433}"/>
                    </a:ext>
                  </a:extLst>
                </p:cNvPr>
                <p:cNvSpPr/>
                <p:nvPr/>
              </p:nvSpPr>
              <p:spPr>
                <a:xfrm>
                  <a:off x="9543115" y="6415804"/>
                  <a:ext cx="2661398" cy="441288"/>
                </a:xfrm>
                <a:custGeom>
                  <a:avLst/>
                  <a:gdLst>
                    <a:gd name="connsiteX0" fmla="*/ 437779 w 1373020"/>
                    <a:gd name="connsiteY0" fmla="*/ 0 h 426691"/>
                    <a:gd name="connsiteX1" fmla="*/ 1373020 w 1373020"/>
                    <a:gd name="connsiteY1" fmla="*/ 0 h 426691"/>
                    <a:gd name="connsiteX2" fmla="*/ 1373020 w 1373020"/>
                    <a:gd name="connsiteY2" fmla="*/ 426691 h 426691"/>
                    <a:gd name="connsiteX3" fmla="*/ 0 w 1373020"/>
                    <a:gd name="connsiteY3" fmla="*/ 426691 h 426691"/>
                    <a:gd name="connsiteX4" fmla="*/ 323208 w 1373020"/>
                    <a:gd name="connsiteY4" fmla="*/ 111669 h 426691"/>
                    <a:gd name="connsiteX5" fmla="*/ 437779 w 1373020"/>
                    <a:gd name="connsiteY5" fmla="*/ 0 h 4266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73020" h="426691">
                      <a:moveTo>
                        <a:pt x="437779" y="0"/>
                      </a:moveTo>
                      <a:lnTo>
                        <a:pt x="1373020" y="0"/>
                      </a:lnTo>
                      <a:lnTo>
                        <a:pt x="1373020" y="426691"/>
                      </a:lnTo>
                      <a:lnTo>
                        <a:pt x="0" y="426691"/>
                      </a:lnTo>
                      <a:lnTo>
                        <a:pt x="323208" y="111669"/>
                      </a:lnTo>
                      <a:lnTo>
                        <a:pt x="437779" y="0"/>
                      </a:lnTo>
                      <a:close/>
                    </a:path>
                  </a:pathLst>
                </a:custGeom>
                <a:gradFill>
                  <a:gsLst>
                    <a:gs pos="0">
                      <a:srgbClr val="FBE4AE"/>
                    </a:gs>
                    <a:gs pos="13000">
                      <a:srgbClr val="BD922A"/>
                    </a:gs>
                    <a:gs pos="21001">
                      <a:srgbClr val="BD922A"/>
                    </a:gs>
                    <a:gs pos="63000">
                      <a:srgbClr val="FBE4AE"/>
                    </a:gs>
                    <a:gs pos="67000">
                      <a:srgbClr val="BD922A"/>
                    </a:gs>
                    <a:gs pos="69000">
                      <a:srgbClr val="835E17"/>
                    </a:gs>
                    <a:gs pos="82001">
                      <a:srgbClr val="A28949"/>
                    </a:gs>
                    <a:gs pos="100000">
                      <a:srgbClr val="FAE3B7"/>
                    </a:gs>
                  </a:gsLst>
                  <a:lin ang="0" scaled="1"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th-TH" sz="2000"/>
                </a:p>
              </p:txBody>
            </p:sp>
            <p:sp>
              <p:nvSpPr>
                <p:cNvPr id="106" name="รูปแบบอิสระ: รูปร่าง 31">
                  <a:extLst>
                    <a:ext uri="{FF2B5EF4-FFF2-40B4-BE49-F238E27FC236}">
                      <a16:creationId xmlns:a16="http://schemas.microsoft.com/office/drawing/2014/main" id="{CB515603-CB57-4A48-B8A7-C4BD2C469F4B}"/>
                    </a:ext>
                  </a:extLst>
                </p:cNvPr>
                <p:cNvSpPr/>
                <p:nvPr/>
              </p:nvSpPr>
              <p:spPr>
                <a:xfrm>
                  <a:off x="9543115" y="6510930"/>
                  <a:ext cx="2661401" cy="358302"/>
                </a:xfrm>
                <a:custGeom>
                  <a:avLst/>
                  <a:gdLst>
                    <a:gd name="connsiteX0" fmla="*/ 349528 w 1399340"/>
                    <a:gd name="connsiteY0" fmla="*/ 0 h 340675"/>
                    <a:gd name="connsiteX1" fmla="*/ 1399340 w 1399340"/>
                    <a:gd name="connsiteY1" fmla="*/ 0 h 340675"/>
                    <a:gd name="connsiteX2" fmla="*/ 1399340 w 1399340"/>
                    <a:gd name="connsiteY2" fmla="*/ 340675 h 340675"/>
                    <a:gd name="connsiteX3" fmla="*/ 0 w 1399340"/>
                    <a:gd name="connsiteY3" fmla="*/ 340675 h 340675"/>
                    <a:gd name="connsiteX4" fmla="*/ 349528 w 1399340"/>
                    <a:gd name="connsiteY4" fmla="*/ 0 h 3406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99340" h="340675">
                      <a:moveTo>
                        <a:pt x="349528" y="0"/>
                      </a:moveTo>
                      <a:lnTo>
                        <a:pt x="1399340" y="0"/>
                      </a:lnTo>
                      <a:lnTo>
                        <a:pt x="1399340" y="340675"/>
                      </a:lnTo>
                      <a:lnTo>
                        <a:pt x="0" y="340675"/>
                      </a:lnTo>
                      <a:lnTo>
                        <a:pt x="349528" y="0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th-TH" sz="2000"/>
                </a:p>
              </p:txBody>
            </p:sp>
          </p:grpSp>
        </p:grpSp>
        <p:pic>
          <p:nvPicPr>
            <p:cNvPr id="97" name="Picture 23">
              <a:extLst>
                <a:ext uri="{FF2B5EF4-FFF2-40B4-BE49-F238E27FC236}">
                  <a16:creationId xmlns:a16="http://schemas.microsoft.com/office/drawing/2014/main" id="{A9FCDA38-8F0B-49DF-8F2E-B899B1F3623D}"/>
                </a:ext>
              </a:extLst>
            </p:cNvPr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699853" y="5264104"/>
              <a:ext cx="625615" cy="408428"/>
            </a:xfrm>
            <a:prstGeom prst="rect">
              <a:avLst/>
            </a:prstGeom>
          </p:spPr>
        </p:pic>
        <p:pic>
          <p:nvPicPr>
            <p:cNvPr id="98" name="Picture 24">
              <a:extLst>
                <a:ext uri="{FF2B5EF4-FFF2-40B4-BE49-F238E27FC236}">
                  <a16:creationId xmlns:a16="http://schemas.microsoft.com/office/drawing/2014/main" id="{199745AA-CFB3-443D-A566-E11575BA5223}"/>
                </a:ext>
              </a:extLst>
            </p:cNvPr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440755" y="5252961"/>
              <a:ext cx="384697" cy="433336"/>
            </a:xfrm>
            <a:prstGeom prst="rect">
              <a:avLst/>
            </a:prstGeom>
          </p:spPr>
        </p:pic>
        <p:pic>
          <p:nvPicPr>
            <p:cNvPr id="99" name="Picture 35">
              <a:extLst>
                <a:ext uri="{FF2B5EF4-FFF2-40B4-BE49-F238E27FC236}">
                  <a16:creationId xmlns:a16="http://schemas.microsoft.com/office/drawing/2014/main" id="{9584FECB-F937-4F01-8CDD-C92F98A2F1BC}"/>
                </a:ext>
              </a:extLst>
            </p:cNvPr>
            <p:cNvPicPr>
              <a:picLocks noChangeAspect="1"/>
            </p:cNvPicPr>
            <p:nvPr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882063" y="5338458"/>
              <a:ext cx="373365" cy="309768"/>
            </a:xfrm>
            <a:prstGeom prst="rect">
              <a:avLst/>
            </a:prstGeom>
          </p:spPr>
        </p:pic>
        <p:pic>
          <p:nvPicPr>
            <p:cNvPr id="100" name="Picture 36">
              <a:extLst>
                <a:ext uri="{FF2B5EF4-FFF2-40B4-BE49-F238E27FC236}">
                  <a16:creationId xmlns:a16="http://schemas.microsoft.com/office/drawing/2014/main" id="{62FFD426-AD6C-47DA-99D3-A7217E240C18}"/>
                </a:ext>
              </a:extLst>
            </p:cNvPr>
            <p:cNvPicPr>
              <a:picLocks noChangeAspect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345100" y="5340250"/>
              <a:ext cx="281130" cy="303691"/>
            </a:xfrm>
            <a:prstGeom prst="rect">
              <a:avLst/>
            </a:prstGeom>
          </p:spPr>
        </p:pic>
        <p:pic>
          <p:nvPicPr>
            <p:cNvPr id="101" name="Picture 2" descr="C:\Users\Administrator\Desktop\change for good.png"/>
            <p:cNvPicPr>
              <a:picLocks noChangeAspect="1" noChangeArrowheads="1"/>
            </p:cNvPicPr>
            <p:nvPr/>
          </p:nvPicPr>
          <p:blipFill>
            <a:blip r:embed="rId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606130" y="5281839"/>
              <a:ext cx="890907" cy="501037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02" name="รูปแบบอิสระ: รูปร่าง 49">
              <a:extLst>
                <a:ext uri="{FF2B5EF4-FFF2-40B4-BE49-F238E27FC236}">
                  <a16:creationId xmlns:a16="http://schemas.microsoft.com/office/drawing/2014/main" id="{0CC04605-512B-40BA-BB6C-C4CA6329F254}"/>
                </a:ext>
              </a:extLst>
            </p:cNvPr>
            <p:cNvSpPr/>
            <p:nvPr/>
          </p:nvSpPr>
          <p:spPr>
            <a:xfrm rot="1816843">
              <a:off x="8384884" y="5134125"/>
              <a:ext cx="366819" cy="715174"/>
            </a:xfrm>
            <a:custGeom>
              <a:avLst/>
              <a:gdLst>
                <a:gd name="connsiteX0" fmla="*/ 411471 w 524882"/>
                <a:gd name="connsiteY0" fmla="*/ 0 h 426691"/>
                <a:gd name="connsiteX1" fmla="*/ 524882 w 524882"/>
                <a:gd name="connsiteY1" fmla="*/ 0 h 426691"/>
                <a:gd name="connsiteX2" fmla="*/ 113411 w 524882"/>
                <a:gd name="connsiteY2" fmla="*/ 426691 h 426691"/>
                <a:gd name="connsiteX3" fmla="*/ 0 w 524882"/>
                <a:gd name="connsiteY3" fmla="*/ 426691 h 426691"/>
                <a:gd name="connsiteX4" fmla="*/ 411471 w 524882"/>
                <a:gd name="connsiteY4" fmla="*/ 0 h 426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4882" h="426691">
                  <a:moveTo>
                    <a:pt x="411471" y="0"/>
                  </a:moveTo>
                  <a:lnTo>
                    <a:pt x="524882" y="0"/>
                  </a:lnTo>
                  <a:lnTo>
                    <a:pt x="113411" y="426691"/>
                  </a:lnTo>
                  <a:lnTo>
                    <a:pt x="0" y="426691"/>
                  </a:lnTo>
                  <a:lnTo>
                    <a:pt x="411471" y="0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BE4AE"/>
                </a:gs>
                <a:gs pos="13000">
                  <a:srgbClr val="BD922A"/>
                </a:gs>
                <a:gs pos="21001">
                  <a:srgbClr val="BD922A"/>
                </a:gs>
                <a:gs pos="63000">
                  <a:srgbClr val="FBE4AE"/>
                </a:gs>
                <a:gs pos="67000">
                  <a:srgbClr val="BD922A"/>
                </a:gs>
                <a:gs pos="69000">
                  <a:srgbClr val="835E17"/>
                </a:gs>
                <a:gs pos="82001">
                  <a:srgbClr val="A28949"/>
                </a:gs>
                <a:gs pos="100000">
                  <a:srgbClr val="FAE3B7"/>
                </a:gs>
              </a:gsLst>
              <a:path path="circle">
                <a:fillToRect l="100000" b="100000"/>
              </a:path>
              <a:tileRect t="-100000" r="-10000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th-TH" sz="2000"/>
            </a:p>
          </p:txBody>
        </p:sp>
      </p:grpSp>
      <p:sp>
        <p:nvSpPr>
          <p:cNvPr id="29" name="TextBox 7"/>
          <p:cNvSpPr txBox="1"/>
          <p:nvPr/>
        </p:nvSpPr>
        <p:spPr>
          <a:xfrm>
            <a:off x="216981" y="5442506"/>
            <a:ext cx="5166910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th-TH" sz="1000" b="1" dirty="0">
                <a:solidFill>
                  <a:schemeClr val="bg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เศรษฐกิจฐานรากมั่นคง ชุมชนเข้มแข็งอย่างยั่งยืน ด้วยหลักปรัชญาของเศรษฐกิจพอเพียง</a:t>
            </a:r>
          </a:p>
        </p:txBody>
      </p:sp>
      <p:sp>
        <p:nvSpPr>
          <p:cNvPr id="30" name="กล่องข้อความ 8">
            <a:extLst>
              <a:ext uri="{FF2B5EF4-FFF2-40B4-BE49-F238E27FC236}">
                <a16:creationId xmlns:a16="http://schemas.microsoft.com/office/drawing/2014/main" id="{BF84CABE-5C70-4013-8958-0D4F9CD0D474}"/>
              </a:ext>
            </a:extLst>
          </p:cNvPr>
          <p:cNvSpPr txBox="1"/>
          <p:nvPr/>
        </p:nvSpPr>
        <p:spPr>
          <a:xfrm>
            <a:off x="7676272" y="32100"/>
            <a:ext cx="2493196" cy="5262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ct val="120000"/>
              </a:lnSpc>
            </a:pPr>
            <a:r>
              <a:rPr lang="en-US" sz="12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60 </a:t>
            </a:r>
            <a:r>
              <a:rPr lang="th-TH" sz="12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ปี กรมการพัฒนาชุมชน</a:t>
            </a:r>
          </a:p>
          <a:p>
            <a:pPr>
              <a:lnSpc>
                <a:spcPct val="120000"/>
              </a:lnSpc>
            </a:pPr>
            <a:r>
              <a:rPr lang="th-TH" sz="12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สร้างสรรค์ชุมชน สร้างคน สร้างชาติ</a:t>
            </a:r>
            <a:endParaRPr lang="en-US" sz="1200" b="1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hulabhorn Likit Text" panose="00000500000000000000" pitchFamily="50" charset="-34"/>
              <a:cs typeface="Chulabhorn Likit Text" panose="00000500000000000000" pitchFamily="50" charset="-34"/>
            </a:endParaRPr>
          </a:p>
        </p:txBody>
      </p:sp>
    </p:spTree>
    <p:extLst>
      <p:ext uri="{BB962C8B-B14F-4D97-AF65-F5344CB8AC3E}">
        <p14:creationId xmlns:p14="http://schemas.microsoft.com/office/powerpoint/2010/main" val="238503930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Picture 8"/>
          <p:cNvPicPr>
            <a:picLocks noChangeAspect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132" b="5510"/>
          <a:stretch/>
        </p:blipFill>
        <p:spPr>
          <a:xfrm>
            <a:off x="5372012" y="128937"/>
            <a:ext cx="4173759" cy="5321780"/>
          </a:xfrm>
          <a:prstGeom prst="rect">
            <a:avLst/>
          </a:prstGeom>
          <a:ln>
            <a:solidFill>
              <a:schemeClr val="tx1"/>
            </a:solidFill>
          </a:ln>
        </p:spPr>
      </p:pic>
      <p:grpSp>
        <p:nvGrpSpPr>
          <p:cNvPr id="19" name="Group 18"/>
          <p:cNvGrpSpPr/>
          <p:nvPr/>
        </p:nvGrpSpPr>
        <p:grpSpPr>
          <a:xfrm>
            <a:off x="741678" y="128937"/>
            <a:ext cx="4173759" cy="5321780"/>
            <a:chOff x="400616" y="270455"/>
            <a:chExt cx="5008511" cy="6386136"/>
          </a:xfrm>
        </p:grpSpPr>
        <p:pic>
          <p:nvPicPr>
            <p:cNvPr id="4" name="Picture 3"/>
            <p:cNvPicPr>
              <a:picLocks noChangeAspect="1"/>
            </p:cNvPicPr>
            <p:nvPr/>
          </p:nvPicPr>
          <p:blipFill rotWithShape="1"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3380" b="6479"/>
            <a:stretch/>
          </p:blipFill>
          <p:spPr>
            <a:xfrm>
              <a:off x="400616" y="270455"/>
              <a:ext cx="5008511" cy="6386136"/>
            </a:xfrm>
            <a:prstGeom prst="rect">
              <a:avLst/>
            </a:prstGeom>
            <a:ln>
              <a:solidFill>
                <a:schemeClr val="tx1"/>
              </a:solidFill>
            </a:ln>
          </p:spPr>
        </p:pic>
        <p:sp>
          <p:nvSpPr>
            <p:cNvPr id="5" name="Rectangle 4"/>
            <p:cNvSpPr/>
            <p:nvPr/>
          </p:nvSpPr>
          <p:spPr>
            <a:xfrm>
              <a:off x="2819400" y="1308100"/>
              <a:ext cx="165100" cy="158750"/>
            </a:xfrm>
            <a:prstGeom prst="rect">
              <a:avLst/>
            </a:prstGeom>
            <a:solidFill>
              <a:schemeClr val="accent4">
                <a:alpha val="49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sz="1500"/>
            </a:p>
          </p:txBody>
        </p:sp>
        <p:sp>
          <p:nvSpPr>
            <p:cNvPr id="6" name="Rectangle 5"/>
            <p:cNvSpPr/>
            <p:nvPr/>
          </p:nvSpPr>
          <p:spPr>
            <a:xfrm>
              <a:off x="4787900" y="1854200"/>
              <a:ext cx="165100" cy="158750"/>
            </a:xfrm>
            <a:prstGeom prst="rect">
              <a:avLst/>
            </a:prstGeom>
            <a:solidFill>
              <a:schemeClr val="accent4">
                <a:alpha val="49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sz="1500"/>
            </a:p>
          </p:txBody>
        </p:sp>
        <p:sp>
          <p:nvSpPr>
            <p:cNvPr id="7" name="Rectangle 6"/>
            <p:cNvSpPr/>
            <p:nvPr/>
          </p:nvSpPr>
          <p:spPr>
            <a:xfrm>
              <a:off x="2165350" y="2451100"/>
              <a:ext cx="2781300" cy="158750"/>
            </a:xfrm>
            <a:prstGeom prst="rect">
              <a:avLst/>
            </a:prstGeom>
            <a:solidFill>
              <a:schemeClr val="accent4">
                <a:alpha val="49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sz="1500"/>
            </a:p>
          </p:txBody>
        </p:sp>
        <p:sp>
          <p:nvSpPr>
            <p:cNvPr id="8" name="Rectangle 7"/>
            <p:cNvSpPr/>
            <p:nvPr/>
          </p:nvSpPr>
          <p:spPr>
            <a:xfrm>
              <a:off x="1123950" y="2622550"/>
              <a:ext cx="1219200" cy="158750"/>
            </a:xfrm>
            <a:prstGeom prst="rect">
              <a:avLst/>
            </a:prstGeom>
            <a:solidFill>
              <a:schemeClr val="accent4">
                <a:alpha val="49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sz="1500"/>
            </a:p>
          </p:txBody>
        </p:sp>
        <p:sp>
          <p:nvSpPr>
            <p:cNvPr id="10" name="Rectangle 9"/>
            <p:cNvSpPr/>
            <p:nvPr/>
          </p:nvSpPr>
          <p:spPr>
            <a:xfrm>
              <a:off x="2794000" y="3054350"/>
              <a:ext cx="165100" cy="158750"/>
            </a:xfrm>
            <a:prstGeom prst="rect">
              <a:avLst/>
            </a:prstGeom>
            <a:solidFill>
              <a:schemeClr val="accent4">
                <a:alpha val="49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sz="1500"/>
            </a:p>
          </p:txBody>
        </p:sp>
        <p:sp>
          <p:nvSpPr>
            <p:cNvPr id="11" name="Rectangle 10"/>
            <p:cNvSpPr/>
            <p:nvPr/>
          </p:nvSpPr>
          <p:spPr>
            <a:xfrm>
              <a:off x="2813050" y="3371448"/>
              <a:ext cx="165100" cy="158750"/>
            </a:xfrm>
            <a:prstGeom prst="rect">
              <a:avLst/>
            </a:prstGeom>
            <a:solidFill>
              <a:schemeClr val="accent4">
                <a:alpha val="49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sz="1500"/>
            </a:p>
          </p:txBody>
        </p:sp>
        <p:sp>
          <p:nvSpPr>
            <p:cNvPr id="14" name="Rectangle 13"/>
            <p:cNvSpPr/>
            <p:nvPr/>
          </p:nvSpPr>
          <p:spPr>
            <a:xfrm>
              <a:off x="2166096" y="4717547"/>
              <a:ext cx="387350" cy="158750"/>
            </a:xfrm>
            <a:prstGeom prst="rect">
              <a:avLst/>
            </a:prstGeom>
            <a:solidFill>
              <a:schemeClr val="accent4">
                <a:alpha val="49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sz="1500"/>
            </a:p>
          </p:txBody>
        </p:sp>
        <p:sp>
          <p:nvSpPr>
            <p:cNvPr id="15" name="TextBox 14"/>
            <p:cNvSpPr txBox="1"/>
            <p:nvPr/>
          </p:nvSpPr>
          <p:spPr>
            <a:xfrm>
              <a:off x="2043016" y="4666365"/>
              <a:ext cx="673646" cy="32632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67" dirty="0">
                  <a:latin typeface="Chulabhorn Likit Text Light๙" panose="00000400000000000000" pitchFamily="2" charset="-34"/>
                  <a:cs typeface="Chulabhorn Likit Text Light๙" panose="00000400000000000000" pitchFamily="2" charset="-34"/>
                </a:rPr>
                <a:t>“……….”</a:t>
              </a:r>
              <a:endParaRPr lang="th-TH" sz="1167" dirty="0">
                <a:latin typeface="Chulabhorn Likit Text Light๙" panose="00000400000000000000" pitchFamily="2" charset="-34"/>
                <a:cs typeface="Chulabhorn Likit Text Light๙" panose="00000400000000000000" pitchFamily="2" charset="-34"/>
              </a:endParaRPr>
            </a:p>
          </p:txBody>
        </p:sp>
        <p:sp>
          <p:nvSpPr>
            <p:cNvPr id="16" name="Rectangle 15"/>
            <p:cNvSpPr/>
            <p:nvPr/>
          </p:nvSpPr>
          <p:spPr>
            <a:xfrm>
              <a:off x="1960467" y="5778098"/>
              <a:ext cx="2992533" cy="158750"/>
            </a:xfrm>
            <a:prstGeom prst="rect">
              <a:avLst/>
            </a:prstGeom>
            <a:solidFill>
              <a:schemeClr val="accent4">
                <a:alpha val="49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sz="1500"/>
            </a:p>
          </p:txBody>
        </p:sp>
        <p:sp>
          <p:nvSpPr>
            <p:cNvPr id="17" name="Rectangle 16"/>
            <p:cNvSpPr/>
            <p:nvPr/>
          </p:nvSpPr>
          <p:spPr>
            <a:xfrm>
              <a:off x="1123950" y="5936848"/>
              <a:ext cx="3829050" cy="158750"/>
            </a:xfrm>
            <a:prstGeom prst="rect">
              <a:avLst/>
            </a:prstGeom>
            <a:solidFill>
              <a:schemeClr val="accent4">
                <a:alpha val="49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sz="1500"/>
            </a:p>
          </p:txBody>
        </p:sp>
        <p:sp>
          <p:nvSpPr>
            <p:cNvPr id="18" name="Rectangle 17"/>
            <p:cNvSpPr/>
            <p:nvPr/>
          </p:nvSpPr>
          <p:spPr>
            <a:xfrm>
              <a:off x="1117600" y="6098773"/>
              <a:ext cx="906367" cy="158750"/>
            </a:xfrm>
            <a:prstGeom prst="rect">
              <a:avLst/>
            </a:prstGeom>
            <a:solidFill>
              <a:schemeClr val="accent4">
                <a:alpha val="49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sz="1500"/>
            </a:p>
          </p:txBody>
        </p:sp>
      </p:grpSp>
      <p:sp>
        <p:nvSpPr>
          <p:cNvPr id="2" name="TextBox 1"/>
          <p:cNvSpPr txBox="1"/>
          <p:nvPr/>
        </p:nvSpPr>
        <p:spPr>
          <a:xfrm>
            <a:off x="285103" y="259987"/>
            <a:ext cx="913150" cy="348878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>
              <a:spcBef>
                <a:spcPts val="500"/>
              </a:spcBef>
              <a:spcAft>
                <a:spcPts val="500"/>
              </a:spcAft>
            </a:pPr>
            <a:r>
              <a:rPr lang="th-TH" sz="1667" b="1" dirty="0"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ต้นฉบับ</a:t>
            </a:r>
            <a:endParaRPr lang="th-TH" sz="1667" dirty="0">
              <a:latin typeface="Chulabhorn Likit Text" panose="00000500000000000000" pitchFamily="50" charset="-34"/>
              <a:cs typeface="Chulabhorn Likit Text" panose="00000500000000000000" pitchFamily="50" charset="-34"/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8727134" y="259987"/>
            <a:ext cx="1139773" cy="348878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>
              <a:spcBef>
                <a:spcPts val="500"/>
              </a:spcBef>
              <a:spcAft>
                <a:spcPts val="500"/>
              </a:spcAft>
            </a:pPr>
            <a:r>
              <a:rPr lang="th-TH" sz="1667" b="1" dirty="0"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ฉบับแก้ไข</a:t>
            </a:r>
          </a:p>
        </p:txBody>
      </p:sp>
    </p:spTree>
    <p:extLst>
      <p:ext uri="{BB962C8B-B14F-4D97-AF65-F5344CB8AC3E}">
        <p14:creationId xmlns:p14="http://schemas.microsoft.com/office/powerpoint/2010/main" val="226640080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/>
          <p:cNvPicPr>
            <a:picLocks noChangeAspect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5822" b="7230"/>
          <a:stretch/>
        </p:blipFill>
        <p:spPr>
          <a:xfrm>
            <a:off x="559227" y="214647"/>
            <a:ext cx="4328218" cy="5323269"/>
          </a:xfrm>
          <a:prstGeom prst="rect">
            <a:avLst/>
          </a:prstGeom>
          <a:ln>
            <a:solidFill>
              <a:schemeClr val="tx1"/>
            </a:solidFill>
          </a:ln>
        </p:spPr>
      </p:pic>
      <p:pic>
        <p:nvPicPr>
          <p:cNvPr id="5" name="Picture 4"/>
          <p:cNvPicPr>
            <a:picLocks noChangeAspect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5822" b="15097"/>
          <a:stretch/>
        </p:blipFill>
        <p:spPr>
          <a:xfrm>
            <a:off x="5325562" y="214647"/>
            <a:ext cx="4258238" cy="5323269"/>
          </a:xfrm>
          <a:prstGeom prst="rect">
            <a:avLst/>
          </a:prstGeom>
          <a:ln>
            <a:solidFill>
              <a:schemeClr val="tx1"/>
            </a:solidFill>
          </a:ln>
        </p:spPr>
      </p:pic>
      <p:sp>
        <p:nvSpPr>
          <p:cNvPr id="6" name="Rectangle 5"/>
          <p:cNvSpPr/>
          <p:nvPr/>
        </p:nvSpPr>
        <p:spPr>
          <a:xfrm>
            <a:off x="2642851" y="3644244"/>
            <a:ext cx="796733" cy="160017"/>
          </a:xfrm>
          <a:prstGeom prst="rect">
            <a:avLst/>
          </a:prstGeom>
          <a:solidFill>
            <a:schemeClr val="accent4">
              <a:alpha val="49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 sz="1500"/>
          </a:p>
        </p:txBody>
      </p:sp>
      <p:sp>
        <p:nvSpPr>
          <p:cNvPr id="7" name="Rectangle 6"/>
          <p:cNvSpPr/>
          <p:nvPr/>
        </p:nvSpPr>
        <p:spPr>
          <a:xfrm>
            <a:off x="2880976" y="3861202"/>
            <a:ext cx="1177733" cy="160017"/>
          </a:xfrm>
          <a:prstGeom prst="rect">
            <a:avLst/>
          </a:prstGeom>
          <a:solidFill>
            <a:schemeClr val="accent4">
              <a:alpha val="49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 sz="1500"/>
          </a:p>
        </p:txBody>
      </p:sp>
      <p:sp>
        <p:nvSpPr>
          <p:cNvPr id="8" name="TextBox 7"/>
          <p:cNvSpPr txBox="1"/>
          <p:nvPr/>
        </p:nvSpPr>
        <p:spPr>
          <a:xfrm>
            <a:off x="8557800" y="259987"/>
            <a:ext cx="1139773" cy="348878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>
              <a:spcBef>
                <a:spcPts val="500"/>
              </a:spcBef>
              <a:spcAft>
                <a:spcPts val="500"/>
              </a:spcAft>
            </a:pPr>
            <a:r>
              <a:rPr lang="th-TH" sz="1667" b="1" dirty="0">
                <a:solidFill>
                  <a:sysClr val="windowText" lastClr="000000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ฉบับแก้ไข</a:t>
            </a:r>
          </a:p>
        </p:txBody>
      </p:sp>
      <p:sp>
        <p:nvSpPr>
          <p:cNvPr id="9" name="TextBox 8"/>
          <p:cNvSpPr txBox="1"/>
          <p:nvPr/>
        </p:nvSpPr>
        <p:spPr>
          <a:xfrm>
            <a:off x="285103" y="259987"/>
            <a:ext cx="913150" cy="348878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>
              <a:spcBef>
                <a:spcPts val="500"/>
              </a:spcBef>
              <a:spcAft>
                <a:spcPts val="500"/>
              </a:spcAft>
            </a:pPr>
            <a:r>
              <a:rPr lang="th-TH" sz="1667" b="1" dirty="0">
                <a:solidFill>
                  <a:sysClr val="windowText" lastClr="000000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ต้นฉบับ</a:t>
            </a:r>
            <a:endParaRPr lang="th-TH" sz="1667" dirty="0">
              <a:solidFill>
                <a:sysClr val="windowText" lastClr="000000"/>
              </a:solidFill>
              <a:latin typeface="Chulabhorn Likit Text" panose="00000500000000000000" pitchFamily="50" charset="-34"/>
              <a:cs typeface="Chulabhorn Likit Text" panose="00000500000000000000" pitchFamily="50" charset="-34"/>
            </a:endParaRPr>
          </a:p>
        </p:txBody>
      </p:sp>
    </p:spTree>
    <p:extLst>
      <p:ext uri="{BB962C8B-B14F-4D97-AF65-F5344CB8AC3E}">
        <p14:creationId xmlns:p14="http://schemas.microsoft.com/office/powerpoint/2010/main" val="313762908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สี่เหลี่ยมผืนผ้า: มุมมน 24">
            <a:extLst>
              <a:ext uri="{FF2B5EF4-FFF2-40B4-BE49-F238E27FC236}">
                <a16:creationId xmlns:a16="http://schemas.microsoft.com/office/drawing/2014/main" id="{D992C9EC-F489-4262-8A24-43469489E10F}"/>
              </a:ext>
            </a:extLst>
          </p:cNvPr>
          <p:cNvSpPr/>
          <p:nvPr/>
        </p:nvSpPr>
        <p:spPr>
          <a:xfrm>
            <a:off x="0" y="2488344"/>
            <a:ext cx="10160000" cy="1283555"/>
          </a:xfrm>
          <a:prstGeom prst="roundRect">
            <a:avLst/>
          </a:prstGeom>
          <a:noFill/>
          <a:ln>
            <a:noFill/>
          </a:ln>
          <a:scene3d>
            <a:camera prst="orthographicFront"/>
            <a:lightRig rig="threePt" dir="t"/>
          </a:scene3d>
          <a:sp3d>
            <a:bevelT w="139700" h="139700" prst="divot"/>
          </a:sp3d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rtlCol="0" anchor="t"/>
          <a:lstStyle/>
          <a:p>
            <a:pPr algn="ctr">
              <a:lnSpc>
                <a:spcPct val="130000"/>
              </a:lnSpc>
            </a:pPr>
            <a:r>
              <a:rPr lang="th-TH" sz="1900" b="1" spc="-50" dirty="0">
                <a:ln>
                  <a:solidFill>
                    <a:schemeClr val="tx1"/>
                  </a:solidFill>
                </a:ln>
                <a:solidFill>
                  <a:schemeClr val="tx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	5.7 ร่างประกาศคณะกรรมการบริหารกองทุนพัฒนาบทบาทสตรี เรื่อง มาตรการ</a:t>
            </a:r>
          </a:p>
          <a:p>
            <a:pPr algn="ctr">
              <a:lnSpc>
                <a:spcPct val="130000"/>
              </a:lnSpc>
            </a:pPr>
            <a:r>
              <a:rPr lang="th-TH" sz="1900" b="1" spc="-50" dirty="0">
                <a:ln>
                  <a:solidFill>
                    <a:schemeClr val="tx1"/>
                  </a:solidFill>
                </a:ln>
                <a:solidFill>
                  <a:schemeClr val="tx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  ลดความเดือดร้อนให้แก่ลูกหนี้กองทุนพัฒนาบทบาทสตรี พ.ศ. ...</a:t>
            </a:r>
          </a:p>
        </p:txBody>
      </p:sp>
      <p:grpSp>
        <p:nvGrpSpPr>
          <p:cNvPr id="62" name="Group 61"/>
          <p:cNvGrpSpPr/>
          <p:nvPr/>
        </p:nvGrpSpPr>
        <p:grpSpPr>
          <a:xfrm>
            <a:off x="-23581" y="-271597"/>
            <a:ext cx="10193050" cy="1541268"/>
            <a:chOff x="-23581" y="-271597"/>
            <a:chExt cx="10193050" cy="1541268"/>
          </a:xfrm>
        </p:grpSpPr>
        <p:grpSp>
          <p:nvGrpSpPr>
            <p:cNvPr id="63" name="กลุ่ม 52">
              <a:extLst>
                <a:ext uri="{FF2B5EF4-FFF2-40B4-BE49-F238E27FC236}">
                  <a16:creationId xmlns:a16="http://schemas.microsoft.com/office/drawing/2014/main" id="{84E5CB32-C22A-40FB-BE79-3F261B775F5E}"/>
                </a:ext>
              </a:extLst>
            </p:cNvPr>
            <p:cNvGrpSpPr/>
            <p:nvPr/>
          </p:nvGrpSpPr>
          <p:grpSpPr>
            <a:xfrm>
              <a:off x="-23581" y="299"/>
              <a:ext cx="10193050" cy="674950"/>
              <a:chOff x="-29746" y="-164554"/>
              <a:chExt cx="9173747" cy="607455"/>
            </a:xfrm>
          </p:grpSpPr>
          <p:sp>
            <p:nvSpPr>
              <p:cNvPr id="68" name="สี่เหลี่ยมผืนผ้า: มุมมน 48">
                <a:extLst>
                  <a:ext uri="{FF2B5EF4-FFF2-40B4-BE49-F238E27FC236}">
                    <a16:creationId xmlns:a16="http://schemas.microsoft.com/office/drawing/2014/main" id="{DCE62B95-9C16-4E87-82CC-AF99B1F01983}"/>
                  </a:ext>
                </a:extLst>
              </p:cNvPr>
              <p:cNvSpPr/>
              <p:nvPr/>
            </p:nvSpPr>
            <p:spPr>
              <a:xfrm>
                <a:off x="5692012" y="65211"/>
                <a:ext cx="3441748" cy="377690"/>
              </a:xfrm>
              <a:prstGeom prst="roundRect">
                <a:avLst/>
              </a:prstGeom>
              <a:gradFill flip="none" rotWithShape="1">
                <a:gsLst>
                  <a:gs pos="0">
                    <a:srgbClr val="8E7300"/>
                  </a:gs>
                  <a:gs pos="51000">
                    <a:srgbClr val="FFFFFF"/>
                  </a:gs>
                  <a:gs pos="76000">
                    <a:srgbClr val="BC9800"/>
                  </a:gs>
                  <a:gs pos="24000">
                    <a:srgbClr val="BC9800"/>
                  </a:gs>
                  <a:gs pos="100000">
                    <a:srgbClr val="9A7D00"/>
                  </a:gs>
                </a:gsLst>
                <a:lin ang="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2000"/>
              </a:p>
            </p:txBody>
          </p:sp>
          <p:sp>
            <p:nvSpPr>
              <p:cNvPr id="69" name="สี่เหลี่ยมผืนผ้า 47">
                <a:extLst>
                  <a:ext uri="{FF2B5EF4-FFF2-40B4-BE49-F238E27FC236}">
                    <a16:creationId xmlns:a16="http://schemas.microsoft.com/office/drawing/2014/main" id="{667204FE-3C1C-4980-AD32-890094B05AFC}"/>
                  </a:ext>
                </a:extLst>
              </p:cNvPr>
              <p:cNvSpPr/>
              <p:nvPr/>
            </p:nvSpPr>
            <p:spPr>
              <a:xfrm>
                <a:off x="-29746" y="-164554"/>
                <a:ext cx="9173747" cy="517884"/>
              </a:xfrm>
              <a:prstGeom prst="rect">
                <a:avLst/>
              </a:prstGeom>
              <a:gradFill flip="none" rotWithShape="1">
                <a:gsLst>
                  <a:gs pos="0">
                    <a:srgbClr val="8E7300"/>
                  </a:gs>
                  <a:gs pos="51000">
                    <a:srgbClr val="FFFFFF"/>
                  </a:gs>
                  <a:gs pos="76000">
                    <a:srgbClr val="BC9800"/>
                  </a:gs>
                  <a:gs pos="24000">
                    <a:srgbClr val="BC9800"/>
                  </a:gs>
                  <a:gs pos="100000">
                    <a:srgbClr val="9A7D00"/>
                  </a:gs>
                </a:gsLst>
                <a:lin ang="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2000"/>
              </a:p>
            </p:txBody>
          </p:sp>
          <p:sp>
            <p:nvSpPr>
              <p:cNvPr id="70" name="แผนผังลำดับงาน: ป้อนข้อมูลด้วยตนเอง 4">
                <a:extLst>
                  <a:ext uri="{FF2B5EF4-FFF2-40B4-BE49-F238E27FC236}">
                    <a16:creationId xmlns:a16="http://schemas.microsoft.com/office/drawing/2014/main" id="{CDB1064D-F2C9-4D02-9722-A4463B75D08B}"/>
                  </a:ext>
                </a:extLst>
              </p:cNvPr>
              <p:cNvSpPr/>
              <p:nvPr/>
            </p:nvSpPr>
            <p:spPr>
              <a:xfrm>
                <a:off x="5883027" y="51469"/>
                <a:ext cx="3260973" cy="301861"/>
              </a:xfrm>
              <a:prstGeom prst="flowChartAlternateProcess">
                <a:avLst/>
              </a:prstGeom>
              <a:solidFill>
                <a:srgbClr val="00206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2000" dirty="0"/>
              </a:p>
            </p:txBody>
          </p:sp>
          <p:sp>
            <p:nvSpPr>
              <p:cNvPr id="71" name="สี่เหลี่ยมผืนผ้า 3">
                <a:extLst>
                  <a:ext uri="{FF2B5EF4-FFF2-40B4-BE49-F238E27FC236}">
                    <a16:creationId xmlns:a16="http://schemas.microsoft.com/office/drawing/2014/main" id="{8493D4F4-6FD8-4552-904E-DB7274115DA0}"/>
                  </a:ext>
                </a:extLst>
              </p:cNvPr>
              <p:cNvSpPr/>
              <p:nvPr/>
            </p:nvSpPr>
            <p:spPr>
              <a:xfrm>
                <a:off x="-29746" y="-164554"/>
                <a:ext cx="9173747" cy="432048"/>
              </a:xfrm>
              <a:prstGeom prst="rect">
                <a:avLst/>
              </a:prstGeom>
              <a:solidFill>
                <a:srgbClr val="00206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2000"/>
              </a:p>
            </p:txBody>
          </p:sp>
        </p:grpSp>
        <p:grpSp>
          <p:nvGrpSpPr>
            <p:cNvPr id="64" name="กลุ่ม 9">
              <a:extLst>
                <a:ext uri="{FF2B5EF4-FFF2-40B4-BE49-F238E27FC236}">
                  <a16:creationId xmlns:a16="http://schemas.microsoft.com/office/drawing/2014/main" id="{D2312BD0-5401-4FDB-9FF3-B1382B3C9639}"/>
                </a:ext>
              </a:extLst>
            </p:cNvPr>
            <p:cNvGrpSpPr/>
            <p:nvPr/>
          </p:nvGrpSpPr>
          <p:grpSpPr>
            <a:xfrm>
              <a:off x="5792566" y="-271597"/>
              <a:ext cx="1899096" cy="1541268"/>
              <a:chOff x="5491686" y="-481268"/>
              <a:chExt cx="1709187" cy="1387141"/>
            </a:xfrm>
          </p:grpSpPr>
          <p:sp>
            <p:nvSpPr>
              <p:cNvPr id="66" name="วงรี 13">
                <a:extLst>
                  <a:ext uri="{FF2B5EF4-FFF2-40B4-BE49-F238E27FC236}">
                    <a16:creationId xmlns:a16="http://schemas.microsoft.com/office/drawing/2014/main" id="{722B5707-C41F-4885-825E-D2676CEE49E1}"/>
                  </a:ext>
                </a:extLst>
              </p:cNvPr>
              <p:cNvSpPr/>
              <p:nvPr/>
            </p:nvSpPr>
            <p:spPr>
              <a:xfrm>
                <a:off x="5491686" y="-481268"/>
                <a:ext cx="1709187" cy="1387141"/>
              </a:xfrm>
              <a:prstGeom prst="ellipse">
                <a:avLst/>
              </a:prstGeom>
              <a:solidFill>
                <a:srgbClr val="FBF7F1"/>
              </a:solidFill>
              <a:ln>
                <a:noFill/>
              </a:ln>
              <a:effectLst>
                <a:softEdge rad="31750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2000"/>
              </a:p>
            </p:txBody>
          </p:sp>
          <p:pic>
            <p:nvPicPr>
              <p:cNvPr id="67" name="รูปภาพ 65">
                <a:extLst>
                  <a:ext uri="{FF2B5EF4-FFF2-40B4-BE49-F238E27FC236}">
                    <a16:creationId xmlns:a16="http://schemas.microsoft.com/office/drawing/2014/main" id="{EF9B53AA-6A14-4E04-B937-D6234A306BD7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r="65168" b="30186"/>
              <a:stretch/>
            </p:blipFill>
            <p:spPr>
              <a:xfrm>
                <a:off x="5978910" y="-202056"/>
                <a:ext cx="857563" cy="565764"/>
              </a:xfrm>
              <a:custGeom>
                <a:avLst/>
                <a:gdLst>
                  <a:gd name="connsiteX0" fmla="*/ 0 w 1500565"/>
                  <a:gd name="connsiteY0" fmla="*/ 0 h 990006"/>
                  <a:gd name="connsiteX1" fmla="*/ 1500565 w 1500565"/>
                  <a:gd name="connsiteY1" fmla="*/ 0 h 990006"/>
                  <a:gd name="connsiteX2" fmla="*/ 1500565 w 1500565"/>
                  <a:gd name="connsiteY2" fmla="*/ 699241 h 990006"/>
                  <a:gd name="connsiteX3" fmla="*/ 1454656 w 1500565"/>
                  <a:gd name="connsiteY3" fmla="*/ 699241 h 990006"/>
                  <a:gd name="connsiteX4" fmla="*/ 1454656 w 1500565"/>
                  <a:gd name="connsiteY4" fmla="*/ 958222 h 990006"/>
                  <a:gd name="connsiteX5" fmla="*/ 1500565 w 1500565"/>
                  <a:gd name="connsiteY5" fmla="*/ 958222 h 990006"/>
                  <a:gd name="connsiteX6" fmla="*/ 1500565 w 1500565"/>
                  <a:gd name="connsiteY6" fmla="*/ 990006 h 990006"/>
                  <a:gd name="connsiteX7" fmla="*/ 0 w 1500565"/>
                  <a:gd name="connsiteY7" fmla="*/ 990006 h 9900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00565" h="990006">
                    <a:moveTo>
                      <a:pt x="0" y="0"/>
                    </a:moveTo>
                    <a:lnTo>
                      <a:pt x="1500565" y="0"/>
                    </a:lnTo>
                    <a:lnTo>
                      <a:pt x="1500565" y="699241"/>
                    </a:lnTo>
                    <a:lnTo>
                      <a:pt x="1454656" y="699241"/>
                    </a:lnTo>
                    <a:lnTo>
                      <a:pt x="1454656" y="958222"/>
                    </a:lnTo>
                    <a:lnTo>
                      <a:pt x="1500565" y="958222"/>
                    </a:lnTo>
                    <a:lnTo>
                      <a:pt x="1500565" y="990006"/>
                    </a:lnTo>
                    <a:lnTo>
                      <a:pt x="0" y="990006"/>
                    </a:lnTo>
                    <a:close/>
                  </a:path>
                </a:pathLst>
              </a:custGeom>
            </p:spPr>
          </p:pic>
        </p:grpSp>
      </p:grpSp>
      <p:grpSp>
        <p:nvGrpSpPr>
          <p:cNvPr id="95" name="Group 94"/>
          <p:cNvGrpSpPr/>
          <p:nvPr/>
        </p:nvGrpSpPr>
        <p:grpSpPr>
          <a:xfrm>
            <a:off x="-23583" y="5154909"/>
            <a:ext cx="10183585" cy="694389"/>
            <a:chOff x="-23583" y="5134125"/>
            <a:chExt cx="10183585" cy="715174"/>
          </a:xfrm>
        </p:grpSpPr>
        <p:grpSp>
          <p:nvGrpSpPr>
            <p:cNvPr id="96" name="กลุ่ม 1">
              <a:extLst>
                <a:ext uri="{FF2B5EF4-FFF2-40B4-BE49-F238E27FC236}">
                  <a16:creationId xmlns:a16="http://schemas.microsoft.com/office/drawing/2014/main" id="{58DAA6D8-19A9-434E-BD10-9F227ECAADEE}"/>
                </a:ext>
              </a:extLst>
            </p:cNvPr>
            <p:cNvGrpSpPr/>
            <p:nvPr/>
          </p:nvGrpSpPr>
          <p:grpSpPr>
            <a:xfrm>
              <a:off x="-23583" y="5274993"/>
              <a:ext cx="10183585" cy="470079"/>
              <a:chOff x="-21226" y="4621292"/>
              <a:chExt cx="9165227" cy="561020"/>
            </a:xfrm>
          </p:grpSpPr>
          <p:grpSp>
            <p:nvGrpSpPr>
              <p:cNvPr id="103" name="กลุ่ม 7">
                <a:extLst>
                  <a:ext uri="{FF2B5EF4-FFF2-40B4-BE49-F238E27FC236}">
                    <a16:creationId xmlns:a16="http://schemas.microsoft.com/office/drawing/2014/main" id="{30C28730-7CDF-4231-A774-6A7122EB4AEA}"/>
                  </a:ext>
                </a:extLst>
              </p:cNvPr>
              <p:cNvGrpSpPr/>
              <p:nvPr/>
            </p:nvGrpSpPr>
            <p:grpSpPr>
              <a:xfrm>
                <a:off x="-21226" y="4635401"/>
                <a:ext cx="5133813" cy="546911"/>
                <a:chOff x="-45702" y="6428830"/>
                <a:chExt cx="7109733" cy="450425"/>
              </a:xfrm>
            </p:grpSpPr>
            <p:sp>
              <p:nvSpPr>
                <p:cNvPr id="107" name="รูปแบบอิสระ: รูปร่าง 55">
                  <a:extLst>
                    <a:ext uri="{FF2B5EF4-FFF2-40B4-BE49-F238E27FC236}">
                      <a16:creationId xmlns:a16="http://schemas.microsoft.com/office/drawing/2014/main" id="{447532BC-F1AF-418B-B954-69A21822D4D1}"/>
                    </a:ext>
                  </a:extLst>
                </p:cNvPr>
                <p:cNvSpPr/>
                <p:nvPr/>
              </p:nvSpPr>
              <p:spPr>
                <a:xfrm>
                  <a:off x="-16309" y="6508953"/>
                  <a:ext cx="6875685" cy="339767"/>
                </a:xfrm>
                <a:custGeom>
                  <a:avLst/>
                  <a:gdLst>
                    <a:gd name="connsiteX0" fmla="*/ 0 w 6028447"/>
                    <a:gd name="connsiteY0" fmla="*/ 0 h 339767"/>
                    <a:gd name="connsiteX1" fmla="*/ 6028447 w 6028447"/>
                    <a:gd name="connsiteY1" fmla="*/ 0 h 339767"/>
                    <a:gd name="connsiteX2" fmla="*/ 5679852 w 6028447"/>
                    <a:gd name="connsiteY2" fmla="*/ 339767 h 339767"/>
                    <a:gd name="connsiteX3" fmla="*/ 0 w 6028447"/>
                    <a:gd name="connsiteY3" fmla="*/ 339767 h 339767"/>
                    <a:gd name="connsiteX4" fmla="*/ 0 w 6028447"/>
                    <a:gd name="connsiteY4" fmla="*/ 0 h 3397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028447" h="339767">
                      <a:moveTo>
                        <a:pt x="0" y="0"/>
                      </a:moveTo>
                      <a:lnTo>
                        <a:pt x="6028447" y="0"/>
                      </a:lnTo>
                      <a:lnTo>
                        <a:pt x="5679852" y="339767"/>
                      </a:lnTo>
                      <a:lnTo>
                        <a:pt x="0" y="33976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th-TH" sz="2000" dirty="0"/>
                </a:p>
              </p:txBody>
            </p:sp>
            <p:sp>
              <p:nvSpPr>
                <p:cNvPr id="108" name="รูปแบบอิสระ: รูปร่าง 50">
                  <a:extLst>
                    <a:ext uri="{FF2B5EF4-FFF2-40B4-BE49-F238E27FC236}">
                      <a16:creationId xmlns:a16="http://schemas.microsoft.com/office/drawing/2014/main" id="{72AD55B9-27A4-40A2-86AD-A09FD1FBB379}"/>
                    </a:ext>
                  </a:extLst>
                </p:cNvPr>
                <p:cNvSpPr/>
                <p:nvPr/>
              </p:nvSpPr>
              <p:spPr>
                <a:xfrm>
                  <a:off x="-45702" y="6433550"/>
                  <a:ext cx="7025615" cy="426691"/>
                </a:xfrm>
                <a:custGeom>
                  <a:avLst/>
                  <a:gdLst>
                    <a:gd name="connsiteX0" fmla="*/ 0 w 6123140"/>
                    <a:gd name="connsiteY0" fmla="*/ 0 h 426691"/>
                    <a:gd name="connsiteX1" fmla="*/ 6123140 w 6123140"/>
                    <a:gd name="connsiteY1" fmla="*/ 0 h 426691"/>
                    <a:gd name="connsiteX2" fmla="*/ 6008569 w 6123140"/>
                    <a:gd name="connsiteY2" fmla="*/ 111669 h 426691"/>
                    <a:gd name="connsiteX3" fmla="*/ 5685361 w 6123140"/>
                    <a:gd name="connsiteY3" fmla="*/ 426691 h 426691"/>
                    <a:gd name="connsiteX4" fmla="*/ 5679852 w 6123140"/>
                    <a:gd name="connsiteY4" fmla="*/ 426691 h 426691"/>
                    <a:gd name="connsiteX5" fmla="*/ 6028447 w 6123140"/>
                    <a:gd name="connsiteY5" fmla="*/ 86924 h 426691"/>
                    <a:gd name="connsiteX6" fmla="*/ 0 w 6123140"/>
                    <a:gd name="connsiteY6" fmla="*/ 86924 h 426691"/>
                    <a:gd name="connsiteX7" fmla="*/ 0 w 6123140"/>
                    <a:gd name="connsiteY7" fmla="*/ 0 h 4266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123140" h="426691">
                      <a:moveTo>
                        <a:pt x="0" y="0"/>
                      </a:moveTo>
                      <a:lnTo>
                        <a:pt x="6123140" y="0"/>
                      </a:lnTo>
                      <a:lnTo>
                        <a:pt x="6008569" y="111669"/>
                      </a:lnTo>
                      <a:lnTo>
                        <a:pt x="5685361" y="426691"/>
                      </a:lnTo>
                      <a:lnTo>
                        <a:pt x="5679852" y="426691"/>
                      </a:lnTo>
                      <a:lnTo>
                        <a:pt x="6028447" y="86924"/>
                      </a:lnTo>
                      <a:lnTo>
                        <a:pt x="0" y="8692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>
                  <a:gsLst>
                    <a:gs pos="0">
                      <a:srgbClr val="FBE4AE"/>
                    </a:gs>
                    <a:gs pos="13000">
                      <a:srgbClr val="BD922A"/>
                    </a:gs>
                    <a:gs pos="21001">
                      <a:srgbClr val="BD922A"/>
                    </a:gs>
                    <a:gs pos="63000">
                      <a:srgbClr val="FBE4AE"/>
                    </a:gs>
                    <a:gs pos="67000">
                      <a:srgbClr val="BD922A"/>
                    </a:gs>
                    <a:gs pos="69000">
                      <a:srgbClr val="835E17"/>
                    </a:gs>
                    <a:gs pos="82001">
                      <a:srgbClr val="A28949"/>
                    </a:gs>
                    <a:gs pos="100000">
                      <a:srgbClr val="FAE3B7"/>
                    </a:gs>
                  </a:gsLst>
                  <a:lin ang="0" scaled="1"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th-TH" sz="2000" dirty="0"/>
                </a:p>
              </p:txBody>
            </p:sp>
            <p:sp>
              <p:nvSpPr>
                <p:cNvPr id="109" name="รูปแบบอิสระ: รูปร่าง 49">
                  <a:extLst>
                    <a:ext uri="{FF2B5EF4-FFF2-40B4-BE49-F238E27FC236}">
                      <a16:creationId xmlns:a16="http://schemas.microsoft.com/office/drawing/2014/main" id="{0CC04605-512B-40BA-BB6C-C4CA6329F254}"/>
                    </a:ext>
                  </a:extLst>
                </p:cNvPr>
                <p:cNvSpPr/>
                <p:nvPr/>
              </p:nvSpPr>
              <p:spPr>
                <a:xfrm rot="380166">
                  <a:off x="6515308" y="6428830"/>
                  <a:ext cx="548723" cy="450425"/>
                </a:xfrm>
                <a:custGeom>
                  <a:avLst/>
                  <a:gdLst>
                    <a:gd name="connsiteX0" fmla="*/ 411471 w 524882"/>
                    <a:gd name="connsiteY0" fmla="*/ 0 h 426691"/>
                    <a:gd name="connsiteX1" fmla="*/ 524882 w 524882"/>
                    <a:gd name="connsiteY1" fmla="*/ 0 h 426691"/>
                    <a:gd name="connsiteX2" fmla="*/ 113411 w 524882"/>
                    <a:gd name="connsiteY2" fmla="*/ 426691 h 426691"/>
                    <a:gd name="connsiteX3" fmla="*/ 0 w 524882"/>
                    <a:gd name="connsiteY3" fmla="*/ 426691 h 426691"/>
                    <a:gd name="connsiteX4" fmla="*/ 411471 w 524882"/>
                    <a:gd name="connsiteY4" fmla="*/ 0 h 4266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24882" h="426691">
                      <a:moveTo>
                        <a:pt x="411471" y="0"/>
                      </a:moveTo>
                      <a:lnTo>
                        <a:pt x="524882" y="0"/>
                      </a:lnTo>
                      <a:lnTo>
                        <a:pt x="113411" y="426691"/>
                      </a:lnTo>
                      <a:lnTo>
                        <a:pt x="0" y="426691"/>
                      </a:lnTo>
                      <a:lnTo>
                        <a:pt x="411471" y="0"/>
                      </a:ln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FBE4AE"/>
                    </a:gs>
                    <a:gs pos="13000">
                      <a:srgbClr val="BD922A"/>
                    </a:gs>
                    <a:gs pos="21001">
                      <a:srgbClr val="BD922A"/>
                    </a:gs>
                    <a:gs pos="63000">
                      <a:srgbClr val="FBE4AE"/>
                    </a:gs>
                    <a:gs pos="67000">
                      <a:srgbClr val="BD922A"/>
                    </a:gs>
                    <a:gs pos="69000">
                      <a:srgbClr val="835E17"/>
                    </a:gs>
                    <a:gs pos="82001">
                      <a:srgbClr val="A28949"/>
                    </a:gs>
                    <a:gs pos="100000">
                      <a:srgbClr val="FAE3B7"/>
                    </a:gs>
                  </a:gsLst>
                  <a:path path="circle">
                    <a:fillToRect l="100000" b="100000"/>
                  </a:path>
                  <a:tileRect t="-100000" r="-100000"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th-TH" sz="2000"/>
                </a:p>
              </p:txBody>
            </p:sp>
          </p:grpSp>
          <p:grpSp>
            <p:nvGrpSpPr>
              <p:cNvPr id="104" name="กลุ่ม 4">
                <a:extLst>
                  <a:ext uri="{FF2B5EF4-FFF2-40B4-BE49-F238E27FC236}">
                    <a16:creationId xmlns:a16="http://schemas.microsoft.com/office/drawing/2014/main" id="{33080593-C486-4A4E-A259-28A964353B4D}"/>
                  </a:ext>
                </a:extLst>
              </p:cNvPr>
              <p:cNvGrpSpPr/>
              <p:nvPr/>
            </p:nvGrpSpPr>
            <p:grpSpPr>
              <a:xfrm>
                <a:off x="7524888" y="4621292"/>
                <a:ext cx="1619113" cy="531030"/>
                <a:chOff x="9543115" y="6415804"/>
                <a:chExt cx="2661401" cy="453428"/>
              </a:xfrm>
            </p:grpSpPr>
            <p:sp>
              <p:nvSpPr>
                <p:cNvPr id="105" name="รูปแบบอิสระ: รูปร่าง 38">
                  <a:extLst>
                    <a:ext uri="{FF2B5EF4-FFF2-40B4-BE49-F238E27FC236}">
                      <a16:creationId xmlns:a16="http://schemas.microsoft.com/office/drawing/2014/main" id="{18287458-5345-45BB-A7B2-0AE1DDE4E433}"/>
                    </a:ext>
                  </a:extLst>
                </p:cNvPr>
                <p:cNvSpPr/>
                <p:nvPr/>
              </p:nvSpPr>
              <p:spPr>
                <a:xfrm>
                  <a:off x="9543115" y="6415804"/>
                  <a:ext cx="2661398" cy="441288"/>
                </a:xfrm>
                <a:custGeom>
                  <a:avLst/>
                  <a:gdLst>
                    <a:gd name="connsiteX0" fmla="*/ 437779 w 1373020"/>
                    <a:gd name="connsiteY0" fmla="*/ 0 h 426691"/>
                    <a:gd name="connsiteX1" fmla="*/ 1373020 w 1373020"/>
                    <a:gd name="connsiteY1" fmla="*/ 0 h 426691"/>
                    <a:gd name="connsiteX2" fmla="*/ 1373020 w 1373020"/>
                    <a:gd name="connsiteY2" fmla="*/ 426691 h 426691"/>
                    <a:gd name="connsiteX3" fmla="*/ 0 w 1373020"/>
                    <a:gd name="connsiteY3" fmla="*/ 426691 h 426691"/>
                    <a:gd name="connsiteX4" fmla="*/ 323208 w 1373020"/>
                    <a:gd name="connsiteY4" fmla="*/ 111669 h 426691"/>
                    <a:gd name="connsiteX5" fmla="*/ 437779 w 1373020"/>
                    <a:gd name="connsiteY5" fmla="*/ 0 h 4266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73020" h="426691">
                      <a:moveTo>
                        <a:pt x="437779" y="0"/>
                      </a:moveTo>
                      <a:lnTo>
                        <a:pt x="1373020" y="0"/>
                      </a:lnTo>
                      <a:lnTo>
                        <a:pt x="1373020" y="426691"/>
                      </a:lnTo>
                      <a:lnTo>
                        <a:pt x="0" y="426691"/>
                      </a:lnTo>
                      <a:lnTo>
                        <a:pt x="323208" y="111669"/>
                      </a:lnTo>
                      <a:lnTo>
                        <a:pt x="437779" y="0"/>
                      </a:lnTo>
                      <a:close/>
                    </a:path>
                  </a:pathLst>
                </a:custGeom>
                <a:gradFill>
                  <a:gsLst>
                    <a:gs pos="0">
                      <a:srgbClr val="FBE4AE"/>
                    </a:gs>
                    <a:gs pos="13000">
                      <a:srgbClr val="BD922A"/>
                    </a:gs>
                    <a:gs pos="21001">
                      <a:srgbClr val="BD922A"/>
                    </a:gs>
                    <a:gs pos="63000">
                      <a:srgbClr val="FBE4AE"/>
                    </a:gs>
                    <a:gs pos="67000">
                      <a:srgbClr val="BD922A"/>
                    </a:gs>
                    <a:gs pos="69000">
                      <a:srgbClr val="835E17"/>
                    </a:gs>
                    <a:gs pos="82001">
                      <a:srgbClr val="A28949"/>
                    </a:gs>
                    <a:gs pos="100000">
                      <a:srgbClr val="FAE3B7"/>
                    </a:gs>
                  </a:gsLst>
                  <a:lin ang="0" scaled="1"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th-TH" sz="2000"/>
                </a:p>
              </p:txBody>
            </p:sp>
            <p:sp>
              <p:nvSpPr>
                <p:cNvPr id="106" name="รูปแบบอิสระ: รูปร่าง 31">
                  <a:extLst>
                    <a:ext uri="{FF2B5EF4-FFF2-40B4-BE49-F238E27FC236}">
                      <a16:creationId xmlns:a16="http://schemas.microsoft.com/office/drawing/2014/main" id="{CB515603-CB57-4A48-B8A7-C4BD2C469F4B}"/>
                    </a:ext>
                  </a:extLst>
                </p:cNvPr>
                <p:cNvSpPr/>
                <p:nvPr/>
              </p:nvSpPr>
              <p:spPr>
                <a:xfrm>
                  <a:off x="9543115" y="6510930"/>
                  <a:ext cx="2661401" cy="358302"/>
                </a:xfrm>
                <a:custGeom>
                  <a:avLst/>
                  <a:gdLst>
                    <a:gd name="connsiteX0" fmla="*/ 349528 w 1399340"/>
                    <a:gd name="connsiteY0" fmla="*/ 0 h 340675"/>
                    <a:gd name="connsiteX1" fmla="*/ 1399340 w 1399340"/>
                    <a:gd name="connsiteY1" fmla="*/ 0 h 340675"/>
                    <a:gd name="connsiteX2" fmla="*/ 1399340 w 1399340"/>
                    <a:gd name="connsiteY2" fmla="*/ 340675 h 340675"/>
                    <a:gd name="connsiteX3" fmla="*/ 0 w 1399340"/>
                    <a:gd name="connsiteY3" fmla="*/ 340675 h 340675"/>
                    <a:gd name="connsiteX4" fmla="*/ 349528 w 1399340"/>
                    <a:gd name="connsiteY4" fmla="*/ 0 h 3406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99340" h="340675">
                      <a:moveTo>
                        <a:pt x="349528" y="0"/>
                      </a:moveTo>
                      <a:lnTo>
                        <a:pt x="1399340" y="0"/>
                      </a:lnTo>
                      <a:lnTo>
                        <a:pt x="1399340" y="340675"/>
                      </a:lnTo>
                      <a:lnTo>
                        <a:pt x="0" y="340675"/>
                      </a:lnTo>
                      <a:lnTo>
                        <a:pt x="349528" y="0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th-TH" sz="2000"/>
                </a:p>
              </p:txBody>
            </p:sp>
          </p:grpSp>
        </p:grpSp>
        <p:pic>
          <p:nvPicPr>
            <p:cNvPr id="97" name="Picture 23">
              <a:extLst>
                <a:ext uri="{FF2B5EF4-FFF2-40B4-BE49-F238E27FC236}">
                  <a16:creationId xmlns:a16="http://schemas.microsoft.com/office/drawing/2014/main" id="{A9FCDA38-8F0B-49DF-8F2E-B899B1F3623D}"/>
                </a:ext>
              </a:extLst>
            </p:cNvPr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699853" y="5264104"/>
              <a:ext cx="625615" cy="408428"/>
            </a:xfrm>
            <a:prstGeom prst="rect">
              <a:avLst/>
            </a:prstGeom>
          </p:spPr>
        </p:pic>
        <p:pic>
          <p:nvPicPr>
            <p:cNvPr id="98" name="Picture 24">
              <a:extLst>
                <a:ext uri="{FF2B5EF4-FFF2-40B4-BE49-F238E27FC236}">
                  <a16:creationId xmlns:a16="http://schemas.microsoft.com/office/drawing/2014/main" id="{199745AA-CFB3-443D-A566-E11575BA5223}"/>
                </a:ext>
              </a:extLst>
            </p:cNvPr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440755" y="5252961"/>
              <a:ext cx="384697" cy="433336"/>
            </a:xfrm>
            <a:prstGeom prst="rect">
              <a:avLst/>
            </a:prstGeom>
          </p:spPr>
        </p:pic>
        <p:pic>
          <p:nvPicPr>
            <p:cNvPr id="99" name="Picture 35">
              <a:extLst>
                <a:ext uri="{FF2B5EF4-FFF2-40B4-BE49-F238E27FC236}">
                  <a16:creationId xmlns:a16="http://schemas.microsoft.com/office/drawing/2014/main" id="{9584FECB-F937-4F01-8CDD-C92F98A2F1BC}"/>
                </a:ext>
              </a:extLst>
            </p:cNvPr>
            <p:cNvPicPr>
              <a:picLocks noChangeAspect="1"/>
            </p:cNvPicPr>
            <p:nvPr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882063" y="5338458"/>
              <a:ext cx="373365" cy="309768"/>
            </a:xfrm>
            <a:prstGeom prst="rect">
              <a:avLst/>
            </a:prstGeom>
          </p:spPr>
        </p:pic>
        <p:pic>
          <p:nvPicPr>
            <p:cNvPr id="100" name="Picture 36">
              <a:extLst>
                <a:ext uri="{FF2B5EF4-FFF2-40B4-BE49-F238E27FC236}">
                  <a16:creationId xmlns:a16="http://schemas.microsoft.com/office/drawing/2014/main" id="{62FFD426-AD6C-47DA-99D3-A7217E240C18}"/>
                </a:ext>
              </a:extLst>
            </p:cNvPr>
            <p:cNvPicPr>
              <a:picLocks noChangeAspect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345100" y="5340250"/>
              <a:ext cx="281130" cy="303691"/>
            </a:xfrm>
            <a:prstGeom prst="rect">
              <a:avLst/>
            </a:prstGeom>
          </p:spPr>
        </p:pic>
        <p:pic>
          <p:nvPicPr>
            <p:cNvPr id="101" name="Picture 2" descr="C:\Users\Administrator\Desktop\change for good.png"/>
            <p:cNvPicPr>
              <a:picLocks noChangeAspect="1" noChangeArrowheads="1"/>
            </p:cNvPicPr>
            <p:nvPr/>
          </p:nvPicPr>
          <p:blipFill>
            <a:blip r:embed="rId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606130" y="5281839"/>
              <a:ext cx="890907" cy="501037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02" name="รูปแบบอิสระ: รูปร่าง 49">
              <a:extLst>
                <a:ext uri="{FF2B5EF4-FFF2-40B4-BE49-F238E27FC236}">
                  <a16:creationId xmlns:a16="http://schemas.microsoft.com/office/drawing/2014/main" id="{0CC04605-512B-40BA-BB6C-C4CA6329F254}"/>
                </a:ext>
              </a:extLst>
            </p:cNvPr>
            <p:cNvSpPr/>
            <p:nvPr/>
          </p:nvSpPr>
          <p:spPr>
            <a:xfrm rot="1816843">
              <a:off x="8384884" y="5134125"/>
              <a:ext cx="366819" cy="715174"/>
            </a:xfrm>
            <a:custGeom>
              <a:avLst/>
              <a:gdLst>
                <a:gd name="connsiteX0" fmla="*/ 411471 w 524882"/>
                <a:gd name="connsiteY0" fmla="*/ 0 h 426691"/>
                <a:gd name="connsiteX1" fmla="*/ 524882 w 524882"/>
                <a:gd name="connsiteY1" fmla="*/ 0 h 426691"/>
                <a:gd name="connsiteX2" fmla="*/ 113411 w 524882"/>
                <a:gd name="connsiteY2" fmla="*/ 426691 h 426691"/>
                <a:gd name="connsiteX3" fmla="*/ 0 w 524882"/>
                <a:gd name="connsiteY3" fmla="*/ 426691 h 426691"/>
                <a:gd name="connsiteX4" fmla="*/ 411471 w 524882"/>
                <a:gd name="connsiteY4" fmla="*/ 0 h 426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4882" h="426691">
                  <a:moveTo>
                    <a:pt x="411471" y="0"/>
                  </a:moveTo>
                  <a:lnTo>
                    <a:pt x="524882" y="0"/>
                  </a:lnTo>
                  <a:lnTo>
                    <a:pt x="113411" y="426691"/>
                  </a:lnTo>
                  <a:lnTo>
                    <a:pt x="0" y="426691"/>
                  </a:lnTo>
                  <a:lnTo>
                    <a:pt x="411471" y="0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BE4AE"/>
                </a:gs>
                <a:gs pos="13000">
                  <a:srgbClr val="BD922A"/>
                </a:gs>
                <a:gs pos="21001">
                  <a:srgbClr val="BD922A"/>
                </a:gs>
                <a:gs pos="63000">
                  <a:srgbClr val="FBE4AE"/>
                </a:gs>
                <a:gs pos="67000">
                  <a:srgbClr val="BD922A"/>
                </a:gs>
                <a:gs pos="69000">
                  <a:srgbClr val="835E17"/>
                </a:gs>
                <a:gs pos="82001">
                  <a:srgbClr val="A28949"/>
                </a:gs>
                <a:gs pos="100000">
                  <a:srgbClr val="FAE3B7"/>
                </a:gs>
              </a:gsLst>
              <a:path path="circle">
                <a:fillToRect l="100000" b="100000"/>
              </a:path>
              <a:tileRect t="-100000" r="-10000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th-TH" sz="2000"/>
            </a:p>
          </p:txBody>
        </p:sp>
      </p:grpSp>
      <p:sp>
        <p:nvSpPr>
          <p:cNvPr id="29" name="TextBox 7"/>
          <p:cNvSpPr txBox="1"/>
          <p:nvPr/>
        </p:nvSpPr>
        <p:spPr>
          <a:xfrm>
            <a:off x="216981" y="5442506"/>
            <a:ext cx="5166910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th-TH" sz="1000" b="1" dirty="0">
                <a:solidFill>
                  <a:schemeClr val="bg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เศรษฐกิจฐานรากมั่นคง ชุมชนเข้มแข็งอย่างยั่งยืน ด้วยหลักปรัชญาของเศรษฐกิจพอเพียง</a:t>
            </a:r>
          </a:p>
        </p:txBody>
      </p:sp>
      <p:sp>
        <p:nvSpPr>
          <p:cNvPr id="30" name="กล่องข้อความ 8">
            <a:extLst>
              <a:ext uri="{FF2B5EF4-FFF2-40B4-BE49-F238E27FC236}">
                <a16:creationId xmlns:a16="http://schemas.microsoft.com/office/drawing/2014/main" id="{BF84CABE-5C70-4013-8958-0D4F9CD0D474}"/>
              </a:ext>
            </a:extLst>
          </p:cNvPr>
          <p:cNvSpPr txBox="1"/>
          <p:nvPr/>
        </p:nvSpPr>
        <p:spPr>
          <a:xfrm>
            <a:off x="7676272" y="32100"/>
            <a:ext cx="2493196" cy="5262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ct val="120000"/>
              </a:lnSpc>
            </a:pPr>
            <a:r>
              <a:rPr lang="en-US" sz="12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60 </a:t>
            </a:r>
            <a:r>
              <a:rPr lang="th-TH" sz="12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ปี กรมการพัฒนาชุมชน</a:t>
            </a:r>
          </a:p>
          <a:p>
            <a:pPr>
              <a:lnSpc>
                <a:spcPct val="120000"/>
              </a:lnSpc>
            </a:pPr>
            <a:r>
              <a:rPr lang="th-TH" sz="12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สร้างสรรค์ชุมชน สร้างคน สร้างชาติ</a:t>
            </a:r>
            <a:endParaRPr lang="en-US" sz="1200" b="1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hulabhorn Likit Text" panose="00000500000000000000" pitchFamily="50" charset="-34"/>
              <a:cs typeface="Chulabhorn Likit Text" panose="00000500000000000000" pitchFamily="50" charset="-34"/>
            </a:endParaRPr>
          </a:p>
        </p:txBody>
      </p:sp>
    </p:spTree>
    <p:extLst>
      <p:ext uri="{BB962C8B-B14F-4D97-AF65-F5344CB8AC3E}">
        <p14:creationId xmlns:p14="http://schemas.microsoft.com/office/powerpoint/2010/main" val="216054011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สี่เหลี่ยมผืนผ้า: มุมมน 24">
            <a:extLst>
              <a:ext uri="{FF2B5EF4-FFF2-40B4-BE49-F238E27FC236}">
                <a16:creationId xmlns:a16="http://schemas.microsoft.com/office/drawing/2014/main" id="{D992C9EC-F489-4262-8A24-43469489E10F}"/>
              </a:ext>
            </a:extLst>
          </p:cNvPr>
          <p:cNvSpPr/>
          <p:nvPr/>
        </p:nvSpPr>
        <p:spPr>
          <a:xfrm>
            <a:off x="-23583" y="2602644"/>
            <a:ext cx="10160000" cy="623155"/>
          </a:xfrm>
          <a:prstGeom prst="roundRect">
            <a:avLst/>
          </a:prstGeom>
          <a:noFill/>
          <a:ln>
            <a:noFill/>
          </a:ln>
          <a:scene3d>
            <a:camera prst="orthographicFront"/>
            <a:lightRig rig="threePt" dir="t"/>
          </a:scene3d>
          <a:sp3d>
            <a:bevelT w="139700" h="139700" prst="divot"/>
          </a:sp3d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rtlCol="0" anchor="t"/>
          <a:lstStyle/>
          <a:p>
            <a:pPr algn="ctr">
              <a:lnSpc>
                <a:spcPct val="130000"/>
              </a:lnSpc>
            </a:pPr>
            <a:r>
              <a:rPr lang="th-TH" sz="1900" b="1" spc="-50" dirty="0">
                <a:ln>
                  <a:solidFill>
                    <a:schemeClr val="tx1"/>
                  </a:solidFill>
                </a:ln>
                <a:solidFill>
                  <a:schemeClr val="tx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	5.8 การทบทวนมติคณะกรรมการบริหารกองทุนพัฒนาบทบาทสตรี </a:t>
            </a:r>
          </a:p>
        </p:txBody>
      </p:sp>
      <p:grpSp>
        <p:nvGrpSpPr>
          <p:cNvPr id="62" name="Group 61"/>
          <p:cNvGrpSpPr/>
          <p:nvPr/>
        </p:nvGrpSpPr>
        <p:grpSpPr>
          <a:xfrm>
            <a:off x="-23581" y="-271597"/>
            <a:ext cx="10193050" cy="1541268"/>
            <a:chOff x="-23581" y="-271597"/>
            <a:chExt cx="10193050" cy="1541268"/>
          </a:xfrm>
        </p:grpSpPr>
        <p:grpSp>
          <p:nvGrpSpPr>
            <p:cNvPr id="63" name="กลุ่ม 52">
              <a:extLst>
                <a:ext uri="{FF2B5EF4-FFF2-40B4-BE49-F238E27FC236}">
                  <a16:creationId xmlns:a16="http://schemas.microsoft.com/office/drawing/2014/main" id="{84E5CB32-C22A-40FB-BE79-3F261B775F5E}"/>
                </a:ext>
              </a:extLst>
            </p:cNvPr>
            <p:cNvGrpSpPr/>
            <p:nvPr/>
          </p:nvGrpSpPr>
          <p:grpSpPr>
            <a:xfrm>
              <a:off x="-23581" y="299"/>
              <a:ext cx="10193050" cy="674950"/>
              <a:chOff x="-29746" y="-164554"/>
              <a:chExt cx="9173747" cy="607455"/>
            </a:xfrm>
          </p:grpSpPr>
          <p:sp>
            <p:nvSpPr>
              <p:cNvPr id="68" name="สี่เหลี่ยมผืนผ้า: มุมมน 48">
                <a:extLst>
                  <a:ext uri="{FF2B5EF4-FFF2-40B4-BE49-F238E27FC236}">
                    <a16:creationId xmlns:a16="http://schemas.microsoft.com/office/drawing/2014/main" id="{DCE62B95-9C16-4E87-82CC-AF99B1F01983}"/>
                  </a:ext>
                </a:extLst>
              </p:cNvPr>
              <p:cNvSpPr/>
              <p:nvPr/>
            </p:nvSpPr>
            <p:spPr>
              <a:xfrm>
                <a:off x="5692012" y="65211"/>
                <a:ext cx="3441748" cy="377690"/>
              </a:xfrm>
              <a:prstGeom prst="roundRect">
                <a:avLst/>
              </a:prstGeom>
              <a:gradFill flip="none" rotWithShape="1">
                <a:gsLst>
                  <a:gs pos="0">
                    <a:srgbClr val="8E7300"/>
                  </a:gs>
                  <a:gs pos="51000">
                    <a:srgbClr val="FFFFFF"/>
                  </a:gs>
                  <a:gs pos="76000">
                    <a:srgbClr val="BC9800"/>
                  </a:gs>
                  <a:gs pos="24000">
                    <a:srgbClr val="BC9800"/>
                  </a:gs>
                  <a:gs pos="100000">
                    <a:srgbClr val="9A7D00"/>
                  </a:gs>
                </a:gsLst>
                <a:lin ang="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2000"/>
              </a:p>
            </p:txBody>
          </p:sp>
          <p:sp>
            <p:nvSpPr>
              <p:cNvPr id="69" name="สี่เหลี่ยมผืนผ้า 47">
                <a:extLst>
                  <a:ext uri="{FF2B5EF4-FFF2-40B4-BE49-F238E27FC236}">
                    <a16:creationId xmlns:a16="http://schemas.microsoft.com/office/drawing/2014/main" id="{667204FE-3C1C-4980-AD32-890094B05AFC}"/>
                  </a:ext>
                </a:extLst>
              </p:cNvPr>
              <p:cNvSpPr/>
              <p:nvPr/>
            </p:nvSpPr>
            <p:spPr>
              <a:xfrm>
                <a:off x="-29746" y="-164554"/>
                <a:ext cx="9173747" cy="517884"/>
              </a:xfrm>
              <a:prstGeom prst="rect">
                <a:avLst/>
              </a:prstGeom>
              <a:gradFill flip="none" rotWithShape="1">
                <a:gsLst>
                  <a:gs pos="0">
                    <a:srgbClr val="8E7300"/>
                  </a:gs>
                  <a:gs pos="51000">
                    <a:srgbClr val="FFFFFF"/>
                  </a:gs>
                  <a:gs pos="76000">
                    <a:srgbClr val="BC9800"/>
                  </a:gs>
                  <a:gs pos="24000">
                    <a:srgbClr val="BC9800"/>
                  </a:gs>
                  <a:gs pos="100000">
                    <a:srgbClr val="9A7D00"/>
                  </a:gs>
                </a:gsLst>
                <a:lin ang="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2000"/>
              </a:p>
            </p:txBody>
          </p:sp>
          <p:sp>
            <p:nvSpPr>
              <p:cNvPr id="70" name="แผนผังลำดับงาน: ป้อนข้อมูลด้วยตนเอง 4">
                <a:extLst>
                  <a:ext uri="{FF2B5EF4-FFF2-40B4-BE49-F238E27FC236}">
                    <a16:creationId xmlns:a16="http://schemas.microsoft.com/office/drawing/2014/main" id="{CDB1064D-F2C9-4D02-9722-A4463B75D08B}"/>
                  </a:ext>
                </a:extLst>
              </p:cNvPr>
              <p:cNvSpPr/>
              <p:nvPr/>
            </p:nvSpPr>
            <p:spPr>
              <a:xfrm>
                <a:off x="5883027" y="51469"/>
                <a:ext cx="3260973" cy="301861"/>
              </a:xfrm>
              <a:prstGeom prst="flowChartAlternateProcess">
                <a:avLst/>
              </a:prstGeom>
              <a:solidFill>
                <a:srgbClr val="00206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2000" dirty="0"/>
              </a:p>
            </p:txBody>
          </p:sp>
          <p:sp>
            <p:nvSpPr>
              <p:cNvPr id="71" name="สี่เหลี่ยมผืนผ้า 3">
                <a:extLst>
                  <a:ext uri="{FF2B5EF4-FFF2-40B4-BE49-F238E27FC236}">
                    <a16:creationId xmlns:a16="http://schemas.microsoft.com/office/drawing/2014/main" id="{8493D4F4-6FD8-4552-904E-DB7274115DA0}"/>
                  </a:ext>
                </a:extLst>
              </p:cNvPr>
              <p:cNvSpPr/>
              <p:nvPr/>
            </p:nvSpPr>
            <p:spPr>
              <a:xfrm>
                <a:off x="-29746" y="-164554"/>
                <a:ext cx="9173747" cy="432048"/>
              </a:xfrm>
              <a:prstGeom prst="rect">
                <a:avLst/>
              </a:prstGeom>
              <a:solidFill>
                <a:srgbClr val="00206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2000"/>
              </a:p>
            </p:txBody>
          </p:sp>
        </p:grpSp>
        <p:grpSp>
          <p:nvGrpSpPr>
            <p:cNvPr id="64" name="กลุ่ม 9">
              <a:extLst>
                <a:ext uri="{FF2B5EF4-FFF2-40B4-BE49-F238E27FC236}">
                  <a16:creationId xmlns:a16="http://schemas.microsoft.com/office/drawing/2014/main" id="{D2312BD0-5401-4FDB-9FF3-B1382B3C9639}"/>
                </a:ext>
              </a:extLst>
            </p:cNvPr>
            <p:cNvGrpSpPr/>
            <p:nvPr/>
          </p:nvGrpSpPr>
          <p:grpSpPr>
            <a:xfrm>
              <a:off x="5792566" y="-271597"/>
              <a:ext cx="1899096" cy="1541268"/>
              <a:chOff x="5491686" y="-481268"/>
              <a:chExt cx="1709187" cy="1387141"/>
            </a:xfrm>
          </p:grpSpPr>
          <p:sp>
            <p:nvSpPr>
              <p:cNvPr id="66" name="วงรี 13">
                <a:extLst>
                  <a:ext uri="{FF2B5EF4-FFF2-40B4-BE49-F238E27FC236}">
                    <a16:creationId xmlns:a16="http://schemas.microsoft.com/office/drawing/2014/main" id="{722B5707-C41F-4885-825E-D2676CEE49E1}"/>
                  </a:ext>
                </a:extLst>
              </p:cNvPr>
              <p:cNvSpPr/>
              <p:nvPr/>
            </p:nvSpPr>
            <p:spPr>
              <a:xfrm>
                <a:off x="5491686" y="-481268"/>
                <a:ext cx="1709187" cy="1387141"/>
              </a:xfrm>
              <a:prstGeom prst="ellipse">
                <a:avLst/>
              </a:prstGeom>
              <a:solidFill>
                <a:srgbClr val="FBF7F1"/>
              </a:solidFill>
              <a:ln>
                <a:noFill/>
              </a:ln>
              <a:effectLst>
                <a:softEdge rad="31750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2000"/>
              </a:p>
            </p:txBody>
          </p:sp>
          <p:pic>
            <p:nvPicPr>
              <p:cNvPr id="67" name="รูปภาพ 65">
                <a:extLst>
                  <a:ext uri="{FF2B5EF4-FFF2-40B4-BE49-F238E27FC236}">
                    <a16:creationId xmlns:a16="http://schemas.microsoft.com/office/drawing/2014/main" id="{EF9B53AA-6A14-4E04-B937-D6234A306BD7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r="65168" b="30186"/>
              <a:stretch/>
            </p:blipFill>
            <p:spPr>
              <a:xfrm>
                <a:off x="5978910" y="-202056"/>
                <a:ext cx="857563" cy="565764"/>
              </a:xfrm>
              <a:custGeom>
                <a:avLst/>
                <a:gdLst>
                  <a:gd name="connsiteX0" fmla="*/ 0 w 1500565"/>
                  <a:gd name="connsiteY0" fmla="*/ 0 h 990006"/>
                  <a:gd name="connsiteX1" fmla="*/ 1500565 w 1500565"/>
                  <a:gd name="connsiteY1" fmla="*/ 0 h 990006"/>
                  <a:gd name="connsiteX2" fmla="*/ 1500565 w 1500565"/>
                  <a:gd name="connsiteY2" fmla="*/ 699241 h 990006"/>
                  <a:gd name="connsiteX3" fmla="*/ 1454656 w 1500565"/>
                  <a:gd name="connsiteY3" fmla="*/ 699241 h 990006"/>
                  <a:gd name="connsiteX4" fmla="*/ 1454656 w 1500565"/>
                  <a:gd name="connsiteY4" fmla="*/ 958222 h 990006"/>
                  <a:gd name="connsiteX5" fmla="*/ 1500565 w 1500565"/>
                  <a:gd name="connsiteY5" fmla="*/ 958222 h 990006"/>
                  <a:gd name="connsiteX6" fmla="*/ 1500565 w 1500565"/>
                  <a:gd name="connsiteY6" fmla="*/ 990006 h 990006"/>
                  <a:gd name="connsiteX7" fmla="*/ 0 w 1500565"/>
                  <a:gd name="connsiteY7" fmla="*/ 990006 h 9900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00565" h="990006">
                    <a:moveTo>
                      <a:pt x="0" y="0"/>
                    </a:moveTo>
                    <a:lnTo>
                      <a:pt x="1500565" y="0"/>
                    </a:lnTo>
                    <a:lnTo>
                      <a:pt x="1500565" y="699241"/>
                    </a:lnTo>
                    <a:lnTo>
                      <a:pt x="1454656" y="699241"/>
                    </a:lnTo>
                    <a:lnTo>
                      <a:pt x="1454656" y="958222"/>
                    </a:lnTo>
                    <a:lnTo>
                      <a:pt x="1500565" y="958222"/>
                    </a:lnTo>
                    <a:lnTo>
                      <a:pt x="1500565" y="990006"/>
                    </a:lnTo>
                    <a:lnTo>
                      <a:pt x="0" y="990006"/>
                    </a:lnTo>
                    <a:close/>
                  </a:path>
                </a:pathLst>
              </a:custGeom>
            </p:spPr>
          </p:pic>
        </p:grpSp>
      </p:grpSp>
      <p:grpSp>
        <p:nvGrpSpPr>
          <p:cNvPr id="95" name="Group 94"/>
          <p:cNvGrpSpPr/>
          <p:nvPr/>
        </p:nvGrpSpPr>
        <p:grpSpPr>
          <a:xfrm>
            <a:off x="-23583" y="5154909"/>
            <a:ext cx="10183585" cy="694389"/>
            <a:chOff x="-23583" y="5134125"/>
            <a:chExt cx="10183585" cy="715174"/>
          </a:xfrm>
        </p:grpSpPr>
        <p:grpSp>
          <p:nvGrpSpPr>
            <p:cNvPr id="96" name="กลุ่ม 1">
              <a:extLst>
                <a:ext uri="{FF2B5EF4-FFF2-40B4-BE49-F238E27FC236}">
                  <a16:creationId xmlns:a16="http://schemas.microsoft.com/office/drawing/2014/main" id="{58DAA6D8-19A9-434E-BD10-9F227ECAADEE}"/>
                </a:ext>
              </a:extLst>
            </p:cNvPr>
            <p:cNvGrpSpPr/>
            <p:nvPr/>
          </p:nvGrpSpPr>
          <p:grpSpPr>
            <a:xfrm>
              <a:off x="-23583" y="5274993"/>
              <a:ext cx="10183585" cy="470079"/>
              <a:chOff x="-21226" y="4621292"/>
              <a:chExt cx="9165227" cy="561020"/>
            </a:xfrm>
          </p:grpSpPr>
          <p:grpSp>
            <p:nvGrpSpPr>
              <p:cNvPr id="103" name="กลุ่ม 7">
                <a:extLst>
                  <a:ext uri="{FF2B5EF4-FFF2-40B4-BE49-F238E27FC236}">
                    <a16:creationId xmlns:a16="http://schemas.microsoft.com/office/drawing/2014/main" id="{30C28730-7CDF-4231-A774-6A7122EB4AEA}"/>
                  </a:ext>
                </a:extLst>
              </p:cNvPr>
              <p:cNvGrpSpPr/>
              <p:nvPr/>
            </p:nvGrpSpPr>
            <p:grpSpPr>
              <a:xfrm>
                <a:off x="-21226" y="4635401"/>
                <a:ext cx="5133813" cy="546911"/>
                <a:chOff x="-45702" y="6428830"/>
                <a:chExt cx="7109733" cy="450425"/>
              </a:xfrm>
            </p:grpSpPr>
            <p:sp>
              <p:nvSpPr>
                <p:cNvPr id="107" name="รูปแบบอิสระ: รูปร่าง 55">
                  <a:extLst>
                    <a:ext uri="{FF2B5EF4-FFF2-40B4-BE49-F238E27FC236}">
                      <a16:creationId xmlns:a16="http://schemas.microsoft.com/office/drawing/2014/main" id="{447532BC-F1AF-418B-B954-69A21822D4D1}"/>
                    </a:ext>
                  </a:extLst>
                </p:cNvPr>
                <p:cNvSpPr/>
                <p:nvPr/>
              </p:nvSpPr>
              <p:spPr>
                <a:xfrm>
                  <a:off x="-16309" y="6508953"/>
                  <a:ext cx="6875685" cy="339767"/>
                </a:xfrm>
                <a:custGeom>
                  <a:avLst/>
                  <a:gdLst>
                    <a:gd name="connsiteX0" fmla="*/ 0 w 6028447"/>
                    <a:gd name="connsiteY0" fmla="*/ 0 h 339767"/>
                    <a:gd name="connsiteX1" fmla="*/ 6028447 w 6028447"/>
                    <a:gd name="connsiteY1" fmla="*/ 0 h 339767"/>
                    <a:gd name="connsiteX2" fmla="*/ 5679852 w 6028447"/>
                    <a:gd name="connsiteY2" fmla="*/ 339767 h 339767"/>
                    <a:gd name="connsiteX3" fmla="*/ 0 w 6028447"/>
                    <a:gd name="connsiteY3" fmla="*/ 339767 h 339767"/>
                    <a:gd name="connsiteX4" fmla="*/ 0 w 6028447"/>
                    <a:gd name="connsiteY4" fmla="*/ 0 h 3397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028447" h="339767">
                      <a:moveTo>
                        <a:pt x="0" y="0"/>
                      </a:moveTo>
                      <a:lnTo>
                        <a:pt x="6028447" y="0"/>
                      </a:lnTo>
                      <a:lnTo>
                        <a:pt x="5679852" y="339767"/>
                      </a:lnTo>
                      <a:lnTo>
                        <a:pt x="0" y="33976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th-TH" sz="2000" dirty="0"/>
                </a:p>
              </p:txBody>
            </p:sp>
            <p:sp>
              <p:nvSpPr>
                <p:cNvPr id="108" name="รูปแบบอิสระ: รูปร่าง 50">
                  <a:extLst>
                    <a:ext uri="{FF2B5EF4-FFF2-40B4-BE49-F238E27FC236}">
                      <a16:creationId xmlns:a16="http://schemas.microsoft.com/office/drawing/2014/main" id="{72AD55B9-27A4-40A2-86AD-A09FD1FBB379}"/>
                    </a:ext>
                  </a:extLst>
                </p:cNvPr>
                <p:cNvSpPr/>
                <p:nvPr/>
              </p:nvSpPr>
              <p:spPr>
                <a:xfrm>
                  <a:off x="-45702" y="6433550"/>
                  <a:ext cx="7025615" cy="426691"/>
                </a:xfrm>
                <a:custGeom>
                  <a:avLst/>
                  <a:gdLst>
                    <a:gd name="connsiteX0" fmla="*/ 0 w 6123140"/>
                    <a:gd name="connsiteY0" fmla="*/ 0 h 426691"/>
                    <a:gd name="connsiteX1" fmla="*/ 6123140 w 6123140"/>
                    <a:gd name="connsiteY1" fmla="*/ 0 h 426691"/>
                    <a:gd name="connsiteX2" fmla="*/ 6008569 w 6123140"/>
                    <a:gd name="connsiteY2" fmla="*/ 111669 h 426691"/>
                    <a:gd name="connsiteX3" fmla="*/ 5685361 w 6123140"/>
                    <a:gd name="connsiteY3" fmla="*/ 426691 h 426691"/>
                    <a:gd name="connsiteX4" fmla="*/ 5679852 w 6123140"/>
                    <a:gd name="connsiteY4" fmla="*/ 426691 h 426691"/>
                    <a:gd name="connsiteX5" fmla="*/ 6028447 w 6123140"/>
                    <a:gd name="connsiteY5" fmla="*/ 86924 h 426691"/>
                    <a:gd name="connsiteX6" fmla="*/ 0 w 6123140"/>
                    <a:gd name="connsiteY6" fmla="*/ 86924 h 426691"/>
                    <a:gd name="connsiteX7" fmla="*/ 0 w 6123140"/>
                    <a:gd name="connsiteY7" fmla="*/ 0 h 4266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123140" h="426691">
                      <a:moveTo>
                        <a:pt x="0" y="0"/>
                      </a:moveTo>
                      <a:lnTo>
                        <a:pt x="6123140" y="0"/>
                      </a:lnTo>
                      <a:lnTo>
                        <a:pt x="6008569" y="111669"/>
                      </a:lnTo>
                      <a:lnTo>
                        <a:pt x="5685361" y="426691"/>
                      </a:lnTo>
                      <a:lnTo>
                        <a:pt x="5679852" y="426691"/>
                      </a:lnTo>
                      <a:lnTo>
                        <a:pt x="6028447" y="86924"/>
                      </a:lnTo>
                      <a:lnTo>
                        <a:pt x="0" y="8692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>
                  <a:gsLst>
                    <a:gs pos="0">
                      <a:srgbClr val="FBE4AE"/>
                    </a:gs>
                    <a:gs pos="13000">
                      <a:srgbClr val="BD922A"/>
                    </a:gs>
                    <a:gs pos="21001">
                      <a:srgbClr val="BD922A"/>
                    </a:gs>
                    <a:gs pos="63000">
                      <a:srgbClr val="FBE4AE"/>
                    </a:gs>
                    <a:gs pos="67000">
                      <a:srgbClr val="BD922A"/>
                    </a:gs>
                    <a:gs pos="69000">
                      <a:srgbClr val="835E17"/>
                    </a:gs>
                    <a:gs pos="82001">
                      <a:srgbClr val="A28949"/>
                    </a:gs>
                    <a:gs pos="100000">
                      <a:srgbClr val="FAE3B7"/>
                    </a:gs>
                  </a:gsLst>
                  <a:lin ang="0" scaled="1"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th-TH" sz="2000" dirty="0"/>
                </a:p>
              </p:txBody>
            </p:sp>
            <p:sp>
              <p:nvSpPr>
                <p:cNvPr id="109" name="รูปแบบอิสระ: รูปร่าง 49">
                  <a:extLst>
                    <a:ext uri="{FF2B5EF4-FFF2-40B4-BE49-F238E27FC236}">
                      <a16:creationId xmlns:a16="http://schemas.microsoft.com/office/drawing/2014/main" id="{0CC04605-512B-40BA-BB6C-C4CA6329F254}"/>
                    </a:ext>
                  </a:extLst>
                </p:cNvPr>
                <p:cNvSpPr/>
                <p:nvPr/>
              </p:nvSpPr>
              <p:spPr>
                <a:xfrm rot="380166">
                  <a:off x="6515308" y="6428830"/>
                  <a:ext cx="548723" cy="450425"/>
                </a:xfrm>
                <a:custGeom>
                  <a:avLst/>
                  <a:gdLst>
                    <a:gd name="connsiteX0" fmla="*/ 411471 w 524882"/>
                    <a:gd name="connsiteY0" fmla="*/ 0 h 426691"/>
                    <a:gd name="connsiteX1" fmla="*/ 524882 w 524882"/>
                    <a:gd name="connsiteY1" fmla="*/ 0 h 426691"/>
                    <a:gd name="connsiteX2" fmla="*/ 113411 w 524882"/>
                    <a:gd name="connsiteY2" fmla="*/ 426691 h 426691"/>
                    <a:gd name="connsiteX3" fmla="*/ 0 w 524882"/>
                    <a:gd name="connsiteY3" fmla="*/ 426691 h 426691"/>
                    <a:gd name="connsiteX4" fmla="*/ 411471 w 524882"/>
                    <a:gd name="connsiteY4" fmla="*/ 0 h 4266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24882" h="426691">
                      <a:moveTo>
                        <a:pt x="411471" y="0"/>
                      </a:moveTo>
                      <a:lnTo>
                        <a:pt x="524882" y="0"/>
                      </a:lnTo>
                      <a:lnTo>
                        <a:pt x="113411" y="426691"/>
                      </a:lnTo>
                      <a:lnTo>
                        <a:pt x="0" y="426691"/>
                      </a:lnTo>
                      <a:lnTo>
                        <a:pt x="411471" y="0"/>
                      </a:ln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FBE4AE"/>
                    </a:gs>
                    <a:gs pos="13000">
                      <a:srgbClr val="BD922A"/>
                    </a:gs>
                    <a:gs pos="21001">
                      <a:srgbClr val="BD922A"/>
                    </a:gs>
                    <a:gs pos="63000">
                      <a:srgbClr val="FBE4AE"/>
                    </a:gs>
                    <a:gs pos="67000">
                      <a:srgbClr val="BD922A"/>
                    </a:gs>
                    <a:gs pos="69000">
                      <a:srgbClr val="835E17"/>
                    </a:gs>
                    <a:gs pos="82001">
                      <a:srgbClr val="A28949"/>
                    </a:gs>
                    <a:gs pos="100000">
                      <a:srgbClr val="FAE3B7"/>
                    </a:gs>
                  </a:gsLst>
                  <a:path path="circle">
                    <a:fillToRect l="100000" b="100000"/>
                  </a:path>
                  <a:tileRect t="-100000" r="-100000"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th-TH" sz="2000"/>
                </a:p>
              </p:txBody>
            </p:sp>
          </p:grpSp>
          <p:grpSp>
            <p:nvGrpSpPr>
              <p:cNvPr id="104" name="กลุ่ม 4">
                <a:extLst>
                  <a:ext uri="{FF2B5EF4-FFF2-40B4-BE49-F238E27FC236}">
                    <a16:creationId xmlns:a16="http://schemas.microsoft.com/office/drawing/2014/main" id="{33080593-C486-4A4E-A259-28A964353B4D}"/>
                  </a:ext>
                </a:extLst>
              </p:cNvPr>
              <p:cNvGrpSpPr/>
              <p:nvPr/>
            </p:nvGrpSpPr>
            <p:grpSpPr>
              <a:xfrm>
                <a:off x="7524888" y="4621292"/>
                <a:ext cx="1619113" cy="531030"/>
                <a:chOff x="9543115" y="6415804"/>
                <a:chExt cx="2661401" cy="453428"/>
              </a:xfrm>
            </p:grpSpPr>
            <p:sp>
              <p:nvSpPr>
                <p:cNvPr id="105" name="รูปแบบอิสระ: รูปร่าง 38">
                  <a:extLst>
                    <a:ext uri="{FF2B5EF4-FFF2-40B4-BE49-F238E27FC236}">
                      <a16:creationId xmlns:a16="http://schemas.microsoft.com/office/drawing/2014/main" id="{18287458-5345-45BB-A7B2-0AE1DDE4E433}"/>
                    </a:ext>
                  </a:extLst>
                </p:cNvPr>
                <p:cNvSpPr/>
                <p:nvPr/>
              </p:nvSpPr>
              <p:spPr>
                <a:xfrm>
                  <a:off x="9543115" y="6415804"/>
                  <a:ext cx="2661398" cy="441288"/>
                </a:xfrm>
                <a:custGeom>
                  <a:avLst/>
                  <a:gdLst>
                    <a:gd name="connsiteX0" fmla="*/ 437779 w 1373020"/>
                    <a:gd name="connsiteY0" fmla="*/ 0 h 426691"/>
                    <a:gd name="connsiteX1" fmla="*/ 1373020 w 1373020"/>
                    <a:gd name="connsiteY1" fmla="*/ 0 h 426691"/>
                    <a:gd name="connsiteX2" fmla="*/ 1373020 w 1373020"/>
                    <a:gd name="connsiteY2" fmla="*/ 426691 h 426691"/>
                    <a:gd name="connsiteX3" fmla="*/ 0 w 1373020"/>
                    <a:gd name="connsiteY3" fmla="*/ 426691 h 426691"/>
                    <a:gd name="connsiteX4" fmla="*/ 323208 w 1373020"/>
                    <a:gd name="connsiteY4" fmla="*/ 111669 h 426691"/>
                    <a:gd name="connsiteX5" fmla="*/ 437779 w 1373020"/>
                    <a:gd name="connsiteY5" fmla="*/ 0 h 4266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73020" h="426691">
                      <a:moveTo>
                        <a:pt x="437779" y="0"/>
                      </a:moveTo>
                      <a:lnTo>
                        <a:pt x="1373020" y="0"/>
                      </a:lnTo>
                      <a:lnTo>
                        <a:pt x="1373020" y="426691"/>
                      </a:lnTo>
                      <a:lnTo>
                        <a:pt x="0" y="426691"/>
                      </a:lnTo>
                      <a:lnTo>
                        <a:pt x="323208" y="111669"/>
                      </a:lnTo>
                      <a:lnTo>
                        <a:pt x="437779" y="0"/>
                      </a:lnTo>
                      <a:close/>
                    </a:path>
                  </a:pathLst>
                </a:custGeom>
                <a:gradFill>
                  <a:gsLst>
                    <a:gs pos="0">
                      <a:srgbClr val="FBE4AE"/>
                    </a:gs>
                    <a:gs pos="13000">
                      <a:srgbClr val="BD922A"/>
                    </a:gs>
                    <a:gs pos="21001">
                      <a:srgbClr val="BD922A"/>
                    </a:gs>
                    <a:gs pos="63000">
                      <a:srgbClr val="FBE4AE"/>
                    </a:gs>
                    <a:gs pos="67000">
                      <a:srgbClr val="BD922A"/>
                    </a:gs>
                    <a:gs pos="69000">
                      <a:srgbClr val="835E17"/>
                    </a:gs>
                    <a:gs pos="82001">
                      <a:srgbClr val="A28949"/>
                    </a:gs>
                    <a:gs pos="100000">
                      <a:srgbClr val="FAE3B7"/>
                    </a:gs>
                  </a:gsLst>
                  <a:lin ang="0" scaled="1"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th-TH" sz="2000"/>
                </a:p>
              </p:txBody>
            </p:sp>
            <p:sp>
              <p:nvSpPr>
                <p:cNvPr id="106" name="รูปแบบอิสระ: รูปร่าง 31">
                  <a:extLst>
                    <a:ext uri="{FF2B5EF4-FFF2-40B4-BE49-F238E27FC236}">
                      <a16:creationId xmlns:a16="http://schemas.microsoft.com/office/drawing/2014/main" id="{CB515603-CB57-4A48-B8A7-C4BD2C469F4B}"/>
                    </a:ext>
                  </a:extLst>
                </p:cNvPr>
                <p:cNvSpPr/>
                <p:nvPr/>
              </p:nvSpPr>
              <p:spPr>
                <a:xfrm>
                  <a:off x="9543115" y="6510930"/>
                  <a:ext cx="2661401" cy="358302"/>
                </a:xfrm>
                <a:custGeom>
                  <a:avLst/>
                  <a:gdLst>
                    <a:gd name="connsiteX0" fmla="*/ 349528 w 1399340"/>
                    <a:gd name="connsiteY0" fmla="*/ 0 h 340675"/>
                    <a:gd name="connsiteX1" fmla="*/ 1399340 w 1399340"/>
                    <a:gd name="connsiteY1" fmla="*/ 0 h 340675"/>
                    <a:gd name="connsiteX2" fmla="*/ 1399340 w 1399340"/>
                    <a:gd name="connsiteY2" fmla="*/ 340675 h 340675"/>
                    <a:gd name="connsiteX3" fmla="*/ 0 w 1399340"/>
                    <a:gd name="connsiteY3" fmla="*/ 340675 h 340675"/>
                    <a:gd name="connsiteX4" fmla="*/ 349528 w 1399340"/>
                    <a:gd name="connsiteY4" fmla="*/ 0 h 3406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99340" h="340675">
                      <a:moveTo>
                        <a:pt x="349528" y="0"/>
                      </a:moveTo>
                      <a:lnTo>
                        <a:pt x="1399340" y="0"/>
                      </a:lnTo>
                      <a:lnTo>
                        <a:pt x="1399340" y="340675"/>
                      </a:lnTo>
                      <a:lnTo>
                        <a:pt x="0" y="340675"/>
                      </a:lnTo>
                      <a:lnTo>
                        <a:pt x="349528" y="0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th-TH" sz="2000"/>
                </a:p>
              </p:txBody>
            </p:sp>
          </p:grpSp>
        </p:grpSp>
        <p:pic>
          <p:nvPicPr>
            <p:cNvPr id="97" name="Picture 23">
              <a:extLst>
                <a:ext uri="{FF2B5EF4-FFF2-40B4-BE49-F238E27FC236}">
                  <a16:creationId xmlns:a16="http://schemas.microsoft.com/office/drawing/2014/main" id="{A9FCDA38-8F0B-49DF-8F2E-B899B1F3623D}"/>
                </a:ext>
              </a:extLst>
            </p:cNvPr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699853" y="5264104"/>
              <a:ext cx="625615" cy="408428"/>
            </a:xfrm>
            <a:prstGeom prst="rect">
              <a:avLst/>
            </a:prstGeom>
          </p:spPr>
        </p:pic>
        <p:pic>
          <p:nvPicPr>
            <p:cNvPr id="98" name="Picture 24">
              <a:extLst>
                <a:ext uri="{FF2B5EF4-FFF2-40B4-BE49-F238E27FC236}">
                  <a16:creationId xmlns:a16="http://schemas.microsoft.com/office/drawing/2014/main" id="{199745AA-CFB3-443D-A566-E11575BA5223}"/>
                </a:ext>
              </a:extLst>
            </p:cNvPr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440755" y="5252961"/>
              <a:ext cx="384697" cy="433336"/>
            </a:xfrm>
            <a:prstGeom prst="rect">
              <a:avLst/>
            </a:prstGeom>
          </p:spPr>
        </p:pic>
        <p:pic>
          <p:nvPicPr>
            <p:cNvPr id="99" name="Picture 35">
              <a:extLst>
                <a:ext uri="{FF2B5EF4-FFF2-40B4-BE49-F238E27FC236}">
                  <a16:creationId xmlns:a16="http://schemas.microsoft.com/office/drawing/2014/main" id="{9584FECB-F937-4F01-8CDD-C92F98A2F1BC}"/>
                </a:ext>
              </a:extLst>
            </p:cNvPr>
            <p:cNvPicPr>
              <a:picLocks noChangeAspect="1"/>
            </p:cNvPicPr>
            <p:nvPr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882063" y="5338458"/>
              <a:ext cx="373365" cy="309768"/>
            </a:xfrm>
            <a:prstGeom prst="rect">
              <a:avLst/>
            </a:prstGeom>
          </p:spPr>
        </p:pic>
        <p:pic>
          <p:nvPicPr>
            <p:cNvPr id="100" name="Picture 36">
              <a:extLst>
                <a:ext uri="{FF2B5EF4-FFF2-40B4-BE49-F238E27FC236}">
                  <a16:creationId xmlns:a16="http://schemas.microsoft.com/office/drawing/2014/main" id="{62FFD426-AD6C-47DA-99D3-A7217E240C18}"/>
                </a:ext>
              </a:extLst>
            </p:cNvPr>
            <p:cNvPicPr>
              <a:picLocks noChangeAspect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345100" y="5340250"/>
              <a:ext cx="281130" cy="303691"/>
            </a:xfrm>
            <a:prstGeom prst="rect">
              <a:avLst/>
            </a:prstGeom>
          </p:spPr>
        </p:pic>
        <p:pic>
          <p:nvPicPr>
            <p:cNvPr id="101" name="Picture 2" descr="C:\Users\Administrator\Desktop\change for good.png"/>
            <p:cNvPicPr>
              <a:picLocks noChangeAspect="1" noChangeArrowheads="1"/>
            </p:cNvPicPr>
            <p:nvPr/>
          </p:nvPicPr>
          <p:blipFill>
            <a:blip r:embed="rId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606130" y="5281839"/>
              <a:ext cx="890907" cy="501037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02" name="รูปแบบอิสระ: รูปร่าง 49">
              <a:extLst>
                <a:ext uri="{FF2B5EF4-FFF2-40B4-BE49-F238E27FC236}">
                  <a16:creationId xmlns:a16="http://schemas.microsoft.com/office/drawing/2014/main" id="{0CC04605-512B-40BA-BB6C-C4CA6329F254}"/>
                </a:ext>
              </a:extLst>
            </p:cNvPr>
            <p:cNvSpPr/>
            <p:nvPr/>
          </p:nvSpPr>
          <p:spPr>
            <a:xfrm rot="1816843">
              <a:off x="8384884" y="5134125"/>
              <a:ext cx="366819" cy="715174"/>
            </a:xfrm>
            <a:custGeom>
              <a:avLst/>
              <a:gdLst>
                <a:gd name="connsiteX0" fmla="*/ 411471 w 524882"/>
                <a:gd name="connsiteY0" fmla="*/ 0 h 426691"/>
                <a:gd name="connsiteX1" fmla="*/ 524882 w 524882"/>
                <a:gd name="connsiteY1" fmla="*/ 0 h 426691"/>
                <a:gd name="connsiteX2" fmla="*/ 113411 w 524882"/>
                <a:gd name="connsiteY2" fmla="*/ 426691 h 426691"/>
                <a:gd name="connsiteX3" fmla="*/ 0 w 524882"/>
                <a:gd name="connsiteY3" fmla="*/ 426691 h 426691"/>
                <a:gd name="connsiteX4" fmla="*/ 411471 w 524882"/>
                <a:gd name="connsiteY4" fmla="*/ 0 h 426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4882" h="426691">
                  <a:moveTo>
                    <a:pt x="411471" y="0"/>
                  </a:moveTo>
                  <a:lnTo>
                    <a:pt x="524882" y="0"/>
                  </a:lnTo>
                  <a:lnTo>
                    <a:pt x="113411" y="426691"/>
                  </a:lnTo>
                  <a:lnTo>
                    <a:pt x="0" y="426691"/>
                  </a:lnTo>
                  <a:lnTo>
                    <a:pt x="411471" y="0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BE4AE"/>
                </a:gs>
                <a:gs pos="13000">
                  <a:srgbClr val="BD922A"/>
                </a:gs>
                <a:gs pos="21001">
                  <a:srgbClr val="BD922A"/>
                </a:gs>
                <a:gs pos="63000">
                  <a:srgbClr val="FBE4AE"/>
                </a:gs>
                <a:gs pos="67000">
                  <a:srgbClr val="BD922A"/>
                </a:gs>
                <a:gs pos="69000">
                  <a:srgbClr val="835E17"/>
                </a:gs>
                <a:gs pos="82001">
                  <a:srgbClr val="A28949"/>
                </a:gs>
                <a:gs pos="100000">
                  <a:srgbClr val="FAE3B7"/>
                </a:gs>
              </a:gsLst>
              <a:path path="circle">
                <a:fillToRect l="100000" b="100000"/>
              </a:path>
              <a:tileRect t="-100000" r="-10000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th-TH" sz="2000"/>
            </a:p>
          </p:txBody>
        </p:sp>
      </p:grpSp>
      <p:sp>
        <p:nvSpPr>
          <p:cNvPr id="29" name="TextBox 7"/>
          <p:cNvSpPr txBox="1"/>
          <p:nvPr/>
        </p:nvSpPr>
        <p:spPr>
          <a:xfrm>
            <a:off x="216981" y="5442506"/>
            <a:ext cx="5166910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th-TH" sz="1000" b="1" dirty="0">
                <a:solidFill>
                  <a:schemeClr val="bg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เศรษฐกิจฐานรากมั่นคง ชุมชนเข้มแข็งอย่างยั่งยืน ด้วยหลักปรัชญาของเศรษฐกิจพอเพียง</a:t>
            </a:r>
          </a:p>
        </p:txBody>
      </p:sp>
      <p:sp>
        <p:nvSpPr>
          <p:cNvPr id="30" name="กล่องข้อความ 8">
            <a:extLst>
              <a:ext uri="{FF2B5EF4-FFF2-40B4-BE49-F238E27FC236}">
                <a16:creationId xmlns:a16="http://schemas.microsoft.com/office/drawing/2014/main" id="{BF84CABE-5C70-4013-8958-0D4F9CD0D474}"/>
              </a:ext>
            </a:extLst>
          </p:cNvPr>
          <p:cNvSpPr txBox="1"/>
          <p:nvPr/>
        </p:nvSpPr>
        <p:spPr>
          <a:xfrm>
            <a:off x="7676272" y="32100"/>
            <a:ext cx="2493196" cy="5262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ct val="120000"/>
              </a:lnSpc>
            </a:pPr>
            <a:r>
              <a:rPr lang="en-US" sz="12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60 </a:t>
            </a:r>
            <a:r>
              <a:rPr lang="th-TH" sz="12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ปี กรมการพัฒนาชุมชน</a:t>
            </a:r>
          </a:p>
          <a:p>
            <a:pPr>
              <a:lnSpc>
                <a:spcPct val="120000"/>
              </a:lnSpc>
            </a:pPr>
            <a:r>
              <a:rPr lang="th-TH" sz="12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สร้างสรรค์ชุมชน สร้างคน สร้างชาติ</a:t>
            </a:r>
            <a:endParaRPr lang="en-US" sz="1200" b="1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hulabhorn Likit Text" panose="00000500000000000000" pitchFamily="50" charset="-34"/>
              <a:cs typeface="Chulabhorn Likit Text" panose="00000500000000000000" pitchFamily="50" charset="-34"/>
            </a:endParaRPr>
          </a:p>
        </p:txBody>
      </p:sp>
    </p:spTree>
    <p:extLst>
      <p:ext uri="{BB962C8B-B14F-4D97-AF65-F5344CB8AC3E}">
        <p14:creationId xmlns:p14="http://schemas.microsoft.com/office/powerpoint/2010/main" val="227384958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2" name="Group 61"/>
          <p:cNvGrpSpPr/>
          <p:nvPr/>
        </p:nvGrpSpPr>
        <p:grpSpPr>
          <a:xfrm>
            <a:off x="-23581" y="-271597"/>
            <a:ext cx="10193050" cy="1541268"/>
            <a:chOff x="-23581" y="-271597"/>
            <a:chExt cx="10193050" cy="1541268"/>
          </a:xfrm>
        </p:grpSpPr>
        <p:grpSp>
          <p:nvGrpSpPr>
            <p:cNvPr id="63" name="กลุ่ม 52">
              <a:extLst>
                <a:ext uri="{FF2B5EF4-FFF2-40B4-BE49-F238E27FC236}">
                  <a16:creationId xmlns:a16="http://schemas.microsoft.com/office/drawing/2014/main" id="{84E5CB32-C22A-40FB-BE79-3F261B775F5E}"/>
                </a:ext>
              </a:extLst>
            </p:cNvPr>
            <p:cNvGrpSpPr/>
            <p:nvPr/>
          </p:nvGrpSpPr>
          <p:grpSpPr>
            <a:xfrm>
              <a:off x="-23581" y="299"/>
              <a:ext cx="10193050" cy="674950"/>
              <a:chOff x="-29746" y="-164554"/>
              <a:chExt cx="9173747" cy="607455"/>
            </a:xfrm>
          </p:grpSpPr>
          <p:sp>
            <p:nvSpPr>
              <p:cNvPr id="68" name="สี่เหลี่ยมผืนผ้า: มุมมน 48">
                <a:extLst>
                  <a:ext uri="{FF2B5EF4-FFF2-40B4-BE49-F238E27FC236}">
                    <a16:creationId xmlns:a16="http://schemas.microsoft.com/office/drawing/2014/main" id="{DCE62B95-9C16-4E87-82CC-AF99B1F01983}"/>
                  </a:ext>
                </a:extLst>
              </p:cNvPr>
              <p:cNvSpPr/>
              <p:nvPr/>
            </p:nvSpPr>
            <p:spPr>
              <a:xfrm>
                <a:off x="5692012" y="65211"/>
                <a:ext cx="3441748" cy="377690"/>
              </a:xfrm>
              <a:prstGeom prst="roundRect">
                <a:avLst/>
              </a:prstGeom>
              <a:gradFill flip="none" rotWithShape="1">
                <a:gsLst>
                  <a:gs pos="0">
                    <a:srgbClr val="8E7300"/>
                  </a:gs>
                  <a:gs pos="51000">
                    <a:srgbClr val="FFFFFF"/>
                  </a:gs>
                  <a:gs pos="76000">
                    <a:srgbClr val="BC9800"/>
                  </a:gs>
                  <a:gs pos="24000">
                    <a:srgbClr val="BC9800"/>
                  </a:gs>
                  <a:gs pos="100000">
                    <a:srgbClr val="9A7D00"/>
                  </a:gs>
                </a:gsLst>
                <a:lin ang="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2000"/>
              </a:p>
            </p:txBody>
          </p:sp>
          <p:sp>
            <p:nvSpPr>
              <p:cNvPr id="69" name="สี่เหลี่ยมผืนผ้า 47">
                <a:extLst>
                  <a:ext uri="{FF2B5EF4-FFF2-40B4-BE49-F238E27FC236}">
                    <a16:creationId xmlns:a16="http://schemas.microsoft.com/office/drawing/2014/main" id="{667204FE-3C1C-4980-AD32-890094B05AFC}"/>
                  </a:ext>
                </a:extLst>
              </p:cNvPr>
              <p:cNvSpPr/>
              <p:nvPr/>
            </p:nvSpPr>
            <p:spPr>
              <a:xfrm>
                <a:off x="-29746" y="-164554"/>
                <a:ext cx="9173747" cy="517884"/>
              </a:xfrm>
              <a:prstGeom prst="rect">
                <a:avLst/>
              </a:prstGeom>
              <a:gradFill flip="none" rotWithShape="1">
                <a:gsLst>
                  <a:gs pos="0">
                    <a:srgbClr val="8E7300"/>
                  </a:gs>
                  <a:gs pos="51000">
                    <a:srgbClr val="FFFFFF"/>
                  </a:gs>
                  <a:gs pos="76000">
                    <a:srgbClr val="BC9800"/>
                  </a:gs>
                  <a:gs pos="24000">
                    <a:srgbClr val="BC9800"/>
                  </a:gs>
                  <a:gs pos="100000">
                    <a:srgbClr val="9A7D00"/>
                  </a:gs>
                </a:gsLst>
                <a:lin ang="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2000"/>
              </a:p>
            </p:txBody>
          </p:sp>
          <p:sp>
            <p:nvSpPr>
              <p:cNvPr id="70" name="แผนผังลำดับงาน: ป้อนข้อมูลด้วยตนเอง 4">
                <a:extLst>
                  <a:ext uri="{FF2B5EF4-FFF2-40B4-BE49-F238E27FC236}">
                    <a16:creationId xmlns:a16="http://schemas.microsoft.com/office/drawing/2014/main" id="{CDB1064D-F2C9-4D02-9722-A4463B75D08B}"/>
                  </a:ext>
                </a:extLst>
              </p:cNvPr>
              <p:cNvSpPr/>
              <p:nvPr/>
            </p:nvSpPr>
            <p:spPr>
              <a:xfrm>
                <a:off x="5883027" y="51469"/>
                <a:ext cx="3260973" cy="301861"/>
              </a:xfrm>
              <a:prstGeom prst="flowChartAlternateProcess">
                <a:avLst/>
              </a:prstGeom>
              <a:solidFill>
                <a:srgbClr val="00206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2000" dirty="0"/>
              </a:p>
            </p:txBody>
          </p:sp>
          <p:sp>
            <p:nvSpPr>
              <p:cNvPr id="71" name="สี่เหลี่ยมผืนผ้า 3">
                <a:extLst>
                  <a:ext uri="{FF2B5EF4-FFF2-40B4-BE49-F238E27FC236}">
                    <a16:creationId xmlns:a16="http://schemas.microsoft.com/office/drawing/2014/main" id="{8493D4F4-6FD8-4552-904E-DB7274115DA0}"/>
                  </a:ext>
                </a:extLst>
              </p:cNvPr>
              <p:cNvSpPr/>
              <p:nvPr/>
            </p:nvSpPr>
            <p:spPr>
              <a:xfrm>
                <a:off x="-29746" y="-164554"/>
                <a:ext cx="9173747" cy="432048"/>
              </a:xfrm>
              <a:prstGeom prst="rect">
                <a:avLst/>
              </a:prstGeom>
              <a:solidFill>
                <a:srgbClr val="00206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2000"/>
              </a:p>
            </p:txBody>
          </p:sp>
        </p:grpSp>
        <p:grpSp>
          <p:nvGrpSpPr>
            <p:cNvPr id="64" name="กลุ่ม 9">
              <a:extLst>
                <a:ext uri="{FF2B5EF4-FFF2-40B4-BE49-F238E27FC236}">
                  <a16:creationId xmlns:a16="http://schemas.microsoft.com/office/drawing/2014/main" id="{D2312BD0-5401-4FDB-9FF3-B1382B3C9639}"/>
                </a:ext>
              </a:extLst>
            </p:cNvPr>
            <p:cNvGrpSpPr/>
            <p:nvPr/>
          </p:nvGrpSpPr>
          <p:grpSpPr>
            <a:xfrm>
              <a:off x="5792566" y="-271597"/>
              <a:ext cx="1899096" cy="1541268"/>
              <a:chOff x="5491686" y="-481268"/>
              <a:chExt cx="1709187" cy="1387141"/>
            </a:xfrm>
          </p:grpSpPr>
          <p:sp>
            <p:nvSpPr>
              <p:cNvPr id="66" name="วงรี 13">
                <a:extLst>
                  <a:ext uri="{FF2B5EF4-FFF2-40B4-BE49-F238E27FC236}">
                    <a16:creationId xmlns:a16="http://schemas.microsoft.com/office/drawing/2014/main" id="{722B5707-C41F-4885-825E-D2676CEE49E1}"/>
                  </a:ext>
                </a:extLst>
              </p:cNvPr>
              <p:cNvSpPr/>
              <p:nvPr/>
            </p:nvSpPr>
            <p:spPr>
              <a:xfrm>
                <a:off x="5491686" y="-481268"/>
                <a:ext cx="1709187" cy="1387141"/>
              </a:xfrm>
              <a:prstGeom prst="ellipse">
                <a:avLst/>
              </a:prstGeom>
              <a:solidFill>
                <a:srgbClr val="FBF7F1"/>
              </a:solidFill>
              <a:ln>
                <a:noFill/>
              </a:ln>
              <a:effectLst>
                <a:softEdge rad="31750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2000"/>
              </a:p>
            </p:txBody>
          </p:sp>
          <p:pic>
            <p:nvPicPr>
              <p:cNvPr id="67" name="รูปภาพ 65">
                <a:extLst>
                  <a:ext uri="{FF2B5EF4-FFF2-40B4-BE49-F238E27FC236}">
                    <a16:creationId xmlns:a16="http://schemas.microsoft.com/office/drawing/2014/main" id="{EF9B53AA-6A14-4E04-B937-D6234A306BD7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r="65168" b="30186"/>
              <a:stretch/>
            </p:blipFill>
            <p:spPr>
              <a:xfrm>
                <a:off x="5978910" y="-202056"/>
                <a:ext cx="857563" cy="565764"/>
              </a:xfrm>
              <a:custGeom>
                <a:avLst/>
                <a:gdLst>
                  <a:gd name="connsiteX0" fmla="*/ 0 w 1500565"/>
                  <a:gd name="connsiteY0" fmla="*/ 0 h 990006"/>
                  <a:gd name="connsiteX1" fmla="*/ 1500565 w 1500565"/>
                  <a:gd name="connsiteY1" fmla="*/ 0 h 990006"/>
                  <a:gd name="connsiteX2" fmla="*/ 1500565 w 1500565"/>
                  <a:gd name="connsiteY2" fmla="*/ 699241 h 990006"/>
                  <a:gd name="connsiteX3" fmla="*/ 1454656 w 1500565"/>
                  <a:gd name="connsiteY3" fmla="*/ 699241 h 990006"/>
                  <a:gd name="connsiteX4" fmla="*/ 1454656 w 1500565"/>
                  <a:gd name="connsiteY4" fmla="*/ 958222 h 990006"/>
                  <a:gd name="connsiteX5" fmla="*/ 1500565 w 1500565"/>
                  <a:gd name="connsiteY5" fmla="*/ 958222 h 990006"/>
                  <a:gd name="connsiteX6" fmla="*/ 1500565 w 1500565"/>
                  <a:gd name="connsiteY6" fmla="*/ 990006 h 990006"/>
                  <a:gd name="connsiteX7" fmla="*/ 0 w 1500565"/>
                  <a:gd name="connsiteY7" fmla="*/ 990006 h 9900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00565" h="990006">
                    <a:moveTo>
                      <a:pt x="0" y="0"/>
                    </a:moveTo>
                    <a:lnTo>
                      <a:pt x="1500565" y="0"/>
                    </a:lnTo>
                    <a:lnTo>
                      <a:pt x="1500565" y="699241"/>
                    </a:lnTo>
                    <a:lnTo>
                      <a:pt x="1454656" y="699241"/>
                    </a:lnTo>
                    <a:lnTo>
                      <a:pt x="1454656" y="958222"/>
                    </a:lnTo>
                    <a:lnTo>
                      <a:pt x="1500565" y="958222"/>
                    </a:lnTo>
                    <a:lnTo>
                      <a:pt x="1500565" y="990006"/>
                    </a:lnTo>
                    <a:lnTo>
                      <a:pt x="0" y="990006"/>
                    </a:lnTo>
                    <a:close/>
                  </a:path>
                </a:pathLst>
              </a:custGeom>
            </p:spPr>
          </p:pic>
        </p:grpSp>
      </p:grpSp>
      <p:grpSp>
        <p:nvGrpSpPr>
          <p:cNvPr id="95" name="Group 94"/>
          <p:cNvGrpSpPr/>
          <p:nvPr/>
        </p:nvGrpSpPr>
        <p:grpSpPr>
          <a:xfrm>
            <a:off x="-23583" y="5154909"/>
            <a:ext cx="10183585" cy="694389"/>
            <a:chOff x="-23583" y="5134125"/>
            <a:chExt cx="10183585" cy="715174"/>
          </a:xfrm>
        </p:grpSpPr>
        <p:grpSp>
          <p:nvGrpSpPr>
            <p:cNvPr id="96" name="กลุ่ม 1">
              <a:extLst>
                <a:ext uri="{FF2B5EF4-FFF2-40B4-BE49-F238E27FC236}">
                  <a16:creationId xmlns:a16="http://schemas.microsoft.com/office/drawing/2014/main" id="{58DAA6D8-19A9-434E-BD10-9F227ECAADEE}"/>
                </a:ext>
              </a:extLst>
            </p:cNvPr>
            <p:cNvGrpSpPr/>
            <p:nvPr/>
          </p:nvGrpSpPr>
          <p:grpSpPr>
            <a:xfrm>
              <a:off x="-23583" y="5274993"/>
              <a:ext cx="10183585" cy="470079"/>
              <a:chOff x="-21226" y="4621292"/>
              <a:chExt cx="9165227" cy="561020"/>
            </a:xfrm>
          </p:grpSpPr>
          <p:grpSp>
            <p:nvGrpSpPr>
              <p:cNvPr id="103" name="กลุ่ม 7">
                <a:extLst>
                  <a:ext uri="{FF2B5EF4-FFF2-40B4-BE49-F238E27FC236}">
                    <a16:creationId xmlns:a16="http://schemas.microsoft.com/office/drawing/2014/main" id="{30C28730-7CDF-4231-A774-6A7122EB4AEA}"/>
                  </a:ext>
                </a:extLst>
              </p:cNvPr>
              <p:cNvGrpSpPr/>
              <p:nvPr/>
            </p:nvGrpSpPr>
            <p:grpSpPr>
              <a:xfrm>
                <a:off x="-21226" y="4635401"/>
                <a:ext cx="5133813" cy="546911"/>
                <a:chOff x="-45702" y="6428830"/>
                <a:chExt cx="7109733" cy="450425"/>
              </a:xfrm>
            </p:grpSpPr>
            <p:sp>
              <p:nvSpPr>
                <p:cNvPr id="107" name="รูปแบบอิสระ: รูปร่าง 55">
                  <a:extLst>
                    <a:ext uri="{FF2B5EF4-FFF2-40B4-BE49-F238E27FC236}">
                      <a16:creationId xmlns:a16="http://schemas.microsoft.com/office/drawing/2014/main" id="{447532BC-F1AF-418B-B954-69A21822D4D1}"/>
                    </a:ext>
                  </a:extLst>
                </p:cNvPr>
                <p:cNvSpPr/>
                <p:nvPr/>
              </p:nvSpPr>
              <p:spPr>
                <a:xfrm>
                  <a:off x="-16309" y="6508953"/>
                  <a:ext cx="6875685" cy="339767"/>
                </a:xfrm>
                <a:custGeom>
                  <a:avLst/>
                  <a:gdLst>
                    <a:gd name="connsiteX0" fmla="*/ 0 w 6028447"/>
                    <a:gd name="connsiteY0" fmla="*/ 0 h 339767"/>
                    <a:gd name="connsiteX1" fmla="*/ 6028447 w 6028447"/>
                    <a:gd name="connsiteY1" fmla="*/ 0 h 339767"/>
                    <a:gd name="connsiteX2" fmla="*/ 5679852 w 6028447"/>
                    <a:gd name="connsiteY2" fmla="*/ 339767 h 339767"/>
                    <a:gd name="connsiteX3" fmla="*/ 0 w 6028447"/>
                    <a:gd name="connsiteY3" fmla="*/ 339767 h 339767"/>
                    <a:gd name="connsiteX4" fmla="*/ 0 w 6028447"/>
                    <a:gd name="connsiteY4" fmla="*/ 0 h 3397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028447" h="339767">
                      <a:moveTo>
                        <a:pt x="0" y="0"/>
                      </a:moveTo>
                      <a:lnTo>
                        <a:pt x="6028447" y="0"/>
                      </a:lnTo>
                      <a:lnTo>
                        <a:pt x="5679852" y="339767"/>
                      </a:lnTo>
                      <a:lnTo>
                        <a:pt x="0" y="33976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th-TH" sz="2000" dirty="0"/>
                </a:p>
              </p:txBody>
            </p:sp>
            <p:sp>
              <p:nvSpPr>
                <p:cNvPr id="108" name="รูปแบบอิสระ: รูปร่าง 50">
                  <a:extLst>
                    <a:ext uri="{FF2B5EF4-FFF2-40B4-BE49-F238E27FC236}">
                      <a16:creationId xmlns:a16="http://schemas.microsoft.com/office/drawing/2014/main" id="{72AD55B9-27A4-40A2-86AD-A09FD1FBB379}"/>
                    </a:ext>
                  </a:extLst>
                </p:cNvPr>
                <p:cNvSpPr/>
                <p:nvPr/>
              </p:nvSpPr>
              <p:spPr>
                <a:xfrm>
                  <a:off x="-45702" y="6433550"/>
                  <a:ext cx="7025615" cy="426691"/>
                </a:xfrm>
                <a:custGeom>
                  <a:avLst/>
                  <a:gdLst>
                    <a:gd name="connsiteX0" fmla="*/ 0 w 6123140"/>
                    <a:gd name="connsiteY0" fmla="*/ 0 h 426691"/>
                    <a:gd name="connsiteX1" fmla="*/ 6123140 w 6123140"/>
                    <a:gd name="connsiteY1" fmla="*/ 0 h 426691"/>
                    <a:gd name="connsiteX2" fmla="*/ 6008569 w 6123140"/>
                    <a:gd name="connsiteY2" fmla="*/ 111669 h 426691"/>
                    <a:gd name="connsiteX3" fmla="*/ 5685361 w 6123140"/>
                    <a:gd name="connsiteY3" fmla="*/ 426691 h 426691"/>
                    <a:gd name="connsiteX4" fmla="*/ 5679852 w 6123140"/>
                    <a:gd name="connsiteY4" fmla="*/ 426691 h 426691"/>
                    <a:gd name="connsiteX5" fmla="*/ 6028447 w 6123140"/>
                    <a:gd name="connsiteY5" fmla="*/ 86924 h 426691"/>
                    <a:gd name="connsiteX6" fmla="*/ 0 w 6123140"/>
                    <a:gd name="connsiteY6" fmla="*/ 86924 h 426691"/>
                    <a:gd name="connsiteX7" fmla="*/ 0 w 6123140"/>
                    <a:gd name="connsiteY7" fmla="*/ 0 h 4266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123140" h="426691">
                      <a:moveTo>
                        <a:pt x="0" y="0"/>
                      </a:moveTo>
                      <a:lnTo>
                        <a:pt x="6123140" y="0"/>
                      </a:lnTo>
                      <a:lnTo>
                        <a:pt x="6008569" y="111669"/>
                      </a:lnTo>
                      <a:lnTo>
                        <a:pt x="5685361" y="426691"/>
                      </a:lnTo>
                      <a:lnTo>
                        <a:pt x="5679852" y="426691"/>
                      </a:lnTo>
                      <a:lnTo>
                        <a:pt x="6028447" y="86924"/>
                      </a:lnTo>
                      <a:lnTo>
                        <a:pt x="0" y="8692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>
                  <a:gsLst>
                    <a:gs pos="0">
                      <a:srgbClr val="FBE4AE"/>
                    </a:gs>
                    <a:gs pos="13000">
                      <a:srgbClr val="BD922A"/>
                    </a:gs>
                    <a:gs pos="21001">
                      <a:srgbClr val="BD922A"/>
                    </a:gs>
                    <a:gs pos="63000">
                      <a:srgbClr val="FBE4AE"/>
                    </a:gs>
                    <a:gs pos="67000">
                      <a:srgbClr val="BD922A"/>
                    </a:gs>
                    <a:gs pos="69000">
                      <a:srgbClr val="835E17"/>
                    </a:gs>
                    <a:gs pos="82001">
                      <a:srgbClr val="A28949"/>
                    </a:gs>
                    <a:gs pos="100000">
                      <a:srgbClr val="FAE3B7"/>
                    </a:gs>
                  </a:gsLst>
                  <a:lin ang="0" scaled="1"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th-TH" sz="2000" dirty="0"/>
                </a:p>
              </p:txBody>
            </p:sp>
            <p:sp>
              <p:nvSpPr>
                <p:cNvPr id="109" name="รูปแบบอิสระ: รูปร่าง 49">
                  <a:extLst>
                    <a:ext uri="{FF2B5EF4-FFF2-40B4-BE49-F238E27FC236}">
                      <a16:creationId xmlns:a16="http://schemas.microsoft.com/office/drawing/2014/main" id="{0CC04605-512B-40BA-BB6C-C4CA6329F254}"/>
                    </a:ext>
                  </a:extLst>
                </p:cNvPr>
                <p:cNvSpPr/>
                <p:nvPr/>
              </p:nvSpPr>
              <p:spPr>
                <a:xfrm rot="380166">
                  <a:off x="6515308" y="6428830"/>
                  <a:ext cx="548723" cy="450425"/>
                </a:xfrm>
                <a:custGeom>
                  <a:avLst/>
                  <a:gdLst>
                    <a:gd name="connsiteX0" fmla="*/ 411471 w 524882"/>
                    <a:gd name="connsiteY0" fmla="*/ 0 h 426691"/>
                    <a:gd name="connsiteX1" fmla="*/ 524882 w 524882"/>
                    <a:gd name="connsiteY1" fmla="*/ 0 h 426691"/>
                    <a:gd name="connsiteX2" fmla="*/ 113411 w 524882"/>
                    <a:gd name="connsiteY2" fmla="*/ 426691 h 426691"/>
                    <a:gd name="connsiteX3" fmla="*/ 0 w 524882"/>
                    <a:gd name="connsiteY3" fmla="*/ 426691 h 426691"/>
                    <a:gd name="connsiteX4" fmla="*/ 411471 w 524882"/>
                    <a:gd name="connsiteY4" fmla="*/ 0 h 4266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24882" h="426691">
                      <a:moveTo>
                        <a:pt x="411471" y="0"/>
                      </a:moveTo>
                      <a:lnTo>
                        <a:pt x="524882" y="0"/>
                      </a:lnTo>
                      <a:lnTo>
                        <a:pt x="113411" y="426691"/>
                      </a:lnTo>
                      <a:lnTo>
                        <a:pt x="0" y="426691"/>
                      </a:lnTo>
                      <a:lnTo>
                        <a:pt x="411471" y="0"/>
                      </a:ln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FBE4AE"/>
                    </a:gs>
                    <a:gs pos="13000">
                      <a:srgbClr val="BD922A"/>
                    </a:gs>
                    <a:gs pos="21001">
                      <a:srgbClr val="BD922A"/>
                    </a:gs>
                    <a:gs pos="63000">
                      <a:srgbClr val="FBE4AE"/>
                    </a:gs>
                    <a:gs pos="67000">
                      <a:srgbClr val="BD922A"/>
                    </a:gs>
                    <a:gs pos="69000">
                      <a:srgbClr val="835E17"/>
                    </a:gs>
                    <a:gs pos="82001">
                      <a:srgbClr val="A28949"/>
                    </a:gs>
                    <a:gs pos="100000">
                      <a:srgbClr val="FAE3B7"/>
                    </a:gs>
                  </a:gsLst>
                  <a:path path="circle">
                    <a:fillToRect l="100000" b="100000"/>
                  </a:path>
                  <a:tileRect t="-100000" r="-100000"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th-TH" sz="2000"/>
                </a:p>
              </p:txBody>
            </p:sp>
          </p:grpSp>
          <p:grpSp>
            <p:nvGrpSpPr>
              <p:cNvPr id="104" name="กลุ่ม 4">
                <a:extLst>
                  <a:ext uri="{FF2B5EF4-FFF2-40B4-BE49-F238E27FC236}">
                    <a16:creationId xmlns:a16="http://schemas.microsoft.com/office/drawing/2014/main" id="{33080593-C486-4A4E-A259-28A964353B4D}"/>
                  </a:ext>
                </a:extLst>
              </p:cNvPr>
              <p:cNvGrpSpPr/>
              <p:nvPr/>
            </p:nvGrpSpPr>
            <p:grpSpPr>
              <a:xfrm>
                <a:off x="7524888" y="4621292"/>
                <a:ext cx="1619113" cy="531030"/>
                <a:chOff x="9543115" y="6415804"/>
                <a:chExt cx="2661401" cy="453428"/>
              </a:xfrm>
            </p:grpSpPr>
            <p:sp>
              <p:nvSpPr>
                <p:cNvPr id="105" name="รูปแบบอิสระ: รูปร่าง 38">
                  <a:extLst>
                    <a:ext uri="{FF2B5EF4-FFF2-40B4-BE49-F238E27FC236}">
                      <a16:creationId xmlns:a16="http://schemas.microsoft.com/office/drawing/2014/main" id="{18287458-5345-45BB-A7B2-0AE1DDE4E433}"/>
                    </a:ext>
                  </a:extLst>
                </p:cNvPr>
                <p:cNvSpPr/>
                <p:nvPr/>
              </p:nvSpPr>
              <p:spPr>
                <a:xfrm>
                  <a:off x="9543115" y="6415804"/>
                  <a:ext cx="2661398" cy="441288"/>
                </a:xfrm>
                <a:custGeom>
                  <a:avLst/>
                  <a:gdLst>
                    <a:gd name="connsiteX0" fmla="*/ 437779 w 1373020"/>
                    <a:gd name="connsiteY0" fmla="*/ 0 h 426691"/>
                    <a:gd name="connsiteX1" fmla="*/ 1373020 w 1373020"/>
                    <a:gd name="connsiteY1" fmla="*/ 0 h 426691"/>
                    <a:gd name="connsiteX2" fmla="*/ 1373020 w 1373020"/>
                    <a:gd name="connsiteY2" fmla="*/ 426691 h 426691"/>
                    <a:gd name="connsiteX3" fmla="*/ 0 w 1373020"/>
                    <a:gd name="connsiteY3" fmla="*/ 426691 h 426691"/>
                    <a:gd name="connsiteX4" fmla="*/ 323208 w 1373020"/>
                    <a:gd name="connsiteY4" fmla="*/ 111669 h 426691"/>
                    <a:gd name="connsiteX5" fmla="*/ 437779 w 1373020"/>
                    <a:gd name="connsiteY5" fmla="*/ 0 h 4266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73020" h="426691">
                      <a:moveTo>
                        <a:pt x="437779" y="0"/>
                      </a:moveTo>
                      <a:lnTo>
                        <a:pt x="1373020" y="0"/>
                      </a:lnTo>
                      <a:lnTo>
                        <a:pt x="1373020" y="426691"/>
                      </a:lnTo>
                      <a:lnTo>
                        <a:pt x="0" y="426691"/>
                      </a:lnTo>
                      <a:lnTo>
                        <a:pt x="323208" y="111669"/>
                      </a:lnTo>
                      <a:lnTo>
                        <a:pt x="437779" y="0"/>
                      </a:lnTo>
                      <a:close/>
                    </a:path>
                  </a:pathLst>
                </a:custGeom>
                <a:gradFill>
                  <a:gsLst>
                    <a:gs pos="0">
                      <a:srgbClr val="FBE4AE"/>
                    </a:gs>
                    <a:gs pos="13000">
                      <a:srgbClr val="BD922A"/>
                    </a:gs>
                    <a:gs pos="21001">
                      <a:srgbClr val="BD922A"/>
                    </a:gs>
                    <a:gs pos="63000">
                      <a:srgbClr val="FBE4AE"/>
                    </a:gs>
                    <a:gs pos="67000">
                      <a:srgbClr val="BD922A"/>
                    </a:gs>
                    <a:gs pos="69000">
                      <a:srgbClr val="835E17"/>
                    </a:gs>
                    <a:gs pos="82001">
                      <a:srgbClr val="A28949"/>
                    </a:gs>
                    <a:gs pos="100000">
                      <a:srgbClr val="FAE3B7"/>
                    </a:gs>
                  </a:gsLst>
                  <a:lin ang="0" scaled="1"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th-TH" sz="2000"/>
                </a:p>
              </p:txBody>
            </p:sp>
            <p:sp>
              <p:nvSpPr>
                <p:cNvPr id="106" name="รูปแบบอิสระ: รูปร่าง 31">
                  <a:extLst>
                    <a:ext uri="{FF2B5EF4-FFF2-40B4-BE49-F238E27FC236}">
                      <a16:creationId xmlns:a16="http://schemas.microsoft.com/office/drawing/2014/main" id="{CB515603-CB57-4A48-B8A7-C4BD2C469F4B}"/>
                    </a:ext>
                  </a:extLst>
                </p:cNvPr>
                <p:cNvSpPr/>
                <p:nvPr/>
              </p:nvSpPr>
              <p:spPr>
                <a:xfrm>
                  <a:off x="9543115" y="6510930"/>
                  <a:ext cx="2661401" cy="358302"/>
                </a:xfrm>
                <a:custGeom>
                  <a:avLst/>
                  <a:gdLst>
                    <a:gd name="connsiteX0" fmla="*/ 349528 w 1399340"/>
                    <a:gd name="connsiteY0" fmla="*/ 0 h 340675"/>
                    <a:gd name="connsiteX1" fmla="*/ 1399340 w 1399340"/>
                    <a:gd name="connsiteY1" fmla="*/ 0 h 340675"/>
                    <a:gd name="connsiteX2" fmla="*/ 1399340 w 1399340"/>
                    <a:gd name="connsiteY2" fmla="*/ 340675 h 340675"/>
                    <a:gd name="connsiteX3" fmla="*/ 0 w 1399340"/>
                    <a:gd name="connsiteY3" fmla="*/ 340675 h 340675"/>
                    <a:gd name="connsiteX4" fmla="*/ 349528 w 1399340"/>
                    <a:gd name="connsiteY4" fmla="*/ 0 h 3406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99340" h="340675">
                      <a:moveTo>
                        <a:pt x="349528" y="0"/>
                      </a:moveTo>
                      <a:lnTo>
                        <a:pt x="1399340" y="0"/>
                      </a:lnTo>
                      <a:lnTo>
                        <a:pt x="1399340" y="340675"/>
                      </a:lnTo>
                      <a:lnTo>
                        <a:pt x="0" y="340675"/>
                      </a:lnTo>
                      <a:lnTo>
                        <a:pt x="349528" y="0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th-TH" sz="2000"/>
                </a:p>
              </p:txBody>
            </p:sp>
          </p:grpSp>
        </p:grpSp>
        <p:pic>
          <p:nvPicPr>
            <p:cNvPr id="97" name="Picture 23">
              <a:extLst>
                <a:ext uri="{FF2B5EF4-FFF2-40B4-BE49-F238E27FC236}">
                  <a16:creationId xmlns:a16="http://schemas.microsoft.com/office/drawing/2014/main" id="{A9FCDA38-8F0B-49DF-8F2E-B899B1F3623D}"/>
                </a:ext>
              </a:extLst>
            </p:cNvPr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699853" y="5264104"/>
              <a:ext cx="625615" cy="408428"/>
            </a:xfrm>
            <a:prstGeom prst="rect">
              <a:avLst/>
            </a:prstGeom>
          </p:spPr>
        </p:pic>
        <p:pic>
          <p:nvPicPr>
            <p:cNvPr id="98" name="Picture 24">
              <a:extLst>
                <a:ext uri="{FF2B5EF4-FFF2-40B4-BE49-F238E27FC236}">
                  <a16:creationId xmlns:a16="http://schemas.microsoft.com/office/drawing/2014/main" id="{199745AA-CFB3-443D-A566-E11575BA5223}"/>
                </a:ext>
              </a:extLst>
            </p:cNvPr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440755" y="5252961"/>
              <a:ext cx="384697" cy="433336"/>
            </a:xfrm>
            <a:prstGeom prst="rect">
              <a:avLst/>
            </a:prstGeom>
          </p:spPr>
        </p:pic>
        <p:pic>
          <p:nvPicPr>
            <p:cNvPr id="99" name="Picture 35">
              <a:extLst>
                <a:ext uri="{FF2B5EF4-FFF2-40B4-BE49-F238E27FC236}">
                  <a16:creationId xmlns:a16="http://schemas.microsoft.com/office/drawing/2014/main" id="{9584FECB-F937-4F01-8CDD-C92F98A2F1BC}"/>
                </a:ext>
              </a:extLst>
            </p:cNvPr>
            <p:cNvPicPr>
              <a:picLocks noChangeAspect="1"/>
            </p:cNvPicPr>
            <p:nvPr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882063" y="5338458"/>
              <a:ext cx="373365" cy="309768"/>
            </a:xfrm>
            <a:prstGeom prst="rect">
              <a:avLst/>
            </a:prstGeom>
          </p:spPr>
        </p:pic>
        <p:pic>
          <p:nvPicPr>
            <p:cNvPr id="100" name="Picture 36">
              <a:extLst>
                <a:ext uri="{FF2B5EF4-FFF2-40B4-BE49-F238E27FC236}">
                  <a16:creationId xmlns:a16="http://schemas.microsoft.com/office/drawing/2014/main" id="{62FFD426-AD6C-47DA-99D3-A7217E240C18}"/>
                </a:ext>
              </a:extLst>
            </p:cNvPr>
            <p:cNvPicPr>
              <a:picLocks noChangeAspect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345100" y="5340250"/>
              <a:ext cx="281130" cy="303691"/>
            </a:xfrm>
            <a:prstGeom prst="rect">
              <a:avLst/>
            </a:prstGeom>
          </p:spPr>
        </p:pic>
        <p:pic>
          <p:nvPicPr>
            <p:cNvPr id="101" name="Picture 2" descr="C:\Users\Administrator\Desktop\change for good.png"/>
            <p:cNvPicPr>
              <a:picLocks noChangeAspect="1" noChangeArrowheads="1"/>
            </p:cNvPicPr>
            <p:nvPr/>
          </p:nvPicPr>
          <p:blipFill>
            <a:blip r:embed="rId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606130" y="5281839"/>
              <a:ext cx="890907" cy="501037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02" name="รูปแบบอิสระ: รูปร่าง 49">
              <a:extLst>
                <a:ext uri="{FF2B5EF4-FFF2-40B4-BE49-F238E27FC236}">
                  <a16:creationId xmlns:a16="http://schemas.microsoft.com/office/drawing/2014/main" id="{0CC04605-512B-40BA-BB6C-C4CA6329F254}"/>
                </a:ext>
              </a:extLst>
            </p:cNvPr>
            <p:cNvSpPr/>
            <p:nvPr/>
          </p:nvSpPr>
          <p:spPr>
            <a:xfrm rot="1816843">
              <a:off x="8384884" y="5134125"/>
              <a:ext cx="366819" cy="715174"/>
            </a:xfrm>
            <a:custGeom>
              <a:avLst/>
              <a:gdLst>
                <a:gd name="connsiteX0" fmla="*/ 411471 w 524882"/>
                <a:gd name="connsiteY0" fmla="*/ 0 h 426691"/>
                <a:gd name="connsiteX1" fmla="*/ 524882 w 524882"/>
                <a:gd name="connsiteY1" fmla="*/ 0 h 426691"/>
                <a:gd name="connsiteX2" fmla="*/ 113411 w 524882"/>
                <a:gd name="connsiteY2" fmla="*/ 426691 h 426691"/>
                <a:gd name="connsiteX3" fmla="*/ 0 w 524882"/>
                <a:gd name="connsiteY3" fmla="*/ 426691 h 426691"/>
                <a:gd name="connsiteX4" fmla="*/ 411471 w 524882"/>
                <a:gd name="connsiteY4" fmla="*/ 0 h 426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4882" h="426691">
                  <a:moveTo>
                    <a:pt x="411471" y="0"/>
                  </a:moveTo>
                  <a:lnTo>
                    <a:pt x="524882" y="0"/>
                  </a:lnTo>
                  <a:lnTo>
                    <a:pt x="113411" y="426691"/>
                  </a:lnTo>
                  <a:lnTo>
                    <a:pt x="0" y="426691"/>
                  </a:lnTo>
                  <a:lnTo>
                    <a:pt x="411471" y="0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BE4AE"/>
                </a:gs>
                <a:gs pos="13000">
                  <a:srgbClr val="BD922A"/>
                </a:gs>
                <a:gs pos="21001">
                  <a:srgbClr val="BD922A"/>
                </a:gs>
                <a:gs pos="63000">
                  <a:srgbClr val="FBE4AE"/>
                </a:gs>
                <a:gs pos="67000">
                  <a:srgbClr val="BD922A"/>
                </a:gs>
                <a:gs pos="69000">
                  <a:srgbClr val="835E17"/>
                </a:gs>
                <a:gs pos="82001">
                  <a:srgbClr val="A28949"/>
                </a:gs>
                <a:gs pos="100000">
                  <a:srgbClr val="FAE3B7"/>
                </a:gs>
              </a:gsLst>
              <a:path path="circle">
                <a:fillToRect l="100000" b="100000"/>
              </a:path>
              <a:tileRect t="-100000" r="-10000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th-TH" sz="2000"/>
            </a:p>
          </p:txBody>
        </p:sp>
      </p:grpSp>
      <p:sp>
        <p:nvSpPr>
          <p:cNvPr id="29" name="TextBox 7"/>
          <p:cNvSpPr txBox="1"/>
          <p:nvPr/>
        </p:nvSpPr>
        <p:spPr>
          <a:xfrm>
            <a:off x="216981" y="5442506"/>
            <a:ext cx="5166910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th-TH" sz="1000" b="1" dirty="0">
                <a:solidFill>
                  <a:schemeClr val="bg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เศรษฐกิจฐานรากมั่นคง ชุมชนเข้มแข็งอย่างยั่งยืน ด้วยหลักปรัชญาของเศรษฐกิจพอเพียง</a:t>
            </a:r>
          </a:p>
        </p:txBody>
      </p:sp>
      <p:sp>
        <p:nvSpPr>
          <p:cNvPr id="30" name="กล่องข้อความ 8">
            <a:extLst>
              <a:ext uri="{FF2B5EF4-FFF2-40B4-BE49-F238E27FC236}">
                <a16:creationId xmlns:a16="http://schemas.microsoft.com/office/drawing/2014/main" id="{BF84CABE-5C70-4013-8958-0D4F9CD0D474}"/>
              </a:ext>
            </a:extLst>
          </p:cNvPr>
          <p:cNvSpPr txBox="1"/>
          <p:nvPr/>
        </p:nvSpPr>
        <p:spPr>
          <a:xfrm>
            <a:off x="7676272" y="32100"/>
            <a:ext cx="2493196" cy="5262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ct val="120000"/>
              </a:lnSpc>
            </a:pPr>
            <a:r>
              <a:rPr lang="en-US" sz="12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60 </a:t>
            </a:r>
            <a:r>
              <a:rPr lang="th-TH" sz="12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ปี กรมการพัฒนาชุมชน</a:t>
            </a:r>
          </a:p>
          <a:p>
            <a:pPr>
              <a:lnSpc>
                <a:spcPct val="120000"/>
              </a:lnSpc>
            </a:pPr>
            <a:r>
              <a:rPr lang="th-TH" sz="12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สร้างสรรค์ชุมชน สร้างคน สร้างชาติ</a:t>
            </a:r>
            <a:endParaRPr lang="en-US" sz="1200" b="1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hulabhorn Likit Text" panose="00000500000000000000" pitchFamily="50" charset="-34"/>
              <a:cs typeface="Chulabhorn Likit Text" panose="00000500000000000000" pitchFamily="50" charset="-34"/>
            </a:endParaRPr>
          </a:p>
        </p:txBody>
      </p:sp>
      <p:sp>
        <p:nvSpPr>
          <p:cNvPr id="4" name="สี่เหลี่ยมผืนผ้า: มุมมน 24">
            <a:extLst>
              <a:ext uri="{FF2B5EF4-FFF2-40B4-BE49-F238E27FC236}">
                <a16:creationId xmlns:a16="http://schemas.microsoft.com/office/drawing/2014/main" id="{D992C9EC-F489-4262-8A24-43469489E10F}"/>
              </a:ext>
            </a:extLst>
          </p:cNvPr>
          <p:cNvSpPr/>
          <p:nvPr/>
        </p:nvSpPr>
        <p:spPr>
          <a:xfrm>
            <a:off x="-205558" y="37194"/>
            <a:ext cx="5727444" cy="470756"/>
          </a:xfrm>
          <a:prstGeom prst="roundRect">
            <a:avLst/>
          </a:prstGeom>
          <a:noFill/>
          <a:ln>
            <a:noFill/>
          </a:ln>
          <a:scene3d>
            <a:camera prst="orthographicFront"/>
            <a:lightRig rig="threePt" dir="t"/>
          </a:scene3d>
          <a:sp3d>
            <a:bevelT w="139700" h="139700" prst="divot"/>
          </a:sp3d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rtlCol="0" anchor="t"/>
          <a:lstStyle/>
          <a:p>
            <a:pPr>
              <a:lnSpc>
                <a:spcPct val="130000"/>
              </a:lnSpc>
            </a:pPr>
            <a:r>
              <a:rPr lang="th-TH" sz="1400" b="1" spc="-50" dirty="0">
                <a:solidFill>
                  <a:schemeClr val="bg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	5.8 การทบทวนมติคณะกรรมการบริหารกองทุนพัฒนาบทบาทสตรี </a:t>
            </a:r>
          </a:p>
        </p:txBody>
      </p:sp>
      <p:graphicFrame>
        <p:nvGraphicFramePr>
          <p:cNvPr id="2" name="Table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219425286"/>
              </p:ext>
            </p:extLst>
          </p:nvPr>
        </p:nvGraphicFramePr>
        <p:xfrm>
          <a:off x="216981" y="1023157"/>
          <a:ext cx="9739819" cy="415918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84406">
                  <a:extLst>
                    <a:ext uri="{9D8B030D-6E8A-4147-A177-3AD203B41FA5}">
                      <a16:colId xmlns:a16="http://schemas.microsoft.com/office/drawing/2014/main" val="3416558273"/>
                    </a:ext>
                  </a:extLst>
                </a:gridCol>
                <a:gridCol w="5155413">
                  <a:extLst>
                    <a:ext uri="{9D8B030D-6E8A-4147-A177-3AD203B41FA5}">
                      <a16:colId xmlns:a16="http://schemas.microsoft.com/office/drawing/2014/main" val="1878910818"/>
                    </a:ext>
                  </a:extLst>
                </a:gridCol>
              </a:tblGrid>
              <a:tr h="759220">
                <a:tc>
                  <a:txBody>
                    <a:bodyPr/>
                    <a:lstStyle/>
                    <a:p>
                      <a:pPr algn="ctr">
                        <a:lnSpc>
                          <a:spcPct val="120000"/>
                        </a:lnSpc>
                      </a:pPr>
                      <a:r>
                        <a:rPr lang="th-TH" sz="1300" dirty="0" smtClean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มติคณะกรรมการบริหารกองทุนพัฒนาบทบาทสตรี</a:t>
                      </a:r>
                      <a:r>
                        <a:rPr lang="th-TH" sz="1300" baseline="0" dirty="0" smtClean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</a:t>
                      </a:r>
                      <a:br>
                        <a:rPr lang="th-TH" sz="1300" baseline="0" dirty="0" smtClean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</a:br>
                      <a:r>
                        <a:rPr lang="th-TH" sz="1300" baseline="0" dirty="0" smtClean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ครั้งที่ 9/2565 เมื่อวันที่ 29 กันยายน 2565 </a:t>
                      </a:r>
                    </a:p>
                    <a:p>
                      <a:pPr algn="ctr">
                        <a:lnSpc>
                          <a:spcPct val="120000"/>
                        </a:lnSpc>
                      </a:pPr>
                      <a:r>
                        <a:rPr lang="th-TH" sz="1300" baseline="0" dirty="0" smtClean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(ฉบับเดิม)</a:t>
                      </a:r>
                      <a:endParaRPr lang="th-TH" sz="1300" dirty="0">
                        <a:solidFill>
                          <a:schemeClr val="tx1"/>
                        </a:solidFill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9E7E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20000"/>
                        </a:lnSpc>
                      </a:pPr>
                      <a:r>
                        <a:rPr lang="th-TH" sz="1300" dirty="0" smtClean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มติคณะกรรมการบริหารกองทุนพัฒนาบทบาทสตรี </a:t>
                      </a:r>
                    </a:p>
                    <a:p>
                      <a:pPr algn="ctr">
                        <a:lnSpc>
                          <a:spcPct val="120000"/>
                        </a:lnSpc>
                      </a:pPr>
                      <a:r>
                        <a:rPr lang="th-TH" sz="1300" dirty="0" smtClean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(ฉบับใหม่)</a:t>
                      </a:r>
                      <a:endParaRPr lang="th-TH" sz="1300" dirty="0">
                        <a:solidFill>
                          <a:schemeClr val="tx1"/>
                        </a:solidFill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9E7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25148872"/>
                  </a:ext>
                </a:extLst>
              </a:tr>
              <a:tr h="1336461">
                <a:tc>
                  <a:txBody>
                    <a:bodyPr/>
                    <a:lstStyle/>
                    <a:p>
                      <a:pPr algn="thaiDist">
                        <a:lnSpc>
                          <a:spcPct val="120000"/>
                        </a:lnSpc>
                      </a:pPr>
                      <a:r>
                        <a:rPr lang="th-TH" sz="1200" dirty="0" smtClean="0"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ข้อ 1 กรณีก่อนมีการแจ้งความร้องทุกข์ เมื่อผู้กระทำการยักยอกหรือฉ้อโกงได้นำเงินส่วนที่ยักยอกหรือฉ้อโกงพร้อมด้วยดอกเบี้ยผิดนัดตามอัตราที่กฎหมายกำหนด ค่าฤชาธรรมเนียม </a:t>
                      </a:r>
                      <a:r>
                        <a:rPr lang="th-TH" sz="1200" spc="-20" baseline="0" dirty="0" smtClean="0"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และค่าเสียหายอื่น ๆ (ถ้ามี) มาชำระคืนกองทุนพัฒนาบทบาทสตรี</a:t>
                      </a:r>
                      <a:r>
                        <a:rPr lang="th-TH" sz="1200" dirty="0" smtClean="0"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จนครบถ้วนแล้วให้คณะอนุกรรมการบริหารกองทุนพัฒนาบทบาทสตรีระดับจังหวัดมีอำนาจพิจารณา</a:t>
                      </a:r>
                      <a:br>
                        <a:rPr lang="th-TH" sz="1200" dirty="0" smtClean="0"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</a:br>
                      <a:r>
                        <a:rPr lang="th-TH" sz="1200" dirty="0" smtClean="0"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ให้ยุติเรื่องได้ 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thaiDist">
                        <a:lnSpc>
                          <a:spcPct val="120000"/>
                        </a:lnSpc>
                      </a:pPr>
                      <a:r>
                        <a:rPr lang="th-TH" sz="1200" kern="1200" dirty="0" smtClean="0">
                          <a:solidFill>
                            <a:schemeClr val="dk1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ข้อ 1  กรณีก่อนมีการแจ้งความร้องทุกข์ เมื่อผู้กระทำการยักยอกหรือฉ้อโกงได้นำเงินส่วนที่ยักยอกหรือฉ้อโกงพร้อมด้วยดอกเบี้ยผิดนัดตามอัตราที่กฎหมายกำหนด </a:t>
                      </a:r>
                      <a:r>
                        <a:rPr lang="th-TH" sz="1200" kern="1200" spc="-30" dirty="0" smtClean="0">
                          <a:solidFill>
                            <a:schemeClr val="dk1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ค่าฤชาธรรมเนียม และค่าเสียหายอื่น ๆ (ถ้ามี) มาชำระคืนกองทุนพัฒนา</a:t>
                      </a:r>
                      <a:r>
                        <a:rPr lang="th-TH" sz="1200" kern="1200" spc="-30" baseline="0" dirty="0" smtClean="0">
                          <a:solidFill>
                            <a:schemeClr val="dk1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บทบาทสตรีจนครบถ้วนแล้ว ให้คณะอนุกรรมการบริหารกองทุนพัฒนาบทบาทสตรี</a:t>
                      </a:r>
                      <a:r>
                        <a:rPr lang="th-TH" sz="1200" kern="1200" dirty="0" smtClean="0">
                          <a:solidFill>
                            <a:schemeClr val="dk1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ระดับจังหวัด</a:t>
                      </a:r>
                      <a:br>
                        <a:rPr lang="th-TH" sz="1200" kern="1200" dirty="0" smtClean="0">
                          <a:solidFill>
                            <a:schemeClr val="dk1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</a:br>
                      <a:r>
                        <a:rPr lang="th-TH" sz="1200" kern="1200" dirty="0" smtClean="0">
                          <a:solidFill>
                            <a:schemeClr val="dk1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มีอำนาจพิจารณาให้ยุติเรื่องได้</a:t>
                      </a:r>
                      <a:endParaRPr lang="th-TH" sz="1200" dirty="0"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22653571"/>
                  </a:ext>
                </a:extLst>
              </a:tr>
              <a:tr h="1965383">
                <a:tc>
                  <a:txBody>
                    <a:bodyPr/>
                    <a:lstStyle/>
                    <a:p>
                      <a:pPr algn="thaiDist">
                        <a:lnSpc>
                          <a:spcPct val="120000"/>
                        </a:lnSpc>
                      </a:pPr>
                      <a:r>
                        <a:rPr lang="th-TH" sz="1200" dirty="0" smtClean="0"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ข้อ 2 กรณีภายหลังจากที่ได้มีการแจ้งความร้องทุกข์ดำเนินดีอาญาแล้ว ผู้กระทำการยักยอกหรือฉ้อโกงได้นำเงินส่วนที่ยักยอกหรือฉ้อโกงพร้อมด้วยดอกเบี้ยผิดนัดตามอัตราที่กฎหมายกำหนด ค่าฤชาธรรมเนียม และค่าเสียหายอื่น ๆ (ถ้ามี) มาชำระคืนกองทุนพัฒนาบทบาทสตรีจนครบถ้วน</a:t>
                      </a:r>
                      <a:r>
                        <a:rPr lang="th-TH" sz="1200" b="1" u="sng" dirty="0" smtClean="0"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ภายใน 15 วัน นับแต่วันที่ได้แจ้งความร้องทุกข์หรือฟ้องคดีต่อศาลแล้วให้จังหวัดสามารถถอนคำร้องทุกข์ หรือถอนฟ้องคดีอาญาได้ 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thaiDist">
                        <a:lnSpc>
                          <a:spcPct val="120000"/>
                        </a:lnSpc>
                      </a:pPr>
                      <a:r>
                        <a:rPr lang="th-TH" sz="1200" dirty="0" smtClean="0"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ข้อ 2 กรณีภายหลังจากที่ได้มีการแจ้งความร้องทุกข์ดำเนินคดีอาญาแล้ว </a:t>
                      </a:r>
                      <a:br>
                        <a:rPr lang="th-TH" sz="1200" dirty="0" smtClean="0"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</a:br>
                      <a:r>
                        <a:rPr lang="th-TH" sz="1200" b="1" dirty="0" smtClean="0">
                          <a:solidFill>
                            <a:srgbClr val="C00000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เมื่อ</a:t>
                      </a:r>
                      <a:r>
                        <a:rPr lang="th-TH" sz="1200" dirty="0" smtClean="0"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ผู้กระทำการยักยอก หรือฉ้อโกงได้นำเงินส่วนที่ยักยอกหรือฉ้อโกงพร้อมด้วยดอกเบี้ยผิดนัดตามอัตราที่กฎหมายกำหนด ค่าฤชาธรรมเนียม และค่าเสียหายอื่น ๆ </a:t>
                      </a:r>
                      <a:r>
                        <a:rPr lang="th-TH" sz="1200" spc="-80" baseline="0" dirty="0" smtClean="0"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(ถ้ามี) มาชำระคืนกองทุนพัฒนาบทบาทสตรีจนครบถ้วน</a:t>
                      </a:r>
                      <a:r>
                        <a:rPr lang="th-TH" sz="1200" b="1" u="sng" spc="-80" baseline="0" dirty="0" smtClean="0"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ในระยะเวลาใด ๆ ก่อนคดีถึงที่สุด </a:t>
                      </a:r>
                      <a:r>
                        <a:rPr lang="th-TH" sz="1200" b="1" u="sng" strike="sngStrike" dirty="0" smtClean="0">
                          <a:solidFill>
                            <a:srgbClr val="C00000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เมื่อผู้ยักยอกหรือฉ้อโกงได้นำเงินส่วนที่ยักยอกหรือฉ้อโกงพร้อมด้วยดอกเบี้ยผิดนัดตามอัตราที่กฎหมายกำหนด ค่าฤชาธรรมเนียม และค่าเสียหายอื่น ๆ </a:t>
                      </a:r>
                      <a:br>
                        <a:rPr lang="th-TH" sz="1200" b="1" u="sng" strike="sngStrike" dirty="0" smtClean="0">
                          <a:solidFill>
                            <a:srgbClr val="C00000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</a:br>
                      <a:r>
                        <a:rPr lang="th-TH" sz="1200" b="1" u="sng" strike="sngStrike" dirty="0" smtClean="0">
                          <a:solidFill>
                            <a:srgbClr val="C00000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(ถ้ามี) มาชำระคืนจนครบถ้วนแล้ว</a:t>
                      </a:r>
                      <a:r>
                        <a:rPr lang="th-TH" sz="1200" b="1" u="sng" dirty="0" smtClean="0"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ให้จังหวัดสามารถใช้ดุลพินิจในการพิจารณาถอนคำร้องทุกข์ ถอนฟ้อง หรือยอมความคดีอาญาได้”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28730101"/>
                  </a:ext>
                </a:extLst>
              </a:tr>
            </a:tbl>
          </a:graphicData>
        </a:graphic>
      </p:graphicFrame>
      <p:sp>
        <p:nvSpPr>
          <p:cNvPr id="3" name="TextBox 2"/>
          <p:cNvSpPr txBox="1"/>
          <p:nvPr/>
        </p:nvSpPr>
        <p:spPr>
          <a:xfrm>
            <a:off x="1465444" y="671161"/>
            <a:ext cx="689237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th-TH" b="1" dirty="0" smtClean="0"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ตารางเปรียบเทียบมติคณะกรรมการบริหารกองทุนพัฒนาบทบาทสตรี</a:t>
            </a:r>
            <a:endParaRPr lang="th-TH" b="1" dirty="0">
              <a:latin typeface="Chulabhorn Likit Text" panose="00000500000000000000" pitchFamily="50" charset="-34"/>
              <a:cs typeface="Chulabhorn Likit Text" panose="00000500000000000000" pitchFamily="50" charset="-34"/>
            </a:endParaRPr>
          </a:p>
        </p:txBody>
      </p:sp>
    </p:spTree>
    <p:extLst>
      <p:ext uri="{BB962C8B-B14F-4D97-AF65-F5344CB8AC3E}">
        <p14:creationId xmlns:p14="http://schemas.microsoft.com/office/powerpoint/2010/main" val="293489306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สี่เหลี่ยมผืนผ้า: มุมมน 24">
            <a:extLst>
              <a:ext uri="{FF2B5EF4-FFF2-40B4-BE49-F238E27FC236}">
                <a16:creationId xmlns:a16="http://schemas.microsoft.com/office/drawing/2014/main" id="{D992C9EC-F489-4262-8A24-43469489E10F}"/>
              </a:ext>
            </a:extLst>
          </p:cNvPr>
          <p:cNvSpPr/>
          <p:nvPr/>
        </p:nvSpPr>
        <p:spPr>
          <a:xfrm>
            <a:off x="-23583" y="2602644"/>
            <a:ext cx="10160000" cy="623155"/>
          </a:xfrm>
          <a:prstGeom prst="roundRect">
            <a:avLst/>
          </a:prstGeom>
          <a:noFill/>
          <a:ln>
            <a:noFill/>
          </a:ln>
          <a:scene3d>
            <a:camera prst="orthographicFront"/>
            <a:lightRig rig="threePt" dir="t"/>
          </a:scene3d>
          <a:sp3d>
            <a:bevelT w="139700" h="139700" prst="divot"/>
          </a:sp3d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rtlCol="0" anchor="t"/>
          <a:lstStyle/>
          <a:p>
            <a:pPr algn="ctr">
              <a:lnSpc>
                <a:spcPct val="130000"/>
              </a:lnSpc>
            </a:pPr>
            <a:r>
              <a:rPr lang="th-TH" sz="1900" b="1" spc="-50" dirty="0">
                <a:ln>
                  <a:solidFill>
                    <a:schemeClr val="tx1"/>
                  </a:solidFill>
                </a:ln>
                <a:solidFill>
                  <a:schemeClr val="tx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	5.9 แผนปรับปรุงพัฒนาประสิทธิภาพการดำเนินงาน ประจำปีบัญชี 2565 </a:t>
            </a:r>
          </a:p>
          <a:p>
            <a:pPr algn="ctr">
              <a:lnSpc>
                <a:spcPct val="130000"/>
              </a:lnSpc>
            </a:pPr>
            <a:r>
              <a:rPr lang="th-TH" sz="1900" b="1" spc="-50" dirty="0">
                <a:ln>
                  <a:solidFill>
                    <a:schemeClr val="tx1"/>
                  </a:solidFill>
                </a:ln>
                <a:solidFill>
                  <a:schemeClr val="tx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 กองทุนพัฒนาบทบาทสตรี (ด้านการเงิน)</a:t>
            </a:r>
          </a:p>
          <a:p>
            <a:pPr algn="ctr">
              <a:lnSpc>
                <a:spcPct val="130000"/>
              </a:lnSpc>
            </a:pPr>
            <a:endParaRPr lang="th-TH" sz="1900" b="1" spc="-50" dirty="0">
              <a:ln>
                <a:solidFill>
                  <a:schemeClr val="tx1"/>
                </a:solidFill>
              </a:ln>
              <a:solidFill>
                <a:schemeClr val="tx1"/>
              </a:solidFill>
              <a:latin typeface="Chulabhorn Likit Text" panose="00000500000000000000" pitchFamily="50" charset="-34"/>
              <a:cs typeface="Chulabhorn Likit Text" panose="00000500000000000000" pitchFamily="50" charset="-34"/>
            </a:endParaRPr>
          </a:p>
        </p:txBody>
      </p:sp>
      <p:grpSp>
        <p:nvGrpSpPr>
          <p:cNvPr id="62" name="Group 61"/>
          <p:cNvGrpSpPr/>
          <p:nvPr/>
        </p:nvGrpSpPr>
        <p:grpSpPr>
          <a:xfrm>
            <a:off x="-23581" y="-271597"/>
            <a:ext cx="10193050" cy="1541268"/>
            <a:chOff x="-23581" y="-271597"/>
            <a:chExt cx="10193050" cy="1541268"/>
          </a:xfrm>
        </p:grpSpPr>
        <p:grpSp>
          <p:nvGrpSpPr>
            <p:cNvPr id="63" name="กลุ่ม 52">
              <a:extLst>
                <a:ext uri="{FF2B5EF4-FFF2-40B4-BE49-F238E27FC236}">
                  <a16:creationId xmlns:a16="http://schemas.microsoft.com/office/drawing/2014/main" id="{84E5CB32-C22A-40FB-BE79-3F261B775F5E}"/>
                </a:ext>
              </a:extLst>
            </p:cNvPr>
            <p:cNvGrpSpPr/>
            <p:nvPr/>
          </p:nvGrpSpPr>
          <p:grpSpPr>
            <a:xfrm>
              <a:off x="-23581" y="299"/>
              <a:ext cx="10193050" cy="674950"/>
              <a:chOff x="-29746" y="-164554"/>
              <a:chExt cx="9173747" cy="607455"/>
            </a:xfrm>
          </p:grpSpPr>
          <p:sp>
            <p:nvSpPr>
              <p:cNvPr id="68" name="สี่เหลี่ยมผืนผ้า: มุมมน 48">
                <a:extLst>
                  <a:ext uri="{FF2B5EF4-FFF2-40B4-BE49-F238E27FC236}">
                    <a16:creationId xmlns:a16="http://schemas.microsoft.com/office/drawing/2014/main" id="{DCE62B95-9C16-4E87-82CC-AF99B1F01983}"/>
                  </a:ext>
                </a:extLst>
              </p:cNvPr>
              <p:cNvSpPr/>
              <p:nvPr/>
            </p:nvSpPr>
            <p:spPr>
              <a:xfrm>
                <a:off x="5692012" y="65211"/>
                <a:ext cx="3441748" cy="377690"/>
              </a:xfrm>
              <a:prstGeom prst="roundRect">
                <a:avLst/>
              </a:prstGeom>
              <a:gradFill flip="none" rotWithShape="1">
                <a:gsLst>
                  <a:gs pos="0">
                    <a:srgbClr val="8E7300"/>
                  </a:gs>
                  <a:gs pos="51000">
                    <a:srgbClr val="FFFFFF"/>
                  </a:gs>
                  <a:gs pos="76000">
                    <a:srgbClr val="BC9800"/>
                  </a:gs>
                  <a:gs pos="24000">
                    <a:srgbClr val="BC9800"/>
                  </a:gs>
                  <a:gs pos="100000">
                    <a:srgbClr val="9A7D00"/>
                  </a:gs>
                </a:gsLst>
                <a:lin ang="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2000"/>
              </a:p>
            </p:txBody>
          </p:sp>
          <p:sp>
            <p:nvSpPr>
              <p:cNvPr id="69" name="สี่เหลี่ยมผืนผ้า 47">
                <a:extLst>
                  <a:ext uri="{FF2B5EF4-FFF2-40B4-BE49-F238E27FC236}">
                    <a16:creationId xmlns:a16="http://schemas.microsoft.com/office/drawing/2014/main" id="{667204FE-3C1C-4980-AD32-890094B05AFC}"/>
                  </a:ext>
                </a:extLst>
              </p:cNvPr>
              <p:cNvSpPr/>
              <p:nvPr/>
            </p:nvSpPr>
            <p:spPr>
              <a:xfrm>
                <a:off x="-29746" y="-164554"/>
                <a:ext cx="9173747" cy="517884"/>
              </a:xfrm>
              <a:prstGeom prst="rect">
                <a:avLst/>
              </a:prstGeom>
              <a:gradFill flip="none" rotWithShape="1">
                <a:gsLst>
                  <a:gs pos="0">
                    <a:srgbClr val="8E7300"/>
                  </a:gs>
                  <a:gs pos="51000">
                    <a:srgbClr val="FFFFFF"/>
                  </a:gs>
                  <a:gs pos="76000">
                    <a:srgbClr val="BC9800"/>
                  </a:gs>
                  <a:gs pos="24000">
                    <a:srgbClr val="BC9800"/>
                  </a:gs>
                  <a:gs pos="100000">
                    <a:srgbClr val="9A7D00"/>
                  </a:gs>
                </a:gsLst>
                <a:lin ang="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2000"/>
              </a:p>
            </p:txBody>
          </p:sp>
          <p:sp>
            <p:nvSpPr>
              <p:cNvPr id="70" name="แผนผังลำดับงาน: ป้อนข้อมูลด้วยตนเอง 4">
                <a:extLst>
                  <a:ext uri="{FF2B5EF4-FFF2-40B4-BE49-F238E27FC236}">
                    <a16:creationId xmlns:a16="http://schemas.microsoft.com/office/drawing/2014/main" id="{CDB1064D-F2C9-4D02-9722-A4463B75D08B}"/>
                  </a:ext>
                </a:extLst>
              </p:cNvPr>
              <p:cNvSpPr/>
              <p:nvPr/>
            </p:nvSpPr>
            <p:spPr>
              <a:xfrm>
                <a:off x="5883027" y="51469"/>
                <a:ext cx="3260973" cy="301861"/>
              </a:xfrm>
              <a:prstGeom prst="flowChartAlternateProcess">
                <a:avLst/>
              </a:prstGeom>
              <a:solidFill>
                <a:srgbClr val="00206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2000" dirty="0"/>
              </a:p>
            </p:txBody>
          </p:sp>
          <p:sp>
            <p:nvSpPr>
              <p:cNvPr id="71" name="สี่เหลี่ยมผืนผ้า 3">
                <a:extLst>
                  <a:ext uri="{FF2B5EF4-FFF2-40B4-BE49-F238E27FC236}">
                    <a16:creationId xmlns:a16="http://schemas.microsoft.com/office/drawing/2014/main" id="{8493D4F4-6FD8-4552-904E-DB7274115DA0}"/>
                  </a:ext>
                </a:extLst>
              </p:cNvPr>
              <p:cNvSpPr/>
              <p:nvPr/>
            </p:nvSpPr>
            <p:spPr>
              <a:xfrm>
                <a:off x="-29746" y="-164554"/>
                <a:ext cx="9173747" cy="432048"/>
              </a:xfrm>
              <a:prstGeom prst="rect">
                <a:avLst/>
              </a:prstGeom>
              <a:solidFill>
                <a:srgbClr val="00206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2000"/>
              </a:p>
            </p:txBody>
          </p:sp>
        </p:grpSp>
        <p:grpSp>
          <p:nvGrpSpPr>
            <p:cNvPr id="64" name="กลุ่ม 9">
              <a:extLst>
                <a:ext uri="{FF2B5EF4-FFF2-40B4-BE49-F238E27FC236}">
                  <a16:creationId xmlns:a16="http://schemas.microsoft.com/office/drawing/2014/main" id="{D2312BD0-5401-4FDB-9FF3-B1382B3C9639}"/>
                </a:ext>
              </a:extLst>
            </p:cNvPr>
            <p:cNvGrpSpPr/>
            <p:nvPr/>
          </p:nvGrpSpPr>
          <p:grpSpPr>
            <a:xfrm>
              <a:off x="5792566" y="-271597"/>
              <a:ext cx="1899096" cy="1541268"/>
              <a:chOff x="5491686" y="-481268"/>
              <a:chExt cx="1709187" cy="1387141"/>
            </a:xfrm>
          </p:grpSpPr>
          <p:sp>
            <p:nvSpPr>
              <p:cNvPr id="66" name="วงรี 13">
                <a:extLst>
                  <a:ext uri="{FF2B5EF4-FFF2-40B4-BE49-F238E27FC236}">
                    <a16:creationId xmlns:a16="http://schemas.microsoft.com/office/drawing/2014/main" id="{722B5707-C41F-4885-825E-D2676CEE49E1}"/>
                  </a:ext>
                </a:extLst>
              </p:cNvPr>
              <p:cNvSpPr/>
              <p:nvPr/>
            </p:nvSpPr>
            <p:spPr>
              <a:xfrm>
                <a:off x="5491686" y="-481268"/>
                <a:ext cx="1709187" cy="1387141"/>
              </a:xfrm>
              <a:prstGeom prst="ellipse">
                <a:avLst/>
              </a:prstGeom>
              <a:solidFill>
                <a:srgbClr val="FBF7F1"/>
              </a:solidFill>
              <a:ln>
                <a:noFill/>
              </a:ln>
              <a:effectLst>
                <a:softEdge rad="31750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2000"/>
              </a:p>
            </p:txBody>
          </p:sp>
          <p:pic>
            <p:nvPicPr>
              <p:cNvPr id="67" name="รูปภาพ 65">
                <a:extLst>
                  <a:ext uri="{FF2B5EF4-FFF2-40B4-BE49-F238E27FC236}">
                    <a16:creationId xmlns:a16="http://schemas.microsoft.com/office/drawing/2014/main" id="{EF9B53AA-6A14-4E04-B937-D6234A306BD7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r="65168" b="30186"/>
              <a:stretch/>
            </p:blipFill>
            <p:spPr>
              <a:xfrm>
                <a:off x="5978910" y="-202056"/>
                <a:ext cx="857563" cy="565764"/>
              </a:xfrm>
              <a:custGeom>
                <a:avLst/>
                <a:gdLst>
                  <a:gd name="connsiteX0" fmla="*/ 0 w 1500565"/>
                  <a:gd name="connsiteY0" fmla="*/ 0 h 990006"/>
                  <a:gd name="connsiteX1" fmla="*/ 1500565 w 1500565"/>
                  <a:gd name="connsiteY1" fmla="*/ 0 h 990006"/>
                  <a:gd name="connsiteX2" fmla="*/ 1500565 w 1500565"/>
                  <a:gd name="connsiteY2" fmla="*/ 699241 h 990006"/>
                  <a:gd name="connsiteX3" fmla="*/ 1454656 w 1500565"/>
                  <a:gd name="connsiteY3" fmla="*/ 699241 h 990006"/>
                  <a:gd name="connsiteX4" fmla="*/ 1454656 w 1500565"/>
                  <a:gd name="connsiteY4" fmla="*/ 958222 h 990006"/>
                  <a:gd name="connsiteX5" fmla="*/ 1500565 w 1500565"/>
                  <a:gd name="connsiteY5" fmla="*/ 958222 h 990006"/>
                  <a:gd name="connsiteX6" fmla="*/ 1500565 w 1500565"/>
                  <a:gd name="connsiteY6" fmla="*/ 990006 h 990006"/>
                  <a:gd name="connsiteX7" fmla="*/ 0 w 1500565"/>
                  <a:gd name="connsiteY7" fmla="*/ 990006 h 9900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00565" h="990006">
                    <a:moveTo>
                      <a:pt x="0" y="0"/>
                    </a:moveTo>
                    <a:lnTo>
                      <a:pt x="1500565" y="0"/>
                    </a:lnTo>
                    <a:lnTo>
                      <a:pt x="1500565" y="699241"/>
                    </a:lnTo>
                    <a:lnTo>
                      <a:pt x="1454656" y="699241"/>
                    </a:lnTo>
                    <a:lnTo>
                      <a:pt x="1454656" y="958222"/>
                    </a:lnTo>
                    <a:lnTo>
                      <a:pt x="1500565" y="958222"/>
                    </a:lnTo>
                    <a:lnTo>
                      <a:pt x="1500565" y="990006"/>
                    </a:lnTo>
                    <a:lnTo>
                      <a:pt x="0" y="990006"/>
                    </a:lnTo>
                    <a:close/>
                  </a:path>
                </a:pathLst>
              </a:custGeom>
            </p:spPr>
          </p:pic>
        </p:grpSp>
      </p:grpSp>
      <p:grpSp>
        <p:nvGrpSpPr>
          <p:cNvPr id="95" name="Group 94"/>
          <p:cNvGrpSpPr/>
          <p:nvPr/>
        </p:nvGrpSpPr>
        <p:grpSpPr>
          <a:xfrm>
            <a:off x="-23583" y="5154909"/>
            <a:ext cx="10183585" cy="694389"/>
            <a:chOff x="-23583" y="5134125"/>
            <a:chExt cx="10183585" cy="715174"/>
          </a:xfrm>
        </p:grpSpPr>
        <p:grpSp>
          <p:nvGrpSpPr>
            <p:cNvPr id="96" name="กลุ่ม 1">
              <a:extLst>
                <a:ext uri="{FF2B5EF4-FFF2-40B4-BE49-F238E27FC236}">
                  <a16:creationId xmlns:a16="http://schemas.microsoft.com/office/drawing/2014/main" id="{58DAA6D8-19A9-434E-BD10-9F227ECAADEE}"/>
                </a:ext>
              </a:extLst>
            </p:cNvPr>
            <p:cNvGrpSpPr/>
            <p:nvPr/>
          </p:nvGrpSpPr>
          <p:grpSpPr>
            <a:xfrm>
              <a:off x="-23583" y="5274993"/>
              <a:ext cx="10183585" cy="470079"/>
              <a:chOff x="-21226" y="4621292"/>
              <a:chExt cx="9165227" cy="561020"/>
            </a:xfrm>
          </p:grpSpPr>
          <p:grpSp>
            <p:nvGrpSpPr>
              <p:cNvPr id="103" name="กลุ่ม 7">
                <a:extLst>
                  <a:ext uri="{FF2B5EF4-FFF2-40B4-BE49-F238E27FC236}">
                    <a16:creationId xmlns:a16="http://schemas.microsoft.com/office/drawing/2014/main" id="{30C28730-7CDF-4231-A774-6A7122EB4AEA}"/>
                  </a:ext>
                </a:extLst>
              </p:cNvPr>
              <p:cNvGrpSpPr/>
              <p:nvPr/>
            </p:nvGrpSpPr>
            <p:grpSpPr>
              <a:xfrm>
                <a:off x="-21226" y="4635401"/>
                <a:ext cx="5133813" cy="546911"/>
                <a:chOff x="-45702" y="6428830"/>
                <a:chExt cx="7109733" cy="450425"/>
              </a:xfrm>
            </p:grpSpPr>
            <p:sp>
              <p:nvSpPr>
                <p:cNvPr id="107" name="รูปแบบอิสระ: รูปร่าง 55">
                  <a:extLst>
                    <a:ext uri="{FF2B5EF4-FFF2-40B4-BE49-F238E27FC236}">
                      <a16:creationId xmlns:a16="http://schemas.microsoft.com/office/drawing/2014/main" id="{447532BC-F1AF-418B-B954-69A21822D4D1}"/>
                    </a:ext>
                  </a:extLst>
                </p:cNvPr>
                <p:cNvSpPr/>
                <p:nvPr/>
              </p:nvSpPr>
              <p:spPr>
                <a:xfrm>
                  <a:off x="-16309" y="6508953"/>
                  <a:ext cx="6875685" cy="339767"/>
                </a:xfrm>
                <a:custGeom>
                  <a:avLst/>
                  <a:gdLst>
                    <a:gd name="connsiteX0" fmla="*/ 0 w 6028447"/>
                    <a:gd name="connsiteY0" fmla="*/ 0 h 339767"/>
                    <a:gd name="connsiteX1" fmla="*/ 6028447 w 6028447"/>
                    <a:gd name="connsiteY1" fmla="*/ 0 h 339767"/>
                    <a:gd name="connsiteX2" fmla="*/ 5679852 w 6028447"/>
                    <a:gd name="connsiteY2" fmla="*/ 339767 h 339767"/>
                    <a:gd name="connsiteX3" fmla="*/ 0 w 6028447"/>
                    <a:gd name="connsiteY3" fmla="*/ 339767 h 339767"/>
                    <a:gd name="connsiteX4" fmla="*/ 0 w 6028447"/>
                    <a:gd name="connsiteY4" fmla="*/ 0 h 3397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028447" h="339767">
                      <a:moveTo>
                        <a:pt x="0" y="0"/>
                      </a:moveTo>
                      <a:lnTo>
                        <a:pt x="6028447" y="0"/>
                      </a:lnTo>
                      <a:lnTo>
                        <a:pt x="5679852" y="339767"/>
                      </a:lnTo>
                      <a:lnTo>
                        <a:pt x="0" y="33976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th-TH" sz="2000" dirty="0"/>
                </a:p>
              </p:txBody>
            </p:sp>
            <p:sp>
              <p:nvSpPr>
                <p:cNvPr id="108" name="รูปแบบอิสระ: รูปร่าง 50">
                  <a:extLst>
                    <a:ext uri="{FF2B5EF4-FFF2-40B4-BE49-F238E27FC236}">
                      <a16:creationId xmlns:a16="http://schemas.microsoft.com/office/drawing/2014/main" id="{72AD55B9-27A4-40A2-86AD-A09FD1FBB379}"/>
                    </a:ext>
                  </a:extLst>
                </p:cNvPr>
                <p:cNvSpPr/>
                <p:nvPr/>
              </p:nvSpPr>
              <p:spPr>
                <a:xfrm>
                  <a:off x="-45702" y="6433550"/>
                  <a:ext cx="7025615" cy="426691"/>
                </a:xfrm>
                <a:custGeom>
                  <a:avLst/>
                  <a:gdLst>
                    <a:gd name="connsiteX0" fmla="*/ 0 w 6123140"/>
                    <a:gd name="connsiteY0" fmla="*/ 0 h 426691"/>
                    <a:gd name="connsiteX1" fmla="*/ 6123140 w 6123140"/>
                    <a:gd name="connsiteY1" fmla="*/ 0 h 426691"/>
                    <a:gd name="connsiteX2" fmla="*/ 6008569 w 6123140"/>
                    <a:gd name="connsiteY2" fmla="*/ 111669 h 426691"/>
                    <a:gd name="connsiteX3" fmla="*/ 5685361 w 6123140"/>
                    <a:gd name="connsiteY3" fmla="*/ 426691 h 426691"/>
                    <a:gd name="connsiteX4" fmla="*/ 5679852 w 6123140"/>
                    <a:gd name="connsiteY4" fmla="*/ 426691 h 426691"/>
                    <a:gd name="connsiteX5" fmla="*/ 6028447 w 6123140"/>
                    <a:gd name="connsiteY5" fmla="*/ 86924 h 426691"/>
                    <a:gd name="connsiteX6" fmla="*/ 0 w 6123140"/>
                    <a:gd name="connsiteY6" fmla="*/ 86924 h 426691"/>
                    <a:gd name="connsiteX7" fmla="*/ 0 w 6123140"/>
                    <a:gd name="connsiteY7" fmla="*/ 0 h 4266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123140" h="426691">
                      <a:moveTo>
                        <a:pt x="0" y="0"/>
                      </a:moveTo>
                      <a:lnTo>
                        <a:pt x="6123140" y="0"/>
                      </a:lnTo>
                      <a:lnTo>
                        <a:pt x="6008569" y="111669"/>
                      </a:lnTo>
                      <a:lnTo>
                        <a:pt x="5685361" y="426691"/>
                      </a:lnTo>
                      <a:lnTo>
                        <a:pt x="5679852" y="426691"/>
                      </a:lnTo>
                      <a:lnTo>
                        <a:pt x="6028447" y="86924"/>
                      </a:lnTo>
                      <a:lnTo>
                        <a:pt x="0" y="8692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>
                  <a:gsLst>
                    <a:gs pos="0">
                      <a:srgbClr val="FBE4AE"/>
                    </a:gs>
                    <a:gs pos="13000">
                      <a:srgbClr val="BD922A"/>
                    </a:gs>
                    <a:gs pos="21001">
                      <a:srgbClr val="BD922A"/>
                    </a:gs>
                    <a:gs pos="63000">
                      <a:srgbClr val="FBE4AE"/>
                    </a:gs>
                    <a:gs pos="67000">
                      <a:srgbClr val="BD922A"/>
                    </a:gs>
                    <a:gs pos="69000">
                      <a:srgbClr val="835E17"/>
                    </a:gs>
                    <a:gs pos="82001">
                      <a:srgbClr val="A28949"/>
                    </a:gs>
                    <a:gs pos="100000">
                      <a:srgbClr val="FAE3B7"/>
                    </a:gs>
                  </a:gsLst>
                  <a:lin ang="0" scaled="1"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th-TH" sz="2000" dirty="0"/>
                </a:p>
              </p:txBody>
            </p:sp>
            <p:sp>
              <p:nvSpPr>
                <p:cNvPr id="109" name="รูปแบบอิสระ: รูปร่าง 49">
                  <a:extLst>
                    <a:ext uri="{FF2B5EF4-FFF2-40B4-BE49-F238E27FC236}">
                      <a16:creationId xmlns:a16="http://schemas.microsoft.com/office/drawing/2014/main" id="{0CC04605-512B-40BA-BB6C-C4CA6329F254}"/>
                    </a:ext>
                  </a:extLst>
                </p:cNvPr>
                <p:cNvSpPr/>
                <p:nvPr/>
              </p:nvSpPr>
              <p:spPr>
                <a:xfrm rot="380166">
                  <a:off x="6515308" y="6428830"/>
                  <a:ext cx="548723" cy="450425"/>
                </a:xfrm>
                <a:custGeom>
                  <a:avLst/>
                  <a:gdLst>
                    <a:gd name="connsiteX0" fmla="*/ 411471 w 524882"/>
                    <a:gd name="connsiteY0" fmla="*/ 0 h 426691"/>
                    <a:gd name="connsiteX1" fmla="*/ 524882 w 524882"/>
                    <a:gd name="connsiteY1" fmla="*/ 0 h 426691"/>
                    <a:gd name="connsiteX2" fmla="*/ 113411 w 524882"/>
                    <a:gd name="connsiteY2" fmla="*/ 426691 h 426691"/>
                    <a:gd name="connsiteX3" fmla="*/ 0 w 524882"/>
                    <a:gd name="connsiteY3" fmla="*/ 426691 h 426691"/>
                    <a:gd name="connsiteX4" fmla="*/ 411471 w 524882"/>
                    <a:gd name="connsiteY4" fmla="*/ 0 h 4266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24882" h="426691">
                      <a:moveTo>
                        <a:pt x="411471" y="0"/>
                      </a:moveTo>
                      <a:lnTo>
                        <a:pt x="524882" y="0"/>
                      </a:lnTo>
                      <a:lnTo>
                        <a:pt x="113411" y="426691"/>
                      </a:lnTo>
                      <a:lnTo>
                        <a:pt x="0" y="426691"/>
                      </a:lnTo>
                      <a:lnTo>
                        <a:pt x="411471" y="0"/>
                      </a:ln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FBE4AE"/>
                    </a:gs>
                    <a:gs pos="13000">
                      <a:srgbClr val="BD922A"/>
                    </a:gs>
                    <a:gs pos="21001">
                      <a:srgbClr val="BD922A"/>
                    </a:gs>
                    <a:gs pos="63000">
                      <a:srgbClr val="FBE4AE"/>
                    </a:gs>
                    <a:gs pos="67000">
                      <a:srgbClr val="BD922A"/>
                    </a:gs>
                    <a:gs pos="69000">
                      <a:srgbClr val="835E17"/>
                    </a:gs>
                    <a:gs pos="82001">
                      <a:srgbClr val="A28949"/>
                    </a:gs>
                    <a:gs pos="100000">
                      <a:srgbClr val="FAE3B7"/>
                    </a:gs>
                  </a:gsLst>
                  <a:path path="circle">
                    <a:fillToRect l="100000" b="100000"/>
                  </a:path>
                  <a:tileRect t="-100000" r="-100000"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th-TH" sz="2000"/>
                </a:p>
              </p:txBody>
            </p:sp>
          </p:grpSp>
          <p:grpSp>
            <p:nvGrpSpPr>
              <p:cNvPr id="104" name="กลุ่ม 4">
                <a:extLst>
                  <a:ext uri="{FF2B5EF4-FFF2-40B4-BE49-F238E27FC236}">
                    <a16:creationId xmlns:a16="http://schemas.microsoft.com/office/drawing/2014/main" id="{33080593-C486-4A4E-A259-28A964353B4D}"/>
                  </a:ext>
                </a:extLst>
              </p:cNvPr>
              <p:cNvGrpSpPr/>
              <p:nvPr/>
            </p:nvGrpSpPr>
            <p:grpSpPr>
              <a:xfrm>
                <a:off x="7524888" y="4621292"/>
                <a:ext cx="1619113" cy="531030"/>
                <a:chOff x="9543115" y="6415804"/>
                <a:chExt cx="2661401" cy="453428"/>
              </a:xfrm>
            </p:grpSpPr>
            <p:sp>
              <p:nvSpPr>
                <p:cNvPr id="105" name="รูปแบบอิสระ: รูปร่าง 38">
                  <a:extLst>
                    <a:ext uri="{FF2B5EF4-FFF2-40B4-BE49-F238E27FC236}">
                      <a16:creationId xmlns:a16="http://schemas.microsoft.com/office/drawing/2014/main" id="{18287458-5345-45BB-A7B2-0AE1DDE4E433}"/>
                    </a:ext>
                  </a:extLst>
                </p:cNvPr>
                <p:cNvSpPr/>
                <p:nvPr/>
              </p:nvSpPr>
              <p:spPr>
                <a:xfrm>
                  <a:off x="9543115" y="6415804"/>
                  <a:ext cx="2661398" cy="441288"/>
                </a:xfrm>
                <a:custGeom>
                  <a:avLst/>
                  <a:gdLst>
                    <a:gd name="connsiteX0" fmla="*/ 437779 w 1373020"/>
                    <a:gd name="connsiteY0" fmla="*/ 0 h 426691"/>
                    <a:gd name="connsiteX1" fmla="*/ 1373020 w 1373020"/>
                    <a:gd name="connsiteY1" fmla="*/ 0 h 426691"/>
                    <a:gd name="connsiteX2" fmla="*/ 1373020 w 1373020"/>
                    <a:gd name="connsiteY2" fmla="*/ 426691 h 426691"/>
                    <a:gd name="connsiteX3" fmla="*/ 0 w 1373020"/>
                    <a:gd name="connsiteY3" fmla="*/ 426691 h 426691"/>
                    <a:gd name="connsiteX4" fmla="*/ 323208 w 1373020"/>
                    <a:gd name="connsiteY4" fmla="*/ 111669 h 426691"/>
                    <a:gd name="connsiteX5" fmla="*/ 437779 w 1373020"/>
                    <a:gd name="connsiteY5" fmla="*/ 0 h 4266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73020" h="426691">
                      <a:moveTo>
                        <a:pt x="437779" y="0"/>
                      </a:moveTo>
                      <a:lnTo>
                        <a:pt x="1373020" y="0"/>
                      </a:lnTo>
                      <a:lnTo>
                        <a:pt x="1373020" y="426691"/>
                      </a:lnTo>
                      <a:lnTo>
                        <a:pt x="0" y="426691"/>
                      </a:lnTo>
                      <a:lnTo>
                        <a:pt x="323208" y="111669"/>
                      </a:lnTo>
                      <a:lnTo>
                        <a:pt x="437779" y="0"/>
                      </a:lnTo>
                      <a:close/>
                    </a:path>
                  </a:pathLst>
                </a:custGeom>
                <a:gradFill>
                  <a:gsLst>
                    <a:gs pos="0">
                      <a:srgbClr val="FBE4AE"/>
                    </a:gs>
                    <a:gs pos="13000">
                      <a:srgbClr val="BD922A"/>
                    </a:gs>
                    <a:gs pos="21001">
                      <a:srgbClr val="BD922A"/>
                    </a:gs>
                    <a:gs pos="63000">
                      <a:srgbClr val="FBE4AE"/>
                    </a:gs>
                    <a:gs pos="67000">
                      <a:srgbClr val="BD922A"/>
                    </a:gs>
                    <a:gs pos="69000">
                      <a:srgbClr val="835E17"/>
                    </a:gs>
                    <a:gs pos="82001">
                      <a:srgbClr val="A28949"/>
                    </a:gs>
                    <a:gs pos="100000">
                      <a:srgbClr val="FAE3B7"/>
                    </a:gs>
                  </a:gsLst>
                  <a:lin ang="0" scaled="1"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th-TH" sz="2000"/>
                </a:p>
              </p:txBody>
            </p:sp>
            <p:sp>
              <p:nvSpPr>
                <p:cNvPr id="106" name="รูปแบบอิสระ: รูปร่าง 31">
                  <a:extLst>
                    <a:ext uri="{FF2B5EF4-FFF2-40B4-BE49-F238E27FC236}">
                      <a16:creationId xmlns:a16="http://schemas.microsoft.com/office/drawing/2014/main" id="{CB515603-CB57-4A48-B8A7-C4BD2C469F4B}"/>
                    </a:ext>
                  </a:extLst>
                </p:cNvPr>
                <p:cNvSpPr/>
                <p:nvPr/>
              </p:nvSpPr>
              <p:spPr>
                <a:xfrm>
                  <a:off x="9543115" y="6510930"/>
                  <a:ext cx="2661401" cy="358302"/>
                </a:xfrm>
                <a:custGeom>
                  <a:avLst/>
                  <a:gdLst>
                    <a:gd name="connsiteX0" fmla="*/ 349528 w 1399340"/>
                    <a:gd name="connsiteY0" fmla="*/ 0 h 340675"/>
                    <a:gd name="connsiteX1" fmla="*/ 1399340 w 1399340"/>
                    <a:gd name="connsiteY1" fmla="*/ 0 h 340675"/>
                    <a:gd name="connsiteX2" fmla="*/ 1399340 w 1399340"/>
                    <a:gd name="connsiteY2" fmla="*/ 340675 h 340675"/>
                    <a:gd name="connsiteX3" fmla="*/ 0 w 1399340"/>
                    <a:gd name="connsiteY3" fmla="*/ 340675 h 340675"/>
                    <a:gd name="connsiteX4" fmla="*/ 349528 w 1399340"/>
                    <a:gd name="connsiteY4" fmla="*/ 0 h 3406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99340" h="340675">
                      <a:moveTo>
                        <a:pt x="349528" y="0"/>
                      </a:moveTo>
                      <a:lnTo>
                        <a:pt x="1399340" y="0"/>
                      </a:lnTo>
                      <a:lnTo>
                        <a:pt x="1399340" y="340675"/>
                      </a:lnTo>
                      <a:lnTo>
                        <a:pt x="0" y="340675"/>
                      </a:lnTo>
                      <a:lnTo>
                        <a:pt x="349528" y="0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th-TH" sz="2000"/>
                </a:p>
              </p:txBody>
            </p:sp>
          </p:grpSp>
        </p:grpSp>
        <p:pic>
          <p:nvPicPr>
            <p:cNvPr id="97" name="Picture 23">
              <a:extLst>
                <a:ext uri="{FF2B5EF4-FFF2-40B4-BE49-F238E27FC236}">
                  <a16:creationId xmlns:a16="http://schemas.microsoft.com/office/drawing/2014/main" id="{A9FCDA38-8F0B-49DF-8F2E-B899B1F3623D}"/>
                </a:ext>
              </a:extLst>
            </p:cNvPr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699853" y="5264104"/>
              <a:ext cx="625615" cy="408428"/>
            </a:xfrm>
            <a:prstGeom prst="rect">
              <a:avLst/>
            </a:prstGeom>
          </p:spPr>
        </p:pic>
        <p:pic>
          <p:nvPicPr>
            <p:cNvPr id="98" name="Picture 24">
              <a:extLst>
                <a:ext uri="{FF2B5EF4-FFF2-40B4-BE49-F238E27FC236}">
                  <a16:creationId xmlns:a16="http://schemas.microsoft.com/office/drawing/2014/main" id="{199745AA-CFB3-443D-A566-E11575BA5223}"/>
                </a:ext>
              </a:extLst>
            </p:cNvPr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440755" y="5252961"/>
              <a:ext cx="384697" cy="433336"/>
            </a:xfrm>
            <a:prstGeom prst="rect">
              <a:avLst/>
            </a:prstGeom>
          </p:spPr>
        </p:pic>
        <p:pic>
          <p:nvPicPr>
            <p:cNvPr id="99" name="Picture 35">
              <a:extLst>
                <a:ext uri="{FF2B5EF4-FFF2-40B4-BE49-F238E27FC236}">
                  <a16:creationId xmlns:a16="http://schemas.microsoft.com/office/drawing/2014/main" id="{9584FECB-F937-4F01-8CDD-C92F98A2F1BC}"/>
                </a:ext>
              </a:extLst>
            </p:cNvPr>
            <p:cNvPicPr>
              <a:picLocks noChangeAspect="1"/>
            </p:cNvPicPr>
            <p:nvPr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882063" y="5338458"/>
              <a:ext cx="373365" cy="309768"/>
            </a:xfrm>
            <a:prstGeom prst="rect">
              <a:avLst/>
            </a:prstGeom>
          </p:spPr>
        </p:pic>
        <p:pic>
          <p:nvPicPr>
            <p:cNvPr id="100" name="Picture 36">
              <a:extLst>
                <a:ext uri="{FF2B5EF4-FFF2-40B4-BE49-F238E27FC236}">
                  <a16:creationId xmlns:a16="http://schemas.microsoft.com/office/drawing/2014/main" id="{62FFD426-AD6C-47DA-99D3-A7217E240C18}"/>
                </a:ext>
              </a:extLst>
            </p:cNvPr>
            <p:cNvPicPr>
              <a:picLocks noChangeAspect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345100" y="5340250"/>
              <a:ext cx="281130" cy="303691"/>
            </a:xfrm>
            <a:prstGeom prst="rect">
              <a:avLst/>
            </a:prstGeom>
          </p:spPr>
        </p:pic>
        <p:pic>
          <p:nvPicPr>
            <p:cNvPr id="101" name="Picture 2" descr="C:\Users\Administrator\Desktop\change for good.png"/>
            <p:cNvPicPr>
              <a:picLocks noChangeAspect="1" noChangeArrowheads="1"/>
            </p:cNvPicPr>
            <p:nvPr/>
          </p:nvPicPr>
          <p:blipFill>
            <a:blip r:embed="rId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606130" y="5281839"/>
              <a:ext cx="890907" cy="501037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02" name="รูปแบบอิสระ: รูปร่าง 49">
              <a:extLst>
                <a:ext uri="{FF2B5EF4-FFF2-40B4-BE49-F238E27FC236}">
                  <a16:creationId xmlns:a16="http://schemas.microsoft.com/office/drawing/2014/main" id="{0CC04605-512B-40BA-BB6C-C4CA6329F254}"/>
                </a:ext>
              </a:extLst>
            </p:cNvPr>
            <p:cNvSpPr/>
            <p:nvPr/>
          </p:nvSpPr>
          <p:spPr>
            <a:xfrm rot="1816843">
              <a:off x="8384884" y="5134125"/>
              <a:ext cx="366819" cy="715174"/>
            </a:xfrm>
            <a:custGeom>
              <a:avLst/>
              <a:gdLst>
                <a:gd name="connsiteX0" fmla="*/ 411471 w 524882"/>
                <a:gd name="connsiteY0" fmla="*/ 0 h 426691"/>
                <a:gd name="connsiteX1" fmla="*/ 524882 w 524882"/>
                <a:gd name="connsiteY1" fmla="*/ 0 h 426691"/>
                <a:gd name="connsiteX2" fmla="*/ 113411 w 524882"/>
                <a:gd name="connsiteY2" fmla="*/ 426691 h 426691"/>
                <a:gd name="connsiteX3" fmla="*/ 0 w 524882"/>
                <a:gd name="connsiteY3" fmla="*/ 426691 h 426691"/>
                <a:gd name="connsiteX4" fmla="*/ 411471 w 524882"/>
                <a:gd name="connsiteY4" fmla="*/ 0 h 426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4882" h="426691">
                  <a:moveTo>
                    <a:pt x="411471" y="0"/>
                  </a:moveTo>
                  <a:lnTo>
                    <a:pt x="524882" y="0"/>
                  </a:lnTo>
                  <a:lnTo>
                    <a:pt x="113411" y="426691"/>
                  </a:lnTo>
                  <a:lnTo>
                    <a:pt x="0" y="426691"/>
                  </a:lnTo>
                  <a:lnTo>
                    <a:pt x="411471" y="0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BE4AE"/>
                </a:gs>
                <a:gs pos="13000">
                  <a:srgbClr val="BD922A"/>
                </a:gs>
                <a:gs pos="21001">
                  <a:srgbClr val="BD922A"/>
                </a:gs>
                <a:gs pos="63000">
                  <a:srgbClr val="FBE4AE"/>
                </a:gs>
                <a:gs pos="67000">
                  <a:srgbClr val="BD922A"/>
                </a:gs>
                <a:gs pos="69000">
                  <a:srgbClr val="835E17"/>
                </a:gs>
                <a:gs pos="82001">
                  <a:srgbClr val="A28949"/>
                </a:gs>
                <a:gs pos="100000">
                  <a:srgbClr val="FAE3B7"/>
                </a:gs>
              </a:gsLst>
              <a:path path="circle">
                <a:fillToRect l="100000" b="100000"/>
              </a:path>
              <a:tileRect t="-100000" r="-10000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th-TH" sz="2000"/>
            </a:p>
          </p:txBody>
        </p:sp>
      </p:grpSp>
      <p:sp>
        <p:nvSpPr>
          <p:cNvPr id="29" name="TextBox 7"/>
          <p:cNvSpPr txBox="1"/>
          <p:nvPr/>
        </p:nvSpPr>
        <p:spPr>
          <a:xfrm>
            <a:off x="216981" y="5442506"/>
            <a:ext cx="5166910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th-TH" sz="1000" b="1" dirty="0">
                <a:solidFill>
                  <a:schemeClr val="bg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เศรษฐกิจฐานรากมั่นคง ชุมชนเข้มแข็งอย่างยั่งยืน ด้วยหลักปรัชญาของเศรษฐกิจพอเพียง</a:t>
            </a:r>
          </a:p>
        </p:txBody>
      </p:sp>
      <p:sp>
        <p:nvSpPr>
          <p:cNvPr id="30" name="กล่องข้อความ 8">
            <a:extLst>
              <a:ext uri="{FF2B5EF4-FFF2-40B4-BE49-F238E27FC236}">
                <a16:creationId xmlns:a16="http://schemas.microsoft.com/office/drawing/2014/main" id="{BF84CABE-5C70-4013-8958-0D4F9CD0D474}"/>
              </a:ext>
            </a:extLst>
          </p:cNvPr>
          <p:cNvSpPr txBox="1"/>
          <p:nvPr/>
        </p:nvSpPr>
        <p:spPr>
          <a:xfrm>
            <a:off x="7676272" y="32100"/>
            <a:ext cx="2493196" cy="5262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ct val="120000"/>
              </a:lnSpc>
            </a:pPr>
            <a:r>
              <a:rPr lang="en-US" sz="12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60 </a:t>
            </a:r>
            <a:r>
              <a:rPr lang="th-TH" sz="12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ปี กรมการพัฒนาชุมชน</a:t>
            </a:r>
          </a:p>
          <a:p>
            <a:pPr>
              <a:lnSpc>
                <a:spcPct val="120000"/>
              </a:lnSpc>
            </a:pPr>
            <a:r>
              <a:rPr lang="th-TH" sz="12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สร้างสรรค์ชุมชน สร้างคน สร้างชาติ</a:t>
            </a:r>
            <a:endParaRPr lang="en-US" sz="1200" b="1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hulabhorn Likit Text" panose="00000500000000000000" pitchFamily="50" charset="-34"/>
              <a:cs typeface="Chulabhorn Likit Text" panose="00000500000000000000" pitchFamily="50" charset="-34"/>
            </a:endParaRPr>
          </a:p>
        </p:txBody>
      </p:sp>
    </p:spTree>
    <p:extLst>
      <p:ext uri="{BB962C8B-B14F-4D97-AF65-F5344CB8AC3E}">
        <p14:creationId xmlns:p14="http://schemas.microsoft.com/office/powerpoint/2010/main" val="112520215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ตาราง 3">
            <a:extLst>
              <a:ext uri="{FF2B5EF4-FFF2-40B4-BE49-F238E27FC236}">
                <a16:creationId xmlns:a16="http://schemas.microsoft.com/office/drawing/2014/main" id="{0EDD10FC-6302-4D5D-BDC6-EF86107A17CE}"/>
              </a:ext>
            </a:extLst>
          </p:cNvPr>
          <p:cNvGraphicFramePr>
            <a:graphicFrameLocks noGrp="1"/>
          </p:cNvGraphicFramePr>
          <p:nvPr>
            <p:extLst/>
          </p:nvPr>
        </p:nvGraphicFramePr>
        <p:xfrm>
          <a:off x="120972" y="1083325"/>
          <a:ext cx="9452235" cy="3541840"/>
        </p:xfrm>
        <a:graphic>
          <a:graphicData uri="http://schemas.openxmlformats.org/drawingml/2006/table">
            <a:tbl>
              <a:tblPr/>
              <a:tblGrid>
                <a:gridCol w="1165952">
                  <a:extLst>
                    <a:ext uri="{9D8B030D-6E8A-4147-A177-3AD203B41FA5}">
                      <a16:colId xmlns:a16="http://schemas.microsoft.com/office/drawing/2014/main" val="3206902893"/>
                    </a:ext>
                  </a:extLst>
                </a:gridCol>
                <a:gridCol w="1543747">
                  <a:extLst>
                    <a:ext uri="{9D8B030D-6E8A-4147-A177-3AD203B41FA5}">
                      <a16:colId xmlns:a16="http://schemas.microsoft.com/office/drawing/2014/main" val="827538524"/>
                    </a:ext>
                  </a:extLst>
                </a:gridCol>
                <a:gridCol w="1484372">
                  <a:extLst>
                    <a:ext uri="{9D8B030D-6E8A-4147-A177-3AD203B41FA5}">
                      <a16:colId xmlns:a16="http://schemas.microsoft.com/office/drawing/2014/main" val="1422179664"/>
                    </a:ext>
                  </a:extLst>
                </a:gridCol>
                <a:gridCol w="876644">
                  <a:extLst>
                    <a:ext uri="{9D8B030D-6E8A-4147-A177-3AD203B41FA5}">
                      <a16:colId xmlns:a16="http://schemas.microsoft.com/office/drawing/2014/main" val="911261014"/>
                    </a:ext>
                  </a:extLst>
                </a:gridCol>
                <a:gridCol w="1713726">
                  <a:extLst>
                    <a:ext uri="{9D8B030D-6E8A-4147-A177-3AD203B41FA5}">
                      <a16:colId xmlns:a16="http://schemas.microsoft.com/office/drawing/2014/main" val="1441304617"/>
                    </a:ext>
                  </a:extLst>
                </a:gridCol>
                <a:gridCol w="1140594">
                  <a:extLst>
                    <a:ext uri="{9D8B030D-6E8A-4147-A177-3AD203B41FA5}">
                      <a16:colId xmlns:a16="http://schemas.microsoft.com/office/drawing/2014/main" val="3958527053"/>
                    </a:ext>
                  </a:extLst>
                </a:gridCol>
                <a:gridCol w="1527200">
                  <a:extLst>
                    <a:ext uri="{9D8B030D-6E8A-4147-A177-3AD203B41FA5}">
                      <a16:colId xmlns:a16="http://schemas.microsoft.com/office/drawing/2014/main" val="247973269"/>
                    </a:ext>
                  </a:extLst>
                </a:gridCol>
              </a:tblGrid>
              <a:tr h="1024440">
                <a:tc>
                  <a:txBody>
                    <a:bodyPr/>
                    <a:lstStyle/>
                    <a:p>
                      <a:pPr algn="ctr" fontAlgn="b"/>
                      <a:r>
                        <a:rPr lang="th-TH" sz="1100" b="1" i="0" u="none" strike="noStrike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รายการ</a:t>
                      </a:r>
                    </a:p>
                  </a:txBody>
                  <a:tcPr marL="7409" marR="7409" marT="740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th-TH" sz="1100" b="1" i="0" u="none" strike="noStrike" dirty="0">
                        <a:solidFill>
                          <a:schemeClr val="tx1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h-TH" sz="1100" b="1" i="0" u="none" strike="noStrike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งบประมาณจัดสรร (บาท) </a:t>
                      </a:r>
                    </a:p>
                    <a:p>
                      <a:pPr algn="ctr" fontAlgn="b"/>
                      <a:endParaRPr lang="th-TH" sz="1100" b="1" i="0" u="none" strike="noStrike" dirty="0">
                        <a:solidFill>
                          <a:schemeClr val="tx1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7409" marR="7409" marT="740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th-TH" sz="1100" b="1" i="0" u="none" strike="noStrike" dirty="0">
                        <a:solidFill>
                          <a:schemeClr val="tx1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  <a:p>
                      <a:pPr algn="ctr" fontAlgn="b"/>
                      <a:r>
                        <a:rPr lang="th-TH" sz="1100" b="1" i="0" u="none" strike="noStrike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ผลการเบิกจ่าย</a:t>
                      </a:r>
                    </a:p>
                  </a:txBody>
                  <a:tcPr marL="7409" marR="7409" marT="740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h-TH" sz="1100" b="1" i="0" u="none" strike="noStrike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</a:t>
                      </a:r>
                    </a:p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h-TH" sz="1100" b="1" i="0" u="none" strike="noStrike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ร้อยละการเบิกจ่าย </a:t>
                      </a:r>
                    </a:p>
                    <a:p>
                      <a:pPr algn="ctr" fontAlgn="b"/>
                      <a:endParaRPr lang="th-TH" sz="1100" b="1" i="0" u="none" strike="noStrike" dirty="0">
                        <a:solidFill>
                          <a:schemeClr val="tx1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7409" marR="7409" marT="740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100" b="1" i="0" u="none" strike="noStrike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เป้าหมายไตรมาส 3 (</a:t>
                      </a:r>
                      <a:r>
                        <a:rPr lang="en-US" sz="1100" b="1" i="0" u="none" strike="noStrike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77%</a:t>
                      </a:r>
                      <a:r>
                        <a:rPr lang="th-TH" sz="1100" b="1" i="0" u="none" strike="noStrike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) </a:t>
                      </a:r>
                    </a:p>
                  </a:txBody>
                  <a:tcPr marL="7409" marR="7409" marT="740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h-TH" sz="1100" b="1" i="0" u="none" strike="noStrike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</a:t>
                      </a:r>
                    </a:p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h-TH" sz="1100" b="1" i="0" u="none" strike="noStrike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ร้อยละสูง/</a:t>
                      </a:r>
                      <a:br>
                        <a:rPr lang="th-TH" sz="1100" b="1" i="0" u="none" strike="noStrike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</a:br>
                      <a:r>
                        <a:rPr lang="th-TH" sz="1100" b="1" i="0" u="none" strike="noStrike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ต่ำกว่าเป้าหมายผลการเบิกจ่าย </a:t>
                      </a:r>
                    </a:p>
                    <a:p>
                      <a:pPr algn="ctr" fontAlgn="b"/>
                      <a:endParaRPr lang="th-TH" sz="1100" b="1" i="0" u="none" strike="noStrike" dirty="0">
                        <a:solidFill>
                          <a:schemeClr val="tx1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7409" marR="7409" marT="740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100" b="1" i="0" u="none" strike="noStrike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งบประมาณคงเหลือ </a:t>
                      </a:r>
                    </a:p>
                  </a:txBody>
                  <a:tcPr marL="7409" marR="7409" marT="740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06346304"/>
                  </a:ext>
                </a:extLst>
              </a:tr>
              <a:tr h="629350">
                <a:tc>
                  <a:txBody>
                    <a:bodyPr/>
                    <a:lstStyle/>
                    <a:p>
                      <a:pPr algn="l" fontAlgn="b"/>
                      <a:r>
                        <a:rPr lang="th-TH" sz="1100" b="1" i="0" u="none" strike="noStrike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งบบริหาร </a:t>
                      </a:r>
                    </a:p>
                  </a:txBody>
                  <a:tcPr marL="7409" marR="7409" marT="740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100" b="1" i="0" u="none" strike="noStrike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271,432,950.00 </a:t>
                      </a:r>
                    </a:p>
                  </a:txBody>
                  <a:tcPr marL="7409" marR="7409" marT="740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142,160,137.00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52.37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209,003,371.50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-24.63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129,272,813.00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56312256"/>
                  </a:ext>
                </a:extLst>
              </a:tr>
              <a:tr h="629350">
                <a:tc>
                  <a:txBody>
                    <a:bodyPr/>
                    <a:lstStyle/>
                    <a:p>
                      <a:pPr algn="l" fontAlgn="b"/>
                      <a:r>
                        <a:rPr lang="th-TH" sz="1100" b="1" i="0" u="none" strike="noStrike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เงินอุดหนุน </a:t>
                      </a:r>
                    </a:p>
                  </a:txBody>
                  <a:tcPr marL="7409" marR="7409" marT="740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100" b="1" i="0" u="none" strike="noStrike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90,000,000.00 </a:t>
                      </a:r>
                    </a:p>
                  </a:txBody>
                  <a:tcPr marL="7409" marR="7409" marT="740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81,792,776.00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90.88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69,300,000.00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13.88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8,207,224.00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54063432"/>
                  </a:ext>
                </a:extLst>
              </a:tr>
              <a:tr h="629350">
                <a:tc>
                  <a:txBody>
                    <a:bodyPr/>
                    <a:lstStyle/>
                    <a:p>
                      <a:pPr algn="l" fontAlgn="b"/>
                      <a:r>
                        <a:rPr lang="th-TH" sz="1100" b="1" i="0" u="none" strike="noStrike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เงินทุนหมุนเวียน </a:t>
                      </a:r>
                    </a:p>
                  </a:txBody>
                  <a:tcPr marL="7409" marR="7409" marT="740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100" b="1" i="0" u="none" strike="noStrike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600,000,000.00 </a:t>
                      </a:r>
                    </a:p>
                  </a:txBody>
                  <a:tcPr marL="7409" marR="7409" marT="740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526,819,977.00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86.14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462,000,000.00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9.14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83,180,023.00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24521834"/>
                  </a:ext>
                </a:extLst>
              </a:tr>
              <a:tr h="629350">
                <a:tc>
                  <a:txBody>
                    <a:bodyPr/>
                    <a:lstStyle/>
                    <a:p>
                      <a:pPr algn="ctr" fontAlgn="b"/>
                      <a:r>
                        <a:rPr lang="th-TH" sz="1100" b="1" i="0" u="none" strike="noStrike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รวม </a:t>
                      </a:r>
                    </a:p>
                  </a:txBody>
                  <a:tcPr marL="7409" marR="7409" marT="740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EDAE5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100" b="1" i="0" u="none" strike="noStrike" baseline="0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</a:t>
                      </a:r>
                      <a:r>
                        <a:rPr lang="th-TH" sz="1100" b="1" i="0" u="none" strike="noStrike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961,432,950.00 </a:t>
                      </a:r>
                    </a:p>
                  </a:txBody>
                  <a:tcPr marL="7409" marR="7409" marT="740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EDAE5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740,772,890.00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EDAE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77.05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EDAE5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740,303,371.50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EDAE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0.05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EDAE5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220,660,060.00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EDAE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22541370"/>
                  </a:ext>
                </a:extLst>
              </a:tr>
            </a:tbl>
          </a:graphicData>
        </a:graphic>
      </p:graphicFrame>
      <p:grpSp>
        <p:nvGrpSpPr>
          <p:cNvPr id="27" name="Group 26"/>
          <p:cNvGrpSpPr/>
          <p:nvPr/>
        </p:nvGrpSpPr>
        <p:grpSpPr>
          <a:xfrm>
            <a:off x="-23583" y="5154909"/>
            <a:ext cx="10183585" cy="694389"/>
            <a:chOff x="-23583" y="5154909"/>
            <a:chExt cx="10183585" cy="694389"/>
          </a:xfrm>
        </p:grpSpPr>
        <p:grpSp>
          <p:nvGrpSpPr>
            <p:cNvPr id="28" name="Group 27"/>
            <p:cNvGrpSpPr/>
            <p:nvPr/>
          </p:nvGrpSpPr>
          <p:grpSpPr>
            <a:xfrm>
              <a:off x="-23583" y="5154909"/>
              <a:ext cx="10183585" cy="694389"/>
              <a:chOff x="-23583" y="5134125"/>
              <a:chExt cx="10183585" cy="715174"/>
            </a:xfrm>
          </p:grpSpPr>
          <p:grpSp>
            <p:nvGrpSpPr>
              <p:cNvPr id="30" name="กลุ่ม 1">
                <a:extLst>
                  <a:ext uri="{FF2B5EF4-FFF2-40B4-BE49-F238E27FC236}">
                    <a16:creationId xmlns:a16="http://schemas.microsoft.com/office/drawing/2014/main" id="{58DAA6D8-19A9-434E-BD10-9F227ECAADEE}"/>
                  </a:ext>
                </a:extLst>
              </p:cNvPr>
              <p:cNvGrpSpPr/>
              <p:nvPr/>
            </p:nvGrpSpPr>
            <p:grpSpPr>
              <a:xfrm>
                <a:off x="-23583" y="5274993"/>
                <a:ext cx="10183585" cy="470079"/>
                <a:chOff x="-21226" y="4621292"/>
                <a:chExt cx="9165227" cy="561020"/>
              </a:xfrm>
            </p:grpSpPr>
            <p:grpSp>
              <p:nvGrpSpPr>
                <p:cNvPr id="37" name="กลุ่ม 7">
                  <a:extLst>
                    <a:ext uri="{FF2B5EF4-FFF2-40B4-BE49-F238E27FC236}">
                      <a16:creationId xmlns:a16="http://schemas.microsoft.com/office/drawing/2014/main" id="{30C28730-7CDF-4231-A774-6A7122EB4AEA}"/>
                    </a:ext>
                  </a:extLst>
                </p:cNvPr>
                <p:cNvGrpSpPr/>
                <p:nvPr/>
              </p:nvGrpSpPr>
              <p:grpSpPr>
                <a:xfrm>
                  <a:off x="-21226" y="4635401"/>
                  <a:ext cx="5133813" cy="546911"/>
                  <a:chOff x="-45702" y="6428830"/>
                  <a:chExt cx="7109733" cy="450425"/>
                </a:xfrm>
              </p:grpSpPr>
              <p:sp>
                <p:nvSpPr>
                  <p:cNvPr id="41" name="รูปแบบอิสระ: รูปร่าง 55">
                    <a:extLst>
                      <a:ext uri="{FF2B5EF4-FFF2-40B4-BE49-F238E27FC236}">
                        <a16:creationId xmlns:a16="http://schemas.microsoft.com/office/drawing/2014/main" id="{447532BC-F1AF-418B-B954-69A21822D4D1}"/>
                      </a:ext>
                    </a:extLst>
                  </p:cNvPr>
                  <p:cNvSpPr/>
                  <p:nvPr/>
                </p:nvSpPr>
                <p:spPr>
                  <a:xfrm>
                    <a:off x="-16309" y="6508953"/>
                    <a:ext cx="6875685" cy="339767"/>
                  </a:xfrm>
                  <a:custGeom>
                    <a:avLst/>
                    <a:gdLst>
                      <a:gd name="connsiteX0" fmla="*/ 0 w 6028447"/>
                      <a:gd name="connsiteY0" fmla="*/ 0 h 339767"/>
                      <a:gd name="connsiteX1" fmla="*/ 6028447 w 6028447"/>
                      <a:gd name="connsiteY1" fmla="*/ 0 h 339767"/>
                      <a:gd name="connsiteX2" fmla="*/ 5679852 w 6028447"/>
                      <a:gd name="connsiteY2" fmla="*/ 339767 h 339767"/>
                      <a:gd name="connsiteX3" fmla="*/ 0 w 6028447"/>
                      <a:gd name="connsiteY3" fmla="*/ 339767 h 339767"/>
                      <a:gd name="connsiteX4" fmla="*/ 0 w 6028447"/>
                      <a:gd name="connsiteY4" fmla="*/ 0 h 3397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028447" h="339767">
                        <a:moveTo>
                          <a:pt x="0" y="0"/>
                        </a:moveTo>
                        <a:lnTo>
                          <a:pt x="6028447" y="0"/>
                        </a:lnTo>
                        <a:lnTo>
                          <a:pt x="5679852" y="339767"/>
                        </a:lnTo>
                        <a:lnTo>
                          <a:pt x="0" y="33976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206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th-TH" sz="2000" dirty="0"/>
                  </a:p>
                </p:txBody>
              </p:sp>
              <p:sp>
                <p:nvSpPr>
                  <p:cNvPr id="42" name="รูปแบบอิสระ: รูปร่าง 50">
                    <a:extLst>
                      <a:ext uri="{FF2B5EF4-FFF2-40B4-BE49-F238E27FC236}">
                        <a16:creationId xmlns:a16="http://schemas.microsoft.com/office/drawing/2014/main" id="{72AD55B9-27A4-40A2-86AD-A09FD1FBB379}"/>
                      </a:ext>
                    </a:extLst>
                  </p:cNvPr>
                  <p:cNvSpPr/>
                  <p:nvPr/>
                </p:nvSpPr>
                <p:spPr>
                  <a:xfrm>
                    <a:off x="-45702" y="6433550"/>
                    <a:ext cx="7025615" cy="426691"/>
                  </a:xfrm>
                  <a:custGeom>
                    <a:avLst/>
                    <a:gdLst>
                      <a:gd name="connsiteX0" fmla="*/ 0 w 6123140"/>
                      <a:gd name="connsiteY0" fmla="*/ 0 h 426691"/>
                      <a:gd name="connsiteX1" fmla="*/ 6123140 w 6123140"/>
                      <a:gd name="connsiteY1" fmla="*/ 0 h 426691"/>
                      <a:gd name="connsiteX2" fmla="*/ 6008569 w 6123140"/>
                      <a:gd name="connsiteY2" fmla="*/ 111669 h 426691"/>
                      <a:gd name="connsiteX3" fmla="*/ 5685361 w 6123140"/>
                      <a:gd name="connsiteY3" fmla="*/ 426691 h 426691"/>
                      <a:gd name="connsiteX4" fmla="*/ 5679852 w 6123140"/>
                      <a:gd name="connsiteY4" fmla="*/ 426691 h 426691"/>
                      <a:gd name="connsiteX5" fmla="*/ 6028447 w 6123140"/>
                      <a:gd name="connsiteY5" fmla="*/ 86924 h 426691"/>
                      <a:gd name="connsiteX6" fmla="*/ 0 w 6123140"/>
                      <a:gd name="connsiteY6" fmla="*/ 86924 h 426691"/>
                      <a:gd name="connsiteX7" fmla="*/ 0 w 6123140"/>
                      <a:gd name="connsiteY7" fmla="*/ 0 h 4266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123140" h="426691">
                        <a:moveTo>
                          <a:pt x="0" y="0"/>
                        </a:moveTo>
                        <a:lnTo>
                          <a:pt x="6123140" y="0"/>
                        </a:lnTo>
                        <a:lnTo>
                          <a:pt x="6008569" y="111669"/>
                        </a:lnTo>
                        <a:lnTo>
                          <a:pt x="5685361" y="426691"/>
                        </a:lnTo>
                        <a:lnTo>
                          <a:pt x="5679852" y="426691"/>
                        </a:lnTo>
                        <a:lnTo>
                          <a:pt x="6028447" y="86924"/>
                        </a:lnTo>
                        <a:lnTo>
                          <a:pt x="0" y="8692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FBE4AE"/>
                      </a:gs>
                      <a:gs pos="13000">
                        <a:srgbClr val="BD922A"/>
                      </a:gs>
                      <a:gs pos="21001">
                        <a:srgbClr val="BD922A"/>
                      </a:gs>
                      <a:gs pos="63000">
                        <a:srgbClr val="FBE4AE"/>
                      </a:gs>
                      <a:gs pos="67000">
                        <a:srgbClr val="BD922A"/>
                      </a:gs>
                      <a:gs pos="69000">
                        <a:srgbClr val="835E17"/>
                      </a:gs>
                      <a:gs pos="82001">
                        <a:srgbClr val="A28949"/>
                      </a:gs>
                      <a:gs pos="100000">
                        <a:srgbClr val="FAE3B7"/>
                      </a:gs>
                    </a:gsLst>
                    <a:lin ang="0" scaled="1"/>
                  </a:gra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th-TH" sz="2000" dirty="0"/>
                  </a:p>
                </p:txBody>
              </p:sp>
              <p:sp>
                <p:nvSpPr>
                  <p:cNvPr id="54" name="รูปแบบอิสระ: รูปร่าง 49">
                    <a:extLst>
                      <a:ext uri="{FF2B5EF4-FFF2-40B4-BE49-F238E27FC236}">
                        <a16:creationId xmlns:a16="http://schemas.microsoft.com/office/drawing/2014/main" id="{0CC04605-512B-40BA-BB6C-C4CA6329F254}"/>
                      </a:ext>
                    </a:extLst>
                  </p:cNvPr>
                  <p:cNvSpPr/>
                  <p:nvPr/>
                </p:nvSpPr>
                <p:spPr>
                  <a:xfrm rot="380166">
                    <a:off x="6515308" y="6428830"/>
                    <a:ext cx="548723" cy="450425"/>
                  </a:xfrm>
                  <a:custGeom>
                    <a:avLst/>
                    <a:gdLst>
                      <a:gd name="connsiteX0" fmla="*/ 411471 w 524882"/>
                      <a:gd name="connsiteY0" fmla="*/ 0 h 426691"/>
                      <a:gd name="connsiteX1" fmla="*/ 524882 w 524882"/>
                      <a:gd name="connsiteY1" fmla="*/ 0 h 426691"/>
                      <a:gd name="connsiteX2" fmla="*/ 113411 w 524882"/>
                      <a:gd name="connsiteY2" fmla="*/ 426691 h 426691"/>
                      <a:gd name="connsiteX3" fmla="*/ 0 w 524882"/>
                      <a:gd name="connsiteY3" fmla="*/ 426691 h 426691"/>
                      <a:gd name="connsiteX4" fmla="*/ 411471 w 524882"/>
                      <a:gd name="connsiteY4" fmla="*/ 0 h 4266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4882" h="426691">
                        <a:moveTo>
                          <a:pt x="411471" y="0"/>
                        </a:moveTo>
                        <a:lnTo>
                          <a:pt x="524882" y="0"/>
                        </a:lnTo>
                        <a:lnTo>
                          <a:pt x="113411" y="426691"/>
                        </a:lnTo>
                        <a:lnTo>
                          <a:pt x="0" y="426691"/>
                        </a:lnTo>
                        <a:lnTo>
                          <a:pt x="411471" y="0"/>
                        </a:lnTo>
                        <a:close/>
                      </a:path>
                    </a:pathLst>
                  </a:custGeom>
                  <a:gradFill flip="none" rotWithShape="1">
                    <a:gsLst>
                      <a:gs pos="0">
                        <a:srgbClr val="FBE4AE"/>
                      </a:gs>
                      <a:gs pos="13000">
                        <a:srgbClr val="BD922A"/>
                      </a:gs>
                      <a:gs pos="21001">
                        <a:srgbClr val="BD922A"/>
                      </a:gs>
                      <a:gs pos="63000">
                        <a:srgbClr val="FBE4AE"/>
                      </a:gs>
                      <a:gs pos="67000">
                        <a:srgbClr val="BD922A"/>
                      </a:gs>
                      <a:gs pos="69000">
                        <a:srgbClr val="835E17"/>
                      </a:gs>
                      <a:gs pos="82001">
                        <a:srgbClr val="A28949"/>
                      </a:gs>
                      <a:gs pos="100000">
                        <a:srgbClr val="FAE3B7"/>
                      </a:gs>
                    </a:gsLst>
                    <a:path path="circle">
                      <a:fillToRect l="100000" b="100000"/>
                    </a:path>
                    <a:tileRect t="-100000" r="-100000"/>
                  </a:gra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th-TH" sz="2000"/>
                  </a:p>
                </p:txBody>
              </p:sp>
            </p:grpSp>
            <p:grpSp>
              <p:nvGrpSpPr>
                <p:cNvPr id="38" name="กลุ่ม 4">
                  <a:extLst>
                    <a:ext uri="{FF2B5EF4-FFF2-40B4-BE49-F238E27FC236}">
                      <a16:creationId xmlns:a16="http://schemas.microsoft.com/office/drawing/2014/main" id="{33080593-C486-4A4E-A259-28A964353B4D}"/>
                    </a:ext>
                  </a:extLst>
                </p:cNvPr>
                <p:cNvGrpSpPr/>
                <p:nvPr/>
              </p:nvGrpSpPr>
              <p:grpSpPr>
                <a:xfrm>
                  <a:off x="7524888" y="4621292"/>
                  <a:ext cx="1619113" cy="531030"/>
                  <a:chOff x="9543115" y="6415804"/>
                  <a:chExt cx="2661401" cy="453428"/>
                </a:xfrm>
              </p:grpSpPr>
              <p:sp>
                <p:nvSpPr>
                  <p:cNvPr id="39" name="รูปแบบอิสระ: รูปร่าง 38">
                    <a:extLst>
                      <a:ext uri="{FF2B5EF4-FFF2-40B4-BE49-F238E27FC236}">
                        <a16:creationId xmlns:a16="http://schemas.microsoft.com/office/drawing/2014/main" id="{18287458-5345-45BB-A7B2-0AE1DDE4E433}"/>
                      </a:ext>
                    </a:extLst>
                  </p:cNvPr>
                  <p:cNvSpPr/>
                  <p:nvPr/>
                </p:nvSpPr>
                <p:spPr>
                  <a:xfrm>
                    <a:off x="9543115" y="6415804"/>
                    <a:ext cx="2661398" cy="441288"/>
                  </a:xfrm>
                  <a:custGeom>
                    <a:avLst/>
                    <a:gdLst>
                      <a:gd name="connsiteX0" fmla="*/ 437779 w 1373020"/>
                      <a:gd name="connsiteY0" fmla="*/ 0 h 426691"/>
                      <a:gd name="connsiteX1" fmla="*/ 1373020 w 1373020"/>
                      <a:gd name="connsiteY1" fmla="*/ 0 h 426691"/>
                      <a:gd name="connsiteX2" fmla="*/ 1373020 w 1373020"/>
                      <a:gd name="connsiteY2" fmla="*/ 426691 h 426691"/>
                      <a:gd name="connsiteX3" fmla="*/ 0 w 1373020"/>
                      <a:gd name="connsiteY3" fmla="*/ 426691 h 426691"/>
                      <a:gd name="connsiteX4" fmla="*/ 323208 w 1373020"/>
                      <a:gd name="connsiteY4" fmla="*/ 111669 h 426691"/>
                      <a:gd name="connsiteX5" fmla="*/ 437779 w 1373020"/>
                      <a:gd name="connsiteY5" fmla="*/ 0 h 4266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73020" h="426691">
                        <a:moveTo>
                          <a:pt x="437779" y="0"/>
                        </a:moveTo>
                        <a:lnTo>
                          <a:pt x="1373020" y="0"/>
                        </a:lnTo>
                        <a:lnTo>
                          <a:pt x="1373020" y="426691"/>
                        </a:lnTo>
                        <a:lnTo>
                          <a:pt x="0" y="426691"/>
                        </a:lnTo>
                        <a:lnTo>
                          <a:pt x="323208" y="111669"/>
                        </a:lnTo>
                        <a:lnTo>
                          <a:pt x="437779" y="0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FBE4AE"/>
                      </a:gs>
                      <a:gs pos="13000">
                        <a:srgbClr val="BD922A"/>
                      </a:gs>
                      <a:gs pos="21001">
                        <a:srgbClr val="BD922A"/>
                      </a:gs>
                      <a:gs pos="63000">
                        <a:srgbClr val="FBE4AE"/>
                      </a:gs>
                      <a:gs pos="67000">
                        <a:srgbClr val="BD922A"/>
                      </a:gs>
                      <a:gs pos="69000">
                        <a:srgbClr val="835E17"/>
                      </a:gs>
                      <a:gs pos="82001">
                        <a:srgbClr val="A28949"/>
                      </a:gs>
                      <a:gs pos="100000">
                        <a:srgbClr val="FAE3B7"/>
                      </a:gs>
                    </a:gsLst>
                    <a:lin ang="0" scaled="1"/>
                  </a:gra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th-TH" sz="2000"/>
                  </a:p>
                </p:txBody>
              </p:sp>
              <p:sp>
                <p:nvSpPr>
                  <p:cNvPr id="40" name="รูปแบบอิสระ: รูปร่าง 31">
                    <a:extLst>
                      <a:ext uri="{FF2B5EF4-FFF2-40B4-BE49-F238E27FC236}">
                        <a16:creationId xmlns:a16="http://schemas.microsoft.com/office/drawing/2014/main" id="{CB515603-CB57-4A48-B8A7-C4BD2C469F4B}"/>
                      </a:ext>
                    </a:extLst>
                  </p:cNvPr>
                  <p:cNvSpPr/>
                  <p:nvPr/>
                </p:nvSpPr>
                <p:spPr>
                  <a:xfrm>
                    <a:off x="9543115" y="6510930"/>
                    <a:ext cx="2661401" cy="358302"/>
                  </a:xfrm>
                  <a:custGeom>
                    <a:avLst/>
                    <a:gdLst>
                      <a:gd name="connsiteX0" fmla="*/ 349528 w 1399340"/>
                      <a:gd name="connsiteY0" fmla="*/ 0 h 340675"/>
                      <a:gd name="connsiteX1" fmla="*/ 1399340 w 1399340"/>
                      <a:gd name="connsiteY1" fmla="*/ 0 h 340675"/>
                      <a:gd name="connsiteX2" fmla="*/ 1399340 w 1399340"/>
                      <a:gd name="connsiteY2" fmla="*/ 340675 h 340675"/>
                      <a:gd name="connsiteX3" fmla="*/ 0 w 1399340"/>
                      <a:gd name="connsiteY3" fmla="*/ 340675 h 340675"/>
                      <a:gd name="connsiteX4" fmla="*/ 349528 w 1399340"/>
                      <a:gd name="connsiteY4" fmla="*/ 0 h 3406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99340" h="340675">
                        <a:moveTo>
                          <a:pt x="349528" y="0"/>
                        </a:moveTo>
                        <a:lnTo>
                          <a:pt x="1399340" y="0"/>
                        </a:lnTo>
                        <a:lnTo>
                          <a:pt x="1399340" y="340675"/>
                        </a:lnTo>
                        <a:lnTo>
                          <a:pt x="0" y="340675"/>
                        </a:lnTo>
                        <a:lnTo>
                          <a:pt x="349528" y="0"/>
                        </a:lnTo>
                        <a:close/>
                      </a:path>
                    </a:pathLst>
                  </a:custGeom>
                  <a:solidFill>
                    <a:srgbClr val="00206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th-TH" sz="2000"/>
                  </a:p>
                </p:txBody>
              </p:sp>
            </p:grpSp>
          </p:grpSp>
          <p:pic>
            <p:nvPicPr>
              <p:cNvPr id="31" name="Picture 23">
                <a:extLst>
                  <a:ext uri="{FF2B5EF4-FFF2-40B4-BE49-F238E27FC236}">
                    <a16:creationId xmlns:a16="http://schemas.microsoft.com/office/drawing/2014/main" id="{A9FCDA38-8F0B-49DF-8F2E-B899B1F3623D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7699853" y="5264104"/>
                <a:ext cx="625615" cy="408428"/>
              </a:xfrm>
              <a:prstGeom prst="rect">
                <a:avLst/>
              </a:prstGeom>
            </p:spPr>
          </p:pic>
          <p:pic>
            <p:nvPicPr>
              <p:cNvPr id="32" name="Picture 24">
                <a:extLst>
                  <a:ext uri="{FF2B5EF4-FFF2-40B4-BE49-F238E27FC236}">
                    <a16:creationId xmlns:a16="http://schemas.microsoft.com/office/drawing/2014/main" id="{199745AA-CFB3-443D-A566-E11575BA5223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6440755" y="5252961"/>
                <a:ext cx="384697" cy="433336"/>
              </a:xfrm>
              <a:prstGeom prst="rect">
                <a:avLst/>
              </a:prstGeom>
            </p:spPr>
          </p:pic>
          <p:pic>
            <p:nvPicPr>
              <p:cNvPr id="33" name="Picture 35">
                <a:extLst>
                  <a:ext uri="{FF2B5EF4-FFF2-40B4-BE49-F238E27FC236}">
                    <a16:creationId xmlns:a16="http://schemas.microsoft.com/office/drawing/2014/main" id="{9584FECB-F937-4F01-8CDD-C92F98A2F1BC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6882063" y="5338458"/>
                <a:ext cx="373365" cy="309768"/>
              </a:xfrm>
              <a:prstGeom prst="rect">
                <a:avLst/>
              </a:prstGeom>
            </p:spPr>
          </p:pic>
          <p:pic>
            <p:nvPicPr>
              <p:cNvPr id="34" name="Picture 36">
                <a:extLst>
                  <a:ext uri="{FF2B5EF4-FFF2-40B4-BE49-F238E27FC236}">
                    <a16:creationId xmlns:a16="http://schemas.microsoft.com/office/drawing/2014/main" id="{62FFD426-AD6C-47DA-99D3-A7217E240C18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5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7345100" y="5340250"/>
                <a:ext cx="281130" cy="303691"/>
              </a:xfrm>
              <a:prstGeom prst="rect">
                <a:avLst/>
              </a:prstGeom>
            </p:spPr>
          </p:pic>
          <p:pic>
            <p:nvPicPr>
              <p:cNvPr id="35" name="Picture 2" descr="C:\Users\Administrator\Desktop\change for good.png"/>
              <p:cNvPicPr>
                <a:picLocks noChangeAspect="1" noChangeArrowheads="1"/>
              </p:cNvPicPr>
              <p:nvPr/>
            </p:nvPicPr>
            <p:blipFill>
              <a:blip r:embed="rId6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606130" y="5281839"/>
                <a:ext cx="890907" cy="501037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sp>
            <p:nvSpPr>
              <p:cNvPr id="36" name="รูปแบบอิสระ: รูปร่าง 49">
                <a:extLst>
                  <a:ext uri="{FF2B5EF4-FFF2-40B4-BE49-F238E27FC236}">
                    <a16:creationId xmlns:a16="http://schemas.microsoft.com/office/drawing/2014/main" id="{0CC04605-512B-40BA-BB6C-C4CA6329F254}"/>
                  </a:ext>
                </a:extLst>
              </p:cNvPr>
              <p:cNvSpPr/>
              <p:nvPr/>
            </p:nvSpPr>
            <p:spPr>
              <a:xfrm rot="1816843">
                <a:off x="8384884" y="5134125"/>
                <a:ext cx="366819" cy="715174"/>
              </a:xfrm>
              <a:custGeom>
                <a:avLst/>
                <a:gdLst>
                  <a:gd name="connsiteX0" fmla="*/ 411471 w 524882"/>
                  <a:gd name="connsiteY0" fmla="*/ 0 h 426691"/>
                  <a:gd name="connsiteX1" fmla="*/ 524882 w 524882"/>
                  <a:gd name="connsiteY1" fmla="*/ 0 h 426691"/>
                  <a:gd name="connsiteX2" fmla="*/ 113411 w 524882"/>
                  <a:gd name="connsiteY2" fmla="*/ 426691 h 426691"/>
                  <a:gd name="connsiteX3" fmla="*/ 0 w 524882"/>
                  <a:gd name="connsiteY3" fmla="*/ 426691 h 426691"/>
                  <a:gd name="connsiteX4" fmla="*/ 411471 w 524882"/>
                  <a:gd name="connsiteY4" fmla="*/ 0 h 4266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24882" h="426691">
                    <a:moveTo>
                      <a:pt x="411471" y="0"/>
                    </a:moveTo>
                    <a:lnTo>
                      <a:pt x="524882" y="0"/>
                    </a:lnTo>
                    <a:lnTo>
                      <a:pt x="113411" y="426691"/>
                    </a:lnTo>
                    <a:lnTo>
                      <a:pt x="0" y="426691"/>
                    </a:lnTo>
                    <a:lnTo>
                      <a:pt x="411471" y="0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rgbClr val="FBE4AE"/>
                  </a:gs>
                  <a:gs pos="13000">
                    <a:srgbClr val="BD922A"/>
                  </a:gs>
                  <a:gs pos="21001">
                    <a:srgbClr val="BD922A"/>
                  </a:gs>
                  <a:gs pos="63000">
                    <a:srgbClr val="FBE4AE"/>
                  </a:gs>
                  <a:gs pos="67000">
                    <a:srgbClr val="BD922A"/>
                  </a:gs>
                  <a:gs pos="69000">
                    <a:srgbClr val="835E17"/>
                  </a:gs>
                  <a:gs pos="82001">
                    <a:srgbClr val="A28949"/>
                  </a:gs>
                  <a:gs pos="100000">
                    <a:srgbClr val="FAE3B7"/>
                  </a:gs>
                </a:gsLst>
                <a:path path="circle">
                  <a:fillToRect l="100000" b="100000"/>
                </a:path>
                <a:tileRect t="-100000" r="-10000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th-TH" sz="2000"/>
              </a:p>
            </p:txBody>
          </p:sp>
        </p:grpSp>
        <p:sp>
          <p:nvSpPr>
            <p:cNvPr id="29" name="TextBox 7"/>
            <p:cNvSpPr txBox="1"/>
            <p:nvPr/>
          </p:nvSpPr>
          <p:spPr>
            <a:xfrm>
              <a:off x="216981" y="5442506"/>
              <a:ext cx="5166910" cy="24622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th-TH" sz="1000" b="1" dirty="0">
                  <a:solidFill>
                    <a:schemeClr val="bg1"/>
                  </a:solidFill>
                  <a:latin typeface="Chulabhorn Likit Text" panose="00000500000000000000" pitchFamily="50" charset="-34"/>
                  <a:cs typeface="Chulabhorn Likit Text" panose="00000500000000000000" pitchFamily="50" charset="-34"/>
                </a:rPr>
                <a:t>เศรษฐกิจฐานรากมั่นคง ชุมชนเข้มแข็งอย่างยั่งยืน ด้วยหลักปรัชญาของเศรษฐกิจพอเพียง</a:t>
              </a:r>
            </a:p>
          </p:txBody>
        </p:sp>
      </p:grpSp>
      <p:grpSp>
        <p:nvGrpSpPr>
          <p:cNvPr id="55" name="Group 54"/>
          <p:cNvGrpSpPr/>
          <p:nvPr/>
        </p:nvGrpSpPr>
        <p:grpSpPr>
          <a:xfrm>
            <a:off x="-23582" y="-361931"/>
            <a:ext cx="10332648" cy="1385058"/>
            <a:chOff x="-23582" y="-361931"/>
            <a:chExt cx="10332648" cy="1385058"/>
          </a:xfrm>
        </p:grpSpPr>
        <p:grpSp>
          <p:nvGrpSpPr>
            <p:cNvPr id="56" name="กลุ่ม 25">
              <a:extLst>
                <a:ext uri="{FF2B5EF4-FFF2-40B4-BE49-F238E27FC236}">
                  <a16:creationId xmlns:a16="http://schemas.microsoft.com/office/drawing/2014/main" id="{7D06518B-9B45-4201-A300-3BEEF5DCD03B}"/>
                </a:ext>
              </a:extLst>
            </p:cNvPr>
            <p:cNvGrpSpPr/>
            <p:nvPr/>
          </p:nvGrpSpPr>
          <p:grpSpPr>
            <a:xfrm>
              <a:off x="-23582" y="-361931"/>
              <a:ext cx="10201628" cy="1385058"/>
              <a:chOff x="-21224" y="-365563"/>
              <a:chExt cx="9181465" cy="1246552"/>
            </a:xfrm>
          </p:grpSpPr>
          <p:sp>
            <p:nvSpPr>
              <p:cNvPr id="58" name="รูปแบบอิสระ: รูปร่าง 62">
                <a:extLst>
                  <a:ext uri="{FF2B5EF4-FFF2-40B4-BE49-F238E27FC236}">
                    <a16:creationId xmlns:a16="http://schemas.microsoft.com/office/drawing/2014/main" id="{763F6E50-E3DE-4F2F-B389-800C6A2058F9}"/>
                  </a:ext>
                </a:extLst>
              </p:cNvPr>
              <p:cNvSpPr/>
              <p:nvPr/>
            </p:nvSpPr>
            <p:spPr>
              <a:xfrm rot="10800000">
                <a:off x="-21224" y="349041"/>
                <a:ext cx="7820283" cy="100071"/>
              </a:xfrm>
              <a:custGeom>
                <a:avLst/>
                <a:gdLst>
                  <a:gd name="connsiteX0" fmla="*/ 437779 w 1373020"/>
                  <a:gd name="connsiteY0" fmla="*/ 0 h 426691"/>
                  <a:gd name="connsiteX1" fmla="*/ 1373020 w 1373020"/>
                  <a:gd name="connsiteY1" fmla="*/ 0 h 426691"/>
                  <a:gd name="connsiteX2" fmla="*/ 1373020 w 1373020"/>
                  <a:gd name="connsiteY2" fmla="*/ 426691 h 426691"/>
                  <a:gd name="connsiteX3" fmla="*/ 0 w 1373020"/>
                  <a:gd name="connsiteY3" fmla="*/ 426691 h 426691"/>
                  <a:gd name="connsiteX4" fmla="*/ 323208 w 1373020"/>
                  <a:gd name="connsiteY4" fmla="*/ 111669 h 426691"/>
                  <a:gd name="connsiteX5" fmla="*/ 437779 w 1373020"/>
                  <a:gd name="connsiteY5" fmla="*/ 0 h 4266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373020" h="426691">
                    <a:moveTo>
                      <a:pt x="437779" y="0"/>
                    </a:moveTo>
                    <a:lnTo>
                      <a:pt x="1373020" y="0"/>
                    </a:lnTo>
                    <a:lnTo>
                      <a:pt x="1373020" y="426691"/>
                    </a:lnTo>
                    <a:lnTo>
                      <a:pt x="0" y="426691"/>
                    </a:lnTo>
                    <a:lnTo>
                      <a:pt x="323208" y="111669"/>
                    </a:lnTo>
                    <a:lnTo>
                      <a:pt x="437779" y="0"/>
                    </a:lnTo>
                    <a:close/>
                  </a:path>
                </a:pathLst>
              </a:custGeom>
              <a:gradFill>
                <a:gsLst>
                  <a:gs pos="0">
                    <a:srgbClr val="FBE4AE"/>
                  </a:gs>
                  <a:gs pos="13000">
                    <a:srgbClr val="BD922A"/>
                  </a:gs>
                  <a:gs pos="21001">
                    <a:srgbClr val="BD922A"/>
                  </a:gs>
                  <a:gs pos="63000">
                    <a:srgbClr val="FBE4AE"/>
                  </a:gs>
                  <a:gs pos="67000">
                    <a:srgbClr val="BD922A"/>
                  </a:gs>
                  <a:gs pos="69000">
                    <a:srgbClr val="835E17"/>
                  </a:gs>
                  <a:gs pos="82001">
                    <a:srgbClr val="A28949"/>
                  </a:gs>
                  <a:gs pos="100000">
                    <a:srgbClr val="FAE3B7"/>
                  </a:gs>
                </a:gsLst>
                <a:lin ang="0" scaled="1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th-TH" sz="2000" dirty="0"/>
              </a:p>
            </p:txBody>
          </p:sp>
          <p:sp>
            <p:nvSpPr>
              <p:cNvPr id="59" name="รูปแบบอิสระ: รูปร่าง 62">
                <a:extLst>
                  <a:ext uri="{FF2B5EF4-FFF2-40B4-BE49-F238E27FC236}">
                    <a16:creationId xmlns:a16="http://schemas.microsoft.com/office/drawing/2014/main" id="{6170159F-B4D3-4017-9CD6-524599548825}"/>
                  </a:ext>
                </a:extLst>
              </p:cNvPr>
              <p:cNvSpPr/>
              <p:nvPr/>
            </p:nvSpPr>
            <p:spPr>
              <a:xfrm flipV="1">
                <a:off x="5266749" y="-20538"/>
                <a:ext cx="3893491" cy="487172"/>
              </a:xfrm>
              <a:custGeom>
                <a:avLst/>
                <a:gdLst>
                  <a:gd name="connsiteX0" fmla="*/ 437779 w 1373020"/>
                  <a:gd name="connsiteY0" fmla="*/ 0 h 426691"/>
                  <a:gd name="connsiteX1" fmla="*/ 1373020 w 1373020"/>
                  <a:gd name="connsiteY1" fmla="*/ 0 h 426691"/>
                  <a:gd name="connsiteX2" fmla="*/ 1373020 w 1373020"/>
                  <a:gd name="connsiteY2" fmla="*/ 426691 h 426691"/>
                  <a:gd name="connsiteX3" fmla="*/ 0 w 1373020"/>
                  <a:gd name="connsiteY3" fmla="*/ 426691 h 426691"/>
                  <a:gd name="connsiteX4" fmla="*/ 323208 w 1373020"/>
                  <a:gd name="connsiteY4" fmla="*/ 111669 h 426691"/>
                  <a:gd name="connsiteX5" fmla="*/ 437779 w 1373020"/>
                  <a:gd name="connsiteY5" fmla="*/ 0 h 4266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373020" h="426691">
                    <a:moveTo>
                      <a:pt x="437779" y="0"/>
                    </a:moveTo>
                    <a:lnTo>
                      <a:pt x="1373020" y="0"/>
                    </a:lnTo>
                    <a:lnTo>
                      <a:pt x="1373020" y="426691"/>
                    </a:lnTo>
                    <a:lnTo>
                      <a:pt x="0" y="426691"/>
                    </a:lnTo>
                    <a:lnTo>
                      <a:pt x="323208" y="111669"/>
                    </a:lnTo>
                    <a:lnTo>
                      <a:pt x="437779" y="0"/>
                    </a:lnTo>
                    <a:close/>
                  </a:path>
                </a:pathLst>
              </a:custGeom>
              <a:gradFill>
                <a:gsLst>
                  <a:gs pos="0">
                    <a:srgbClr val="FBE4AE"/>
                  </a:gs>
                  <a:gs pos="13000">
                    <a:srgbClr val="BD922A"/>
                  </a:gs>
                  <a:gs pos="21001">
                    <a:srgbClr val="BD922A"/>
                  </a:gs>
                  <a:gs pos="63000">
                    <a:srgbClr val="FBE4AE"/>
                  </a:gs>
                  <a:gs pos="67000">
                    <a:srgbClr val="BD922A"/>
                  </a:gs>
                  <a:gs pos="69000">
                    <a:srgbClr val="835E17"/>
                  </a:gs>
                  <a:gs pos="82001">
                    <a:srgbClr val="A28949"/>
                  </a:gs>
                  <a:gs pos="100000">
                    <a:srgbClr val="FAE3B7"/>
                  </a:gs>
                </a:gsLst>
                <a:lin ang="0" scaled="1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th-TH" sz="2000" dirty="0"/>
              </a:p>
            </p:txBody>
          </p:sp>
          <p:sp>
            <p:nvSpPr>
              <p:cNvPr id="60" name="สี่เหลี่ยมผืนผ้า 11">
                <a:extLst>
                  <a:ext uri="{FF2B5EF4-FFF2-40B4-BE49-F238E27FC236}">
                    <a16:creationId xmlns:a16="http://schemas.microsoft.com/office/drawing/2014/main" id="{F9F4841F-3BBC-4457-AA88-3D070EC45B06}"/>
                  </a:ext>
                </a:extLst>
              </p:cNvPr>
              <p:cNvSpPr/>
              <p:nvPr/>
            </p:nvSpPr>
            <p:spPr>
              <a:xfrm>
                <a:off x="0" y="-57269"/>
                <a:ext cx="9160241" cy="404810"/>
              </a:xfrm>
              <a:prstGeom prst="rect">
                <a:avLst/>
              </a:prstGeom>
              <a:solidFill>
                <a:srgbClr val="002060"/>
              </a:solidFill>
              <a:ln>
                <a:solidFill>
                  <a:schemeClr val="accent4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endParaRPr lang="th-TH" sz="1200" b="1" dirty="0">
                  <a:solidFill>
                    <a:schemeClr val="bg1"/>
                  </a:solidFill>
                  <a:latin typeface="Chulabhorn Likit Text" panose="00000500000000000000" pitchFamily="50" charset="-34"/>
                  <a:cs typeface="Chulabhorn Likit Text" panose="00000500000000000000" pitchFamily="50" charset="-34"/>
                </a:endParaRPr>
              </a:p>
            </p:txBody>
          </p:sp>
          <p:sp>
            <p:nvSpPr>
              <p:cNvPr id="61" name="วงรี 13">
                <a:extLst>
                  <a:ext uri="{FF2B5EF4-FFF2-40B4-BE49-F238E27FC236}">
                    <a16:creationId xmlns:a16="http://schemas.microsoft.com/office/drawing/2014/main" id="{26798FC3-BA23-4F57-9494-6FF28D367843}"/>
                  </a:ext>
                </a:extLst>
              </p:cNvPr>
              <p:cNvSpPr/>
              <p:nvPr/>
            </p:nvSpPr>
            <p:spPr>
              <a:xfrm>
                <a:off x="5364490" y="-365563"/>
                <a:ext cx="1840389" cy="1246552"/>
              </a:xfrm>
              <a:prstGeom prst="ellipse">
                <a:avLst/>
              </a:prstGeom>
              <a:solidFill>
                <a:srgbClr val="FBF7F1"/>
              </a:solidFill>
              <a:ln>
                <a:noFill/>
              </a:ln>
              <a:effectLst>
                <a:softEdge rad="31750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2000" dirty="0"/>
              </a:p>
            </p:txBody>
          </p:sp>
          <p:pic>
            <p:nvPicPr>
              <p:cNvPr id="62" name="รูปภาพ 65">
                <a:extLst>
                  <a:ext uri="{FF2B5EF4-FFF2-40B4-BE49-F238E27FC236}">
                    <a16:creationId xmlns:a16="http://schemas.microsoft.com/office/drawing/2014/main" id="{FF1C8559-7F07-4282-B711-DDC3A7946EB7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r="65168" b="30186"/>
              <a:stretch/>
            </p:blipFill>
            <p:spPr>
              <a:xfrm>
                <a:off x="5911596" y="-52058"/>
                <a:ext cx="760236" cy="501554"/>
              </a:xfrm>
              <a:custGeom>
                <a:avLst/>
                <a:gdLst>
                  <a:gd name="connsiteX0" fmla="*/ 0 w 1500565"/>
                  <a:gd name="connsiteY0" fmla="*/ 0 h 990006"/>
                  <a:gd name="connsiteX1" fmla="*/ 1500565 w 1500565"/>
                  <a:gd name="connsiteY1" fmla="*/ 0 h 990006"/>
                  <a:gd name="connsiteX2" fmla="*/ 1500565 w 1500565"/>
                  <a:gd name="connsiteY2" fmla="*/ 699241 h 990006"/>
                  <a:gd name="connsiteX3" fmla="*/ 1454656 w 1500565"/>
                  <a:gd name="connsiteY3" fmla="*/ 699241 h 990006"/>
                  <a:gd name="connsiteX4" fmla="*/ 1454656 w 1500565"/>
                  <a:gd name="connsiteY4" fmla="*/ 958222 h 990006"/>
                  <a:gd name="connsiteX5" fmla="*/ 1500565 w 1500565"/>
                  <a:gd name="connsiteY5" fmla="*/ 958222 h 990006"/>
                  <a:gd name="connsiteX6" fmla="*/ 1500565 w 1500565"/>
                  <a:gd name="connsiteY6" fmla="*/ 990006 h 990006"/>
                  <a:gd name="connsiteX7" fmla="*/ 0 w 1500565"/>
                  <a:gd name="connsiteY7" fmla="*/ 990006 h 9900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00565" h="990006">
                    <a:moveTo>
                      <a:pt x="0" y="0"/>
                    </a:moveTo>
                    <a:lnTo>
                      <a:pt x="1500565" y="0"/>
                    </a:lnTo>
                    <a:lnTo>
                      <a:pt x="1500565" y="699241"/>
                    </a:lnTo>
                    <a:lnTo>
                      <a:pt x="1454656" y="699241"/>
                    </a:lnTo>
                    <a:lnTo>
                      <a:pt x="1454656" y="958222"/>
                    </a:lnTo>
                    <a:lnTo>
                      <a:pt x="1500565" y="958222"/>
                    </a:lnTo>
                    <a:lnTo>
                      <a:pt x="1500565" y="990006"/>
                    </a:lnTo>
                    <a:lnTo>
                      <a:pt x="0" y="990006"/>
                    </a:lnTo>
                    <a:close/>
                  </a:path>
                </a:pathLst>
              </a:custGeom>
            </p:spPr>
          </p:pic>
        </p:grpSp>
        <p:sp>
          <p:nvSpPr>
            <p:cNvPr id="57" name="กล่องข้อความ 8">
              <a:extLst>
                <a:ext uri="{FF2B5EF4-FFF2-40B4-BE49-F238E27FC236}">
                  <a16:creationId xmlns:a16="http://schemas.microsoft.com/office/drawing/2014/main" id="{BF84CABE-5C70-4013-8958-0D4F9CD0D474}"/>
                </a:ext>
              </a:extLst>
            </p:cNvPr>
            <p:cNvSpPr txBox="1"/>
            <p:nvPr/>
          </p:nvSpPr>
          <p:spPr>
            <a:xfrm>
              <a:off x="7815870" y="-24981"/>
              <a:ext cx="2493196" cy="49859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lnSpc>
                  <a:spcPct val="110000"/>
                </a:lnSpc>
              </a:pPr>
              <a:r>
                <a:rPr lang="en-US" sz="1200" b="1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Chulabhorn Likit Text" panose="00000500000000000000" pitchFamily="50" charset="-34"/>
                  <a:cs typeface="Chulabhorn Likit Text" panose="00000500000000000000" pitchFamily="50" charset="-34"/>
                </a:rPr>
                <a:t>60 </a:t>
              </a:r>
              <a:r>
                <a:rPr lang="th-TH" sz="1200" b="1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Chulabhorn Likit Text" panose="00000500000000000000" pitchFamily="50" charset="-34"/>
                  <a:cs typeface="Chulabhorn Likit Text" panose="00000500000000000000" pitchFamily="50" charset="-34"/>
                </a:rPr>
                <a:t>ปี กรมการพัฒนาชุมชน</a:t>
              </a:r>
            </a:p>
            <a:p>
              <a:pPr>
                <a:lnSpc>
                  <a:spcPct val="110000"/>
                </a:lnSpc>
              </a:pPr>
              <a:r>
                <a:rPr lang="th-TH" sz="1200" b="1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Chulabhorn Likit Text" panose="00000500000000000000" pitchFamily="50" charset="-34"/>
                  <a:cs typeface="Chulabhorn Likit Text" panose="00000500000000000000" pitchFamily="50" charset="-34"/>
                </a:rPr>
                <a:t>สร้างสรรค์ชุมชน สร้างคน สร้างชาติ</a:t>
              </a:r>
              <a:endParaRPr lang="en-US" sz="12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hulabhorn Likit Text" panose="00000500000000000000" pitchFamily="50" charset="-34"/>
                <a:cs typeface="Chulabhorn Likit Text" panose="00000500000000000000" pitchFamily="50" charset="-34"/>
              </a:endParaRPr>
            </a:p>
          </p:txBody>
        </p:sp>
      </p:grpSp>
      <p:sp>
        <p:nvSpPr>
          <p:cNvPr id="26" name="กล่องข้อความ 25">
            <a:extLst>
              <a:ext uri="{FF2B5EF4-FFF2-40B4-BE49-F238E27FC236}">
                <a16:creationId xmlns:a16="http://schemas.microsoft.com/office/drawing/2014/main" id="{406F6EA8-A253-4836-8B79-48EFF6B1DB3B}"/>
              </a:ext>
            </a:extLst>
          </p:cNvPr>
          <p:cNvSpPr txBox="1"/>
          <p:nvPr/>
        </p:nvSpPr>
        <p:spPr>
          <a:xfrm>
            <a:off x="59612" y="82536"/>
            <a:ext cx="6497037" cy="29546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lnSpc>
                <a:spcPct val="110000"/>
              </a:lnSpc>
              <a:spcAft>
                <a:spcPts val="500"/>
              </a:spcAft>
              <a:tabLst>
                <a:tab pos="825467" algn="l"/>
                <a:tab pos="1050354" algn="l"/>
                <a:tab pos="2250456" algn="l"/>
              </a:tabLst>
            </a:pPr>
            <a:r>
              <a:rPr lang="th-TH" sz="1200" b="1" dirty="0">
                <a:solidFill>
                  <a:schemeClr val="bg1"/>
                </a:solidFill>
                <a:latin typeface="Chulabhorn Likit Text" panose="00000500000000000000" pitchFamily="50" charset="-34"/>
                <a:ea typeface="Calibri" panose="020F0502020204030204" pitchFamily="34" charset="0"/>
                <a:cs typeface="Chulabhorn Likit Text" panose="00000500000000000000" pitchFamily="50" charset="-34"/>
              </a:rPr>
              <a:t>คาดการณ์ผลการเบิกจ่ายงบประมาณ กองทุนพัฒนาบทบาทสตรี ประจำปีงบประมาณ พ.ศ. 2566</a:t>
            </a:r>
            <a:endParaRPr lang="en-US" sz="1200" dirty="0">
              <a:solidFill>
                <a:schemeClr val="bg1"/>
              </a:solidFill>
              <a:latin typeface="Chulabhorn Likit Text" panose="00000500000000000000" pitchFamily="50" charset="-34"/>
              <a:ea typeface="Calibri" panose="020F0502020204030204" pitchFamily="34" charset="0"/>
              <a:cs typeface="Chulabhorn Likit Text" panose="00000500000000000000" pitchFamily="50" charset="-34"/>
            </a:endParaRPr>
          </a:p>
        </p:txBody>
      </p:sp>
      <p:sp>
        <p:nvSpPr>
          <p:cNvPr id="5" name="สี่เหลี่ยมผืนผ้ามุมมน 189">
            <a:extLst>
              <a:ext uri="{FF2B5EF4-FFF2-40B4-BE49-F238E27FC236}">
                <a16:creationId xmlns:a16="http://schemas.microsoft.com/office/drawing/2014/main" id="{E043A602-7F1F-49C5-52B4-A8E94B08AD62}"/>
              </a:ext>
            </a:extLst>
          </p:cNvPr>
          <p:cNvSpPr/>
          <p:nvPr/>
        </p:nvSpPr>
        <p:spPr>
          <a:xfrm>
            <a:off x="6853840" y="731325"/>
            <a:ext cx="2726108" cy="291802"/>
          </a:xfrm>
          <a:prstGeom prst="roundRect">
            <a:avLst/>
          </a:prstGeom>
          <a:solidFill>
            <a:schemeClr val="accent3">
              <a:lumMod val="40000"/>
              <a:lumOff val="60000"/>
              <a:alpha val="70000"/>
            </a:schemeClr>
          </a:solidFill>
          <a:ln>
            <a:solidFill>
              <a:schemeClr val="accent3">
                <a:lumMod val="40000"/>
                <a:lumOff val="60000"/>
              </a:schemeClr>
            </a:solidFill>
          </a:ln>
          <a:scene3d>
            <a:camera prst="orthographicFront"/>
            <a:lightRig rig="threePt" dir="t"/>
          </a:scene3d>
          <a:sp3d>
            <a:bevelT w="165100" prst="coolSlant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th-TH" sz="1167" b="1" dirty="0">
                <a:solidFill>
                  <a:schemeClr val="tx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ข้อมูล ณ วันที่ 23 พฤษภาคม 2566</a:t>
            </a:r>
          </a:p>
        </p:txBody>
      </p:sp>
    </p:spTree>
    <p:extLst>
      <p:ext uri="{BB962C8B-B14F-4D97-AF65-F5344CB8AC3E}">
        <p14:creationId xmlns:p14="http://schemas.microsoft.com/office/powerpoint/2010/main" val="410812471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" name="กล่องข้อความ 29">
            <a:extLst>
              <a:ext uri="{FF2B5EF4-FFF2-40B4-BE49-F238E27FC236}">
                <a16:creationId xmlns:a16="http://schemas.microsoft.com/office/drawing/2014/main" id="{5BA8E85D-DACA-D6FC-11D5-3F3E234E8A12}"/>
              </a:ext>
            </a:extLst>
          </p:cNvPr>
          <p:cNvSpPr txBox="1"/>
          <p:nvPr/>
        </p:nvSpPr>
        <p:spPr>
          <a:xfrm>
            <a:off x="5160112" y="4074051"/>
            <a:ext cx="4755487" cy="144655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th-TH" sz="1100" dirty="0">
                <a:latin typeface="Chulabhorn Likit Text" panose="00000500000000000000" pitchFamily="50" charset="-34"/>
                <a:ea typeface="Calibri" panose="020F0502020204030204" pitchFamily="34" charset="0"/>
                <a:cs typeface="Chulabhorn Likit Text" panose="00000500000000000000" pitchFamily="50" charset="-34"/>
              </a:rPr>
              <a:t>1.การติดตามการดำเนินโครงการของสมาชิกผู้กู้หลังจากการได้รับอนุมัติโครงการ</a:t>
            </a:r>
            <a:endParaRPr lang="en-US" sz="1100" dirty="0">
              <a:latin typeface="Chulabhorn Likit Text" panose="00000500000000000000" pitchFamily="50" charset="-34"/>
              <a:ea typeface="Calibri" panose="020F0502020204030204" pitchFamily="34" charset="0"/>
              <a:cs typeface="Chulabhorn Likit Text" panose="00000500000000000000" pitchFamily="50" charset="-34"/>
            </a:endParaRPr>
          </a:p>
          <a:p>
            <a:r>
              <a:rPr lang="th-TH" sz="1100" dirty="0">
                <a:latin typeface="Chulabhorn Likit Text" panose="00000500000000000000" pitchFamily="50" charset="-34"/>
                <a:ea typeface="Calibri" panose="020F0502020204030204" pitchFamily="34" charset="0"/>
                <a:cs typeface="Chulabhorn Likit Text" panose="00000500000000000000" pitchFamily="50" charset="-34"/>
              </a:rPr>
              <a:t>2.</a:t>
            </a:r>
            <a:r>
              <a:rPr lang="th-TH" sz="1100" spc="-58" dirty="0">
                <a:latin typeface="Chulabhorn Likit Text" panose="00000500000000000000" pitchFamily="50" charset="-34"/>
                <a:ea typeface="Calibri" panose="020F0502020204030204" pitchFamily="34" charset="0"/>
                <a:cs typeface="Chulabhorn Likit Text" panose="00000500000000000000" pitchFamily="50" charset="-34"/>
              </a:rPr>
              <a:t>การกำกับ/ติดตามการดำเนินงานกองทุนพัฒนาบทบาทสตรีผ่านระบบวีดีทัศน์ทางไกล </a:t>
            </a:r>
          </a:p>
          <a:p>
            <a:r>
              <a:rPr lang="th-TH" sz="1100" spc="-58" dirty="0">
                <a:latin typeface="Chulabhorn Likit Text" panose="00000500000000000000" pitchFamily="50" charset="-34"/>
                <a:ea typeface="Calibri" panose="020F0502020204030204" pitchFamily="34" charset="0"/>
                <a:cs typeface="Chulabhorn Likit Text" panose="00000500000000000000" pitchFamily="50" charset="-34"/>
              </a:rPr>
              <a:t>3..</a:t>
            </a:r>
            <a:r>
              <a:rPr lang="th-TH" sz="1100" dirty="0">
                <a:solidFill>
                  <a:srgbClr val="000000"/>
                </a:solidFill>
                <a:latin typeface="Chulabhorn Likit Text" panose="00000500000000000000" pitchFamily="50" charset="-34"/>
                <a:ea typeface="Calibri" panose="020F0502020204030204" pitchFamily="34" charset="0"/>
                <a:cs typeface="Chulabhorn Likit Text" panose="00000500000000000000" pitchFamily="50" charset="-34"/>
              </a:rPr>
              <a:t>โครงการผลิตสื่อประชาสัมพันธ์การดำเนินงานกองทุนพัฒนาบทบาทสตรี</a:t>
            </a:r>
            <a:endParaRPr lang="en-US" sz="1100" dirty="0">
              <a:latin typeface="Chulabhorn Likit Text" panose="00000500000000000000" pitchFamily="50" charset="-34"/>
              <a:ea typeface="Calibri" panose="020F0502020204030204" pitchFamily="34" charset="0"/>
              <a:cs typeface="Chulabhorn Likit Text" panose="00000500000000000000" pitchFamily="50" charset="-34"/>
            </a:endParaRPr>
          </a:p>
          <a:p>
            <a:r>
              <a:rPr lang="th-TH" sz="1100" dirty="0">
                <a:solidFill>
                  <a:srgbClr val="000000"/>
                </a:solidFill>
                <a:latin typeface="Chulabhorn Likit Text" panose="00000500000000000000" pitchFamily="50" charset="-34"/>
                <a:ea typeface="Calibri" panose="020F0502020204030204" pitchFamily="34" charset="0"/>
                <a:cs typeface="Chulabhorn Likit Text" panose="00000500000000000000" pitchFamily="50" charset="-34"/>
              </a:rPr>
              <a:t>4.</a:t>
            </a:r>
            <a:r>
              <a:rPr lang="th-TH" sz="1100" dirty="0">
                <a:latin typeface="Chulabhorn Likit Text" panose="00000500000000000000" pitchFamily="50" charset="-34"/>
                <a:ea typeface="Calibri" panose="020F0502020204030204" pitchFamily="34" charset="0"/>
                <a:cs typeface="Chulabhorn Likit Text" panose="00000500000000000000" pitchFamily="50" charset="-34"/>
              </a:rPr>
              <a:t>พัฒนาระบบเทคโนโลยี</a:t>
            </a:r>
            <a:endParaRPr lang="en-US" sz="1100" dirty="0">
              <a:latin typeface="Chulabhorn Likit Text" panose="00000500000000000000" pitchFamily="50" charset="-34"/>
              <a:ea typeface="Calibri" panose="020F0502020204030204" pitchFamily="34" charset="0"/>
              <a:cs typeface="Chulabhorn Likit Text" panose="00000500000000000000" pitchFamily="50" charset="-34"/>
            </a:endParaRPr>
          </a:p>
          <a:p>
            <a:r>
              <a:rPr lang="th-TH" sz="1100" dirty="0">
                <a:latin typeface="Chulabhorn Likit Text" panose="00000500000000000000" pitchFamily="50" charset="-34"/>
                <a:ea typeface="Calibri" panose="020F0502020204030204" pitchFamily="34" charset="0"/>
                <a:cs typeface="Chulabhorn Likit Text" panose="00000500000000000000" pitchFamily="50" charset="-34"/>
              </a:rPr>
              <a:t>5.ปลดหนี้รายบุคคล</a:t>
            </a:r>
            <a:endParaRPr lang="en-US" sz="1100" dirty="0">
              <a:latin typeface="Chulabhorn Likit Text" panose="00000500000000000000" pitchFamily="50" charset="-34"/>
              <a:ea typeface="Calibri" panose="020F0502020204030204" pitchFamily="34" charset="0"/>
              <a:cs typeface="Chulabhorn Likit Text" panose="00000500000000000000" pitchFamily="50" charset="-34"/>
            </a:endParaRPr>
          </a:p>
          <a:p>
            <a:r>
              <a:rPr lang="th-TH" sz="1100" dirty="0">
                <a:latin typeface="Chulabhorn Likit Text" panose="00000500000000000000" pitchFamily="50" charset="-34"/>
                <a:ea typeface="Calibri" panose="020F0502020204030204" pitchFamily="34" charset="0"/>
                <a:cs typeface="Chulabhorn Likit Text" panose="00000500000000000000" pitchFamily="50" charset="-34"/>
              </a:rPr>
              <a:t>6.มาตรการลดอัตราดอกเบี้ยเงินกู้และดอกเบี้ยผิดนัด พ.ศ. 2566 </a:t>
            </a:r>
          </a:p>
          <a:p>
            <a:r>
              <a:rPr lang="th-TH" sz="1100" dirty="0">
                <a:latin typeface="Chulabhorn Likit Text" panose="00000500000000000000" pitchFamily="50" charset="-34"/>
                <a:ea typeface="Calibri" panose="020F0502020204030204" pitchFamily="34" charset="0"/>
                <a:cs typeface="Chulabhorn Likit Text" panose="00000500000000000000" pitchFamily="50" charset="-34"/>
              </a:rPr>
              <a:t>  (ปรับโครงสร้างหนี้)</a:t>
            </a:r>
          </a:p>
          <a:p>
            <a:r>
              <a:rPr lang="en-US" sz="1100" dirty="0">
                <a:latin typeface="Chulabhorn Likit Text" panose="00000500000000000000" pitchFamily="50" charset="-34"/>
                <a:ea typeface="Calibri" panose="020F0502020204030204" pitchFamily="34" charset="0"/>
                <a:cs typeface="Chulabhorn Likit Text" panose="00000500000000000000" pitchFamily="50" charset="-34"/>
              </a:rPr>
              <a:t>7</a:t>
            </a:r>
            <a:r>
              <a:rPr lang="th-TH" sz="1100" dirty="0">
                <a:latin typeface="Chulabhorn Likit Text" panose="00000500000000000000" pitchFamily="50" charset="-34"/>
                <a:ea typeface="Calibri" panose="020F0502020204030204" pitchFamily="34" charset="0"/>
                <a:cs typeface="Chulabhorn Likit Text" panose="00000500000000000000" pitchFamily="50" charset="-34"/>
              </a:rPr>
              <a:t>.ตัวชี้วัดการบริหารจัดการหนี้กองทุนพัฒนาบทบาทสตรีระดับ</a:t>
            </a:r>
            <a:r>
              <a:rPr lang="th-TH" sz="1100" dirty="0" smtClean="0">
                <a:latin typeface="Chulabhorn Likit Text" panose="00000500000000000000" pitchFamily="50" charset="-34"/>
                <a:ea typeface="Calibri" panose="020F0502020204030204" pitchFamily="34" charset="0"/>
                <a:cs typeface="Chulabhorn Likit Text" panose="00000500000000000000" pitchFamily="50" charset="-34"/>
              </a:rPr>
              <a:t>จังหวัด</a:t>
            </a:r>
            <a:endParaRPr lang="en-US" sz="1100" dirty="0">
              <a:latin typeface="Chulabhorn Likit Text" panose="00000500000000000000" pitchFamily="50" charset="-34"/>
              <a:ea typeface="Calibri" panose="020F0502020204030204" pitchFamily="34" charset="0"/>
              <a:cs typeface="Chulabhorn Likit Text" panose="00000500000000000000" pitchFamily="50" charset="-34"/>
            </a:endParaRPr>
          </a:p>
        </p:txBody>
      </p:sp>
      <p:sp>
        <p:nvSpPr>
          <p:cNvPr id="20" name="สี่เหลี่ยมผืนผ้า 19">
            <a:extLst>
              <a:ext uri="{FF2B5EF4-FFF2-40B4-BE49-F238E27FC236}">
                <a16:creationId xmlns:a16="http://schemas.microsoft.com/office/drawing/2014/main" id="{3AE52F7A-6539-A913-8E66-CBC91EE51DAA}"/>
              </a:ext>
            </a:extLst>
          </p:cNvPr>
          <p:cNvSpPr/>
          <p:nvPr/>
        </p:nvSpPr>
        <p:spPr>
          <a:xfrm>
            <a:off x="5120608" y="841963"/>
            <a:ext cx="4803851" cy="352826"/>
          </a:xfrm>
          <a:prstGeom prst="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th-TH" sz="1100" b="1" dirty="0">
                <a:solidFill>
                  <a:schemeClr val="tx1"/>
                </a:solidFill>
                <a:latin typeface="Chulabhorn Likit Text" panose="00000500000000000000" pitchFamily="50" charset="-34"/>
                <a:ea typeface="Calibri" panose="020F0502020204030204" pitchFamily="34" charset="0"/>
                <a:cs typeface="Chulabhorn Likit Text" panose="00000500000000000000" pitchFamily="50" charset="-34"/>
              </a:rPr>
              <a:t>การบริหาร</a:t>
            </a:r>
            <a:r>
              <a:rPr lang="th-TH" sz="1100" b="1" dirty="0" smtClean="0">
                <a:solidFill>
                  <a:schemeClr val="tx1"/>
                </a:solidFill>
                <a:latin typeface="Chulabhorn Likit Text" panose="00000500000000000000" pitchFamily="50" charset="-34"/>
                <a:ea typeface="Calibri" panose="020F0502020204030204" pitchFamily="34" charset="0"/>
                <a:cs typeface="Chulabhorn Likit Text" panose="00000500000000000000" pitchFamily="50" charset="-34"/>
              </a:rPr>
              <a:t>จัดการขณะเป็น</a:t>
            </a:r>
            <a:r>
              <a:rPr lang="th-TH" sz="1100" b="1" dirty="0">
                <a:solidFill>
                  <a:schemeClr val="tx1"/>
                </a:solidFill>
                <a:latin typeface="Chulabhorn Likit Text" panose="00000500000000000000" pitchFamily="50" charset="-34"/>
                <a:ea typeface="Calibri" panose="020F0502020204030204" pitchFamily="34" charset="0"/>
                <a:cs typeface="Chulabhorn Likit Text" panose="00000500000000000000" pitchFamily="50" charset="-34"/>
              </a:rPr>
              <a:t>หนี้</a:t>
            </a:r>
            <a:endParaRPr lang="en-US" sz="1100" b="1" dirty="0">
              <a:solidFill>
                <a:schemeClr val="tx1"/>
              </a:solidFill>
              <a:latin typeface="Chulabhorn Likit Text" panose="00000500000000000000" pitchFamily="50" charset="-34"/>
              <a:cs typeface="Chulabhorn Likit Text" panose="00000500000000000000" pitchFamily="50" charset="-34"/>
            </a:endParaRPr>
          </a:p>
        </p:txBody>
      </p:sp>
      <p:sp>
        <p:nvSpPr>
          <p:cNvPr id="21" name="สี่เหลี่ยมผืนผ้า 20">
            <a:extLst>
              <a:ext uri="{FF2B5EF4-FFF2-40B4-BE49-F238E27FC236}">
                <a16:creationId xmlns:a16="http://schemas.microsoft.com/office/drawing/2014/main" id="{B168C0D4-4466-5AA0-EC09-D668FFD14F4C}"/>
              </a:ext>
            </a:extLst>
          </p:cNvPr>
          <p:cNvSpPr/>
          <p:nvPr/>
        </p:nvSpPr>
        <p:spPr>
          <a:xfrm>
            <a:off x="388381" y="1214228"/>
            <a:ext cx="4691619" cy="849265"/>
          </a:xfrm>
          <a:prstGeom prst="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500"/>
          </a:p>
        </p:txBody>
      </p:sp>
      <p:sp>
        <p:nvSpPr>
          <p:cNvPr id="22" name="สี่เหลี่ยมผืนผ้า 21">
            <a:extLst>
              <a:ext uri="{FF2B5EF4-FFF2-40B4-BE49-F238E27FC236}">
                <a16:creationId xmlns:a16="http://schemas.microsoft.com/office/drawing/2014/main" id="{D24D122C-AD06-278C-6CBB-901BD047CEAD}"/>
              </a:ext>
            </a:extLst>
          </p:cNvPr>
          <p:cNvSpPr/>
          <p:nvPr/>
        </p:nvSpPr>
        <p:spPr>
          <a:xfrm>
            <a:off x="371407" y="2137611"/>
            <a:ext cx="4691619" cy="1484688"/>
          </a:xfrm>
          <a:prstGeom prst="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500"/>
          </a:p>
        </p:txBody>
      </p:sp>
      <p:sp>
        <p:nvSpPr>
          <p:cNvPr id="23" name="กล่องข้อความ 22">
            <a:extLst>
              <a:ext uri="{FF2B5EF4-FFF2-40B4-BE49-F238E27FC236}">
                <a16:creationId xmlns:a16="http://schemas.microsoft.com/office/drawing/2014/main" id="{0D6C95B5-0CF0-9540-E809-5883C64D1832}"/>
              </a:ext>
            </a:extLst>
          </p:cNvPr>
          <p:cNvSpPr txBox="1"/>
          <p:nvPr/>
        </p:nvSpPr>
        <p:spPr>
          <a:xfrm>
            <a:off x="306225" y="2464963"/>
            <a:ext cx="4781147" cy="139307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07000"/>
              </a:lnSpc>
            </a:pPr>
            <a:r>
              <a:rPr lang="th-TH" sz="1100" b="1" dirty="0">
                <a:latin typeface="Chulabhorn Likit Text" panose="00000500000000000000" pitchFamily="50" charset="-34"/>
                <a:ea typeface="Calibri" panose="020F0502020204030204" pitchFamily="34" charset="0"/>
                <a:cs typeface="Chulabhorn Likit Text" panose="00000500000000000000" pitchFamily="50" charset="-34"/>
              </a:rPr>
              <a:t>1. การกำหนดหลักเกณฑ์</a:t>
            </a:r>
            <a:r>
              <a:rPr lang="th-TH" sz="1100" dirty="0">
                <a:latin typeface="Chulabhorn Likit Text" panose="00000500000000000000" pitchFamily="50" charset="-34"/>
                <a:ea typeface="Calibri" panose="020F0502020204030204" pitchFamily="34" charset="0"/>
                <a:cs typeface="Chulabhorn Likit Text" panose="00000500000000000000" pitchFamily="50" charset="-34"/>
              </a:rPr>
              <a:t>การให้กู้ยืมเงินทุนหมุนเวียน</a:t>
            </a:r>
            <a:endParaRPr lang="en-US" sz="1100" dirty="0">
              <a:latin typeface="Chulabhorn Likit Text" panose="00000500000000000000" pitchFamily="50" charset="-34"/>
              <a:ea typeface="Calibri" panose="020F0502020204030204" pitchFamily="34" charset="0"/>
              <a:cs typeface="Chulabhorn Likit Text" panose="00000500000000000000" pitchFamily="50" charset="-34"/>
            </a:endParaRPr>
          </a:p>
          <a:p>
            <a:pPr>
              <a:lnSpc>
                <a:spcPct val="107000"/>
              </a:lnSpc>
            </a:pPr>
            <a:r>
              <a:rPr lang="th-TH" sz="1100" dirty="0">
                <a:latin typeface="Chulabhorn Likit Text" panose="00000500000000000000" pitchFamily="50" charset="-34"/>
                <a:ea typeface="Calibri" panose="020F0502020204030204" pitchFamily="34" charset="0"/>
                <a:cs typeface="Chulabhorn Likit Text" panose="00000500000000000000" pitchFamily="50" charset="-34"/>
              </a:rPr>
              <a:t>    -ทบทวนระเบียบหลักเกณฑ์การกู้ยืม/อัตราดอกเบี้ย/เบี้ยปรับ ให้เหมาะสม</a:t>
            </a:r>
            <a:endParaRPr lang="en-US" sz="1100" dirty="0">
              <a:latin typeface="Chulabhorn Likit Text" panose="00000500000000000000" pitchFamily="50" charset="-34"/>
              <a:ea typeface="Calibri" panose="020F0502020204030204" pitchFamily="34" charset="0"/>
              <a:cs typeface="Chulabhorn Likit Text" panose="00000500000000000000" pitchFamily="50" charset="-34"/>
            </a:endParaRPr>
          </a:p>
          <a:p>
            <a:pPr>
              <a:lnSpc>
                <a:spcPct val="107000"/>
              </a:lnSpc>
            </a:pPr>
            <a:r>
              <a:rPr lang="th-TH" sz="1100" dirty="0">
                <a:latin typeface="Chulabhorn Likit Text" panose="00000500000000000000" pitchFamily="50" charset="-34"/>
                <a:ea typeface="Calibri" panose="020F0502020204030204" pitchFamily="34" charset="0"/>
                <a:cs typeface="Chulabhorn Likit Text" panose="00000500000000000000" pitchFamily="50" charset="-34"/>
              </a:rPr>
              <a:t>    -จัด</a:t>
            </a:r>
            <a:r>
              <a:rPr lang="th-TH" sz="1100" spc="-33" dirty="0">
                <a:latin typeface="Chulabhorn Likit Text" panose="00000500000000000000" pitchFamily="50" charset="-34"/>
                <a:ea typeface="Calibri" panose="020F0502020204030204" pitchFamily="34" charset="0"/>
                <a:cs typeface="Chulabhorn Likit Text" panose="00000500000000000000" pitchFamily="50" charset="-34"/>
              </a:rPr>
              <a:t>ทำรูปแบการกู้โดยกำหนดเพดานดอกเบี้ยเป็นขั้นบันไดให้สัมพันธ์จ่ายคืน</a:t>
            </a:r>
            <a:endParaRPr lang="en-US" sz="1100" dirty="0">
              <a:latin typeface="Chulabhorn Likit Text" panose="00000500000000000000" pitchFamily="50" charset="-34"/>
              <a:ea typeface="Calibri" panose="020F0502020204030204" pitchFamily="34" charset="0"/>
              <a:cs typeface="Chulabhorn Likit Text" panose="00000500000000000000" pitchFamily="50" charset="-34"/>
            </a:endParaRPr>
          </a:p>
          <a:p>
            <a:pPr>
              <a:lnSpc>
                <a:spcPct val="107000"/>
              </a:lnSpc>
            </a:pPr>
            <a:r>
              <a:rPr lang="th-TH" sz="1100" b="1" dirty="0">
                <a:latin typeface="Chulabhorn Likit Text" panose="00000500000000000000" pitchFamily="50" charset="-34"/>
                <a:ea typeface="Calibri" panose="020F0502020204030204" pitchFamily="34" charset="0"/>
                <a:cs typeface="Chulabhorn Likit Text" panose="00000500000000000000" pitchFamily="50" charset="-34"/>
              </a:rPr>
              <a:t>2. การบริหารโครงการ  </a:t>
            </a:r>
            <a:r>
              <a:rPr lang="th-TH" sz="1100" dirty="0">
                <a:latin typeface="Chulabhorn Likit Text" panose="00000500000000000000" pitchFamily="50" charset="-34"/>
                <a:ea typeface="Calibri" panose="020F0502020204030204" pitchFamily="34" charset="0"/>
                <a:cs typeface="Chulabhorn Likit Text" panose="00000500000000000000" pitchFamily="50" charset="-34"/>
              </a:rPr>
              <a:t>การจำแนกโครงการ ประเภทโครงการ / การพิจารณา </a:t>
            </a:r>
          </a:p>
          <a:p>
            <a:pPr>
              <a:lnSpc>
                <a:spcPct val="107000"/>
              </a:lnSpc>
            </a:pPr>
            <a:r>
              <a:rPr lang="th-TH" sz="1100" dirty="0">
                <a:latin typeface="Chulabhorn Likit Text" panose="00000500000000000000" pitchFamily="50" charset="-34"/>
                <a:ea typeface="Calibri" panose="020F0502020204030204" pitchFamily="34" charset="0"/>
                <a:cs typeface="Chulabhorn Likit Text" panose="00000500000000000000" pitchFamily="50" charset="-34"/>
              </a:rPr>
              <a:t>    ความเป็นไปได้ของโครงการ /โครงที่มีศักยภาพในการชำระคืน</a:t>
            </a:r>
            <a:endParaRPr lang="en-US" sz="1100" dirty="0">
              <a:latin typeface="Chulabhorn Likit Text" panose="00000500000000000000" pitchFamily="50" charset="-34"/>
              <a:ea typeface="Calibri" panose="020F0502020204030204" pitchFamily="34" charset="0"/>
              <a:cs typeface="Chulabhorn Likit Text" panose="00000500000000000000" pitchFamily="50" charset="-34"/>
            </a:endParaRPr>
          </a:p>
          <a:p>
            <a:pPr>
              <a:lnSpc>
                <a:spcPct val="107000"/>
              </a:lnSpc>
            </a:pPr>
            <a:r>
              <a:rPr lang="th-TH" sz="1100" dirty="0">
                <a:latin typeface="Chulabhorn Likit Text" panose="00000500000000000000" pitchFamily="50" charset="-34"/>
                <a:ea typeface="Calibri" panose="020F0502020204030204" pitchFamily="34" charset="0"/>
                <a:cs typeface="Chulabhorn Likit Text" panose="00000500000000000000" pitchFamily="50" charset="-34"/>
              </a:rPr>
              <a:t>    ความรู้ความสามารถ/ทักษะ/ประสบการณ์/ความน่าเชื่อถือ ของผู้เสนอโครงการ</a:t>
            </a:r>
            <a:endParaRPr lang="en-US" sz="1100" dirty="0">
              <a:latin typeface="Chulabhorn Likit Text" panose="00000500000000000000" pitchFamily="50" charset="-34"/>
              <a:ea typeface="Calibri" panose="020F0502020204030204" pitchFamily="34" charset="0"/>
              <a:cs typeface="Chulabhorn Likit Text" panose="00000500000000000000" pitchFamily="50" charset="-34"/>
            </a:endParaRPr>
          </a:p>
          <a:p>
            <a:endParaRPr lang="en-US" sz="1100" dirty="0">
              <a:latin typeface="Chulabhorn Likit Text" panose="00000500000000000000" pitchFamily="50" charset="-34"/>
              <a:cs typeface="Chulabhorn Likit Text" panose="00000500000000000000" pitchFamily="50" charset="-34"/>
            </a:endParaRPr>
          </a:p>
        </p:txBody>
      </p:sp>
      <p:sp>
        <p:nvSpPr>
          <p:cNvPr id="24" name="สี่เหลี่ยมผืนผ้า 23">
            <a:extLst>
              <a:ext uri="{FF2B5EF4-FFF2-40B4-BE49-F238E27FC236}">
                <a16:creationId xmlns:a16="http://schemas.microsoft.com/office/drawing/2014/main" id="{3BE0ABFC-D810-F1D5-52DB-257735A0CDFD}"/>
              </a:ext>
            </a:extLst>
          </p:cNvPr>
          <p:cNvSpPr/>
          <p:nvPr/>
        </p:nvSpPr>
        <p:spPr>
          <a:xfrm>
            <a:off x="388381" y="3693430"/>
            <a:ext cx="4691619" cy="1906340"/>
          </a:xfrm>
          <a:prstGeom prst="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500"/>
          </a:p>
        </p:txBody>
      </p:sp>
      <p:sp>
        <p:nvSpPr>
          <p:cNvPr id="25" name="กล่องข้อความ 24">
            <a:extLst>
              <a:ext uri="{FF2B5EF4-FFF2-40B4-BE49-F238E27FC236}">
                <a16:creationId xmlns:a16="http://schemas.microsoft.com/office/drawing/2014/main" id="{04F43AF7-22F9-A780-00BE-0971716D84C5}"/>
              </a:ext>
            </a:extLst>
          </p:cNvPr>
          <p:cNvSpPr txBox="1"/>
          <p:nvPr/>
        </p:nvSpPr>
        <p:spPr>
          <a:xfrm>
            <a:off x="483995" y="4029829"/>
            <a:ext cx="4493736" cy="1302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20000"/>
              </a:lnSpc>
            </a:pPr>
            <a:endParaRPr lang="th-TH" sz="1100" b="1" u="sng" dirty="0">
              <a:latin typeface="Chulabhorn Likit Text" panose="00000500000000000000" pitchFamily="50" charset="-34"/>
              <a:ea typeface="Calibri" panose="020F0502020204030204" pitchFamily="34" charset="0"/>
              <a:cs typeface="Chulabhorn Likit Text" panose="00000500000000000000" pitchFamily="50" charset="-34"/>
            </a:endParaRPr>
          </a:p>
          <a:p>
            <a:pPr>
              <a:lnSpc>
                <a:spcPct val="120000"/>
              </a:lnSpc>
            </a:pPr>
            <a:r>
              <a:rPr lang="th-TH" sz="1100" dirty="0">
                <a:latin typeface="Chulabhorn Likit Text" panose="00000500000000000000" pitchFamily="50" charset="-34"/>
                <a:ea typeface="Calibri" panose="020F0502020204030204" pitchFamily="34" charset="0"/>
                <a:cs typeface="Chulabhorn Likit Text" panose="00000500000000000000" pitchFamily="50" charset="-34"/>
              </a:rPr>
              <a:t>1.</a:t>
            </a:r>
            <a:r>
              <a:rPr lang="th-TH" sz="1100" dirty="0">
                <a:solidFill>
                  <a:srgbClr val="000000"/>
                </a:solidFill>
                <a:latin typeface="Chulabhorn Likit Text" panose="00000500000000000000" pitchFamily="50" charset="-34"/>
                <a:ea typeface="Calibri" panose="020F0502020204030204" pitchFamily="34" charset="0"/>
                <a:cs typeface="Chulabhorn Likit Text" panose="00000500000000000000" pitchFamily="50" charset="-34"/>
              </a:rPr>
              <a:t>ทบทวนหลักเกณฑ์/ระเบียบ/กฎหมาย/คู่มือ/แนวทาง  เงินทุนหมุนเวียน</a:t>
            </a:r>
            <a:endParaRPr lang="en-US" sz="1100" dirty="0">
              <a:latin typeface="Chulabhorn Likit Text" panose="00000500000000000000" pitchFamily="50" charset="-34"/>
              <a:ea typeface="Calibri" panose="020F0502020204030204" pitchFamily="34" charset="0"/>
              <a:cs typeface="Chulabhorn Likit Text" panose="00000500000000000000" pitchFamily="50" charset="-34"/>
            </a:endParaRPr>
          </a:p>
          <a:p>
            <a:pPr algn="thaiDist">
              <a:lnSpc>
                <a:spcPct val="120000"/>
              </a:lnSpc>
            </a:pPr>
            <a:r>
              <a:rPr lang="th-TH" sz="1100" dirty="0">
                <a:latin typeface="Chulabhorn Likit Text" panose="00000500000000000000" pitchFamily="50" charset="-34"/>
                <a:ea typeface="Calibri" panose="020F0502020204030204" pitchFamily="34" charset="0"/>
                <a:cs typeface="Chulabhorn Likit Text" panose="00000500000000000000" pitchFamily="50" charset="-34"/>
              </a:rPr>
              <a:t>2.จัดทำแบบวิเคราะห์โครงการที่ขอรับการสนับสนุนเงินทุนหมุนเวียน และแบบประเมินศักยภาพของสมาชิกผู้กู้ในการส่งใช้เงินคืน เพื่อประกอบการพิจารณาอนุมัติโครงการ(แบบเชคลิสต์โครงการ)</a:t>
            </a:r>
            <a:endParaRPr lang="en-US" sz="1100" dirty="0">
              <a:latin typeface="Chulabhorn Likit Text" panose="00000500000000000000" pitchFamily="50" charset="-34"/>
              <a:ea typeface="Calibri" panose="020F0502020204030204" pitchFamily="34" charset="0"/>
              <a:cs typeface="Chulabhorn Likit Text" panose="00000500000000000000" pitchFamily="50" charset="-34"/>
            </a:endParaRPr>
          </a:p>
          <a:p>
            <a:pPr>
              <a:lnSpc>
                <a:spcPct val="120000"/>
              </a:lnSpc>
            </a:pPr>
            <a:endParaRPr lang="en-US" sz="1100" dirty="0">
              <a:latin typeface="Chulabhorn Likit Text" panose="00000500000000000000" pitchFamily="50" charset="-34"/>
              <a:cs typeface="Chulabhorn Likit Text" panose="00000500000000000000" pitchFamily="50" charset="-34"/>
            </a:endParaRPr>
          </a:p>
        </p:txBody>
      </p:sp>
      <p:sp>
        <p:nvSpPr>
          <p:cNvPr id="26" name="สี่เหลี่ยมผืนผ้า 25">
            <a:extLst>
              <a:ext uri="{FF2B5EF4-FFF2-40B4-BE49-F238E27FC236}">
                <a16:creationId xmlns:a16="http://schemas.microsoft.com/office/drawing/2014/main" id="{2B979DBC-B6EA-073B-936E-FC33A9724EE3}"/>
              </a:ext>
            </a:extLst>
          </p:cNvPr>
          <p:cNvSpPr/>
          <p:nvPr/>
        </p:nvSpPr>
        <p:spPr>
          <a:xfrm>
            <a:off x="388381" y="843915"/>
            <a:ext cx="4691619" cy="352826"/>
          </a:xfrm>
          <a:prstGeom prst="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th-TH" sz="1100" b="1" dirty="0">
                <a:solidFill>
                  <a:schemeClr val="tx1"/>
                </a:solidFill>
                <a:latin typeface="Chulabhorn Likit Text" panose="00000500000000000000" pitchFamily="50" charset="-34"/>
                <a:ea typeface="Calibri" panose="020F0502020204030204" pitchFamily="34" charset="0"/>
                <a:cs typeface="Chulabhorn Likit Text" panose="00000500000000000000" pitchFamily="50" charset="-34"/>
              </a:rPr>
              <a:t>การบริหารจัดการก่อนเป็นหนี้</a:t>
            </a:r>
            <a:endParaRPr lang="en-US" sz="1100" b="1" dirty="0">
              <a:solidFill>
                <a:schemeClr val="tx1"/>
              </a:solidFill>
              <a:latin typeface="Chulabhorn Likit Text" panose="00000500000000000000" pitchFamily="50" charset="-34"/>
              <a:cs typeface="Chulabhorn Likit Text" panose="00000500000000000000" pitchFamily="50" charset="-34"/>
            </a:endParaRPr>
          </a:p>
        </p:txBody>
      </p:sp>
      <p:sp>
        <p:nvSpPr>
          <p:cNvPr id="27" name="สี่เหลี่ยมผืนผ้า 26">
            <a:extLst>
              <a:ext uri="{FF2B5EF4-FFF2-40B4-BE49-F238E27FC236}">
                <a16:creationId xmlns:a16="http://schemas.microsoft.com/office/drawing/2014/main" id="{2DCE7CD4-AB05-8062-C2F3-F9E5FAD44D5E}"/>
              </a:ext>
            </a:extLst>
          </p:cNvPr>
          <p:cNvSpPr/>
          <p:nvPr/>
        </p:nvSpPr>
        <p:spPr>
          <a:xfrm>
            <a:off x="5121345" y="1222786"/>
            <a:ext cx="4803851" cy="843736"/>
          </a:xfrm>
          <a:prstGeom prst="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500"/>
          </a:p>
        </p:txBody>
      </p:sp>
      <p:sp>
        <p:nvSpPr>
          <p:cNvPr id="28" name="สี่เหลี่ยมผืนผ้า 27">
            <a:extLst>
              <a:ext uri="{FF2B5EF4-FFF2-40B4-BE49-F238E27FC236}">
                <a16:creationId xmlns:a16="http://schemas.microsoft.com/office/drawing/2014/main" id="{536DE04C-F200-5B4F-3059-59245FE7DE95}"/>
              </a:ext>
            </a:extLst>
          </p:cNvPr>
          <p:cNvSpPr/>
          <p:nvPr/>
        </p:nvSpPr>
        <p:spPr>
          <a:xfrm>
            <a:off x="5129469" y="2130385"/>
            <a:ext cx="4803851" cy="1484688"/>
          </a:xfrm>
          <a:prstGeom prst="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500"/>
          </a:p>
        </p:txBody>
      </p:sp>
      <p:sp>
        <p:nvSpPr>
          <p:cNvPr id="29" name="สี่เหลี่ยมผืนผ้า 28">
            <a:extLst>
              <a:ext uri="{FF2B5EF4-FFF2-40B4-BE49-F238E27FC236}">
                <a16:creationId xmlns:a16="http://schemas.microsoft.com/office/drawing/2014/main" id="{9554F484-E182-9A2F-9231-9907D7721A9D}"/>
              </a:ext>
            </a:extLst>
          </p:cNvPr>
          <p:cNvSpPr/>
          <p:nvPr/>
        </p:nvSpPr>
        <p:spPr>
          <a:xfrm>
            <a:off x="5120608" y="3693430"/>
            <a:ext cx="4794991" cy="1906340"/>
          </a:xfrm>
          <a:prstGeom prst="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500"/>
          </a:p>
        </p:txBody>
      </p:sp>
      <p:sp>
        <p:nvSpPr>
          <p:cNvPr id="31" name="กล่องข้อความ 30">
            <a:extLst>
              <a:ext uri="{FF2B5EF4-FFF2-40B4-BE49-F238E27FC236}">
                <a16:creationId xmlns:a16="http://schemas.microsoft.com/office/drawing/2014/main" id="{BCBD7869-4601-4CEC-7756-83600EFD7B34}"/>
              </a:ext>
            </a:extLst>
          </p:cNvPr>
          <p:cNvSpPr txBox="1"/>
          <p:nvPr/>
        </p:nvSpPr>
        <p:spPr>
          <a:xfrm>
            <a:off x="5214564" y="2516862"/>
            <a:ext cx="4583818" cy="110799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th-TH" sz="1100" b="1" dirty="0">
                <a:latin typeface="Chulabhorn Likit Text" panose="00000500000000000000" pitchFamily="50" charset="-34"/>
                <a:ea typeface="Calibri" panose="020F0502020204030204" pitchFamily="34" charset="0"/>
                <a:cs typeface="Chulabhorn Likit Text" panose="00000500000000000000" pitchFamily="50" charset="-34"/>
              </a:rPr>
              <a:t>1. การบริหารสัญญา</a:t>
            </a:r>
            <a:r>
              <a:rPr lang="th-TH" sz="1100" dirty="0">
                <a:latin typeface="Chulabhorn Likit Text" panose="00000500000000000000" pitchFamily="50" charset="-34"/>
                <a:ea typeface="Calibri" panose="020F0502020204030204" pitchFamily="34" charset="0"/>
                <a:cs typeface="Chulabhorn Likit Text" panose="00000500000000000000" pitchFamily="50" charset="-34"/>
              </a:rPr>
              <a:t> ตรวจสอบความสมบูรณ์ของสัญญา /การติดตาม</a:t>
            </a:r>
            <a:endParaRPr lang="en-US" sz="1100" dirty="0">
              <a:latin typeface="Chulabhorn Likit Text" panose="00000500000000000000" pitchFamily="50" charset="-34"/>
              <a:ea typeface="Calibri" panose="020F0502020204030204" pitchFamily="34" charset="0"/>
              <a:cs typeface="Chulabhorn Likit Text" panose="00000500000000000000" pitchFamily="50" charset="-34"/>
            </a:endParaRPr>
          </a:p>
          <a:p>
            <a:r>
              <a:rPr lang="th-TH" sz="1100" b="1" dirty="0">
                <a:latin typeface="Chulabhorn Likit Text" panose="00000500000000000000" pitchFamily="50" charset="-34"/>
                <a:ea typeface="Calibri" panose="020F0502020204030204" pitchFamily="34" charset="0"/>
                <a:cs typeface="Chulabhorn Likit Text" panose="00000500000000000000" pitchFamily="50" charset="-34"/>
              </a:rPr>
              <a:t>2</a:t>
            </a:r>
            <a:r>
              <a:rPr lang="en-US" sz="1100" b="1" dirty="0">
                <a:latin typeface="Chulabhorn Likit Text" panose="00000500000000000000" pitchFamily="50" charset="-34"/>
                <a:ea typeface="Calibri" panose="020F0502020204030204" pitchFamily="34" charset="0"/>
                <a:cs typeface="Chulabhorn Likit Text" panose="00000500000000000000" pitchFamily="50" charset="-34"/>
              </a:rPr>
              <a:t>. </a:t>
            </a:r>
            <a:r>
              <a:rPr lang="th-TH" sz="1100" b="1" dirty="0">
                <a:latin typeface="Chulabhorn Likit Text" panose="00000500000000000000" pitchFamily="50" charset="-34"/>
                <a:ea typeface="Calibri" panose="020F0502020204030204" pitchFamily="34" charset="0"/>
                <a:cs typeface="Chulabhorn Likit Text" panose="00000500000000000000" pitchFamily="50" charset="-34"/>
              </a:rPr>
              <a:t>การนำเทคโนโลยีมาช่วยในการดำเนินงาน  </a:t>
            </a:r>
            <a:r>
              <a:rPr lang="th-TH" sz="1100" dirty="0">
                <a:latin typeface="Chulabhorn Likit Text" panose="00000500000000000000" pitchFamily="50" charset="-34"/>
                <a:ea typeface="Calibri" panose="020F0502020204030204" pitchFamily="34" charset="0"/>
                <a:cs typeface="Chulabhorn Likit Text" panose="00000500000000000000" pitchFamily="50" charset="-34"/>
              </a:rPr>
              <a:t>โปรแกรมลูกหนี้/</a:t>
            </a:r>
            <a:r>
              <a:rPr lang="en-US" sz="1100" dirty="0">
                <a:latin typeface="Chulabhorn Likit Text" panose="00000500000000000000" pitchFamily="50" charset="-34"/>
                <a:ea typeface="Calibri" panose="020F0502020204030204" pitchFamily="34" charset="0"/>
                <a:cs typeface="Chulabhorn Likit Text" panose="00000500000000000000" pitchFamily="50" charset="-34"/>
              </a:rPr>
              <a:t>Application </a:t>
            </a:r>
            <a:r>
              <a:rPr lang="th-TH" sz="1100" dirty="0">
                <a:latin typeface="Chulabhorn Likit Text" panose="00000500000000000000" pitchFamily="50" charset="-34"/>
                <a:ea typeface="Calibri" panose="020F0502020204030204" pitchFamily="34" charset="0"/>
                <a:cs typeface="Chulabhorn Likit Text" panose="00000500000000000000" pitchFamily="50" charset="-34"/>
              </a:rPr>
              <a:t>   </a:t>
            </a:r>
          </a:p>
          <a:p>
            <a:r>
              <a:rPr lang="th-TH" sz="1100" dirty="0">
                <a:latin typeface="Chulabhorn Likit Text" panose="00000500000000000000" pitchFamily="50" charset="-34"/>
                <a:ea typeface="Calibri" panose="020F0502020204030204" pitchFamily="34" charset="0"/>
                <a:cs typeface="Chulabhorn Likit Text" panose="00000500000000000000" pitchFamily="50" charset="-34"/>
              </a:rPr>
              <a:t>    การแจ้งเตือนการชำระเงิน /การชำระเงิน</a:t>
            </a:r>
            <a:endParaRPr lang="en-US" sz="1100" dirty="0">
              <a:latin typeface="Chulabhorn Likit Text" panose="00000500000000000000" pitchFamily="50" charset="-34"/>
              <a:ea typeface="Calibri" panose="020F0502020204030204" pitchFamily="34" charset="0"/>
              <a:cs typeface="Chulabhorn Likit Text" panose="00000500000000000000" pitchFamily="50" charset="-34"/>
            </a:endParaRPr>
          </a:p>
          <a:p>
            <a:r>
              <a:rPr lang="th-TH" sz="1100" b="1" dirty="0">
                <a:latin typeface="Chulabhorn Likit Text" panose="00000500000000000000" pitchFamily="50" charset="-34"/>
                <a:ea typeface="Calibri" panose="020F0502020204030204" pitchFamily="34" charset="0"/>
                <a:cs typeface="Chulabhorn Likit Text" panose="00000500000000000000" pitchFamily="50" charset="-34"/>
              </a:rPr>
              <a:t>3</a:t>
            </a:r>
            <a:r>
              <a:rPr lang="en-US" sz="1100" b="1" dirty="0">
                <a:latin typeface="Chulabhorn Likit Text" panose="00000500000000000000" pitchFamily="50" charset="-34"/>
                <a:ea typeface="Calibri" panose="020F0502020204030204" pitchFamily="34" charset="0"/>
                <a:cs typeface="Chulabhorn Likit Text" panose="00000500000000000000" pitchFamily="50" charset="-34"/>
              </a:rPr>
              <a:t>. </a:t>
            </a:r>
            <a:r>
              <a:rPr lang="th-TH" sz="1100" b="1" dirty="0">
                <a:latin typeface="Chulabhorn Likit Text" panose="00000500000000000000" pitchFamily="50" charset="-34"/>
                <a:ea typeface="Calibri" panose="020F0502020204030204" pitchFamily="34" charset="0"/>
                <a:cs typeface="Chulabhorn Likit Text" panose="00000500000000000000" pitchFamily="50" charset="-34"/>
              </a:rPr>
              <a:t>การออกมาตรการช่วยเหลือตามสถานการณ์ต่างๆ </a:t>
            </a:r>
            <a:endParaRPr lang="en-US" sz="1100" dirty="0">
              <a:latin typeface="Chulabhorn Likit Text" panose="00000500000000000000" pitchFamily="50" charset="-34"/>
              <a:ea typeface="Calibri" panose="020F0502020204030204" pitchFamily="34" charset="0"/>
              <a:cs typeface="Chulabhorn Likit Text" panose="00000500000000000000" pitchFamily="50" charset="-34"/>
            </a:endParaRPr>
          </a:p>
          <a:p>
            <a:r>
              <a:rPr lang="th-TH" sz="1100" b="1" dirty="0">
                <a:latin typeface="Chulabhorn Likit Text" panose="00000500000000000000" pitchFamily="50" charset="-34"/>
                <a:ea typeface="Calibri" panose="020F0502020204030204" pitchFamily="34" charset="0"/>
                <a:cs typeface="Chulabhorn Likit Text" panose="00000500000000000000" pitchFamily="50" charset="-34"/>
              </a:rPr>
              <a:t>4. การชี้แจงทำความเข้าใจ/กำกับ/ติดตาม เจ้าหน้าที่ทุกระดับอย่างสม่ำเสมอ</a:t>
            </a:r>
            <a:endParaRPr lang="en-US" sz="1100" dirty="0">
              <a:latin typeface="Chulabhorn Likit Text" panose="00000500000000000000" pitchFamily="50" charset="-34"/>
              <a:cs typeface="Chulabhorn Likit Text" panose="00000500000000000000" pitchFamily="50" charset="-34"/>
            </a:endParaRPr>
          </a:p>
        </p:txBody>
      </p:sp>
      <p:sp>
        <p:nvSpPr>
          <p:cNvPr id="32" name="กล่องข้อความ 31">
            <a:extLst>
              <a:ext uri="{FF2B5EF4-FFF2-40B4-BE49-F238E27FC236}">
                <a16:creationId xmlns:a16="http://schemas.microsoft.com/office/drawing/2014/main" id="{D2443B74-B1DD-914E-D7F2-B4D66BF0EA62}"/>
              </a:ext>
            </a:extLst>
          </p:cNvPr>
          <p:cNvSpPr txBox="1"/>
          <p:nvPr/>
        </p:nvSpPr>
        <p:spPr>
          <a:xfrm>
            <a:off x="6168366" y="1251401"/>
            <a:ext cx="3871998" cy="8050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07000"/>
              </a:lnSpc>
            </a:pPr>
            <a:r>
              <a:rPr lang="th-TH" sz="1100" b="1" dirty="0">
                <a:latin typeface="Chulabhorn Likit Text" panose="00000500000000000000" pitchFamily="50" charset="-34"/>
                <a:ea typeface="Calibri" panose="020F0502020204030204" pitchFamily="34" charset="0"/>
                <a:cs typeface="Chulabhorn Likit Text" panose="00000500000000000000" pitchFamily="50" charset="-34"/>
              </a:rPr>
              <a:t>   -การเตือนล่วงหน้า และการติดตามหนี้</a:t>
            </a:r>
            <a:endParaRPr lang="en-US" sz="1100" b="1" dirty="0">
              <a:latin typeface="Chulabhorn Likit Text" panose="00000500000000000000" pitchFamily="50" charset="-34"/>
              <a:ea typeface="Calibri" panose="020F0502020204030204" pitchFamily="34" charset="0"/>
              <a:cs typeface="Chulabhorn Likit Text" panose="00000500000000000000" pitchFamily="50" charset="-34"/>
            </a:endParaRPr>
          </a:p>
          <a:p>
            <a:pPr>
              <a:lnSpc>
                <a:spcPct val="107000"/>
              </a:lnSpc>
            </a:pPr>
            <a:r>
              <a:rPr lang="th-TH" sz="1100" b="1" dirty="0">
                <a:latin typeface="Chulabhorn Likit Text" panose="00000500000000000000" pitchFamily="50" charset="-34"/>
                <a:ea typeface="Calibri" panose="020F0502020204030204" pitchFamily="34" charset="0"/>
                <a:cs typeface="Chulabhorn Likit Text" panose="00000500000000000000" pitchFamily="50" charset="-34"/>
              </a:rPr>
              <a:t>   -ช่องทางการชำระเงิน และการให้ความสะดวกในการชำระเงิน</a:t>
            </a:r>
            <a:endParaRPr lang="en-US" sz="1100" b="1" dirty="0">
              <a:latin typeface="Chulabhorn Likit Text" panose="00000500000000000000" pitchFamily="50" charset="-34"/>
              <a:ea typeface="Calibri" panose="020F0502020204030204" pitchFamily="34" charset="0"/>
              <a:cs typeface="Chulabhorn Likit Text" panose="00000500000000000000" pitchFamily="50" charset="-34"/>
            </a:endParaRPr>
          </a:p>
          <a:p>
            <a:r>
              <a:rPr lang="th-TH" sz="1100" b="1" dirty="0">
                <a:latin typeface="Chulabhorn Likit Text" panose="00000500000000000000" pitchFamily="50" charset="-34"/>
                <a:ea typeface="Calibri" panose="020F0502020204030204" pitchFamily="34" charset="0"/>
                <a:cs typeface="Chulabhorn Likit Text" panose="00000500000000000000" pitchFamily="50" charset="-34"/>
              </a:rPr>
              <a:t>   -มาตรการผ่อนปรนและรองรับเมื่อมีการชำระเงินล่าช้า         </a:t>
            </a:r>
            <a:endParaRPr lang="en-US" sz="1100" b="1" dirty="0">
              <a:latin typeface="Chulabhorn Likit Text" panose="00000500000000000000" pitchFamily="50" charset="-34"/>
              <a:ea typeface="Calibri" panose="020F0502020204030204" pitchFamily="34" charset="0"/>
              <a:cs typeface="Chulabhorn Likit Text" panose="00000500000000000000" pitchFamily="50" charset="-34"/>
            </a:endParaRPr>
          </a:p>
          <a:p>
            <a:pPr>
              <a:lnSpc>
                <a:spcPct val="107000"/>
              </a:lnSpc>
            </a:pPr>
            <a:r>
              <a:rPr lang="th-TH" sz="1100" b="1" dirty="0">
                <a:latin typeface="Chulabhorn Likit Text" panose="00000500000000000000" pitchFamily="50" charset="-34"/>
                <a:ea typeface="Calibri" panose="020F0502020204030204" pitchFamily="34" charset="0"/>
                <a:cs typeface="Chulabhorn Likit Text" panose="00000500000000000000" pitchFamily="50" charset="-34"/>
              </a:rPr>
              <a:t>   -การปรับปรุงโครงสร้างหนี้ </a:t>
            </a:r>
            <a:endParaRPr lang="en-US" sz="1100" b="1" dirty="0">
              <a:latin typeface="Chulabhorn Likit Text" panose="00000500000000000000" pitchFamily="50" charset="-34"/>
              <a:ea typeface="Calibri" panose="020F0502020204030204" pitchFamily="34" charset="0"/>
              <a:cs typeface="Chulabhorn Likit Text" panose="00000500000000000000" pitchFamily="50" charset="-34"/>
            </a:endParaRPr>
          </a:p>
        </p:txBody>
      </p:sp>
      <p:sp>
        <p:nvSpPr>
          <p:cNvPr id="35" name="สี่เหลี่ยมผืนผ้า: มุมตัดด้านทแยง 34">
            <a:extLst>
              <a:ext uri="{FF2B5EF4-FFF2-40B4-BE49-F238E27FC236}">
                <a16:creationId xmlns:a16="http://schemas.microsoft.com/office/drawing/2014/main" id="{5166290D-396A-ADF5-CD88-C1217C16A894}"/>
              </a:ext>
            </a:extLst>
          </p:cNvPr>
          <p:cNvSpPr/>
          <p:nvPr/>
        </p:nvSpPr>
        <p:spPr>
          <a:xfrm>
            <a:off x="403883" y="3732403"/>
            <a:ext cx="4650285" cy="325610"/>
          </a:xfrm>
          <a:prstGeom prst="snip2DiagRect">
            <a:avLst/>
          </a:prstGeom>
          <a:solidFill>
            <a:srgbClr val="D9E7E1"/>
          </a:solidFill>
          <a:ln>
            <a:noFill/>
          </a:ln>
          <a:scene3d>
            <a:camera prst="orthographicFront"/>
            <a:lightRig rig="threePt" dir="t"/>
          </a:scene3d>
          <a:sp3d>
            <a:bevelT prst="convex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th-TH" sz="1100" b="1" dirty="0">
                <a:solidFill>
                  <a:schemeClr val="tx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โครงการ/กิจกรรม</a:t>
            </a:r>
            <a:endParaRPr lang="en-US" sz="1100" b="1" dirty="0">
              <a:solidFill>
                <a:schemeClr val="tx1"/>
              </a:solidFill>
              <a:latin typeface="Chulabhorn Likit Text" panose="00000500000000000000" pitchFamily="50" charset="-34"/>
              <a:cs typeface="Chulabhorn Likit Text" panose="00000500000000000000" pitchFamily="50" charset="-34"/>
            </a:endParaRPr>
          </a:p>
        </p:txBody>
      </p:sp>
      <p:sp>
        <p:nvSpPr>
          <p:cNvPr id="36" name="สี่เหลี่ยมผืนผ้า: มุมตัดด้านทแยง 35">
            <a:extLst>
              <a:ext uri="{FF2B5EF4-FFF2-40B4-BE49-F238E27FC236}">
                <a16:creationId xmlns:a16="http://schemas.microsoft.com/office/drawing/2014/main" id="{9974912B-5C8C-13F8-176D-16B24A1BCF2C}"/>
              </a:ext>
            </a:extLst>
          </p:cNvPr>
          <p:cNvSpPr/>
          <p:nvPr/>
        </p:nvSpPr>
        <p:spPr>
          <a:xfrm>
            <a:off x="5160111" y="3732403"/>
            <a:ext cx="4692724" cy="325610"/>
          </a:xfrm>
          <a:prstGeom prst="snip2DiagRect">
            <a:avLst/>
          </a:prstGeom>
          <a:solidFill>
            <a:srgbClr val="FFF7FF"/>
          </a:solidFill>
          <a:ln>
            <a:noFill/>
          </a:ln>
          <a:scene3d>
            <a:camera prst="orthographicFront"/>
            <a:lightRig rig="threePt" dir="t"/>
          </a:scene3d>
          <a:sp3d>
            <a:bevelT prst="convex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th-TH" sz="1100" b="1" dirty="0">
                <a:solidFill>
                  <a:schemeClr val="tx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โครงการ/กิจกรรม</a:t>
            </a:r>
            <a:endParaRPr lang="en-US" sz="1100" b="1" dirty="0">
              <a:solidFill>
                <a:schemeClr val="tx1"/>
              </a:solidFill>
              <a:latin typeface="Chulabhorn Likit Text" panose="00000500000000000000" pitchFamily="50" charset="-34"/>
              <a:cs typeface="Chulabhorn Likit Text" panose="00000500000000000000" pitchFamily="50" charset="-34"/>
            </a:endParaRPr>
          </a:p>
        </p:txBody>
      </p:sp>
      <p:sp>
        <p:nvSpPr>
          <p:cNvPr id="38" name="สี่เหลี่ยมผืนผ้า: มุมตัดด้านทแยง 37">
            <a:extLst>
              <a:ext uri="{FF2B5EF4-FFF2-40B4-BE49-F238E27FC236}">
                <a16:creationId xmlns:a16="http://schemas.microsoft.com/office/drawing/2014/main" id="{DDA084F8-F68F-382B-A9A1-CF6F956C48E0}"/>
              </a:ext>
            </a:extLst>
          </p:cNvPr>
          <p:cNvSpPr/>
          <p:nvPr/>
        </p:nvSpPr>
        <p:spPr>
          <a:xfrm>
            <a:off x="403883" y="2168862"/>
            <a:ext cx="4650285" cy="325610"/>
          </a:xfrm>
          <a:prstGeom prst="snip2DiagRect">
            <a:avLst/>
          </a:prstGeom>
          <a:solidFill>
            <a:srgbClr val="D9E7E1"/>
          </a:solidFill>
          <a:ln>
            <a:noFill/>
          </a:ln>
          <a:scene3d>
            <a:camera prst="orthographicFront"/>
            <a:lightRig rig="threePt" dir="t"/>
          </a:scene3d>
          <a:sp3d>
            <a:bevelT prst="convex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th-TH" sz="1100" b="1" dirty="0">
                <a:solidFill>
                  <a:schemeClr val="tx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แนวทาง</a:t>
            </a:r>
            <a:endParaRPr lang="en-US" sz="1100" b="1" dirty="0">
              <a:solidFill>
                <a:schemeClr val="tx1"/>
              </a:solidFill>
              <a:latin typeface="Chulabhorn Likit Text" panose="00000500000000000000" pitchFamily="50" charset="-34"/>
              <a:cs typeface="Chulabhorn Likit Text" panose="00000500000000000000" pitchFamily="50" charset="-34"/>
            </a:endParaRPr>
          </a:p>
        </p:txBody>
      </p:sp>
      <p:sp>
        <p:nvSpPr>
          <p:cNvPr id="39" name="สี่เหลี่ยมผืนผ้า: มุมตัดด้านทแยง 38">
            <a:extLst>
              <a:ext uri="{FF2B5EF4-FFF2-40B4-BE49-F238E27FC236}">
                <a16:creationId xmlns:a16="http://schemas.microsoft.com/office/drawing/2014/main" id="{E849C325-C2AD-5050-9B8A-CCDC063C8A0A}"/>
              </a:ext>
            </a:extLst>
          </p:cNvPr>
          <p:cNvSpPr/>
          <p:nvPr/>
        </p:nvSpPr>
        <p:spPr>
          <a:xfrm>
            <a:off x="5185031" y="2150370"/>
            <a:ext cx="4692724" cy="325610"/>
          </a:xfrm>
          <a:prstGeom prst="snip2DiagRect">
            <a:avLst/>
          </a:prstGeom>
          <a:solidFill>
            <a:srgbClr val="FFF7FF"/>
          </a:solidFill>
          <a:ln>
            <a:noFill/>
          </a:ln>
          <a:scene3d>
            <a:camera prst="orthographicFront"/>
            <a:lightRig rig="threePt" dir="t"/>
          </a:scene3d>
          <a:sp3d>
            <a:bevelT prst="convex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th-TH" sz="1100" b="1" dirty="0">
                <a:solidFill>
                  <a:schemeClr val="tx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แนวทาง</a:t>
            </a:r>
            <a:endParaRPr lang="en-US" sz="1100" b="1" dirty="0">
              <a:solidFill>
                <a:schemeClr val="tx1"/>
              </a:solidFill>
              <a:latin typeface="Chulabhorn Likit Text" panose="00000500000000000000" pitchFamily="50" charset="-34"/>
              <a:cs typeface="Chulabhorn Likit Text" panose="00000500000000000000" pitchFamily="50" charset="-34"/>
            </a:endParaRPr>
          </a:p>
        </p:txBody>
      </p:sp>
      <p:sp>
        <p:nvSpPr>
          <p:cNvPr id="40" name="สี่เหลี่ยมผืนผ้า 39">
            <a:extLst>
              <a:ext uri="{FF2B5EF4-FFF2-40B4-BE49-F238E27FC236}">
                <a16:creationId xmlns:a16="http://schemas.microsoft.com/office/drawing/2014/main" id="{0E33684B-E8C3-0ED2-835C-BFD126A44C1A}"/>
              </a:ext>
            </a:extLst>
          </p:cNvPr>
          <p:cNvSpPr/>
          <p:nvPr/>
        </p:nvSpPr>
        <p:spPr>
          <a:xfrm>
            <a:off x="5343782" y="978128"/>
            <a:ext cx="909308" cy="750983"/>
          </a:xfrm>
          <a:prstGeom prst="rect">
            <a:avLst/>
          </a:prstGeom>
          <a:solidFill>
            <a:srgbClr val="F4D4E2"/>
          </a:solidFill>
          <a:ln>
            <a:noFill/>
          </a:ln>
          <a:effectLst>
            <a:outerShdw blurRad="107950" dist="12700" dir="5400000" algn="ctr">
              <a:srgbClr val="000000"/>
            </a:outerShdw>
          </a:effectLst>
          <a:scene3d>
            <a:camera prst="orthographicFront">
              <a:rot lat="0" lon="0" rev="0"/>
            </a:camera>
            <a:lightRig rig="soft" dir="t">
              <a:rot lat="0" lon="0" rev="0"/>
            </a:lightRig>
          </a:scene3d>
          <a:sp3d contourW="44450" prstMaterial="matte">
            <a:bevelT w="63500" h="63500" prst="artDeco"/>
            <a:contourClr>
              <a:srgbClr val="FFFFFF"/>
            </a:contourClr>
          </a:sp3d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th-TH" sz="1100" b="1" dirty="0"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ประเด็น</a:t>
            </a:r>
            <a:endParaRPr lang="en-US" sz="1100" b="1" dirty="0">
              <a:latin typeface="Chulabhorn Likit Text" panose="00000500000000000000" pitchFamily="50" charset="-34"/>
              <a:cs typeface="Chulabhorn Likit Text" panose="00000500000000000000" pitchFamily="50" charset="-34"/>
            </a:endParaRPr>
          </a:p>
        </p:txBody>
      </p:sp>
      <p:sp>
        <p:nvSpPr>
          <p:cNvPr id="41" name="สี่เหลี่ยมผืนผ้า 40">
            <a:extLst>
              <a:ext uri="{FF2B5EF4-FFF2-40B4-BE49-F238E27FC236}">
                <a16:creationId xmlns:a16="http://schemas.microsoft.com/office/drawing/2014/main" id="{831D19FE-A2F8-92F6-342C-249D7EDEDD1A}"/>
              </a:ext>
            </a:extLst>
          </p:cNvPr>
          <p:cNvSpPr/>
          <p:nvPr/>
        </p:nvSpPr>
        <p:spPr>
          <a:xfrm>
            <a:off x="649036" y="939371"/>
            <a:ext cx="909308" cy="750983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  <a:effectLst>
            <a:outerShdw blurRad="107950" dist="12700" dir="5400000" algn="ctr">
              <a:srgbClr val="000000"/>
            </a:outerShdw>
          </a:effectLst>
          <a:scene3d>
            <a:camera prst="orthographicFront">
              <a:rot lat="0" lon="0" rev="0"/>
            </a:camera>
            <a:lightRig rig="soft" dir="t">
              <a:rot lat="0" lon="0" rev="0"/>
            </a:lightRig>
          </a:scene3d>
          <a:sp3d contourW="44450" prstMaterial="matte">
            <a:bevelT w="63500" h="63500" prst="artDeco"/>
            <a:contourClr>
              <a:srgbClr val="FFFFFF"/>
            </a:contourClr>
          </a:sp3d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th-TH" sz="1100" b="1" dirty="0"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ประเด็น</a:t>
            </a:r>
            <a:endParaRPr lang="en-US" sz="1100" b="1" dirty="0">
              <a:latin typeface="Chulabhorn Likit Text" panose="00000500000000000000" pitchFamily="50" charset="-34"/>
              <a:cs typeface="Chulabhorn Likit Text" panose="00000500000000000000" pitchFamily="50" charset="-34"/>
            </a:endParaRPr>
          </a:p>
        </p:txBody>
      </p:sp>
      <p:sp>
        <p:nvSpPr>
          <p:cNvPr id="43" name="สี่เหลี่ยมผืนผ้า: มุมตัดด้านบน 42">
            <a:extLst>
              <a:ext uri="{FF2B5EF4-FFF2-40B4-BE49-F238E27FC236}">
                <a16:creationId xmlns:a16="http://schemas.microsoft.com/office/drawing/2014/main" id="{2DCC95E9-B537-4745-FBE6-ACDB76AAB5F6}"/>
              </a:ext>
            </a:extLst>
          </p:cNvPr>
          <p:cNvSpPr/>
          <p:nvPr/>
        </p:nvSpPr>
        <p:spPr>
          <a:xfrm>
            <a:off x="355890" y="150082"/>
            <a:ext cx="9568569" cy="615477"/>
          </a:xfrm>
          <a:prstGeom prst="snip2SameRect">
            <a:avLst/>
          </a:prstGeom>
          <a:solidFill>
            <a:srgbClr val="FFFFCC"/>
          </a:solidFill>
          <a:ln>
            <a:noFill/>
          </a:ln>
          <a:effectLst>
            <a:outerShdw blurRad="107950" dist="12700" dir="5400000" algn="ctr">
              <a:srgbClr val="000000"/>
            </a:outerShdw>
          </a:effectLst>
          <a:scene3d>
            <a:camera prst="orthographicFront">
              <a:rot lat="0" lon="0" rev="0"/>
            </a:camera>
            <a:lightRig rig="soft" dir="t">
              <a:rot lat="0" lon="0" rev="0"/>
            </a:lightRig>
          </a:scene3d>
          <a:sp3d contourW="44450" prstMaterial="matte">
            <a:bevelT w="63500" h="63500" prst="artDeco"/>
            <a:contourClr>
              <a:srgbClr val="FFFFFF"/>
            </a:contourClr>
          </a:sp3d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500"/>
          </a:p>
        </p:txBody>
      </p:sp>
      <p:sp>
        <p:nvSpPr>
          <p:cNvPr id="42" name="กล่องข้อความ 41">
            <a:extLst>
              <a:ext uri="{FF2B5EF4-FFF2-40B4-BE49-F238E27FC236}">
                <a16:creationId xmlns:a16="http://schemas.microsoft.com/office/drawing/2014/main" id="{6D181A34-D2C8-3E08-E0EF-184E22B47F29}"/>
              </a:ext>
            </a:extLst>
          </p:cNvPr>
          <p:cNvSpPr txBox="1"/>
          <p:nvPr/>
        </p:nvSpPr>
        <p:spPr>
          <a:xfrm>
            <a:off x="994029" y="186182"/>
            <a:ext cx="7967404" cy="59541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07000"/>
              </a:lnSpc>
              <a:spcAft>
                <a:spcPts val="500"/>
              </a:spcAft>
            </a:pPr>
            <a:r>
              <a:rPr lang="th-TH" sz="1333" b="1" dirty="0">
                <a:latin typeface="Chulabhorn Likit Text" panose="00000500000000000000" pitchFamily="50" charset="-34"/>
                <a:ea typeface="Calibri" panose="020F0502020204030204" pitchFamily="34" charset="0"/>
                <a:cs typeface="Chulabhorn Likit Text" panose="00000500000000000000" pitchFamily="50" charset="-34"/>
              </a:rPr>
              <a:t>แนวทางการปรับปรุง/พัฒนา/ฟื้นฟู ประสิทธิภาพการดำเนินงานกองทุนพัฒนาบทบาทสตรี ด้านการเงิน</a:t>
            </a:r>
            <a:endParaRPr lang="en-US" sz="1333" dirty="0">
              <a:latin typeface="Chulabhorn Likit Text" panose="00000500000000000000" pitchFamily="50" charset="-34"/>
              <a:ea typeface="Calibri" panose="020F0502020204030204" pitchFamily="34" charset="0"/>
              <a:cs typeface="Chulabhorn Likit Text" panose="00000500000000000000" pitchFamily="50" charset="-34"/>
            </a:endParaRPr>
          </a:p>
          <a:p>
            <a:pPr algn="ctr">
              <a:lnSpc>
                <a:spcPct val="107000"/>
              </a:lnSpc>
              <a:spcAft>
                <a:spcPts val="500"/>
              </a:spcAft>
            </a:pPr>
            <a:r>
              <a:rPr lang="th-TH" sz="1333" b="1" dirty="0">
                <a:latin typeface="Chulabhorn Likit Text" panose="00000500000000000000" pitchFamily="50" charset="-34"/>
                <a:ea typeface="Calibri" panose="020F0502020204030204" pitchFamily="34" charset="0"/>
                <a:cs typeface="Chulabhorn Likit Text" panose="00000500000000000000" pitchFamily="50" charset="-34"/>
              </a:rPr>
              <a:t>ตัวชี้วัดที่ 1.</a:t>
            </a:r>
            <a:r>
              <a:rPr lang="en-US" sz="1333" b="1" dirty="0">
                <a:latin typeface="Chulabhorn Likit Text" panose="00000500000000000000" pitchFamily="50" charset="-34"/>
                <a:ea typeface="Calibri" panose="020F0502020204030204" pitchFamily="34" charset="0"/>
                <a:cs typeface="Chulabhorn Likit Text" panose="00000500000000000000" pitchFamily="50" charset="-34"/>
              </a:rPr>
              <a:t>1 </a:t>
            </a:r>
            <a:r>
              <a:rPr lang="th-TH" sz="1333" b="1" dirty="0">
                <a:latin typeface="Chulabhorn Likit Text" panose="00000500000000000000" pitchFamily="50" charset="-34"/>
                <a:ea typeface="Calibri" panose="020F0502020204030204" pitchFamily="34" charset="0"/>
                <a:cs typeface="Chulabhorn Likit Text" panose="00000500000000000000" pitchFamily="50" charset="-34"/>
              </a:rPr>
              <a:t>ร้อยละของการชำระคืนเงิน</a:t>
            </a:r>
            <a:r>
              <a:rPr lang="th-TH" sz="1333" b="1" dirty="0" smtClean="0">
                <a:latin typeface="Chulabhorn Likit Text" panose="00000500000000000000" pitchFamily="50" charset="-34"/>
                <a:ea typeface="Calibri" panose="020F0502020204030204" pitchFamily="34" charset="0"/>
                <a:cs typeface="Chulabhorn Likit Text" panose="00000500000000000000" pitchFamily="50" charset="-34"/>
              </a:rPr>
              <a:t>กู้ยืม</a:t>
            </a:r>
            <a:endParaRPr lang="en-US" sz="1333" dirty="0">
              <a:latin typeface="Chulabhorn Likit Text" panose="00000500000000000000" pitchFamily="50" charset="-34"/>
              <a:ea typeface="Calibri" panose="020F0502020204030204" pitchFamily="34" charset="0"/>
              <a:cs typeface="Chulabhorn Likit Text" panose="00000500000000000000" pitchFamily="50" charset="-34"/>
            </a:endParaRPr>
          </a:p>
        </p:txBody>
      </p:sp>
      <p:sp>
        <p:nvSpPr>
          <p:cNvPr id="16" name="กล่องข้อความ 15">
            <a:extLst>
              <a:ext uri="{FF2B5EF4-FFF2-40B4-BE49-F238E27FC236}">
                <a16:creationId xmlns:a16="http://schemas.microsoft.com/office/drawing/2014/main" id="{4487DD48-514C-9004-AA55-D1C2E4397976}"/>
              </a:ext>
            </a:extLst>
          </p:cNvPr>
          <p:cNvSpPr txBox="1"/>
          <p:nvPr/>
        </p:nvSpPr>
        <p:spPr>
          <a:xfrm>
            <a:off x="1579016" y="1257639"/>
            <a:ext cx="3398715" cy="8050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142869" indent="-142869">
              <a:lnSpc>
                <a:spcPct val="107000"/>
              </a:lnSpc>
              <a:buFontTx/>
              <a:buChar char="-"/>
            </a:pPr>
            <a:r>
              <a:rPr lang="th-TH" sz="1100" b="1" dirty="0">
                <a:latin typeface="Chulabhorn Likit Text" panose="00000500000000000000" pitchFamily="50" charset="-34"/>
                <a:ea typeface="Calibri" panose="020F0502020204030204" pitchFamily="34" charset="0"/>
                <a:cs typeface="Chulabhorn Likit Text" panose="00000500000000000000" pitchFamily="50" charset="-34"/>
              </a:rPr>
              <a:t>เงื่อนไขการปล่อยกู้ ความเป็นไปได้ของโคงการ </a:t>
            </a:r>
          </a:p>
          <a:p>
            <a:pPr>
              <a:lnSpc>
                <a:spcPct val="107000"/>
              </a:lnSpc>
            </a:pPr>
            <a:r>
              <a:rPr lang="th-TH" sz="1100" b="1" dirty="0">
                <a:latin typeface="Chulabhorn Likit Text" panose="00000500000000000000" pitchFamily="50" charset="-34"/>
                <a:ea typeface="Calibri" panose="020F0502020204030204" pitchFamily="34" charset="0"/>
                <a:cs typeface="Chulabhorn Likit Text" panose="00000500000000000000" pitchFamily="50" charset="-34"/>
              </a:rPr>
              <a:t>- สถานะ/ทักษะ/ในการรับผิดชอบของผู้กู้ </a:t>
            </a:r>
            <a:endParaRPr lang="en-US" sz="1100" b="1" dirty="0">
              <a:latin typeface="Chulabhorn Likit Text" panose="00000500000000000000" pitchFamily="50" charset="-34"/>
              <a:ea typeface="Calibri" panose="020F0502020204030204" pitchFamily="34" charset="0"/>
              <a:cs typeface="Chulabhorn Likit Text" panose="00000500000000000000" pitchFamily="50" charset="-34"/>
            </a:endParaRPr>
          </a:p>
          <a:p>
            <a:pPr>
              <a:lnSpc>
                <a:spcPct val="107000"/>
              </a:lnSpc>
            </a:pPr>
            <a:r>
              <a:rPr lang="th-TH" sz="1100" b="1" dirty="0">
                <a:latin typeface="Chulabhorn Likit Text" panose="00000500000000000000" pitchFamily="50" charset="-34"/>
                <a:ea typeface="Calibri" panose="020F0502020204030204" pitchFamily="34" charset="0"/>
                <a:cs typeface="Chulabhorn Likit Text" panose="00000500000000000000" pitchFamily="50" charset="-34"/>
              </a:rPr>
              <a:t>- การกำหนดงวดการชำระเงินเหมาะสมกับโครงการ </a:t>
            </a:r>
            <a:endParaRPr lang="en-US" sz="1100" b="1" dirty="0">
              <a:latin typeface="Chulabhorn Likit Text" panose="00000500000000000000" pitchFamily="50" charset="-34"/>
              <a:ea typeface="Calibri" panose="020F0502020204030204" pitchFamily="34" charset="0"/>
              <a:cs typeface="Chulabhorn Likit Text" panose="00000500000000000000" pitchFamily="50" charset="-34"/>
            </a:endParaRPr>
          </a:p>
          <a:p>
            <a:endParaRPr lang="en-US" sz="1100" b="1" dirty="0">
              <a:latin typeface="Chulabhorn Likit Text" panose="00000500000000000000" pitchFamily="50" charset="-34"/>
              <a:cs typeface="Chulabhorn Likit Text" panose="00000500000000000000" pitchFamily="50" charset="-34"/>
            </a:endParaRPr>
          </a:p>
        </p:txBody>
      </p:sp>
    </p:spTree>
    <p:extLst>
      <p:ext uri="{BB962C8B-B14F-4D97-AF65-F5344CB8AC3E}">
        <p14:creationId xmlns:p14="http://schemas.microsoft.com/office/powerpoint/2010/main" val="299114484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กล่องข้อความ 15">
            <a:extLst>
              <a:ext uri="{FF2B5EF4-FFF2-40B4-BE49-F238E27FC236}">
                <a16:creationId xmlns:a16="http://schemas.microsoft.com/office/drawing/2014/main" id="{4487DD48-514C-9004-AA55-D1C2E4397976}"/>
              </a:ext>
            </a:extLst>
          </p:cNvPr>
          <p:cNvSpPr txBox="1"/>
          <p:nvPr/>
        </p:nvSpPr>
        <p:spPr>
          <a:xfrm>
            <a:off x="70451" y="1139672"/>
            <a:ext cx="3343309" cy="31200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07000"/>
              </a:lnSpc>
            </a:pPr>
            <a:r>
              <a:rPr lang="th-TH" sz="667" u="sng" dirty="0">
                <a:solidFill>
                  <a:srgbClr val="0000FF"/>
                </a:solidFill>
                <a:latin typeface="Chulabhorn Likit Text" panose="00000500000000000000" pitchFamily="50" charset="-34"/>
                <a:ea typeface="Calibri" panose="020F0502020204030204" pitchFamily="34" charset="0"/>
                <a:cs typeface="Chulabhorn Likit Text" panose="00000500000000000000" pitchFamily="50" charset="-34"/>
              </a:rPr>
              <a:t>สมาชิก </a:t>
            </a:r>
            <a:r>
              <a:rPr lang="en-US" sz="667" u="sng" dirty="0">
                <a:solidFill>
                  <a:srgbClr val="0000FF"/>
                </a:solidFill>
                <a:latin typeface="Chulabhorn Likit Text" panose="00000500000000000000" pitchFamily="50" charset="-34"/>
                <a:ea typeface="Calibri" panose="020F0502020204030204" pitchFamily="34" charset="0"/>
                <a:cs typeface="Chulabhorn Likit Text" panose="00000500000000000000" pitchFamily="50" charset="-34"/>
              </a:rPr>
              <a:t>(</a:t>
            </a:r>
            <a:r>
              <a:rPr lang="th-TH" sz="667" u="sng" dirty="0">
                <a:solidFill>
                  <a:srgbClr val="0000FF"/>
                </a:solidFill>
                <a:latin typeface="Chulabhorn Likit Text" panose="00000500000000000000" pitchFamily="50" charset="-34"/>
                <a:ea typeface="Calibri" panose="020F0502020204030204" pitchFamily="34" charset="0"/>
                <a:cs typeface="Chulabhorn Likit Text" panose="00000500000000000000" pitchFamily="50" charset="-34"/>
              </a:rPr>
              <a:t>ลูกหนี้</a:t>
            </a:r>
            <a:r>
              <a:rPr lang="en-US" sz="667" u="sng" dirty="0">
                <a:solidFill>
                  <a:srgbClr val="0000FF"/>
                </a:solidFill>
                <a:latin typeface="Chulabhorn Likit Text" panose="00000500000000000000" pitchFamily="50" charset="-34"/>
                <a:ea typeface="Calibri" panose="020F0502020204030204" pitchFamily="34" charset="0"/>
                <a:cs typeface="Chulabhorn Likit Text" panose="00000500000000000000" pitchFamily="50" charset="-34"/>
              </a:rPr>
              <a:t>)</a:t>
            </a:r>
            <a:endParaRPr lang="th-TH" sz="667" u="sng" dirty="0">
              <a:solidFill>
                <a:srgbClr val="0000FF"/>
              </a:solidFill>
              <a:latin typeface="Chulabhorn Likit Text" panose="00000500000000000000" pitchFamily="50" charset="-34"/>
              <a:ea typeface="Calibri" panose="020F0502020204030204" pitchFamily="34" charset="0"/>
              <a:cs typeface="Chulabhorn Likit Text" panose="00000500000000000000" pitchFamily="50" charset="-34"/>
            </a:endParaRPr>
          </a:p>
          <a:p>
            <a:pPr>
              <a:lnSpc>
                <a:spcPct val="107000"/>
              </a:lnSpc>
            </a:pPr>
            <a:r>
              <a:rPr lang="th-TH" sz="667" dirty="0">
                <a:latin typeface="Chulabhorn Likit Text" panose="00000500000000000000" pitchFamily="50" charset="-34"/>
                <a:ea typeface="Calibri" panose="020F0502020204030204" pitchFamily="34" charset="0"/>
                <a:cs typeface="Chulabhorn Likit Text" panose="00000500000000000000" pitchFamily="50" charset="-34"/>
              </a:rPr>
              <a:t>1. สมาชิกผู้กู้นำเงินไปใช้ไม่ตรงตามวัตถุประสงค์ ส่งผลให้การชำระหนี้ไม่เป็นไปตามสัญญา</a:t>
            </a:r>
            <a:endParaRPr lang="en-US" sz="667" dirty="0">
              <a:latin typeface="Chulabhorn Likit Text" panose="00000500000000000000" pitchFamily="50" charset="-34"/>
              <a:cs typeface="Chulabhorn Likit Text" panose="00000500000000000000" pitchFamily="50" charset="-34"/>
            </a:endParaRPr>
          </a:p>
        </p:txBody>
      </p:sp>
      <p:sp>
        <p:nvSpPr>
          <p:cNvPr id="20" name="สี่เหลี่ยมผืนผ้า 19">
            <a:extLst>
              <a:ext uri="{FF2B5EF4-FFF2-40B4-BE49-F238E27FC236}">
                <a16:creationId xmlns:a16="http://schemas.microsoft.com/office/drawing/2014/main" id="{3AE52F7A-6539-A913-8E66-CBC91EE51DAA}"/>
              </a:ext>
            </a:extLst>
          </p:cNvPr>
          <p:cNvSpPr/>
          <p:nvPr/>
        </p:nvSpPr>
        <p:spPr>
          <a:xfrm>
            <a:off x="3442445" y="832519"/>
            <a:ext cx="3529721" cy="269781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th-TH" sz="1500" dirty="0">
                <a:solidFill>
                  <a:schemeClr val="tx1"/>
                </a:solidFill>
                <a:latin typeface="Chulabhorn Likit Text" panose="00000500000000000000" pitchFamily="50" charset="-34"/>
                <a:ea typeface="Calibri" panose="020F0502020204030204" pitchFamily="34" charset="0"/>
                <a:cs typeface="Chulabhorn Likit Text" panose="00000500000000000000" pitchFamily="50" charset="-34"/>
              </a:rPr>
              <a:t>แนวทาง</a:t>
            </a:r>
            <a:endParaRPr lang="en-US" sz="1500" dirty="0">
              <a:solidFill>
                <a:schemeClr val="tx1"/>
              </a:solidFill>
              <a:latin typeface="Chulabhorn Likit Text" panose="00000500000000000000" pitchFamily="50" charset="-34"/>
              <a:cs typeface="Chulabhorn Likit Text" panose="00000500000000000000" pitchFamily="50" charset="-34"/>
            </a:endParaRPr>
          </a:p>
        </p:txBody>
      </p:sp>
      <p:sp>
        <p:nvSpPr>
          <p:cNvPr id="21" name="สี่เหลี่ยมผืนผ้า 20">
            <a:extLst>
              <a:ext uri="{FF2B5EF4-FFF2-40B4-BE49-F238E27FC236}">
                <a16:creationId xmlns:a16="http://schemas.microsoft.com/office/drawing/2014/main" id="{B168C0D4-4466-5AA0-EC09-D668FFD14F4C}"/>
              </a:ext>
            </a:extLst>
          </p:cNvPr>
          <p:cNvSpPr/>
          <p:nvPr/>
        </p:nvSpPr>
        <p:spPr>
          <a:xfrm>
            <a:off x="140880" y="1151004"/>
            <a:ext cx="3301565" cy="1713818"/>
          </a:xfrm>
          <a:prstGeom prst="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500"/>
          </a:p>
        </p:txBody>
      </p:sp>
      <p:sp>
        <p:nvSpPr>
          <p:cNvPr id="26" name="สี่เหลี่ยมผืนผ้า 25">
            <a:extLst>
              <a:ext uri="{FF2B5EF4-FFF2-40B4-BE49-F238E27FC236}">
                <a16:creationId xmlns:a16="http://schemas.microsoft.com/office/drawing/2014/main" id="{2B979DBC-B6EA-073B-936E-FC33A9724EE3}"/>
              </a:ext>
            </a:extLst>
          </p:cNvPr>
          <p:cNvSpPr/>
          <p:nvPr/>
        </p:nvSpPr>
        <p:spPr>
          <a:xfrm>
            <a:off x="137002" y="843916"/>
            <a:ext cx="3318228" cy="251692"/>
          </a:xfrm>
          <a:prstGeom prst="rect">
            <a:avLst/>
          </a:prstGeom>
          <a:solidFill>
            <a:schemeClr val="accent5">
              <a:lumMod val="20000"/>
              <a:lumOff val="80000"/>
            </a:schemeClr>
          </a:solidFill>
          <a:ln>
            <a:noFill/>
          </a:ln>
          <a:effectLst>
            <a:outerShdw blurRad="44450" dist="27940" dir="5400000" algn="ctr">
              <a:srgbClr val="000000">
                <a:alpha val="32000"/>
              </a:srgbClr>
            </a:outerShdw>
          </a:effectLst>
          <a:scene3d>
            <a:camera prst="orthographicFront">
              <a:rot lat="0" lon="0" rev="0"/>
            </a:camera>
            <a:lightRig rig="balanced" dir="t">
              <a:rot lat="0" lon="0" rev="8700000"/>
            </a:lightRig>
          </a:scene3d>
          <a:sp3d>
            <a:bevelT w="190500" h="381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th-TH" sz="1250" dirty="0">
                <a:solidFill>
                  <a:schemeClr val="tx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วิเคราะห์สภาพปัญหา</a:t>
            </a:r>
            <a:endParaRPr lang="en-US" sz="1250" dirty="0">
              <a:solidFill>
                <a:schemeClr val="tx1"/>
              </a:solidFill>
              <a:latin typeface="Chulabhorn Likit Text" panose="00000500000000000000" pitchFamily="50" charset="-34"/>
              <a:cs typeface="Chulabhorn Likit Text" panose="00000500000000000000" pitchFamily="50" charset="-34"/>
            </a:endParaRPr>
          </a:p>
        </p:txBody>
      </p:sp>
      <p:sp>
        <p:nvSpPr>
          <p:cNvPr id="27" name="สี่เหลี่ยมผืนผ้า 26">
            <a:extLst>
              <a:ext uri="{FF2B5EF4-FFF2-40B4-BE49-F238E27FC236}">
                <a16:creationId xmlns:a16="http://schemas.microsoft.com/office/drawing/2014/main" id="{2DCE7CD4-AB05-8062-C2F3-F9E5FAD44D5E}"/>
              </a:ext>
            </a:extLst>
          </p:cNvPr>
          <p:cNvSpPr/>
          <p:nvPr/>
        </p:nvSpPr>
        <p:spPr>
          <a:xfrm>
            <a:off x="3440490" y="1130025"/>
            <a:ext cx="3529721" cy="1727476"/>
          </a:xfrm>
          <a:prstGeom prst="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500"/>
          </a:p>
        </p:txBody>
      </p:sp>
      <p:sp>
        <p:nvSpPr>
          <p:cNvPr id="32" name="กล่องข้อความ 31">
            <a:extLst>
              <a:ext uri="{FF2B5EF4-FFF2-40B4-BE49-F238E27FC236}">
                <a16:creationId xmlns:a16="http://schemas.microsoft.com/office/drawing/2014/main" id="{D2443B74-B1DD-914E-D7F2-B4D66BF0EA62}"/>
              </a:ext>
            </a:extLst>
          </p:cNvPr>
          <p:cNvSpPr txBox="1"/>
          <p:nvPr/>
        </p:nvSpPr>
        <p:spPr>
          <a:xfrm>
            <a:off x="3482434" y="1197183"/>
            <a:ext cx="3475697" cy="20217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07000"/>
              </a:lnSpc>
            </a:pPr>
            <a:r>
              <a:rPr lang="th-TH" sz="667" dirty="0">
                <a:latin typeface="Chulabhorn Likit Text" panose="00000500000000000000" pitchFamily="50" charset="-34"/>
                <a:ea typeface="Calibri" panose="020F0502020204030204" pitchFamily="34" charset="0"/>
                <a:cs typeface="Chulabhorn Likit Text" panose="00000500000000000000" pitchFamily="50" charset="-34"/>
              </a:rPr>
              <a:t>1. ตรวจสอบความถูกต้องและวิเคราะห์ความเสี่ยงของโครงการ</a:t>
            </a:r>
          </a:p>
        </p:txBody>
      </p:sp>
      <p:sp>
        <p:nvSpPr>
          <p:cNvPr id="43" name="สี่เหลี่ยมผืนผ้า: มุมตัดด้านบน 42">
            <a:extLst>
              <a:ext uri="{FF2B5EF4-FFF2-40B4-BE49-F238E27FC236}">
                <a16:creationId xmlns:a16="http://schemas.microsoft.com/office/drawing/2014/main" id="{2DCC95E9-B537-4745-FBE6-ACDB76AAB5F6}"/>
              </a:ext>
            </a:extLst>
          </p:cNvPr>
          <p:cNvSpPr/>
          <p:nvPr/>
        </p:nvSpPr>
        <p:spPr>
          <a:xfrm>
            <a:off x="137002" y="150082"/>
            <a:ext cx="9787457" cy="615477"/>
          </a:xfrm>
          <a:prstGeom prst="snip2SameRect">
            <a:avLst/>
          </a:prstGeom>
          <a:solidFill>
            <a:srgbClr val="FFF7FF"/>
          </a:solidFill>
          <a:ln>
            <a:noFill/>
          </a:ln>
          <a:effectLst>
            <a:outerShdw blurRad="107950" dist="12700" dir="5400000" algn="ctr">
              <a:srgbClr val="000000"/>
            </a:outerShdw>
          </a:effectLst>
          <a:scene3d>
            <a:camera prst="orthographicFront">
              <a:rot lat="0" lon="0" rev="0"/>
            </a:camera>
            <a:lightRig rig="soft" dir="t">
              <a:rot lat="0" lon="0" rev="0"/>
            </a:lightRig>
          </a:scene3d>
          <a:sp3d contourW="44450" prstMaterial="matte">
            <a:bevelT w="63500" h="63500" prst="artDeco"/>
            <a:contourClr>
              <a:srgbClr val="FFFFFF"/>
            </a:contourClr>
          </a:sp3d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500"/>
          </a:p>
        </p:txBody>
      </p:sp>
      <p:sp>
        <p:nvSpPr>
          <p:cNvPr id="42" name="กล่องข้อความ 41">
            <a:extLst>
              <a:ext uri="{FF2B5EF4-FFF2-40B4-BE49-F238E27FC236}">
                <a16:creationId xmlns:a16="http://schemas.microsoft.com/office/drawing/2014/main" id="{6D181A34-D2C8-3E08-E0EF-184E22B47F29}"/>
              </a:ext>
            </a:extLst>
          </p:cNvPr>
          <p:cNvSpPr txBox="1"/>
          <p:nvPr/>
        </p:nvSpPr>
        <p:spPr>
          <a:xfrm>
            <a:off x="811228" y="160843"/>
            <a:ext cx="7688444" cy="568104"/>
          </a:xfrm>
          <a:prstGeom prst="rect">
            <a:avLst/>
          </a:prstGeom>
          <a:noFill/>
          <a:scene3d>
            <a:camera prst="orthographicFront"/>
            <a:lightRig rig="threePt" dir="t"/>
          </a:scene3d>
          <a:sp3d>
            <a:bevelT/>
          </a:sp3d>
        </p:spPr>
        <p:txBody>
          <a:bodyPr wrap="square" rtlCol="0">
            <a:spAutoFit/>
          </a:bodyPr>
          <a:lstStyle/>
          <a:p>
            <a:pPr algn="ctr">
              <a:lnSpc>
                <a:spcPct val="107000"/>
              </a:lnSpc>
              <a:spcAft>
                <a:spcPts val="500"/>
              </a:spcAft>
            </a:pPr>
            <a:r>
              <a:rPr lang="th-TH" sz="1250" b="1" dirty="0">
                <a:latin typeface="Chulabhorn Likit Text" panose="00000500000000000000" pitchFamily="50" charset="-34"/>
                <a:ea typeface="Calibri" panose="020F0502020204030204" pitchFamily="34" charset="0"/>
                <a:cs typeface="Chulabhorn Likit Text" panose="00000500000000000000" pitchFamily="50" charset="-34"/>
              </a:rPr>
              <a:t>แนวทางการปรับปรุง/พัฒนา/ฟื้นฟู ประสิทธิภาพการดำเนินงานกองทุนพัฒนาบทบาทสตรี ด้านการเงิน</a:t>
            </a:r>
            <a:endParaRPr lang="en-US" sz="1250" b="1" dirty="0">
              <a:latin typeface="Chulabhorn Likit Text" panose="00000500000000000000" pitchFamily="50" charset="-34"/>
              <a:ea typeface="Calibri" panose="020F0502020204030204" pitchFamily="34" charset="0"/>
              <a:cs typeface="Chulabhorn Likit Text" panose="00000500000000000000" pitchFamily="50" charset="-34"/>
            </a:endParaRPr>
          </a:p>
          <a:p>
            <a:pPr algn="ctr">
              <a:lnSpc>
                <a:spcPct val="107000"/>
              </a:lnSpc>
              <a:spcAft>
                <a:spcPts val="500"/>
              </a:spcAft>
            </a:pPr>
            <a:r>
              <a:rPr lang="th-TH" sz="1250" b="1" dirty="0">
                <a:latin typeface="Chulabhorn Likit Text" panose="00000500000000000000" pitchFamily="50" charset="-34"/>
                <a:ea typeface="Calibri" panose="020F0502020204030204" pitchFamily="34" charset="0"/>
                <a:cs typeface="Chulabhorn Likit Text" panose="00000500000000000000" pitchFamily="50" charset="-34"/>
              </a:rPr>
              <a:t>ตัวชี้วัดที่ 1.2 อัตราหนี้ค้างชำระ (</a:t>
            </a:r>
            <a:r>
              <a:rPr lang="en-US" sz="1250" b="1" dirty="0">
                <a:latin typeface="Chulabhorn Likit Text" panose="00000500000000000000" pitchFamily="50" charset="-34"/>
                <a:ea typeface="Calibri" panose="020F0502020204030204" pitchFamily="34" charset="0"/>
                <a:cs typeface="Chulabhorn Likit Text" panose="00000500000000000000" pitchFamily="50" charset="-34"/>
              </a:rPr>
              <a:t>Non – Performing Loan : NPL)</a:t>
            </a:r>
          </a:p>
        </p:txBody>
      </p:sp>
      <p:sp>
        <p:nvSpPr>
          <p:cNvPr id="33" name="สี่เหลี่ยมผืนผ้า 32">
            <a:extLst>
              <a:ext uri="{FF2B5EF4-FFF2-40B4-BE49-F238E27FC236}">
                <a16:creationId xmlns:a16="http://schemas.microsoft.com/office/drawing/2014/main" id="{B168C0D4-4466-5AA0-EC09-D668FFD14F4C}"/>
              </a:ext>
            </a:extLst>
          </p:cNvPr>
          <p:cNvSpPr/>
          <p:nvPr/>
        </p:nvSpPr>
        <p:spPr>
          <a:xfrm>
            <a:off x="138600" y="2902852"/>
            <a:ext cx="3301381" cy="1572925"/>
          </a:xfrm>
          <a:prstGeom prst="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500"/>
          </a:p>
        </p:txBody>
      </p:sp>
      <p:sp>
        <p:nvSpPr>
          <p:cNvPr id="37" name="สี่เหลี่ยมผืนผ้า 36">
            <a:extLst>
              <a:ext uri="{FF2B5EF4-FFF2-40B4-BE49-F238E27FC236}">
                <a16:creationId xmlns:a16="http://schemas.microsoft.com/office/drawing/2014/main" id="{B168C0D4-4466-5AA0-EC09-D668FFD14F4C}"/>
              </a:ext>
            </a:extLst>
          </p:cNvPr>
          <p:cNvSpPr/>
          <p:nvPr/>
        </p:nvSpPr>
        <p:spPr>
          <a:xfrm>
            <a:off x="3467133" y="2887101"/>
            <a:ext cx="3522845" cy="1596724"/>
          </a:xfrm>
          <a:prstGeom prst="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500"/>
          </a:p>
        </p:txBody>
      </p:sp>
      <p:sp>
        <p:nvSpPr>
          <p:cNvPr id="2" name="กล่องข้อความ 1">
            <a:extLst>
              <a:ext uri="{FF2B5EF4-FFF2-40B4-BE49-F238E27FC236}">
                <a16:creationId xmlns:a16="http://schemas.microsoft.com/office/drawing/2014/main" id="{2C34205C-8CB3-C483-1AE3-E2BB29C33274}"/>
              </a:ext>
            </a:extLst>
          </p:cNvPr>
          <p:cNvSpPr txBox="1"/>
          <p:nvPr/>
        </p:nvSpPr>
        <p:spPr>
          <a:xfrm>
            <a:off x="70450" y="1471982"/>
            <a:ext cx="3280556" cy="42184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07000"/>
              </a:lnSpc>
            </a:pPr>
            <a:r>
              <a:rPr lang="th-TH" sz="667" dirty="0">
                <a:latin typeface="Chulabhorn Likit Text" panose="00000500000000000000" pitchFamily="50" charset="-34"/>
                <a:ea typeface="Calibri" panose="020F0502020204030204" pitchFamily="34" charset="0"/>
                <a:cs typeface="Chulabhorn Likit Text" panose="00000500000000000000" pitchFamily="50" charset="-34"/>
              </a:rPr>
              <a:t>2.โครงการที่ลูกหนี้ขอรับการสนับสนุนเงินกู้ยืมจากกองทุนพัฒนาบทบาทสตรี ไม่ประสบความสำเร็จ ประสบปัญหาขาดทุน ทำให้ไม่มีรายได้เพียงพอที่จะชำระหนี้ให้แก่กองทุนพัฒนาบทบาทสตรีได้</a:t>
            </a:r>
            <a:endParaRPr lang="en-US" sz="667" dirty="0">
              <a:latin typeface="Chulabhorn Likit Text" panose="00000500000000000000" pitchFamily="50" charset="-34"/>
              <a:cs typeface="Chulabhorn Likit Text" panose="00000500000000000000" pitchFamily="50" charset="-34"/>
            </a:endParaRPr>
          </a:p>
        </p:txBody>
      </p:sp>
      <p:sp>
        <p:nvSpPr>
          <p:cNvPr id="3" name="กล่องข้อความ 2">
            <a:extLst>
              <a:ext uri="{FF2B5EF4-FFF2-40B4-BE49-F238E27FC236}">
                <a16:creationId xmlns:a16="http://schemas.microsoft.com/office/drawing/2014/main" id="{84CF240A-DB88-0B33-50B0-FD64FDB9D776}"/>
              </a:ext>
            </a:extLst>
          </p:cNvPr>
          <p:cNvSpPr txBox="1"/>
          <p:nvPr/>
        </p:nvSpPr>
        <p:spPr>
          <a:xfrm>
            <a:off x="91506" y="1813761"/>
            <a:ext cx="3343309" cy="42184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07000"/>
              </a:lnSpc>
            </a:pPr>
            <a:r>
              <a:rPr lang="th-TH" sz="667" dirty="0">
                <a:latin typeface="Chulabhorn Likit Text" panose="00000500000000000000" pitchFamily="50" charset="-34"/>
                <a:ea typeface="Calibri" panose="020F0502020204030204" pitchFamily="34" charset="0"/>
                <a:cs typeface="Chulabhorn Likit Text" panose="00000500000000000000" pitchFamily="50" charset="-34"/>
              </a:rPr>
              <a:t>3.สมาชิกได้รับผลกระทบจากสถานการณ์ภัยพิบัติต่าง ๆ ส่งผลกระทบต่อ</a:t>
            </a:r>
          </a:p>
          <a:p>
            <a:pPr>
              <a:lnSpc>
                <a:spcPct val="107000"/>
              </a:lnSpc>
            </a:pPr>
            <a:r>
              <a:rPr lang="th-TH" sz="667" dirty="0">
                <a:latin typeface="Chulabhorn Likit Text" panose="00000500000000000000" pitchFamily="50" charset="-34"/>
                <a:ea typeface="Calibri" panose="020F0502020204030204" pitchFamily="34" charset="0"/>
                <a:cs typeface="Chulabhorn Likit Text" panose="00000500000000000000" pitchFamily="50" charset="-34"/>
              </a:rPr>
              <a:t>การประกอบอาชีพและรายได้ของลูกหนี้กองทุนพัฒนาบทบาทสตรี</a:t>
            </a:r>
          </a:p>
          <a:p>
            <a:pPr>
              <a:lnSpc>
                <a:spcPct val="107000"/>
              </a:lnSpc>
            </a:pPr>
            <a:endParaRPr lang="en-US" sz="667" dirty="0">
              <a:latin typeface="Chulabhorn Likit Text" panose="00000500000000000000" pitchFamily="50" charset="-34"/>
              <a:cs typeface="Chulabhorn Likit Text" panose="00000500000000000000" pitchFamily="50" charset="-34"/>
            </a:endParaRPr>
          </a:p>
        </p:txBody>
      </p:sp>
      <p:sp>
        <p:nvSpPr>
          <p:cNvPr id="4" name="กล่องข้อความ 3">
            <a:extLst>
              <a:ext uri="{FF2B5EF4-FFF2-40B4-BE49-F238E27FC236}">
                <a16:creationId xmlns:a16="http://schemas.microsoft.com/office/drawing/2014/main" id="{80892C0A-980C-E30F-1111-3E1795BB872C}"/>
              </a:ext>
            </a:extLst>
          </p:cNvPr>
          <p:cNvSpPr txBox="1"/>
          <p:nvPr/>
        </p:nvSpPr>
        <p:spPr>
          <a:xfrm>
            <a:off x="89295" y="2125846"/>
            <a:ext cx="4263993" cy="31200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07000"/>
              </a:lnSpc>
            </a:pPr>
            <a:r>
              <a:rPr lang="th-TH" sz="667" dirty="0">
                <a:latin typeface="Chulabhorn Likit Text" panose="00000500000000000000" pitchFamily="50" charset="-34"/>
                <a:ea typeface="Calibri" panose="020F0502020204030204" pitchFamily="34" charset="0"/>
                <a:cs typeface="Chulabhorn Likit Text" panose="00000500000000000000" pitchFamily="50" charset="-34"/>
              </a:rPr>
              <a:t>4. สมาชิกไม่ทราบถึงมาตรการต่าง ๆ ที่กองทุนพัฒนาบทบาทสตรีให้</a:t>
            </a:r>
            <a:br>
              <a:rPr lang="th-TH" sz="667" dirty="0">
                <a:latin typeface="Chulabhorn Likit Text" panose="00000500000000000000" pitchFamily="50" charset="-34"/>
                <a:ea typeface="Calibri" panose="020F0502020204030204" pitchFamily="34" charset="0"/>
                <a:cs typeface="Chulabhorn Likit Text" panose="00000500000000000000" pitchFamily="50" charset="-34"/>
              </a:rPr>
            </a:br>
            <a:r>
              <a:rPr lang="th-TH" sz="667" dirty="0">
                <a:latin typeface="Chulabhorn Likit Text" panose="00000500000000000000" pitchFamily="50" charset="-34"/>
                <a:ea typeface="Calibri" panose="020F0502020204030204" pitchFamily="34" charset="0"/>
                <a:cs typeface="Chulabhorn Likit Text" panose="00000500000000000000" pitchFamily="50" charset="-34"/>
              </a:rPr>
              <a:t>การช่วยเหลือและบรรเทาความเดือดร้อนให้แก่ลูกหนี้</a:t>
            </a:r>
          </a:p>
        </p:txBody>
      </p:sp>
      <p:sp>
        <p:nvSpPr>
          <p:cNvPr id="6" name="กล่องข้อความ 5">
            <a:extLst>
              <a:ext uri="{FF2B5EF4-FFF2-40B4-BE49-F238E27FC236}">
                <a16:creationId xmlns:a16="http://schemas.microsoft.com/office/drawing/2014/main" id="{59DEDA93-6105-EB98-28F5-9DA3127DC8D3}"/>
              </a:ext>
            </a:extLst>
          </p:cNvPr>
          <p:cNvSpPr txBox="1"/>
          <p:nvPr/>
        </p:nvSpPr>
        <p:spPr>
          <a:xfrm>
            <a:off x="89295" y="2422900"/>
            <a:ext cx="4263993" cy="20217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07000"/>
              </a:lnSpc>
            </a:pPr>
            <a:r>
              <a:rPr lang="th-TH" sz="667" dirty="0">
                <a:latin typeface="Chulabhorn Likit Text" panose="00000500000000000000" pitchFamily="50" charset="-34"/>
                <a:ea typeface="Calibri" panose="020F0502020204030204" pitchFamily="34" charset="0"/>
                <a:cs typeface="Chulabhorn Likit Text" panose="00000500000000000000" pitchFamily="50" charset="-34"/>
              </a:rPr>
              <a:t>5. สมาชิกเพิกเฉยไม่ยอมชำระหนี้</a:t>
            </a:r>
          </a:p>
        </p:txBody>
      </p:sp>
      <p:sp>
        <p:nvSpPr>
          <p:cNvPr id="7" name="กล่องข้อความ 6">
            <a:extLst>
              <a:ext uri="{FF2B5EF4-FFF2-40B4-BE49-F238E27FC236}">
                <a16:creationId xmlns:a16="http://schemas.microsoft.com/office/drawing/2014/main" id="{7E87726A-42BF-4BAF-4964-4741DA7C842E}"/>
              </a:ext>
            </a:extLst>
          </p:cNvPr>
          <p:cNvSpPr txBox="1"/>
          <p:nvPr/>
        </p:nvSpPr>
        <p:spPr>
          <a:xfrm>
            <a:off x="88286" y="2617274"/>
            <a:ext cx="4263993" cy="20217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07000"/>
              </a:lnSpc>
            </a:pPr>
            <a:r>
              <a:rPr lang="th-TH" sz="667" dirty="0">
                <a:latin typeface="Chulabhorn Likit Text" panose="00000500000000000000" pitchFamily="50" charset="-34"/>
                <a:ea typeface="Calibri" panose="020F0502020204030204" pitchFamily="34" charset="0"/>
                <a:cs typeface="Chulabhorn Likit Text" panose="00000500000000000000" pitchFamily="50" charset="-34"/>
              </a:rPr>
              <a:t>6.สมาชิกลูกหนี้ที่ผิดนัดชำระหนี้เมื่อได้รับการปรับโครงสร้างหนี้แล้วยังคงผิดนัดซ้ำซ้อนไม่ชำระหนี้</a:t>
            </a:r>
          </a:p>
        </p:txBody>
      </p:sp>
      <p:sp>
        <p:nvSpPr>
          <p:cNvPr id="8" name="กล่องข้อความ 7">
            <a:extLst>
              <a:ext uri="{FF2B5EF4-FFF2-40B4-BE49-F238E27FC236}">
                <a16:creationId xmlns:a16="http://schemas.microsoft.com/office/drawing/2014/main" id="{47FCDF16-0470-3157-4C53-652CADCCF8B7}"/>
              </a:ext>
            </a:extLst>
          </p:cNvPr>
          <p:cNvSpPr txBox="1"/>
          <p:nvPr/>
        </p:nvSpPr>
        <p:spPr>
          <a:xfrm>
            <a:off x="57448" y="2985313"/>
            <a:ext cx="4248745" cy="42184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07000"/>
              </a:lnSpc>
            </a:pPr>
            <a:r>
              <a:rPr lang="th-TH" sz="667" u="sng" dirty="0">
                <a:solidFill>
                  <a:srgbClr val="0000FF"/>
                </a:solidFill>
                <a:latin typeface="Chulabhorn Likit Text" panose="00000500000000000000" pitchFamily="50" charset="-34"/>
                <a:ea typeface="Calibri" panose="020F0502020204030204" pitchFamily="34" charset="0"/>
                <a:cs typeface="Chulabhorn Likit Text" panose="00000500000000000000" pitchFamily="50" charset="-34"/>
              </a:rPr>
              <a:t>ด้านเจ้าหน้าที่</a:t>
            </a:r>
          </a:p>
          <a:p>
            <a:pPr>
              <a:lnSpc>
                <a:spcPct val="107000"/>
              </a:lnSpc>
            </a:pPr>
            <a:r>
              <a:rPr lang="th-TH" sz="667" b="1" dirty="0">
                <a:latin typeface="Chulabhorn Likit Text" panose="00000500000000000000" pitchFamily="50" charset="-34"/>
                <a:ea typeface="Calibri" panose="020F0502020204030204" pitchFamily="34" charset="0"/>
                <a:cs typeface="Chulabhorn Likit Text" panose="00000500000000000000" pitchFamily="50" charset="-34"/>
              </a:rPr>
              <a:t> </a:t>
            </a:r>
            <a:r>
              <a:rPr lang="th-TH" sz="667" dirty="0">
                <a:latin typeface="Chulabhorn Likit Text" panose="00000500000000000000" pitchFamily="50" charset="-34"/>
                <a:ea typeface="Calibri" panose="020F0502020204030204" pitchFamily="34" charset="0"/>
                <a:cs typeface="Chulabhorn Likit Text" panose="00000500000000000000" pitchFamily="50" charset="-34"/>
              </a:rPr>
              <a:t>1. เจ้าหน้าที่มีการโยกย้าย สับเปลี่ยนบ่อย ทำให้การดำเนินงานกองทุนพัฒนาบทบาทสตรี</a:t>
            </a:r>
            <a:br>
              <a:rPr lang="th-TH" sz="667" dirty="0">
                <a:latin typeface="Chulabhorn Likit Text" panose="00000500000000000000" pitchFamily="50" charset="-34"/>
                <a:ea typeface="Calibri" panose="020F0502020204030204" pitchFamily="34" charset="0"/>
                <a:cs typeface="Chulabhorn Likit Text" panose="00000500000000000000" pitchFamily="50" charset="-34"/>
              </a:rPr>
            </a:br>
            <a:r>
              <a:rPr lang="th-TH" sz="667" dirty="0">
                <a:latin typeface="Chulabhorn Likit Text" panose="00000500000000000000" pitchFamily="50" charset="-34"/>
                <a:ea typeface="Calibri" panose="020F0502020204030204" pitchFamily="34" charset="0"/>
                <a:cs typeface="Chulabhorn Likit Text" panose="00000500000000000000" pitchFamily="50" charset="-34"/>
              </a:rPr>
              <a:t>     ขาดความต่อเนื่อง</a:t>
            </a:r>
          </a:p>
        </p:txBody>
      </p:sp>
      <p:sp>
        <p:nvSpPr>
          <p:cNvPr id="10" name="กล่องข้อความ 9">
            <a:extLst>
              <a:ext uri="{FF2B5EF4-FFF2-40B4-BE49-F238E27FC236}">
                <a16:creationId xmlns:a16="http://schemas.microsoft.com/office/drawing/2014/main" id="{D09A0231-F5A5-502F-0B78-FE3751E393F3}"/>
              </a:ext>
            </a:extLst>
          </p:cNvPr>
          <p:cNvSpPr txBox="1"/>
          <p:nvPr/>
        </p:nvSpPr>
        <p:spPr>
          <a:xfrm>
            <a:off x="70446" y="3388963"/>
            <a:ext cx="3257519" cy="20217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07000"/>
              </a:lnSpc>
            </a:pPr>
            <a:r>
              <a:rPr lang="th-TH" sz="667" dirty="0">
                <a:latin typeface="Chulabhorn Likit Text" panose="00000500000000000000" pitchFamily="50" charset="-34"/>
                <a:ea typeface="Calibri" panose="020F0502020204030204" pitchFamily="34" charset="0"/>
                <a:cs typeface="Chulabhorn Likit Text" panose="00000500000000000000" pitchFamily="50" charset="-34"/>
              </a:rPr>
              <a:t>2. เจ้าหน้าที่ขาดความรู้ ความเชี่ยวชาญในการบริหารโครงการ</a:t>
            </a:r>
          </a:p>
        </p:txBody>
      </p:sp>
      <p:sp>
        <p:nvSpPr>
          <p:cNvPr id="11" name="กล่องข้อความ 10">
            <a:extLst>
              <a:ext uri="{FF2B5EF4-FFF2-40B4-BE49-F238E27FC236}">
                <a16:creationId xmlns:a16="http://schemas.microsoft.com/office/drawing/2014/main" id="{B0AC9A07-ED68-1556-5F08-5E40FB86DAF8}"/>
              </a:ext>
            </a:extLst>
          </p:cNvPr>
          <p:cNvSpPr txBox="1"/>
          <p:nvPr/>
        </p:nvSpPr>
        <p:spPr>
          <a:xfrm>
            <a:off x="62829" y="3625587"/>
            <a:ext cx="4248745" cy="31200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07000"/>
              </a:lnSpc>
            </a:pPr>
            <a:r>
              <a:rPr lang="th-TH" sz="667" dirty="0">
                <a:latin typeface="Chulabhorn Likit Text" panose="00000500000000000000" pitchFamily="50" charset="-34"/>
                <a:ea typeface="Calibri" panose="020F0502020204030204" pitchFamily="34" charset="0"/>
                <a:cs typeface="Chulabhorn Likit Text" panose="00000500000000000000" pitchFamily="50" charset="-34"/>
              </a:rPr>
              <a:t>3 .เจ้าหน้าที่ผู้รับผิดชอบเก็บเอกสารหลักฐานและข้อมูล ยังไม่ให้ความสำคัญต่อการจัดเก็บเอกสาร</a:t>
            </a:r>
            <a:br>
              <a:rPr lang="th-TH" sz="667" dirty="0">
                <a:latin typeface="Chulabhorn Likit Text" panose="00000500000000000000" pitchFamily="50" charset="-34"/>
                <a:ea typeface="Calibri" panose="020F0502020204030204" pitchFamily="34" charset="0"/>
                <a:cs typeface="Chulabhorn Likit Text" panose="00000500000000000000" pitchFamily="50" charset="-34"/>
              </a:rPr>
            </a:br>
            <a:r>
              <a:rPr lang="th-TH" sz="667" dirty="0">
                <a:latin typeface="Chulabhorn Likit Text" panose="00000500000000000000" pitchFamily="50" charset="-34"/>
                <a:ea typeface="Calibri" panose="020F0502020204030204" pitchFamily="34" charset="0"/>
                <a:cs typeface="Chulabhorn Likit Text" panose="00000500000000000000" pitchFamily="50" charset="-34"/>
              </a:rPr>
              <a:t>    ทั้งตัวจริงและสำเนา และการบันทึกข้อมูลเข้าสู่ระบบไม่ครบถ้วน ทำให้ข้อมูลยังไม่เป็นปัจจุบัน</a:t>
            </a:r>
          </a:p>
        </p:txBody>
      </p:sp>
      <p:sp>
        <p:nvSpPr>
          <p:cNvPr id="12" name="กล่องข้อความ 11">
            <a:extLst>
              <a:ext uri="{FF2B5EF4-FFF2-40B4-BE49-F238E27FC236}">
                <a16:creationId xmlns:a16="http://schemas.microsoft.com/office/drawing/2014/main" id="{B1B12AB5-9A21-B5AF-DFA5-5C4D67F8103E}"/>
              </a:ext>
            </a:extLst>
          </p:cNvPr>
          <p:cNvSpPr txBox="1"/>
          <p:nvPr/>
        </p:nvSpPr>
        <p:spPr>
          <a:xfrm>
            <a:off x="78069" y="3872577"/>
            <a:ext cx="4316933" cy="31200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07000"/>
              </a:lnSpc>
            </a:pPr>
            <a:r>
              <a:rPr lang="th-TH" sz="667" dirty="0">
                <a:latin typeface="Chulabhorn Likit Text" panose="00000500000000000000" pitchFamily="50" charset="-34"/>
                <a:ea typeface="Calibri" panose="020F0502020204030204" pitchFamily="34" charset="0"/>
                <a:cs typeface="Chulabhorn Likit Text" panose="00000500000000000000" pitchFamily="50" charset="-34"/>
              </a:rPr>
              <a:t>4. เจ้าหน้าที่ขาดการประชาสัมพันธ์ถึงมาตรการต่าง ๆ ที่กองทุนพัฒนาบทบาทสตรีให้การช่วยเหลือ</a:t>
            </a:r>
            <a:br>
              <a:rPr lang="th-TH" sz="667" dirty="0">
                <a:latin typeface="Chulabhorn Likit Text" panose="00000500000000000000" pitchFamily="50" charset="-34"/>
                <a:ea typeface="Calibri" panose="020F0502020204030204" pitchFamily="34" charset="0"/>
                <a:cs typeface="Chulabhorn Likit Text" panose="00000500000000000000" pitchFamily="50" charset="-34"/>
              </a:rPr>
            </a:br>
            <a:r>
              <a:rPr lang="th-TH" sz="667" dirty="0">
                <a:latin typeface="Chulabhorn Likit Text" panose="00000500000000000000" pitchFamily="50" charset="-34"/>
                <a:ea typeface="Calibri" panose="020F0502020204030204" pitchFamily="34" charset="0"/>
                <a:cs typeface="Chulabhorn Likit Text" panose="00000500000000000000" pitchFamily="50" charset="-34"/>
              </a:rPr>
              <a:t>    และบรรเทาความเดือดร้อนให้แก่ลูกหนี้</a:t>
            </a:r>
          </a:p>
        </p:txBody>
      </p:sp>
      <p:sp>
        <p:nvSpPr>
          <p:cNvPr id="13" name="กล่องข้อความ 12">
            <a:extLst>
              <a:ext uri="{FF2B5EF4-FFF2-40B4-BE49-F238E27FC236}">
                <a16:creationId xmlns:a16="http://schemas.microsoft.com/office/drawing/2014/main" id="{6205011B-6C74-C5AE-7C1E-FD12254AFEE4}"/>
              </a:ext>
            </a:extLst>
          </p:cNvPr>
          <p:cNvSpPr txBox="1"/>
          <p:nvPr/>
        </p:nvSpPr>
        <p:spPr>
          <a:xfrm>
            <a:off x="179727" y="4575125"/>
            <a:ext cx="3327133" cy="31200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07000"/>
              </a:lnSpc>
            </a:pPr>
            <a:r>
              <a:rPr lang="th-TH" sz="667" u="sng" dirty="0">
                <a:solidFill>
                  <a:srgbClr val="0000FF"/>
                </a:solidFill>
                <a:latin typeface="Chulabhorn Likit Text" panose="00000500000000000000" pitchFamily="50" charset="-34"/>
                <a:ea typeface="Calibri" panose="020F0502020204030204" pitchFamily="34" charset="0"/>
                <a:cs typeface="Chulabhorn Likit Text" panose="00000500000000000000" pitchFamily="50" charset="-34"/>
              </a:rPr>
              <a:t>ด้านคณะอนุกรรมการฯ/ คณะทำงาน</a:t>
            </a:r>
          </a:p>
          <a:p>
            <a:pPr>
              <a:lnSpc>
                <a:spcPct val="107000"/>
              </a:lnSpc>
            </a:pPr>
            <a:r>
              <a:rPr lang="th-TH" sz="667" dirty="0">
                <a:latin typeface="Chulabhorn Likit Text" panose="00000500000000000000" pitchFamily="50" charset="-34"/>
                <a:ea typeface="Calibri" panose="020F0502020204030204" pitchFamily="34" charset="0"/>
                <a:cs typeface="Chulabhorn Likit Text" panose="00000500000000000000" pitchFamily="50" charset="-34"/>
              </a:rPr>
              <a:t>1. การพิจารณาอนุมัติโครงการไม่มีการตรวจสอบรายละเอียดของโครงการ</a:t>
            </a:r>
          </a:p>
        </p:txBody>
      </p:sp>
      <p:sp>
        <p:nvSpPr>
          <p:cNvPr id="14" name="สี่เหลี่ยมผืนผ้า 13">
            <a:extLst>
              <a:ext uri="{FF2B5EF4-FFF2-40B4-BE49-F238E27FC236}">
                <a16:creationId xmlns:a16="http://schemas.microsoft.com/office/drawing/2014/main" id="{AC7E2F72-FE52-B72E-EC9D-CD54C7D59901}"/>
              </a:ext>
            </a:extLst>
          </p:cNvPr>
          <p:cNvSpPr/>
          <p:nvPr/>
        </p:nvSpPr>
        <p:spPr>
          <a:xfrm>
            <a:off x="128097" y="4519202"/>
            <a:ext cx="3327133" cy="1103122"/>
          </a:xfrm>
          <a:prstGeom prst="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500"/>
          </a:p>
        </p:txBody>
      </p:sp>
      <p:sp>
        <p:nvSpPr>
          <p:cNvPr id="15" name="กล่องข้อความ 14">
            <a:extLst>
              <a:ext uri="{FF2B5EF4-FFF2-40B4-BE49-F238E27FC236}">
                <a16:creationId xmlns:a16="http://schemas.microsoft.com/office/drawing/2014/main" id="{9430FC85-C07E-315C-22BA-C88E8B2E01E0}"/>
              </a:ext>
            </a:extLst>
          </p:cNvPr>
          <p:cNvSpPr txBox="1"/>
          <p:nvPr/>
        </p:nvSpPr>
        <p:spPr>
          <a:xfrm>
            <a:off x="126019" y="4829369"/>
            <a:ext cx="4263993" cy="3943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07000"/>
              </a:lnSpc>
            </a:pPr>
            <a:r>
              <a:rPr lang="th-TH" sz="1167" b="1" dirty="0">
                <a:latin typeface="Chulabhorn Likit Text" panose="00000500000000000000" pitchFamily="50" charset="-34"/>
                <a:ea typeface="Calibri" panose="020F0502020204030204" pitchFamily="34" charset="0"/>
                <a:cs typeface="Chulabhorn Likit Text" panose="00000500000000000000" pitchFamily="50" charset="-34"/>
              </a:rPr>
              <a:t> </a:t>
            </a:r>
            <a:r>
              <a:rPr lang="th-TH" sz="667" dirty="0">
                <a:latin typeface="Chulabhorn Likit Text" panose="00000500000000000000" pitchFamily="50" charset="-34"/>
                <a:ea typeface="Calibri" panose="020F0502020204030204" pitchFamily="34" charset="0"/>
                <a:cs typeface="Chulabhorn Likit Text" panose="00000500000000000000" pitchFamily="50" charset="-34"/>
              </a:rPr>
              <a:t>2. การติดตามการชำระหนี้ของสมาชิกที่ได้รับเงินสนับสนุนจากกองทุนพัฒนาบทบาทสตรี </a:t>
            </a:r>
            <a:br>
              <a:rPr lang="th-TH" sz="667" dirty="0">
                <a:latin typeface="Chulabhorn Likit Text" panose="00000500000000000000" pitchFamily="50" charset="-34"/>
                <a:ea typeface="Calibri" panose="020F0502020204030204" pitchFamily="34" charset="0"/>
                <a:cs typeface="Chulabhorn Likit Text" panose="00000500000000000000" pitchFamily="50" charset="-34"/>
              </a:rPr>
            </a:br>
            <a:r>
              <a:rPr lang="th-TH" sz="667" dirty="0">
                <a:latin typeface="Chulabhorn Likit Text" panose="00000500000000000000" pitchFamily="50" charset="-34"/>
                <a:ea typeface="Calibri" panose="020F0502020204030204" pitchFamily="34" charset="0"/>
                <a:cs typeface="Chulabhorn Likit Text" panose="00000500000000000000" pitchFamily="50" charset="-34"/>
              </a:rPr>
              <a:t>      ไม่สม่ำเสมอ และขาดความต่อเนื่อง</a:t>
            </a:r>
          </a:p>
        </p:txBody>
      </p:sp>
      <p:sp>
        <p:nvSpPr>
          <p:cNvPr id="17" name="กล่องข้อความ 16">
            <a:extLst>
              <a:ext uri="{FF2B5EF4-FFF2-40B4-BE49-F238E27FC236}">
                <a16:creationId xmlns:a16="http://schemas.microsoft.com/office/drawing/2014/main" id="{7FB03848-B0A2-C7E7-6616-20539711D78A}"/>
              </a:ext>
            </a:extLst>
          </p:cNvPr>
          <p:cNvSpPr txBox="1"/>
          <p:nvPr/>
        </p:nvSpPr>
        <p:spPr>
          <a:xfrm>
            <a:off x="179727" y="5196571"/>
            <a:ext cx="4263993" cy="42184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07000"/>
              </a:lnSpc>
            </a:pPr>
            <a:r>
              <a:rPr lang="th-TH" sz="667" dirty="0">
                <a:latin typeface="Chulabhorn Likit Text" panose="00000500000000000000" pitchFamily="50" charset="-34"/>
                <a:ea typeface="Calibri" panose="020F0502020204030204" pitchFamily="34" charset="0"/>
                <a:cs typeface="Chulabhorn Likit Text" panose="00000500000000000000" pitchFamily="50" charset="-34"/>
              </a:rPr>
              <a:t>3. การให้ความช่วยเหลือ ปรึกษา แนะนำ ในการประกอบอาชีพ เรื่องของการตลาด </a:t>
            </a:r>
            <a:br>
              <a:rPr lang="th-TH" sz="667" dirty="0">
                <a:latin typeface="Chulabhorn Likit Text" panose="00000500000000000000" pitchFamily="50" charset="-34"/>
                <a:ea typeface="Calibri" panose="020F0502020204030204" pitchFamily="34" charset="0"/>
                <a:cs typeface="Chulabhorn Likit Text" panose="00000500000000000000" pitchFamily="50" charset="-34"/>
              </a:rPr>
            </a:br>
            <a:r>
              <a:rPr lang="th-TH" sz="667" dirty="0">
                <a:latin typeface="Chulabhorn Likit Text" panose="00000500000000000000" pitchFamily="50" charset="-34"/>
                <a:ea typeface="Calibri" panose="020F0502020204030204" pitchFamily="34" charset="0"/>
                <a:cs typeface="Chulabhorn Likit Text" panose="00000500000000000000" pitchFamily="50" charset="-34"/>
              </a:rPr>
              <a:t>   และวินัยทางการเงินแก่สมาชิกกองทุนพัฒนาบทบาทสตรีที่</a:t>
            </a:r>
            <a:br>
              <a:rPr lang="th-TH" sz="667" dirty="0">
                <a:latin typeface="Chulabhorn Likit Text" panose="00000500000000000000" pitchFamily="50" charset="-34"/>
                <a:ea typeface="Calibri" panose="020F0502020204030204" pitchFamily="34" charset="0"/>
                <a:cs typeface="Chulabhorn Likit Text" panose="00000500000000000000" pitchFamily="50" charset="-34"/>
              </a:rPr>
            </a:br>
            <a:r>
              <a:rPr lang="th-TH" sz="667" dirty="0">
                <a:latin typeface="Chulabhorn Likit Text" panose="00000500000000000000" pitchFamily="50" charset="-34"/>
                <a:ea typeface="Calibri" panose="020F0502020204030204" pitchFamily="34" charset="0"/>
                <a:cs typeface="Chulabhorn Likit Text" panose="00000500000000000000" pitchFamily="50" charset="-34"/>
              </a:rPr>
              <a:t>   ผิดนัดชำระหนี้ยังไม่ทั่วถึง</a:t>
            </a:r>
          </a:p>
        </p:txBody>
      </p:sp>
      <p:sp>
        <p:nvSpPr>
          <p:cNvPr id="18" name="กล่องข้อความ 17">
            <a:extLst>
              <a:ext uri="{FF2B5EF4-FFF2-40B4-BE49-F238E27FC236}">
                <a16:creationId xmlns:a16="http://schemas.microsoft.com/office/drawing/2014/main" id="{9FE0ED86-A4CC-38B8-B274-D472FB883561}"/>
              </a:ext>
            </a:extLst>
          </p:cNvPr>
          <p:cNvSpPr txBox="1"/>
          <p:nvPr/>
        </p:nvSpPr>
        <p:spPr>
          <a:xfrm>
            <a:off x="3491819" y="1408935"/>
            <a:ext cx="3475697" cy="20217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07000"/>
              </a:lnSpc>
            </a:pPr>
            <a:r>
              <a:rPr lang="th-TH" sz="667" dirty="0">
                <a:latin typeface="Chulabhorn Likit Text" panose="00000500000000000000" pitchFamily="50" charset="-34"/>
                <a:ea typeface="Calibri" panose="020F0502020204030204" pitchFamily="34" charset="0"/>
                <a:cs typeface="Chulabhorn Likit Text" panose="00000500000000000000" pitchFamily="50" charset="-34"/>
              </a:rPr>
              <a:t>2. ลงพื้นที่ติดตามและรับทราบปัญหา ประชาสัมพันธ์ถึงมาตรการต่าง ๆ</a:t>
            </a:r>
          </a:p>
        </p:txBody>
      </p:sp>
      <p:sp>
        <p:nvSpPr>
          <p:cNvPr id="19" name="กล่องข้อความ 18">
            <a:extLst>
              <a:ext uri="{FF2B5EF4-FFF2-40B4-BE49-F238E27FC236}">
                <a16:creationId xmlns:a16="http://schemas.microsoft.com/office/drawing/2014/main" id="{59CE5233-3AFD-EBFC-6AA5-FF685ECA02A2}"/>
              </a:ext>
            </a:extLst>
          </p:cNvPr>
          <p:cNvSpPr txBox="1"/>
          <p:nvPr/>
        </p:nvSpPr>
        <p:spPr>
          <a:xfrm>
            <a:off x="3498357" y="1683738"/>
            <a:ext cx="3475697" cy="31200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07000"/>
              </a:lnSpc>
            </a:pPr>
            <a:r>
              <a:rPr lang="th-TH" sz="667" dirty="0">
                <a:latin typeface="Chulabhorn Likit Text" panose="00000500000000000000" pitchFamily="50" charset="-34"/>
                <a:ea typeface="Calibri" panose="020F0502020204030204" pitchFamily="34" charset="0"/>
                <a:cs typeface="Chulabhorn Likit Text" panose="00000500000000000000" pitchFamily="50" charset="-34"/>
              </a:rPr>
              <a:t>3. เจ้าหน้าที่และคณะอนุกรรมการ ฯ /คณะทำงานให้คำแนะนำพร้อมทั้งประชาสัมพันธ์</a:t>
            </a:r>
            <a:br>
              <a:rPr lang="th-TH" sz="667" dirty="0">
                <a:latin typeface="Chulabhorn Likit Text" panose="00000500000000000000" pitchFamily="50" charset="-34"/>
                <a:ea typeface="Calibri" panose="020F0502020204030204" pitchFamily="34" charset="0"/>
                <a:cs typeface="Chulabhorn Likit Text" panose="00000500000000000000" pitchFamily="50" charset="-34"/>
              </a:rPr>
            </a:br>
            <a:r>
              <a:rPr lang="th-TH" sz="667" dirty="0">
                <a:latin typeface="Chulabhorn Likit Text" panose="00000500000000000000" pitchFamily="50" charset="-34"/>
                <a:ea typeface="Calibri" panose="020F0502020204030204" pitchFamily="34" charset="0"/>
                <a:cs typeface="Chulabhorn Likit Text" panose="00000500000000000000" pitchFamily="50" charset="-34"/>
              </a:rPr>
              <a:t>    ให้ลูกหนี้เข้าร่วมมาตรการต่าง ๆ</a:t>
            </a:r>
          </a:p>
        </p:txBody>
      </p:sp>
      <p:sp>
        <p:nvSpPr>
          <p:cNvPr id="22" name="กล่องข้อความ 21">
            <a:extLst>
              <a:ext uri="{FF2B5EF4-FFF2-40B4-BE49-F238E27FC236}">
                <a16:creationId xmlns:a16="http://schemas.microsoft.com/office/drawing/2014/main" id="{56F18AF7-A86C-AC7A-3D84-F32AAA6AC5CA}"/>
              </a:ext>
            </a:extLst>
          </p:cNvPr>
          <p:cNvSpPr txBox="1"/>
          <p:nvPr/>
        </p:nvSpPr>
        <p:spPr>
          <a:xfrm>
            <a:off x="3482434" y="1938413"/>
            <a:ext cx="3475697" cy="20217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07000"/>
              </a:lnSpc>
            </a:pPr>
            <a:r>
              <a:rPr lang="th-TH" sz="667" dirty="0">
                <a:latin typeface="Chulabhorn Likit Text" panose="00000500000000000000" pitchFamily="50" charset="-34"/>
                <a:ea typeface="Calibri" panose="020F0502020204030204" pitchFamily="34" charset="0"/>
                <a:cs typeface="Chulabhorn Likit Text" panose="00000500000000000000" pitchFamily="50" charset="-34"/>
              </a:rPr>
              <a:t>4. จัดทำสื่อประชาสัมพันธ์ในรูปแบบต่าง ๆ ที่มีความน่าสนใจ และสามารถเข้าใจได้ง่าย</a:t>
            </a:r>
          </a:p>
        </p:txBody>
      </p:sp>
      <p:sp>
        <p:nvSpPr>
          <p:cNvPr id="23" name="กล่องข้อความ 22">
            <a:extLst>
              <a:ext uri="{FF2B5EF4-FFF2-40B4-BE49-F238E27FC236}">
                <a16:creationId xmlns:a16="http://schemas.microsoft.com/office/drawing/2014/main" id="{A76ACF33-E688-B674-75A4-50B0E7B3EE37}"/>
              </a:ext>
            </a:extLst>
          </p:cNvPr>
          <p:cNvSpPr txBox="1"/>
          <p:nvPr/>
        </p:nvSpPr>
        <p:spPr>
          <a:xfrm>
            <a:off x="3488474" y="2125756"/>
            <a:ext cx="3475697" cy="20217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07000"/>
              </a:lnSpc>
            </a:pPr>
            <a:r>
              <a:rPr lang="th-TH" sz="667" dirty="0">
                <a:latin typeface="Chulabhorn Likit Text" panose="00000500000000000000" pitchFamily="50" charset="-34"/>
                <a:ea typeface="Calibri" panose="020F0502020204030204" pitchFamily="34" charset="0"/>
                <a:cs typeface="Chulabhorn Likit Text" panose="00000500000000000000" pitchFamily="50" charset="-34"/>
              </a:rPr>
              <a:t>5. มีหนังสือทวงถาม โดยส่งแบบลงทะเบียนพร้อมใบตอบรับ</a:t>
            </a:r>
          </a:p>
        </p:txBody>
      </p:sp>
      <p:sp>
        <p:nvSpPr>
          <p:cNvPr id="24" name="กล่องข้อความ 23">
            <a:extLst>
              <a:ext uri="{FF2B5EF4-FFF2-40B4-BE49-F238E27FC236}">
                <a16:creationId xmlns:a16="http://schemas.microsoft.com/office/drawing/2014/main" id="{46FDA150-DA45-2543-7214-3175525E691D}"/>
              </a:ext>
            </a:extLst>
          </p:cNvPr>
          <p:cNvSpPr txBox="1"/>
          <p:nvPr/>
        </p:nvSpPr>
        <p:spPr>
          <a:xfrm>
            <a:off x="3488473" y="2327768"/>
            <a:ext cx="3475697" cy="20217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07000"/>
              </a:lnSpc>
            </a:pPr>
            <a:r>
              <a:rPr lang="th-TH" sz="667" dirty="0">
                <a:latin typeface="Chulabhorn Likit Text" panose="00000500000000000000" pitchFamily="50" charset="-34"/>
                <a:ea typeface="Calibri" panose="020F0502020204030204" pitchFamily="34" charset="0"/>
                <a:cs typeface="Chulabhorn Likit Text" panose="00000500000000000000" pitchFamily="50" charset="-34"/>
              </a:rPr>
              <a:t>6. ฟ้องร้องดำเนินคดี</a:t>
            </a:r>
          </a:p>
        </p:txBody>
      </p:sp>
      <p:sp>
        <p:nvSpPr>
          <p:cNvPr id="25" name="กล่องข้อความ 24">
            <a:extLst>
              <a:ext uri="{FF2B5EF4-FFF2-40B4-BE49-F238E27FC236}">
                <a16:creationId xmlns:a16="http://schemas.microsoft.com/office/drawing/2014/main" id="{6C74103E-F8B6-45F3-1B6B-CE0AED5C93EB}"/>
              </a:ext>
            </a:extLst>
          </p:cNvPr>
          <p:cNvSpPr txBox="1"/>
          <p:nvPr/>
        </p:nvSpPr>
        <p:spPr>
          <a:xfrm>
            <a:off x="70445" y="4203442"/>
            <a:ext cx="4316933" cy="20217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07000"/>
              </a:lnSpc>
            </a:pPr>
            <a:r>
              <a:rPr lang="th-TH" sz="667" dirty="0">
                <a:latin typeface="Chulabhorn Likit Text" panose="00000500000000000000" pitchFamily="50" charset="-34"/>
                <a:ea typeface="Calibri" panose="020F0502020204030204" pitchFamily="34" charset="0"/>
                <a:cs typeface="Chulabhorn Likit Text" panose="00000500000000000000" pitchFamily="50" charset="-34"/>
              </a:rPr>
              <a:t>5. การติดตามหนี้ค้างชำระกองทุนพัฒนาบทบาทสตรี ขาดความต่อเนื่อง ไม่สม่ำเสมอ</a:t>
            </a:r>
          </a:p>
        </p:txBody>
      </p:sp>
      <p:sp>
        <p:nvSpPr>
          <p:cNvPr id="28" name="กล่องข้อความ 27">
            <a:extLst>
              <a:ext uri="{FF2B5EF4-FFF2-40B4-BE49-F238E27FC236}">
                <a16:creationId xmlns:a16="http://schemas.microsoft.com/office/drawing/2014/main" id="{6E03B2D5-9F3A-968D-AF42-AAFEF896DA63}"/>
              </a:ext>
            </a:extLst>
          </p:cNvPr>
          <p:cNvSpPr txBox="1"/>
          <p:nvPr/>
        </p:nvSpPr>
        <p:spPr>
          <a:xfrm>
            <a:off x="3439981" y="2927914"/>
            <a:ext cx="5327938" cy="31200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07000"/>
              </a:lnSpc>
            </a:pPr>
            <a:r>
              <a:rPr lang="th-TH" sz="667" dirty="0">
                <a:latin typeface="Chulabhorn Likit Text" panose="00000500000000000000" pitchFamily="50" charset="-34"/>
                <a:ea typeface="Calibri" panose="020F0502020204030204" pitchFamily="34" charset="0"/>
                <a:cs typeface="Chulabhorn Likit Text" panose="00000500000000000000" pitchFamily="50" charset="-34"/>
              </a:rPr>
              <a:t>1. เจ้าหน้าที่ที่มีการโยกย้าย สับเปลี่ยน ต้องมีการจัดทำเอกสารส่งมอบงานอย่างละเอียด และเจ้าหน้าที่</a:t>
            </a:r>
            <a:br>
              <a:rPr lang="th-TH" sz="667" dirty="0">
                <a:latin typeface="Chulabhorn Likit Text" panose="00000500000000000000" pitchFamily="50" charset="-34"/>
                <a:ea typeface="Calibri" panose="020F0502020204030204" pitchFamily="34" charset="0"/>
                <a:cs typeface="Chulabhorn Likit Text" panose="00000500000000000000" pitchFamily="50" charset="-34"/>
              </a:rPr>
            </a:br>
            <a:r>
              <a:rPr lang="th-TH" sz="667" dirty="0">
                <a:latin typeface="Chulabhorn Likit Text" panose="00000500000000000000" pitchFamily="50" charset="-34"/>
                <a:ea typeface="Calibri" panose="020F0502020204030204" pitchFamily="34" charset="0"/>
                <a:cs typeface="Chulabhorn Likit Text" panose="00000500000000000000" pitchFamily="50" charset="-34"/>
              </a:rPr>
              <a:t>    ที่เข้ามารับช่วงงานต่อจะต้องศึกษางานที่ได้รับช่วงต่อ และจัดระบบงานอย่างรอบคอบ</a:t>
            </a:r>
          </a:p>
        </p:txBody>
      </p:sp>
      <p:sp>
        <p:nvSpPr>
          <p:cNvPr id="29" name="กล่องข้อความ 28">
            <a:extLst>
              <a:ext uri="{FF2B5EF4-FFF2-40B4-BE49-F238E27FC236}">
                <a16:creationId xmlns:a16="http://schemas.microsoft.com/office/drawing/2014/main" id="{90A73AAE-402C-ED44-2AB3-2286DC184236}"/>
              </a:ext>
            </a:extLst>
          </p:cNvPr>
          <p:cNvSpPr txBox="1"/>
          <p:nvPr/>
        </p:nvSpPr>
        <p:spPr>
          <a:xfrm>
            <a:off x="3444021" y="3237557"/>
            <a:ext cx="3547533" cy="31200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07000"/>
              </a:lnSpc>
            </a:pPr>
            <a:r>
              <a:rPr lang="th-TH" sz="667" dirty="0">
                <a:latin typeface="Chulabhorn Likit Text" panose="00000500000000000000" pitchFamily="50" charset="-34"/>
                <a:ea typeface="Calibri" panose="020F0502020204030204" pitchFamily="34" charset="0"/>
                <a:cs typeface="Chulabhorn Likit Text" panose="00000500000000000000" pitchFamily="50" charset="-34"/>
              </a:rPr>
              <a:t>2. อบรมให้ความรู้เจ้าหน้าที่ในทุกระดับ เพื่อให้เกิดทักษะในการปฏิบัติงาน </a:t>
            </a:r>
            <a:br>
              <a:rPr lang="th-TH" sz="667" dirty="0">
                <a:latin typeface="Chulabhorn Likit Text" panose="00000500000000000000" pitchFamily="50" charset="-34"/>
                <a:ea typeface="Calibri" panose="020F0502020204030204" pitchFamily="34" charset="0"/>
                <a:cs typeface="Chulabhorn Likit Text" panose="00000500000000000000" pitchFamily="50" charset="-34"/>
              </a:rPr>
            </a:br>
            <a:r>
              <a:rPr lang="th-TH" sz="667" dirty="0">
                <a:latin typeface="Chulabhorn Likit Text" panose="00000500000000000000" pitchFamily="50" charset="-34"/>
                <a:ea typeface="Calibri" panose="020F0502020204030204" pitchFamily="34" charset="0"/>
                <a:cs typeface="Chulabhorn Likit Text" panose="00000500000000000000" pitchFamily="50" charset="-34"/>
              </a:rPr>
              <a:t>    และมีการทดสอบประเมินผลเป็นประจำอย่างต่อเนื่อง เพื่อให้การทำงานมีประสิทธิภาพมากขึ้น</a:t>
            </a:r>
          </a:p>
        </p:txBody>
      </p:sp>
      <p:sp>
        <p:nvSpPr>
          <p:cNvPr id="30" name="กล่องข้อความ 29">
            <a:extLst>
              <a:ext uri="{FF2B5EF4-FFF2-40B4-BE49-F238E27FC236}">
                <a16:creationId xmlns:a16="http://schemas.microsoft.com/office/drawing/2014/main" id="{4C32D95B-7213-90E5-019C-A52556F9B27A}"/>
              </a:ext>
            </a:extLst>
          </p:cNvPr>
          <p:cNvSpPr txBox="1"/>
          <p:nvPr/>
        </p:nvSpPr>
        <p:spPr>
          <a:xfrm>
            <a:off x="3454535" y="3544552"/>
            <a:ext cx="5412308" cy="31200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07000"/>
              </a:lnSpc>
            </a:pPr>
            <a:r>
              <a:rPr lang="th-TH" sz="667" dirty="0">
                <a:latin typeface="Chulabhorn Likit Text" panose="00000500000000000000" pitchFamily="50" charset="-34"/>
                <a:ea typeface="Calibri" panose="020F0502020204030204" pitchFamily="34" charset="0"/>
                <a:cs typeface="Chulabhorn Likit Text" panose="00000500000000000000" pitchFamily="50" charset="-34"/>
              </a:rPr>
              <a:t>3. เจ้าหน้าที่จะต้องจัดเก็บเอกสารแต่ละสัญญาอย่างเป็นระบบ เพื่อง่ายต่อการค้นหา </a:t>
            </a:r>
            <a:br>
              <a:rPr lang="th-TH" sz="667" dirty="0">
                <a:latin typeface="Chulabhorn Likit Text" panose="00000500000000000000" pitchFamily="50" charset="-34"/>
                <a:ea typeface="Calibri" panose="020F0502020204030204" pitchFamily="34" charset="0"/>
                <a:cs typeface="Chulabhorn Likit Text" panose="00000500000000000000" pitchFamily="50" charset="-34"/>
              </a:rPr>
            </a:br>
            <a:r>
              <a:rPr lang="th-TH" sz="667" dirty="0">
                <a:latin typeface="Chulabhorn Likit Text" panose="00000500000000000000" pitchFamily="50" charset="-34"/>
                <a:ea typeface="Calibri" panose="020F0502020204030204" pitchFamily="34" charset="0"/>
                <a:cs typeface="Chulabhorn Likit Text" panose="00000500000000000000" pitchFamily="50" charset="-34"/>
              </a:rPr>
              <a:t>    มีการสำเนาและแสกนเก็บเอกสารทุกครั้ง เพื่อป้องกันการสูญหาย </a:t>
            </a:r>
          </a:p>
        </p:txBody>
      </p:sp>
      <p:sp>
        <p:nvSpPr>
          <p:cNvPr id="31" name="กล่องข้อความ 30">
            <a:extLst>
              <a:ext uri="{FF2B5EF4-FFF2-40B4-BE49-F238E27FC236}">
                <a16:creationId xmlns:a16="http://schemas.microsoft.com/office/drawing/2014/main" id="{D6B3FE1C-F487-8990-7AEE-1A63E20B84A9}"/>
              </a:ext>
            </a:extLst>
          </p:cNvPr>
          <p:cNvSpPr txBox="1"/>
          <p:nvPr/>
        </p:nvSpPr>
        <p:spPr>
          <a:xfrm>
            <a:off x="3433248" y="3878137"/>
            <a:ext cx="3546492" cy="31200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07000"/>
              </a:lnSpc>
            </a:pPr>
            <a:r>
              <a:rPr lang="th-TH" sz="667" dirty="0">
                <a:latin typeface="Chulabhorn Likit Text" panose="00000500000000000000" pitchFamily="50" charset="-34"/>
                <a:ea typeface="Calibri" panose="020F0502020204030204" pitchFamily="34" charset="0"/>
                <a:cs typeface="Chulabhorn Likit Text" panose="00000500000000000000" pitchFamily="50" charset="-34"/>
              </a:rPr>
              <a:t>4. จัดทำสื่อประชาสัมพันธ์ในรูปแบบต่าง ๆ ที่มีความน่าสนใจ และสามารถเข้าใจได้ง่าย </a:t>
            </a:r>
            <a:br>
              <a:rPr lang="th-TH" sz="667" dirty="0">
                <a:latin typeface="Chulabhorn Likit Text" panose="00000500000000000000" pitchFamily="50" charset="-34"/>
                <a:ea typeface="Calibri" panose="020F0502020204030204" pitchFamily="34" charset="0"/>
                <a:cs typeface="Chulabhorn Likit Text" panose="00000500000000000000" pitchFamily="50" charset="-34"/>
              </a:rPr>
            </a:br>
            <a:r>
              <a:rPr lang="th-TH" sz="667" dirty="0">
                <a:latin typeface="Chulabhorn Likit Text" panose="00000500000000000000" pitchFamily="50" charset="-34"/>
                <a:ea typeface="Calibri" panose="020F0502020204030204" pitchFamily="34" charset="0"/>
                <a:cs typeface="Chulabhorn Likit Text" panose="00000500000000000000" pitchFamily="50" charset="-34"/>
              </a:rPr>
              <a:t>    โดยประชาสัมพันธ์ ผ่านช่องทางสื่อประชาสัมพันธ์ต่าง ๆ</a:t>
            </a:r>
          </a:p>
        </p:txBody>
      </p:sp>
      <p:sp>
        <p:nvSpPr>
          <p:cNvPr id="35" name="กล่องข้อความ 34">
            <a:extLst>
              <a:ext uri="{FF2B5EF4-FFF2-40B4-BE49-F238E27FC236}">
                <a16:creationId xmlns:a16="http://schemas.microsoft.com/office/drawing/2014/main" id="{8D229010-D7AF-7FB7-5525-DB6032AEB84E}"/>
              </a:ext>
            </a:extLst>
          </p:cNvPr>
          <p:cNvSpPr txBox="1"/>
          <p:nvPr/>
        </p:nvSpPr>
        <p:spPr>
          <a:xfrm>
            <a:off x="3433248" y="4187377"/>
            <a:ext cx="5221972" cy="31200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07000"/>
              </a:lnSpc>
            </a:pPr>
            <a:r>
              <a:rPr lang="th-TH" sz="667" dirty="0">
                <a:latin typeface="Chulabhorn Likit Text" panose="00000500000000000000" pitchFamily="50" charset="-34"/>
                <a:ea typeface="Calibri" panose="020F0502020204030204" pitchFamily="34" charset="0"/>
                <a:cs typeface="Chulabhorn Likit Text" panose="00000500000000000000" pitchFamily="50" charset="-34"/>
              </a:rPr>
              <a:t>5. จัดทำแผนปฏิบัติการของเจ้าหน้าที่รวมกับคณะอนุกรรมการฯ/ คณะทำงาน ลงพื้นที่ติดตาม</a:t>
            </a:r>
            <a:br>
              <a:rPr lang="th-TH" sz="667" dirty="0">
                <a:latin typeface="Chulabhorn Likit Text" panose="00000500000000000000" pitchFamily="50" charset="-34"/>
                <a:ea typeface="Calibri" panose="020F0502020204030204" pitchFamily="34" charset="0"/>
                <a:cs typeface="Chulabhorn Likit Text" panose="00000500000000000000" pitchFamily="50" charset="-34"/>
              </a:rPr>
            </a:br>
            <a:r>
              <a:rPr lang="th-TH" sz="667" dirty="0">
                <a:latin typeface="Chulabhorn Likit Text" panose="00000500000000000000" pitchFamily="50" charset="-34"/>
                <a:ea typeface="Calibri" panose="020F0502020204030204" pitchFamily="34" charset="0"/>
                <a:cs typeface="Chulabhorn Likit Text" panose="00000500000000000000" pitchFamily="50" charset="-34"/>
              </a:rPr>
              <a:t>    และรับทราบปัญหาสมาชิกกองทุนพัฒนาบทบาทสตรีที่มีหนี้ค้างชำระ </a:t>
            </a:r>
          </a:p>
        </p:txBody>
      </p:sp>
      <p:sp>
        <p:nvSpPr>
          <p:cNvPr id="36" name="สี่เหลี่ยมผืนผ้า 35">
            <a:extLst>
              <a:ext uri="{FF2B5EF4-FFF2-40B4-BE49-F238E27FC236}">
                <a16:creationId xmlns:a16="http://schemas.microsoft.com/office/drawing/2014/main" id="{4774879B-3223-7249-EFDC-D979B3A9E337}"/>
              </a:ext>
            </a:extLst>
          </p:cNvPr>
          <p:cNvSpPr/>
          <p:nvPr/>
        </p:nvSpPr>
        <p:spPr>
          <a:xfrm>
            <a:off x="7029967" y="822853"/>
            <a:ext cx="2856917" cy="262895"/>
          </a:xfrm>
          <a:prstGeom prst="rect">
            <a:avLst/>
          </a:prstGeom>
          <a:solidFill>
            <a:srgbClr val="EBEBFF"/>
          </a:solidFill>
          <a:ln>
            <a:noFill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th-TH" sz="1500" dirty="0">
                <a:solidFill>
                  <a:schemeClr val="tx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โครงการ/กิจกรรม</a:t>
            </a:r>
            <a:endParaRPr lang="en-US" sz="1500" dirty="0">
              <a:solidFill>
                <a:schemeClr val="tx1"/>
              </a:solidFill>
              <a:latin typeface="Chulabhorn Likit Text" panose="00000500000000000000" pitchFamily="50" charset="-34"/>
              <a:cs typeface="Chulabhorn Likit Text" panose="00000500000000000000" pitchFamily="50" charset="-34"/>
            </a:endParaRPr>
          </a:p>
        </p:txBody>
      </p:sp>
      <p:sp>
        <p:nvSpPr>
          <p:cNvPr id="38" name="สี่เหลี่ยมผืนผ้า 37">
            <a:extLst>
              <a:ext uri="{FF2B5EF4-FFF2-40B4-BE49-F238E27FC236}">
                <a16:creationId xmlns:a16="http://schemas.microsoft.com/office/drawing/2014/main" id="{7C0F1686-C48F-7009-5AEC-05FACE77B35C}"/>
              </a:ext>
            </a:extLst>
          </p:cNvPr>
          <p:cNvSpPr/>
          <p:nvPr/>
        </p:nvSpPr>
        <p:spPr>
          <a:xfrm>
            <a:off x="7029967" y="1130025"/>
            <a:ext cx="2875057" cy="2373714"/>
          </a:xfrm>
          <a:prstGeom prst="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500"/>
          </a:p>
        </p:txBody>
      </p:sp>
      <p:sp>
        <p:nvSpPr>
          <p:cNvPr id="41" name="กล่องข้อความ 40">
            <a:extLst>
              <a:ext uri="{FF2B5EF4-FFF2-40B4-BE49-F238E27FC236}">
                <a16:creationId xmlns:a16="http://schemas.microsoft.com/office/drawing/2014/main" id="{619BF57E-5CD0-4570-A0B6-1592CF5535E4}"/>
              </a:ext>
            </a:extLst>
          </p:cNvPr>
          <p:cNvSpPr txBox="1"/>
          <p:nvPr/>
        </p:nvSpPr>
        <p:spPr>
          <a:xfrm>
            <a:off x="7032431" y="1220174"/>
            <a:ext cx="2934481" cy="2504660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endParaRPr lang="th-TH" sz="1167" b="1" u="sng" dirty="0">
              <a:latin typeface="Chulabhorn Likit Text" panose="00000500000000000000" pitchFamily="50" charset="-34"/>
              <a:ea typeface="Calibri" panose="020F0502020204030204" pitchFamily="34" charset="0"/>
              <a:cs typeface="Chulabhorn Likit Text" panose="00000500000000000000" pitchFamily="50" charset="-34"/>
            </a:endParaRPr>
          </a:p>
          <a:p>
            <a:r>
              <a:rPr lang="th-TH" sz="667" dirty="0">
                <a:latin typeface="Chulabhorn Likit Text" panose="00000500000000000000" pitchFamily="50" charset="-34"/>
                <a:ea typeface="Calibri" panose="020F0502020204030204" pitchFamily="34" charset="0"/>
                <a:cs typeface="Chulabhorn Likit Text" panose="00000500000000000000" pitchFamily="50" charset="-34"/>
              </a:rPr>
              <a:t>1. </a:t>
            </a:r>
            <a:r>
              <a:rPr lang="th-TH" sz="667" dirty="0">
                <a:solidFill>
                  <a:srgbClr val="000000"/>
                </a:solidFill>
                <a:latin typeface="Chulabhorn Likit Text" panose="00000500000000000000" pitchFamily="50" charset="-34"/>
                <a:ea typeface="Calibri" panose="020F0502020204030204" pitchFamily="34" charset="0"/>
                <a:cs typeface="Chulabhorn Likit Text" panose="00000500000000000000" pitchFamily="50" charset="-34"/>
              </a:rPr>
              <a:t>กำหนดตัวชี้วัดการบริหารจัดการหนี้กองทุนพัฒนาบทบาทสตรี</a:t>
            </a:r>
          </a:p>
          <a:p>
            <a:endParaRPr lang="en-US" sz="667" dirty="0">
              <a:latin typeface="Chulabhorn Likit Text" panose="00000500000000000000" pitchFamily="50" charset="-34"/>
              <a:ea typeface="Calibri" panose="020F0502020204030204" pitchFamily="34" charset="0"/>
              <a:cs typeface="Chulabhorn Likit Text" panose="00000500000000000000" pitchFamily="50" charset="-34"/>
            </a:endParaRPr>
          </a:p>
          <a:p>
            <a:pPr algn="thaiDist"/>
            <a:r>
              <a:rPr lang="th-TH" sz="667" dirty="0">
                <a:latin typeface="Chulabhorn Likit Text" panose="00000500000000000000" pitchFamily="50" charset="-34"/>
                <a:ea typeface="Calibri" panose="020F0502020204030204" pitchFamily="34" charset="0"/>
                <a:cs typeface="Chulabhorn Likit Text" panose="00000500000000000000" pitchFamily="50" charset="-34"/>
              </a:rPr>
              <a:t>2. แยกประเภทลูกหนี้ เพื่อให้ง่ายต่อการบริหารจัดการหนี้</a:t>
            </a:r>
          </a:p>
          <a:p>
            <a:pPr algn="thaiDist"/>
            <a:endParaRPr lang="th-TH" sz="667" dirty="0">
              <a:latin typeface="Chulabhorn Likit Text" panose="00000500000000000000" pitchFamily="50" charset="-34"/>
              <a:ea typeface="Calibri" panose="020F0502020204030204" pitchFamily="34" charset="0"/>
              <a:cs typeface="Chulabhorn Likit Text" panose="00000500000000000000" pitchFamily="50" charset="-34"/>
            </a:endParaRPr>
          </a:p>
          <a:p>
            <a:pPr algn="thaiDist"/>
            <a:r>
              <a:rPr lang="th-TH" sz="667" dirty="0"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3. จัดทำแผนบริหารจัดการหนี้ค้างชำระกองทุนพัฒนาบทบาทสตรี</a:t>
            </a:r>
          </a:p>
          <a:p>
            <a:pPr algn="thaiDist"/>
            <a:endParaRPr lang="th-TH" sz="667" dirty="0">
              <a:latin typeface="Chulabhorn Likit Text" panose="00000500000000000000" pitchFamily="50" charset="-34"/>
              <a:cs typeface="Chulabhorn Likit Text" panose="00000500000000000000" pitchFamily="50" charset="-34"/>
            </a:endParaRPr>
          </a:p>
          <a:p>
            <a:pPr algn="thaiDist"/>
            <a:r>
              <a:rPr lang="th-TH" sz="667" dirty="0"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4. ประชาสัมพันธ์มาตรการต่าง ๆ ของกองทุนพัฒนาบทบาทสตรีที่ให้</a:t>
            </a:r>
          </a:p>
          <a:p>
            <a:pPr algn="thaiDist"/>
            <a:r>
              <a:rPr lang="th-TH" sz="667" dirty="0"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     การช่วยเหลือและบรรเทาความเดือดร้อนให้แก่ลูกหนี้</a:t>
            </a:r>
          </a:p>
          <a:p>
            <a:pPr algn="thaiDist"/>
            <a:endParaRPr lang="th-TH" sz="667" dirty="0">
              <a:latin typeface="Chulabhorn Likit Text" panose="00000500000000000000" pitchFamily="50" charset="-34"/>
              <a:cs typeface="Chulabhorn Likit Text" panose="00000500000000000000" pitchFamily="50" charset="-34"/>
            </a:endParaRPr>
          </a:p>
          <a:p>
            <a:pPr algn="thaiDist"/>
            <a:r>
              <a:rPr lang="th-TH" sz="667" dirty="0"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5. มาตรการลดความเดือดร้อนให้แก่ลูกหนี้กองทุนพัฒนาบทบาทสตรี</a:t>
            </a:r>
          </a:p>
          <a:p>
            <a:pPr algn="thaiDist"/>
            <a:endParaRPr lang="th-TH" sz="667" dirty="0">
              <a:latin typeface="Chulabhorn Likit Text" panose="00000500000000000000" pitchFamily="50" charset="-34"/>
              <a:cs typeface="Chulabhorn Likit Text" panose="00000500000000000000" pitchFamily="50" charset="-34"/>
            </a:endParaRPr>
          </a:p>
          <a:p>
            <a:r>
              <a:rPr lang="th-TH" sz="667" dirty="0">
                <a:latin typeface="Chulabhorn Likit Text" panose="00000500000000000000" pitchFamily="50" charset="-34"/>
                <a:ea typeface="Calibri" panose="020F0502020204030204" pitchFamily="34" charset="0"/>
                <a:cs typeface="Chulabhorn Likit Text" panose="00000500000000000000" pitchFamily="50" charset="-34"/>
              </a:rPr>
              <a:t>6. </a:t>
            </a:r>
            <a:r>
              <a:rPr lang="th-TH" sz="667" spc="-58" dirty="0">
                <a:latin typeface="Chulabhorn Likit Text" panose="00000500000000000000" pitchFamily="50" charset="-34"/>
                <a:ea typeface="Calibri" panose="020F0502020204030204" pitchFamily="34" charset="0"/>
                <a:cs typeface="Chulabhorn Likit Text" panose="00000500000000000000" pitchFamily="50" charset="-34"/>
              </a:rPr>
              <a:t>ทบทวนหลักเกณฑ์/ระเบียบ/กฎหมาย/คู่มือ/แนวทาง เงินทุนหมุนเวียน </a:t>
            </a:r>
          </a:p>
          <a:p>
            <a:r>
              <a:rPr lang="th-TH" sz="667" spc="-58" dirty="0">
                <a:latin typeface="Chulabhorn Likit Text" panose="00000500000000000000" pitchFamily="50" charset="-34"/>
                <a:ea typeface="Calibri" panose="020F0502020204030204" pitchFamily="34" charset="0"/>
                <a:cs typeface="Chulabhorn Likit Text" panose="00000500000000000000" pitchFamily="50" charset="-34"/>
              </a:rPr>
              <a:t>     การบริหารจัดการหนี้</a:t>
            </a:r>
          </a:p>
          <a:p>
            <a:r>
              <a:rPr lang="th-TH" sz="667" spc="-58" dirty="0">
                <a:latin typeface="Chulabhorn Likit Text" panose="00000500000000000000" pitchFamily="50" charset="-34"/>
                <a:ea typeface="Calibri" panose="020F0502020204030204" pitchFamily="34" charset="0"/>
                <a:cs typeface="Chulabhorn Likit Text" panose="00000500000000000000" pitchFamily="50" charset="-34"/>
              </a:rPr>
              <a:t> </a:t>
            </a:r>
          </a:p>
          <a:p>
            <a:r>
              <a:rPr lang="th-TH" sz="667" spc="-58" dirty="0">
                <a:latin typeface="Chulabhorn Likit Text" panose="00000500000000000000" pitchFamily="50" charset="-34"/>
                <a:ea typeface="Calibri" panose="020F0502020204030204" pitchFamily="34" charset="0"/>
                <a:cs typeface="Chulabhorn Likit Text" panose="00000500000000000000" pitchFamily="50" charset="-34"/>
              </a:rPr>
              <a:t>7.. </a:t>
            </a:r>
            <a:r>
              <a:rPr lang="th-TH" sz="667" dirty="0">
                <a:solidFill>
                  <a:srgbClr val="000000"/>
                </a:solidFill>
                <a:latin typeface="Chulabhorn Likit Text" panose="00000500000000000000" pitchFamily="50" charset="-34"/>
                <a:ea typeface="Calibri" panose="020F0502020204030204" pitchFamily="34" charset="0"/>
                <a:cs typeface="Chulabhorn Likit Text" panose="00000500000000000000" pitchFamily="50" charset="-34"/>
              </a:rPr>
              <a:t>จัดอบรมให้ความรู้เกี่ยวกับการบริหารจัดการหนี้ค้างชำระกองทุนพัฒนา</a:t>
            </a:r>
          </a:p>
          <a:p>
            <a:r>
              <a:rPr lang="th-TH" sz="667" dirty="0">
                <a:solidFill>
                  <a:srgbClr val="000000"/>
                </a:solidFill>
                <a:latin typeface="Chulabhorn Likit Text" panose="00000500000000000000" pitchFamily="50" charset="-34"/>
                <a:ea typeface="Calibri" panose="020F0502020204030204" pitchFamily="34" charset="0"/>
                <a:cs typeface="Chulabhorn Likit Text" panose="00000500000000000000" pitchFamily="50" charset="-34"/>
              </a:rPr>
              <a:t>     บทบาทสตรีให้แก่เจ้าหน้าที่ที่รับผิดชอบงานกองทุนพัฒนาบทบาทสตรี </a:t>
            </a:r>
          </a:p>
          <a:p>
            <a:r>
              <a:rPr lang="th-TH" sz="667" dirty="0">
                <a:solidFill>
                  <a:srgbClr val="000000"/>
                </a:solidFill>
                <a:latin typeface="Chulabhorn Likit Text" panose="00000500000000000000" pitchFamily="50" charset="-34"/>
                <a:ea typeface="Calibri" panose="020F0502020204030204" pitchFamily="34" charset="0"/>
                <a:cs typeface="Chulabhorn Likit Text" panose="00000500000000000000" pitchFamily="50" charset="-34"/>
              </a:rPr>
              <a:t>     คณะอนุกรรมการ และคณะทำงานขับเคลื่อนในทุกระดับ</a:t>
            </a:r>
          </a:p>
          <a:p>
            <a:endParaRPr lang="en-US" sz="667" dirty="0">
              <a:latin typeface="Chulabhorn Likit Text" panose="00000500000000000000" pitchFamily="50" charset="-34"/>
              <a:ea typeface="Calibri" panose="020F0502020204030204" pitchFamily="34" charset="0"/>
              <a:cs typeface="Chulabhorn Likit Text" panose="00000500000000000000" pitchFamily="50" charset="-34"/>
            </a:endParaRPr>
          </a:p>
          <a:p>
            <a:r>
              <a:rPr lang="th-TH" sz="667" dirty="0">
                <a:solidFill>
                  <a:srgbClr val="000000"/>
                </a:solidFill>
                <a:latin typeface="Chulabhorn Likit Text" panose="00000500000000000000" pitchFamily="50" charset="-34"/>
                <a:ea typeface="Calibri" panose="020F0502020204030204" pitchFamily="34" charset="0"/>
                <a:cs typeface="Chulabhorn Likit Text" panose="00000500000000000000" pitchFamily="50" charset="-34"/>
              </a:rPr>
              <a:t>8.  ลงพื้นที่ติดตามและรับทราบปัญหาสมาชิกกองทุนพัฒนาบทบาทสตรีที่มี</a:t>
            </a:r>
            <a:br>
              <a:rPr lang="th-TH" sz="667" dirty="0">
                <a:solidFill>
                  <a:srgbClr val="000000"/>
                </a:solidFill>
                <a:latin typeface="Chulabhorn Likit Text" panose="00000500000000000000" pitchFamily="50" charset="-34"/>
                <a:ea typeface="Calibri" panose="020F0502020204030204" pitchFamily="34" charset="0"/>
                <a:cs typeface="Chulabhorn Likit Text" panose="00000500000000000000" pitchFamily="50" charset="-34"/>
              </a:rPr>
            </a:br>
            <a:r>
              <a:rPr lang="th-TH" sz="667" dirty="0">
                <a:solidFill>
                  <a:srgbClr val="000000"/>
                </a:solidFill>
                <a:latin typeface="Chulabhorn Likit Text" panose="00000500000000000000" pitchFamily="50" charset="-34"/>
                <a:ea typeface="Calibri" panose="020F0502020204030204" pitchFamily="34" charset="0"/>
                <a:cs typeface="Chulabhorn Likit Text" panose="00000500000000000000" pitchFamily="50" charset="-34"/>
              </a:rPr>
              <a:t>     หนี้ค้างชำระ เพื่อร่วมกันหาแนวทางแก้ไข</a:t>
            </a:r>
            <a:endParaRPr lang="en-US" sz="667" dirty="0">
              <a:latin typeface="Chulabhorn Likit Text" panose="00000500000000000000" pitchFamily="50" charset="-34"/>
              <a:ea typeface="Calibri" panose="020F0502020204030204" pitchFamily="34" charset="0"/>
              <a:cs typeface="Chulabhorn Likit Text" panose="00000500000000000000" pitchFamily="50" charset="-34"/>
            </a:endParaRPr>
          </a:p>
          <a:p>
            <a:pPr algn="thaiDist"/>
            <a:endParaRPr lang="en-US" sz="1167" b="1" dirty="0">
              <a:latin typeface="Chulabhorn Likit Text" panose="00000500000000000000" pitchFamily="50" charset="-34"/>
              <a:cs typeface="Chulabhorn Likit Text" panose="00000500000000000000" pitchFamily="50" charset="-34"/>
            </a:endParaRPr>
          </a:p>
        </p:txBody>
      </p:sp>
      <p:sp>
        <p:nvSpPr>
          <p:cNvPr id="5" name="สี่เหลี่ยมผืนผ้า 4">
            <a:extLst>
              <a:ext uri="{FF2B5EF4-FFF2-40B4-BE49-F238E27FC236}">
                <a16:creationId xmlns:a16="http://schemas.microsoft.com/office/drawing/2014/main" id="{7B36B6A1-176F-E785-09E4-B5739DE73533}"/>
              </a:ext>
            </a:extLst>
          </p:cNvPr>
          <p:cNvSpPr/>
          <p:nvPr/>
        </p:nvSpPr>
        <p:spPr>
          <a:xfrm>
            <a:off x="3469630" y="4515446"/>
            <a:ext cx="3500581" cy="1108876"/>
          </a:xfrm>
          <a:prstGeom prst="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500"/>
          </a:p>
        </p:txBody>
      </p:sp>
      <p:sp>
        <p:nvSpPr>
          <p:cNvPr id="9" name="กล่องข้อความ 8">
            <a:extLst>
              <a:ext uri="{FF2B5EF4-FFF2-40B4-BE49-F238E27FC236}">
                <a16:creationId xmlns:a16="http://schemas.microsoft.com/office/drawing/2014/main" id="{AD160F13-E62A-2F7E-4275-484261CAB163}"/>
              </a:ext>
            </a:extLst>
          </p:cNvPr>
          <p:cNvSpPr txBox="1"/>
          <p:nvPr/>
        </p:nvSpPr>
        <p:spPr>
          <a:xfrm>
            <a:off x="3449057" y="4524638"/>
            <a:ext cx="3475697" cy="53168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07000"/>
              </a:lnSpc>
            </a:pPr>
            <a:r>
              <a:rPr lang="th-TH" sz="667" dirty="0">
                <a:latin typeface="Chulabhorn Likit Text" panose="00000500000000000000" pitchFamily="50" charset="-34"/>
                <a:ea typeface="Calibri" panose="020F0502020204030204" pitchFamily="34" charset="0"/>
                <a:cs typeface="Chulabhorn Likit Text" panose="00000500000000000000" pitchFamily="50" charset="-34"/>
              </a:rPr>
              <a:t>1. กำหนดหลักเกณฑ์ แนวทาง การตรวจสอบรายละเอียดโครงการ  และการประเมินศักยภาพ</a:t>
            </a:r>
            <a:br>
              <a:rPr lang="th-TH" sz="667" dirty="0">
                <a:latin typeface="Chulabhorn Likit Text" panose="00000500000000000000" pitchFamily="50" charset="-34"/>
                <a:ea typeface="Calibri" panose="020F0502020204030204" pitchFamily="34" charset="0"/>
                <a:cs typeface="Chulabhorn Likit Text" panose="00000500000000000000" pitchFamily="50" charset="-34"/>
              </a:rPr>
            </a:br>
            <a:r>
              <a:rPr lang="th-TH" sz="667" dirty="0">
                <a:latin typeface="Chulabhorn Likit Text" panose="00000500000000000000" pitchFamily="50" charset="-34"/>
                <a:ea typeface="Calibri" panose="020F0502020204030204" pitchFamily="34" charset="0"/>
                <a:cs typeface="Chulabhorn Likit Text" panose="00000500000000000000" pitchFamily="50" charset="-34"/>
              </a:rPr>
              <a:t>    ของสมาชิกผู้กู้ เพื่อเป็นมาตรฐานเดียวกันในการพิจารณาอนุมัติโครงการ ฯ </a:t>
            </a:r>
          </a:p>
          <a:p>
            <a:pPr marL="190492" indent="-190492">
              <a:lnSpc>
                <a:spcPct val="107000"/>
              </a:lnSpc>
              <a:buAutoNum type="arabicPeriod"/>
            </a:pPr>
            <a:endParaRPr lang="th-TH" sz="667" dirty="0">
              <a:latin typeface="Chulabhorn Likit Text" panose="00000500000000000000" pitchFamily="50" charset="-34"/>
              <a:ea typeface="Calibri" panose="020F0502020204030204" pitchFamily="34" charset="0"/>
              <a:cs typeface="Chulabhorn Likit Text" panose="00000500000000000000" pitchFamily="50" charset="-34"/>
            </a:endParaRPr>
          </a:p>
          <a:p>
            <a:pPr>
              <a:lnSpc>
                <a:spcPct val="107000"/>
              </a:lnSpc>
            </a:pPr>
            <a:endParaRPr lang="th-TH" sz="667" dirty="0">
              <a:latin typeface="Chulabhorn Likit Text" panose="00000500000000000000" pitchFamily="50" charset="-34"/>
              <a:ea typeface="Calibri" panose="020F0502020204030204" pitchFamily="34" charset="0"/>
              <a:cs typeface="Chulabhorn Likit Text" panose="00000500000000000000" pitchFamily="50" charset="-34"/>
            </a:endParaRPr>
          </a:p>
        </p:txBody>
      </p:sp>
      <p:sp>
        <p:nvSpPr>
          <p:cNvPr id="34" name="กล่องข้อความ 33">
            <a:extLst>
              <a:ext uri="{FF2B5EF4-FFF2-40B4-BE49-F238E27FC236}">
                <a16:creationId xmlns:a16="http://schemas.microsoft.com/office/drawing/2014/main" id="{6FDA095E-41B3-773B-BCA8-04BBC66C654D}"/>
              </a:ext>
            </a:extLst>
          </p:cNvPr>
          <p:cNvSpPr txBox="1"/>
          <p:nvPr/>
        </p:nvSpPr>
        <p:spPr>
          <a:xfrm>
            <a:off x="3437451" y="4826692"/>
            <a:ext cx="3547533" cy="53168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07000"/>
              </a:lnSpc>
            </a:pPr>
            <a:r>
              <a:rPr lang="th-TH" sz="667" dirty="0">
                <a:latin typeface="Chulabhorn Likit Text" panose="00000500000000000000" pitchFamily="50" charset="-34"/>
                <a:ea typeface="Calibri" panose="020F0502020204030204" pitchFamily="34" charset="0"/>
                <a:cs typeface="Chulabhorn Likit Text" panose="00000500000000000000" pitchFamily="50" charset="-34"/>
              </a:rPr>
              <a:t>2. จัดทำแผนปฏิบัติการของคณะอนุกรรมการฯ คณะทำงานร่วมกับเจ้าหน้าที่ เพื่อลงพื้นที่ติดตาม</a:t>
            </a:r>
            <a:br>
              <a:rPr lang="th-TH" sz="667" dirty="0">
                <a:latin typeface="Chulabhorn Likit Text" panose="00000500000000000000" pitchFamily="50" charset="-34"/>
                <a:ea typeface="Calibri" panose="020F0502020204030204" pitchFamily="34" charset="0"/>
                <a:cs typeface="Chulabhorn Likit Text" panose="00000500000000000000" pitchFamily="50" charset="-34"/>
              </a:rPr>
            </a:br>
            <a:r>
              <a:rPr lang="th-TH" sz="667" dirty="0">
                <a:latin typeface="Chulabhorn Likit Text" panose="00000500000000000000" pitchFamily="50" charset="-34"/>
                <a:ea typeface="Calibri" panose="020F0502020204030204" pitchFamily="34" charset="0"/>
                <a:cs typeface="Chulabhorn Likit Text" panose="00000500000000000000" pitchFamily="50" charset="-34"/>
              </a:rPr>
              <a:t>    และรับทราบปัญหาสมาชิกกองทุนพัฒนาบทมบาทสตรี ที่มีหนี้ค้างชำระ เพื่อร่วมกันหาแนวทาง</a:t>
            </a:r>
            <a:br>
              <a:rPr lang="th-TH" sz="667" dirty="0">
                <a:latin typeface="Chulabhorn Likit Text" panose="00000500000000000000" pitchFamily="50" charset="-34"/>
                <a:ea typeface="Calibri" panose="020F0502020204030204" pitchFamily="34" charset="0"/>
                <a:cs typeface="Chulabhorn Likit Text" panose="00000500000000000000" pitchFamily="50" charset="-34"/>
              </a:rPr>
            </a:br>
            <a:r>
              <a:rPr lang="th-TH" sz="667" dirty="0">
                <a:latin typeface="Chulabhorn Likit Text" panose="00000500000000000000" pitchFamily="50" charset="-34"/>
                <a:ea typeface="Calibri" panose="020F0502020204030204" pitchFamily="34" charset="0"/>
                <a:cs typeface="Chulabhorn Likit Text" panose="00000500000000000000" pitchFamily="50" charset="-34"/>
              </a:rPr>
              <a:t>    การแก่ไขปัญหา</a:t>
            </a:r>
          </a:p>
          <a:p>
            <a:pPr>
              <a:lnSpc>
                <a:spcPct val="107000"/>
              </a:lnSpc>
            </a:pPr>
            <a:endParaRPr lang="th-TH" sz="667" dirty="0">
              <a:latin typeface="Chulabhorn Likit Text" panose="00000500000000000000" pitchFamily="50" charset="-34"/>
              <a:ea typeface="Calibri" panose="020F0502020204030204" pitchFamily="34" charset="0"/>
              <a:cs typeface="Chulabhorn Likit Text" panose="00000500000000000000" pitchFamily="50" charset="-34"/>
            </a:endParaRPr>
          </a:p>
        </p:txBody>
      </p:sp>
      <p:sp>
        <p:nvSpPr>
          <p:cNvPr id="39" name="กล่องข้อความ 38">
            <a:extLst>
              <a:ext uri="{FF2B5EF4-FFF2-40B4-BE49-F238E27FC236}">
                <a16:creationId xmlns:a16="http://schemas.microsoft.com/office/drawing/2014/main" id="{675B5E5B-E1BD-E0E0-6FD8-B835F758E20E}"/>
              </a:ext>
            </a:extLst>
          </p:cNvPr>
          <p:cNvSpPr txBox="1"/>
          <p:nvPr/>
        </p:nvSpPr>
        <p:spPr>
          <a:xfrm>
            <a:off x="3449058" y="5184703"/>
            <a:ext cx="3500581" cy="53168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07000"/>
              </a:lnSpc>
            </a:pPr>
            <a:r>
              <a:rPr lang="th-TH" sz="667" dirty="0">
                <a:latin typeface="Chulabhorn Likit Text" panose="00000500000000000000" pitchFamily="50" charset="-34"/>
                <a:ea typeface="Calibri" panose="020F0502020204030204" pitchFamily="34" charset="0"/>
                <a:cs typeface="Chulabhorn Likit Text" panose="00000500000000000000" pitchFamily="50" charset="-34"/>
              </a:rPr>
              <a:t>3. ประชาสัมพันธ์ถึงมาตรการต่างๆ ที่กองทุนพัฒนาบทบาทสตรีให้การช่วยเหลือ และบรรเทาความ  </a:t>
            </a:r>
          </a:p>
          <a:p>
            <a:pPr>
              <a:lnSpc>
                <a:spcPct val="107000"/>
              </a:lnSpc>
            </a:pPr>
            <a:r>
              <a:rPr lang="th-TH" sz="667" dirty="0">
                <a:latin typeface="Chulabhorn Likit Text" panose="00000500000000000000" pitchFamily="50" charset="-34"/>
                <a:ea typeface="Calibri" panose="020F0502020204030204" pitchFamily="34" charset="0"/>
                <a:cs typeface="Chulabhorn Likit Text" panose="00000500000000000000" pitchFamily="50" charset="-34"/>
              </a:rPr>
              <a:t>   เดือดร้อนให้แก่ลูกหนี้ และนำปัญหาที่พบมาแก้ไขได้อย่างตรงจุด</a:t>
            </a:r>
          </a:p>
          <a:p>
            <a:pPr marL="190492" indent="-190492">
              <a:lnSpc>
                <a:spcPct val="107000"/>
              </a:lnSpc>
              <a:buAutoNum type="arabicPeriod"/>
            </a:pPr>
            <a:endParaRPr lang="th-TH" sz="667" dirty="0">
              <a:latin typeface="Chulabhorn Likit Text" panose="00000500000000000000" pitchFamily="50" charset="-34"/>
              <a:ea typeface="Calibri" panose="020F0502020204030204" pitchFamily="34" charset="0"/>
              <a:cs typeface="Chulabhorn Likit Text" panose="00000500000000000000" pitchFamily="50" charset="-34"/>
            </a:endParaRPr>
          </a:p>
          <a:p>
            <a:pPr>
              <a:lnSpc>
                <a:spcPct val="107000"/>
              </a:lnSpc>
            </a:pPr>
            <a:endParaRPr lang="th-TH" sz="667" dirty="0">
              <a:latin typeface="Chulabhorn Likit Text" panose="00000500000000000000" pitchFamily="50" charset="-34"/>
              <a:ea typeface="Calibri" panose="020F0502020204030204" pitchFamily="34" charset="0"/>
              <a:cs typeface="Chulabhorn Likit Text" panose="00000500000000000000" pitchFamily="50" charset="-34"/>
            </a:endParaRPr>
          </a:p>
        </p:txBody>
      </p:sp>
    </p:spTree>
    <p:extLst>
      <p:ext uri="{BB962C8B-B14F-4D97-AF65-F5344CB8AC3E}">
        <p14:creationId xmlns:p14="http://schemas.microsoft.com/office/powerpoint/2010/main" val="121085054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สี่เหลี่ยมผืนผ้า: มุมมน 24">
            <a:extLst>
              <a:ext uri="{FF2B5EF4-FFF2-40B4-BE49-F238E27FC236}">
                <a16:creationId xmlns:a16="http://schemas.microsoft.com/office/drawing/2014/main" id="{D992C9EC-F489-4262-8A24-43469489E10F}"/>
              </a:ext>
            </a:extLst>
          </p:cNvPr>
          <p:cNvSpPr/>
          <p:nvPr/>
        </p:nvSpPr>
        <p:spPr>
          <a:xfrm>
            <a:off x="0" y="2488344"/>
            <a:ext cx="10160000" cy="1283555"/>
          </a:xfrm>
          <a:prstGeom prst="roundRect">
            <a:avLst/>
          </a:prstGeom>
          <a:noFill/>
          <a:ln>
            <a:noFill/>
          </a:ln>
          <a:scene3d>
            <a:camera prst="orthographicFront"/>
            <a:lightRig rig="threePt" dir="t"/>
          </a:scene3d>
          <a:sp3d>
            <a:bevelT w="139700" h="139700" prst="divot"/>
          </a:sp3d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rtlCol="0" anchor="t"/>
          <a:lstStyle/>
          <a:p>
            <a:pPr algn="ctr">
              <a:lnSpc>
                <a:spcPct val="130000"/>
              </a:lnSpc>
            </a:pPr>
            <a:r>
              <a:rPr lang="th-TH" sz="1900" b="1" spc="-50" dirty="0">
                <a:ln>
                  <a:solidFill>
                    <a:schemeClr val="tx1"/>
                  </a:solidFill>
                </a:ln>
                <a:solidFill>
                  <a:schemeClr val="tx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 </a:t>
            </a:r>
            <a:r>
              <a:rPr lang="th-TH" sz="1900" b="1" spc="-50" dirty="0" smtClean="0">
                <a:ln>
                  <a:solidFill>
                    <a:schemeClr val="tx1"/>
                  </a:solidFill>
                </a:ln>
                <a:solidFill>
                  <a:schemeClr val="tx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5.10 </a:t>
            </a:r>
            <a:r>
              <a:rPr lang="th-TH" sz="1900" b="1" spc="-50" dirty="0">
                <a:ln>
                  <a:solidFill>
                    <a:schemeClr val="tx1"/>
                  </a:solidFill>
                </a:ln>
                <a:solidFill>
                  <a:schemeClr val="tx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ร่างแผนปฏิบัติการดิจิทัล (ระยะยาว) พ.ศ. </a:t>
            </a:r>
            <a:r>
              <a:rPr lang="th-TH" sz="1900" b="1" spc="-50" dirty="0" smtClean="0">
                <a:ln>
                  <a:solidFill>
                    <a:schemeClr val="tx1"/>
                  </a:solidFill>
                </a:ln>
                <a:solidFill>
                  <a:schemeClr val="tx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2566 </a:t>
            </a:r>
            <a:r>
              <a:rPr lang="th-TH" sz="1900" b="1" spc="-50" dirty="0">
                <a:ln>
                  <a:solidFill>
                    <a:schemeClr val="tx1"/>
                  </a:solidFill>
                </a:ln>
                <a:solidFill>
                  <a:schemeClr val="tx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- </a:t>
            </a:r>
            <a:r>
              <a:rPr lang="th-TH" sz="1900" b="1" spc="-50" dirty="0" smtClean="0">
                <a:ln>
                  <a:solidFill>
                    <a:schemeClr val="tx1"/>
                  </a:solidFill>
                </a:ln>
                <a:solidFill>
                  <a:schemeClr val="tx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2568 </a:t>
            </a:r>
            <a:r>
              <a:rPr lang="th-TH" sz="1900" b="1" spc="-50" dirty="0">
                <a:ln>
                  <a:solidFill>
                    <a:schemeClr val="tx1"/>
                  </a:solidFill>
                </a:ln>
                <a:solidFill>
                  <a:schemeClr val="tx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กองทุนพัฒนาบทบาทสตรี </a:t>
            </a:r>
          </a:p>
          <a:p>
            <a:pPr algn="ctr">
              <a:lnSpc>
                <a:spcPct val="130000"/>
              </a:lnSpc>
            </a:pPr>
            <a:r>
              <a:rPr lang="th-TH" sz="1900" b="1" spc="-50" dirty="0">
                <a:ln>
                  <a:solidFill>
                    <a:schemeClr val="tx1"/>
                  </a:solidFill>
                </a:ln>
                <a:solidFill>
                  <a:schemeClr val="tx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 และร่างแผนปฏิบัติการดิจิทัล ประจำปีบัญชี </a:t>
            </a:r>
            <a:r>
              <a:rPr lang="th-TH" sz="1900" b="1" spc="-50" dirty="0" smtClean="0">
                <a:ln>
                  <a:solidFill>
                    <a:schemeClr val="tx1"/>
                  </a:solidFill>
                </a:ln>
                <a:solidFill>
                  <a:schemeClr val="tx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2567 </a:t>
            </a:r>
            <a:r>
              <a:rPr lang="th-TH" sz="1900" b="1" spc="-50" dirty="0">
                <a:ln>
                  <a:solidFill>
                    <a:schemeClr val="tx1"/>
                  </a:solidFill>
                </a:ln>
                <a:solidFill>
                  <a:schemeClr val="tx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กองทุนพัฒนาบทบาทสตรี</a:t>
            </a:r>
          </a:p>
        </p:txBody>
      </p:sp>
      <p:grpSp>
        <p:nvGrpSpPr>
          <p:cNvPr id="62" name="Group 61"/>
          <p:cNvGrpSpPr/>
          <p:nvPr/>
        </p:nvGrpSpPr>
        <p:grpSpPr>
          <a:xfrm>
            <a:off x="-23581" y="-271597"/>
            <a:ext cx="10193050" cy="1541268"/>
            <a:chOff x="-23581" y="-271597"/>
            <a:chExt cx="10193050" cy="1541268"/>
          </a:xfrm>
        </p:grpSpPr>
        <p:grpSp>
          <p:nvGrpSpPr>
            <p:cNvPr id="63" name="กลุ่ม 52">
              <a:extLst>
                <a:ext uri="{FF2B5EF4-FFF2-40B4-BE49-F238E27FC236}">
                  <a16:creationId xmlns:a16="http://schemas.microsoft.com/office/drawing/2014/main" id="{84E5CB32-C22A-40FB-BE79-3F261B775F5E}"/>
                </a:ext>
              </a:extLst>
            </p:cNvPr>
            <p:cNvGrpSpPr/>
            <p:nvPr/>
          </p:nvGrpSpPr>
          <p:grpSpPr>
            <a:xfrm>
              <a:off x="-23581" y="299"/>
              <a:ext cx="10193050" cy="674950"/>
              <a:chOff x="-29746" y="-164554"/>
              <a:chExt cx="9173747" cy="607455"/>
            </a:xfrm>
          </p:grpSpPr>
          <p:sp>
            <p:nvSpPr>
              <p:cNvPr id="68" name="สี่เหลี่ยมผืนผ้า: มุมมน 48">
                <a:extLst>
                  <a:ext uri="{FF2B5EF4-FFF2-40B4-BE49-F238E27FC236}">
                    <a16:creationId xmlns:a16="http://schemas.microsoft.com/office/drawing/2014/main" id="{DCE62B95-9C16-4E87-82CC-AF99B1F01983}"/>
                  </a:ext>
                </a:extLst>
              </p:cNvPr>
              <p:cNvSpPr/>
              <p:nvPr/>
            </p:nvSpPr>
            <p:spPr>
              <a:xfrm>
                <a:off x="5692012" y="65211"/>
                <a:ext cx="3441748" cy="377690"/>
              </a:xfrm>
              <a:prstGeom prst="roundRect">
                <a:avLst/>
              </a:prstGeom>
              <a:gradFill flip="none" rotWithShape="1">
                <a:gsLst>
                  <a:gs pos="0">
                    <a:srgbClr val="8E7300"/>
                  </a:gs>
                  <a:gs pos="51000">
                    <a:srgbClr val="FFFFFF"/>
                  </a:gs>
                  <a:gs pos="76000">
                    <a:srgbClr val="BC9800"/>
                  </a:gs>
                  <a:gs pos="24000">
                    <a:srgbClr val="BC9800"/>
                  </a:gs>
                  <a:gs pos="100000">
                    <a:srgbClr val="9A7D00"/>
                  </a:gs>
                </a:gsLst>
                <a:lin ang="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2000"/>
              </a:p>
            </p:txBody>
          </p:sp>
          <p:sp>
            <p:nvSpPr>
              <p:cNvPr id="69" name="สี่เหลี่ยมผืนผ้า 47">
                <a:extLst>
                  <a:ext uri="{FF2B5EF4-FFF2-40B4-BE49-F238E27FC236}">
                    <a16:creationId xmlns:a16="http://schemas.microsoft.com/office/drawing/2014/main" id="{667204FE-3C1C-4980-AD32-890094B05AFC}"/>
                  </a:ext>
                </a:extLst>
              </p:cNvPr>
              <p:cNvSpPr/>
              <p:nvPr/>
            </p:nvSpPr>
            <p:spPr>
              <a:xfrm>
                <a:off x="-29746" y="-164554"/>
                <a:ext cx="9173747" cy="517884"/>
              </a:xfrm>
              <a:prstGeom prst="rect">
                <a:avLst/>
              </a:prstGeom>
              <a:gradFill flip="none" rotWithShape="1">
                <a:gsLst>
                  <a:gs pos="0">
                    <a:srgbClr val="8E7300"/>
                  </a:gs>
                  <a:gs pos="51000">
                    <a:srgbClr val="FFFFFF"/>
                  </a:gs>
                  <a:gs pos="76000">
                    <a:srgbClr val="BC9800"/>
                  </a:gs>
                  <a:gs pos="24000">
                    <a:srgbClr val="BC9800"/>
                  </a:gs>
                  <a:gs pos="100000">
                    <a:srgbClr val="9A7D00"/>
                  </a:gs>
                </a:gsLst>
                <a:lin ang="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2000"/>
              </a:p>
            </p:txBody>
          </p:sp>
          <p:sp>
            <p:nvSpPr>
              <p:cNvPr id="70" name="แผนผังลำดับงาน: ป้อนข้อมูลด้วยตนเอง 4">
                <a:extLst>
                  <a:ext uri="{FF2B5EF4-FFF2-40B4-BE49-F238E27FC236}">
                    <a16:creationId xmlns:a16="http://schemas.microsoft.com/office/drawing/2014/main" id="{CDB1064D-F2C9-4D02-9722-A4463B75D08B}"/>
                  </a:ext>
                </a:extLst>
              </p:cNvPr>
              <p:cNvSpPr/>
              <p:nvPr/>
            </p:nvSpPr>
            <p:spPr>
              <a:xfrm>
                <a:off x="5883027" y="51469"/>
                <a:ext cx="3260973" cy="301861"/>
              </a:xfrm>
              <a:prstGeom prst="flowChartAlternateProcess">
                <a:avLst/>
              </a:prstGeom>
              <a:solidFill>
                <a:srgbClr val="00206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2000" dirty="0"/>
              </a:p>
            </p:txBody>
          </p:sp>
          <p:sp>
            <p:nvSpPr>
              <p:cNvPr id="71" name="สี่เหลี่ยมผืนผ้า 3">
                <a:extLst>
                  <a:ext uri="{FF2B5EF4-FFF2-40B4-BE49-F238E27FC236}">
                    <a16:creationId xmlns:a16="http://schemas.microsoft.com/office/drawing/2014/main" id="{8493D4F4-6FD8-4552-904E-DB7274115DA0}"/>
                  </a:ext>
                </a:extLst>
              </p:cNvPr>
              <p:cNvSpPr/>
              <p:nvPr/>
            </p:nvSpPr>
            <p:spPr>
              <a:xfrm>
                <a:off x="-29746" y="-164554"/>
                <a:ext cx="9173747" cy="432048"/>
              </a:xfrm>
              <a:prstGeom prst="rect">
                <a:avLst/>
              </a:prstGeom>
              <a:solidFill>
                <a:srgbClr val="00206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2000"/>
              </a:p>
            </p:txBody>
          </p:sp>
        </p:grpSp>
        <p:grpSp>
          <p:nvGrpSpPr>
            <p:cNvPr id="64" name="กลุ่ม 9">
              <a:extLst>
                <a:ext uri="{FF2B5EF4-FFF2-40B4-BE49-F238E27FC236}">
                  <a16:creationId xmlns:a16="http://schemas.microsoft.com/office/drawing/2014/main" id="{D2312BD0-5401-4FDB-9FF3-B1382B3C9639}"/>
                </a:ext>
              </a:extLst>
            </p:cNvPr>
            <p:cNvGrpSpPr/>
            <p:nvPr/>
          </p:nvGrpSpPr>
          <p:grpSpPr>
            <a:xfrm>
              <a:off x="5792566" y="-271597"/>
              <a:ext cx="1899096" cy="1541268"/>
              <a:chOff x="5491686" y="-481268"/>
              <a:chExt cx="1709187" cy="1387141"/>
            </a:xfrm>
          </p:grpSpPr>
          <p:sp>
            <p:nvSpPr>
              <p:cNvPr id="66" name="วงรี 13">
                <a:extLst>
                  <a:ext uri="{FF2B5EF4-FFF2-40B4-BE49-F238E27FC236}">
                    <a16:creationId xmlns:a16="http://schemas.microsoft.com/office/drawing/2014/main" id="{722B5707-C41F-4885-825E-D2676CEE49E1}"/>
                  </a:ext>
                </a:extLst>
              </p:cNvPr>
              <p:cNvSpPr/>
              <p:nvPr/>
            </p:nvSpPr>
            <p:spPr>
              <a:xfrm>
                <a:off x="5491686" y="-481268"/>
                <a:ext cx="1709187" cy="1387141"/>
              </a:xfrm>
              <a:prstGeom prst="ellipse">
                <a:avLst/>
              </a:prstGeom>
              <a:solidFill>
                <a:srgbClr val="FBF7F1"/>
              </a:solidFill>
              <a:ln>
                <a:noFill/>
              </a:ln>
              <a:effectLst>
                <a:softEdge rad="31750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2000"/>
              </a:p>
            </p:txBody>
          </p:sp>
          <p:pic>
            <p:nvPicPr>
              <p:cNvPr id="67" name="รูปภาพ 65">
                <a:extLst>
                  <a:ext uri="{FF2B5EF4-FFF2-40B4-BE49-F238E27FC236}">
                    <a16:creationId xmlns:a16="http://schemas.microsoft.com/office/drawing/2014/main" id="{EF9B53AA-6A14-4E04-B937-D6234A306BD7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r="65168" b="30186"/>
              <a:stretch/>
            </p:blipFill>
            <p:spPr>
              <a:xfrm>
                <a:off x="5978910" y="-202056"/>
                <a:ext cx="857563" cy="565764"/>
              </a:xfrm>
              <a:custGeom>
                <a:avLst/>
                <a:gdLst>
                  <a:gd name="connsiteX0" fmla="*/ 0 w 1500565"/>
                  <a:gd name="connsiteY0" fmla="*/ 0 h 990006"/>
                  <a:gd name="connsiteX1" fmla="*/ 1500565 w 1500565"/>
                  <a:gd name="connsiteY1" fmla="*/ 0 h 990006"/>
                  <a:gd name="connsiteX2" fmla="*/ 1500565 w 1500565"/>
                  <a:gd name="connsiteY2" fmla="*/ 699241 h 990006"/>
                  <a:gd name="connsiteX3" fmla="*/ 1454656 w 1500565"/>
                  <a:gd name="connsiteY3" fmla="*/ 699241 h 990006"/>
                  <a:gd name="connsiteX4" fmla="*/ 1454656 w 1500565"/>
                  <a:gd name="connsiteY4" fmla="*/ 958222 h 990006"/>
                  <a:gd name="connsiteX5" fmla="*/ 1500565 w 1500565"/>
                  <a:gd name="connsiteY5" fmla="*/ 958222 h 990006"/>
                  <a:gd name="connsiteX6" fmla="*/ 1500565 w 1500565"/>
                  <a:gd name="connsiteY6" fmla="*/ 990006 h 990006"/>
                  <a:gd name="connsiteX7" fmla="*/ 0 w 1500565"/>
                  <a:gd name="connsiteY7" fmla="*/ 990006 h 9900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00565" h="990006">
                    <a:moveTo>
                      <a:pt x="0" y="0"/>
                    </a:moveTo>
                    <a:lnTo>
                      <a:pt x="1500565" y="0"/>
                    </a:lnTo>
                    <a:lnTo>
                      <a:pt x="1500565" y="699241"/>
                    </a:lnTo>
                    <a:lnTo>
                      <a:pt x="1454656" y="699241"/>
                    </a:lnTo>
                    <a:lnTo>
                      <a:pt x="1454656" y="958222"/>
                    </a:lnTo>
                    <a:lnTo>
                      <a:pt x="1500565" y="958222"/>
                    </a:lnTo>
                    <a:lnTo>
                      <a:pt x="1500565" y="990006"/>
                    </a:lnTo>
                    <a:lnTo>
                      <a:pt x="0" y="990006"/>
                    </a:lnTo>
                    <a:close/>
                  </a:path>
                </a:pathLst>
              </a:custGeom>
            </p:spPr>
          </p:pic>
        </p:grpSp>
      </p:grpSp>
      <p:grpSp>
        <p:nvGrpSpPr>
          <p:cNvPr id="95" name="Group 94"/>
          <p:cNvGrpSpPr/>
          <p:nvPr/>
        </p:nvGrpSpPr>
        <p:grpSpPr>
          <a:xfrm>
            <a:off x="-23583" y="5154909"/>
            <a:ext cx="10183585" cy="694389"/>
            <a:chOff x="-23583" y="5134125"/>
            <a:chExt cx="10183585" cy="715174"/>
          </a:xfrm>
        </p:grpSpPr>
        <p:grpSp>
          <p:nvGrpSpPr>
            <p:cNvPr id="96" name="กลุ่ม 1">
              <a:extLst>
                <a:ext uri="{FF2B5EF4-FFF2-40B4-BE49-F238E27FC236}">
                  <a16:creationId xmlns:a16="http://schemas.microsoft.com/office/drawing/2014/main" id="{58DAA6D8-19A9-434E-BD10-9F227ECAADEE}"/>
                </a:ext>
              </a:extLst>
            </p:cNvPr>
            <p:cNvGrpSpPr/>
            <p:nvPr/>
          </p:nvGrpSpPr>
          <p:grpSpPr>
            <a:xfrm>
              <a:off x="-23583" y="5274993"/>
              <a:ext cx="10183585" cy="470079"/>
              <a:chOff x="-21226" y="4621292"/>
              <a:chExt cx="9165227" cy="561020"/>
            </a:xfrm>
          </p:grpSpPr>
          <p:grpSp>
            <p:nvGrpSpPr>
              <p:cNvPr id="103" name="กลุ่ม 7">
                <a:extLst>
                  <a:ext uri="{FF2B5EF4-FFF2-40B4-BE49-F238E27FC236}">
                    <a16:creationId xmlns:a16="http://schemas.microsoft.com/office/drawing/2014/main" id="{30C28730-7CDF-4231-A774-6A7122EB4AEA}"/>
                  </a:ext>
                </a:extLst>
              </p:cNvPr>
              <p:cNvGrpSpPr/>
              <p:nvPr/>
            </p:nvGrpSpPr>
            <p:grpSpPr>
              <a:xfrm>
                <a:off x="-21226" y="4635401"/>
                <a:ext cx="5133813" cy="546911"/>
                <a:chOff x="-45702" y="6428830"/>
                <a:chExt cx="7109733" cy="450425"/>
              </a:xfrm>
            </p:grpSpPr>
            <p:sp>
              <p:nvSpPr>
                <p:cNvPr id="107" name="รูปแบบอิสระ: รูปร่าง 55">
                  <a:extLst>
                    <a:ext uri="{FF2B5EF4-FFF2-40B4-BE49-F238E27FC236}">
                      <a16:creationId xmlns:a16="http://schemas.microsoft.com/office/drawing/2014/main" id="{447532BC-F1AF-418B-B954-69A21822D4D1}"/>
                    </a:ext>
                  </a:extLst>
                </p:cNvPr>
                <p:cNvSpPr/>
                <p:nvPr/>
              </p:nvSpPr>
              <p:spPr>
                <a:xfrm>
                  <a:off x="-16309" y="6508953"/>
                  <a:ext cx="6875685" cy="339767"/>
                </a:xfrm>
                <a:custGeom>
                  <a:avLst/>
                  <a:gdLst>
                    <a:gd name="connsiteX0" fmla="*/ 0 w 6028447"/>
                    <a:gd name="connsiteY0" fmla="*/ 0 h 339767"/>
                    <a:gd name="connsiteX1" fmla="*/ 6028447 w 6028447"/>
                    <a:gd name="connsiteY1" fmla="*/ 0 h 339767"/>
                    <a:gd name="connsiteX2" fmla="*/ 5679852 w 6028447"/>
                    <a:gd name="connsiteY2" fmla="*/ 339767 h 339767"/>
                    <a:gd name="connsiteX3" fmla="*/ 0 w 6028447"/>
                    <a:gd name="connsiteY3" fmla="*/ 339767 h 339767"/>
                    <a:gd name="connsiteX4" fmla="*/ 0 w 6028447"/>
                    <a:gd name="connsiteY4" fmla="*/ 0 h 3397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028447" h="339767">
                      <a:moveTo>
                        <a:pt x="0" y="0"/>
                      </a:moveTo>
                      <a:lnTo>
                        <a:pt x="6028447" y="0"/>
                      </a:lnTo>
                      <a:lnTo>
                        <a:pt x="5679852" y="339767"/>
                      </a:lnTo>
                      <a:lnTo>
                        <a:pt x="0" y="33976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th-TH" sz="2000" dirty="0"/>
                </a:p>
              </p:txBody>
            </p:sp>
            <p:sp>
              <p:nvSpPr>
                <p:cNvPr id="108" name="รูปแบบอิสระ: รูปร่าง 50">
                  <a:extLst>
                    <a:ext uri="{FF2B5EF4-FFF2-40B4-BE49-F238E27FC236}">
                      <a16:creationId xmlns:a16="http://schemas.microsoft.com/office/drawing/2014/main" id="{72AD55B9-27A4-40A2-86AD-A09FD1FBB379}"/>
                    </a:ext>
                  </a:extLst>
                </p:cNvPr>
                <p:cNvSpPr/>
                <p:nvPr/>
              </p:nvSpPr>
              <p:spPr>
                <a:xfrm>
                  <a:off x="-45702" y="6433550"/>
                  <a:ext cx="7025615" cy="426691"/>
                </a:xfrm>
                <a:custGeom>
                  <a:avLst/>
                  <a:gdLst>
                    <a:gd name="connsiteX0" fmla="*/ 0 w 6123140"/>
                    <a:gd name="connsiteY0" fmla="*/ 0 h 426691"/>
                    <a:gd name="connsiteX1" fmla="*/ 6123140 w 6123140"/>
                    <a:gd name="connsiteY1" fmla="*/ 0 h 426691"/>
                    <a:gd name="connsiteX2" fmla="*/ 6008569 w 6123140"/>
                    <a:gd name="connsiteY2" fmla="*/ 111669 h 426691"/>
                    <a:gd name="connsiteX3" fmla="*/ 5685361 w 6123140"/>
                    <a:gd name="connsiteY3" fmla="*/ 426691 h 426691"/>
                    <a:gd name="connsiteX4" fmla="*/ 5679852 w 6123140"/>
                    <a:gd name="connsiteY4" fmla="*/ 426691 h 426691"/>
                    <a:gd name="connsiteX5" fmla="*/ 6028447 w 6123140"/>
                    <a:gd name="connsiteY5" fmla="*/ 86924 h 426691"/>
                    <a:gd name="connsiteX6" fmla="*/ 0 w 6123140"/>
                    <a:gd name="connsiteY6" fmla="*/ 86924 h 426691"/>
                    <a:gd name="connsiteX7" fmla="*/ 0 w 6123140"/>
                    <a:gd name="connsiteY7" fmla="*/ 0 h 4266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123140" h="426691">
                      <a:moveTo>
                        <a:pt x="0" y="0"/>
                      </a:moveTo>
                      <a:lnTo>
                        <a:pt x="6123140" y="0"/>
                      </a:lnTo>
                      <a:lnTo>
                        <a:pt x="6008569" y="111669"/>
                      </a:lnTo>
                      <a:lnTo>
                        <a:pt x="5685361" y="426691"/>
                      </a:lnTo>
                      <a:lnTo>
                        <a:pt x="5679852" y="426691"/>
                      </a:lnTo>
                      <a:lnTo>
                        <a:pt x="6028447" y="86924"/>
                      </a:lnTo>
                      <a:lnTo>
                        <a:pt x="0" y="8692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>
                  <a:gsLst>
                    <a:gs pos="0">
                      <a:srgbClr val="FBE4AE"/>
                    </a:gs>
                    <a:gs pos="13000">
                      <a:srgbClr val="BD922A"/>
                    </a:gs>
                    <a:gs pos="21001">
                      <a:srgbClr val="BD922A"/>
                    </a:gs>
                    <a:gs pos="63000">
                      <a:srgbClr val="FBE4AE"/>
                    </a:gs>
                    <a:gs pos="67000">
                      <a:srgbClr val="BD922A"/>
                    </a:gs>
                    <a:gs pos="69000">
                      <a:srgbClr val="835E17"/>
                    </a:gs>
                    <a:gs pos="82001">
                      <a:srgbClr val="A28949"/>
                    </a:gs>
                    <a:gs pos="100000">
                      <a:srgbClr val="FAE3B7"/>
                    </a:gs>
                  </a:gsLst>
                  <a:lin ang="0" scaled="1"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th-TH" sz="2000" dirty="0"/>
                </a:p>
              </p:txBody>
            </p:sp>
            <p:sp>
              <p:nvSpPr>
                <p:cNvPr id="109" name="รูปแบบอิสระ: รูปร่าง 49">
                  <a:extLst>
                    <a:ext uri="{FF2B5EF4-FFF2-40B4-BE49-F238E27FC236}">
                      <a16:creationId xmlns:a16="http://schemas.microsoft.com/office/drawing/2014/main" id="{0CC04605-512B-40BA-BB6C-C4CA6329F254}"/>
                    </a:ext>
                  </a:extLst>
                </p:cNvPr>
                <p:cNvSpPr/>
                <p:nvPr/>
              </p:nvSpPr>
              <p:spPr>
                <a:xfrm rot="380166">
                  <a:off x="6515308" y="6428830"/>
                  <a:ext cx="548723" cy="450425"/>
                </a:xfrm>
                <a:custGeom>
                  <a:avLst/>
                  <a:gdLst>
                    <a:gd name="connsiteX0" fmla="*/ 411471 w 524882"/>
                    <a:gd name="connsiteY0" fmla="*/ 0 h 426691"/>
                    <a:gd name="connsiteX1" fmla="*/ 524882 w 524882"/>
                    <a:gd name="connsiteY1" fmla="*/ 0 h 426691"/>
                    <a:gd name="connsiteX2" fmla="*/ 113411 w 524882"/>
                    <a:gd name="connsiteY2" fmla="*/ 426691 h 426691"/>
                    <a:gd name="connsiteX3" fmla="*/ 0 w 524882"/>
                    <a:gd name="connsiteY3" fmla="*/ 426691 h 426691"/>
                    <a:gd name="connsiteX4" fmla="*/ 411471 w 524882"/>
                    <a:gd name="connsiteY4" fmla="*/ 0 h 4266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24882" h="426691">
                      <a:moveTo>
                        <a:pt x="411471" y="0"/>
                      </a:moveTo>
                      <a:lnTo>
                        <a:pt x="524882" y="0"/>
                      </a:lnTo>
                      <a:lnTo>
                        <a:pt x="113411" y="426691"/>
                      </a:lnTo>
                      <a:lnTo>
                        <a:pt x="0" y="426691"/>
                      </a:lnTo>
                      <a:lnTo>
                        <a:pt x="411471" y="0"/>
                      </a:ln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FBE4AE"/>
                    </a:gs>
                    <a:gs pos="13000">
                      <a:srgbClr val="BD922A"/>
                    </a:gs>
                    <a:gs pos="21001">
                      <a:srgbClr val="BD922A"/>
                    </a:gs>
                    <a:gs pos="63000">
                      <a:srgbClr val="FBE4AE"/>
                    </a:gs>
                    <a:gs pos="67000">
                      <a:srgbClr val="BD922A"/>
                    </a:gs>
                    <a:gs pos="69000">
                      <a:srgbClr val="835E17"/>
                    </a:gs>
                    <a:gs pos="82001">
                      <a:srgbClr val="A28949"/>
                    </a:gs>
                    <a:gs pos="100000">
                      <a:srgbClr val="FAE3B7"/>
                    </a:gs>
                  </a:gsLst>
                  <a:path path="circle">
                    <a:fillToRect l="100000" b="100000"/>
                  </a:path>
                  <a:tileRect t="-100000" r="-100000"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th-TH" sz="2000"/>
                </a:p>
              </p:txBody>
            </p:sp>
          </p:grpSp>
          <p:grpSp>
            <p:nvGrpSpPr>
              <p:cNvPr id="104" name="กลุ่ม 4">
                <a:extLst>
                  <a:ext uri="{FF2B5EF4-FFF2-40B4-BE49-F238E27FC236}">
                    <a16:creationId xmlns:a16="http://schemas.microsoft.com/office/drawing/2014/main" id="{33080593-C486-4A4E-A259-28A964353B4D}"/>
                  </a:ext>
                </a:extLst>
              </p:cNvPr>
              <p:cNvGrpSpPr/>
              <p:nvPr/>
            </p:nvGrpSpPr>
            <p:grpSpPr>
              <a:xfrm>
                <a:off x="7524888" y="4621292"/>
                <a:ext cx="1619113" cy="531030"/>
                <a:chOff x="9543115" y="6415804"/>
                <a:chExt cx="2661401" cy="453428"/>
              </a:xfrm>
            </p:grpSpPr>
            <p:sp>
              <p:nvSpPr>
                <p:cNvPr id="105" name="รูปแบบอิสระ: รูปร่าง 38">
                  <a:extLst>
                    <a:ext uri="{FF2B5EF4-FFF2-40B4-BE49-F238E27FC236}">
                      <a16:creationId xmlns:a16="http://schemas.microsoft.com/office/drawing/2014/main" id="{18287458-5345-45BB-A7B2-0AE1DDE4E433}"/>
                    </a:ext>
                  </a:extLst>
                </p:cNvPr>
                <p:cNvSpPr/>
                <p:nvPr/>
              </p:nvSpPr>
              <p:spPr>
                <a:xfrm>
                  <a:off x="9543115" y="6415804"/>
                  <a:ext cx="2661398" cy="441288"/>
                </a:xfrm>
                <a:custGeom>
                  <a:avLst/>
                  <a:gdLst>
                    <a:gd name="connsiteX0" fmla="*/ 437779 w 1373020"/>
                    <a:gd name="connsiteY0" fmla="*/ 0 h 426691"/>
                    <a:gd name="connsiteX1" fmla="*/ 1373020 w 1373020"/>
                    <a:gd name="connsiteY1" fmla="*/ 0 h 426691"/>
                    <a:gd name="connsiteX2" fmla="*/ 1373020 w 1373020"/>
                    <a:gd name="connsiteY2" fmla="*/ 426691 h 426691"/>
                    <a:gd name="connsiteX3" fmla="*/ 0 w 1373020"/>
                    <a:gd name="connsiteY3" fmla="*/ 426691 h 426691"/>
                    <a:gd name="connsiteX4" fmla="*/ 323208 w 1373020"/>
                    <a:gd name="connsiteY4" fmla="*/ 111669 h 426691"/>
                    <a:gd name="connsiteX5" fmla="*/ 437779 w 1373020"/>
                    <a:gd name="connsiteY5" fmla="*/ 0 h 4266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73020" h="426691">
                      <a:moveTo>
                        <a:pt x="437779" y="0"/>
                      </a:moveTo>
                      <a:lnTo>
                        <a:pt x="1373020" y="0"/>
                      </a:lnTo>
                      <a:lnTo>
                        <a:pt x="1373020" y="426691"/>
                      </a:lnTo>
                      <a:lnTo>
                        <a:pt x="0" y="426691"/>
                      </a:lnTo>
                      <a:lnTo>
                        <a:pt x="323208" y="111669"/>
                      </a:lnTo>
                      <a:lnTo>
                        <a:pt x="437779" y="0"/>
                      </a:lnTo>
                      <a:close/>
                    </a:path>
                  </a:pathLst>
                </a:custGeom>
                <a:gradFill>
                  <a:gsLst>
                    <a:gs pos="0">
                      <a:srgbClr val="FBE4AE"/>
                    </a:gs>
                    <a:gs pos="13000">
                      <a:srgbClr val="BD922A"/>
                    </a:gs>
                    <a:gs pos="21001">
                      <a:srgbClr val="BD922A"/>
                    </a:gs>
                    <a:gs pos="63000">
                      <a:srgbClr val="FBE4AE"/>
                    </a:gs>
                    <a:gs pos="67000">
                      <a:srgbClr val="BD922A"/>
                    </a:gs>
                    <a:gs pos="69000">
                      <a:srgbClr val="835E17"/>
                    </a:gs>
                    <a:gs pos="82001">
                      <a:srgbClr val="A28949"/>
                    </a:gs>
                    <a:gs pos="100000">
                      <a:srgbClr val="FAE3B7"/>
                    </a:gs>
                  </a:gsLst>
                  <a:lin ang="0" scaled="1"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th-TH" sz="2000"/>
                </a:p>
              </p:txBody>
            </p:sp>
            <p:sp>
              <p:nvSpPr>
                <p:cNvPr id="106" name="รูปแบบอิสระ: รูปร่าง 31">
                  <a:extLst>
                    <a:ext uri="{FF2B5EF4-FFF2-40B4-BE49-F238E27FC236}">
                      <a16:creationId xmlns:a16="http://schemas.microsoft.com/office/drawing/2014/main" id="{CB515603-CB57-4A48-B8A7-C4BD2C469F4B}"/>
                    </a:ext>
                  </a:extLst>
                </p:cNvPr>
                <p:cNvSpPr/>
                <p:nvPr/>
              </p:nvSpPr>
              <p:spPr>
                <a:xfrm>
                  <a:off x="9543115" y="6510930"/>
                  <a:ext cx="2661401" cy="358302"/>
                </a:xfrm>
                <a:custGeom>
                  <a:avLst/>
                  <a:gdLst>
                    <a:gd name="connsiteX0" fmla="*/ 349528 w 1399340"/>
                    <a:gd name="connsiteY0" fmla="*/ 0 h 340675"/>
                    <a:gd name="connsiteX1" fmla="*/ 1399340 w 1399340"/>
                    <a:gd name="connsiteY1" fmla="*/ 0 h 340675"/>
                    <a:gd name="connsiteX2" fmla="*/ 1399340 w 1399340"/>
                    <a:gd name="connsiteY2" fmla="*/ 340675 h 340675"/>
                    <a:gd name="connsiteX3" fmla="*/ 0 w 1399340"/>
                    <a:gd name="connsiteY3" fmla="*/ 340675 h 340675"/>
                    <a:gd name="connsiteX4" fmla="*/ 349528 w 1399340"/>
                    <a:gd name="connsiteY4" fmla="*/ 0 h 3406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99340" h="340675">
                      <a:moveTo>
                        <a:pt x="349528" y="0"/>
                      </a:moveTo>
                      <a:lnTo>
                        <a:pt x="1399340" y="0"/>
                      </a:lnTo>
                      <a:lnTo>
                        <a:pt x="1399340" y="340675"/>
                      </a:lnTo>
                      <a:lnTo>
                        <a:pt x="0" y="340675"/>
                      </a:lnTo>
                      <a:lnTo>
                        <a:pt x="349528" y="0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th-TH" sz="2000"/>
                </a:p>
              </p:txBody>
            </p:sp>
          </p:grpSp>
        </p:grpSp>
        <p:pic>
          <p:nvPicPr>
            <p:cNvPr id="97" name="Picture 23">
              <a:extLst>
                <a:ext uri="{FF2B5EF4-FFF2-40B4-BE49-F238E27FC236}">
                  <a16:creationId xmlns:a16="http://schemas.microsoft.com/office/drawing/2014/main" id="{A9FCDA38-8F0B-49DF-8F2E-B899B1F3623D}"/>
                </a:ext>
              </a:extLst>
            </p:cNvPr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699853" y="5264104"/>
              <a:ext cx="625615" cy="408428"/>
            </a:xfrm>
            <a:prstGeom prst="rect">
              <a:avLst/>
            </a:prstGeom>
          </p:spPr>
        </p:pic>
        <p:pic>
          <p:nvPicPr>
            <p:cNvPr id="98" name="Picture 24">
              <a:extLst>
                <a:ext uri="{FF2B5EF4-FFF2-40B4-BE49-F238E27FC236}">
                  <a16:creationId xmlns:a16="http://schemas.microsoft.com/office/drawing/2014/main" id="{199745AA-CFB3-443D-A566-E11575BA5223}"/>
                </a:ext>
              </a:extLst>
            </p:cNvPr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440755" y="5252961"/>
              <a:ext cx="384697" cy="433336"/>
            </a:xfrm>
            <a:prstGeom prst="rect">
              <a:avLst/>
            </a:prstGeom>
          </p:spPr>
        </p:pic>
        <p:pic>
          <p:nvPicPr>
            <p:cNvPr id="99" name="Picture 35">
              <a:extLst>
                <a:ext uri="{FF2B5EF4-FFF2-40B4-BE49-F238E27FC236}">
                  <a16:creationId xmlns:a16="http://schemas.microsoft.com/office/drawing/2014/main" id="{9584FECB-F937-4F01-8CDD-C92F98A2F1BC}"/>
                </a:ext>
              </a:extLst>
            </p:cNvPr>
            <p:cNvPicPr>
              <a:picLocks noChangeAspect="1"/>
            </p:cNvPicPr>
            <p:nvPr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882063" y="5338458"/>
              <a:ext cx="373365" cy="309768"/>
            </a:xfrm>
            <a:prstGeom prst="rect">
              <a:avLst/>
            </a:prstGeom>
          </p:spPr>
        </p:pic>
        <p:pic>
          <p:nvPicPr>
            <p:cNvPr id="100" name="Picture 36">
              <a:extLst>
                <a:ext uri="{FF2B5EF4-FFF2-40B4-BE49-F238E27FC236}">
                  <a16:creationId xmlns:a16="http://schemas.microsoft.com/office/drawing/2014/main" id="{62FFD426-AD6C-47DA-99D3-A7217E240C18}"/>
                </a:ext>
              </a:extLst>
            </p:cNvPr>
            <p:cNvPicPr>
              <a:picLocks noChangeAspect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345100" y="5340250"/>
              <a:ext cx="281130" cy="303691"/>
            </a:xfrm>
            <a:prstGeom prst="rect">
              <a:avLst/>
            </a:prstGeom>
          </p:spPr>
        </p:pic>
        <p:pic>
          <p:nvPicPr>
            <p:cNvPr id="101" name="Picture 2" descr="C:\Users\Administrator\Desktop\change for good.png"/>
            <p:cNvPicPr>
              <a:picLocks noChangeAspect="1" noChangeArrowheads="1"/>
            </p:cNvPicPr>
            <p:nvPr/>
          </p:nvPicPr>
          <p:blipFill>
            <a:blip r:embed="rId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606130" y="5281839"/>
              <a:ext cx="890907" cy="501037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02" name="รูปแบบอิสระ: รูปร่าง 49">
              <a:extLst>
                <a:ext uri="{FF2B5EF4-FFF2-40B4-BE49-F238E27FC236}">
                  <a16:creationId xmlns:a16="http://schemas.microsoft.com/office/drawing/2014/main" id="{0CC04605-512B-40BA-BB6C-C4CA6329F254}"/>
                </a:ext>
              </a:extLst>
            </p:cNvPr>
            <p:cNvSpPr/>
            <p:nvPr/>
          </p:nvSpPr>
          <p:spPr>
            <a:xfrm rot="1816843">
              <a:off x="8384884" y="5134125"/>
              <a:ext cx="366819" cy="715174"/>
            </a:xfrm>
            <a:custGeom>
              <a:avLst/>
              <a:gdLst>
                <a:gd name="connsiteX0" fmla="*/ 411471 w 524882"/>
                <a:gd name="connsiteY0" fmla="*/ 0 h 426691"/>
                <a:gd name="connsiteX1" fmla="*/ 524882 w 524882"/>
                <a:gd name="connsiteY1" fmla="*/ 0 h 426691"/>
                <a:gd name="connsiteX2" fmla="*/ 113411 w 524882"/>
                <a:gd name="connsiteY2" fmla="*/ 426691 h 426691"/>
                <a:gd name="connsiteX3" fmla="*/ 0 w 524882"/>
                <a:gd name="connsiteY3" fmla="*/ 426691 h 426691"/>
                <a:gd name="connsiteX4" fmla="*/ 411471 w 524882"/>
                <a:gd name="connsiteY4" fmla="*/ 0 h 426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4882" h="426691">
                  <a:moveTo>
                    <a:pt x="411471" y="0"/>
                  </a:moveTo>
                  <a:lnTo>
                    <a:pt x="524882" y="0"/>
                  </a:lnTo>
                  <a:lnTo>
                    <a:pt x="113411" y="426691"/>
                  </a:lnTo>
                  <a:lnTo>
                    <a:pt x="0" y="426691"/>
                  </a:lnTo>
                  <a:lnTo>
                    <a:pt x="411471" y="0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BE4AE"/>
                </a:gs>
                <a:gs pos="13000">
                  <a:srgbClr val="BD922A"/>
                </a:gs>
                <a:gs pos="21001">
                  <a:srgbClr val="BD922A"/>
                </a:gs>
                <a:gs pos="63000">
                  <a:srgbClr val="FBE4AE"/>
                </a:gs>
                <a:gs pos="67000">
                  <a:srgbClr val="BD922A"/>
                </a:gs>
                <a:gs pos="69000">
                  <a:srgbClr val="835E17"/>
                </a:gs>
                <a:gs pos="82001">
                  <a:srgbClr val="A28949"/>
                </a:gs>
                <a:gs pos="100000">
                  <a:srgbClr val="FAE3B7"/>
                </a:gs>
              </a:gsLst>
              <a:path path="circle">
                <a:fillToRect l="100000" b="100000"/>
              </a:path>
              <a:tileRect t="-100000" r="-10000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th-TH" sz="2000"/>
            </a:p>
          </p:txBody>
        </p:sp>
      </p:grpSp>
      <p:sp>
        <p:nvSpPr>
          <p:cNvPr id="29" name="TextBox 7"/>
          <p:cNvSpPr txBox="1"/>
          <p:nvPr/>
        </p:nvSpPr>
        <p:spPr>
          <a:xfrm>
            <a:off x="216981" y="5442506"/>
            <a:ext cx="5166910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th-TH" sz="1000" b="1" dirty="0">
                <a:solidFill>
                  <a:schemeClr val="bg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เศรษฐกิจฐานรากมั่นคง ชุมชนเข้มแข็งอย่างยั่งยืน ด้วยหลักปรัชญาของเศรษฐกิจพอเพียง</a:t>
            </a:r>
          </a:p>
        </p:txBody>
      </p:sp>
      <p:sp>
        <p:nvSpPr>
          <p:cNvPr id="30" name="กล่องข้อความ 8">
            <a:extLst>
              <a:ext uri="{FF2B5EF4-FFF2-40B4-BE49-F238E27FC236}">
                <a16:creationId xmlns:a16="http://schemas.microsoft.com/office/drawing/2014/main" id="{BF84CABE-5C70-4013-8958-0D4F9CD0D474}"/>
              </a:ext>
            </a:extLst>
          </p:cNvPr>
          <p:cNvSpPr txBox="1"/>
          <p:nvPr/>
        </p:nvSpPr>
        <p:spPr>
          <a:xfrm>
            <a:off x="7676272" y="32100"/>
            <a:ext cx="2493196" cy="5262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ct val="120000"/>
              </a:lnSpc>
            </a:pPr>
            <a:r>
              <a:rPr lang="en-US" sz="12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60 </a:t>
            </a:r>
            <a:r>
              <a:rPr lang="th-TH" sz="12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ปี กรมการพัฒนาชุมชน</a:t>
            </a:r>
          </a:p>
          <a:p>
            <a:pPr>
              <a:lnSpc>
                <a:spcPct val="120000"/>
              </a:lnSpc>
            </a:pPr>
            <a:r>
              <a:rPr lang="th-TH" sz="12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สร้างสรรค์ชุมชน สร้างคน สร้างชาติ</a:t>
            </a:r>
            <a:endParaRPr lang="en-US" sz="1200" b="1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hulabhorn Likit Text" panose="00000500000000000000" pitchFamily="50" charset="-34"/>
              <a:cs typeface="Chulabhorn Likit Text" panose="00000500000000000000" pitchFamily="50" charset="-34"/>
            </a:endParaRPr>
          </a:p>
        </p:txBody>
      </p:sp>
    </p:spTree>
    <p:extLst>
      <p:ext uri="{BB962C8B-B14F-4D97-AF65-F5344CB8AC3E}">
        <p14:creationId xmlns:p14="http://schemas.microsoft.com/office/powerpoint/2010/main" val="81439546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สี่เหลี่ยมผืนผ้า 50">
            <a:extLst>
              <a:ext uri="{FF2B5EF4-FFF2-40B4-BE49-F238E27FC236}">
                <a16:creationId xmlns:a16="http://schemas.microsoft.com/office/drawing/2014/main" id="{55F0A177-469B-42A4-97B9-F03A0DA2EBBD}"/>
              </a:ext>
            </a:extLst>
          </p:cNvPr>
          <p:cNvSpPr/>
          <p:nvPr/>
        </p:nvSpPr>
        <p:spPr>
          <a:xfrm>
            <a:off x="3350906" y="560262"/>
            <a:ext cx="6613709" cy="253916"/>
          </a:xfrm>
          <a:prstGeom prst="rect">
            <a:avLst/>
          </a:prstGeom>
          <a:solidFill>
            <a:srgbClr val="FFEDE5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r>
              <a:rPr lang="th-TH" sz="1000" dirty="0">
                <a:solidFill>
                  <a:srgbClr val="002060"/>
                </a:solidFill>
                <a:effectLst/>
                <a:latin typeface="Chulabhorn Likit Text" panose="00000500000000000000" pitchFamily="50" charset="-34"/>
                <a:ea typeface="Cordia New" panose="020B0304020202020204" pitchFamily="34" charset="-34"/>
                <a:cs typeface="Chulabhorn Likit Text" panose="00000500000000000000" pitchFamily="50" charset="-34"/>
              </a:rPr>
              <a:t>ประเทศไทยมีความมั่นคง มั่งคั่ง ยั่งยืน เป็นประเทศพัฒนาแล้ว ด้วยการพัฒนาตามหลักปรัชญาของเศรษฐกิจพอเพียง</a:t>
            </a:r>
            <a:endParaRPr lang="en-US" sz="1000" dirty="0">
              <a:solidFill>
                <a:srgbClr val="002060"/>
              </a:solidFill>
              <a:effectLst/>
              <a:latin typeface="Chulabhorn Likit Text" panose="00000500000000000000" pitchFamily="50" charset="-34"/>
              <a:ea typeface="Cordia New" panose="020B0304020202020204" pitchFamily="34" charset="-34"/>
              <a:cs typeface="Chulabhorn Likit Text" panose="00000500000000000000" pitchFamily="50" charset="-34"/>
            </a:endParaRPr>
          </a:p>
        </p:txBody>
      </p:sp>
      <p:sp>
        <p:nvSpPr>
          <p:cNvPr id="4" name="สี่เหลี่ยมผืนผ้า 3"/>
          <p:cNvSpPr/>
          <p:nvPr/>
        </p:nvSpPr>
        <p:spPr>
          <a:xfrm>
            <a:off x="697782" y="41851"/>
            <a:ext cx="8768980" cy="492443"/>
          </a:xfrm>
          <a:prstGeom prst="rect">
            <a:avLst/>
          </a:prstGeom>
          <a:solidFill>
            <a:schemeClr val="accent2">
              <a:lumMod val="20000"/>
              <a:lumOff val="80000"/>
            </a:schemeClr>
          </a:solidFill>
          <a:ln>
            <a:noFill/>
          </a:ln>
          <a:effectLst>
            <a:outerShdw blurRad="44450" dist="27940" dir="5400000" algn="ctr">
              <a:srgbClr val="000000">
                <a:alpha val="32000"/>
              </a:srgbClr>
            </a:outerShdw>
          </a:effectLst>
          <a:scene3d>
            <a:camera prst="orthographicFront">
              <a:rot lat="0" lon="0" rev="0"/>
            </a:camera>
            <a:lightRig rig="balanced" dir="t">
              <a:rot lat="0" lon="0" rev="8700000"/>
            </a:lightRig>
          </a:scene3d>
          <a:sp3d>
            <a:bevelT w="190500" h="38100"/>
          </a:sp3d>
        </p:spPr>
        <p:txBody>
          <a:bodyPr wrap="square">
            <a:spAutoFit/>
          </a:bodyPr>
          <a:lstStyle/>
          <a:p>
            <a:pPr algn="ctr"/>
            <a:r>
              <a:rPr lang="th-TH" sz="1300" b="1" dirty="0">
                <a:solidFill>
                  <a:srgbClr val="002060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ความสอดคล้องแผนพัฒนาดิจิทัลเพื่อเศรษฐกิจและสังคมกับแผนปฏิบัติการดิจิทัล (ระยะยาว) พ.ศ.</a:t>
            </a:r>
            <a:r>
              <a:rPr lang="en-US" sz="1300" b="1" dirty="0" smtClean="0">
                <a:solidFill>
                  <a:srgbClr val="002060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2566</a:t>
            </a:r>
            <a:r>
              <a:rPr lang="th-TH" sz="1300" b="1" dirty="0" smtClean="0">
                <a:solidFill>
                  <a:srgbClr val="002060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 </a:t>
            </a:r>
            <a:r>
              <a:rPr lang="en-US" sz="1300" b="1" dirty="0">
                <a:solidFill>
                  <a:srgbClr val="002060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-</a:t>
            </a:r>
            <a:r>
              <a:rPr lang="th-TH" sz="1300" b="1" dirty="0">
                <a:solidFill>
                  <a:srgbClr val="002060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 </a:t>
            </a:r>
            <a:r>
              <a:rPr lang="en-US" sz="1300" b="1" dirty="0" smtClean="0">
                <a:solidFill>
                  <a:srgbClr val="002060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2568 </a:t>
            </a:r>
            <a:r>
              <a:rPr lang="th-TH" sz="1300" b="1" dirty="0">
                <a:solidFill>
                  <a:srgbClr val="002060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/>
            </a:r>
            <a:br>
              <a:rPr lang="th-TH" sz="1300" b="1" dirty="0">
                <a:solidFill>
                  <a:srgbClr val="002060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</a:br>
            <a:r>
              <a:rPr lang="th-TH" sz="1300" b="1" dirty="0">
                <a:solidFill>
                  <a:srgbClr val="002060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กองทุนพัฒนาบทบาทสตรี</a:t>
            </a:r>
          </a:p>
        </p:txBody>
      </p:sp>
      <p:pic>
        <p:nvPicPr>
          <p:cNvPr id="6" name="Picture 2" descr="โลโก้กรมการพัฒนาชุมชน (Version2560) - สำนักงานพัฒนาชุมชนจังหวัดหนองคาย |  โลโก้, ดอกไม้ผ้า, วันเกิด"/>
          <p:cNvPicPr/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8712" y="23337"/>
            <a:ext cx="434688" cy="455971"/>
          </a:xfrm>
          <a:prstGeom prst="rect">
            <a:avLst/>
          </a:prstGeom>
          <a:noFill/>
          <a:ln>
            <a:noFill/>
          </a:ln>
        </p:spPr>
      </p:pic>
      <p:sp>
        <p:nvSpPr>
          <p:cNvPr id="12" name="กล่องข้อความ 49">
            <a:extLst>
              <a:ext uri="{FF2B5EF4-FFF2-40B4-BE49-F238E27FC236}">
                <a16:creationId xmlns:a16="http://schemas.microsoft.com/office/drawing/2014/main" id="{A520949D-B2D2-428B-B18B-0A33FF2EDB72}"/>
              </a:ext>
            </a:extLst>
          </p:cNvPr>
          <p:cNvSpPr txBox="1"/>
          <p:nvPr/>
        </p:nvSpPr>
        <p:spPr>
          <a:xfrm>
            <a:off x="81765" y="594179"/>
            <a:ext cx="1991664" cy="498598"/>
          </a:xfrm>
          <a:prstGeom prst="rect">
            <a:avLst/>
          </a:prstGeom>
          <a:solidFill>
            <a:schemeClr val="accent4">
              <a:lumMod val="20000"/>
              <a:lumOff val="80000"/>
            </a:schemeClr>
          </a:solidFill>
          <a:ln>
            <a:noFill/>
          </a:ln>
          <a:effectLst>
            <a:outerShdw blurRad="107950" dist="12700" dir="5400000" algn="ctr">
              <a:srgbClr val="000000"/>
            </a:outerShdw>
          </a:effectLst>
          <a:scene3d>
            <a:camera prst="orthographicFront">
              <a:rot lat="0" lon="0" rev="0"/>
            </a:camera>
            <a:lightRig rig="soft" dir="t">
              <a:rot lat="0" lon="0" rev="0"/>
            </a:lightRig>
          </a:scene3d>
          <a:sp3d contourW="44450" prstMaterial="matte">
            <a:bevelT w="63500" h="63500" prst="artDeco"/>
            <a:contourClr>
              <a:srgbClr val="FFFFFF"/>
            </a:contourClr>
          </a:sp3d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>
              <a:lnSpc>
                <a:spcPct val="120000"/>
              </a:lnSpc>
            </a:pPr>
            <a:r>
              <a:rPr lang="en-US" sz="1100" b="1" dirty="0">
                <a:solidFill>
                  <a:srgbClr val="002060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1. </a:t>
            </a:r>
            <a:r>
              <a:rPr lang="th-TH" sz="1100" b="1" dirty="0">
                <a:solidFill>
                  <a:srgbClr val="002060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กรอบยุทธศาสตร์ชาติ 20 ปี </a:t>
            </a:r>
            <a:br>
              <a:rPr lang="th-TH" sz="1100" b="1" dirty="0">
                <a:solidFill>
                  <a:srgbClr val="002060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</a:br>
            <a:r>
              <a:rPr lang="th-TH" sz="1100" b="1" dirty="0">
                <a:solidFill>
                  <a:srgbClr val="002060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(พ.ศ. 2561-2580)</a:t>
            </a:r>
          </a:p>
        </p:txBody>
      </p:sp>
      <p:sp>
        <p:nvSpPr>
          <p:cNvPr id="13" name="กล่องข้อความ 7">
            <a:extLst>
              <a:ext uri="{FF2B5EF4-FFF2-40B4-BE49-F238E27FC236}">
                <a16:creationId xmlns:a16="http://schemas.microsoft.com/office/drawing/2014/main" id="{3E30EEE7-EE75-460D-A774-2CAA2E52565F}"/>
              </a:ext>
            </a:extLst>
          </p:cNvPr>
          <p:cNvSpPr txBox="1"/>
          <p:nvPr/>
        </p:nvSpPr>
        <p:spPr>
          <a:xfrm>
            <a:off x="2175789" y="921170"/>
            <a:ext cx="1098566" cy="253916"/>
          </a:xfrm>
          <a:prstGeom prst="homePlate">
            <a:avLst/>
          </a:prstGeom>
          <a:solidFill>
            <a:schemeClr val="accent2">
              <a:lumMod val="20000"/>
              <a:lumOff val="80000"/>
            </a:schemeClr>
          </a:solidFill>
          <a:ln>
            <a:noFill/>
          </a:ln>
          <a:effectLst>
            <a:outerShdw blurRad="57785" dist="33020" dir="318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brightRoom" dir="t">
              <a:rot lat="0" lon="0" rev="600000"/>
            </a:lightRig>
          </a:scene3d>
          <a:sp3d prstMaterial="metal">
            <a:bevelT w="38100" h="57150" prst="angle"/>
          </a:sp3d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wrap="square" rtlCol="0" anchor="ctr">
            <a:spAutoFit/>
          </a:bodyPr>
          <a:lstStyle/>
          <a:p>
            <a:r>
              <a:rPr lang="th-TH" sz="1050" b="1" dirty="0">
                <a:solidFill>
                  <a:srgbClr val="002060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2. ยุทธศาสตร์</a:t>
            </a:r>
          </a:p>
        </p:txBody>
      </p:sp>
      <p:sp>
        <p:nvSpPr>
          <p:cNvPr id="14" name="สี่เหลี่ยมผืนผ้า 50">
            <a:extLst>
              <a:ext uri="{FF2B5EF4-FFF2-40B4-BE49-F238E27FC236}">
                <a16:creationId xmlns:a16="http://schemas.microsoft.com/office/drawing/2014/main" id="{91F535D3-0740-4941-9FB3-B93B29576047}"/>
              </a:ext>
            </a:extLst>
          </p:cNvPr>
          <p:cNvSpPr/>
          <p:nvPr/>
        </p:nvSpPr>
        <p:spPr>
          <a:xfrm>
            <a:off x="3338868" y="846111"/>
            <a:ext cx="6777877" cy="563231"/>
          </a:xfrm>
          <a:prstGeom prst="rect">
            <a:avLst/>
          </a:prstGeom>
          <a:solidFill>
            <a:schemeClr val="accent6">
              <a:lumMod val="20000"/>
              <a:lumOff val="80000"/>
            </a:schemeClr>
          </a:solidFill>
          <a:ln>
            <a:solidFill>
              <a:srgbClr val="D8E2DC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>
              <a:lnSpc>
                <a:spcPct val="120000"/>
              </a:lnSpc>
            </a:pPr>
            <a:r>
              <a:rPr lang="en-US" sz="850" dirty="0">
                <a:solidFill>
                  <a:srgbClr val="002060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1</a:t>
            </a:r>
            <a:r>
              <a:rPr lang="th-TH" sz="850" dirty="0">
                <a:solidFill>
                  <a:srgbClr val="002060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. ยุทธศาสตร์ด้านความมั่นคง</a:t>
            </a:r>
            <a:r>
              <a:rPr lang="en-US" sz="850" dirty="0">
                <a:solidFill>
                  <a:srgbClr val="002060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                                                         </a:t>
            </a:r>
            <a:r>
              <a:rPr lang="en-US" sz="850" dirty="0" smtClean="0">
                <a:solidFill>
                  <a:srgbClr val="002060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 4</a:t>
            </a:r>
            <a:r>
              <a:rPr lang="th-TH" sz="850" dirty="0">
                <a:solidFill>
                  <a:srgbClr val="002060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. ยุทธศาสตร์ด้านการสร้างโอกาสและความเสมอภาคทางสังคม</a:t>
            </a:r>
            <a:endParaRPr lang="en-US" sz="850" dirty="0">
              <a:solidFill>
                <a:srgbClr val="002060"/>
              </a:solidFill>
              <a:latin typeface="Chulabhorn Likit Text" panose="00000500000000000000" pitchFamily="50" charset="-34"/>
              <a:cs typeface="Chulabhorn Likit Text" panose="00000500000000000000" pitchFamily="50" charset="-34"/>
            </a:endParaRPr>
          </a:p>
          <a:p>
            <a:pPr>
              <a:lnSpc>
                <a:spcPct val="120000"/>
              </a:lnSpc>
            </a:pPr>
            <a:r>
              <a:rPr lang="en-US" sz="850" dirty="0">
                <a:solidFill>
                  <a:srgbClr val="002060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2</a:t>
            </a:r>
            <a:r>
              <a:rPr lang="th-TH" sz="850" dirty="0">
                <a:solidFill>
                  <a:srgbClr val="002060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. ยุทธศาสตร์ด้านการสร้างความสามารถในการแข่งขัน</a:t>
            </a:r>
            <a:r>
              <a:rPr lang="en-US" sz="850" dirty="0">
                <a:solidFill>
                  <a:srgbClr val="002060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                 </a:t>
            </a:r>
            <a:r>
              <a:rPr lang="en-US" sz="850" dirty="0" smtClean="0">
                <a:solidFill>
                  <a:srgbClr val="002060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    5</a:t>
            </a:r>
            <a:r>
              <a:rPr lang="th-TH" sz="850" dirty="0">
                <a:solidFill>
                  <a:srgbClr val="002060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. ยุทธศาสตร์ด้านการสร้างการเติบโตบนคุณภาพชีวิตที่เป็นมิตรต่อสิ่งแวดล้อม</a:t>
            </a:r>
            <a:endParaRPr lang="en-US" sz="850" dirty="0">
              <a:solidFill>
                <a:srgbClr val="002060"/>
              </a:solidFill>
              <a:latin typeface="Chulabhorn Likit Text" panose="00000500000000000000" pitchFamily="50" charset="-34"/>
              <a:cs typeface="Chulabhorn Likit Text" panose="00000500000000000000" pitchFamily="50" charset="-34"/>
            </a:endParaRPr>
          </a:p>
          <a:p>
            <a:pPr>
              <a:lnSpc>
                <a:spcPct val="120000"/>
              </a:lnSpc>
            </a:pPr>
            <a:r>
              <a:rPr lang="en-US" sz="850" dirty="0">
                <a:solidFill>
                  <a:srgbClr val="002060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3</a:t>
            </a:r>
            <a:r>
              <a:rPr lang="th-TH" sz="850" dirty="0">
                <a:solidFill>
                  <a:srgbClr val="002060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. </a:t>
            </a:r>
            <a:r>
              <a:rPr lang="th-TH" sz="850" spc="-50" dirty="0">
                <a:solidFill>
                  <a:srgbClr val="002060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ยุทธศาสตร์ด้านการพัฒนาและเสริมสร้างศักยภาพทรัพยากรมนุษย์</a:t>
            </a:r>
            <a:r>
              <a:rPr lang="en-US" sz="850" spc="-50" dirty="0">
                <a:solidFill>
                  <a:srgbClr val="002060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 </a:t>
            </a:r>
            <a:r>
              <a:rPr lang="en-US" sz="850" spc="-50" dirty="0" smtClean="0">
                <a:solidFill>
                  <a:srgbClr val="002060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       </a:t>
            </a:r>
            <a:r>
              <a:rPr lang="en-US" sz="850" dirty="0">
                <a:solidFill>
                  <a:srgbClr val="002060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6</a:t>
            </a:r>
            <a:r>
              <a:rPr lang="th-TH" sz="850" dirty="0">
                <a:solidFill>
                  <a:srgbClr val="002060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. ยุทธศาสตร์ด้านการปรับสมดุลและพัฒนาระบบการบริหารจัดการภาครัฐ</a:t>
            </a:r>
            <a:endParaRPr lang="en-US" sz="850" dirty="0">
              <a:solidFill>
                <a:srgbClr val="002060"/>
              </a:solidFill>
              <a:latin typeface="Chulabhorn Likit Text" panose="00000500000000000000" pitchFamily="50" charset="-34"/>
              <a:cs typeface="Chulabhorn Likit Text" panose="00000500000000000000" pitchFamily="50" charset="-34"/>
            </a:endParaRPr>
          </a:p>
        </p:txBody>
      </p:sp>
      <p:sp>
        <p:nvSpPr>
          <p:cNvPr id="15" name="กล่องข้อความ 7">
            <a:extLst>
              <a:ext uri="{FF2B5EF4-FFF2-40B4-BE49-F238E27FC236}">
                <a16:creationId xmlns:a16="http://schemas.microsoft.com/office/drawing/2014/main" id="{2B376F90-E1C2-42A5-95AE-F0566FAF4E25}"/>
              </a:ext>
            </a:extLst>
          </p:cNvPr>
          <p:cNvSpPr txBox="1"/>
          <p:nvPr/>
        </p:nvSpPr>
        <p:spPr>
          <a:xfrm>
            <a:off x="2179569" y="583162"/>
            <a:ext cx="1098565" cy="261610"/>
          </a:xfrm>
          <a:prstGeom prst="homePlate">
            <a:avLst/>
          </a:prstGeom>
          <a:solidFill>
            <a:srgbClr val="FBD3CD"/>
          </a:solidFill>
          <a:ln>
            <a:noFill/>
          </a:ln>
          <a:effectLst>
            <a:outerShdw blurRad="57785" dist="33020" dir="318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brightRoom" dir="t">
              <a:rot lat="0" lon="0" rev="600000"/>
            </a:lightRig>
          </a:scene3d>
          <a:sp3d prstMaterial="metal">
            <a:bevelT w="38100" h="57150" prst="angle"/>
          </a:sp3d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wrap="square" rtlCol="0" anchor="ctr">
            <a:spAutoFit/>
          </a:bodyPr>
          <a:lstStyle/>
          <a:p>
            <a:r>
              <a:rPr lang="th-TH" sz="1050" b="1" dirty="0">
                <a:solidFill>
                  <a:srgbClr val="002060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1. วิสัยทัศน์</a:t>
            </a:r>
          </a:p>
        </p:txBody>
      </p:sp>
      <p:sp>
        <p:nvSpPr>
          <p:cNvPr id="25" name="กล่องข้อความ 49">
            <a:extLst>
              <a:ext uri="{FF2B5EF4-FFF2-40B4-BE49-F238E27FC236}">
                <a16:creationId xmlns:a16="http://schemas.microsoft.com/office/drawing/2014/main" id="{BAC85F31-DDB2-4F08-BF1B-E2010923A490}"/>
              </a:ext>
            </a:extLst>
          </p:cNvPr>
          <p:cNvSpPr txBox="1"/>
          <p:nvPr/>
        </p:nvSpPr>
        <p:spPr>
          <a:xfrm>
            <a:off x="85065" y="1578827"/>
            <a:ext cx="1991664" cy="701731"/>
          </a:xfrm>
          <a:prstGeom prst="rect">
            <a:avLst/>
          </a:prstGeom>
          <a:solidFill>
            <a:schemeClr val="accent4">
              <a:lumMod val="20000"/>
              <a:lumOff val="80000"/>
            </a:schemeClr>
          </a:solidFill>
          <a:ln>
            <a:noFill/>
          </a:ln>
          <a:effectLst>
            <a:outerShdw blurRad="107950" dist="12700" dir="5400000" algn="ctr">
              <a:srgbClr val="000000"/>
            </a:outerShdw>
          </a:effectLst>
          <a:scene3d>
            <a:camera prst="orthographicFront">
              <a:rot lat="0" lon="0" rev="0"/>
            </a:camera>
            <a:lightRig rig="soft" dir="t">
              <a:rot lat="0" lon="0" rev="0"/>
            </a:lightRig>
          </a:scene3d>
          <a:sp3d contourW="44450" prstMaterial="matte">
            <a:bevelT w="63500" h="63500" prst="artDeco"/>
            <a:contourClr>
              <a:srgbClr val="FFFFFF"/>
            </a:contourClr>
          </a:sp3d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>
              <a:lnSpc>
                <a:spcPct val="120000"/>
              </a:lnSpc>
            </a:pPr>
            <a:r>
              <a:rPr lang="en-US" sz="1100" b="1" dirty="0">
                <a:solidFill>
                  <a:srgbClr val="002060"/>
                </a:solidFill>
                <a:latin typeface="Chulabhorn Likit Text" panose="00000500000000000000" pitchFamily="50" charset="-34"/>
                <a:ea typeface="Cordia New" panose="020B0304020202020204" pitchFamily="34" charset="-34"/>
                <a:cs typeface="Chulabhorn Likit Text" panose="00000500000000000000" pitchFamily="50" charset="-34"/>
              </a:rPr>
              <a:t>2. </a:t>
            </a:r>
            <a:r>
              <a:rPr lang="th-TH" sz="1100" b="1" dirty="0">
                <a:solidFill>
                  <a:srgbClr val="002060"/>
                </a:solidFill>
                <a:latin typeface="Chulabhorn Likit Text" panose="00000500000000000000" pitchFamily="50" charset="-34"/>
                <a:ea typeface="Cordia New" panose="020B0304020202020204" pitchFamily="34" charset="-34"/>
                <a:cs typeface="Chulabhorn Likit Text" panose="00000500000000000000" pitchFamily="50" charset="-34"/>
              </a:rPr>
              <a:t>แผนพัฒนาดิจิทัล</a:t>
            </a:r>
            <a:br>
              <a:rPr lang="th-TH" sz="1100" b="1" dirty="0">
                <a:solidFill>
                  <a:srgbClr val="002060"/>
                </a:solidFill>
                <a:latin typeface="Chulabhorn Likit Text" panose="00000500000000000000" pitchFamily="50" charset="-34"/>
                <a:ea typeface="Cordia New" panose="020B0304020202020204" pitchFamily="34" charset="-34"/>
                <a:cs typeface="Chulabhorn Likit Text" panose="00000500000000000000" pitchFamily="50" charset="-34"/>
              </a:rPr>
            </a:br>
            <a:r>
              <a:rPr lang="th-TH" sz="1100" b="1" dirty="0">
                <a:solidFill>
                  <a:srgbClr val="002060"/>
                </a:solidFill>
                <a:latin typeface="Chulabhorn Likit Text" panose="00000500000000000000" pitchFamily="50" charset="-34"/>
                <a:ea typeface="Cordia New" panose="020B0304020202020204" pitchFamily="34" charset="-34"/>
                <a:cs typeface="Chulabhorn Likit Text" panose="00000500000000000000" pitchFamily="50" charset="-34"/>
              </a:rPr>
              <a:t>เพื่อเศรษฐกิจและสังคม</a:t>
            </a:r>
            <a:r>
              <a:rPr lang="en-US" sz="1100" b="1" dirty="0">
                <a:solidFill>
                  <a:srgbClr val="002060"/>
                </a:solidFill>
                <a:latin typeface="Chulabhorn Likit Text" panose="00000500000000000000" pitchFamily="50" charset="-34"/>
                <a:ea typeface="Cordia New" panose="020B0304020202020204" pitchFamily="34" charset="-34"/>
                <a:cs typeface="Chulabhorn Likit Text" panose="00000500000000000000" pitchFamily="50" charset="-34"/>
              </a:rPr>
              <a:t/>
            </a:r>
            <a:br>
              <a:rPr lang="en-US" sz="1100" b="1" dirty="0">
                <a:solidFill>
                  <a:srgbClr val="002060"/>
                </a:solidFill>
                <a:latin typeface="Chulabhorn Likit Text" panose="00000500000000000000" pitchFamily="50" charset="-34"/>
                <a:ea typeface="Cordia New" panose="020B0304020202020204" pitchFamily="34" charset="-34"/>
                <a:cs typeface="Chulabhorn Likit Text" panose="00000500000000000000" pitchFamily="50" charset="-34"/>
              </a:rPr>
            </a:br>
            <a:r>
              <a:rPr lang="th-TH" sz="1100" b="1" spc="-40" dirty="0">
                <a:solidFill>
                  <a:srgbClr val="002060"/>
                </a:solidFill>
                <a:latin typeface="Chulabhorn Likit Text" panose="00000500000000000000" pitchFamily="50" charset="-34"/>
                <a:ea typeface="Cordia New" panose="020B0304020202020204" pitchFamily="34" charset="-34"/>
                <a:cs typeface="Chulabhorn Likit Text" panose="00000500000000000000" pitchFamily="50" charset="-34"/>
              </a:rPr>
              <a:t>ระยะ 20 ปี </a:t>
            </a:r>
            <a:r>
              <a:rPr lang="th-TH" sz="1100" b="1" spc="-40" dirty="0">
                <a:solidFill>
                  <a:srgbClr val="002060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(พ.ศ. 2561 - 2580)</a:t>
            </a:r>
          </a:p>
        </p:txBody>
      </p:sp>
      <p:sp>
        <p:nvSpPr>
          <p:cNvPr id="29" name="สี่เหลี่ยมผืนผ้า 50">
            <a:extLst>
              <a:ext uri="{FF2B5EF4-FFF2-40B4-BE49-F238E27FC236}">
                <a16:creationId xmlns:a16="http://schemas.microsoft.com/office/drawing/2014/main" id="{939B9D65-850E-4780-B3DE-78CE868D8CC9}"/>
              </a:ext>
            </a:extLst>
          </p:cNvPr>
          <p:cNvSpPr/>
          <p:nvPr/>
        </p:nvSpPr>
        <p:spPr>
          <a:xfrm>
            <a:off x="3315803" y="1728406"/>
            <a:ext cx="6777877" cy="683264"/>
          </a:xfrm>
          <a:prstGeom prst="rect">
            <a:avLst/>
          </a:prstGeom>
          <a:solidFill>
            <a:schemeClr val="accent6">
              <a:lumMod val="20000"/>
              <a:lumOff val="80000"/>
            </a:schemeClr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>
              <a:lnSpc>
                <a:spcPct val="120000"/>
              </a:lnSpc>
            </a:pPr>
            <a:r>
              <a:rPr lang="th-TH" sz="800" dirty="0">
                <a:solidFill>
                  <a:srgbClr val="002060"/>
                </a:solidFill>
                <a:latin typeface="Chulabhorn Likit Text" panose="00000500000000000000" pitchFamily="50" charset="-34"/>
                <a:ea typeface="Cordia New" panose="020B0304020202020204" pitchFamily="34" charset="-34"/>
                <a:cs typeface="Chulabhorn Likit Text" panose="00000500000000000000" pitchFamily="50" charset="-34"/>
              </a:rPr>
              <a:t>ยุทธศาสตร์ที่</a:t>
            </a:r>
            <a:r>
              <a:rPr lang="en-US" sz="800" dirty="0">
                <a:solidFill>
                  <a:srgbClr val="002060"/>
                </a:solidFill>
                <a:latin typeface="Chulabhorn Likit Text" panose="00000500000000000000" pitchFamily="50" charset="-34"/>
                <a:ea typeface="Cordia New" panose="020B0304020202020204" pitchFamily="34" charset="-34"/>
                <a:cs typeface="Chulabhorn Likit Text" panose="00000500000000000000" pitchFamily="50" charset="-34"/>
              </a:rPr>
              <a:t> 1</a:t>
            </a:r>
            <a:r>
              <a:rPr lang="th-TH" sz="800" dirty="0">
                <a:solidFill>
                  <a:srgbClr val="002060"/>
                </a:solidFill>
                <a:latin typeface="Chulabhorn Likit Text" panose="00000500000000000000" pitchFamily="50" charset="-34"/>
                <a:ea typeface="Cordia New" panose="020B0304020202020204" pitchFamily="34" charset="-34"/>
                <a:cs typeface="Chulabhorn Likit Text" panose="00000500000000000000" pitchFamily="50" charset="-34"/>
              </a:rPr>
              <a:t> </a:t>
            </a:r>
            <a:r>
              <a:rPr lang="th-TH" sz="800" dirty="0">
                <a:solidFill>
                  <a:srgbClr val="002060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พัฒนาโครงสร้างพื้นฐานดิจิทัลประสิทธิภาพสูงให้ครอบคลุมทั่วประเทศ</a:t>
            </a:r>
            <a:r>
              <a:rPr lang="th-TH" sz="800" dirty="0">
                <a:solidFill>
                  <a:srgbClr val="002060"/>
                </a:solidFill>
                <a:latin typeface="Chulabhorn Likit Text" panose="00000500000000000000" pitchFamily="50" charset="-34"/>
                <a:ea typeface="Cordia New" panose="020B0304020202020204" pitchFamily="34" charset="-34"/>
                <a:cs typeface="Chulabhorn Likit Text" panose="00000500000000000000" pitchFamily="50" charset="-34"/>
              </a:rPr>
              <a:t>   ยุทธศาสตร์ที่</a:t>
            </a:r>
            <a:r>
              <a:rPr lang="en-US" sz="800" dirty="0">
                <a:solidFill>
                  <a:srgbClr val="002060"/>
                </a:solidFill>
                <a:latin typeface="Chulabhorn Likit Text" panose="00000500000000000000" pitchFamily="50" charset="-34"/>
                <a:ea typeface="Cordia New" panose="020B0304020202020204" pitchFamily="34" charset="-34"/>
                <a:cs typeface="Chulabhorn Likit Text" panose="00000500000000000000" pitchFamily="50" charset="-34"/>
              </a:rPr>
              <a:t> 4 </a:t>
            </a:r>
            <a:r>
              <a:rPr lang="th-TH" sz="800" dirty="0">
                <a:solidFill>
                  <a:srgbClr val="002060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ปรับเปลี่ยนภาครัฐสู่การเป็นรัฐบาลดิจิทัล</a:t>
            </a:r>
            <a:endParaRPr lang="en-US" sz="800" dirty="0">
              <a:solidFill>
                <a:srgbClr val="002060"/>
              </a:solidFill>
              <a:latin typeface="Chulabhorn Likit Text" panose="00000500000000000000" pitchFamily="50" charset="-34"/>
              <a:cs typeface="Chulabhorn Likit Text" panose="00000500000000000000" pitchFamily="50" charset="-34"/>
            </a:endParaRPr>
          </a:p>
          <a:p>
            <a:pPr>
              <a:lnSpc>
                <a:spcPct val="120000"/>
              </a:lnSpc>
            </a:pPr>
            <a:r>
              <a:rPr lang="th-TH" sz="800" dirty="0">
                <a:solidFill>
                  <a:srgbClr val="002060"/>
                </a:solidFill>
                <a:latin typeface="Chulabhorn Likit Text" panose="00000500000000000000" pitchFamily="50" charset="-34"/>
                <a:ea typeface="Cordia New" panose="020B0304020202020204" pitchFamily="34" charset="-34"/>
                <a:cs typeface="Chulabhorn Likit Text" panose="00000500000000000000" pitchFamily="50" charset="-34"/>
              </a:rPr>
              <a:t>ยุทธศาสตร์ที่</a:t>
            </a:r>
            <a:r>
              <a:rPr lang="en-US" sz="800" dirty="0">
                <a:solidFill>
                  <a:srgbClr val="002060"/>
                </a:solidFill>
                <a:latin typeface="Chulabhorn Likit Text" panose="00000500000000000000" pitchFamily="50" charset="-34"/>
                <a:ea typeface="Cordia New" panose="020B0304020202020204" pitchFamily="34" charset="-34"/>
                <a:cs typeface="Chulabhorn Likit Text" panose="00000500000000000000" pitchFamily="50" charset="-34"/>
              </a:rPr>
              <a:t> 2 </a:t>
            </a:r>
            <a:r>
              <a:rPr lang="th-TH" sz="800" dirty="0">
                <a:solidFill>
                  <a:srgbClr val="002060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ขับเคลื่อนเศรษฐกิจด้วยเทคโนโลยีดิจิทัล</a:t>
            </a:r>
            <a:r>
              <a:rPr lang="th-TH" sz="800" dirty="0">
                <a:solidFill>
                  <a:srgbClr val="002060"/>
                </a:solidFill>
                <a:latin typeface="Chulabhorn Likit Text" panose="00000500000000000000" pitchFamily="50" charset="-34"/>
                <a:ea typeface="Cordia New" panose="020B0304020202020204" pitchFamily="34" charset="-34"/>
                <a:cs typeface="Chulabhorn Likit Text" panose="00000500000000000000" pitchFamily="50" charset="-34"/>
              </a:rPr>
              <a:t>  </a:t>
            </a:r>
            <a:r>
              <a:rPr lang="en-US" sz="800" dirty="0">
                <a:solidFill>
                  <a:srgbClr val="002060"/>
                </a:solidFill>
                <a:latin typeface="Chulabhorn Likit Text" panose="00000500000000000000" pitchFamily="50" charset="-34"/>
                <a:ea typeface="Cordia New" panose="020B0304020202020204" pitchFamily="34" charset="-34"/>
                <a:cs typeface="Chulabhorn Likit Text" panose="00000500000000000000" pitchFamily="50" charset="-34"/>
              </a:rPr>
              <a:t>   </a:t>
            </a:r>
            <a:r>
              <a:rPr lang="th-TH" sz="800" dirty="0">
                <a:solidFill>
                  <a:srgbClr val="002060"/>
                </a:solidFill>
                <a:latin typeface="Chulabhorn Likit Text" panose="00000500000000000000" pitchFamily="50" charset="-34"/>
                <a:ea typeface="Cordia New" panose="020B0304020202020204" pitchFamily="34" charset="-34"/>
                <a:cs typeface="Chulabhorn Likit Text" panose="00000500000000000000" pitchFamily="50" charset="-34"/>
              </a:rPr>
              <a:t>                </a:t>
            </a:r>
            <a:r>
              <a:rPr lang="en-US" sz="800" dirty="0">
                <a:solidFill>
                  <a:srgbClr val="002060"/>
                </a:solidFill>
                <a:latin typeface="Chulabhorn Likit Text" panose="00000500000000000000" pitchFamily="50" charset="-34"/>
                <a:ea typeface="Cordia New" panose="020B0304020202020204" pitchFamily="34" charset="-34"/>
                <a:cs typeface="Chulabhorn Likit Text" panose="00000500000000000000" pitchFamily="50" charset="-34"/>
              </a:rPr>
              <a:t> </a:t>
            </a:r>
            <a:r>
              <a:rPr lang="th-TH" sz="800" dirty="0">
                <a:solidFill>
                  <a:srgbClr val="002060"/>
                </a:solidFill>
                <a:latin typeface="Chulabhorn Likit Text" panose="00000500000000000000" pitchFamily="50" charset="-34"/>
                <a:ea typeface="Cordia New" panose="020B0304020202020204" pitchFamily="34" charset="-34"/>
                <a:cs typeface="Chulabhorn Likit Text" panose="00000500000000000000" pitchFamily="50" charset="-34"/>
              </a:rPr>
              <a:t> </a:t>
            </a:r>
            <a:r>
              <a:rPr lang="en-US" sz="800" dirty="0">
                <a:solidFill>
                  <a:srgbClr val="002060"/>
                </a:solidFill>
                <a:latin typeface="Chulabhorn Likit Text" panose="00000500000000000000" pitchFamily="50" charset="-34"/>
                <a:ea typeface="Cordia New" panose="020B0304020202020204" pitchFamily="34" charset="-34"/>
                <a:cs typeface="Chulabhorn Likit Text" panose="00000500000000000000" pitchFamily="50" charset="-34"/>
              </a:rPr>
              <a:t>                 </a:t>
            </a:r>
            <a:r>
              <a:rPr lang="th-TH" sz="800" dirty="0">
                <a:solidFill>
                  <a:srgbClr val="002060"/>
                </a:solidFill>
                <a:latin typeface="Chulabhorn Likit Text" panose="00000500000000000000" pitchFamily="50" charset="-34"/>
                <a:ea typeface="Cordia New" panose="020B0304020202020204" pitchFamily="34" charset="-34"/>
                <a:cs typeface="Chulabhorn Likit Text" panose="00000500000000000000" pitchFamily="50" charset="-34"/>
              </a:rPr>
              <a:t>       </a:t>
            </a:r>
            <a:r>
              <a:rPr lang="th-TH" sz="800" dirty="0" smtClean="0">
                <a:solidFill>
                  <a:srgbClr val="002060"/>
                </a:solidFill>
                <a:latin typeface="Chulabhorn Likit Text" panose="00000500000000000000" pitchFamily="50" charset="-34"/>
                <a:ea typeface="Cordia New" panose="020B0304020202020204" pitchFamily="34" charset="-34"/>
                <a:cs typeface="Chulabhorn Likit Text" panose="00000500000000000000" pitchFamily="50" charset="-34"/>
              </a:rPr>
              <a:t>ยุทธศาสตร์</a:t>
            </a:r>
            <a:r>
              <a:rPr lang="th-TH" sz="800" dirty="0">
                <a:solidFill>
                  <a:srgbClr val="002060"/>
                </a:solidFill>
                <a:latin typeface="Chulabhorn Likit Text" panose="00000500000000000000" pitchFamily="50" charset="-34"/>
                <a:ea typeface="Cordia New" panose="020B0304020202020204" pitchFamily="34" charset="-34"/>
                <a:cs typeface="Chulabhorn Likit Text" panose="00000500000000000000" pitchFamily="50" charset="-34"/>
              </a:rPr>
              <a:t>ที่</a:t>
            </a:r>
            <a:r>
              <a:rPr lang="en-US" sz="800" dirty="0">
                <a:solidFill>
                  <a:srgbClr val="002060"/>
                </a:solidFill>
                <a:latin typeface="Chulabhorn Likit Text" panose="00000500000000000000" pitchFamily="50" charset="-34"/>
                <a:ea typeface="Cordia New" panose="020B0304020202020204" pitchFamily="34" charset="-34"/>
                <a:cs typeface="Chulabhorn Likit Text" panose="00000500000000000000" pitchFamily="50" charset="-34"/>
              </a:rPr>
              <a:t> 5 </a:t>
            </a:r>
            <a:r>
              <a:rPr lang="th-TH" sz="800" dirty="0">
                <a:solidFill>
                  <a:srgbClr val="002060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พัฒนากำลังคนให้พร้อมเข้าสู่ยุคเศรษฐกิจและ </a:t>
            </a:r>
            <a:br>
              <a:rPr lang="th-TH" sz="800" dirty="0">
                <a:solidFill>
                  <a:srgbClr val="002060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</a:br>
            <a:r>
              <a:rPr lang="th-TH" sz="800" dirty="0">
                <a:solidFill>
                  <a:srgbClr val="002060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                                                                                                                                                            </a:t>
            </a:r>
            <a:r>
              <a:rPr lang="th-TH" sz="800" dirty="0" smtClean="0">
                <a:solidFill>
                  <a:srgbClr val="002060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สังคม</a:t>
            </a:r>
            <a:r>
              <a:rPr lang="th-TH" sz="800" dirty="0">
                <a:solidFill>
                  <a:srgbClr val="002060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ดิจิทัล </a:t>
            </a:r>
            <a:endParaRPr lang="en-US" sz="800" dirty="0">
              <a:solidFill>
                <a:srgbClr val="002060"/>
              </a:solidFill>
              <a:latin typeface="Chulabhorn Likit Text" panose="00000500000000000000" pitchFamily="50" charset="-34"/>
              <a:ea typeface="Malgun Gothic" panose="020B0503020000020004" pitchFamily="34" charset="-127"/>
              <a:cs typeface="Chulabhorn Likit Text" panose="00000500000000000000" pitchFamily="50" charset="-34"/>
            </a:endParaRPr>
          </a:p>
          <a:p>
            <a:pPr>
              <a:lnSpc>
                <a:spcPct val="120000"/>
              </a:lnSpc>
            </a:pPr>
            <a:r>
              <a:rPr lang="th-TH" sz="800" dirty="0">
                <a:solidFill>
                  <a:srgbClr val="002060"/>
                </a:solidFill>
                <a:latin typeface="Chulabhorn Likit Text" panose="00000500000000000000" pitchFamily="50" charset="-34"/>
                <a:ea typeface="Cordia New" panose="020B0304020202020204" pitchFamily="34" charset="-34"/>
                <a:cs typeface="Chulabhorn Likit Text" panose="00000500000000000000" pitchFamily="50" charset="-34"/>
              </a:rPr>
              <a:t>ยุทธศาสตร์ที่</a:t>
            </a:r>
            <a:r>
              <a:rPr lang="en-US" sz="800" dirty="0">
                <a:solidFill>
                  <a:srgbClr val="002060"/>
                </a:solidFill>
                <a:latin typeface="Chulabhorn Likit Text" panose="00000500000000000000" pitchFamily="50" charset="-34"/>
                <a:ea typeface="Cordia New" panose="020B0304020202020204" pitchFamily="34" charset="-34"/>
                <a:cs typeface="Chulabhorn Likit Text" panose="00000500000000000000" pitchFamily="50" charset="-34"/>
              </a:rPr>
              <a:t> 3</a:t>
            </a:r>
            <a:r>
              <a:rPr lang="th-TH" sz="800" dirty="0">
                <a:solidFill>
                  <a:srgbClr val="002060"/>
                </a:solidFill>
                <a:latin typeface="Chulabhorn Likit Text" panose="00000500000000000000" pitchFamily="50" charset="-34"/>
                <a:ea typeface="Cordia New" panose="020B0304020202020204" pitchFamily="34" charset="-34"/>
                <a:cs typeface="Chulabhorn Likit Text" panose="00000500000000000000" pitchFamily="50" charset="-34"/>
              </a:rPr>
              <a:t> </a:t>
            </a:r>
            <a:r>
              <a:rPr lang="th-TH" sz="800" dirty="0">
                <a:solidFill>
                  <a:srgbClr val="002060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สร้างสังคมคุณภาพที่ทั่วถึงเท่าเทียมด้วยเทคโนโลยีดิจิทัล</a:t>
            </a:r>
            <a:r>
              <a:rPr lang="th-TH" sz="800" dirty="0">
                <a:solidFill>
                  <a:srgbClr val="002060"/>
                </a:solidFill>
                <a:latin typeface="Chulabhorn Likit Text" panose="00000500000000000000" pitchFamily="50" charset="-34"/>
                <a:ea typeface="Cordia New" panose="020B0304020202020204" pitchFamily="34" charset="-34"/>
                <a:cs typeface="Chulabhorn Likit Text" panose="00000500000000000000" pitchFamily="50" charset="-34"/>
              </a:rPr>
              <a:t>    </a:t>
            </a:r>
            <a:r>
              <a:rPr lang="en-US" sz="800" dirty="0">
                <a:solidFill>
                  <a:srgbClr val="002060"/>
                </a:solidFill>
                <a:latin typeface="Chulabhorn Likit Text" panose="00000500000000000000" pitchFamily="50" charset="-34"/>
                <a:ea typeface="Cordia New" panose="020B0304020202020204" pitchFamily="34" charset="-34"/>
                <a:cs typeface="Chulabhorn Likit Text" panose="00000500000000000000" pitchFamily="50" charset="-34"/>
              </a:rPr>
              <a:t>  </a:t>
            </a:r>
            <a:r>
              <a:rPr lang="th-TH" sz="800" dirty="0">
                <a:solidFill>
                  <a:srgbClr val="002060"/>
                </a:solidFill>
                <a:latin typeface="Chulabhorn Likit Text" panose="00000500000000000000" pitchFamily="50" charset="-34"/>
                <a:ea typeface="Cordia New" panose="020B0304020202020204" pitchFamily="34" charset="-34"/>
                <a:cs typeface="Chulabhorn Likit Text" panose="00000500000000000000" pitchFamily="50" charset="-34"/>
              </a:rPr>
              <a:t>   </a:t>
            </a:r>
            <a:r>
              <a:rPr lang="en-US" sz="800" dirty="0">
                <a:solidFill>
                  <a:srgbClr val="002060"/>
                </a:solidFill>
                <a:latin typeface="Chulabhorn Likit Text" panose="00000500000000000000" pitchFamily="50" charset="-34"/>
                <a:ea typeface="Cordia New" panose="020B0304020202020204" pitchFamily="34" charset="-34"/>
                <a:cs typeface="Chulabhorn Likit Text" panose="00000500000000000000" pitchFamily="50" charset="-34"/>
              </a:rPr>
              <a:t>            </a:t>
            </a:r>
            <a:r>
              <a:rPr lang="th-TH" sz="800" dirty="0" smtClean="0">
                <a:solidFill>
                  <a:srgbClr val="002060"/>
                </a:solidFill>
                <a:latin typeface="Chulabhorn Likit Text" panose="00000500000000000000" pitchFamily="50" charset="-34"/>
                <a:ea typeface="Cordia New" panose="020B0304020202020204" pitchFamily="34" charset="-34"/>
                <a:cs typeface="Chulabhorn Likit Text" panose="00000500000000000000" pitchFamily="50" charset="-34"/>
              </a:rPr>
              <a:t> </a:t>
            </a:r>
            <a:r>
              <a:rPr lang="th-TH" sz="800" dirty="0">
                <a:solidFill>
                  <a:srgbClr val="002060"/>
                </a:solidFill>
                <a:latin typeface="Chulabhorn Likit Text" panose="00000500000000000000" pitchFamily="50" charset="-34"/>
                <a:ea typeface="Cordia New" panose="020B0304020202020204" pitchFamily="34" charset="-34"/>
                <a:cs typeface="Chulabhorn Likit Text" panose="00000500000000000000" pitchFamily="50" charset="-34"/>
              </a:rPr>
              <a:t>ยุทธศาสตร์ที่</a:t>
            </a:r>
            <a:r>
              <a:rPr lang="en-US" sz="800" dirty="0">
                <a:solidFill>
                  <a:srgbClr val="002060"/>
                </a:solidFill>
                <a:latin typeface="Chulabhorn Likit Text" panose="00000500000000000000" pitchFamily="50" charset="-34"/>
                <a:ea typeface="Cordia New" panose="020B0304020202020204" pitchFamily="34" charset="-34"/>
                <a:cs typeface="Chulabhorn Likit Text" panose="00000500000000000000" pitchFamily="50" charset="-34"/>
              </a:rPr>
              <a:t> 6 </a:t>
            </a:r>
            <a:r>
              <a:rPr lang="th-TH" sz="800" dirty="0">
                <a:solidFill>
                  <a:srgbClr val="002060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สร้างความเชื่อมั่นในการใช้เทคโนโลยีดิจิทัล</a:t>
            </a:r>
            <a:r>
              <a:rPr lang="th-TH" sz="800" dirty="0">
                <a:solidFill>
                  <a:srgbClr val="002060"/>
                </a:solidFill>
                <a:latin typeface="Chulabhorn Likit Text" panose="00000500000000000000" pitchFamily="50" charset="-34"/>
                <a:ea typeface="Cordia New" panose="020B0304020202020204" pitchFamily="34" charset="-34"/>
                <a:cs typeface="Chulabhorn Likit Text" panose="00000500000000000000" pitchFamily="50" charset="-34"/>
              </a:rPr>
              <a:t>   </a:t>
            </a:r>
          </a:p>
        </p:txBody>
      </p:sp>
      <p:sp>
        <p:nvSpPr>
          <p:cNvPr id="32" name="กล่องข้อความ 7">
            <a:extLst>
              <a:ext uri="{FF2B5EF4-FFF2-40B4-BE49-F238E27FC236}">
                <a16:creationId xmlns:a16="http://schemas.microsoft.com/office/drawing/2014/main" id="{A90F6C55-808F-4C1C-AB27-69FCE3306AE1}"/>
              </a:ext>
            </a:extLst>
          </p:cNvPr>
          <p:cNvSpPr txBox="1"/>
          <p:nvPr/>
        </p:nvSpPr>
        <p:spPr>
          <a:xfrm>
            <a:off x="2181839" y="1593341"/>
            <a:ext cx="1098565" cy="261610"/>
          </a:xfrm>
          <a:prstGeom prst="homePlate">
            <a:avLst/>
          </a:prstGeom>
          <a:solidFill>
            <a:srgbClr val="FBD3CD"/>
          </a:solidFill>
          <a:ln>
            <a:noFill/>
          </a:ln>
          <a:effectLst>
            <a:outerShdw blurRad="57785" dist="33020" dir="318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brightRoom" dir="t">
              <a:rot lat="0" lon="0" rev="600000"/>
            </a:lightRig>
          </a:scene3d>
          <a:sp3d prstMaterial="metal">
            <a:bevelT w="38100" h="57150" prst="angle"/>
          </a:sp3d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wrap="square" rtlCol="0" anchor="ctr">
            <a:spAutoFit/>
          </a:bodyPr>
          <a:lstStyle/>
          <a:p>
            <a:r>
              <a:rPr lang="th-TH" sz="1050" b="1" dirty="0">
                <a:solidFill>
                  <a:srgbClr val="002060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1. วิสัยทัศน์</a:t>
            </a:r>
          </a:p>
        </p:txBody>
      </p:sp>
      <p:sp>
        <p:nvSpPr>
          <p:cNvPr id="33" name="สี่เหลี่ยมผืนผ้า 50">
            <a:extLst>
              <a:ext uri="{FF2B5EF4-FFF2-40B4-BE49-F238E27FC236}">
                <a16:creationId xmlns:a16="http://schemas.microsoft.com/office/drawing/2014/main" id="{71AD89EC-50C3-463C-B541-36EC78C30D6F}"/>
              </a:ext>
            </a:extLst>
          </p:cNvPr>
          <p:cNvSpPr/>
          <p:nvPr/>
        </p:nvSpPr>
        <p:spPr>
          <a:xfrm>
            <a:off x="3338335" y="1445928"/>
            <a:ext cx="2662966" cy="261610"/>
          </a:xfrm>
          <a:prstGeom prst="rect">
            <a:avLst/>
          </a:prstGeom>
          <a:solidFill>
            <a:srgbClr val="FFEDE5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r>
              <a:rPr lang="th-TH" sz="1100" dirty="0">
                <a:solidFill>
                  <a:srgbClr val="002060"/>
                </a:solidFill>
                <a:latin typeface="Chulabhorn Likit Text" panose="00000500000000000000" pitchFamily="50" charset="-34"/>
                <a:ea typeface="Cordia New" panose="020B0304020202020204" pitchFamily="34" charset="-34"/>
                <a:cs typeface="Chulabhorn Likit Text" panose="00000500000000000000" pitchFamily="50" charset="-34"/>
              </a:rPr>
              <a:t>ปฏิรูปประเทศไทยสู่ ดิจิทัลไทยแลนด์</a:t>
            </a:r>
            <a:endParaRPr lang="en-US" sz="1100" dirty="0">
              <a:solidFill>
                <a:srgbClr val="002060"/>
              </a:solidFill>
              <a:latin typeface="Chulabhorn Likit Text" panose="00000500000000000000" pitchFamily="50" charset="-34"/>
              <a:ea typeface="Cordia New" panose="020B0304020202020204" pitchFamily="34" charset="-34"/>
              <a:cs typeface="Chulabhorn Likit Text" panose="00000500000000000000" pitchFamily="50" charset="-34"/>
            </a:endParaRPr>
          </a:p>
        </p:txBody>
      </p:sp>
      <p:sp>
        <p:nvSpPr>
          <p:cNvPr id="35" name="กล่องข้อความ 49">
            <a:extLst>
              <a:ext uri="{FF2B5EF4-FFF2-40B4-BE49-F238E27FC236}">
                <a16:creationId xmlns:a16="http://schemas.microsoft.com/office/drawing/2014/main" id="{C2CD545B-9FCF-42C0-9F4D-0E01ECE62207}"/>
              </a:ext>
            </a:extLst>
          </p:cNvPr>
          <p:cNvSpPr txBox="1"/>
          <p:nvPr/>
        </p:nvSpPr>
        <p:spPr>
          <a:xfrm>
            <a:off x="98712" y="2562728"/>
            <a:ext cx="2017806" cy="701731"/>
          </a:xfrm>
          <a:prstGeom prst="rect">
            <a:avLst/>
          </a:prstGeom>
          <a:solidFill>
            <a:schemeClr val="accent4">
              <a:lumMod val="20000"/>
              <a:lumOff val="80000"/>
            </a:schemeClr>
          </a:solidFill>
          <a:ln>
            <a:noFill/>
          </a:ln>
          <a:effectLst>
            <a:outerShdw blurRad="107950" dist="12700" dir="5400000" algn="ctr">
              <a:srgbClr val="000000"/>
            </a:outerShdw>
          </a:effectLst>
          <a:scene3d>
            <a:camera prst="orthographicFront">
              <a:rot lat="0" lon="0" rev="0"/>
            </a:camera>
            <a:lightRig rig="soft" dir="t">
              <a:rot lat="0" lon="0" rev="0"/>
            </a:lightRig>
          </a:scene3d>
          <a:sp3d contourW="44450" prstMaterial="matte">
            <a:bevelT w="63500" h="63500" prst="artDeco"/>
            <a:contourClr>
              <a:srgbClr val="FFFFFF"/>
            </a:contourClr>
          </a:sp3d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>
              <a:lnSpc>
                <a:spcPct val="120000"/>
              </a:lnSpc>
            </a:pPr>
            <a:r>
              <a:rPr lang="en-US" sz="1100" b="1" dirty="0">
                <a:solidFill>
                  <a:srgbClr val="002060"/>
                </a:solidFill>
                <a:latin typeface="Chulabhorn Likit Text" panose="00000500000000000000" pitchFamily="50" charset="-34"/>
                <a:ea typeface="Cordia New" panose="020B0304020202020204" pitchFamily="34" charset="-34"/>
                <a:cs typeface="Chulabhorn Likit Text" panose="00000500000000000000" pitchFamily="50" charset="-34"/>
              </a:rPr>
              <a:t>3. </a:t>
            </a:r>
            <a:r>
              <a:rPr lang="th-TH" sz="1100" b="1" dirty="0">
                <a:solidFill>
                  <a:srgbClr val="002060"/>
                </a:solidFill>
                <a:latin typeface="Chulabhorn Likit Text" panose="00000500000000000000" pitchFamily="50" charset="-34"/>
                <a:ea typeface="Cordia New" panose="020B0304020202020204" pitchFamily="34" charset="-34"/>
                <a:cs typeface="Chulabhorn Likit Text" panose="00000500000000000000" pitchFamily="50" charset="-34"/>
              </a:rPr>
              <a:t>แผนพัฒนาดิจิทัล </a:t>
            </a:r>
          </a:p>
          <a:p>
            <a:pPr>
              <a:lnSpc>
                <a:spcPct val="120000"/>
              </a:lnSpc>
            </a:pPr>
            <a:r>
              <a:rPr lang="th-TH" sz="1100" b="1" dirty="0">
                <a:solidFill>
                  <a:srgbClr val="002060"/>
                </a:solidFill>
                <a:latin typeface="Chulabhorn Likit Text" panose="00000500000000000000" pitchFamily="50" charset="-34"/>
                <a:ea typeface="Cordia New" panose="020B0304020202020204" pitchFamily="34" charset="-34"/>
                <a:cs typeface="Chulabhorn Likit Text" panose="00000500000000000000" pitchFamily="50" charset="-34"/>
              </a:rPr>
              <a:t>กรมการพัฒนาชุมชน </a:t>
            </a:r>
            <a:br>
              <a:rPr lang="th-TH" sz="1100" b="1" dirty="0">
                <a:solidFill>
                  <a:srgbClr val="002060"/>
                </a:solidFill>
                <a:latin typeface="Chulabhorn Likit Text" panose="00000500000000000000" pitchFamily="50" charset="-34"/>
                <a:ea typeface="Cordia New" panose="020B0304020202020204" pitchFamily="34" charset="-34"/>
                <a:cs typeface="Chulabhorn Likit Text" panose="00000500000000000000" pitchFamily="50" charset="-34"/>
              </a:rPr>
            </a:br>
            <a:r>
              <a:rPr lang="th-TH" sz="1100" b="1" dirty="0">
                <a:solidFill>
                  <a:srgbClr val="002060"/>
                </a:solidFill>
                <a:latin typeface="Chulabhorn Likit Text" panose="00000500000000000000" pitchFamily="50" charset="-34"/>
                <a:ea typeface="Cordia New" panose="020B0304020202020204" pitchFamily="34" charset="-34"/>
                <a:cs typeface="Chulabhorn Likit Text" panose="00000500000000000000" pitchFamily="50" charset="-34"/>
              </a:rPr>
              <a:t>(พ.ศ.</a:t>
            </a:r>
            <a:r>
              <a:rPr lang="en-US" sz="1100" b="1" dirty="0">
                <a:solidFill>
                  <a:srgbClr val="002060"/>
                </a:solidFill>
                <a:latin typeface="Chulabhorn Likit Text" panose="00000500000000000000" pitchFamily="50" charset="-34"/>
                <a:ea typeface="Cordia New" panose="020B0304020202020204" pitchFamily="34" charset="-34"/>
                <a:cs typeface="Chulabhorn Likit Text" panose="00000500000000000000" pitchFamily="50" charset="-34"/>
              </a:rPr>
              <a:t>2564 - 2566)</a:t>
            </a:r>
            <a:endParaRPr lang="th-TH" sz="1100" b="1" dirty="0">
              <a:solidFill>
                <a:srgbClr val="002060"/>
              </a:solidFill>
              <a:latin typeface="Chulabhorn Likit Text" panose="00000500000000000000" pitchFamily="50" charset="-34"/>
              <a:cs typeface="Chulabhorn Likit Text" panose="00000500000000000000" pitchFamily="50" charset="-34"/>
            </a:endParaRPr>
          </a:p>
        </p:txBody>
      </p:sp>
      <p:sp>
        <p:nvSpPr>
          <p:cNvPr id="36" name="กล่องข้อความ 7">
            <a:extLst>
              <a:ext uri="{FF2B5EF4-FFF2-40B4-BE49-F238E27FC236}">
                <a16:creationId xmlns:a16="http://schemas.microsoft.com/office/drawing/2014/main" id="{364822F8-8209-4775-93AC-D3BCD41870CE}"/>
              </a:ext>
            </a:extLst>
          </p:cNvPr>
          <p:cNvSpPr txBox="1"/>
          <p:nvPr/>
        </p:nvSpPr>
        <p:spPr>
          <a:xfrm>
            <a:off x="2206455" y="2915894"/>
            <a:ext cx="1098566" cy="430887"/>
          </a:xfrm>
          <a:prstGeom prst="homePlate">
            <a:avLst/>
          </a:prstGeom>
          <a:solidFill>
            <a:schemeClr val="accent2">
              <a:lumMod val="20000"/>
              <a:lumOff val="80000"/>
            </a:schemeClr>
          </a:solidFill>
          <a:ln>
            <a:noFill/>
          </a:ln>
          <a:effectLst>
            <a:outerShdw blurRad="57785" dist="33020" dir="318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brightRoom" dir="t">
              <a:rot lat="0" lon="0" rev="600000"/>
            </a:lightRig>
          </a:scene3d>
          <a:sp3d prstMaterial="metal">
            <a:bevelT w="38100" h="57150" prst="angle"/>
          </a:sp3d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wrap="square" rtlCol="0" anchor="ctr">
            <a:spAutoFit/>
          </a:bodyPr>
          <a:lstStyle/>
          <a:p>
            <a:r>
              <a:rPr lang="th-TH" sz="1050" b="1" dirty="0">
                <a:solidFill>
                  <a:srgbClr val="002060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2. ประเด็น</a:t>
            </a:r>
            <a:br>
              <a:rPr lang="th-TH" sz="1050" b="1" dirty="0">
                <a:solidFill>
                  <a:srgbClr val="002060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</a:br>
            <a:r>
              <a:rPr lang="th-TH" sz="1050" b="1" dirty="0">
                <a:solidFill>
                  <a:srgbClr val="002060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การพัฒนา</a:t>
            </a:r>
          </a:p>
        </p:txBody>
      </p:sp>
      <p:sp>
        <p:nvSpPr>
          <p:cNvPr id="37" name="สี่เหลี่ยมผืนผ้า 50">
            <a:extLst>
              <a:ext uri="{FF2B5EF4-FFF2-40B4-BE49-F238E27FC236}">
                <a16:creationId xmlns:a16="http://schemas.microsoft.com/office/drawing/2014/main" id="{E583D983-63B1-4FA1-BB61-27AECA44FAA5}"/>
              </a:ext>
            </a:extLst>
          </p:cNvPr>
          <p:cNvSpPr/>
          <p:nvPr/>
        </p:nvSpPr>
        <p:spPr>
          <a:xfrm>
            <a:off x="3315803" y="3914556"/>
            <a:ext cx="6777877" cy="590931"/>
          </a:xfrm>
          <a:prstGeom prst="rect">
            <a:avLst/>
          </a:prstGeom>
          <a:solidFill>
            <a:schemeClr val="accent6">
              <a:lumMod val="20000"/>
              <a:lumOff val="80000"/>
            </a:schemeClr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>
              <a:lnSpc>
                <a:spcPct val="120000"/>
              </a:lnSpc>
            </a:pPr>
            <a:r>
              <a:rPr lang="th-TH" sz="900" dirty="0">
                <a:solidFill>
                  <a:srgbClr val="C00000"/>
                </a:solidFill>
                <a:latin typeface="Chulabhorn Likit Text" panose="00000500000000000000" pitchFamily="50" charset="-34"/>
                <a:ea typeface="Cordia New" panose="020B0304020202020204" pitchFamily="34" charset="-34"/>
                <a:cs typeface="Chulabhorn Likit Text" panose="00000500000000000000" pitchFamily="50" charset="-34"/>
              </a:rPr>
              <a:t>ประเด็นการพัฒนาที่</a:t>
            </a:r>
            <a:r>
              <a:rPr lang="en-US" sz="900" dirty="0">
                <a:solidFill>
                  <a:srgbClr val="C00000"/>
                </a:solidFill>
                <a:latin typeface="Chulabhorn Likit Text" panose="00000500000000000000" pitchFamily="50" charset="-34"/>
                <a:ea typeface="Cordia New" panose="020B0304020202020204" pitchFamily="34" charset="-34"/>
                <a:cs typeface="Chulabhorn Likit Text" panose="00000500000000000000" pitchFamily="50" charset="-34"/>
              </a:rPr>
              <a:t> 1</a:t>
            </a:r>
            <a:r>
              <a:rPr lang="th-TH" sz="900" dirty="0">
                <a:solidFill>
                  <a:srgbClr val="C00000"/>
                </a:solidFill>
                <a:latin typeface="Chulabhorn Likit Text" panose="00000500000000000000" pitchFamily="50" charset="-34"/>
                <a:ea typeface="Cordia New" panose="020B0304020202020204" pitchFamily="34" charset="-34"/>
                <a:cs typeface="Chulabhorn Likit Text" panose="00000500000000000000" pitchFamily="50" charset="-34"/>
              </a:rPr>
              <a:t> การเสริมสร้างอาชีพและรายได้แก่</a:t>
            </a:r>
            <a:r>
              <a:rPr lang="th-TH" sz="900" dirty="0" smtClean="0">
                <a:solidFill>
                  <a:srgbClr val="C00000"/>
                </a:solidFill>
                <a:latin typeface="Chulabhorn Likit Text" panose="00000500000000000000" pitchFamily="50" charset="-34"/>
                <a:ea typeface="Cordia New" panose="020B0304020202020204" pitchFamily="34" charset="-34"/>
                <a:cs typeface="Chulabhorn Likit Text" panose="00000500000000000000" pitchFamily="50" charset="-34"/>
              </a:rPr>
              <a:t>สตรี</a:t>
            </a:r>
            <a:r>
              <a:rPr lang="th-TH" sz="900" b="1" dirty="0">
                <a:solidFill>
                  <a:srgbClr val="C00000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ให้เกิดความยั่งยืน</a:t>
            </a:r>
            <a:r>
              <a:rPr lang="en-US" sz="900" dirty="0" smtClean="0">
                <a:solidFill>
                  <a:srgbClr val="C00000"/>
                </a:solidFill>
                <a:latin typeface="Chulabhorn Likit Text" panose="00000500000000000000" pitchFamily="50" charset="-34"/>
                <a:ea typeface="Cordia New" panose="020B0304020202020204" pitchFamily="34" charset="-34"/>
                <a:cs typeface="Chulabhorn Likit Text" panose="00000500000000000000" pitchFamily="50" charset="-34"/>
              </a:rPr>
              <a:t>       </a:t>
            </a:r>
            <a:r>
              <a:rPr lang="th-TH" sz="900" dirty="0">
                <a:solidFill>
                  <a:srgbClr val="C00000"/>
                </a:solidFill>
                <a:latin typeface="Chulabhorn Likit Text" panose="00000500000000000000" pitchFamily="50" charset="-34"/>
                <a:ea typeface="Cordia New" panose="020B0304020202020204" pitchFamily="34" charset="-34"/>
                <a:cs typeface="Chulabhorn Likit Text" panose="00000500000000000000" pitchFamily="50" charset="-34"/>
              </a:rPr>
              <a:t/>
            </a:r>
            <a:br>
              <a:rPr lang="th-TH" sz="900" dirty="0">
                <a:solidFill>
                  <a:srgbClr val="C00000"/>
                </a:solidFill>
                <a:latin typeface="Chulabhorn Likit Text" panose="00000500000000000000" pitchFamily="50" charset="-34"/>
                <a:ea typeface="Cordia New" panose="020B0304020202020204" pitchFamily="34" charset="-34"/>
                <a:cs typeface="Chulabhorn Likit Text" panose="00000500000000000000" pitchFamily="50" charset="-34"/>
              </a:rPr>
            </a:br>
            <a:r>
              <a:rPr lang="th-TH" sz="900" dirty="0">
                <a:solidFill>
                  <a:srgbClr val="C00000"/>
                </a:solidFill>
                <a:latin typeface="Chulabhorn Likit Text" panose="00000500000000000000" pitchFamily="50" charset="-34"/>
                <a:ea typeface="Cordia New" panose="020B0304020202020204" pitchFamily="34" charset="-34"/>
                <a:cs typeface="Chulabhorn Likit Text" panose="00000500000000000000" pitchFamily="50" charset="-34"/>
              </a:rPr>
              <a:t>ประเด็นการพัฒนาที่</a:t>
            </a:r>
            <a:r>
              <a:rPr lang="en-US" sz="900" dirty="0">
                <a:solidFill>
                  <a:srgbClr val="C00000"/>
                </a:solidFill>
                <a:latin typeface="Chulabhorn Likit Text" panose="00000500000000000000" pitchFamily="50" charset="-34"/>
                <a:ea typeface="Cordia New" panose="020B0304020202020204" pitchFamily="34" charset="-34"/>
                <a:cs typeface="Chulabhorn Likit Text" panose="00000500000000000000" pitchFamily="50" charset="-34"/>
              </a:rPr>
              <a:t> </a:t>
            </a:r>
            <a:r>
              <a:rPr lang="th-TH" sz="900" dirty="0">
                <a:solidFill>
                  <a:srgbClr val="C00000"/>
                </a:solidFill>
                <a:latin typeface="Chulabhorn Likit Text" panose="00000500000000000000" pitchFamily="50" charset="-34"/>
                <a:ea typeface="Cordia New" panose="020B0304020202020204" pitchFamily="34" charset="-34"/>
                <a:cs typeface="Chulabhorn Likit Text" panose="00000500000000000000" pitchFamily="50" charset="-34"/>
              </a:rPr>
              <a:t>2 </a:t>
            </a:r>
            <a:r>
              <a:rPr lang="th-TH" sz="900" dirty="0">
                <a:solidFill>
                  <a:srgbClr val="C00000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การเสริมสร้างความเข้มแข็งสตรี องค์กรสตรี และการพัฒนาคุณภาพชีวิต</a:t>
            </a:r>
            <a:r>
              <a:rPr lang="en-US" sz="900" dirty="0">
                <a:solidFill>
                  <a:srgbClr val="C00000"/>
                </a:solidFill>
                <a:latin typeface="Chulabhorn Likit Text" panose="00000500000000000000" pitchFamily="50" charset="-34"/>
                <a:ea typeface="Cordia New" panose="020B0304020202020204" pitchFamily="34" charset="-34"/>
                <a:cs typeface="Chulabhorn Likit Text" panose="00000500000000000000" pitchFamily="50" charset="-34"/>
              </a:rPr>
              <a:t/>
            </a:r>
            <a:br>
              <a:rPr lang="en-US" sz="900" dirty="0">
                <a:solidFill>
                  <a:srgbClr val="C00000"/>
                </a:solidFill>
                <a:latin typeface="Chulabhorn Likit Text" panose="00000500000000000000" pitchFamily="50" charset="-34"/>
                <a:ea typeface="Cordia New" panose="020B0304020202020204" pitchFamily="34" charset="-34"/>
                <a:cs typeface="Chulabhorn Likit Text" panose="00000500000000000000" pitchFamily="50" charset="-34"/>
              </a:rPr>
            </a:br>
            <a:r>
              <a:rPr lang="th-TH" sz="900" dirty="0">
                <a:solidFill>
                  <a:srgbClr val="C00000"/>
                </a:solidFill>
                <a:latin typeface="Chulabhorn Likit Text" panose="00000500000000000000" pitchFamily="50" charset="-34"/>
                <a:ea typeface="Cordia New" panose="020B0304020202020204" pitchFamily="34" charset="-34"/>
                <a:cs typeface="Chulabhorn Likit Text" panose="00000500000000000000" pitchFamily="50" charset="-34"/>
              </a:rPr>
              <a:t>ประเด็นการพัฒนาที่ 3 </a:t>
            </a:r>
            <a:r>
              <a:rPr lang="th-TH" sz="900" dirty="0">
                <a:solidFill>
                  <a:srgbClr val="C00000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การเสริมสร้างขีดความสามารถองค์กรในการบริหารกองทุนฯ ตาม</a:t>
            </a:r>
            <a:r>
              <a:rPr lang="th-TH" sz="900" dirty="0" smtClean="0">
                <a:solidFill>
                  <a:srgbClr val="C00000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ระบบ</a:t>
            </a:r>
            <a:r>
              <a:rPr lang="th-TH" sz="900" b="1" dirty="0">
                <a:solidFill>
                  <a:srgbClr val="C00000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ราชการ 4.0 และหลักธรรมา</a:t>
            </a:r>
            <a:r>
              <a:rPr lang="th-TH" sz="900" b="1" dirty="0" err="1">
                <a:solidFill>
                  <a:srgbClr val="C00000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ภิ</a:t>
            </a:r>
            <a:r>
              <a:rPr lang="th-TH" sz="900" b="1" dirty="0">
                <a:solidFill>
                  <a:srgbClr val="C00000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บาล</a:t>
            </a:r>
            <a:endParaRPr lang="th-TH" sz="900" spc="-100" dirty="0">
              <a:solidFill>
                <a:srgbClr val="C00000"/>
              </a:solidFill>
              <a:latin typeface="Chulabhorn Likit Text" panose="00000500000000000000" pitchFamily="50" charset="-34"/>
              <a:ea typeface="Cordia New" panose="020B0304020202020204" pitchFamily="34" charset="-34"/>
              <a:cs typeface="Chulabhorn Likit Text" panose="00000500000000000000" pitchFamily="50" charset="-34"/>
            </a:endParaRPr>
          </a:p>
        </p:txBody>
      </p:sp>
      <p:sp>
        <p:nvSpPr>
          <p:cNvPr id="38" name="กล่องข้อความ 7">
            <a:extLst>
              <a:ext uri="{FF2B5EF4-FFF2-40B4-BE49-F238E27FC236}">
                <a16:creationId xmlns:a16="http://schemas.microsoft.com/office/drawing/2014/main" id="{61168DBF-5C80-48E9-944A-E69CB7F2BE6D}"/>
              </a:ext>
            </a:extLst>
          </p:cNvPr>
          <p:cNvSpPr txBox="1"/>
          <p:nvPr/>
        </p:nvSpPr>
        <p:spPr>
          <a:xfrm>
            <a:off x="2195489" y="2597018"/>
            <a:ext cx="1098565" cy="261610"/>
          </a:xfrm>
          <a:prstGeom prst="homePlate">
            <a:avLst/>
          </a:prstGeom>
          <a:solidFill>
            <a:srgbClr val="FBD3CD"/>
          </a:solidFill>
          <a:ln>
            <a:noFill/>
          </a:ln>
          <a:effectLst>
            <a:outerShdw blurRad="57785" dist="33020" dir="318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brightRoom" dir="t">
              <a:rot lat="0" lon="0" rev="600000"/>
            </a:lightRig>
          </a:scene3d>
          <a:sp3d prstMaterial="metal">
            <a:bevelT w="38100" h="57150" prst="angle"/>
          </a:sp3d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wrap="square" rtlCol="0" anchor="ctr">
            <a:spAutoFit/>
          </a:bodyPr>
          <a:lstStyle/>
          <a:p>
            <a:r>
              <a:rPr lang="th-TH" sz="1050" b="1" dirty="0">
                <a:solidFill>
                  <a:srgbClr val="002060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1. วิสัยทัศน์</a:t>
            </a:r>
          </a:p>
        </p:txBody>
      </p:sp>
      <p:sp>
        <p:nvSpPr>
          <p:cNvPr id="39" name="สี่เหลี่ยมผืนผ้า 50">
            <a:extLst>
              <a:ext uri="{FF2B5EF4-FFF2-40B4-BE49-F238E27FC236}">
                <a16:creationId xmlns:a16="http://schemas.microsoft.com/office/drawing/2014/main" id="{3EB82F5B-60B3-4B7D-BBB7-205D28CCFB70}"/>
              </a:ext>
            </a:extLst>
          </p:cNvPr>
          <p:cNvSpPr/>
          <p:nvPr/>
        </p:nvSpPr>
        <p:spPr>
          <a:xfrm>
            <a:off x="3338335" y="2470593"/>
            <a:ext cx="6626280" cy="230832"/>
          </a:xfrm>
          <a:prstGeom prst="rect">
            <a:avLst/>
          </a:prstGeom>
          <a:solidFill>
            <a:srgbClr val="FFEDE5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r>
              <a:rPr lang="th-TH" sz="900" b="1" dirty="0">
                <a:solidFill>
                  <a:srgbClr val="002060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มุ่งขับเคลื่อนการพัฒนาชุมชนด้วยเทคโนโลยีดิจิทัลอย่างเต็มรูปแบบ เพื่อสนับสนุนการยกระดับคุณภาพชีวิตและเศรษฐกิจฐานราก</a:t>
            </a:r>
            <a:endParaRPr lang="en-US" sz="900" dirty="0">
              <a:solidFill>
                <a:srgbClr val="002060"/>
              </a:solidFill>
              <a:latin typeface="Chulabhorn Likit Text" panose="00000500000000000000" pitchFamily="50" charset="-34"/>
              <a:ea typeface="Cordia New" panose="020B0304020202020204" pitchFamily="34" charset="-34"/>
              <a:cs typeface="Chulabhorn Likit Text" panose="00000500000000000000" pitchFamily="50" charset="-34"/>
            </a:endParaRPr>
          </a:p>
        </p:txBody>
      </p:sp>
      <p:sp>
        <p:nvSpPr>
          <p:cNvPr id="41" name="กล่องข้อความ 49">
            <a:extLst>
              <a:ext uri="{FF2B5EF4-FFF2-40B4-BE49-F238E27FC236}">
                <a16:creationId xmlns:a16="http://schemas.microsoft.com/office/drawing/2014/main" id="{5756C1CF-5BD2-473F-BDEC-EC5821A2DF54}"/>
              </a:ext>
            </a:extLst>
          </p:cNvPr>
          <p:cNvSpPr txBox="1"/>
          <p:nvPr/>
        </p:nvSpPr>
        <p:spPr>
          <a:xfrm>
            <a:off x="98712" y="4488252"/>
            <a:ext cx="2045102" cy="701731"/>
          </a:xfrm>
          <a:prstGeom prst="rect">
            <a:avLst/>
          </a:prstGeom>
          <a:solidFill>
            <a:schemeClr val="accent4">
              <a:lumMod val="20000"/>
              <a:lumOff val="80000"/>
            </a:schemeClr>
          </a:solidFill>
          <a:ln>
            <a:noFill/>
          </a:ln>
          <a:effectLst>
            <a:outerShdw blurRad="107950" dist="12700" dir="5400000" algn="ctr">
              <a:srgbClr val="000000"/>
            </a:outerShdw>
          </a:effectLst>
          <a:scene3d>
            <a:camera prst="orthographicFront">
              <a:rot lat="0" lon="0" rev="0"/>
            </a:camera>
            <a:lightRig rig="soft" dir="t">
              <a:rot lat="0" lon="0" rev="0"/>
            </a:lightRig>
          </a:scene3d>
          <a:sp3d contourW="44450" prstMaterial="matte">
            <a:bevelT w="63500" h="63500" prst="artDeco"/>
            <a:contourClr>
              <a:srgbClr val="FFFFFF"/>
            </a:contourClr>
          </a:sp3d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>
              <a:lnSpc>
                <a:spcPct val="120000"/>
              </a:lnSpc>
            </a:pPr>
            <a:r>
              <a:rPr lang="en-US" sz="1100" b="1" dirty="0">
                <a:solidFill>
                  <a:srgbClr val="002060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4</a:t>
            </a:r>
            <a:r>
              <a:rPr lang="th-TH" sz="1100" b="1" dirty="0">
                <a:solidFill>
                  <a:srgbClr val="002060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. แผนปฏิบัติดิจิทัล (ระยะยาว) พ.ศ.</a:t>
            </a:r>
            <a:r>
              <a:rPr lang="th-TH" sz="1100" b="1" dirty="0" smtClean="0">
                <a:solidFill>
                  <a:srgbClr val="002060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25</a:t>
            </a:r>
            <a:r>
              <a:rPr lang="en-US" sz="1100" b="1" dirty="0" smtClean="0">
                <a:solidFill>
                  <a:srgbClr val="002060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66</a:t>
            </a:r>
            <a:r>
              <a:rPr lang="th-TH" sz="1100" b="1" dirty="0" smtClean="0">
                <a:solidFill>
                  <a:srgbClr val="002060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 </a:t>
            </a:r>
            <a:r>
              <a:rPr lang="th-TH" sz="1100" b="1" dirty="0">
                <a:solidFill>
                  <a:srgbClr val="002060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- </a:t>
            </a:r>
            <a:r>
              <a:rPr lang="th-TH" sz="1100" b="1" dirty="0" smtClean="0">
                <a:solidFill>
                  <a:srgbClr val="002060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256</a:t>
            </a:r>
            <a:r>
              <a:rPr lang="en-US" sz="1100" b="1" dirty="0" smtClean="0">
                <a:solidFill>
                  <a:srgbClr val="002060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8</a:t>
            </a:r>
            <a:r>
              <a:rPr lang="th-TH" sz="1100" b="1" dirty="0" smtClean="0">
                <a:solidFill>
                  <a:srgbClr val="002060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 </a:t>
            </a:r>
            <a:r>
              <a:rPr lang="th-TH" sz="1100" b="1" dirty="0">
                <a:solidFill>
                  <a:srgbClr val="002060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/>
            </a:r>
            <a:br>
              <a:rPr lang="th-TH" sz="1100" b="1" dirty="0">
                <a:solidFill>
                  <a:srgbClr val="002060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</a:br>
            <a:r>
              <a:rPr lang="th-TH" sz="1100" b="1" dirty="0">
                <a:solidFill>
                  <a:srgbClr val="002060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กองทุนพัฒนาบทบาทสตรี</a:t>
            </a:r>
          </a:p>
        </p:txBody>
      </p:sp>
      <p:sp>
        <p:nvSpPr>
          <p:cNvPr id="42" name="กล่องข้อความ 7">
            <a:extLst>
              <a:ext uri="{FF2B5EF4-FFF2-40B4-BE49-F238E27FC236}">
                <a16:creationId xmlns:a16="http://schemas.microsoft.com/office/drawing/2014/main" id="{A0078CD9-7D5C-4627-9F14-710963AD1898}"/>
              </a:ext>
            </a:extLst>
          </p:cNvPr>
          <p:cNvSpPr txBox="1"/>
          <p:nvPr/>
        </p:nvSpPr>
        <p:spPr>
          <a:xfrm>
            <a:off x="2206455" y="4852848"/>
            <a:ext cx="1098566" cy="430887"/>
          </a:xfrm>
          <a:prstGeom prst="homePlate">
            <a:avLst/>
          </a:prstGeom>
          <a:solidFill>
            <a:schemeClr val="accent2">
              <a:lumMod val="20000"/>
              <a:lumOff val="80000"/>
            </a:schemeClr>
          </a:solidFill>
          <a:ln>
            <a:noFill/>
          </a:ln>
          <a:effectLst>
            <a:outerShdw blurRad="57785" dist="33020" dir="318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brightRoom" dir="t">
              <a:rot lat="0" lon="0" rev="600000"/>
            </a:lightRig>
          </a:scene3d>
          <a:sp3d prstMaterial="metal">
            <a:bevelT w="38100" h="57150" prst="angle"/>
          </a:sp3d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wrap="square" rtlCol="0" anchor="ctr">
            <a:spAutoFit/>
          </a:bodyPr>
          <a:lstStyle/>
          <a:p>
            <a:r>
              <a:rPr lang="th-TH" sz="1050" b="1" dirty="0">
                <a:solidFill>
                  <a:srgbClr val="002060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2. ประเด็น</a:t>
            </a:r>
            <a:br>
              <a:rPr lang="th-TH" sz="1050" b="1" dirty="0">
                <a:solidFill>
                  <a:srgbClr val="002060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</a:br>
            <a:r>
              <a:rPr lang="th-TH" sz="1050" b="1" dirty="0">
                <a:solidFill>
                  <a:srgbClr val="002060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การพัฒนา</a:t>
            </a:r>
          </a:p>
        </p:txBody>
      </p:sp>
      <p:sp>
        <p:nvSpPr>
          <p:cNvPr id="43" name="สี่เหลี่ยมผืนผ้า 50">
            <a:extLst>
              <a:ext uri="{FF2B5EF4-FFF2-40B4-BE49-F238E27FC236}">
                <a16:creationId xmlns:a16="http://schemas.microsoft.com/office/drawing/2014/main" id="{DD2EF391-F3F8-4D35-A614-5CE98BC10447}"/>
              </a:ext>
            </a:extLst>
          </p:cNvPr>
          <p:cNvSpPr/>
          <p:nvPr/>
        </p:nvSpPr>
        <p:spPr>
          <a:xfrm>
            <a:off x="3338868" y="4762462"/>
            <a:ext cx="6777877" cy="916405"/>
          </a:xfrm>
          <a:prstGeom prst="rect">
            <a:avLst/>
          </a:prstGeom>
          <a:solidFill>
            <a:schemeClr val="accent6">
              <a:lumMod val="20000"/>
              <a:lumOff val="80000"/>
            </a:schemeClr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>
              <a:lnSpc>
                <a:spcPct val="120000"/>
              </a:lnSpc>
            </a:pPr>
            <a:r>
              <a:rPr lang="th-TH" sz="900" dirty="0">
                <a:solidFill>
                  <a:srgbClr val="002060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ประเด็นการพัฒนาที่ 1 การเพิ่มประสิทธิภาพการบริการประชาชนและสร้างการรับรู้เพื่อความยั่งยืนด้วยเทคโนโลยีดิจิทัล </a:t>
            </a:r>
          </a:p>
          <a:p>
            <a:pPr>
              <a:lnSpc>
                <a:spcPct val="120000"/>
              </a:lnSpc>
            </a:pPr>
            <a:r>
              <a:rPr lang="th-TH" sz="900" dirty="0">
                <a:solidFill>
                  <a:srgbClr val="002060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ประเด็นการพัฒนาที่ 2 การใช้เทคโนโลยีดิจิทัลเพื่อสนับสนุนการพัฒนาเครือข่ายสตรีและพัฒนาศักยภาพสตรี</a:t>
            </a:r>
          </a:p>
          <a:p>
            <a:pPr>
              <a:lnSpc>
                <a:spcPct val="120000"/>
              </a:lnSpc>
            </a:pPr>
            <a:r>
              <a:rPr lang="th-TH" sz="900" dirty="0">
                <a:solidFill>
                  <a:srgbClr val="002060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ประเด็นการพัฒนาที่ 3 ก้าวสู่การเป็นองค์กรแห่งการเรียนรู้ด้วยเทคโนโลยีดิจิตัล </a:t>
            </a:r>
          </a:p>
          <a:p>
            <a:pPr>
              <a:lnSpc>
                <a:spcPct val="120000"/>
              </a:lnSpc>
            </a:pPr>
            <a:r>
              <a:rPr lang="th-TH" sz="900" dirty="0">
                <a:solidFill>
                  <a:srgbClr val="002060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ประเด็นการพัฒนาที่ 4 การบริหารจัดการข้อมูลสารสนเทศและเทคโนโลยีดิจิทัลตามหลักธรรมาภิบาล </a:t>
            </a:r>
          </a:p>
          <a:p>
            <a:pPr>
              <a:lnSpc>
                <a:spcPct val="120000"/>
              </a:lnSpc>
            </a:pPr>
            <a:r>
              <a:rPr lang="th-TH" sz="900" dirty="0">
                <a:solidFill>
                  <a:srgbClr val="002060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ประเด็นการพัฒนาที่ </a:t>
            </a:r>
            <a:r>
              <a:rPr lang="en-US" sz="900" dirty="0">
                <a:solidFill>
                  <a:srgbClr val="002060"/>
                </a:solidFill>
                <a:latin typeface="Chulabhorn Likit Text" panose="00000500000000000000" pitchFamily="50" charset="-34"/>
                <a:ea typeface="Cordia New" panose="020B0304020202020204" pitchFamily="34" charset="-34"/>
                <a:cs typeface="Chulabhorn Likit Text" panose="00000500000000000000" pitchFamily="50" charset="-34"/>
              </a:rPr>
              <a:t>5 </a:t>
            </a:r>
            <a:r>
              <a:rPr lang="th-TH" sz="900" dirty="0">
                <a:solidFill>
                  <a:srgbClr val="002060"/>
                </a:solidFill>
                <a:latin typeface="Chulabhorn Likit Text" panose="00000500000000000000" pitchFamily="50" charset="-34"/>
                <a:ea typeface="Cordia New" panose="020B0304020202020204" pitchFamily="34" charset="-34"/>
                <a:cs typeface="Chulabhorn Likit Text" panose="00000500000000000000" pitchFamily="50" charset="-34"/>
              </a:rPr>
              <a:t>พัฒนาศักยภาพบุคลากรในการใช้เทคโนโลยีดิจิทัล</a:t>
            </a:r>
            <a:endParaRPr lang="en-US" sz="900" dirty="0">
              <a:solidFill>
                <a:srgbClr val="002060"/>
              </a:solidFill>
              <a:latin typeface="Chulabhorn Likit Text" panose="00000500000000000000" pitchFamily="50" charset="-34"/>
              <a:ea typeface="Cordia New" panose="020B0304020202020204" pitchFamily="34" charset="-34"/>
              <a:cs typeface="Chulabhorn Likit Text" panose="00000500000000000000" pitchFamily="50" charset="-34"/>
            </a:endParaRPr>
          </a:p>
        </p:txBody>
      </p:sp>
      <p:sp>
        <p:nvSpPr>
          <p:cNvPr id="44" name="กล่องข้อความ 7">
            <a:extLst>
              <a:ext uri="{FF2B5EF4-FFF2-40B4-BE49-F238E27FC236}">
                <a16:creationId xmlns:a16="http://schemas.microsoft.com/office/drawing/2014/main" id="{45A7812B-C90F-4F08-A9BE-85B0FBB88649}"/>
              </a:ext>
            </a:extLst>
          </p:cNvPr>
          <p:cNvSpPr txBox="1"/>
          <p:nvPr/>
        </p:nvSpPr>
        <p:spPr>
          <a:xfrm>
            <a:off x="2195489" y="4522542"/>
            <a:ext cx="1098565" cy="261610"/>
          </a:xfrm>
          <a:prstGeom prst="homePlate">
            <a:avLst/>
          </a:prstGeom>
          <a:solidFill>
            <a:srgbClr val="FCD5CE"/>
          </a:solidFill>
          <a:ln>
            <a:noFill/>
          </a:ln>
          <a:effectLst>
            <a:outerShdw blurRad="57785" dist="33020" dir="318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brightRoom" dir="t">
              <a:rot lat="0" lon="0" rev="600000"/>
            </a:lightRig>
          </a:scene3d>
          <a:sp3d prstMaterial="metal">
            <a:bevelT w="38100" h="57150" prst="angle"/>
          </a:sp3d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wrap="square" rtlCol="0" anchor="ctr">
            <a:spAutoFit/>
          </a:bodyPr>
          <a:lstStyle/>
          <a:p>
            <a:r>
              <a:rPr lang="th-TH" sz="1050" b="1" dirty="0">
                <a:solidFill>
                  <a:srgbClr val="002060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1. วิสัยทัศน์</a:t>
            </a:r>
          </a:p>
        </p:txBody>
      </p:sp>
      <p:sp>
        <p:nvSpPr>
          <p:cNvPr id="45" name="สี่เหลี่ยมผืนผ้า 50">
            <a:extLst>
              <a:ext uri="{FF2B5EF4-FFF2-40B4-BE49-F238E27FC236}">
                <a16:creationId xmlns:a16="http://schemas.microsoft.com/office/drawing/2014/main" id="{8A31990C-DBBB-47BF-B1BD-B681D209784C}"/>
              </a:ext>
            </a:extLst>
          </p:cNvPr>
          <p:cNvSpPr/>
          <p:nvPr/>
        </p:nvSpPr>
        <p:spPr>
          <a:xfrm>
            <a:off x="3345729" y="4515492"/>
            <a:ext cx="5381283" cy="261610"/>
          </a:xfrm>
          <a:prstGeom prst="rect">
            <a:avLst/>
          </a:prstGeom>
          <a:solidFill>
            <a:srgbClr val="FFEDE5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r>
              <a:rPr lang="th-TH" sz="1050" dirty="0">
                <a:solidFill>
                  <a:srgbClr val="002060"/>
                </a:solidFill>
                <a:effectLst/>
                <a:latin typeface="Chulabhorn Likit Text" panose="00000500000000000000" pitchFamily="50" charset="-34"/>
                <a:ea typeface="Cordia New" panose="020B0304020202020204" pitchFamily="34" charset="-34"/>
                <a:cs typeface="Chulabhorn Likit Text" panose="00000500000000000000" pitchFamily="50" charset="-34"/>
              </a:rPr>
              <a:t>เป็นองค์กรที่ใช้เทคโนโลยีดิจิทัล ด้านการบริหารจัดการสารสนเทศกองทุนที่เข้มแข็ง ยั่งยืน</a:t>
            </a:r>
            <a:endParaRPr lang="en-US" sz="1050" dirty="0">
              <a:solidFill>
                <a:srgbClr val="002060"/>
              </a:solidFill>
              <a:effectLst/>
              <a:latin typeface="Chulabhorn Likit Text" panose="00000500000000000000" pitchFamily="50" charset="-34"/>
              <a:ea typeface="Cordia New" panose="020B0304020202020204" pitchFamily="34" charset="-34"/>
              <a:cs typeface="Chulabhorn Likit Text" panose="00000500000000000000" pitchFamily="50" charset="-34"/>
            </a:endParaRPr>
          </a:p>
        </p:txBody>
      </p:sp>
      <p:sp>
        <p:nvSpPr>
          <p:cNvPr id="28" name="กล่องข้อความ 7">
            <a:extLst>
              <a:ext uri="{FF2B5EF4-FFF2-40B4-BE49-F238E27FC236}">
                <a16:creationId xmlns:a16="http://schemas.microsoft.com/office/drawing/2014/main" id="{F69B9D7B-CF47-4E23-B53F-531D2612C899}"/>
              </a:ext>
            </a:extLst>
          </p:cNvPr>
          <p:cNvSpPr txBox="1"/>
          <p:nvPr/>
        </p:nvSpPr>
        <p:spPr>
          <a:xfrm>
            <a:off x="2187706" y="1948298"/>
            <a:ext cx="1107620" cy="261610"/>
          </a:xfrm>
          <a:prstGeom prst="homePlate">
            <a:avLst/>
          </a:prstGeom>
          <a:solidFill>
            <a:schemeClr val="accent2">
              <a:lumMod val="20000"/>
              <a:lumOff val="80000"/>
            </a:schemeClr>
          </a:solidFill>
          <a:ln>
            <a:noFill/>
          </a:ln>
          <a:effectLst>
            <a:outerShdw blurRad="57785" dist="33020" dir="318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brightRoom" dir="t">
              <a:rot lat="0" lon="0" rev="600000"/>
            </a:lightRig>
          </a:scene3d>
          <a:sp3d prstMaterial="metal">
            <a:bevelT w="38100" h="57150" prst="angle"/>
          </a:sp3d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wrap="square" rtlCol="0" anchor="ctr">
            <a:spAutoFit/>
          </a:bodyPr>
          <a:lstStyle/>
          <a:p>
            <a:r>
              <a:rPr lang="th-TH" sz="1050" b="1" dirty="0">
                <a:solidFill>
                  <a:srgbClr val="002060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2. ยุทธศาสตร์</a:t>
            </a:r>
          </a:p>
        </p:txBody>
      </p:sp>
      <p:sp>
        <p:nvSpPr>
          <p:cNvPr id="26" name="กล่องข้อความ 49">
            <a:extLst>
              <a:ext uri="{FF2B5EF4-FFF2-40B4-BE49-F238E27FC236}">
                <a16:creationId xmlns:a16="http://schemas.microsoft.com/office/drawing/2014/main" id="{C2CD545B-9FCF-42C0-9F4D-0E01ECE62207}"/>
              </a:ext>
            </a:extLst>
          </p:cNvPr>
          <p:cNvSpPr txBox="1"/>
          <p:nvPr/>
        </p:nvSpPr>
        <p:spPr>
          <a:xfrm>
            <a:off x="98712" y="3636304"/>
            <a:ext cx="2017806" cy="701731"/>
          </a:xfrm>
          <a:prstGeom prst="rect">
            <a:avLst/>
          </a:prstGeom>
          <a:solidFill>
            <a:schemeClr val="accent4">
              <a:lumMod val="20000"/>
              <a:lumOff val="80000"/>
            </a:schemeClr>
          </a:solidFill>
          <a:ln>
            <a:noFill/>
          </a:ln>
          <a:effectLst>
            <a:outerShdw blurRad="107950" dist="12700" dir="5400000" algn="ctr">
              <a:srgbClr val="000000"/>
            </a:outerShdw>
          </a:effectLst>
          <a:scene3d>
            <a:camera prst="orthographicFront">
              <a:rot lat="0" lon="0" rev="0"/>
            </a:camera>
            <a:lightRig rig="soft" dir="t">
              <a:rot lat="0" lon="0" rev="0"/>
            </a:lightRig>
          </a:scene3d>
          <a:sp3d contourW="44450" prstMaterial="matte">
            <a:bevelT w="63500" h="63500" prst="artDeco"/>
            <a:contourClr>
              <a:srgbClr val="FFFFFF"/>
            </a:contourClr>
          </a:sp3d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>
              <a:lnSpc>
                <a:spcPct val="120000"/>
              </a:lnSpc>
            </a:pPr>
            <a:r>
              <a:rPr lang="en-US" sz="1100" b="1" dirty="0">
                <a:solidFill>
                  <a:srgbClr val="002060"/>
                </a:solidFill>
                <a:latin typeface="Chulabhorn Likit Text" panose="00000500000000000000" pitchFamily="50" charset="-34"/>
                <a:ea typeface="Cordia New" panose="020B0304020202020204" pitchFamily="34" charset="-34"/>
                <a:cs typeface="Chulabhorn Likit Text" panose="00000500000000000000" pitchFamily="50" charset="-34"/>
              </a:rPr>
              <a:t>4. </a:t>
            </a:r>
            <a:r>
              <a:rPr lang="th-TH" sz="1100" b="1" dirty="0">
                <a:solidFill>
                  <a:srgbClr val="002060"/>
                </a:solidFill>
                <a:latin typeface="Chulabhorn Likit Text" panose="00000500000000000000" pitchFamily="50" charset="-34"/>
                <a:ea typeface="Cordia New" panose="020B0304020202020204" pitchFamily="34" charset="-34"/>
                <a:cs typeface="Chulabhorn Likit Text" panose="00000500000000000000" pitchFamily="50" charset="-34"/>
              </a:rPr>
              <a:t>แผนปฏิบัติการระยาว 5 ปี </a:t>
            </a:r>
            <a:br>
              <a:rPr lang="th-TH" sz="1100" b="1" dirty="0">
                <a:solidFill>
                  <a:srgbClr val="002060"/>
                </a:solidFill>
                <a:latin typeface="Chulabhorn Likit Text" panose="00000500000000000000" pitchFamily="50" charset="-34"/>
                <a:ea typeface="Cordia New" panose="020B0304020202020204" pitchFamily="34" charset="-34"/>
                <a:cs typeface="Chulabhorn Likit Text" panose="00000500000000000000" pitchFamily="50" charset="-34"/>
              </a:rPr>
            </a:br>
            <a:r>
              <a:rPr lang="th-TH" sz="1100" b="1" dirty="0">
                <a:solidFill>
                  <a:srgbClr val="002060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(พ.ศ.2566 - 2570)</a:t>
            </a:r>
          </a:p>
          <a:p>
            <a:pPr>
              <a:lnSpc>
                <a:spcPct val="120000"/>
              </a:lnSpc>
            </a:pPr>
            <a:r>
              <a:rPr lang="th-TH" sz="1100" b="1" dirty="0">
                <a:solidFill>
                  <a:srgbClr val="002060"/>
                </a:solidFill>
                <a:latin typeface="Chulabhorn Likit Text" panose="00000500000000000000" pitchFamily="50" charset="-34"/>
                <a:ea typeface="Cordia New" panose="020B0304020202020204" pitchFamily="34" charset="-34"/>
                <a:cs typeface="Chulabhorn Likit Text" panose="00000500000000000000" pitchFamily="50" charset="-34"/>
              </a:rPr>
              <a:t>กองทุนพัฒนาบทบาทสตรี</a:t>
            </a:r>
          </a:p>
        </p:txBody>
      </p:sp>
      <p:sp>
        <p:nvSpPr>
          <p:cNvPr id="27" name="กล่องข้อความ 7">
            <a:extLst>
              <a:ext uri="{FF2B5EF4-FFF2-40B4-BE49-F238E27FC236}">
                <a16:creationId xmlns:a16="http://schemas.microsoft.com/office/drawing/2014/main" id="{364822F8-8209-4775-93AC-D3BCD41870CE}"/>
              </a:ext>
            </a:extLst>
          </p:cNvPr>
          <p:cNvSpPr txBox="1"/>
          <p:nvPr/>
        </p:nvSpPr>
        <p:spPr>
          <a:xfrm>
            <a:off x="2175789" y="3956076"/>
            <a:ext cx="1098566" cy="430887"/>
          </a:xfrm>
          <a:prstGeom prst="homePlate">
            <a:avLst/>
          </a:prstGeom>
          <a:solidFill>
            <a:schemeClr val="accent2">
              <a:lumMod val="20000"/>
              <a:lumOff val="80000"/>
            </a:schemeClr>
          </a:solidFill>
          <a:ln>
            <a:noFill/>
          </a:ln>
          <a:effectLst>
            <a:outerShdw blurRad="57785" dist="33020" dir="318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brightRoom" dir="t">
              <a:rot lat="0" lon="0" rev="600000"/>
            </a:lightRig>
          </a:scene3d>
          <a:sp3d prstMaterial="metal">
            <a:bevelT w="38100" h="57150" prst="angle"/>
          </a:sp3d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wrap="square" rtlCol="0" anchor="ctr">
            <a:spAutoFit/>
          </a:bodyPr>
          <a:lstStyle/>
          <a:p>
            <a:r>
              <a:rPr lang="th-TH" sz="1050" b="1" dirty="0">
                <a:solidFill>
                  <a:srgbClr val="002060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2. ประเด็น</a:t>
            </a:r>
            <a:br>
              <a:rPr lang="th-TH" sz="1050" b="1" dirty="0">
                <a:solidFill>
                  <a:srgbClr val="002060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</a:br>
            <a:r>
              <a:rPr lang="th-TH" sz="1050" b="1" dirty="0">
                <a:solidFill>
                  <a:srgbClr val="002060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การพัฒนา</a:t>
            </a:r>
          </a:p>
        </p:txBody>
      </p:sp>
      <p:sp>
        <p:nvSpPr>
          <p:cNvPr id="30" name="กล่องข้อความ 7">
            <a:extLst>
              <a:ext uri="{FF2B5EF4-FFF2-40B4-BE49-F238E27FC236}">
                <a16:creationId xmlns:a16="http://schemas.microsoft.com/office/drawing/2014/main" id="{61168DBF-5C80-48E9-944A-E69CB7F2BE6D}"/>
              </a:ext>
            </a:extLst>
          </p:cNvPr>
          <p:cNvSpPr txBox="1"/>
          <p:nvPr/>
        </p:nvSpPr>
        <p:spPr>
          <a:xfrm>
            <a:off x="2164823" y="3637200"/>
            <a:ext cx="1098565" cy="261610"/>
          </a:xfrm>
          <a:prstGeom prst="homePlate">
            <a:avLst/>
          </a:prstGeom>
          <a:solidFill>
            <a:srgbClr val="FCD5CE"/>
          </a:solidFill>
          <a:ln>
            <a:noFill/>
          </a:ln>
          <a:effectLst>
            <a:outerShdw blurRad="57785" dist="33020" dir="318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brightRoom" dir="t">
              <a:rot lat="0" lon="0" rev="600000"/>
            </a:lightRig>
          </a:scene3d>
          <a:sp3d prstMaterial="metal">
            <a:bevelT w="38100" h="57150" prst="angle"/>
          </a:sp3d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wrap="square" rtlCol="0" anchor="ctr">
            <a:spAutoFit/>
          </a:bodyPr>
          <a:lstStyle/>
          <a:p>
            <a:r>
              <a:rPr lang="th-TH" sz="1050" b="1" dirty="0">
                <a:solidFill>
                  <a:srgbClr val="002060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1. วิสัยทัศน์</a:t>
            </a:r>
          </a:p>
        </p:txBody>
      </p:sp>
      <p:sp>
        <p:nvSpPr>
          <p:cNvPr id="31" name="สี่เหลี่ยมผืนผ้า 50">
            <a:extLst>
              <a:ext uri="{FF2B5EF4-FFF2-40B4-BE49-F238E27FC236}">
                <a16:creationId xmlns:a16="http://schemas.microsoft.com/office/drawing/2014/main" id="{E583D983-63B1-4FA1-BB61-27AECA44FAA5}"/>
              </a:ext>
            </a:extLst>
          </p:cNvPr>
          <p:cNvSpPr/>
          <p:nvPr/>
        </p:nvSpPr>
        <p:spPr>
          <a:xfrm>
            <a:off x="3338335" y="2736671"/>
            <a:ext cx="6755345" cy="923330"/>
          </a:xfrm>
          <a:prstGeom prst="rect">
            <a:avLst/>
          </a:prstGeom>
          <a:solidFill>
            <a:schemeClr val="accent6">
              <a:lumMod val="20000"/>
              <a:lumOff val="80000"/>
            </a:schemeClr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>
              <a:lnSpc>
                <a:spcPct val="120000"/>
              </a:lnSpc>
            </a:pPr>
            <a:r>
              <a:rPr lang="th-TH" sz="900" dirty="0">
                <a:solidFill>
                  <a:srgbClr val="002060"/>
                </a:solidFill>
                <a:latin typeface="Chulabhorn Likit Text" panose="00000500000000000000" pitchFamily="50" charset="-34"/>
                <a:ea typeface="Cordia New" panose="020B0304020202020204" pitchFamily="34" charset="-34"/>
                <a:cs typeface="Chulabhorn Likit Text" panose="00000500000000000000" pitchFamily="50" charset="-34"/>
              </a:rPr>
              <a:t>ประเด็นการพัฒนาที่</a:t>
            </a:r>
            <a:r>
              <a:rPr lang="en-US" sz="900" dirty="0">
                <a:solidFill>
                  <a:srgbClr val="002060"/>
                </a:solidFill>
                <a:latin typeface="Chulabhorn Likit Text" panose="00000500000000000000" pitchFamily="50" charset="-34"/>
                <a:ea typeface="Cordia New" panose="020B0304020202020204" pitchFamily="34" charset="-34"/>
                <a:cs typeface="Chulabhorn Likit Text" panose="00000500000000000000" pitchFamily="50" charset="-34"/>
              </a:rPr>
              <a:t> 1 </a:t>
            </a:r>
            <a:r>
              <a:rPr lang="th-TH" sz="900" dirty="0">
                <a:solidFill>
                  <a:srgbClr val="002060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บริหารจัดการแลกเปลี่ยนองค์ความรู้และสร้างความร่วมมือกับเครือข่ายและ</a:t>
            </a:r>
            <a:r>
              <a:rPr lang="th-TH" sz="900" dirty="0" smtClean="0">
                <a:solidFill>
                  <a:srgbClr val="002060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พันธมิตร</a:t>
            </a:r>
            <a:r>
              <a:rPr lang="th-TH" sz="900" dirty="0">
                <a:solidFill>
                  <a:srgbClr val="002060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ด้วยเทคโนโลยีดิจิทัล</a:t>
            </a:r>
            <a:r>
              <a:rPr lang="th-TH" sz="900" b="1" dirty="0" smtClean="0">
                <a:solidFill>
                  <a:srgbClr val="002060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/>
            </a:r>
            <a:br>
              <a:rPr lang="th-TH" sz="900" b="1" dirty="0" smtClean="0">
                <a:solidFill>
                  <a:srgbClr val="002060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</a:br>
            <a:r>
              <a:rPr lang="th-TH" sz="900" dirty="0" smtClean="0">
                <a:solidFill>
                  <a:srgbClr val="002060"/>
                </a:solidFill>
                <a:latin typeface="Chulabhorn Likit Text" panose="00000500000000000000" pitchFamily="50" charset="-34"/>
                <a:ea typeface="Cordia New" panose="020B0304020202020204" pitchFamily="34" charset="-34"/>
                <a:cs typeface="Chulabhorn Likit Text" panose="00000500000000000000" pitchFamily="50" charset="-34"/>
              </a:rPr>
              <a:t>ประเด็น</a:t>
            </a:r>
            <a:r>
              <a:rPr lang="th-TH" sz="900" dirty="0">
                <a:solidFill>
                  <a:srgbClr val="002060"/>
                </a:solidFill>
                <a:latin typeface="Chulabhorn Likit Text" panose="00000500000000000000" pitchFamily="50" charset="-34"/>
                <a:ea typeface="Cordia New" panose="020B0304020202020204" pitchFamily="34" charset="-34"/>
                <a:cs typeface="Chulabhorn Likit Text" panose="00000500000000000000" pitchFamily="50" charset="-34"/>
              </a:rPr>
              <a:t>การพัฒนาที่</a:t>
            </a:r>
            <a:r>
              <a:rPr lang="en-US" sz="900" dirty="0">
                <a:solidFill>
                  <a:srgbClr val="002060"/>
                </a:solidFill>
                <a:latin typeface="Chulabhorn Likit Text" panose="00000500000000000000" pitchFamily="50" charset="-34"/>
                <a:ea typeface="Cordia New" panose="020B0304020202020204" pitchFamily="34" charset="-34"/>
                <a:cs typeface="Chulabhorn Likit Text" panose="00000500000000000000" pitchFamily="50" charset="-34"/>
              </a:rPr>
              <a:t> 2 </a:t>
            </a:r>
            <a:r>
              <a:rPr lang="th-TH" sz="900" dirty="0">
                <a:solidFill>
                  <a:srgbClr val="002060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ยกระดับการพัฒนาระบบเทคโนโลยี</a:t>
            </a:r>
            <a:r>
              <a:rPr lang="th-TH" sz="900" dirty="0" err="1">
                <a:solidFill>
                  <a:srgbClr val="002060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ดิจิท้ล</a:t>
            </a:r>
            <a:r>
              <a:rPr lang="th-TH" sz="900" dirty="0">
                <a:solidFill>
                  <a:srgbClr val="002060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 ตามหลักธรรมา</a:t>
            </a:r>
            <a:r>
              <a:rPr lang="th-TH" sz="900" dirty="0" err="1">
                <a:solidFill>
                  <a:srgbClr val="002060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ภิ</a:t>
            </a:r>
            <a:r>
              <a:rPr lang="th-TH" sz="900" dirty="0">
                <a:solidFill>
                  <a:srgbClr val="002060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บาล</a:t>
            </a:r>
            <a:r>
              <a:rPr lang="th-TH" sz="900" dirty="0" smtClean="0">
                <a:solidFill>
                  <a:srgbClr val="002060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และ</a:t>
            </a:r>
            <a:r>
              <a:rPr lang="th-TH" sz="900" dirty="0">
                <a:solidFill>
                  <a:srgbClr val="002060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มาตรฐานสากล</a:t>
            </a:r>
            <a:r>
              <a:rPr lang="en-US" b="1" dirty="0" smtClean="0"/>
              <a:t/>
            </a:r>
            <a:br>
              <a:rPr lang="en-US" b="1" dirty="0" smtClean="0"/>
            </a:br>
            <a:r>
              <a:rPr lang="th-TH" sz="900" spc="-50" dirty="0" smtClean="0">
                <a:solidFill>
                  <a:srgbClr val="002060"/>
                </a:solidFill>
                <a:latin typeface="Chulabhorn Likit Text" panose="00000500000000000000" pitchFamily="50" charset="-34"/>
                <a:ea typeface="Cordia New" panose="020B0304020202020204" pitchFamily="34" charset="-34"/>
                <a:cs typeface="Chulabhorn Likit Text" panose="00000500000000000000" pitchFamily="50" charset="-34"/>
              </a:rPr>
              <a:t>ประเด็น</a:t>
            </a:r>
            <a:r>
              <a:rPr lang="th-TH" sz="900" spc="-50" dirty="0">
                <a:solidFill>
                  <a:srgbClr val="002060"/>
                </a:solidFill>
                <a:latin typeface="Chulabhorn Likit Text" panose="00000500000000000000" pitchFamily="50" charset="-34"/>
                <a:ea typeface="Cordia New" panose="020B0304020202020204" pitchFamily="34" charset="-34"/>
                <a:cs typeface="Chulabhorn Likit Text" panose="00000500000000000000" pitchFamily="50" charset="-34"/>
              </a:rPr>
              <a:t>การพัฒนา</a:t>
            </a:r>
            <a:r>
              <a:rPr lang="th-TH" sz="900" spc="-50" dirty="0" smtClean="0">
                <a:solidFill>
                  <a:srgbClr val="002060"/>
                </a:solidFill>
                <a:latin typeface="Chulabhorn Likit Text" panose="00000500000000000000" pitchFamily="50" charset="-34"/>
                <a:ea typeface="Cordia New" panose="020B0304020202020204" pitchFamily="34" charset="-34"/>
                <a:cs typeface="Chulabhorn Likit Text" panose="00000500000000000000" pitchFamily="50" charset="-34"/>
              </a:rPr>
              <a:t>ที่</a:t>
            </a:r>
            <a:r>
              <a:rPr lang="en-US" sz="900" spc="-50" dirty="0" smtClean="0">
                <a:solidFill>
                  <a:srgbClr val="002060"/>
                </a:solidFill>
                <a:latin typeface="Chulabhorn Likit Text" panose="00000500000000000000" pitchFamily="50" charset="-34"/>
                <a:ea typeface="Cordia New" panose="020B0304020202020204" pitchFamily="34" charset="-34"/>
                <a:cs typeface="Chulabhorn Likit Text" panose="00000500000000000000" pitchFamily="50" charset="-34"/>
              </a:rPr>
              <a:t>    </a:t>
            </a:r>
            <a:r>
              <a:rPr lang="en-US" sz="900" spc="-50" dirty="0">
                <a:solidFill>
                  <a:srgbClr val="002060"/>
                </a:solidFill>
                <a:latin typeface="Chulabhorn Likit Text" panose="00000500000000000000" pitchFamily="50" charset="-34"/>
                <a:ea typeface="Cordia New" panose="020B0304020202020204" pitchFamily="34" charset="-34"/>
                <a:cs typeface="Chulabhorn Likit Text" panose="00000500000000000000" pitchFamily="50" charset="-34"/>
              </a:rPr>
              <a:t>3 </a:t>
            </a:r>
            <a:r>
              <a:rPr lang="th-TH" sz="900" spc="-50" dirty="0">
                <a:solidFill>
                  <a:srgbClr val="002060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พัฒนาฐานข้อมูลขนาดใหญ่ (</a:t>
            </a:r>
            <a:r>
              <a:rPr lang="en-US" sz="900" spc="-50" dirty="0">
                <a:solidFill>
                  <a:srgbClr val="002060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Big Data</a:t>
            </a:r>
            <a:r>
              <a:rPr lang="th-TH" sz="900" spc="-50" dirty="0">
                <a:solidFill>
                  <a:srgbClr val="002060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) และวิเคราะห์ข้อมูล เชิง</a:t>
            </a:r>
            <a:r>
              <a:rPr lang="th-TH" sz="900" spc="-50" dirty="0" smtClean="0">
                <a:solidFill>
                  <a:srgbClr val="002060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ลึก</a:t>
            </a:r>
            <a:r>
              <a:rPr lang="th-TH" sz="900" spc="-50" dirty="0">
                <a:solidFill>
                  <a:srgbClr val="002060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สนับสนุนการขับเคลื่อนนโยบายการพัฒนาชุมชน</a:t>
            </a:r>
            <a:endParaRPr lang="en-US" sz="900" spc="-50" dirty="0">
              <a:solidFill>
                <a:srgbClr val="002060"/>
              </a:solidFill>
              <a:latin typeface="Chulabhorn Likit Text" panose="00000500000000000000" pitchFamily="50" charset="-34"/>
              <a:ea typeface="Cordia New" panose="020B0304020202020204" pitchFamily="34" charset="-34"/>
              <a:cs typeface="Chulabhorn Likit Text" panose="00000500000000000000" pitchFamily="50" charset="-34"/>
            </a:endParaRPr>
          </a:p>
          <a:p>
            <a:pPr>
              <a:lnSpc>
                <a:spcPct val="120000"/>
              </a:lnSpc>
            </a:pPr>
            <a:r>
              <a:rPr lang="th-TH" sz="900" spc="-50" dirty="0">
                <a:solidFill>
                  <a:srgbClr val="002060"/>
                </a:solidFill>
                <a:latin typeface="Chulabhorn Likit Text" panose="00000500000000000000" pitchFamily="50" charset="-34"/>
                <a:ea typeface="Cordia New" panose="020B0304020202020204" pitchFamily="34" charset="-34"/>
                <a:cs typeface="Chulabhorn Likit Text" panose="00000500000000000000" pitchFamily="50" charset="-34"/>
              </a:rPr>
              <a:t>ประเด็นการพัฒนา</a:t>
            </a:r>
            <a:r>
              <a:rPr lang="th-TH" sz="900" spc="-50" dirty="0" smtClean="0">
                <a:solidFill>
                  <a:srgbClr val="002060"/>
                </a:solidFill>
                <a:latin typeface="Chulabhorn Likit Text" panose="00000500000000000000" pitchFamily="50" charset="-34"/>
                <a:ea typeface="Cordia New" panose="020B0304020202020204" pitchFamily="34" charset="-34"/>
                <a:cs typeface="Chulabhorn Likit Text" panose="00000500000000000000" pitchFamily="50" charset="-34"/>
              </a:rPr>
              <a:t>ที่    </a:t>
            </a:r>
            <a:r>
              <a:rPr lang="en-US" sz="900" spc="-50" dirty="0">
                <a:solidFill>
                  <a:srgbClr val="002060"/>
                </a:solidFill>
                <a:latin typeface="Chulabhorn Likit Text" panose="00000500000000000000" pitchFamily="50" charset="-34"/>
                <a:ea typeface="Cordia New" panose="020B0304020202020204" pitchFamily="34" charset="-34"/>
                <a:cs typeface="Chulabhorn Likit Text" panose="00000500000000000000" pitchFamily="50" charset="-34"/>
              </a:rPr>
              <a:t>4 </a:t>
            </a:r>
            <a:r>
              <a:rPr lang="th-TH" sz="900" spc="-50" dirty="0">
                <a:solidFill>
                  <a:srgbClr val="002060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พัฒนาช่องทางการตลาดดิจิทัลสำหรับเครือข่ายร่วมสร้างผลิตภัณฑ์หรือ</a:t>
            </a:r>
            <a:r>
              <a:rPr lang="th-TH" sz="900" spc="-50" dirty="0" smtClean="0">
                <a:solidFill>
                  <a:srgbClr val="002060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บริการ</a:t>
            </a:r>
            <a:r>
              <a:rPr lang="th-TH" sz="900" spc="-50" dirty="0">
                <a:solidFill>
                  <a:srgbClr val="002060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ของชุมชนเพื่อยกระดับเศรษฐกิจฐาน</a:t>
            </a:r>
            <a:r>
              <a:rPr lang="th-TH" sz="900" spc="-50" dirty="0" smtClean="0">
                <a:solidFill>
                  <a:srgbClr val="002060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ราก</a:t>
            </a:r>
            <a:r>
              <a:rPr lang="th-TH" sz="900" dirty="0" smtClean="0">
                <a:solidFill>
                  <a:srgbClr val="002060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/>
            </a:r>
            <a:br>
              <a:rPr lang="th-TH" sz="900" dirty="0" smtClean="0">
                <a:solidFill>
                  <a:srgbClr val="002060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</a:br>
            <a:r>
              <a:rPr lang="th-TH" sz="900" dirty="0">
                <a:solidFill>
                  <a:srgbClr val="002060"/>
                </a:solidFill>
                <a:latin typeface="Chulabhorn Likit Text" panose="00000500000000000000" pitchFamily="50" charset="-34"/>
                <a:ea typeface="Cordia New" panose="020B0304020202020204" pitchFamily="34" charset="-34"/>
                <a:cs typeface="Chulabhorn Likit Text" panose="00000500000000000000" pitchFamily="50" charset="-34"/>
              </a:rPr>
              <a:t>ประเด็นการพัฒนาที่ </a:t>
            </a:r>
            <a:r>
              <a:rPr lang="en-US" sz="900" dirty="0" smtClean="0">
                <a:solidFill>
                  <a:srgbClr val="002060"/>
                </a:solidFill>
                <a:latin typeface="Chulabhorn Likit Text" panose="00000500000000000000" pitchFamily="50" charset="-34"/>
                <a:ea typeface="Cordia New" panose="020B0304020202020204" pitchFamily="34" charset="-34"/>
                <a:cs typeface="Chulabhorn Likit Text" panose="00000500000000000000" pitchFamily="50" charset="-34"/>
              </a:rPr>
              <a:t>5 </a:t>
            </a:r>
            <a:r>
              <a:rPr lang="th-TH" sz="900" b="1" dirty="0">
                <a:solidFill>
                  <a:srgbClr val="002060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เสริมสร้างความรู้ความสามารถด้านเทคโนโลยีดิจิทัล (</a:t>
            </a:r>
            <a:r>
              <a:rPr lang="en-US" sz="900" b="1" dirty="0">
                <a:solidFill>
                  <a:srgbClr val="002060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Digital Literacy</a:t>
            </a:r>
            <a:r>
              <a:rPr lang="th-TH" sz="900" b="1" dirty="0">
                <a:solidFill>
                  <a:srgbClr val="002060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) ของบุคลากร ผู้นำชุมชน และภาคีเครือข่าย</a:t>
            </a:r>
            <a:endParaRPr lang="th-TH" sz="900" dirty="0">
              <a:solidFill>
                <a:srgbClr val="002060"/>
              </a:solidFill>
              <a:latin typeface="Chulabhorn Likit Text" panose="00000500000000000000" pitchFamily="50" charset="-34"/>
              <a:ea typeface="Cordia New" panose="020B0304020202020204" pitchFamily="34" charset="-34"/>
              <a:cs typeface="Chulabhorn Likit Text" panose="00000500000000000000" pitchFamily="50" charset="-34"/>
            </a:endParaRPr>
          </a:p>
        </p:txBody>
      </p:sp>
      <p:sp>
        <p:nvSpPr>
          <p:cNvPr id="34" name="สี่เหลี่ยมผืนผ้า 50">
            <a:extLst>
              <a:ext uri="{FF2B5EF4-FFF2-40B4-BE49-F238E27FC236}">
                <a16:creationId xmlns:a16="http://schemas.microsoft.com/office/drawing/2014/main" id="{3EB82F5B-60B3-4B7D-BBB7-205D28CCFB70}"/>
              </a:ext>
            </a:extLst>
          </p:cNvPr>
          <p:cNvSpPr/>
          <p:nvPr/>
        </p:nvSpPr>
        <p:spPr>
          <a:xfrm>
            <a:off x="3338335" y="3675708"/>
            <a:ext cx="6125685" cy="253916"/>
          </a:xfrm>
          <a:prstGeom prst="rect">
            <a:avLst/>
          </a:prstGeom>
          <a:solidFill>
            <a:srgbClr val="FFEDE5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r>
              <a:rPr lang="th-TH" sz="1000" dirty="0">
                <a:solidFill>
                  <a:srgbClr val="002060"/>
                </a:solidFill>
                <a:latin typeface="Chulabhorn Likit Text" panose="00000500000000000000" pitchFamily="50" charset="-34"/>
                <a:ea typeface="Cordia New" panose="020B0304020202020204" pitchFamily="34" charset="-34"/>
                <a:cs typeface="Chulabhorn Likit Text" panose="00000500000000000000" pitchFamily="50" charset="-34"/>
              </a:rPr>
              <a:t>เป็นแหล่งทุนที่สำคัญของสตรีในการพัฒนาคุณภาพชีวิตและเศรษฐกิจในชุมชนให้มีความเข้มแข็งอย่างยั่งยืน</a:t>
            </a:r>
          </a:p>
        </p:txBody>
      </p:sp>
      <p:pic>
        <p:nvPicPr>
          <p:cNvPr id="5" name="Picture 1" descr="จำนวนสมาชิกกองทุนพัฒนาบทบาทสตรี (ข้อมูล ณ 15 กุมภาพันธ์ 2562) -  สำนักงานพัฒนาชุมชนจังหวัดอำนาจเจริญ"/>
          <p:cNvPicPr/>
          <p:nvPr/>
        </p:nvPicPr>
        <p:blipFill>
          <a:blip r:embed="rId4" cstate="print">
            <a:clrChange>
              <a:clrFrom>
                <a:srgbClr val="FFFEFF"/>
              </a:clrFrom>
              <a:clrTo>
                <a:srgbClr val="FFFE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510021" y="39254"/>
            <a:ext cx="461152" cy="461956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192999632"/>
      </p:ext>
    </p:extLst>
  </p:cSld>
  <p:clrMapOvr>
    <a:masterClrMapping/>
  </p:clrMapOvr>
</p:sld>
</file>

<file path=ppt/slides/slide1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ชื่อเรื่อง 1"/>
          <p:cNvSpPr>
            <a:spLocks noGrp="1"/>
          </p:cNvSpPr>
          <p:nvPr>
            <p:ph type="title"/>
          </p:nvPr>
        </p:nvSpPr>
        <p:spPr>
          <a:xfrm>
            <a:off x="698500" y="107049"/>
            <a:ext cx="8763000" cy="350152"/>
          </a:xfrm>
          <a:solidFill>
            <a:srgbClr val="C8EAE9"/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>
            <a:noAutofit/>
          </a:bodyPr>
          <a:lstStyle/>
          <a:p>
            <a:pPr algn="ctr"/>
            <a:r>
              <a:rPr lang="th-TH" sz="1600" b="1" dirty="0">
                <a:solidFill>
                  <a:srgbClr val="002060"/>
                </a:solidFill>
                <a:effectLst/>
                <a:latin typeface="Chulabhorn Likit Text" panose="00000500000000000000" pitchFamily="50" charset="-34"/>
                <a:ea typeface="Cordia New" panose="020B0304020202020204" pitchFamily="34" charset="-34"/>
                <a:cs typeface="Chulabhorn Likit Text" panose="00000500000000000000" pitchFamily="50" charset="-34"/>
              </a:rPr>
              <a:t>การวิเคราะห์จุดแข็ง จุดอ่อน โอกาส และอุปสรรค ในงานเทคโนโลยีสารสนเทศ (</a:t>
            </a:r>
            <a:r>
              <a:rPr lang="en-US" sz="1600" b="1" dirty="0">
                <a:solidFill>
                  <a:srgbClr val="002060"/>
                </a:solidFill>
                <a:effectLst/>
                <a:latin typeface="Chulabhorn Likit Text" panose="00000500000000000000" pitchFamily="50" charset="-34"/>
                <a:ea typeface="Cordia New" panose="020B0304020202020204" pitchFamily="34" charset="-34"/>
                <a:cs typeface="Chulabhorn Likit Text" panose="00000500000000000000" pitchFamily="50" charset="-34"/>
              </a:rPr>
              <a:t>SWOT Analysis</a:t>
            </a:r>
            <a:r>
              <a:rPr lang="th-TH" sz="1600" b="1" dirty="0">
                <a:solidFill>
                  <a:srgbClr val="002060"/>
                </a:solidFill>
                <a:effectLst/>
                <a:latin typeface="Chulabhorn Likit Text" panose="00000500000000000000" pitchFamily="50" charset="-34"/>
                <a:ea typeface="Cordia New" panose="020B0304020202020204" pitchFamily="34" charset="-34"/>
                <a:cs typeface="Chulabhorn Likit Text" panose="00000500000000000000" pitchFamily="50" charset="-34"/>
              </a:rPr>
              <a:t>)</a:t>
            </a:r>
            <a:endParaRPr lang="th-TH" sz="2000" b="1" dirty="0">
              <a:solidFill>
                <a:srgbClr val="002060"/>
              </a:solidFill>
              <a:latin typeface="Chulabhorn Likit Text" panose="00000500000000000000" pitchFamily="50" charset="-34"/>
              <a:cs typeface="Chulabhorn Likit Text" panose="00000500000000000000" pitchFamily="50" charset="-34"/>
            </a:endParaRPr>
          </a:p>
        </p:txBody>
      </p:sp>
      <p:graphicFrame>
        <p:nvGraphicFramePr>
          <p:cNvPr id="6" name="ตัวแทนเนื้อหา 3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963073524"/>
              </p:ext>
            </p:extLst>
          </p:nvPr>
        </p:nvGraphicFramePr>
        <p:xfrm>
          <a:off x="377371" y="528081"/>
          <a:ext cx="9550400" cy="5030890"/>
        </p:xfrm>
        <a:graphic>
          <a:graphicData uri="http://schemas.openxmlformats.org/drawingml/2006/table">
            <a:tbl>
              <a:tblPr firstRow="1" firstCol="1" bandRow="1">
                <a:tableStyleId>{5C22544A-7EE6-4342-B048-85BDC9FD1C3A}</a:tableStyleId>
              </a:tblPr>
              <a:tblGrid>
                <a:gridCol w="4436004">
                  <a:extLst>
                    <a:ext uri="{9D8B030D-6E8A-4147-A177-3AD203B41FA5}">
                      <a16:colId xmlns:a16="http://schemas.microsoft.com/office/drawing/2014/main" val="931748735"/>
                    </a:ext>
                  </a:extLst>
                </a:gridCol>
                <a:gridCol w="5114396">
                  <a:extLst>
                    <a:ext uri="{9D8B030D-6E8A-4147-A177-3AD203B41FA5}">
                      <a16:colId xmlns:a16="http://schemas.microsoft.com/office/drawing/2014/main" val="2205201894"/>
                    </a:ext>
                  </a:extLst>
                </a:gridCol>
              </a:tblGrid>
              <a:tr h="315523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  <a:tabLst>
                          <a:tab pos="4867275" algn="l"/>
                        </a:tabLst>
                      </a:pPr>
                      <a:r>
                        <a:rPr lang="th-TH" sz="1600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จุดแข็ง </a:t>
                      </a:r>
                      <a:r>
                        <a:rPr lang="th-TH" sz="1600" b="1" kern="1200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(</a:t>
                      </a:r>
                      <a:r>
                        <a:rPr lang="en-US" sz="1600" b="1" kern="1200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Strategies</a:t>
                      </a:r>
                      <a:r>
                        <a:rPr lang="th-TH" sz="1600" b="1" kern="1200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)</a:t>
                      </a:r>
                      <a:endParaRPr lang="en-US" sz="1600" dirty="0">
                        <a:solidFill>
                          <a:srgbClr val="002060"/>
                        </a:solidFill>
                        <a:effectLst/>
                        <a:latin typeface="Chulabhorn Likit Text" panose="00000500000000000000" pitchFamily="50" charset="-34"/>
                        <a:ea typeface="Calibri" panose="020F0502020204030204" pitchFamily="34" charset="0"/>
                        <a:cs typeface="Chulabhorn Likit Text" panose="00000500000000000000" pitchFamily="50" charset="-34"/>
                      </a:endParaRPr>
                    </a:p>
                  </a:txBody>
                  <a:tcPr marL="40128" marR="40128" marT="0" marB="0" anchor="ctr">
                    <a:lnL w="12700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8D8CA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  <a:tabLst>
                          <a:tab pos="4867275" algn="l"/>
                        </a:tabLst>
                      </a:pPr>
                      <a:r>
                        <a:rPr lang="th-TH" sz="1600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จุดอ่อน </a:t>
                      </a:r>
                      <a:r>
                        <a:rPr lang="th-TH" sz="1600" b="1" kern="1200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(</a:t>
                      </a:r>
                      <a:r>
                        <a:rPr lang="en-US" sz="1600" b="1" kern="1200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Weakness</a:t>
                      </a:r>
                      <a:r>
                        <a:rPr lang="th-TH" sz="1600" b="1" kern="1200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)</a:t>
                      </a:r>
                      <a:endParaRPr lang="en-US" sz="1600" dirty="0">
                        <a:solidFill>
                          <a:srgbClr val="002060"/>
                        </a:solidFill>
                        <a:effectLst/>
                        <a:latin typeface="Chulabhorn Likit Text" panose="00000500000000000000" pitchFamily="50" charset="-34"/>
                        <a:ea typeface="Calibri" panose="020F0502020204030204" pitchFamily="34" charset="0"/>
                        <a:cs typeface="Chulabhorn Likit Text" panose="00000500000000000000" pitchFamily="50" charset="-34"/>
                      </a:endParaRPr>
                    </a:p>
                  </a:txBody>
                  <a:tcPr marL="40128" marR="40128" marT="0" marB="0" anchor="ctr">
                    <a:lnL w="12700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65741336"/>
                  </a:ext>
                </a:extLst>
              </a:tr>
              <a:tr h="4715367">
                <a:tc>
                  <a:txBody>
                    <a:bodyPr/>
                    <a:lstStyle/>
                    <a:p>
                      <a:pPr marL="0" indent="0" algn="thaiDist">
                        <a:lnSpc>
                          <a:spcPct val="120000"/>
                        </a:lnSpc>
                        <a:buNone/>
                      </a:pPr>
                      <a:endParaRPr lang="th-TH" sz="1200" b="0" kern="1200" dirty="0">
                        <a:solidFill>
                          <a:srgbClr val="002060"/>
                        </a:solidFill>
                        <a:effectLst/>
                        <a:latin typeface="Chulabhorn Likit Text" panose="00000500000000000000" pitchFamily="50" charset="-34"/>
                        <a:ea typeface="+mn-ea"/>
                        <a:cs typeface="Chulabhorn Likit Text" panose="00000500000000000000" pitchFamily="50" charset="-34"/>
                      </a:endParaRPr>
                    </a:p>
                    <a:p>
                      <a:pPr marL="0" indent="0" algn="thaiDist">
                        <a:lnSpc>
                          <a:spcPct val="120000"/>
                        </a:lnSpc>
                        <a:buNone/>
                      </a:pPr>
                      <a:r>
                        <a:rPr lang="th-TH" sz="1200" b="0" kern="1200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1. บุคลากรด้านเทคโนโลยีดิจิทัล มีศักยภาพสูง มีสมรรถนะในการพัฒนาตนเองสามารถทำงานร่วมกันเป็นทีมได้เป็นอย่างดี และสามารถทำงานภายใต้สภาวะกดดันได้เป็นอย่างดี</a:t>
                      </a:r>
                      <a:endParaRPr lang="en-US" sz="1200" b="0" kern="1200" dirty="0">
                        <a:solidFill>
                          <a:srgbClr val="002060"/>
                        </a:solidFill>
                        <a:effectLst/>
                        <a:latin typeface="Chulabhorn Likit Text" panose="00000500000000000000" pitchFamily="50" charset="-34"/>
                        <a:ea typeface="+mn-ea"/>
                        <a:cs typeface="Chulabhorn Likit Text" panose="00000500000000000000" pitchFamily="50" charset="-34"/>
                      </a:endParaRPr>
                    </a:p>
                    <a:p>
                      <a:pPr algn="thaiDist">
                        <a:lnSpc>
                          <a:spcPct val="120000"/>
                        </a:lnSpc>
                      </a:pPr>
                      <a:r>
                        <a:rPr lang="en-US" sz="1200" b="0" kern="1200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2</a:t>
                      </a:r>
                      <a:r>
                        <a:rPr lang="th-TH" sz="1200" b="0" kern="1200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. องค์กรมีการจัดกลุ่มงานเพื่อรองรับภารกิจด้านการบริหารงานกองทุนส่วนต่าง ๆ อย่างชัดเจน</a:t>
                      </a:r>
                      <a:endParaRPr lang="en-US" sz="1200" b="0" kern="1200" dirty="0">
                        <a:solidFill>
                          <a:srgbClr val="002060"/>
                        </a:solidFill>
                        <a:effectLst/>
                        <a:latin typeface="Chulabhorn Likit Text" panose="00000500000000000000" pitchFamily="50" charset="-34"/>
                        <a:ea typeface="+mn-ea"/>
                        <a:cs typeface="Chulabhorn Likit Text" panose="00000500000000000000" pitchFamily="50" charset="-34"/>
                      </a:endParaRPr>
                    </a:p>
                    <a:p>
                      <a:pPr algn="thaiDist">
                        <a:lnSpc>
                          <a:spcPct val="120000"/>
                        </a:lnSpc>
                      </a:pPr>
                      <a:r>
                        <a:rPr lang="en-US" sz="1200" b="0" kern="1200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3</a:t>
                      </a:r>
                      <a:r>
                        <a:rPr lang="th-TH" sz="1200" b="0" kern="1200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. มีงบประมาณสนับสนุนในการพัฒนาระบบเทคโนโลยีดิจิทัลที่เพียงพอ</a:t>
                      </a:r>
                      <a:endParaRPr lang="en-US" sz="1200" b="0" kern="1200" dirty="0">
                        <a:solidFill>
                          <a:srgbClr val="002060"/>
                        </a:solidFill>
                        <a:effectLst/>
                        <a:latin typeface="Chulabhorn Likit Text" panose="00000500000000000000" pitchFamily="50" charset="-34"/>
                        <a:ea typeface="+mn-ea"/>
                        <a:cs typeface="Chulabhorn Likit Text" panose="00000500000000000000" pitchFamily="50" charset="-34"/>
                      </a:endParaRPr>
                    </a:p>
                    <a:p>
                      <a:pPr algn="thaiDist">
                        <a:lnSpc>
                          <a:spcPct val="120000"/>
                        </a:lnSpc>
                      </a:pPr>
                      <a:r>
                        <a:rPr lang="th-TH" sz="1200" b="0" kern="1200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4. มีฐานข้อมูลเพื่อการบริหารกองทุนที่เป็นระบบและมีประสิทธิภาพ</a:t>
                      </a:r>
                      <a:endParaRPr lang="en-US" sz="1200" b="0" kern="1200" dirty="0">
                        <a:solidFill>
                          <a:srgbClr val="002060"/>
                        </a:solidFill>
                        <a:effectLst/>
                        <a:latin typeface="Chulabhorn Likit Text" panose="00000500000000000000" pitchFamily="50" charset="-34"/>
                        <a:ea typeface="+mn-ea"/>
                        <a:cs typeface="Chulabhorn Likit Text" panose="00000500000000000000" pitchFamily="50" charset="-34"/>
                      </a:endParaRPr>
                    </a:p>
                  </a:txBody>
                  <a:tcPr marL="40128" marR="40128" marT="0" marB="0">
                    <a:lnL w="12700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BF8F1"/>
                    </a:solidFill>
                  </a:tcPr>
                </a:tc>
                <a:tc>
                  <a:txBody>
                    <a:bodyPr/>
                    <a:lstStyle/>
                    <a:p>
                      <a:pPr algn="thaiDist">
                        <a:lnSpc>
                          <a:spcPct val="120000"/>
                        </a:lnSpc>
                      </a:pPr>
                      <a:endParaRPr lang="th-TH" sz="1200" kern="1200" dirty="0">
                        <a:solidFill>
                          <a:srgbClr val="002060"/>
                        </a:solidFill>
                        <a:effectLst/>
                        <a:latin typeface="Chulabhorn Likit Text" panose="00000500000000000000" pitchFamily="50" charset="-34"/>
                        <a:ea typeface="+mn-ea"/>
                        <a:cs typeface="Chulabhorn Likit Text" panose="00000500000000000000" pitchFamily="50" charset="-34"/>
                      </a:endParaRPr>
                    </a:p>
                    <a:p>
                      <a:pPr algn="thaiDist">
                        <a:lnSpc>
                          <a:spcPct val="120000"/>
                        </a:lnSpc>
                      </a:pPr>
                      <a:r>
                        <a:rPr lang="th-TH" sz="1200" kern="1200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1. บุคลากรที่มีไม่เพียงพอต่อภารกิจงานที่เพิ่มสูงขึ้นเนื่องจากการขยายตัวของสมาชิกเพิ่มมากขึ้นทำให้การติดตามตรวจสอบความสมบูรณ์ของข้อมูลทั่วประเทศเกิดความล่าช้าและมีการปรับเปลี่ยนบ่อย</a:t>
                      </a:r>
                      <a:endParaRPr lang="en-US" sz="1200" kern="1200" dirty="0">
                        <a:solidFill>
                          <a:srgbClr val="002060"/>
                        </a:solidFill>
                        <a:effectLst/>
                        <a:latin typeface="Chulabhorn Likit Text" panose="00000500000000000000" pitchFamily="50" charset="-34"/>
                        <a:ea typeface="+mn-ea"/>
                        <a:cs typeface="Chulabhorn Likit Text" panose="00000500000000000000" pitchFamily="50" charset="-34"/>
                      </a:endParaRPr>
                    </a:p>
                    <a:p>
                      <a:pPr algn="thaiDist">
                        <a:lnSpc>
                          <a:spcPct val="120000"/>
                        </a:lnSpc>
                      </a:pPr>
                      <a:r>
                        <a:rPr lang="th-TH" sz="1200" kern="1200" dirty="0">
                          <a:solidFill>
                            <a:srgbClr val="C00000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2. บุคลากรระดับ</a:t>
                      </a:r>
                      <a:r>
                        <a:rPr lang="th-TH" sz="1200" kern="1200" dirty="0" smtClean="0">
                          <a:solidFill>
                            <a:srgbClr val="C00000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จังหวัดและภาคีเครือข่าย </a:t>
                      </a:r>
                      <a:r>
                        <a:rPr lang="th-TH" sz="1200" kern="1200" dirty="0">
                          <a:solidFill>
                            <a:srgbClr val="C00000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ขาดความเชี่ยวชาญการใช้เทคโนโลยีดิจิทัลที่</a:t>
                      </a:r>
                      <a:r>
                        <a:rPr lang="th-TH" sz="1200" kern="1200" dirty="0" smtClean="0">
                          <a:solidFill>
                            <a:srgbClr val="C00000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สนับสนุนการ</a:t>
                      </a:r>
                      <a:r>
                        <a:rPr lang="th-TH" sz="1200" kern="1200" dirty="0">
                          <a:solidFill>
                            <a:srgbClr val="C00000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ปฏิบัติงาน ทำให้เกิดความ ล่าช้าในการปฏิบัติงาน และยังไม่สามารถใช้ประโยชน์จากเทคโนโลยีดิจิทัลที่มีได้เต็มประสิทธิภาพ</a:t>
                      </a:r>
                      <a:endParaRPr lang="en-US" sz="1200" kern="1200" dirty="0">
                        <a:solidFill>
                          <a:srgbClr val="C00000"/>
                        </a:solidFill>
                        <a:effectLst/>
                        <a:latin typeface="Chulabhorn Likit Text" panose="00000500000000000000" pitchFamily="50" charset="-34"/>
                        <a:ea typeface="+mn-ea"/>
                        <a:cs typeface="Chulabhorn Likit Text" panose="00000500000000000000" pitchFamily="50" charset="-34"/>
                      </a:endParaRPr>
                    </a:p>
                    <a:p>
                      <a:pPr algn="thaiDist">
                        <a:lnSpc>
                          <a:spcPct val="120000"/>
                        </a:lnSpc>
                      </a:pPr>
                      <a:r>
                        <a:rPr lang="th-TH" sz="1200" kern="1200" dirty="0">
                          <a:solidFill>
                            <a:srgbClr val="C00000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3. </a:t>
                      </a:r>
                      <a:r>
                        <a:rPr lang="th-TH" sz="1200" kern="1200" dirty="0" smtClean="0">
                          <a:solidFill>
                            <a:srgbClr val="C00000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การประสานงานภายใน ยังไม่ครอบคลุมในบางกลุ่มงาน และการบูรณาการข้อมูลร่วมกันระหว่างกลุ่มงานยังไม่ชัดเจน ทำให้เกิดการทำงานที่ซ้ำซ้อน ข้อมูลอ้างอิงไม่</a:t>
                      </a:r>
                    </a:p>
                    <a:p>
                      <a:pPr algn="thaiDist">
                        <a:lnSpc>
                          <a:spcPct val="120000"/>
                        </a:lnSpc>
                      </a:pPr>
                      <a:r>
                        <a:rPr lang="th-TH" sz="1200" kern="1200" dirty="0" smtClean="0">
                          <a:solidFill>
                            <a:srgbClr val="C00000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ตรงกัน</a:t>
                      </a:r>
                    </a:p>
                    <a:p>
                      <a:pPr algn="thaiDist">
                        <a:lnSpc>
                          <a:spcPct val="120000"/>
                        </a:lnSpc>
                      </a:pPr>
                      <a:r>
                        <a:rPr lang="th-TH" sz="1200" kern="1200" dirty="0" smtClean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4. </a:t>
                      </a:r>
                      <a:r>
                        <a:rPr lang="th-TH" sz="1200" kern="1200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โปรแกรมที่พัฒนาขึ้นใหม่ ยังต้องใช้เวลาในการศึกษาเรียนรู้ เพื่อให้มีการใช้งานได้อย่างคุ้มค่า</a:t>
                      </a:r>
                      <a:endParaRPr lang="en-US" sz="1200" kern="1200" dirty="0">
                        <a:solidFill>
                          <a:srgbClr val="002060"/>
                        </a:solidFill>
                        <a:effectLst/>
                        <a:latin typeface="Chulabhorn Likit Text" panose="00000500000000000000" pitchFamily="50" charset="-34"/>
                        <a:ea typeface="+mn-ea"/>
                        <a:cs typeface="Chulabhorn Likit Text" panose="00000500000000000000" pitchFamily="50" charset="-34"/>
                      </a:endParaRPr>
                    </a:p>
                    <a:p>
                      <a:pPr algn="thaiDist">
                        <a:lnSpc>
                          <a:spcPct val="120000"/>
                        </a:lnSpc>
                      </a:pPr>
                      <a:r>
                        <a:rPr lang="th-TH" sz="1200" kern="1200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5. ผู้มีทักษะการจัดการด้านฐานข้อมูลกองทุนมีจำกัด และขาดการถ่ายทอดความรู้อย่างต่อเนื่อง</a:t>
                      </a:r>
                      <a:endParaRPr lang="en-US" sz="1200" kern="1200" dirty="0">
                        <a:solidFill>
                          <a:srgbClr val="002060"/>
                        </a:solidFill>
                        <a:effectLst/>
                        <a:latin typeface="Chulabhorn Likit Text" panose="00000500000000000000" pitchFamily="50" charset="-34"/>
                        <a:ea typeface="+mn-ea"/>
                        <a:cs typeface="Chulabhorn Likit Text" panose="00000500000000000000" pitchFamily="50" charset="-34"/>
                      </a:endParaRPr>
                    </a:p>
                    <a:p>
                      <a:pPr algn="thaiDist">
                        <a:lnSpc>
                          <a:spcPct val="120000"/>
                        </a:lnSpc>
                      </a:pPr>
                      <a:r>
                        <a:rPr lang="th-TH" sz="1200" kern="1200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6. เจ้าหน้าที่ผู้รับรวมข้อมูลระดับจังหวัดขาดความชัดเจนในแนวทางปฏิบัติ ทำให้เกิดความล่าช้าในการจัดทำรายงานและการเก็บรวบรวมข้อมูลไม่ครบถ้วน</a:t>
                      </a:r>
                      <a:endParaRPr lang="en-US" sz="1200" kern="1200" dirty="0">
                        <a:solidFill>
                          <a:srgbClr val="002060"/>
                        </a:solidFill>
                        <a:effectLst/>
                        <a:latin typeface="Chulabhorn Likit Text" panose="00000500000000000000" pitchFamily="50" charset="-34"/>
                        <a:ea typeface="+mn-ea"/>
                        <a:cs typeface="Chulabhorn Likit Text" panose="00000500000000000000" pitchFamily="50" charset="-34"/>
                      </a:endParaRPr>
                    </a:p>
                    <a:p>
                      <a:pPr algn="thaiDist">
                        <a:lnSpc>
                          <a:spcPct val="120000"/>
                        </a:lnSpc>
                      </a:pPr>
                      <a:r>
                        <a:rPr lang="th-TH" sz="1200" kern="1200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7. บุคลากรที่มีความเชี่ยวชาญเฉพาะทางด้านการเงินและการดำเนินงานกองทุน</a:t>
                      </a:r>
                      <a:br>
                        <a:rPr lang="th-TH" sz="1200" kern="1200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</a:br>
                      <a:r>
                        <a:rPr lang="th-TH" sz="1200" kern="1200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ที่เป็นเจ้าหน้าที่ภาครัฐมีน้อย ทำให้ต้องพึ่งพาการจ้างที่ภาคเอกชน ซึ่งต้องใช้งบประมาณด้านบุคลากรเพิ่มสูงขึ้น</a:t>
                      </a:r>
                      <a:endParaRPr lang="en-US" sz="1200" kern="1200" dirty="0">
                        <a:solidFill>
                          <a:srgbClr val="002060"/>
                        </a:solidFill>
                        <a:effectLst/>
                        <a:latin typeface="Chulabhorn Likit Text" panose="00000500000000000000" pitchFamily="50" charset="-34"/>
                        <a:ea typeface="+mn-ea"/>
                        <a:cs typeface="Chulabhorn Likit Text" panose="00000500000000000000" pitchFamily="50" charset="-34"/>
                      </a:endParaRPr>
                    </a:p>
                    <a:p>
                      <a:pPr algn="thaiDist">
                        <a:lnSpc>
                          <a:spcPct val="120000"/>
                        </a:lnSpc>
                      </a:pPr>
                      <a:r>
                        <a:rPr lang="en-US" sz="1200" kern="1200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8</a:t>
                      </a:r>
                      <a:r>
                        <a:rPr lang="th-TH" sz="1200" kern="1200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. ทรัพยากรสนับสนุนงานเทคโนโลยีสารสนเทศ อุปกรณ์ไม่เพียงพอ ไม่ทันสมัย ทำให้ขาดประสิทธิภาพ</a:t>
                      </a:r>
                      <a:endParaRPr lang="en-US" sz="1200" kern="1200" dirty="0">
                        <a:solidFill>
                          <a:srgbClr val="002060"/>
                        </a:solidFill>
                        <a:effectLst/>
                        <a:latin typeface="Chulabhorn Likit Text" panose="00000500000000000000" pitchFamily="50" charset="-34"/>
                        <a:ea typeface="+mn-ea"/>
                        <a:cs typeface="Chulabhorn Likit Text" panose="00000500000000000000" pitchFamily="50" charset="-34"/>
                      </a:endParaRPr>
                    </a:p>
                  </a:txBody>
                  <a:tcPr marL="40128" marR="40128" marT="0" marB="0">
                    <a:lnL w="12700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BF8F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02733587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493669456"/>
      </p:ext>
    </p:extLst>
  </p:cSld>
  <p:clrMapOvr>
    <a:masterClrMapping/>
  </p:clrMapOvr>
</p:sld>
</file>

<file path=ppt/slides/slide1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ตาราง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01306790"/>
              </p:ext>
            </p:extLst>
          </p:nvPr>
        </p:nvGraphicFramePr>
        <p:xfrm>
          <a:off x="293077" y="923352"/>
          <a:ext cx="9554308" cy="3805079"/>
        </p:xfrm>
        <a:graphic>
          <a:graphicData uri="http://schemas.openxmlformats.org/drawingml/2006/table">
            <a:tbl>
              <a:tblPr firstRow="1" firstCol="1" bandRow="1">
                <a:tableStyleId>{5C22544A-7EE6-4342-B048-85BDC9FD1C3A}</a:tableStyleId>
              </a:tblPr>
              <a:tblGrid>
                <a:gridCol w="4550252">
                  <a:extLst>
                    <a:ext uri="{9D8B030D-6E8A-4147-A177-3AD203B41FA5}">
                      <a16:colId xmlns:a16="http://schemas.microsoft.com/office/drawing/2014/main" val="1359945713"/>
                    </a:ext>
                  </a:extLst>
                </a:gridCol>
                <a:gridCol w="5004056">
                  <a:extLst>
                    <a:ext uri="{9D8B030D-6E8A-4147-A177-3AD203B41FA5}">
                      <a16:colId xmlns:a16="http://schemas.microsoft.com/office/drawing/2014/main" val="789591505"/>
                    </a:ext>
                  </a:extLst>
                </a:gridCol>
              </a:tblGrid>
              <a:tr h="326126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  <a:tabLst>
                          <a:tab pos="4867275" algn="l"/>
                        </a:tabLst>
                      </a:pPr>
                      <a:r>
                        <a:rPr lang="th-TH" sz="1600" b="0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โอกาส </a:t>
                      </a:r>
                      <a:r>
                        <a:rPr lang="th-TH" sz="1600" b="1" kern="1200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(</a:t>
                      </a:r>
                      <a:r>
                        <a:rPr lang="en-US" sz="1600" b="1" kern="1200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Opportunities</a:t>
                      </a:r>
                      <a:r>
                        <a:rPr lang="th-TH" sz="1600" b="1" kern="1200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)</a:t>
                      </a:r>
                      <a:endParaRPr lang="en-US" sz="1600" b="0" dirty="0">
                        <a:solidFill>
                          <a:srgbClr val="002060"/>
                        </a:solidFill>
                        <a:effectLst/>
                        <a:latin typeface="Chulabhorn Likit Text" panose="00000500000000000000" pitchFamily="50" charset="-34"/>
                        <a:ea typeface="Calibri" panose="020F0502020204030204" pitchFamily="34" charset="0"/>
                        <a:cs typeface="Chulabhorn Likit Text" panose="00000500000000000000" pitchFamily="50" charset="-34"/>
                      </a:endParaRPr>
                    </a:p>
                  </a:txBody>
                  <a:tcPr marL="57150" marR="57150" marT="0" marB="0" anchor="ctr">
                    <a:lnL w="12700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8D8CA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  <a:tabLst>
                          <a:tab pos="4867275" algn="l"/>
                        </a:tabLst>
                      </a:pPr>
                      <a:r>
                        <a:rPr lang="th-TH" sz="1600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อุปสรรค </a:t>
                      </a:r>
                      <a:r>
                        <a:rPr lang="th-TH" sz="1600" b="1" kern="1200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(</a:t>
                      </a:r>
                      <a:r>
                        <a:rPr lang="en-US" sz="1600" b="1" kern="1200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Threats</a:t>
                      </a:r>
                      <a:r>
                        <a:rPr lang="th-TH" sz="1600" b="1" kern="1200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)</a:t>
                      </a:r>
                      <a:endParaRPr lang="en-US" sz="1600" b="1" dirty="0">
                        <a:solidFill>
                          <a:srgbClr val="002060"/>
                        </a:solidFill>
                        <a:effectLst/>
                        <a:latin typeface="Chulabhorn Likit Text" panose="00000500000000000000" pitchFamily="50" charset="-34"/>
                        <a:ea typeface="Calibri" panose="020F0502020204030204" pitchFamily="34" charset="0"/>
                        <a:cs typeface="Chulabhorn Likit Text" panose="00000500000000000000" pitchFamily="50" charset="-34"/>
                      </a:endParaRPr>
                    </a:p>
                  </a:txBody>
                  <a:tcPr marL="57150" marR="57150" marT="0" marB="0" anchor="ctr">
                    <a:lnL w="12700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8D8CA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99769775"/>
                  </a:ext>
                </a:extLst>
              </a:tr>
              <a:tr h="3478953">
                <a:tc>
                  <a:txBody>
                    <a:bodyPr/>
                    <a:lstStyle/>
                    <a:p>
                      <a:pPr>
                        <a:lnSpc>
                          <a:spcPct val="120000"/>
                        </a:lnSpc>
                      </a:pPr>
                      <a:endParaRPr lang="th-TH" sz="1200" b="0" kern="1200" dirty="0">
                        <a:solidFill>
                          <a:srgbClr val="002060"/>
                        </a:solidFill>
                        <a:effectLst/>
                        <a:latin typeface="Chulabhorn Likit Text" panose="00000500000000000000" pitchFamily="50" charset="-34"/>
                        <a:ea typeface="+mn-ea"/>
                        <a:cs typeface="Chulabhorn Likit Text" panose="00000500000000000000" pitchFamily="50" charset="-34"/>
                      </a:endParaRPr>
                    </a:p>
                    <a:p>
                      <a:pPr algn="thaiDist">
                        <a:lnSpc>
                          <a:spcPct val="120000"/>
                        </a:lnSpc>
                      </a:pPr>
                      <a:r>
                        <a:rPr lang="th-TH" sz="1200" b="0" kern="1200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1. ผู้บริหารมีนโยบายมุ่งเน้นการพัฒนาบุคลากรด้านเทคโนโลยีดิจิทัล เพื่อนำมาใช้ในองค์กรราชการอย่างเป็นรูปธรรม</a:t>
                      </a:r>
                      <a:endParaRPr lang="en-US" sz="1200" b="0" kern="1200" dirty="0">
                        <a:solidFill>
                          <a:srgbClr val="002060"/>
                        </a:solidFill>
                        <a:effectLst/>
                        <a:latin typeface="Chulabhorn Likit Text" panose="00000500000000000000" pitchFamily="50" charset="-34"/>
                        <a:ea typeface="+mn-ea"/>
                        <a:cs typeface="Chulabhorn Likit Text" panose="00000500000000000000" pitchFamily="50" charset="-34"/>
                      </a:endParaRPr>
                    </a:p>
                    <a:p>
                      <a:pPr>
                        <a:lnSpc>
                          <a:spcPct val="120000"/>
                        </a:lnSpc>
                      </a:pPr>
                      <a:r>
                        <a:rPr lang="en-US" sz="1200" b="0" kern="1200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2</a:t>
                      </a:r>
                      <a:r>
                        <a:rPr lang="th-TH" sz="1200" b="0" kern="1200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. กองทุนพัฒนาบทบาทสตรี อยู่ภายใต้การบริหารของกระทรวงมหาดไทยกรมการพัฒนาชุมชน ซึ่งมีผู้บริหารให้ความสำคัญในการพัฒนาระบบเทคโนโลยีดิจิทัล</a:t>
                      </a:r>
                      <a:endParaRPr lang="en-US" sz="1200" b="0" kern="1200" dirty="0">
                        <a:solidFill>
                          <a:srgbClr val="002060"/>
                        </a:solidFill>
                        <a:effectLst/>
                        <a:latin typeface="Chulabhorn Likit Text" panose="00000500000000000000" pitchFamily="50" charset="-34"/>
                        <a:ea typeface="+mn-ea"/>
                        <a:cs typeface="Chulabhorn Likit Text" panose="00000500000000000000" pitchFamily="50" charset="-34"/>
                      </a:endParaRPr>
                    </a:p>
                    <a:p>
                      <a:pPr>
                        <a:lnSpc>
                          <a:spcPct val="120000"/>
                        </a:lnSpc>
                      </a:pPr>
                      <a:r>
                        <a:rPr lang="th-TH" sz="1200" b="0" kern="1200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3. เทคโนโลยีดิจิทัลมีการพัฒนาอย่างรวดเร็ว มีความหลากหลายมากขึ้น </a:t>
                      </a:r>
                      <a:br>
                        <a:rPr lang="th-TH" sz="1200" b="0" kern="1200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</a:br>
                      <a:r>
                        <a:rPr lang="th-TH" sz="1200" b="0" kern="1200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มีประสิทธิภาพสูงและราคาถูกลง</a:t>
                      </a:r>
                      <a:endParaRPr lang="en-US" sz="1200" b="0" kern="1200" dirty="0">
                        <a:solidFill>
                          <a:srgbClr val="002060"/>
                        </a:solidFill>
                        <a:effectLst/>
                        <a:latin typeface="Chulabhorn Likit Text" panose="00000500000000000000" pitchFamily="50" charset="-34"/>
                        <a:ea typeface="+mn-ea"/>
                        <a:cs typeface="Chulabhorn Likit Text" panose="00000500000000000000" pitchFamily="50" charset="-34"/>
                      </a:endParaRPr>
                    </a:p>
                    <a:p>
                      <a:pPr>
                        <a:lnSpc>
                          <a:spcPct val="120000"/>
                        </a:lnSpc>
                      </a:pPr>
                      <a:r>
                        <a:rPr lang="th-TH" sz="1200" b="0" kern="1200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4. การได้รับความร่วมมือจากธนาคาร เพื่อสนับสนุนรูปแบบการรับชำระหนี้ที่รวดเร็วตรวจสอบได้</a:t>
                      </a:r>
                      <a:endParaRPr lang="en-US" sz="1200" b="0" kern="1200" dirty="0">
                        <a:solidFill>
                          <a:srgbClr val="002060"/>
                        </a:solidFill>
                        <a:effectLst/>
                        <a:latin typeface="Chulabhorn Likit Text" panose="00000500000000000000" pitchFamily="50" charset="-34"/>
                        <a:ea typeface="+mn-ea"/>
                        <a:cs typeface="Chulabhorn Likit Text" panose="00000500000000000000" pitchFamily="50" charset="-34"/>
                      </a:endParaRPr>
                    </a:p>
                  </a:txBody>
                  <a:tcPr marL="57150" marR="57150" marT="0" marB="0">
                    <a:lnL w="12700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BF8F1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20000"/>
                        </a:lnSpc>
                      </a:pPr>
                      <a:endParaRPr lang="th-TH" sz="1200" kern="1200" dirty="0">
                        <a:solidFill>
                          <a:srgbClr val="002060"/>
                        </a:solidFill>
                        <a:effectLst/>
                        <a:latin typeface="Chulabhorn Likit Text" panose="00000500000000000000" pitchFamily="50" charset="-34"/>
                        <a:ea typeface="+mn-ea"/>
                        <a:cs typeface="Chulabhorn Likit Text" panose="00000500000000000000" pitchFamily="50" charset="-34"/>
                      </a:endParaRPr>
                    </a:p>
                    <a:p>
                      <a:pPr>
                        <a:lnSpc>
                          <a:spcPct val="120000"/>
                        </a:lnSpc>
                      </a:pPr>
                      <a:r>
                        <a:rPr lang="th-TH" sz="1200" kern="1200" dirty="0">
                          <a:solidFill>
                            <a:srgbClr val="C00000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1. </a:t>
                      </a:r>
                      <a:r>
                        <a:rPr lang="th-TH" sz="1200" kern="1200" dirty="0" smtClean="0">
                          <a:solidFill>
                            <a:srgbClr val="C00000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ภัยคุกคามต่อความมั่นคงปลอดภัยของเทคโนโลยีดิจิทัลด้านไซเบอร์</a:t>
                      </a:r>
                      <a:r>
                        <a:rPr lang="th-TH" sz="1200" kern="1200" dirty="0" smtClean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/>
                      </a:r>
                      <a:br>
                        <a:rPr lang="th-TH" sz="1200" kern="1200" dirty="0" smtClean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</a:br>
                      <a:r>
                        <a:rPr lang="th-TH" sz="1200" kern="1200" dirty="0" smtClean="0">
                          <a:solidFill>
                            <a:srgbClr val="C00000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2. การประกาศแนวทางยังไม่ครอบคลุมการดำเนินงานที่เกิดจากกฎหมายที่เกี่ยวกับกองทุนหมุนเวียน</a:t>
                      </a:r>
                      <a:endParaRPr lang="en-US" sz="1200" kern="1200" dirty="0">
                        <a:solidFill>
                          <a:srgbClr val="C00000"/>
                        </a:solidFill>
                        <a:effectLst/>
                        <a:latin typeface="Chulabhorn Likit Text" panose="00000500000000000000" pitchFamily="50" charset="-34"/>
                        <a:ea typeface="+mn-ea"/>
                        <a:cs typeface="Chulabhorn Likit Text" panose="00000500000000000000" pitchFamily="50" charset="-34"/>
                      </a:endParaRPr>
                    </a:p>
                  </a:txBody>
                  <a:tcPr marL="57150" marR="57150" marT="0" marB="0">
                    <a:lnL w="12700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BF8F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84609883"/>
                  </a:ext>
                </a:extLst>
              </a:tr>
            </a:tbl>
          </a:graphicData>
        </a:graphic>
      </p:graphicFrame>
      <p:sp>
        <p:nvSpPr>
          <p:cNvPr id="6" name="ชื่อเรื่อง 1"/>
          <p:cNvSpPr txBox="1">
            <a:spLocks/>
          </p:cNvSpPr>
          <p:nvPr/>
        </p:nvSpPr>
        <p:spPr>
          <a:xfrm>
            <a:off x="688731" y="327386"/>
            <a:ext cx="8763000" cy="350152"/>
          </a:xfrm>
          <a:prstGeom prst="rect">
            <a:avLst/>
          </a:prstGeom>
          <a:solidFill>
            <a:srgbClr val="C8EAE9"/>
          </a:solidFill>
          <a:ln w="12700" cap="flat" cmpd="sng" algn="ctr">
            <a:noFill/>
            <a:prstDash val="solid"/>
            <a:miter lim="800000"/>
          </a:ln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vert="horz" lIns="91440" tIns="45720" rIns="91440" bIns="45720" rtlCol="0" anchor="ctr">
            <a:noAutofit/>
          </a:bodyPr>
          <a:lstStyle>
            <a:lvl1pPr algn="l" defTabSz="76197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3667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1pPr>
            <a:lvl2pPr>
              <a:defRPr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2pPr>
            <a:lvl3pPr>
              <a:defRPr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3pPr>
            <a:lvl4pPr>
              <a:defRPr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4pPr>
            <a:lvl5pPr>
              <a:defRPr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5pPr>
            <a:lvl6pPr>
              <a:defRPr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6pPr>
            <a:lvl7pPr>
              <a:defRPr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7pPr>
            <a:lvl8pPr>
              <a:defRPr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8pPr>
            <a:lvl9pPr>
              <a:defRPr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th-TH" sz="1600" b="1" dirty="0">
                <a:solidFill>
                  <a:srgbClr val="002060"/>
                </a:solidFill>
                <a:latin typeface="Chulabhorn Likit Text" panose="00000500000000000000" pitchFamily="50" charset="-34"/>
                <a:ea typeface="Cordia New" panose="020B0304020202020204" pitchFamily="34" charset="-34"/>
                <a:cs typeface="Chulabhorn Likit Text" panose="00000500000000000000" pitchFamily="50" charset="-34"/>
              </a:rPr>
              <a:t>การวิเคราะห์จุดแข็ง จุดอ่อน โอกาส และอุปสรรค ในงานเทคโนโลยีสารสนเทศ (</a:t>
            </a:r>
            <a:r>
              <a:rPr lang="en-US" sz="1600" b="1" dirty="0">
                <a:solidFill>
                  <a:srgbClr val="002060"/>
                </a:solidFill>
                <a:latin typeface="Chulabhorn Likit Text" panose="00000500000000000000" pitchFamily="50" charset="-34"/>
                <a:ea typeface="Cordia New" panose="020B0304020202020204" pitchFamily="34" charset="-34"/>
                <a:cs typeface="Chulabhorn Likit Text" panose="00000500000000000000" pitchFamily="50" charset="-34"/>
              </a:rPr>
              <a:t>SWOT Analysis</a:t>
            </a:r>
            <a:r>
              <a:rPr lang="th-TH" sz="1600" b="1" dirty="0">
                <a:solidFill>
                  <a:srgbClr val="002060"/>
                </a:solidFill>
                <a:latin typeface="Chulabhorn Likit Text" panose="00000500000000000000" pitchFamily="50" charset="-34"/>
                <a:ea typeface="Cordia New" panose="020B0304020202020204" pitchFamily="34" charset="-34"/>
                <a:cs typeface="Chulabhorn Likit Text" panose="00000500000000000000" pitchFamily="50" charset="-34"/>
              </a:rPr>
              <a:t>)</a:t>
            </a:r>
            <a:endParaRPr lang="th-TH" sz="2000" b="1" dirty="0">
              <a:solidFill>
                <a:srgbClr val="002060"/>
              </a:solidFill>
              <a:latin typeface="Chulabhorn Likit Text" panose="00000500000000000000" pitchFamily="50" charset="-34"/>
              <a:cs typeface="Chulabhorn Likit Text" panose="00000500000000000000" pitchFamily="50" charset="-34"/>
            </a:endParaRPr>
          </a:p>
        </p:txBody>
      </p:sp>
    </p:spTree>
    <p:extLst>
      <p:ext uri="{BB962C8B-B14F-4D97-AF65-F5344CB8AC3E}">
        <p14:creationId xmlns:p14="http://schemas.microsoft.com/office/powerpoint/2010/main" val="2319516342"/>
      </p:ext>
    </p:extLst>
  </p:cSld>
  <p:clrMapOvr>
    <a:masterClrMapping/>
  </p:clrMapOvr>
</p:sld>
</file>

<file path=ppt/slides/slide1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ชื่อเรื่อง 1"/>
          <p:cNvSpPr>
            <a:spLocks noGrp="1"/>
          </p:cNvSpPr>
          <p:nvPr>
            <p:ph type="title"/>
          </p:nvPr>
        </p:nvSpPr>
        <p:spPr>
          <a:xfrm>
            <a:off x="494148" y="607438"/>
            <a:ext cx="9055100" cy="4464953"/>
          </a:xfrm>
          <a:solidFill>
            <a:schemeClr val="accent3">
              <a:lumMod val="20000"/>
              <a:lumOff val="80000"/>
            </a:schemeClr>
          </a:solidFill>
          <a:ln>
            <a:noFill/>
          </a:ln>
          <a:effectLst>
            <a:outerShdw blurRad="149987" dist="250190" dir="8460000" algn="ctr">
              <a:srgbClr val="000000">
                <a:alpha val="28000"/>
              </a:srgbClr>
            </a:outerShdw>
          </a:effectLst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>
            <a:noAutofit/>
          </a:bodyPr>
          <a:lstStyle/>
          <a:p>
            <a:pPr algn="ctr">
              <a:lnSpc>
                <a:spcPct val="120000"/>
              </a:lnSpc>
            </a:pPr>
            <a:r>
              <a:rPr lang="th-TH" sz="3200" b="1" dirty="0">
                <a:solidFill>
                  <a:srgbClr val="002060"/>
                </a:solidFill>
                <a:effectLst/>
                <a:latin typeface="Chulabhorn Likit Text" panose="00000500000000000000" pitchFamily="50" charset="-34"/>
                <a:ea typeface="Cordia New" panose="020B0304020202020204" pitchFamily="34" charset="-34"/>
                <a:cs typeface="Chulabhorn Likit Text" panose="00000500000000000000" pitchFamily="50" charset="-34"/>
              </a:rPr>
              <a:t>แผนปฏิบัติการดิจิทัล (ระย</a:t>
            </a:r>
            <a:r>
              <a:rPr lang="th-TH" sz="3200" b="1" dirty="0">
                <a:solidFill>
                  <a:srgbClr val="002060"/>
                </a:solidFill>
                <a:latin typeface="Chulabhorn Likit Text" panose="00000500000000000000" pitchFamily="50" charset="-34"/>
                <a:ea typeface="Cordia New" panose="020B0304020202020204" pitchFamily="34" charset="-34"/>
                <a:cs typeface="Chulabhorn Likit Text" panose="00000500000000000000" pitchFamily="50" charset="-34"/>
              </a:rPr>
              <a:t>ะ</a:t>
            </a:r>
            <a:r>
              <a:rPr lang="th-TH" sz="3200" b="1" dirty="0">
                <a:solidFill>
                  <a:srgbClr val="002060"/>
                </a:solidFill>
                <a:effectLst/>
                <a:latin typeface="Chulabhorn Likit Text" panose="00000500000000000000" pitchFamily="50" charset="-34"/>
                <a:ea typeface="Cordia New" panose="020B0304020202020204" pitchFamily="34" charset="-34"/>
                <a:cs typeface="Chulabhorn Likit Text" panose="00000500000000000000" pitchFamily="50" charset="-34"/>
              </a:rPr>
              <a:t>ยาว) </a:t>
            </a:r>
            <a:br>
              <a:rPr lang="th-TH" sz="3200" b="1" dirty="0">
                <a:solidFill>
                  <a:srgbClr val="002060"/>
                </a:solidFill>
                <a:effectLst/>
                <a:latin typeface="Chulabhorn Likit Text" panose="00000500000000000000" pitchFamily="50" charset="-34"/>
                <a:ea typeface="Cordia New" panose="020B0304020202020204" pitchFamily="34" charset="-34"/>
                <a:cs typeface="Chulabhorn Likit Text" panose="00000500000000000000" pitchFamily="50" charset="-34"/>
              </a:rPr>
            </a:br>
            <a:r>
              <a:rPr lang="th-TH" sz="3600" b="1" dirty="0">
                <a:solidFill>
                  <a:srgbClr val="002060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พ.ศ. </a:t>
            </a:r>
            <a:r>
              <a:rPr lang="th-TH" sz="3600" b="1" dirty="0" smtClean="0">
                <a:solidFill>
                  <a:srgbClr val="002060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256</a:t>
            </a:r>
            <a:r>
              <a:rPr lang="en-US" sz="3600" b="1" dirty="0" smtClean="0">
                <a:solidFill>
                  <a:srgbClr val="002060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6</a:t>
            </a:r>
            <a:r>
              <a:rPr lang="th-TH" sz="3600" b="1" dirty="0" smtClean="0">
                <a:solidFill>
                  <a:srgbClr val="002060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 </a:t>
            </a:r>
            <a:r>
              <a:rPr lang="th-TH" sz="3600" b="1" dirty="0">
                <a:solidFill>
                  <a:srgbClr val="002060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- </a:t>
            </a:r>
            <a:r>
              <a:rPr lang="th-TH" sz="3600" b="1" dirty="0" smtClean="0">
                <a:solidFill>
                  <a:srgbClr val="002060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256</a:t>
            </a:r>
            <a:r>
              <a:rPr lang="en-US" sz="3600" b="1" dirty="0" smtClean="0">
                <a:solidFill>
                  <a:srgbClr val="002060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8</a:t>
            </a:r>
            <a:r>
              <a:rPr lang="th-TH" sz="3600" b="1" dirty="0" smtClean="0">
                <a:solidFill>
                  <a:srgbClr val="002060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 </a:t>
            </a:r>
            <a:r>
              <a:rPr lang="th-TH" sz="3600" b="1" dirty="0">
                <a:solidFill>
                  <a:srgbClr val="002060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/>
            </a:r>
            <a:br>
              <a:rPr lang="th-TH" sz="3600" b="1" dirty="0">
                <a:solidFill>
                  <a:srgbClr val="002060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</a:br>
            <a:r>
              <a:rPr lang="th-TH" sz="3600" b="1" dirty="0">
                <a:solidFill>
                  <a:srgbClr val="002060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กองทุนพัฒนาบทบาทสตรี</a:t>
            </a:r>
          </a:p>
        </p:txBody>
      </p:sp>
    </p:spTree>
    <p:extLst>
      <p:ext uri="{BB962C8B-B14F-4D97-AF65-F5344CB8AC3E}">
        <p14:creationId xmlns:p14="http://schemas.microsoft.com/office/powerpoint/2010/main" val="1460998550"/>
      </p:ext>
    </p:extLst>
  </p:cSld>
  <p:clrMapOvr>
    <a:masterClrMapping/>
  </p:clrMapOvr>
</p:sld>
</file>

<file path=ppt/slides/slide1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สี่เหลี่ยมผืนผ้า 3"/>
          <p:cNvSpPr/>
          <p:nvPr/>
        </p:nvSpPr>
        <p:spPr>
          <a:xfrm>
            <a:off x="1694330" y="168896"/>
            <a:ext cx="7263216" cy="323165"/>
          </a:xfrm>
          <a:prstGeom prst="rect">
            <a:avLst/>
          </a:prstGeom>
          <a:solidFill>
            <a:srgbClr val="F9DBDB"/>
          </a:solidFill>
          <a:ln>
            <a:noFill/>
          </a:ln>
          <a:effectLst>
            <a:outerShdw blurRad="57785" dist="33020" dir="318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brightRoom" dir="t">
              <a:rot lat="0" lon="0" rev="600000"/>
            </a:lightRig>
          </a:scene3d>
          <a:sp3d prstMaterial="metal">
            <a:bevelT w="38100" h="57150" prst="angle"/>
          </a:sp3d>
        </p:spPr>
        <p:txBody>
          <a:bodyPr wrap="square">
            <a:spAutoFit/>
          </a:bodyPr>
          <a:lstStyle/>
          <a:p>
            <a:pPr algn="ctr"/>
            <a:r>
              <a:rPr lang="th-TH" sz="1500" b="1" dirty="0">
                <a:solidFill>
                  <a:srgbClr val="002060"/>
                </a:solidFill>
                <a:latin typeface="Chulabhorn Likit Text" panose="00000500000000000000" pitchFamily="50" charset="-34"/>
                <a:ea typeface="Cordia New" panose="020B0304020202020204" pitchFamily="34" charset="-34"/>
                <a:cs typeface="Chulabhorn Likit Text" panose="00000500000000000000" pitchFamily="50" charset="-34"/>
              </a:rPr>
              <a:t>แผนปฏิบัติการดิจิทัล (ระยะยาว) </a:t>
            </a:r>
            <a:r>
              <a:rPr lang="th-TH" sz="1500" b="1" dirty="0">
                <a:solidFill>
                  <a:srgbClr val="002060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พ.ศ. </a:t>
            </a:r>
            <a:r>
              <a:rPr lang="th-TH" sz="1500" b="1" dirty="0" smtClean="0">
                <a:solidFill>
                  <a:srgbClr val="002060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256</a:t>
            </a:r>
            <a:r>
              <a:rPr lang="en-US" sz="1500" b="1" dirty="0" smtClean="0">
                <a:solidFill>
                  <a:srgbClr val="002060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6</a:t>
            </a:r>
            <a:r>
              <a:rPr lang="th-TH" sz="1500" b="1" dirty="0" smtClean="0">
                <a:solidFill>
                  <a:srgbClr val="002060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 </a:t>
            </a:r>
            <a:r>
              <a:rPr lang="th-TH" sz="1500" b="1" dirty="0">
                <a:solidFill>
                  <a:srgbClr val="002060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– </a:t>
            </a:r>
            <a:r>
              <a:rPr lang="th-TH" sz="1500" b="1" dirty="0" smtClean="0">
                <a:solidFill>
                  <a:srgbClr val="002060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256</a:t>
            </a:r>
            <a:r>
              <a:rPr lang="en-US" sz="1500" b="1" dirty="0" smtClean="0">
                <a:solidFill>
                  <a:srgbClr val="002060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8</a:t>
            </a:r>
            <a:r>
              <a:rPr lang="th-TH" sz="1500" b="1" dirty="0" smtClean="0">
                <a:solidFill>
                  <a:srgbClr val="002060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 </a:t>
            </a:r>
            <a:r>
              <a:rPr lang="th-TH" sz="1500" b="1" dirty="0">
                <a:solidFill>
                  <a:srgbClr val="002060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กองทุนพัฒนาบทบาทสตรี</a:t>
            </a:r>
            <a:endParaRPr lang="th-TH" sz="1500" dirty="0">
              <a:solidFill>
                <a:srgbClr val="002060"/>
              </a:solidFill>
              <a:latin typeface="Chulabhorn Likit Text" panose="00000500000000000000" pitchFamily="50" charset="-34"/>
              <a:cs typeface="Chulabhorn Likit Text" panose="00000500000000000000" pitchFamily="50" charset="-34"/>
            </a:endParaRPr>
          </a:p>
        </p:txBody>
      </p:sp>
      <p:pic>
        <p:nvPicPr>
          <p:cNvPr id="5" name="Picture 1" descr="จำนวนสมาชิกกองทุนพัฒนาบทบาทสตรี (ข้อมูล ณ 15 กุมภาพันธ์ 2562) -  สำนักงานพัฒนาชุมชนจังหวัดอำนาจเจริญ"/>
          <p:cNvPicPr/>
          <p:nvPr/>
        </p:nvPicPr>
        <p:blipFill>
          <a:blip r:embed="rId3" cstate="print">
            <a:clrChange>
              <a:clrFrom>
                <a:srgbClr val="FEFFFF"/>
              </a:clrFrom>
              <a:clrTo>
                <a:srgbClr val="FE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995647" y="0"/>
            <a:ext cx="556954" cy="557925"/>
          </a:xfrm>
          <a:prstGeom prst="rect">
            <a:avLst/>
          </a:prstGeom>
          <a:noFill/>
          <a:ln>
            <a:noFill/>
          </a:ln>
        </p:spPr>
      </p:pic>
      <p:pic>
        <p:nvPicPr>
          <p:cNvPr id="6" name="Picture 2" descr="โลโก้กรมการพัฒนาชุมชน (Version2560) - สำนักงานพัฒนาชุมชนจังหวัดหนองคาย |  โลโก้, ดอกไม้ผ้า, วันเกิด"/>
          <p:cNvPicPr/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00417" y="71553"/>
            <a:ext cx="555812" cy="550451"/>
          </a:xfrm>
          <a:prstGeom prst="rect">
            <a:avLst/>
          </a:prstGeom>
          <a:noFill/>
          <a:ln>
            <a:noFill/>
          </a:ln>
        </p:spPr>
      </p:pic>
      <p:sp>
        <p:nvSpPr>
          <p:cNvPr id="8" name="กล่องข้อความ 7"/>
          <p:cNvSpPr txBox="1"/>
          <p:nvPr/>
        </p:nvSpPr>
        <p:spPr>
          <a:xfrm>
            <a:off x="104413" y="2078163"/>
            <a:ext cx="2533075" cy="276999"/>
          </a:xfrm>
          <a:prstGeom prst="rect">
            <a:avLst/>
          </a:prstGeom>
          <a:solidFill>
            <a:srgbClr val="AED3E8"/>
          </a:solidFill>
          <a:ln>
            <a:noFill/>
          </a:ln>
          <a:effectLst>
            <a:outerShdw blurRad="107950" dist="12700" dir="5400000" algn="ctr">
              <a:srgbClr val="000000"/>
            </a:outerShdw>
          </a:effectLst>
          <a:scene3d>
            <a:camera prst="orthographicFront">
              <a:rot lat="0" lon="0" rev="0"/>
            </a:camera>
            <a:lightRig rig="soft" dir="t">
              <a:rot lat="0" lon="0" rev="0"/>
            </a:lightRig>
          </a:scene3d>
          <a:sp3d contourW="44450" prstMaterial="matte">
            <a:bevelT w="63500" h="63500" prst="artDeco"/>
            <a:contourClr>
              <a:srgbClr val="FFFFFF"/>
            </a:contourClr>
          </a:sp3d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r>
              <a:rPr lang="en-US" sz="1200" b="1" dirty="0">
                <a:solidFill>
                  <a:srgbClr val="002060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3</a:t>
            </a:r>
            <a:r>
              <a:rPr lang="th-TH" sz="1200" b="1" dirty="0">
                <a:solidFill>
                  <a:srgbClr val="002060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. ประเด็นการพัฒนา</a:t>
            </a:r>
          </a:p>
        </p:txBody>
      </p:sp>
      <p:sp>
        <p:nvSpPr>
          <p:cNvPr id="68" name="สี่เหลี่ยมผืนผ้า 50">
            <a:extLst>
              <a:ext uri="{FF2B5EF4-FFF2-40B4-BE49-F238E27FC236}">
                <a16:creationId xmlns:a16="http://schemas.microsoft.com/office/drawing/2014/main" id="{49570A49-82EF-47B1-B905-CBD794AB6BBD}"/>
              </a:ext>
            </a:extLst>
          </p:cNvPr>
          <p:cNvSpPr/>
          <p:nvPr/>
        </p:nvSpPr>
        <p:spPr>
          <a:xfrm>
            <a:off x="2893882" y="2077465"/>
            <a:ext cx="7135478" cy="1200329"/>
          </a:xfrm>
          <a:prstGeom prst="rect">
            <a:avLst/>
          </a:prstGeom>
          <a:solidFill>
            <a:srgbClr val="C7E1EF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>
              <a:lnSpc>
                <a:spcPct val="120000"/>
              </a:lnSpc>
            </a:pPr>
            <a:r>
              <a:rPr lang="en-US" sz="1200" dirty="0">
                <a:solidFill>
                  <a:srgbClr val="002060"/>
                </a:solidFill>
                <a:latin typeface="Chulabhorn Likit Text" panose="00000500000000000000" pitchFamily="50" charset="-34"/>
                <a:ea typeface="Cordia New" panose="020B0304020202020204" pitchFamily="34" charset="-34"/>
                <a:cs typeface="Chulabhorn Likit Text" panose="00000500000000000000" pitchFamily="50" charset="-34"/>
              </a:rPr>
              <a:t>1. </a:t>
            </a:r>
            <a:r>
              <a:rPr lang="th-TH" sz="1200" dirty="0">
                <a:solidFill>
                  <a:srgbClr val="002060"/>
                </a:solidFill>
                <a:latin typeface="Chulabhorn Likit Text" panose="00000500000000000000" pitchFamily="50" charset="-34"/>
                <a:ea typeface="Cordia New" panose="020B0304020202020204" pitchFamily="34" charset="-34"/>
                <a:cs typeface="Chulabhorn Likit Text" panose="00000500000000000000" pitchFamily="50" charset="-34"/>
              </a:rPr>
              <a:t>การเพิ่มประสิทธิภาพการบริการประชาชนและสร้างการรับรู้เพื่อความยั่งยืนด้วยเทคโนโลยีดิจิทัล</a:t>
            </a:r>
            <a:endParaRPr lang="en-US" sz="1200" dirty="0">
              <a:solidFill>
                <a:srgbClr val="002060"/>
              </a:solidFill>
              <a:latin typeface="Chulabhorn Likit Text" panose="00000500000000000000" pitchFamily="50" charset="-34"/>
              <a:ea typeface="Cordia New" panose="020B0304020202020204" pitchFamily="34" charset="-34"/>
              <a:cs typeface="Chulabhorn Likit Text" panose="00000500000000000000" pitchFamily="50" charset="-34"/>
            </a:endParaRPr>
          </a:p>
          <a:p>
            <a:pPr>
              <a:lnSpc>
                <a:spcPct val="120000"/>
              </a:lnSpc>
            </a:pPr>
            <a:r>
              <a:rPr lang="en-US" sz="1200" dirty="0">
                <a:solidFill>
                  <a:srgbClr val="002060"/>
                </a:solidFill>
                <a:latin typeface="Chulabhorn Likit Text" panose="00000500000000000000" pitchFamily="50" charset="-34"/>
                <a:ea typeface="Cordia New" panose="020B0304020202020204" pitchFamily="34" charset="-34"/>
                <a:cs typeface="Chulabhorn Likit Text" panose="00000500000000000000" pitchFamily="50" charset="-34"/>
              </a:rPr>
              <a:t>2. </a:t>
            </a:r>
            <a:r>
              <a:rPr lang="th-TH" sz="1200" dirty="0">
                <a:solidFill>
                  <a:srgbClr val="002060"/>
                </a:solidFill>
                <a:latin typeface="Chulabhorn Likit Text" panose="00000500000000000000" pitchFamily="50" charset="-34"/>
                <a:ea typeface="Malgun Gothic" panose="020B0503020000020004" pitchFamily="34" charset="-127"/>
                <a:cs typeface="Chulabhorn Likit Text" panose="00000500000000000000" pitchFamily="50" charset="-34"/>
              </a:rPr>
              <a:t>การใช้เทคโนโลยีดิจิทัลเพื่อสนับสนุนการพัฒนาเครือข่ายสตรีและพัฒนาศักยภาพสตรี</a:t>
            </a:r>
            <a:r>
              <a:rPr lang="en-US" sz="1200" dirty="0">
                <a:solidFill>
                  <a:srgbClr val="002060"/>
                </a:solidFill>
                <a:latin typeface="Chulabhorn Likit Text" panose="00000500000000000000" pitchFamily="50" charset="-34"/>
                <a:ea typeface="Malgun Gothic" panose="020B0503020000020004" pitchFamily="34" charset="-127"/>
                <a:cs typeface="Chulabhorn Likit Text" panose="00000500000000000000" pitchFamily="50" charset="-34"/>
              </a:rPr>
              <a:t/>
            </a:r>
            <a:br>
              <a:rPr lang="en-US" sz="1200" dirty="0">
                <a:solidFill>
                  <a:srgbClr val="002060"/>
                </a:solidFill>
                <a:latin typeface="Chulabhorn Likit Text" panose="00000500000000000000" pitchFamily="50" charset="-34"/>
                <a:ea typeface="Malgun Gothic" panose="020B0503020000020004" pitchFamily="34" charset="-127"/>
                <a:cs typeface="Chulabhorn Likit Text" panose="00000500000000000000" pitchFamily="50" charset="-34"/>
              </a:rPr>
            </a:br>
            <a:r>
              <a:rPr lang="en-US" sz="1200" dirty="0">
                <a:solidFill>
                  <a:srgbClr val="002060"/>
                </a:solidFill>
                <a:latin typeface="Chulabhorn Likit Text" panose="00000500000000000000" pitchFamily="50" charset="-34"/>
                <a:ea typeface="Malgun Gothic" panose="020B0503020000020004" pitchFamily="34" charset="-127"/>
                <a:cs typeface="Chulabhorn Likit Text" panose="00000500000000000000" pitchFamily="50" charset="-34"/>
              </a:rPr>
              <a:t>3</a:t>
            </a:r>
            <a:r>
              <a:rPr lang="en-US" sz="1200" dirty="0">
                <a:solidFill>
                  <a:srgbClr val="002060"/>
                </a:solidFill>
                <a:latin typeface="Chulabhorn Likit Text" panose="00000500000000000000" pitchFamily="50" charset="-34"/>
                <a:ea typeface="Cordia New" panose="020B0304020202020204" pitchFamily="34" charset="-34"/>
                <a:cs typeface="Chulabhorn Likit Text" panose="00000500000000000000" pitchFamily="50" charset="-34"/>
              </a:rPr>
              <a:t>. </a:t>
            </a:r>
            <a:r>
              <a:rPr lang="th-TH" sz="1200" dirty="0">
                <a:solidFill>
                  <a:srgbClr val="002060"/>
                </a:solidFill>
                <a:latin typeface="Chulabhorn Likit Text" panose="00000500000000000000" pitchFamily="50" charset="-34"/>
                <a:ea typeface="Cordia New" panose="020B0304020202020204" pitchFamily="34" charset="-34"/>
                <a:cs typeface="Chulabhorn Likit Text" panose="00000500000000000000" pitchFamily="50" charset="-34"/>
              </a:rPr>
              <a:t>ก้าวสู่การเป็นองค์กรแห่งการเรียนรู้ด้วยเทคโนโลยีดิจิทัล</a:t>
            </a:r>
            <a:r>
              <a:rPr lang="en-US" sz="1200" dirty="0">
                <a:solidFill>
                  <a:srgbClr val="002060"/>
                </a:solidFill>
                <a:latin typeface="Chulabhorn Likit Text" panose="00000500000000000000" pitchFamily="50" charset="-34"/>
                <a:ea typeface="Malgun Gothic" panose="020B0503020000020004" pitchFamily="34" charset="-127"/>
                <a:cs typeface="Chulabhorn Likit Text" panose="00000500000000000000" pitchFamily="50" charset="-34"/>
              </a:rPr>
              <a:t/>
            </a:r>
            <a:br>
              <a:rPr lang="en-US" sz="1200" dirty="0">
                <a:solidFill>
                  <a:srgbClr val="002060"/>
                </a:solidFill>
                <a:latin typeface="Chulabhorn Likit Text" panose="00000500000000000000" pitchFamily="50" charset="-34"/>
                <a:ea typeface="Malgun Gothic" panose="020B0503020000020004" pitchFamily="34" charset="-127"/>
                <a:cs typeface="Chulabhorn Likit Text" panose="00000500000000000000" pitchFamily="50" charset="-34"/>
              </a:rPr>
            </a:br>
            <a:r>
              <a:rPr lang="en-US" sz="1200" dirty="0">
                <a:solidFill>
                  <a:srgbClr val="002060"/>
                </a:solidFill>
                <a:latin typeface="Chulabhorn Likit Text" panose="00000500000000000000" pitchFamily="50" charset="-34"/>
                <a:ea typeface="Malgun Gothic" panose="020B0503020000020004" pitchFamily="34" charset="-127"/>
                <a:cs typeface="Chulabhorn Likit Text" panose="00000500000000000000" pitchFamily="50" charset="-34"/>
              </a:rPr>
              <a:t>4. </a:t>
            </a:r>
            <a:r>
              <a:rPr lang="th-TH" sz="1200" dirty="0">
                <a:solidFill>
                  <a:srgbClr val="002060"/>
                </a:solidFill>
                <a:latin typeface="Chulabhorn Likit Text" panose="00000500000000000000" pitchFamily="50" charset="-34"/>
                <a:ea typeface="Cordia New" panose="020B0304020202020204" pitchFamily="34" charset="-34"/>
                <a:cs typeface="Chulabhorn Likit Text" panose="00000500000000000000" pitchFamily="50" charset="-34"/>
              </a:rPr>
              <a:t>การบริหารจัดการข้อมูลสารสนเทศและเทคโนโลยีดิจิทัลตามหลักธรรมาภิบาล</a:t>
            </a:r>
          </a:p>
          <a:p>
            <a:pPr>
              <a:lnSpc>
                <a:spcPct val="120000"/>
              </a:lnSpc>
            </a:pPr>
            <a:r>
              <a:rPr lang="en-US" sz="1200" dirty="0">
                <a:solidFill>
                  <a:srgbClr val="002060"/>
                </a:solidFill>
                <a:latin typeface="Chulabhorn Likit Text" panose="00000500000000000000" pitchFamily="50" charset="-34"/>
                <a:ea typeface="Cordia New" panose="020B0304020202020204" pitchFamily="34" charset="-34"/>
                <a:cs typeface="Chulabhorn Likit Text" panose="00000500000000000000" pitchFamily="50" charset="-34"/>
              </a:rPr>
              <a:t>5. </a:t>
            </a:r>
            <a:r>
              <a:rPr lang="th-TH" sz="1200" dirty="0">
                <a:solidFill>
                  <a:srgbClr val="002060"/>
                </a:solidFill>
                <a:latin typeface="Chulabhorn Likit Text" panose="00000500000000000000" pitchFamily="50" charset="-34"/>
                <a:ea typeface="Cordia New" panose="020B0304020202020204" pitchFamily="34" charset="-34"/>
                <a:cs typeface="Chulabhorn Likit Text" panose="00000500000000000000" pitchFamily="50" charset="-34"/>
              </a:rPr>
              <a:t>พัฒนาศักยภาพบุคลากรในการใช้เทคโนโลยีดิจิทัล</a:t>
            </a:r>
            <a:endParaRPr lang="en-US" sz="1200" dirty="0">
              <a:solidFill>
                <a:srgbClr val="002060"/>
              </a:solidFill>
              <a:latin typeface="Chulabhorn Likit Text" panose="00000500000000000000" pitchFamily="50" charset="-34"/>
              <a:ea typeface="Cordia New" panose="020B0304020202020204" pitchFamily="34" charset="-34"/>
              <a:cs typeface="Chulabhorn Likit Text" panose="00000500000000000000" pitchFamily="50" charset="-34"/>
            </a:endParaRPr>
          </a:p>
        </p:txBody>
      </p:sp>
      <p:sp>
        <p:nvSpPr>
          <p:cNvPr id="18" name="กล่องข้อความ 7">
            <a:extLst>
              <a:ext uri="{FF2B5EF4-FFF2-40B4-BE49-F238E27FC236}">
                <a16:creationId xmlns:a16="http://schemas.microsoft.com/office/drawing/2014/main" id="{6E5167F0-EDCE-4117-9B32-40536DD19769}"/>
              </a:ext>
            </a:extLst>
          </p:cNvPr>
          <p:cNvSpPr txBox="1"/>
          <p:nvPr/>
        </p:nvSpPr>
        <p:spPr>
          <a:xfrm>
            <a:off x="121797" y="1424556"/>
            <a:ext cx="2533075" cy="276999"/>
          </a:xfrm>
          <a:prstGeom prst="rect">
            <a:avLst/>
          </a:prstGeom>
          <a:solidFill>
            <a:srgbClr val="FAF0D7"/>
          </a:solidFill>
          <a:ln>
            <a:noFill/>
          </a:ln>
          <a:effectLst>
            <a:outerShdw blurRad="107950" dist="12700" dir="5400000" algn="ctr">
              <a:srgbClr val="000000"/>
            </a:outerShdw>
          </a:effectLst>
          <a:scene3d>
            <a:camera prst="orthographicFront">
              <a:rot lat="0" lon="0" rev="0"/>
            </a:camera>
            <a:lightRig rig="soft" dir="t">
              <a:rot lat="0" lon="0" rev="0"/>
            </a:lightRig>
          </a:scene3d>
          <a:sp3d contourW="44450" prstMaterial="matte">
            <a:bevelT w="63500" h="63500" prst="artDeco"/>
            <a:contourClr>
              <a:srgbClr val="FFFFFF"/>
            </a:contourClr>
          </a:sp3d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wrap="square" rtlCol="0" anchor="ctr">
            <a:spAutoFit/>
          </a:bodyPr>
          <a:lstStyle/>
          <a:p>
            <a:r>
              <a:rPr lang="th-TH" sz="1200" b="1" dirty="0">
                <a:solidFill>
                  <a:srgbClr val="002060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2. พันธกิจ</a:t>
            </a:r>
          </a:p>
        </p:txBody>
      </p:sp>
      <p:sp>
        <p:nvSpPr>
          <p:cNvPr id="25" name="สี่เหลี่ยมผืนผ้า 50">
            <a:extLst>
              <a:ext uri="{FF2B5EF4-FFF2-40B4-BE49-F238E27FC236}">
                <a16:creationId xmlns:a16="http://schemas.microsoft.com/office/drawing/2014/main" id="{198CD191-5C90-49D3-BC81-390005EAEF85}"/>
              </a:ext>
            </a:extLst>
          </p:cNvPr>
          <p:cNvSpPr/>
          <p:nvPr/>
        </p:nvSpPr>
        <p:spPr>
          <a:xfrm>
            <a:off x="2893882" y="1139714"/>
            <a:ext cx="7123603" cy="861774"/>
          </a:xfrm>
          <a:prstGeom prst="rect">
            <a:avLst/>
          </a:prstGeom>
          <a:solidFill>
            <a:srgbClr val="FBF4E1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r>
              <a:rPr lang="en-US" sz="1000" dirty="0">
                <a:solidFill>
                  <a:srgbClr val="002060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1</a:t>
            </a:r>
            <a:r>
              <a:rPr lang="th-TH" sz="1000" dirty="0">
                <a:solidFill>
                  <a:srgbClr val="002060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. บริหารจัดการเทคโนโลยีดิจิทัลให้สามารถตอบสนองต่อความต้องการ             </a:t>
            </a:r>
            <a:r>
              <a:rPr lang="en-US" sz="1000" dirty="0" smtClean="0">
                <a:solidFill>
                  <a:srgbClr val="002060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   3. </a:t>
            </a:r>
            <a:r>
              <a:rPr lang="th-TH" sz="1000" dirty="0">
                <a:solidFill>
                  <a:srgbClr val="002060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เสริมสร้างขีดความสามารถของบุคลากรด้าน      </a:t>
            </a:r>
            <a:br>
              <a:rPr lang="th-TH" sz="1000" dirty="0">
                <a:solidFill>
                  <a:srgbClr val="002060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</a:br>
            <a:r>
              <a:rPr lang="th-TH" sz="1000" dirty="0">
                <a:solidFill>
                  <a:srgbClr val="002060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    ของกองทุนได้อย่างครบถ้วนตามแผนปฏิบัติการระยะยาว (พ.ศ.</a:t>
            </a:r>
            <a:r>
              <a:rPr lang="en-US" sz="1000" dirty="0" smtClean="0">
                <a:solidFill>
                  <a:srgbClr val="002060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2567-2569)</a:t>
            </a:r>
            <a:r>
              <a:rPr lang="th-TH" sz="1000" dirty="0" smtClean="0">
                <a:solidFill>
                  <a:srgbClr val="002060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       เทคโนโลยี</a:t>
            </a:r>
            <a:r>
              <a:rPr lang="th-TH" sz="1000" dirty="0">
                <a:solidFill>
                  <a:srgbClr val="002060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ดิจิทัลเพื่อการพัฒนากองทุน</a:t>
            </a:r>
            <a:br>
              <a:rPr lang="th-TH" sz="1000" dirty="0">
                <a:solidFill>
                  <a:srgbClr val="002060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</a:br>
            <a:r>
              <a:rPr lang="th-TH" sz="1000" dirty="0">
                <a:solidFill>
                  <a:srgbClr val="002060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    กองทุนพัฒนาบทบาทสตรี</a:t>
            </a:r>
            <a:r>
              <a:rPr lang="en-US" sz="1000" dirty="0">
                <a:solidFill>
                  <a:srgbClr val="002060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                                                                                   4. </a:t>
            </a:r>
            <a:r>
              <a:rPr lang="th-TH" sz="1000" dirty="0">
                <a:solidFill>
                  <a:srgbClr val="002060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สนับสนุนการจัดการองค์ความรู้ด้วยสารสนเทศ</a:t>
            </a:r>
          </a:p>
          <a:p>
            <a:r>
              <a:rPr lang="en-US" sz="1000" dirty="0">
                <a:solidFill>
                  <a:srgbClr val="002060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2</a:t>
            </a:r>
            <a:r>
              <a:rPr lang="th-TH" sz="1000" dirty="0">
                <a:solidFill>
                  <a:srgbClr val="002060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. พัฒนาเทคโนโลยีดิจิทัล เพื่อรองรับการบริการประชาชนและทุกภาคส่วน</a:t>
            </a:r>
            <a:br>
              <a:rPr lang="th-TH" sz="1000" dirty="0">
                <a:solidFill>
                  <a:srgbClr val="002060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</a:br>
            <a:r>
              <a:rPr lang="th-TH" sz="1000" dirty="0">
                <a:solidFill>
                  <a:srgbClr val="002060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    อย่างมีคุณภาพอย่างมีธรรมาภิบาล</a:t>
            </a:r>
            <a:endParaRPr lang="en-US" sz="900" dirty="0">
              <a:solidFill>
                <a:srgbClr val="002060"/>
              </a:solidFill>
              <a:latin typeface="Chulabhorn Likit Text" panose="00000500000000000000" pitchFamily="50" charset="-34"/>
              <a:cs typeface="Chulabhorn Likit Text" panose="00000500000000000000" pitchFamily="50" charset="-34"/>
            </a:endParaRPr>
          </a:p>
        </p:txBody>
      </p:sp>
      <p:sp>
        <p:nvSpPr>
          <p:cNvPr id="28" name="กล่องข้อความ 7">
            <a:extLst>
              <a:ext uri="{FF2B5EF4-FFF2-40B4-BE49-F238E27FC236}">
                <a16:creationId xmlns:a16="http://schemas.microsoft.com/office/drawing/2014/main" id="{251EA1CB-0FE8-48D5-9BCC-76E748EF22CE}"/>
              </a:ext>
            </a:extLst>
          </p:cNvPr>
          <p:cNvSpPr txBox="1"/>
          <p:nvPr/>
        </p:nvSpPr>
        <p:spPr>
          <a:xfrm>
            <a:off x="121796" y="831342"/>
            <a:ext cx="2515287" cy="276999"/>
          </a:xfrm>
          <a:prstGeom prst="rect">
            <a:avLst/>
          </a:prstGeom>
          <a:solidFill>
            <a:srgbClr val="FFD9C0"/>
          </a:solidFill>
          <a:ln>
            <a:noFill/>
          </a:ln>
          <a:effectLst>
            <a:outerShdw blurRad="107950" dist="12700" dir="5400000" algn="ctr">
              <a:srgbClr val="000000"/>
            </a:outerShdw>
          </a:effectLst>
          <a:scene3d>
            <a:camera prst="orthographicFront">
              <a:rot lat="0" lon="0" rev="0"/>
            </a:camera>
            <a:lightRig rig="soft" dir="t">
              <a:rot lat="0" lon="0" rev="0"/>
            </a:lightRig>
          </a:scene3d>
          <a:sp3d contourW="44450" prstMaterial="matte">
            <a:bevelT w="63500" h="63500" prst="artDeco"/>
            <a:contourClr>
              <a:srgbClr val="FFFFFF"/>
            </a:contourClr>
          </a:sp3d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r>
              <a:rPr lang="th-TH" sz="1200" b="1" dirty="0">
                <a:solidFill>
                  <a:srgbClr val="002060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1. วิสัยทัศน์</a:t>
            </a:r>
          </a:p>
        </p:txBody>
      </p:sp>
      <p:sp>
        <p:nvSpPr>
          <p:cNvPr id="29" name="สี่เหลี่ยมผืนผ้า 50">
            <a:extLst>
              <a:ext uri="{FF2B5EF4-FFF2-40B4-BE49-F238E27FC236}">
                <a16:creationId xmlns:a16="http://schemas.microsoft.com/office/drawing/2014/main" id="{B2A6CDE9-B0CE-4E52-9F1A-D1655BD35C73}"/>
              </a:ext>
            </a:extLst>
          </p:cNvPr>
          <p:cNvSpPr/>
          <p:nvPr/>
        </p:nvSpPr>
        <p:spPr>
          <a:xfrm>
            <a:off x="2893882" y="831342"/>
            <a:ext cx="7123603" cy="276999"/>
          </a:xfrm>
          <a:prstGeom prst="rect">
            <a:avLst/>
          </a:prstGeom>
          <a:solidFill>
            <a:srgbClr val="FFE6D5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r>
              <a:rPr lang="th-TH" sz="1200" dirty="0">
                <a:solidFill>
                  <a:srgbClr val="002060"/>
                </a:solidFill>
                <a:latin typeface="Chulabhorn Likit Text" panose="00000500000000000000" pitchFamily="50" charset="-34"/>
                <a:ea typeface="Cordia New" panose="020B0304020202020204" pitchFamily="34" charset="-34"/>
                <a:cs typeface="Chulabhorn Likit Text" panose="00000500000000000000" pitchFamily="50" charset="-34"/>
              </a:rPr>
              <a:t>เป็นองค์กรที่ใช้เทคโนโลยีดิจิทัล ด้านการบริหารจัดการสารสนเทศกองทุนที่เข้มแข็ง ยั่งยืน</a:t>
            </a:r>
            <a:endParaRPr lang="en-US" sz="1200" dirty="0">
              <a:solidFill>
                <a:srgbClr val="002060"/>
              </a:solidFill>
              <a:latin typeface="Chulabhorn Likit Text" panose="00000500000000000000" pitchFamily="50" charset="-34"/>
              <a:ea typeface="Cordia New" panose="020B0304020202020204" pitchFamily="34" charset="-34"/>
              <a:cs typeface="Chulabhorn Likit Text" panose="00000500000000000000" pitchFamily="50" charset="-34"/>
            </a:endParaRPr>
          </a:p>
        </p:txBody>
      </p:sp>
      <p:sp>
        <p:nvSpPr>
          <p:cNvPr id="31" name="ลูกศรขวา 52">
            <a:extLst>
              <a:ext uri="{FF2B5EF4-FFF2-40B4-BE49-F238E27FC236}">
                <a16:creationId xmlns:a16="http://schemas.microsoft.com/office/drawing/2014/main" id="{9BAED5A2-FA68-43CF-8D17-C9ED38EA7FE4}"/>
              </a:ext>
            </a:extLst>
          </p:cNvPr>
          <p:cNvSpPr/>
          <p:nvPr/>
        </p:nvSpPr>
        <p:spPr>
          <a:xfrm>
            <a:off x="2712114" y="855773"/>
            <a:ext cx="169893" cy="211614"/>
          </a:xfrm>
          <a:prstGeom prst="rightArrow">
            <a:avLst/>
          </a:prstGeom>
          <a:solidFill>
            <a:srgbClr val="002060"/>
          </a:solidFill>
          <a:ln>
            <a:noFill/>
          </a:ln>
          <a:effectLst>
            <a:outerShdw blurRad="44450" dist="27940" dir="5400000" algn="ctr">
              <a:srgbClr val="000000">
                <a:alpha val="32000"/>
              </a:srgbClr>
            </a:outerShdw>
          </a:effectLst>
          <a:scene3d>
            <a:camera prst="orthographicFront">
              <a:rot lat="0" lon="0" rev="0"/>
            </a:camera>
            <a:lightRig rig="balanced" dir="t">
              <a:rot lat="0" lon="0" rev="8700000"/>
            </a:lightRig>
          </a:scene3d>
          <a:sp3d>
            <a:bevelT w="190500" h="381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 sz="1500"/>
          </a:p>
        </p:txBody>
      </p:sp>
      <p:graphicFrame>
        <p:nvGraphicFramePr>
          <p:cNvPr id="24" name="ตาราง 13">
            <a:extLst>
              <a:ext uri="{FF2B5EF4-FFF2-40B4-BE49-F238E27FC236}">
                <a16:creationId xmlns:a16="http://schemas.microsoft.com/office/drawing/2014/main" id="{9B781F05-27EF-48DE-938C-0F60F74FE749}"/>
              </a:ext>
            </a:extLst>
          </p:cNvPr>
          <p:cNvGraphicFramePr>
            <a:graphicFrameLocks noGrp="1"/>
          </p:cNvGraphicFramePr>
          <p:nvPr>
            <p:extLst/>
          </p:nvPr>
        </p:nvGraphicFramePr>
        <p:xfrm>
          <a:off x="121797" y="3337488"/>
          <a:ext cx="9907564" cy="2303780"/>
        </p:xfrm>
        <a:graphic>
          <a:graphicData uri="http://schemas.openxmlformats.org/drawingml/2006/table">
            <a:tbl>
              <a:tblPr firstRow="1" firstCol="1" bandRow="1">
                <a:tableStyleId>{C4B1156A-380E-4F78-BDF5-A606A8083BF9}</a:tableStyleId>
              </a:tblPr>
              <a:tblGrid>
                <a:gridCol w="3822241">
                  <a:extLst>
                    <a:ext uri="{9D8B030D-6E8A-4147-A177-3AD203B41FA5}">
                      <a16:colId xmlns:a16="http://schemas.microsoft.com/office/drawing/2014/main" val="462691617"/>
                    </a:ext>
                  </a:extLst>
                </a:gridCol>
                <a:gridCol w="3131630">
                  <a:extLst>
                    <a:ext uri="{9D8B030D-6E8A-4147-A177-3AD203B41FA5}">
                      <a16:colId xmlns:a16="http://schemas.microsoft.com/office/drawing/2014/main" val="1357694137"/>
                    </a:ext>
                  </a:extLst>
                </a:gridCol>
                <a:gridCol w="2953693">
                  <a:extLst>
                    <a:ext uri="{9D8B030D-6E8A-4147-A177-3AD203B41FA5}">
                      <a16:colId xmlns:a16="http://schemas.microsoft.com/office/drawing/2014/main" val="944884700"/>
                    </a:ext>
                  </a:extLst>
                </a:gridCol>
              </a:tblGrid>
              <a:tr h="27178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  <a:tabLst>
                          <a:tab pos="4867275" algn="l"/>
                        </a:tabLst>
                      </a:pPr>
                      <a:r>
                        <a:rPr lang="th-TH" sz="1200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ประเด็นการพัฒนา</a:t>
                      </a:r>
                      <a:endParaRPr lang="en-US" sz="1200" dirty="0">
                        <a:solidFill>
                          <a:srgbClr val="002060"/>
                        </a:solidFill>
                        <a:effectLst/>
                        <a:latin typeface="Chulabhorn Likit Text" panose="00000500000000000000" pitchFamily="50" charset="-34"/>
                        <a:ea typeface="Calibri" panose="020F0502020204030204" pitchFamily="34" charset="0"/>
                        <a:cs typeface="Chulabhorn Likit Text" panose="00000500000000000000" pitchFamily="50" charset="-34"/>
                      </a:endParaRPr>
                    </a:p>
                  </a:txBody>
                  <a:tcPr marL="57150" marR="57150" marT="0" marB="0" anchor="ctr">
                    <a:lnL w="12700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  <a:tabLst>
                          <a:tab pos="4867275" algn="l"/>
                        </a:tabLst>
                      </a:pPr>
                      <a:r>
                        <a:rPr lang="th-TH" sz="1200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เป้าประสงค์</a:t>
                      </a:r>
                      <a:endParaRPr lang="en-US" sz="1200" dirty="0">
                        <a:solidFill>
                          <a:srgbClr val="002060"/>
                        </a:solidFill>
                        <a:effectLst/>
                        <a:latin typeface="Chulabhorn Likit Text" panose="00000500000000000000" pitchFamily="50" charset="-34"/>
                        <a:ea typeface="Calibri" panose="020F0502020204030204" pitchFamily="34" charset="0"/>
                        <a:cs typeface="Chulabhorn Likit Text" panose="00000500000000000000" pitchFamily="50" charset="-34"/>
                      </a:endParaRPr>
                    </a:p>
                  </a:txBody>
                  <a:tcPr marL="57150" marR="57150" marT="0" marB="0" anchor="ctr">
                    <a:lnL w="12700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  <a:tabLst>
                          <a:tab pos="4867275" algn="l"/>
                        </a:tabLst>
                      </a:pPr>
                      <a:r>
                        <a:rPr lang="th-TH" sz="1200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ea typeface="Calibri" panose="020F0502020204030204" pitchFamily="34" charset="0"/>
                          <a:cs typeface="Chulabhorn Likit Text" panose="00000500000000000000" pitchFamily="50" charset="-34"/>
                        </a:rPr>
                        <a:t>แผนงาน</a:t>
                      </a:r>
                      <a:endParaRPr lang="en-US" sz="1200" dirty="0">
                        <a:solidFill>
                          <a:srgbClr val="002060"/>
                        </a:solidFill>
                        <a:effectLst/>
                        <a:latin typeface="Chulabhorn Likit Text" panose="00000500000000000000" pitchFamily="50" charset="-34"/>
                        <a:ea typeface="Calibri" panose="020F0502020204030204" pitchFamily="34" charset="0"/>
                        <a:cs typeface="Chulabhorn Likit Text" panose="00000500000000000000" pitchFamily="50" charset="-34"/>
                      </a:endParaRPr>
                    </a:p>
                  </a:txBody>
                  <a:tcPr marL="57150" marR="57150" marT="0" marB="0" anchor="ctr">
                    <a:lnL w="12700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85498618"/>
                  </a:ext>
                </a:extLst>
              </a:tr>
              <a:tr h="2032000">
                <a:tc>
                  <a:txBody>
                    <a:bodyPr/>
                    <a:lstStyle/>
                    <a:p>
                      <a:pPr marL="0" marR="0" lvl="0" indent="0" algn="l" defTabSz="761970" rtl="0" eaLnBrk="1" fontAlgn="auto" latinLnBrk="0" hangingPunct="1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867275" algn="l"/>
                        </a:tabLst>
                        <a:defRPr/>
                      </a:pPr>
                      <a:r>
                        <a:rPr lang="en-US" sz="1200" b="0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ea typeface="Cordia New" panose="020B0304020202020204" pitchFamily="34" charset="-34"/>
                          <a:cs typeface="Chulabhorn Likit Text" panose="00000500000000000000" pitchFamily="50" charset="-34"/>
                        </a:rPr>
                        <a:t>1</a:t>
                      </a:r>
                      <a:r>
                        <a:rPr lang="en-US" sz="1200" b="0" dirty="0">
                          <a:solidFill>
                            <a:srgbClr val="002060"/>
                          </a:solidFill>
                          <a:latin typeface="Chulabhorn Likit Text" panose="00000500000000000000" pitchFamily="50" charset="-34"/>
                          <a:ea typeface="Cordia New" panose="020B0304020202020204" pitchFamily="34" charset="-34"/>
                          <a:cs typeface="Chulabhorn Likit Text" panose="00000500000000000000" pitchFamily="50" charset="-34"/>
                        </a:rPr>
                        <a:t>. </a:t>
                      </a:r>
                      <a:r>
                        <a:rPr lang="th-TH" sz="1200" b="0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ea typeface="Cordia New" panose="020B0304020202020204" pitchFamily="34" charset="-34"/>
                          <a:cs typeface="Chulabhorn Likit Text" panose="00000500000000000000" pitchFamily="50" charset="-34"/>
                        </a:rPr>
                        <a:t>การเพิ่มประสิทธิภาพการบริการประชาชนและสร้าง</a:t>
                      </a:r>
                      <a:br>
                        <a:rPr lang="th-TH" sz="1200" b="0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ea typeface="Cordia New" panose="020B0304020202020204" pitchFamily="34" charset="-34"/>
                          <a:cs typeface="Chulabhorn Likit Text" panose="00000500000000000000" pitchFamily="50" charset="-34"/>
                        </a:rPr>
                      </a:br>
                      <a:r>
                        <a:rPr lang="th-TH" sz="1200" b="0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ea typeface="Cordia New" panose="020B0304020202020204" pitchFamily="34" charset="-34"/>
                          <a:cs typeface="Chulabhorn Likit Text" panose="00000500000000000000" pitchFamily="50" charset="-34"/>
                        </a:rPr>
                        <a:t>การรับรู้ เพื่อความยั่งยืนด้วยเทคโนโลยีดิจิทัล</a:t>
                      </a:r>
                      <a:endParaRPr lang="en-US" sz="1200" b="0" dirty="0">
                        <a:solidFill>
                          <a:srgbClr val="002060"/>
                        </a:solidFill>
                        <a:latin typeface="Chulabhorn Likit Text" panose="00000500000000000000" pitchFamily="50" charset="-34"/>
                        <a:ea typeface="Cordia New" panose="020B0304020202020204" pitchFamily="34" charset="-34"/>
                        <a:cs typeface="Chulabhorn Likit Text" panose="00000500000000000000" pitchFamily="50" charset="-34"/>
                      </a:endParaRPr>
                    </a:p>
                  </a:txBody>
                  <a:tcPr marL="57150" marR="57150" marT="0" marB="0">
                    <a:lnL w="12700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8EDEB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30000"/>
                        </a:lnSpc>
                      </a:pPr>
                      <a:r>
                        <a:rPr lang="th-TH" sz="1200" kern="1200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1</a:t>
                      </a:r>
                      <a:r>
                        <a:rPr lang="en-US" sz="1200" kern="1200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.</a:t>
                      </a:r>
                      <a:r>
                        <a:rPr lang="th-TH" sz="1200" kern="1200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 เพื่อให้มีเทคโนโลยีดิจิทัล รองรับการดำเนินงานตามภารกิจและการสื่อสาร</a:t>
                      </a:r>
                      <a:r>
                        <a:rPr lang="th-TH" sz="1200" u="none" kern="1200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สร้างการรับรู้แก่สมาชิกกองทุนได้อย่างมีประสิทธิภาพ</a:t>
                      </a:r>
                      <a:endParaRPr lang="en-US" sz="1200" u="none" kern="1200" dirty="0">
                        <a:solidFill>
                          <a:srgbClr val="002060"/>
                        </a:solidFill>
                        <a:effectLst/>
                        <a:latin typeface="Chulabhorn Likit Text" panose="00000500000000000000" pitchFamily="50" charset="-34"/>
                        <a:ea typeface="+mn-ea"/>
                        <a:cs typeface="Chulabhorn Likit Text" panose="00000500000000000000" pitchFamily="50" charset="-34"/>
                      </a:endParaRPr>
                    </a:p>
                    <a:p>
                      <a:pPr algn="l">
                        <a:lnSpc>
                          <a:spcPct val="130000"/>
                        </a:lnSpc>
                      </a:pPr>
                      <a:r>
                        <a:rPr lang="th-TH" sz="1200" kern="1200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2</a:t>
                      </a:r>
                      <a:r>
                        <a:rPr lang="en-US" sz="1200" kern="1200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.</a:t>
                      </a:r>
                      <a:r>
                        <a:rPr lang="th-TH" sz="1200" kern="1200" baseline="0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 </a:t>
                      </a:r>
                      <a:r>
                        <a:rPr lang="th-TH" sz="1200" kern="1200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เพื่อให้มีเทคโนโลยีดิจิทัล สำหรับการเผยแพร่</a:t>
                      </a:r>
                      <a:r>
                        <a:rPr lang="en-US" sz="1200" kern="1200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/>
                      </a:r>
                      <a:br>
                        <a:rPr lang="en-US" sz="1200" kern="1200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</a:br>
                      <a:r>
                        <a:rPr lang="th-TH" sz="1200" kern="1200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ข้อมูลบริการสมาชิกและบุคคลทั่วไป</a:t>
                      </a:r>
                      <a:endParaRPr lang="en-US" sz="1200" kern="1200" dirty="0">
                        <a:solidFill>
                          <a:srgbClr val="002060"/>
                        </a:solidFill>
                        <a:effectLst/>
                        <a:latin typeface="Chulabhorn Likit Text" panose="00000500000000000000" pitchFamily="50" charset="-34"/>
                        <a:ea typeface="+mn-ea"/>
                        <a:cs typeface="Chulabhorn Likit Text" panose="00000500000000000000" pitchFamily="50" charset="-34"/>
                      </a:endParaRPr>
                    </a:p>
                  </a:txBody>
                  <a:tcPr marL="57150" marR="57150" marT="0" marB="0">
                    <a:lnL w="12700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8EDEB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30000"/>
                        </a:lnSpc>
                      </a:pPr>
                      <a:r>
                        <a:rPr lang="th-TH" sz="1200" kern="1200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1</a:t>
                      </a:r>
                      <a:r>
                        <a:rPr lang="en-US" sz="1200" kern="1200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.</a:t>
                      </a:r>
                      <a:r>
                        <a:rPr lang="th-TH" sz="1200" kern="1200" baseline="0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 </a:t>
                      </a:r>
                      <a:r>
                        <a:rPr lang="th-TH" sz="1200" kern="1200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พัฒนาคุณภาพเทคโนโลยีดิจิทัล เพื่อพัฒนาข้อมูลองค์ความรู้ แหล่งทุน แหล่งจำหน่ายทรัพยากรอื่น ปัจจัยเอื้อในการประกอบอาชีพและบริการต่างๆ</a:t>
                      </a:r>
                      <a:endParaRPr lang="en-US" sz="1200" kern="1200" dirty="0">
                        <a:solidFill>
                          <a:srgbClr val="002060"/>
                        </a:solidFill>
                        <a:effectLst/>
                        <a:latin typeface="Chulabhorn Likit Text" panose="00000500000000000000" pitchFamily="50" charset="-34"/>
                        <a:ea typeface="+mn-ea"/>
                        <a:cs typeface="Chulabhorn Likit Text" panose="00000500000000000000" pitchFamily="50" charset="-34"/>
                      </a:endParaRPr>
                    </a:p>
                    <a:p>
                      <a:pPr algn="l">
                        <a:lnSpc>
                          <a:spcPct val="130000"/>
                        </a:lnSpc>
                      </a:pPr>
                      <a:r>
                        <a:rPr lang="th-TH" sz="1200" kern="1200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2</a:t>
                      </a:r>
                      <a:r>
                        <a:rPr lang="en-US" sz="1200" kern="1200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.</a:t>
                      </a:r>
                      <a:r>
                        <a:rPr lang="th-TH" sz="1200" kern="1200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 พัฒนากระบวนการจัดเก็บและนำเสนอ</a:t>
                      </a:r>
                      <a:r>
                        <a:rPr lang="en-US" sz="1200" kern="1200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/>
                      </a:r>
                      <a:br>
                        <a:rPr lang="en-US" sz="1200" kern="1200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</a:br>
                      <a:r>
                        <a:rPr lang="th-TH" sz="1200" kern="1200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ข้อมูลเพื่อสื่อสารให้</a:t>
                      </a:r>
                      <a:r>
                        <a:rPr lang="th-TH" sz="1200" u="none" kern="1200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กลุ่มสตรี</a:t>
                      </a:r>
                      <a:r>
                        <a:rPr lang="th-TH" sz="1200" kern="1200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ให้มีความรู้ ความสามารถเพิ่มขึ้น</a:t>
                      </a:r>
                      <a:endParaRPr lang="en-US" sz="1200" kern="1200" dirty="0">
                        <a:solidFill>
                          <a:srgbClr val="002060"/>
                        </a:solidFill>
                        <a:effectLst/>
                        <a:latin typeface="Chulabhorn Likit Text" panose="00000500000000000000" pitchFamily="50" charset="-34"/>
                        <a:ea typeface="+mn-ea"/>
                        <a:cs typeface="Chulabhorn Likit Text" panose="00000500000000000000" pitchFamily="50" charset="-34"/>
                      </a:endParaRPr>
                    </a:p>
                    <a:p>
                      <a:pPr algn="l">
                        <a:lnSpc>
                          <a:spcPct val="130000"/>
                        </a:lnSpc>
                      </a:pPr>
                      <a:endParaRPr lang="en-US" sz="1200" dirty="0">
                        <a:solidFill>
                          <a:srgbClr val="002060"/>
                        </a:solidFill>
                        <a:effectLst/>
                        <a:latin typeface="Chulabhorn Likit Text" panose="00000500000000000000" pitchFamily="50" charset="-34"/>
                        <a:ea typeface="Cordia New" panose="020B0304020202020204" pitchFamily="34" charset="-34"/>
                        <a:cs typeface="Chulabhorn Likit Text" panose="00000500000000000000" pitchFamily="50" charset="-34"/>
                      </a:endParaRPr>
                    </a:p>
                  </a:txBody>
                  <a:tcPr marL="114300" marR="114300" marT="0" marB="0">
                    <a:lnL w="12700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8EDE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73462617"/>
                  </a:ext>
                </a:extLst>
              </a:tr>
            </a:tbl>
          </a:graphicData>
        </a:graphic>
      </p:graphicFrame>
      <p:sp>
        <p:nvSpPr>
          <p:cNvPr id="15" name="ลูกศรขวา 52">
            <a:extLst>
              <a:ext uri="{FF2B5EF4-FFF2-40B4-BE49-F238E27FC236}">
                <a16:creationId xmlns:a16="http://schemas.microsoft.com/office/drawing/2014/main" id="{9BAED5A2-FA68-43CF-8D17-C9ED38EA7FE4}"/>
              </a:ext>
            </a:extLst>
          </p:cNvPr>
          <p:cNvSpPr/>
          <p:nvPr/>
        </p:nvSpPr>
        <p:spPr>
          <a:xfrm>
            <a:off x="2712114" y="1482307"/>
            <a:ext cx="169893" cy="211614"/>
          </a:xfrm>
          <a:prstGeom prst="rightArrow">
            <a:avLst/>
          </a:prstGeom>
          <a:solidFill>
            <a:srgbClr val="002060"/>
          </a:solidFill>
          <a:ln>
            <a:noFill/>
          </a:ln>
          <a:effectLst>
            <a:outerShdw blurRad="44450" dist="27940" dir="5400000" algn="ctr">
              <a:srgbClr val="000000">
                <a:alpha val="32000"/>
              </a:srgbClr>
            </a:outerShdw>
          </a:effectLst>
          <a:scene3d>
            <a:camera prst="orthographicFront">
              <a:rot lat="0" lon="0" rev="0"/>
            </a:camera>
            <a:lightRig rig="balanced" dir="t">
              <a:rot lat="0" lon="0" rev="8700000"/>
            </a:lightRig>
          </a:scene3d>
          <a:sp3d>
            <a:bevelT w="190500" h="381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 sz="1500"/>
          </a:p>
        </p:txBody>
      </p:sp>
      <p:sp>
        <p:nvSpPr>
          <p:cNvPr id="16" name="ลูกศรขวา 52">
            <a:extLst>
              <a:ext uri="{FF2B5EF4-FFF2-40B4-BE49-F238E27FC236}">
                <a16:creationId xmlns:a16="http://schemas.microsoft.com/office/drawing/2014/main" id="{9BAED5A2-FA68-43CF-8D17-C9ED38EA7FE4}"/>
              </a:ext>
            </a:extLst>
          </p:cNvPr>
          <p:cNvSpPr/>
          <p:nvPr/>
        </p:nvSpPr>
        <p:spPr>
          <a:xfrm>
            <a:off x="2712114" y="2124984"/>
            <a:ext cx="169893" cy="211614"/>
          </a:xfrm>
          <a:prstGeom prst="rightArrow">
            <a:avLst/>
          </a:prstGeom>
          <a:solidFill>
            <a:srgbClr val="002060"/>
          </a:solidFill>
          <a:ln>
            <a:noFill/>
          </a:ln>
          <a:effectLst>
            <a:outerShdw blurRad="44450" dist="27940" dir="5400000" algn="ctr">
              <a:srgbClr val="000000">
                <a:alpha val="32000"/>
              </a:srgbClr>
            </a:outerShdw>
          </a:effectLst>
          <a:scene3d>
            <a:camera prst="orthographicFront">
              <a:rot lat="0" lon="0" rev="0"/>
            </a:camera>
            <a:lightRig rig="balanced" dir="t">
              <a:rot lat="0" lon="0" rev="8700000"/>
            </a:lightRig>
          </a:scene3d>
          <a:sp3d>
            <a:bevelT w="190500" h="381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 sz="1500"/>
          </a:p>
        </p:txBody>
      </p:sp>
    </p:spTree>
    <p:extLst>
      <p:ext uri="{BB962C8B-B14F-4D97-AF65-F5344CB8AC3E}">
        <p14:creationId xmlns:p14="http://schemas.microsoft.com/office/powerpoint/2010/main" val="4256642927"/>
      </p:ext>
    </p:extLst>
  </p:cSld>
  <p:clrMapOvr>
    <a:masterClrMapping/>
  </p:clrMapOvr>
</p:sld>
</file>

<file path=ppt/slides/slide1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สี่เหลี่ยมผืนผ้า 3"/>
          <p:cNvSpPr/>
          <p:nvPr/>
        </p:nvSpPr>
        <p:spPr>
          <a:xfrm>
            <a:off x="1716365" y="234030"/>
            <a:ext cx="7263216" cy="323165"/>
          </a:xfrm>
          <a:prstGeom prst="rect">
            <a:avLst/>
          </a:prstGeom>
          <a:solidFill>
            <a:srgbClr val="F9DBDB"/>
          </a:solidFill>
          <a:ln>
            <a:noFill/>
          </a:ln>
          <a:effectLst>
            <a:outerShdw blurRad="57785" dist="33020" dir="318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brightRoom" dir="t">
              <a:rot lat="0" lon="0" rev="600000"/>
            </a:lightRig>
          </a:scene3d>
          <a:sp3d prstMaterial="metal">
            <a:bevelT w="38100" h="57150" prst="angle"/>
          </a:sp3d>
        </p:spPr>
        <p:txBody>
          <a:bodyPr wrap="square">
            <a:spAutoFit/>
          </a:bodyPr>
          <a:lstStyle/>
          <a:p>
            <a:pPr algn="ctr"/>
            <a:r>
              <a:rPr lang="th-TH" sz="1500" b="1" dirty="0">
                <a:solidFill>
                  <a:srgbClr val="002060"/>
                </a:solidFill>
                <a:latin typeface="Chulabhorn Likit Text" panose="00000500000000000000" pitchFamily="50" charset="-34"/>
                <a:ea typeface="Cordia New" panose="020B0304020202020204" pitchFamily="34" charset="-34"/>
                <a:cs typeface="Chulabhorn Likit Text" panose="00000500000000000000" pitchFamily="50" charset="-34"/>
              </a:rPr>
              <a:t>แผนปฏิบัติการดิจิทัล (ระยะยาว) </a:t>
            </a:r>
            <a:r>
              <a:rPr lang="th-TH" sz="1500" b="1" dirty="0">
                <a:solidFill>
                  <a:srgbClr val="002060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พ.ศ. </a:t>
            </a:r>
            <a:r>
              <a:rPr lang="th-TH" sz="1500" b="1" dirty="0" smtClean="0">
                <a:solidFill>
                  <a:srgbClr val="002060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256</a:t>
            </a:r>
            <a:r>
              <a:rPr lang="en-US" sz="1500" b="1" dirty="0" smtClean="0">
                <a:solidFill>
                  <a:srgbClr val="002060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6</a:t>
            </a:r>
            <a:r>
              <a:rPr lang="th-TH" sz="1500" b="1" dirty="0" smtClean="0">
                <a:solidFill>
                  <a:srgbClr val="002060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 </a:t>
            </a:r>
            <a:r>
              <a:rPr lang="th-TH" sz="1500" b="1" dirty="0">
                <a:solidFill>
                  <a:srgbClr val="002060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- </a:t>
            </a:r>
            <a:r>
              <a:rPr lang="th-TH" sz="1500" b="1" dirty="0" smtClean="0">
                <a:solidFill>
                  <a:srgbClr val="002060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256</a:t>
            </a:r>
            <a:r>
              <a:rPr lang="en-US" sz="1500" b="1" dirty="0" smtClean="0">
                <a:solidFill>
                  <a:srgbClr val="002060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8</a:t>
            </a:r>
            <a:r>
              <a:rPr lang="th-TH" sz="1500" b="1" dirty="0" smtClean="0">
                <a:solidFill>
                  <a:srgbClr val="002060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 </a:t>
            </a:r>
            <a:r>
              <a:rPr lang="th-TH" sz="1500" b="1" dirty="0">
                <a:solidFill>
                  <a:srgbClr val="002060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กองทุนพัฒนาบทบาทสตรี</a:t>
            </a:r>
            <a:endParaRPr lang="th-TH" sz="1500" dirty="0">
              <a:solidFill>
                <a:srgbClr val="002060"/>
              </a:solidFill>
              <a:latin typeface="Chulabhorn Likit Text" panose="00000500000000000000" pitchFamily="50" charset="-34"/>
              <a:cs typeface="Chulabhorn Likit Text" panose="00000500000000000000" pitchFamily="50" charset="-34"/>
            </a:endParaRPr>
          </a:p>
        </p:txBody>
      </p:sp>
      <p:pic>
        <p:nvPicPr>
          <p:cNvPr id="5" name="Picture 1" descr="จำนวนสมาชิกกองทุนพัฒนาบทบาทสตรี (ข้อมูล ณ 15 กุมภาพันธ์ 2562) -  สำนักงานพัฒนาชุมชนจังหวัดอำนาจเจริญ"/>
          <p:cNvPicPr/>
          <p:nvPr/>
        </p:nvPicPr>
        <p:blipFill>
          <a:blip r:embed="rId3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979581" y="0"/>
            <a:ext cx="556954" cy="557925"/>
          </a:xfrm>
          <a:prstGeom prst="rect">
            <a:avLst/>
          </a:prstGeom>
          <a:noFill/>
          <a:ln>
            <a:noFill/>
          </a:ln>
        </p:spPr>
      </p:pic>
      <p:pic>
        <p:nvPicPr>
          <p:cNvPr id="6" name="Picture 2" descr="โลโก้กรมการพัฒนาชุมชน (Version2560) - สำนักงานพัฒนาชุมชนจังหวัดหนองคาย |  โลโก้, ดอกไม้ผ้า, วันเกิด"/>
          <p:cNvPicPr/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72416" y="87059"/>
            <a:ext cx="555812" cy="583026"/>
          </a:xfrm>
          <a:prstGeom prst="rect">
            <a:avLst/>
          </a:prstGeom>
          <a:noFill/>
          <a:ln>
            <a:noFill/>
          </a:ln>
        </p:spPr>
      </p:pic>
      <p:graphicFrame>
        <p:nvGraphicFramePr>
          <p:cNvPr id="24" name="ตาราง 13">
            <a:extLst>
              <a:ext uri="{FF2B5EF4-FFF2-40B4-BE49-F238E27FC236}">
                <a16:creationId xmlns:a16="http://schemas.microsoft.com/office/drawing/2014/main" id="{9B781F05-27EF-48DE-938C-0F60F74FE749}"/>
              </a:ext>
            </a:extLst>
          </p:cNvPr>
          <p:cNvGraphicFramePr>
            <a:graphicFrameLocks noGrp="1"/>
          </p:cNvGraphicFramePr>
          <p:nvPr>
            <p:extLst/>
          </p:nvPr>
        </p:nvGraphicFramePr>
        <p:xfrm>
          <a:off x="214306" y="1219148"/>
          <a:ext cx="9792725" cy="3943131"/>
        </p:xfrm>
        <a:graphic>
          <a:graphicData uri="http://schemas.openxmlformats.org/drawingml/2006/table">
            <a:tbl>
              <a:tblPr firstRow="1" firstCol="1" bandRow="1">
                <a:tableStyleId>{C4B1156A-380E-4F78-BDF5-A606A8083BF9}</a:tableStyleId>
              </a:tblPr>
              <a:tblGrid>
                <a:gridCol w="2897194">
                  <a:extLst>
                    <a:ext uri="{9D8B030D-6E8A-4147-A177-3AD203B41FA5}">
                      <a16:colId xmlns:a16="http://schemas.microsoft.com/office/drawing/2014/main" val="462691617"/>
                    </a:ext>
                  </a:extLst>
                </a:gridCol>
                <a:gridCol w="3771110">
                  <a:extLst>
                    <a:ext uri="{9D8B030D-6E8A-4147-A177-3AD203B41FA5}">
                      <a16:colId xmlns:a16="http://schemas.microsoft.com/office/drawing/2014/main" val="1357694137"/>
                    </a:ext>
                  </a:extLst>
                </a:gridCol>
                <a:gridCol w="3124421">
                  <a:extLst>
                    <a:ext uri="{9D8B030D-6E8A-4147-A177-3AD203B41FA5}">
                      <a16:colId xmlns:a16="http://schemas.microsoft.com/office/drawing/2014/main" val="944884700"/>
                    </a:ext>
                  </a:extLst>
                </a:gridCol>
              </a:tblGrid>
              <a:tr h="356883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  <a:tabLst>
                          <a:tab pos="4867275" algn="l"/>
                        </a:tabLst>
                      </a:pPr>
                      <a:r>
                        <a:rPr lang="th-TH" sz="1200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ประเด็นการพัฒนา</a:t>
                      </a:r>
                      <a:endParaRPr lang="en-US" sz="1200" dirty="0">
                        <a:solidFill>
                          <a:srgbClr val="002060"/>
                        </a:solidFill>
                        <a:effectLst/>
                        <a:latin typeface="Chulabhorn Likit Text" panose="00000500000000000000" pitchFamily="50" charset="-34"/>
                        <a:ea typeface="Calibri" panose="020F0502020204030204" pitchFamily="34" charset="0"/>
                        <a:cs typeface="Chulabhorn Likit Text" panose="00000500000000000000" pitchFamily="50" charset="-34"/>
                      </a:endParaRPr>
                    </a:p>
                  </a:txBody>
                  <a:tcPr marL="57150" marR="57150" marT="0" marB="0" anchor="ctr">
                    <a:lnL w="12700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  <a:tabLst>
                          <a:tab pos="4867275" algn="l"/>
                        </a:tabLst>
                      </a:pPr>
                      <a:r>
                        <a:rPr lang="th-TH" sz="1200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เป้าประสงค์</a:t>
                      </a:r>
                      <a:endParaRPr lang="en-US" sz="1200" dirty="0">
                        <a:solidFill>
                          <a:srgbClr val="002060"/>
                        </a:solidFill>
                        <a:effectLst/>
                        <a:latin typeface="Chulabhorn Likit Text" panose="00000500000000000000" pitchFamily="50" charset="-34"/>
                        <a:ea typeface="Calibri" panose="020F0502020204030204" pitchFamily="34" charset="0"/>
                        <a:cs typeface="Chulabhorn Likit Text" panose="00000500000000000000" pitchFamily="50" charset="-34"/>
                      </a:endParaRPr>
                    </a:p>
                  </a:txBody>
                  <a:tcPr marL="57150" marR="57150" marT="0" marB="0" anchor="ctr">
                    <a:lnL w="12700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  <a:tabLst>
                          <a:tab pos="4867275" algn="l"/>
                        </a:tabLst>
                      </a:pPr>
                      <a:r>
                        <a:rPr lang="th-TH" sz="1200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ea typeface="Calibri" panose="020F0502020204030204" pitchFamily="34" charset="0"/>
                          <a:cs typeface="Chulabhorn Likit Text" panose="00000500000000000000" pitchFamily="50" charset="-34"/>
                        </a:rPr>
                        <a:t>แผนงาน</a:t>
                      </a:r>
                      <a:endParaRPr lang="en-US" sz="1200" dirty="0">
                        <a:solidFill>
                          <a:srgbClr val="002060"/>
                        </a:solidFill>
                        <a:effectLst/>
                        <a:latin typeface="Chulabhorn Likit Text" panose="00000500000000000000" pitchFamily="50" charset="-34"/>
                        <a:ea typeface="Calibri" panose="020F0502020204030204" pitchFamily="34" charset="0"/>
                        <a:cs typeface="Chulabhorn Likit Text" panose="00000500000000000000" pitchFamily="50" charset="-34"/>
                      </a:endParaRPr>
                    </a:p>
                  </a:txBody>
                  <a:tcPr marL="57150" marR="57150" marT="0" marB="0" anchor="ctr">
                    <a:lnL w="12700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85498618"/>
                  </a:ext>
                </a:extLst>
              </a:tr>
              <a:tr h="1017385">
                <a:tc>
                  <a:txBody>
                    <a:bodyPr/>
                    <a:lstStyle/>
                    <a:p>
                      <a:pPr algn="thaiDist">
                        <a:lnSpc>
                          <a:spcPct val="130000"/>
                        </a:lnSpc>
                        <a:spcAft>
                          <a:spcPts val="500"/>
                        </a:spcAft>
                        <a:tabLst>
                          <a:tab pos="4867275" algn="l"/>
                        </a:tabLst>
                      </a:pPr>
                      <a:r>
                        <a:rPr lang="en-US" sz="1100" b="0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2</a:t>
                      </a:r>
                      <a:r>
                        <a:rPr lang="th-TH" sz="1100" b="0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.</a:t>
                      </a:r>
                      <a:r>
                        <a:rPr lang="th-TH" sz="1100" b="0" baseline="0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</a:t>
                      </a:r>
                      <a:r>
                        <a:rPr lang="th-TH" sz="1100" b="0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ea typeface="Malgun Gothic" panose="020B0503020000020004" pitchFamily="34" charset="-127"/>
                          <a:cs typeface="Chulabhorn Likit Text" panose="00000500000000000000" pitchFamily="50" charset="-34"/>
                        </a:rPr>
                        <a:t>การใช้เทคโนโลยีดิจิทัลเพื่อสนับสนุนการพัฒนาเครือข่ายสตรีและพัฒนาศักยภาพสตรี</a:t>
                      </a:r>
                      <a:endParaRPr lang="en-US" sz="1100" b="0" dirty="0">
                        <a:solidFill>
                          <a:srgbClr val="002060"/>
                        </a:solidFill>
                        <a:effectLst/>
                        <a:latin typeface="Chulabhorn Likit Text" panose="00000500000000000000" pitchFamily="50" charset="-34"/>
                        <a:ea typeface="Calibri" panose="020F0502020204030204" pitchFamily="34" charset="0"/>
                        <a:cs typeface="Chulabhorn Likit Text" panose="00000500000000000000" pitchFamily="50" charset="-34"/>
                      </a:endParaRPr>
                    </a:p>
                  </a:txBody>
                  <a:tcPr marL="57150" marR="57150" marT="0" marB="0">
                    <a:lnL w="12700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BF4E1"/>
                    </a:solidFill>
                  </a:tcPr>
                </a:tc>
                <a:tc>
                  <a:txBody>
                    <a:bodyPr/>
                    <a:lstStyle/>
                    <a:p>
                      <a:pPr algn="thaiDist">
                        <a:lnSpc>
                          <a:spcPct val="130000"/>
                        </a:lnSpc>
                        <a:spcAft>
                          <a:spcPts val="500"/>
                        </a:spcAft>
                      </a:pPr>
                      <a:r>
                        <a:rPr lang="th-TH" sz="1100" kern="1200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1) เพื่อให้มีการจัดทำฐานข้อมูลเครือข่ายสตรีและข้อมูลการพัฒนาศักยภาพสตรี</a:t>
                      </a:r>
                      <a:endParaRPr lang="en-US" sz="1100" kern="1200" dirty="0">
                        <a:solidFill>
                          <a:srgbClr val="002060"/>
                        </a:solidFill>
                        <a:effectLst/>
                        <a:latin typeface="Chulabhorn Likit Text" panose="00000500000000000000" pitchFamily="50" charset="-34"/>
                        <a:ea typeface="+mn-ea"/>
                        <a:cs typeface="Chulabhorn Likit Text" panose="00000500000000000000" pitchFamily="50" charset="-34"/>
                      </a:endParaRPr>
                    </a:p>
                    <a:p>
                      <a:pPr algn="thaiDist">
                        <a:lnSpc>
                          <a:spcPct val="130000"/>
                        </a:lnSpc>
                        <a:spcAft>
                          <a:spcPts val="500"/>
                        </a:spcAft>
                      </a:pPr>
                      <a:r>
                        <a:rPr lang="th-TH" sz="1100" kern="1200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 2) เพื่อให้มีเทคโนโลยีดิจิทัล สนับสนุนการพัฒนาศักยภาพสตรี</a:t>
                      </a:r>
                      <a:endParaRPr lang="en-US" sz="1100" kern="1200" dirty="0">
                        <a:solidFill>
                          <a:srgbClr val="002060"/>
                        </a:solidFill>
                        <a:effectLst/>
                        <a:latin typeface="Chulabhorn Likit Text" panose="00000500000000000000" pitchFamily="50" charset="-34"/>
                        <a:ea typeface="+mn-ea"/>
                        <a:cs typeface="Chulabhorn Likit Text" panose="00000500000000000000" pitchFamily="50" charset="-34"/>
                      </a:endParaRPr>
                    </a:p>
                  </a:txBody>
                  <a:tcPr marL="57150" marR="57150" marT="0" marB="0">
                    <a:lnL w="12700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BF4E1"/>
                    </a:solidFill>
                  </a:tcPr>
                </a:tc>
                <a:tc>
                  <a:txBody>
                    <a:bodyPr/>
                    <a:lstStyle/>
                    <a:p>
                      <a:pPr algn="thaiDist">
                        <a:lnSpc>
                          <a:spcPct val="130000"/>
                        </a:lnSpc>
                        <a:spcAft>
                          <a:spcPts val="500"/>
                        </a:spcAft>
                        <a:tabLst>
                          <a:tab pos="4867275" algn="l"/>
                        </a:tabLst>
                      </a:pPr>
                      <a:r>
                        <a:rPr lang="th-TH" sz="1100" b="0" spc="-30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ea typeface="Cordia New" panose="020B0304020202020204" pitchFamily="34" charset="-34"/>
                          <a:cs typeface="Chulabhorn Likit Text" panose="00000500000000000000" pitchFamily="50" charset="-34"/>
                        </a:rPr>
                        <a:t>1</a:t>
                      </a:r>
                      <a:r>
                        <a:rPr lang="en-US" sz="1100" b="0" spc="-30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ea typeface="Cordia New" panose="020B0304020202020204" pitchFamily="34" charset="-34"/>
                          <a:cs typeface="Chulabhorn Likit Text" panose="00000500000000000000" pitchFamily="50" charset="-34"/>
                        </a:rPr>
                        <a:t>.</a:t>
                      </a:r>
                      <a:r>
                        <a:rPr lang="th-TH" sz="1100" b="0" spc="-30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ea typeface="Cordia New" panose="020B0304020202020204" pitchFamily="34" charset="-34"/>
                          <a:cs typeface="Chulabhorn Likit Text" panose="00000500000000000000" pitchFamily="50" charset="-34"/>
                        </a:rPr>
                        <a:t> พัฒนาเว็บไซต์เครือข่ายสตรีและแหล่งรวบรวมข้อมูลการพัฒนาศักยภาพสตรี</a:t>
                      </a:r>
                    </a:p>
                    <a:p>
                      <a:pPr algn="thaiDist">
                        <a:lnSpc>
                          <a:spcPct val="130000"/>
                        </a:lnSpc>
                        <a:spcAft>
                          <a:spcPts val="500"/>
                        </a:spcAft>
                        <a:tabLst>
                          <a:tab pos="4867275" algn="l"/>
                        </a:tabLst>
                      </a:pPr>
                      <a:r>
                        <a:rPr lang="th-TH" sz="1100" kern="1200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2</a:t>
                      </a:r>
                      <a:r>
                        <a:rPr lang="en-US" sz="1100" kern="1200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.</a:t>
                      </a:r>
                      <a:r>
                        <a:rPr lang="th-TH" sz="1100" kern="1200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 พัฒนาสื่อนำเสนอการพัฒนาศักยภาพสตรีด้วยเทคโนโลยีดิจิทัล ในรูปแบบที่ทันสมัย</a:t>
                      </a:r>
                      <a:endParaRPr lang="en-US" sz="1100" dirty="0">
                        <a:solidFill>
                          <a:srgbClr val="002060"/>
                        </a:solidFill>
                        <a:effectLst/>
                        <a:latin typeface="Chulabhorn Likit Text" panose="00000500000000000000" pitchFamily="50" charset="-34"/>
                        <a:ea typeface="Cordia New" panose="020B0304020202020204" pitchFamily="34" charset="-34"/>
                        <a:cs typeface="Chulabhorn Likit Text" panose="00000500000000000000" pitchFamily="50" charset="-34"/>
                      </a:endParaRPr>
                    </a:p>
                  </a:txBody>
                  <a:tcPr marL="114300" marR="114300" marT="0" marB="0">
                    <a:lnL w="12700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BF4E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21411636"/>
                  </a:ext>
                </a:extLst>
              </a:tr>
              <a:tr h="2568863">
                <a:tc>
                  <a:txBody>
                    <a:bodyPr/>
                    <a:lstStyle/>
                    <a:p>
                      <a:pPr marL="0" marR="0" indent="0" algn="l" defTabSz="761970" rtl="0" eaLnBrk="1" fontAlgn="auto" latinLnBrk="0" hangingPunct="1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867275" algn="l"/>
                        </a:tabLst>
                        <a:defRPr/>
                      </a:pPr>
                      <a:r>
                        <a:rPr lang="th-TH" sz="1100" b="0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3.</a:t>
                      </a:r>
                      <a:r>
                        <a:rPr lang="en-US" sz="1100" b="0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</a:t>
                      </a:r>
                      <a:r>
                        <a:rPr lang="th-TH" sz="1100" b="0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ea typeface="Cordia New" panose="020B0304020202020204" pitchFamily="34" charset="-34"/>
                          <a:cs typeface="Chulabhorn Likit Text" panose="00000500000000000000" pitchFamily="50" charset="-34"/>
                        </a:rPr>
                        <a:t>ก้าวสู่การเป็นองค์กรแห่งการเรียนรู้ด้วยเทคโนโลยีดิจิทัล</a:t>
                      </a:r>
                      <a:endParaRPr lang="en-US" sz="1100" b="0" dirty="0">
                        <a:solidFill>
                          <a:srgbClr val="002060"/>
                        </a:solidFill>
                        <a:effectLst/>
                        <a:latin typeface="Chulabhorn Likit Text" panose="00000500000000000000" pitchFamily="50" charset="-34"/>
                        <a:ea typeface="Calibri" panose="020F0502020204030204" pitchFamily="34" charset="0"/>
                        <a:cs typeface="Chulabhorn Likit Text" panose="00000500000000000000" pitchFamily="50" charset="-34"/>
                      </a:endParaRPr>
                    </a:p>
                  </a:txBody>
                  <a:tcPr marL="57150" marR="57150" marT="0" marB="0">
                    <a:lnL w="12700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8EDE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30000"/>
                        </a:lnSpc>
                      </a:pPr>
                      <a:r>
                        <a:rPr lang="th-TH" sz="1100" kern="1200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1) เพื่อให้มีการแลกเปลี่ยนเรียนรู้ระหว่างบุคลากรภายในกองทุนพัฒนาบทบาทสตรี</a:t>
                      </a:r>
                      <a:endParaRPr lang="en-US" sz="1100" kern="1200" dirty="0">
                        <a:solidFill>
                          <a:srgbClr val="002060"/>
                        </a:solidFill>
                        <a:effectLst/>
                        <a:latin typeface="Chulabhorn Likit Text" panose="00000500000000000000" pitchFamily="50" charset="-34"/>
                        <a:ea typeface="+mn-ea"/>
                        <a:cs typeface="Chulabhorn Likit Text" panose="00000500000000000000" pitchFamily="50" charset="-34"/>
                      </a:endParaRPr>
                    </a:p>
                    <a:p>
                      <a:pPr algn="thaiDist">
                        <a:lnSpc>
                          <a:spcPct val="130000"/>
                        </a:lnSpc>
                      </a:pPr>
                      <a:r>
                        <a:rPr lang="th-TH" sz="1100" kern="1200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2) เพื่อให้มีเทคโนโลยีดิจิทัล ใน</a:t>
                      </a:r>
                      <a:r>
                        <a:rPr lang="th-TH" sz="1100" kern="1200" dirty="0" err="1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การจัด</a:t>
                      </a:r>
                      <a:r>
                        <a:rPr lang="th-TH" sz="1100" kern="1200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เก็บองค์ความรู้ขององค์กร และให้บริการความรู้ด้านการดำเนินงานและการเข้าถึงแหล่งทุนแก่ประชาชนทั่วไป</a:t>
                      </a:r>
                      <a:endParaRPr lang="en-US" sz="1100" kern="1200" dirty="0">
                        <a:solidFill>
                          <a:srgbClr val="002060"/>
                        </a:solidFill>
                        <a:effectLst/>
                        <a:latin typeface="Chulabhorn Likit Text" panose="00000500000000000000" pitchFamily="50" charset="-34"/>
                        <a:ea typeface="+mn-ea"/>
                        <a:cs typeface="Chulabhorn Likit Text" panose="00000500000000000000" pitchFamily="50" charset="-34"/>
                      </a:endParaRPr>
                    </a:p>
                  </a:txBody>
                  <a:tcPr marL="57150" marR="57150" marT="0" marB="0">
                    <a:lnL w="12700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8EDEB"/>
                    </a:solidFill>
                  </a:tcPr>
                </a:tc>
                <a:tc>
                  <a:txBody>
                    <a:bodyPr/>
                    <a:lstStyle/>
                    <a:p>
                      <a:pPr algn="thaiDist">
                        <a:lnSpc>
                          <a:spcPct val="130000"/>
                        </a:lnSpc>
                        <a:tabLst>
                          <a:tab pos="4867275" algn="l"/>
                        </a:tabLst>
                      </a:pPr>
                      <a:r>
                        <a:rPr lang="th-TH" sz="1100" b="0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ea typeface="Cordia New" panose="020B0304020202020204" pitchFamily="34" charset="-34"/>
                          <a:cs typeface="Chulabhorn Likit Text" panose="00000500000000000000" pitchFamily="50" charset="-34"/>
                        </a:rPr>
                        <a:t>1</a:t>
                      </a:r>
                      <a:r>
                        <a:rPr lang="en-US" sz="1100" b="0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ea typeface="Cordia New" panose="020B0304020202020204" pitchFamily="34" charset="-34"/>
                          <a:cs typeface="Chulabhorn Likit Text" panose="00000500000000000000" pitchFamily="50" charset="-34"/>
                        </a:rPr>
                        <a:t>.</a:t>
                      </a:r>
                      <a:r>
                        <a:rPr lang="th-TH" sz="1100" b="0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ea typeface="Cordia New" panose="020B0304020202020204" pitchFamily="34" charset="-34"/>
                          <a:cs typeface="Chulabhorn Likit Text" panose="00000500000000000000" pitchFamily="50" charset="-34"/>
                        </a:rPr>
                        <a:t> ส่งเสริมให้มีเวทีในการแลกเปลี่ยนเรียนรู้ระหว่างบุคลากรภายในองค์กร ทั้งส่วนกลาง</a:t>
                      </a:r>
                      <a:r>
                        <a:rPr lang="th-TH" sz="1100" b="0" baseline="0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ea typeface="Cordia New" panose="020B0304020202020204" pitchFamily="34" charset="-34"/>
                          <a:cs typeface="Chulabhorn Likit Text" panose="00000500000000000000" pitchFamily="50" charset="-34"/>
                        </a:rPr>
                        <a:t> </a:t>
                      </a:r>
                      <a:r>
                        <a:rPr lang="th-TH" sz="1100" b="0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ea typeface="Cordia New" panose="020B0304020202020204" pitchFamily="34" charset="-34"/>
                          <a:cs typeface="Chulabhorn Likit Text" panose="00000500000000000000" pitchFamily="50" charset="-34"/>
                        </a:rPr>
                        <a:t>และส่วนภูมิภาค หรือระหว่างบุคลากรกับผู้เชี่ยวชาญในแต่ละด้านผ่านการประชุมปกติและประชุมออนไลน์</a:t>
                      </a:r>
                      <a:endParaRPr lang="en-US" sz="1100" b="0" dirty="0">
                        <a:solidFill>
                          <a:srgbClr val="002060"/>
                        </a:solidFill>
                        <a:effectLst/>
                        <a:latin typeface="Chulabhorn Likit Text" panose="00000500000000000000" pitchFamily="50" charset="-34"/>
                        <a:ea typeface="Cordia New" panose="020B0304020202020204" pitchFamily="34" charset="-34"/>
                        <a:cs typeface="Chulabhorn Likit Text" panose="00000500000000000000" pitchFamily="50" charset="-34"/>
                      </a:endParaRPr>
                    </a:p>
                    <a:p>
                      <a:pPr algn="thaiDist">
                        <a:lnSpc>
                          <a:spcPct val="130000"/>
                        </a:lnSpc>
                        <a:tabLst>
                          <a:tab pos="4867275" algn="l"/>
                        </a:tabLst>
                      </a:pPr>
                      <a:r>
                        <a:rPr lang="th-TH" sz="1100" b="0" spc="-40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ea typeface="Cordia New" panose="020B0304020202020204" pitchFamily="34" charset="-34"/>
                          <a:cs typeface="Chulabhorn Likit Text" panose="00000500000000000000" pitchFamily="50" charset="-34"/>
                        </a:rPr>
                        <a:t>2) ส่งเสริมให้บุคลากรรวบรวม วิเคราะห์ </a:t>
                      </a:r>
                      <a:br>
                        <a:rPr lang="th-TH" sz="1100" b="0" spc="-40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ea typeface="Cordia New" panose="020B0304020202020204" pitchFamily="34" charset="-34"/>
                          <a:cs typeface="Chulabhorn Likit Text" panose="00000500000000000000" pitchFamily="50" charset="-34"/>
                        </a:rPr>
                      </a:br>
                      <a:r>
                        <a:rPr lang="th-TH" sz="1100" b="0" spc="-40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ea typeface="Cordia New" panose="020B0304020202020204" pitchFamily="34" charset="-34"/>
                          <a:cs typeface="Chulabhorn Likit Text" panose="00000500000000000000" pitchFamily="50" charset="-34"/>
                        </a:rPr>
                        <a:t>และจัดเก็บองค์ความรู้ด้านการดำเนิน</a:t>
                      </a:r>
                      <a:r>
                        <a:rPr lang="th-TH" sz="1100" b="0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ea typeface="Cordia New" panose="020B0304020202020204" pitchFamily="34" charset="-34"/>
                          <a:cs typeface="Chulabhorn Likit Text" panose="00000500000000000000" pitchFamily="50" charset="-34"/>
                        </a:rPr>
                        <a:t>งานกองทุนและที่เกี่ยวข้องในเทคโนโลยีดิจิทัล เพื่อแลกเปลี่ยนเรียนรู้ระหว่างกัน</a:t>
                      </a:r>
                      <a:endParaRPr lang="en-US" sz="1100" b="0" dirty="0">
                        <a:solidFill>
                          <a:srgbClr val="002060"/>
                        </a:solidFill>
                        <a:effectLst/>
                        <a:latin typeface="Chulabhorn Likit Text" panose="00000500000000000000" pitchFamily="50" charset="-34"/>
                        <a:ea typeface="Cordia New" panose="020B0304020202020204" pitchFamily="34" charset="-34"/>
                        <a:cs typeface="Chulabhorn Likit Text" panose="00000500000000000000" pitchFamily="50" charset="-34"/>
                      </a:endParaRPr>
                    </a:p>
                    <a:p>
                      <a:pPr algn="thaiDist">
                        <a:lnSpc>
                          <a:spcPct val="130000"/>
                        </a:lnSpc>
                        <a:tabLst>
                          <a:tab pos="4867275" algn="l"/>
                        </a:tabLst>
                      </a:pPr>
                      <a:r>
                        <a:rPr lang="th-TH" sz="1100" b="0" kern="1200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3) เพิ่มช่องทางในการเผยแพร่ประชาสัมพันธ์องค์ความรู้ในการบริหารกองทุน/การดำเนินงานขับเคลื่อนกองทุน </a:t>
                      </a:r>
                      <a:endParaRPr lang="en-US" sz="1100" b="0" dirty="0">
                        <a:solidFill>
                          <a:srgbClr val="002060"/>
                        </a:solidFill>
                        <a:effectLst/>
                        <a:latin typeface="Chulabhorn Likit Text" panose="00000500000000000000" pitchFamily="50" charset="-34"/>
                        <a:ea typeface="Cordia New" panose="020B0304020202020204" pitchFamily="34" charset="-34"/>
                        <a:cs typeface="Chulabhorn Likit Text" panose="00000500000000000000" pitchFamily="50" charset="-34"/>
                      </a:endParaRPr>
                    </a:p>
                  </a:txBody>
                  <a:tcPr marL="114300" marR="114300" marT="0" marB="0">
                    <a:lnL w="12700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8EDE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78949555"/>
                  </a:ext>
                </a:extLst>
              </a:tr>
            </a:tbl>
          </a:graphicData>
        </a:graphic>
      </p:graphicFrame>
      <p:sp>
        <p:nvSpPr>
          <p:cNvPr id="17" name="กล่องข้อความ 14">
            <a:extLst>
              <a:ext uri="{FF2B5EF4-FFF2-40B4-BE49-F238E27FC236}">
                <a16:creationId xmlns:a16="http://schemas.microsoft.com/office/drawing/2014/main" id="{1AB59EF1-9D55-483E-94A1-8FA1C5120B9F}"/>
              </a:ext>
            </a:extLst>
          </p:cNvPr>
          <p:cNvSpPr txBox="1"/>
          <p:nvPr/>
        </p:nvSpPr>
        <p:spPr>
          <a:xfrm>
            <a:off x="214306" y="782975"/>
            <a:ext cx="2429900" cy="307777"/>
          </a:xfrm>
          <a:prstGeom prst="rect">
            <a:avLst/>
          </a:prstGeom>
          <a:solidFill>
            <a:srgbClr val="AED3E8"/>
          </a:solidFill>
          <a:ln>
            <a:noFill/>
          </a:ln>
          <a:effectLst>
            <a:outerShdw blurRad="107950" dist="12700" dir="5400000" algn="ctr">
              <a:srgbClr val="000000"/>
            </a:outerShdw>
          </a:effectLst>
          <a:scene3d>
            <a:camera prst="orthographicFront">
              <a:rot lat="0" lon="0" rev="0"/>
            </a:camera>
            <a:lightRig rig="soft" dir="t">
              <a:rot lat="0" lon="0" rev="0"/>
            </a:lightRig>
          </a:scene3d>
          <a:sp3d contourW="44450" prstMaterial="matte">
            <a:bevelT w="63500" h="63500" prst="artDeco"/>
            <a:contourClr>
              <a:srgbClr val="FFFFFF"/>
            </a:contourClr>
          </a:sp3d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r>
              <a:rPr lang="th-TH" sz="1400" b="1" dirty="0">
                <a:solidFill>
                  <a:srgbClr val="002060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3. ประเด็นการพัฒนา</a:t>
            </a:r>
          </a:p>
        </p:txBody>
      </p:sp>
    </p:spTree>
    <p:extLst>
      <p:ext uri="{BB962C8B-B14F-4D97-AF65-F5344CB8AC3E}">
        <p14:creationId xmlns:p14="http://schemas.microsoft.com/office/powerpoint/2010/main" val="2322340029"/>
      </p:ext>
    </p:extLst>
  </p:cSld>
  <p:clrMapOvr>
    <a:masterClrMapping/>
  </p:clrMapOvr>
</p:sld>
</file>

<file path=ppt/slides/slide1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สี่เหลี่ยมผืนผ้า 3"/>
          <p:cNvSpPr/>
          <p:nvPr/>
        </p:nvSpPr>
        <p:spPr>
          <a:xfrm>
            <a:off x="1694330" y="191642"/>
            <a:ext cx="7263216" cy="323165"/>
          </a:xfrm>
          <a:prstGeom prst="rect">
            <a:avLst/>
          </a:prstGeom>
          <a:solidFill>
            <a:srgbClr val="F9DBDB"/>
          </a:solidFill>
          <a:ln>
            <a:noFill/>
          </a:ln>
          <a:effectLst>
            <a:outerShdw blurRad="57785" dist="33020" dir="318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brightRoom" dir="t">
              <a:rot lat="0" lon="0" rev="600000"/>
            </a:lightRig>
          </a:scene3d>
          <a:sp3d prstMaterial="metal">
            <a:bevelT w="38100" h="57150" prst="angle"/>
          </a:sp3d>
        </p:spPr>
        <p:txBody>
          <a:bodyPr wrap="square">
            <a:spAutoFit/>
          </a:bodyPr>
          <a:lstStyle/>
          <a:p>
            <a:pPr algn="ctr"/>
            <a:r>
              <a:rPr lang="th-TH" sz="1500" b="1" dirty="0">
                <a:solidFill>
                  <a:srgbClr val="002060"/>
                </a:solidFill>
                <a:latin typeface="Chulabhorn Likit Text" panose="00000500000000000000" pitchFamily="50" charset="-34"/>
                <a:ea typeface="Cordia New" panose="020B0304020202020204" pitchFamily="34" charset="-34"/>
                <a:cs typeface="Chulabhorn Likit Text" panose="00000500000000000000" pitchFamily="50" charset="-34"/>
              </a:rPr>
              <a:t>แผนปฏิบัติการดิจิทัล (ระยะยาว) </a:t>
            </a:r>
            <a:r>
              <a:rPr lang="th-TH" sz="1500" b="1" dirty="0">
                <a:solidFill>
                  <a:srgbClr val="002060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พ.ศ. </a:t>
            </a:r>
            <a:r>
              <a:rPr lang="th-TH" sz="1500" b="1" dirty="0" smtClean="0">
                <a:solidFill>
                  <a:srgbClr val="002060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256</a:t>
            </a:r>
            <a:r>
              <a:rPr lang="en-US" sz="1500" b="1" dirty="0" smtClean="0">
                <a:solidFill>
                  <a:srgbClr val="002060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6</a:t>
            </a:r>
            <a:r>
              <a:rPr lang="th-TH" sz="1500" b="1" dirty="0" smtClean="0">
                <a:solidFill>
                  <a:srgbClr val="002060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 </a:t>
            </a:r>
            <a:r>
              <a:rPr lang="th-TH" sz="1500" b="1" dirty="0">
                <a:solidFill>
                  <a:srgbClr val="002060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- </a:t>
            </a:r>
            <a:r>
              <a:rPr lang="th-TH" sz="1500" b="1" dirty="0" smtClean="0">
                <a:solidFill>
                  <a:srgbClr val="002060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256</a:t>
            </a:r>
            <a:r>
              <a:rPr lang="en-US" sz="1500" b="1" dirty="0" smtClean="0">
                <a:solidFill>
                  <a:srgbClr val="002060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8</a:t>
            </a:r>
            <a:r>
              <a:rPr lang="th-TH" sz="1500" b="1" dirty="0" smtClean="0">
                <a:solidFill>
                  <a:srgbClr val="002060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 </a:t>
            </a:r>
            <a:r>
              <a:rPr lang="th-TH" sz="1500" b="1" dirty="0">
                <a:solidFill>
                  <a:srgbClr val="002060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กองทุนพัฒนาบทบาทสตรี</a:t>
            </a:r>
            <a:endParaRPr lang="th-TH" sz="1500" dirty="0">
              <a:solidFill>
                <a:srgbClr val="002060"/>
              </a:solidFill>
              <a:latin typeface="Chulabhorn Likit Text" panose="00000500000000000000" pitchFamily="50" charset="-34"/>
              <a:cs typeface="Chulabhorn Likit Text" panose="00000500000000000000" pitchFamily="50" charset="-34"/>
            </a:endParaRPr>
          </a:p>
        </p:txBody>
      </p:sp>
      <p:pic>
        <p:nvPicPr>
          <p:cNvPr id="5" name="Picture 1" descr="จำนวนสมาชิกกองทุนพัฒนาบทบาทสตรี (ข้อมูล ณ 15 กุมภาพันธ์ 2562) -  สำนักงานพัฒนาชุมชนจังหวัดอำนาจเจริญ"/>
          <p:cNvPicPr/>
          <p:nvPr/>
        </p:nvPicPr>
        <p:blipFill>
          <a:blip r:embed="rId3" cstate="print">
            <a:clrChange>
              <a:clrFrom>
                <a:srgbClr val="FFFEFF"/>
              </a:clrFrom>
              <a:clrTo>
                <a:srgbClr val="FFFE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957546" y="96653"/>
            <a:ext cx="556954" cy="557925"/>
          </a:xfrm>
          <a:prstGeom prst="rect">
            <a:avLst/>
          </a:prstGeom>
          <a:noFill/>
          <a:ln>
            <a:noFill/>
          </a:ln>
        </p:spPr>
      </p:pic>
      <p:pic>
        <p:nvPicPr>
          <p:cNvPr id="6" name="Picture 2" descr="โลโก้กรมการพัฒนาชุมชน (Version2560) - สำนักงานพัฒนาชุมชนจังหวัดหนองคาย |  โลโก้, ดอกไม้ผ้า, วันเกิด"/>
          <p:cNvPicPr/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38517" y="71553"/>
            <a:ext cx="555812" cy="583026"/>
          </a:xfrm>
          <a:prstGeom prst="rect">
            <a:avLst/>
          </a:prstGeom>
          <a:noFill/>
          <a:ln>
            <a:noFill/>
          </a:ln>
        </p:spPr>
      </p:pic>
      <p:graphicFrame>
        <p:nvGraphicFramePr>
          <p:cNvPr id="24" name="ตาราง 13">
            <a:extLst>
              <a:ext uri="{FF2B5EF4-FFF2-40B4-BE49-F238E27FC236}">
                <a16:creationId xmlns:a16="http://schemas.microsoft.com/office/drawing/2014/main" id="{9B781F05-27EF-48DE-938C-0F60F74FE749}"/>
              </a:ext>
            </a:extLst>
          </p:cNvPr>
          <p:cNvGraphicFramePr>
            <a:graphicFrameLocks noGrp="1"/>
          </p:cNvGraphicFramePr>
          <p:nvPr>
            <p:extLst/>
          </p:nvPr>
        </p:nvGraphicFramePr>
        <p:xfrm>
          <a:off x="214306" y="1219168"/>
          <a:ext cx="9722174" cy="4345781"/>
        </p:xfrm>
        <a:graphic>
          <a:graphicData uri="http://schemas.openxmlformats.org/drawingml/2006/table">
            <a:tbl>
              <a:tblPr firstRow="1" firstCol="1" bandRow="1">
                <a:tableStyleId>{C4B1156A-380E-4F78-BDF5-A606A8083BF9}</a:tableStyleId>
              </a:tblPr>
              <a:tblGrid>
                <a:gridCol w="3016194">
                  <a:extLst>
                    <a:ext uri="{9D8B030D-6E8A-4147-A177-3AD203B41FA5}">
                      <a16:colId xmlns:a16="http://schemas.microsoft.com/office/drawing/2014/main" val="462691617"/>
                    </a:ext>
                  </a:extLst>
                </a:gridCol>
                <a:gridCol w="3551754">
                  <a:extLst>
                    <a:ext uri="{9D8B030D-6E8A-4147-A177-3AD203B41FA5}">
                      <a16:colId xmlns:a16="http://schemas.microsoft.com/office/drawing/2014/main" val="1357694137"/>
                    </a:ext>
                  </a:extLst>
                </a:gridCol>
                <a:gridCol w="3154226">
                  <a:extLst>
                    <a:ext uri="{9D8B030D-6E8A-4147-A177-3AD203B41FA5}">
                      <a16:colId xmlns:a16="http://schemas.microsoft.com/office/drawing/2014/main" val="944884700"/>
                    </a:ext>
                  </a:extLst>
                </a:gridCol>
              </a:tblGrid>
              <a:tr h="262985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  <a:tabLst>
                          <a:tab pos="4867275" algn="l"/>
                        </a:tabLst>
                      </a:pPr>
                      <a:r>
                        <a:rPr lang="th-TH" sz="1400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ประเด็นการพัฒนา</a:t>
                      </a:r>
                      <a:endParaRPr lang="en-US" sz="1400" dirty="0">
                        <a:solidFill>
                          <a:srgbClr val="002060"/>
                        </a:solidFill>
                        <a:effectLst/>
                        <a:latin typeface="Chulabhorn Likit Text" panose="00000500000000000000" pitchFamily="50" charset="-34"/>
                        <a:ea typeface="Calibri" panose="020F0502020204030204" pitchFamily="34" charset="0"/>
                        <a:cs typeface="Chulabhorn Likit Text" panose="00000500000000000000" pitchFamily="50" charset="-34"/>
                      </a:endParaRPr>
                    </a:p>
                  </a:txBody>
                  <a:tcPr marL="57150" marR="57150" marT="0" marB="0" anchor="ctr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  <a:tabLst>
                          <a:tab pos="4867275" algn="l"/>
                        </a:tabLst>
                      </a:pPr>
                      <a:r>
                        <a:rPr lang="th-TH" sz="1400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เป้าประสงค์</a:t>
                      </a:r>
                      <a:endParaRPr lang="en-US" sz="1400" dirty="0">
                        <a:solidFill>
                          <a:srgbClr val="002060"/>
                        </a:solidFill>
                        <a:effectLst/>
                        <a:latin typeface="Chulabhorn Likit Text" panose="00000500000000000000" pitchFamily="50" charset="-34"/>
                        <a:ea typeface="Calibri" panose="020F0502020204030204" pitchFamily="34" charset="0"/>
                        <a:cs typeface="Chulabhorn Likit Text" panose="00000500000000000000" pitchFamily="50" charset="-34"/>
                      </a:endParaRPr>
                    </a:p>
                  </a:txBody>
                  <a:tcPr marL="57150" marR="57150" marT="0" marB="0" anchor="ctr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  <a:tabLst>
                          <a:tab pos="4867275" algn="l"/>
                        </a:tabLst>
                      </a:pPr>
                      <a:r>
                        <a:rPr lang="th-TH" sz="1400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ea typeface="Calibri" panose="020F0502020204030204" pitchFamily="34" charset="0"/>
                          <a:cs typeface="Chulabhorn Likit Text" panose="00000500000000000000" pitchFamily="50" charset="-34"/>
                        </a:rPr>
                        <a:t>แผนงาน</a:t>
                      </a:r>
                      <a:endParaRPr lang="en-US" sz="1400" dirty="0">
                        <a:solidFill>
                          <a:srgbClr val="002060"/>
                        </a:solidFill>
                        <a:effectLst/>
                        <a:latin typeface="Chulabhorn Likit Text" panose="00000500000000000000" pitchFamily="50" charset="-34"/>
                        <a:ea typeface="Calibri" panose="020F0502020204030204" pitchFamily="34" charset="0"/>
                        <a:cs typeface="Chulabhorn Likit Text" panose="00000500000000000000" pitchFamily="50" charset="-34"/>
                      </a:endParaRPr>
                    </a:p>
                  </a:txBody>
                  <a:tcPr marL="57150" marR="57150" marT="0" marB="0" anchor="ctr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85498618"/>
                  </a:ext>
                </a:extLst>
              </a:tr>
              <a:tr h="1828800">
                <a:tc>
                  <a:txBody>
                    <a:bodyPr/>
                    <a:lstStyle/>
                    <a:p>
                      <a:pPr marL="0" marR="0" indent="0" algn="l" defTabSz="761970" rtl="0" eaLnBrk="1" fontAlgn="auto" latinLnBrk="0" hangingPunct="1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867275" algn="l"/>
                        </a:tabLst>
                        <a:defRPr/>
                      </a:pPr>
                      <a:r>
                        <a:rPr lang="th-TH" sz="1200" b="0" spc="-80" baseline="0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4. </a:t>
                      </a:r>
                      <a:r>
                        <a:rPr lang="th-TH" sz="1200" b="0" spc="-80" baseline="0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ea typeface="Cordia New" panose="020B0304020202020204" pitchFamily="34" charset="-34"/>
                          <a:cs typeface="Chulabhorn Likit Text" panose="00000500000000000000" pitchFamily="50" charset="-34"/>
                        </a:rPr>
                        <a:t>การบริหารจัดการข้อมูลสารสนเทศและเทคโนโลยีดิจิทัลตามหลักธรรมา</a:t>
                      </a:r>
                      <a:r>
                        <a:rPr lang="th-TH" sz="1200" b="0" spc="-80" baseline="0" dirty="0" err="1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ea typeface="Cordia New" panose="020B0304020202020204" pitchFamily="34" charset="-34"/>
                          <a:cs typeface="Chulabhorn Likit Text" panose="00000500000000000000" pitchFamily="50" charset="-34"/>
                        </a:rPr>
                        <a:t>ภิ</a:t>
                      </a:r>
                      <a:r>
                        <a:rPr lang="th-TH" sz="1200" b="0" spc="-80" baseline="0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ea typeface="Cordia New" panose="020B0304020202020204" pitchFamily="34" charset="-34"/>
                          <a:cs typeface="Chulabhorn Likit Text" panose="00000500000000000000" pitchFamily="50" charset="-34"/>
                        </a:rPr>
                        <a:t>บาล</a:t>
                      </a:r>
                      <a:endParaRPr lang="en-US" sz="1200" b="0" spc="-80" baseline="0" dirty="0">
                        <a:solidFill>
                          <a:srgbClr val="002060"/>
                        </a:solidFill>
                        <a:effectLst/>
                        <a:latin typeface="Chulabhorn Likit Text" panose="00000500000000000000" pitchFamily="50" charset="-34"/>
                        <a:ea typeface="Calibri" panose="020F0502020204030204" pitchFamily="34" charset="0"/>
                        <a:cs typeface="Chulabhorn Likit Text" panose="00000500000000000000" pitchFamily="50" charset="-34"/>
                      </a:endParaRPr>
                    </a:p>
                  </a:txBody>
                  <a:tcPr marL="57150" marR="57150" marT="0" marB="0">
                    <a:solidFill>
                      <a:srgbClr val="FBF4E1"/>
                    </a:solidFill>
                  </a:tcPr>
                </a:tc>
                <a:tc>
                  <a:txBody>
                    <a:bodyPr/>
                    <a:lstStyle/>
                    <a:p>
                      <a:pPr algn="thaiDist">
                        <a:lnSpc>
                          <a:spcPct val="130000"/>
                        </a:lnSpc>
                      </a:pPr>
                      <a:r>
                        <a:rPr lang="th-TH" sz="1200" kern="1200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1</a:t>
                      </a:r>
                      <a:r>
                        <a:rPr lang="en-US" sz="1200" kern="1200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.</a:t>
                      </a:r>
                      <a:r>
                        <a:rPr lang="th-TH" sz="1200" kern="1200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 เพื่อให้องค์กรมีการใช้มาตรฐาน ในการบริหารจัดการความมั่งคงปลอดภัยของข้อมูล และความต่อเนื่องในการใช้งาน การเชื่อมโยงข้อมูลของเทคโนโลยีดิจิทัล </a:t>
                      </a:r>
                      <a:endParaRPr lang="en-US" sz="1200" kern="1200" dirty="0">
                        <a:solidFill>
                          <a:srgbClr val="002060"/>
                        </a:solidFill>
                        <a:effectLst/>
                        <a:latin typeface="Chulabhorn Likit Text" panose="00000500000000000000" pitchFamily="50" charset="-34"/>
                        <a:ea typeface="+mn-ea"/>
                        <a:cs typeface="Chulabhorn Likit Text" panose="00000500000000000000" pitchFamily="50" charset="-34"/>
                      </a:endParaRPr>
                    </a:p>
                    <a:p>
                      <a:pPr algn="thaiDist">
                        <a:lnSpc>
                          <a:spcPct val="130000"/>
                        </a:lnSpc>
                      </a:pPr>
                      <a:r>
                        <a:rPr lang="th-TH" sz="1200" kern="1200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2</a:t>
                      </a:r>
                      <a:r>
                        <a:rPr lang="en-US" sz="1200" kern="1200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.</a:t>
                      </a:r>
                      <a:r>
                        <a:rPr lang="th-TH" sz="1200" kern="1200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 พัฒนาและบริหารจัดการเทคโนโลยีดิจิทัลให้เพียงพอ ทันสมัย เหมาะสม สอดคล้องกับความต้องการขององค์กร</a:t>
                      </a:r>
                      <a:endParaRPr lang="en-US" sz="1200" kern="1200" dirty="0">
                        <a:solidFill>
                          <a:srgbClr val="002060"/>
                        </a:solidFill>
                        <a:effectLst/>
                        <a:latin typeface="Chulabhorn Likit Text" panose="00000500000000000000" pitchFamily="50" charset="-34"/>
                        <a:ea typeface="+mn-ea"/>
                        <a:cs typeface="Chulabhorn Likit Text" panose="00000500000000000000" pitchFamily="50" charset="-34"/>
                      </a:endParaRPr>
                    </a:p>
                  </a:txBody>
                  <a:tcPr marL="57150" marR="57150" marT="0" marB="0">
                    <a:solidFill>
                      <a:srgbClr val="FBF4E1"/>
                    </a:solidFill>
                  </a:tcPr>
                </a:tc>
                <a:tc>
                  <a:txBody>
                    <a:bodyPr/>
                    <a:lstStyle/>
                    <a:p>
                      <a:pPr algn="thaiDist">
                        <a:lnSpc>
                          <a:spcPct val="130000"/>
                        </a:lnSpc>
                      </a:pPr>
                      <a:r>
                        <a:rPr lang="th-TH" sz="1200" kern="1200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1</a:t>
                      </a:r>
                      <a:r>
                        <a:rPr lang="en-US" sz="1200" kern="1200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.</a:t>
                      </a:r>
                      <a:r>
                        <a:rPr lang="th-TH" sz="1200" kern="1200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 บริหารจัดการเทคโนโลยีดิจิทัลขององค์กรให้มีความพร้อมใช้งานตอบสนองความต้องการของภารกิจ และสามารถนำเทคโนโลยีดิจิทัล มาใช้งานได้อย่างคุ้มค่า</a:t>
                      </a:r>
                      <a:endParaRPr lang="en-US" sz="1200" kern="1200" dirty="0">
                        <a:solidFill>
                          <a:srgbClr val="002060"/>
                        </a:solidFill>
                        <a:effectLst/>
                        <a:latin typeface="Chulabhorn Likit Text" panose="00000500000000000000" pitchFamily="50" charset="-34"/>
                        <a:ea typeface="+mn-ea"/>
                        <a:cs typeface="Chulabhorn Likit Text" panose="00000500000000000000" pitchFamily="50" charset="-34"/>
                      </a:endParaRPr>
                    </a:p>
                    <a:p>
                      <a:pPr algn="thaiDist">
                        <a:lnSpc>
                          <a:spcPct val="130000"/>
                        </a:lnSpc>
                      </a:pPr>
                      <a:r>
                        <a:rPr lang="th-TH" sz="1200" kern="1200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2</a:t>
                      </a:r>
                      <a:r>
                        <a:rPr lang="en-US" sz="1200" kern="1200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.</a:t>
                      </a:r>
                      <a:r>
                        <a:rPr lang="th-TH" sz="1200" kern="1200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 จัดให้มีการจัดทำแผนการบริหารความเสี่ยงด้านเทคโนโลยีดิจิทัล</a:t>
                      </a:r>
                      <a:endParaRPr lang="en-US" sz="1200" kern="1200" dirty="0">
                        <a:solidFill>
                          <a:srgbClr val="002060"/>
                        </a:solidFill>
                        <a:effectLst/>
                        <a:latin typeface="Chulabhorn Likit Text" panose="00000500000000000000" pitchFamily="50" charset="-34"/>
                        <a:ea typeface="+mn-ea"/>
                        <a:cs typeface="Chulabhorn Likit Text" panose="00000500000000000000" pitchFamily="50" charset="-34"/>
                      </a:endParaRPr>
                    </a:p>
                    <a:p>
                      <a:pPr>
                        <a:lnSpc>
                          <a:spcPct val="130000"/>
                        </a:lnSpc>
                      </a:pPr>
                      <a:r>
                        <a:rPr lang="th-TH" sz="1200" kern="1200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3</a:t>
                      </a:r>
                      <a:r>
                        <a:rPr lang="en-US" sz="1200" kern="1200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.</a:t>
                      </a:r>
                      <a:r>
                        <a:rPr lang="th-TH" sz="1200" kern="1200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 จัดหาเทคโนโลยีดิจิทัลขององค์กรให้สามารถเชื่อมโยงข้อมูลได้ทั่วประเทศ </a:t>
                      </a:r>
                      <a:endParaRPr lang="en-US" sz="1200" dirty="0">
                        <a:solidFill>
                          <a:srgbClr val="002060"/>
                        </a:solidFill>
                        <a:effectLst/>
                        <a:latin typeface="Chulabhorn Likit Text" panose="00000500000000000000" pitchFamily="50" charset="-34"/>
                        <a:ea typeface="Cordia New" panose="020B0304020202020204" pitchFamily="34" charset="-34"/>
                        <a:cs typeface="Chulabhorn Likit Text" panose="00000500000000000000" pitchFamily="50" charset="-34"/>
                      </a:endParaRPr>
                    </a:p>
                  </a:txBody>
                  <a:tcPr marL="114300" marR="114300" marT="0" marB="0">
                    <a:solidFill>
                      <a:srgbClr val="FBF4E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49292655"/>
                  </a:ext>
                </a:extLst>
              </a:tr>
              <a:tr h="2194560">
                <a:tc>
                  <a:txBody>
                    <a:bodyPr/>
                    <a:lstStyle/>
                    <a:p>
                      <a:pPr marL="0" marR="0" indent="0" algn="l" defTabSz="761970" rtl="0" eaLnBrk="1" fontAlgn="auto" latinLnBrk="0" hangingPunct="1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200" b="0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5</a:t>
                      </a:r>
                      <a:r>
                        <a:rPr lang="th-TH" sz="1200" b="0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.</a:t>
                      </a:r>
                      <a:r>
                        <a:rPr lang="th-TH" sz="1200" b="0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ea typeface="Cordia New" panose="020B0304020202020204" pitchFamily="34" charset="-34"/>
                          <a:cs typeface="Chulabhorn Likit Text" panose="00000500000000000000" pitchFamily="50" charset="-34"/>
                        </a:rPr>
                        <a:t>พัฒนาศักยภาพบุคลากรในการใช้เทคโนโลยีดิจิทัล</a:t>
                      </a:r>
                      <a:endParaRPr lang="en-US" sz="1200" b="0" dirty="0">
                        <a:solidFill>
                          <a:srgbClr val="002060"/>
                        </a:solidFill>
                        <a:effectLst/>
                        <a:latin typeface="Chulabhorn Likit Text" panose="00000500000000000000" pitchFamily="50" charset="-34"/>
                        <a:ea typeface="Calibri" panose="020F0502020204030204" pitchFamily="34" charset="0"/>
                        <a:cs typeface="Chulabhorn Likit Text" panose="00000500000000000000" pitchFamily="50" charset="-34"/>
                      </a:endParaRPr>
                    </a:p>
                  </a:txBody>
                  <a:tcPr marL="57150" marR="57150" marT="0" marB="0">
                    <a:solidFill>
                      <a:srgbClr val="F8EDE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30000"/>
                        </a:lnSpc>
                      </a:pPr>
                      <a:r>
                        <a:rPr lang="th-TH" sz="1200" kern="1200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1</a:t>
                      </a:r>
                      <a:r>
                        <a:rPr lang="en-US" sz="1200" kern="1200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. </a:t>
                      </a:r>
                      <a:r>
                        <a:rPr lang="th-TH" sz="1200" kern="1200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เพื่อให้มีการพัฒนาบุคลากรทางด้านเทคโนโลยีดิจิทัล</a:t>
                      </a:r>
                      <a:endParaRPr lang="en-US" sz="1200" kern="1200" dirty="0">
                        <a:solidFill>
                          <a:srgbClr val="002060"/>
                        </a:solidFill>
                        <a:effectLst/>
                        <a:latin typeface="Chulabhorn Likit Text" panose="00000500000000000000" pitchFamily="50" charset="-34"/>
                        <a:ea typeface="+mn-ea"/>
                        <a:cs typeface="Chulabhorn Likit Text" panose="00000500000000000000" pitchFamily="50" charset="-34"/>
                      </a:endParaRPr>
                    </a:p>
                    <a:p>
                      <a:pPr algn="thaiDist">
                        <a:lnSpc>
                          <a:spcPct val="130000"/>
                        </a:lnSpc>
                      </a:pPr>
                      <a:r>
                        <a:rPr lang="th-TH" sz="1200" kern="1200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2</a:t>
                      </a:r>
                      <a:r>
                        <a:rPr lang="en-US" sz="1200" kern="1200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.</a:t>
                      </a:r>
                      <a:r>
                        <a:rPr lang="th-TH" sz="1200" kern="1200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 ส่งเสริมให้บุคลากรนำเทคโนโลยีดิจิทัล มาใช้ในการปฏิบัติงานได้อย่างมีประสิทธิภาพ ถูกต้อง รวดเร็ว และปลอดภัย</a:t>
                      </a:r>
                      <a:endParaRPr lang="en-US" sz="1200" kern="1200" dirty="0">
                        <a:solidFill>
                          <a:srgbClr val="002060"/>
                        </a:solidFill>
                        <a:effectLst/>
                        <a:latin typeface="Chulabhorn Likit Text" panose="00000500000000000000" pitchFamily="50" charset="-34"/>
                        <a:ea typeface="+mn-ea"/>
                        <a:cs typeface="Chulabhorn Likit Text" panose="00000500000000000000" pitchFamily="50" charset="-34"/>
                      </a:endParaRPr>
                    </a:p>
                  </a:txBody>
                  <a:tcPr marL="57150" marR="57150" marT="0" marB="0">
                    <a:solidFill>
                      <a:srgbClr val="F8EDEB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30000"/>
                        </a:lnSpc>
                      </a:pPr>
                      <a:r>
                        <a:rPr lang="th-TH" sz="1200" kern="1200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1</a:t>
                      </a:r>
                      <a:r>
                        <a:rPr lang="en-US" sz="1200" kern="1200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.</a:t>
                      </a:r>
                      <a:r>
                        <a:rPr lang="th-TH" sz="1200" kern="1200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 สร้างเครือข่ายด้านเทคโนโลยีดิจิทัล                           เพื่อเสริมสร้างศักยภาพกองทุนพัฒนาบทบาทสตรี</a:t>
                      </a:r>
                      <a:endParaRPr lang="en-US" sz="1200" kern="1200" dirty="0">
                        <a:solidFill>
                          <a:srgbClr val="002060"/>
                        </a:solidFill>
                        <a:effectLst/>
                        <a:latin typeface="Chulabhorn Likit Text" panose="00000500000000000000" pitchFamily="50" charset="-34"/>
                        <a:ea typeface="+mn-ea"/>
                        <a:cs typeface="Chulabhorn Likit Text" panose="00000500000000000000" pitchFamily="50" charset="-34"/>
                      </a:endParaRPr>
                    </a:p>
                    <a:p>
                      <a:pPr algn="thaiDist">
                        <a:lnSpc>
                          <a:spcPct val="130000"/>
                        </a:lnSpc>
                      </a:pPr>
                      <a:r>
                        <a:rPr lang="th-TH" sz="1200" kern="1200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2</a:t>
                      </a:r>
                      <a:r>
                        <a:rPr lang="en-US" sz="1200" kern="1200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.</a:t>
                      </a:r>
                      <a:r>
                        <a:rPr lang="th-TH" sz="1200" kern="1200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 พัฒนาบุคลากรให้มีขีดความสามารถในการใช้เทคโนโลยีดิจิทัล เพื่อเพิ่มประสิทธิภาพในการปฏิบัติงานและสามารถนำมาประยุกต์ใช้งาน</a:t>
                      </a:r>
                      <a:br>
                        <a:rPr lang="th-TH" sz="1200" kern="1200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</a:br>
                      <a:r>
                        <a:rPr lang="th-TH" sz="1200" kern="1200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อย่างเหมาะสม </a:t>
                      </a:r>
                      <a:endParaRPr lang="en-US" sz="1200" kern="1200" dirty="0">
                        <a:solidFill>
                          <a:srgbClr val="002060"/>
                        </a:solidFill>
                        <a:effectLst/>
                        <a:latin typeface="Chulabhorn Likit Text" panose="00000500000000000000" pitchFamily="50" charset="-34"/>
                        <a:ea typeface="+mn-ea"/>
                        <a:cs typeface="Chulabhorn Likit Text" panose="00000500000000000000" pitchFamily="50" charset="-34"/>
                      </a:endParaRPr>
                    </a:p>
                    <a:p>
                      <a:pPr algn="thaiDist">
                        <a:lnSpc>
                          <a:spcPct val="130000"/>
                        </a:lnSpc>
                      </a:pPr>
                      <a:r>
                        <a:rPr lang="th-TH" sz="1200" kern="1200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3</a:t>
                      </a:r>
                      <a:r>
                        <a:rPr lang="en-US" sz="1200" kern="1200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.</a:t>
                      </a:r>
                      <a:r>
                        <a:rPr lang="th-TH" sz="1200" kern="1200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 มีการกำหนดหลักเกณฑ์ แนวทางปฏิบัติ </a:t>
                      </a:r>
                      <a:br>
                        <a:rPr lang="th-TH" sz="1200" kern="1200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</a:br>
                      <a:r>
                        <a:rPr lang="th-TH" sz="1200" kern="1200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และข้อเสนอแนะในการใช้งานเทคโนโลยีดิจิทัล เพื่อให้มีการใช้งานร่วมกันได้อย่างมีประสิทธิภาพ</a:t>
                      </a:r>
                      <a:endParaRPr lang="en-US" sz="1200" b="0" dirty="0">
                        <a:solidFill>
                          <a:srgbClr val="002060"/>
                        </a:solidFill>
                        <a:effectLst/>
                        <a:latin typeface="Chulabhorn Likit Text" panose="00000500000000000000" pitchFamily="50" charset="-34"/>
                        <a:ea typeface="Calibri" panose="020F0502020204030204" pitchFamily="34" charset="0"/>
                        <a:cs typeface="Chulabhorn Likit Text" panose="00000500000000000000" pitchFamily="50" charset="-34"/>
                      </a:endParaRPr>
                    </a:p>
                  </a:txBody>
                  <a:tcPr marL="57150" marR="57150" marT="0" marB="0">
                    <a:solidFill>
                      <a:srgbClr val="F8EDE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33652084"/>
                  </a:ext>
                </a:extLst>
              </a:tr>
            </a:tbl>
          </a:graphicData>
        </a:graphic>
      </p:graphicFrame>
      <p:sp>
        <p:nvSpPr>
          <p:cNvPr id="8" name="กล่องข้อความ 14">
            <a:extLst>
              <a:ext uri="{FF2B5EF4-FFF2-40B4-BE49-F238E27FC236}">
                <a16:creationId xmlns:a16="http://schemas.microsoft.com/office/drawing/2014/main" id="{9D0D63B2-1C5D-480A-9CB1-9015899E6EE3}"/>
              </a:ext>
            </a:extLst>
          </p:cNvPr>
          <p:cNvSpPr txBox="1"/>
          <p:nvPr/>
        </p:nvSpPr>
        <p:spPr>
          <a:xfrm>
            <a:off x="214306" y="772314"/>
            <a:ext cx="2429900" cy="307777"/>
          </a:xfrm>
          <a:prstGeom prst="rect">
            <a:avLst/>
          </a:prstGeom>
          <a:solidFill>
            <a:srgbClr val="AED3E8"/>
          </a:solidFill>
          <a:ln>
            <a:noFill/>
          </a:ln>
          <a:effectLst>
            <a:outerShdw blurRad="107950" dist="12700" dir="5400000" algn="ctr">
              <a:srgbClr val="000000"/>
            </a:outerShdw>
          </a:effectLst>
          <a:scene3d>
            <a:camera prst="orthographicFront">
              <a:rot lat="0" lon="0" rev="0"/>
            </a:camera>
            <a:lightRig rig="soft" dir="t">
              <a:rot lat="0" lon="0" rev="0"/>
            </a:lightRig>
          </a:scene3d>
          <a:sp3d contourW="44450" prstMaterial="matte">
            <a:bevelT w="63500" h="63500" prst="artDeco"/>
            <a:contourClr>
              <a:srgbClr val="FFFFFF"/>
            </a:contourClr>
          </a:sp3d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r>
              <a:rPr lang="th-TH" sz="1400" b="1" dirty="0">
                <a:solidFill>
                  <a:srgbClr val="002060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3. ประเด็นการพัฒนา</a:t>
            </a:r>
          </a:p>
        </p:txBody>
      </p:sp>
    </p:spTree>
    <p:extLst>
      <p:ext uri="{BB962C8B-B14F-4D97-AF65-F5344CB8AC3E}">
        <p14:creationId xmlns:p14="http://schemas.microsoft.com/office/powerpoint/2010/main" val="496896704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3"/>
          <p:cNvGrpSpPr/>
          <p:nvPr/>
        </p:nvGrpSpPr>
        <p:grpSpPr>
          <a:xfrm>
            <a:off x="-23583" y="5154909"/>
            <a:ext cx="10183585" cy="694389"/>
            <a:chOff x="-23583" y="5154909"/>
            <a:chExt cx="10183585" cy="694389"/>
          </a:xfrm>
        </p:grpSpPr>
        <p:grpSp>
          <p:nvGrpSpPr>
            <p:cNvPr id="59" name="Group 58"/>
            <p:cNvGrpSpPr/>
            <p:nvPr/>
          </p:nvGrpSpPr>
          <p:grpSpPr>
            <a:xfrm>
              <a:off x="-23583" y="5154909"/>
              <a:ext cx="10183585" cy="694389"/>
              <a:chOff x="-23583" y="5134125"/>
              <a:chExt cx="10183585" cy="715174"/>
            </a:xfrm>
          </p:grpSpPr>
          <p:grpSp>
            <p:nvGrpSpPr>
              <p:cNvPr id="60" name="กลุ่ม 1">
                <a:extLst>
                  <a:ext uri="{FF2B5EF4-FFF2-40B4-BE49-F238E27FC236}">
                    <a16:creationId xmlns:a16="http://schemas.microsoft.com/office/drawing/2014/main" id="{58DAA6D8-19A9-434E-BD10-9F227ECAADEE}"/>
                  </a:ext>
                </a:extLst>
              </p:cNvPr>
              <p:cNvGrpSpPr/>
              <p:nvPr/>
            </p:nvGrpSpPr>
            <p:grpSpPr>
              <a:xfrm>
                <a:off x="-23583" y="5274993"/>
                <a:ext cx="10183585" cy="470079"/>
                <a:chOff x="-21226" y="4621292"/>
                <a:chExt cx="9165227" cy="561020"/>
              </a:xfrm>
            </p:grpSpPr>
            <p:grpSp>
              <p:nvGrpSpPr>
                <p:cNvPr id="67" name="กลุ่ม 7">
                  <a:extLst>
                    <a:ext uri="{FF2B5EF4-FFF2-40B4-BE49-F238E27FC236}">
                      <a16:creationId xmlns:a16="http://schemas.microsoft.com/office/drawing/2014/main" id="{30C28730-7CDF-4231-A774-6A7122EB4AEA}"/>
                    </a:ext>
                  </a:extLst>
                </p:cNvPr>
                <p:cNvGrpSpPr/>
                <p:nvPr/>
              </p:nvGrpSpPr>
              <p:grpSpPr>
                <a:xfrm>
                  <a:off x="-21226" y="4635401"/>
                  <a:ext cx="5133813" cy="546911"/>
                  <a:chOff x="-45702" y="6428830"/>
                  <a:chExt cx="7109733" cy="450425"/>
                </a:xfrm>
              </p:grpSpPr>
              <p:sp>
                <p:nvSpPr>
                  <p:cNvPr id="71" name="รูปแบบอิสระ: รูปร่าง 55">
                    <a:extLst>
                      <a:ext uri="{FF2B5EF4-FFF2-40B4-BE49-F238E27FC236}">
                        <a16:creationId xmlns:a16="http://schemas.microsoft.com/office/drawing/2014/main" id="{447532BC-F1AF-418B-B954-69A21822D4D1}"/>
                      </a:ext>
                    </a:extLst>
                  </p:cNvPr>
                  <p:cNvSpPr/>
                  <p:nvPr/>
                </p:nvSpPr>
                <p:spPr>
                  <a:xfrm>
                    <a:off x="-16309" y="6508953"/>
                    <a:ext cx="6875685" cy="339767"/>
                  </a:xfrm>
                  <a:custGeom>
                    <a:avLst/>
                    <a:gdLst>
                      <a:gd name="connsiteX0" fmla="*/ 0 w 6028447"/>
                      <a:gd name="connsiteY0" fmla="*/ 0 h 339767"/>
                      <a:gd name="connsiteX1" fmla="*/ 6028447 w 6028447"/>
                      <a:gd name="connsiteY1" fmla="*/ 0 h 339767"/>
                      <a:gd name="connsiteX2" fmla="*/ 5679852 w 6028447"/>
                      <a:gd name="connsiteY2" fmla="*/ 339767 h 339767"/>
                      <a:gd name="connsiteX3" fmla="*/ 0 w 6028447"/>
                      <a:gd name="connsiteY3" fmla="*/ 339767 h 339767"/>
                      <a:gd name="connsiteX4" fmla="*/ 0 w 6028447"/>
                      <a:gd name="connsiteY4" fmla="*/ 0 h 3397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028447" h="339767">
                        <a:moveTo>
                          <a:pt x="0" y="0"/>
                        </a:moveTo>
                        <a:lnTo>
                          <a:pt x="6028447" y="0"/>
                        </a:lnTo>
                        <a:lnTo>
                          <a:pt x="5679852" y="339767"/>
                        </a:lnTo>
                        <a:lnTo>
                          <a:pt x="0" y="33976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206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th-TH" sz="2000" dirty="0"/>
                  </a:p>
                </p:txBody>
              </p:sp>
              <p:sp>
                <p:nvSpPr>
                  <p:cNvPr id="72" name="รูปแบบอิสระ: รูปร่าง 50">
                    <a:extLst>
                      <a:ext uri="{FF2B5EF4-FFF2-40B4-BE49-F238E27FC236}">
                        <a16:creationId xmlns:a16="http://schemas.microsoft.com/office/drawing/2014/main" id="{72AD55B9-27A4-40A2-86AD-A09FD1FBB379}"/>
                      </a:ext>
                    </a:extLst>
                  </p:cNvPr>
                  <p:cNvSpPr/>
                  <p:nvPr/>
                </p:nvSpPr>
                <p:spPr>
                  <a:xfrm>
                    <a:off x="-45702" y="6433550"/>
                    <a:ext cx="7025615" cy="426691"/>
                  </a:xfrm>
                  <a:custGeom>
                    <a:avLst/>
                    <a:gdLst>
                      <a:gd name="connsiteX0" fmla="*/ 0 w 6123140"/>
                      <a:gd name="connsiteY0" fmla="*/ 0 h 426691"/>
                      <a:gd name="connsiteX1" fmla="*/ 6123140 w 6123140"/>
                      <a:gd name="connsiteY1" fmla="*/ 0 h 426691"/>
                      <a:gd name="connsiteX2" fmla="*/ 6008569 w 6123140"/>
                      <a:gd name="connsiteY2" fmla="*/ 111669 h 426691"/>
                      <a:gd name="connsiteX3" fmla="*/ 5685361 w 6123140"/>
                      <a:gd name="connsiteY3" fmla="*/ 426691 h 426691"/>
                      <a:gd name="connsiteX4" fmla="*/ 5679852 w 6123140"/>
                      <a:gd name="connsiteY4" fmla="*/ 426691 h 426691"/>
                      <a:gd name="connsiteX5" fmla="*/ 6028447 w 6123140"/>
                      <a:gd name="connsiteY5" fmla="*/ 86924 h 426691"/>
                      <a:gd name="connsiteX6" fmla="*/ 0 w 6123140"/>
                      <a:gd name="connsiteY6" fmla="*/ 86924 h 426691"/>
                      <a:gd name="connsiteX7" fmla="*/ 0 w 6123140"/>
                      <a:gd name="connsiteY7" fmla="*/ 0 h 4266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123140" h="426691">
                        <a:moveTo>
                          <a:pt x="0" y="0"/>
                        </a:moveTo>
                        <a:lnTo>
                          <a:pt x="6123140" y="0"/>
                        </a:lnTo>
                        <a:lnTo>
                          <a:pt x="6008569" y="111669"/>
                        </a:lnTo>
                        <a:lnTo>
                          <a:pt x="5685361" y="426691"/>
                        </a:lnTo>
                        <a:lnTo>
                          <a:pt x="5679852" y="426691"/>
                        </a:lnTo>
                        <a:lnTo>
                          <a:pt x="6028447" y="86924"/>
                        </a:lnTo>
                        <a:lnTo>
                          <a:pt x="0" y="8692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FBE4AE"/>
                      </a:gs>
                      <a:gs pos="13000">
                        <a:srgbClr val="BD922A"/>
                      </a:gs>
                      <a:gs pos="21001">
                        <a:srgbClr val="BD922A"/>
                      </a:gs>
                      <a:gs pos="63000">
                        <a:srgbClr val="FBE4AE"/>
                      </a:gs>
                      <a:gs pos="67000">
                        <a:srgbClr val="BD922A"/>
                      </a:gs>
                      <a:gs pos="69000">
                        <a:srgbClr val="835E17"/>
                      </a:gs>
                      <a:gs pos="82001">
                        <a:srgbClr val="A28949"/>
                      </a:gs>
                      <a:gs pos="100000">
                        <a:srgbClr val="FAE3B7"/>
                      </a:gs>
                    </a:gsLst>
                    <a:lin ang="0" scaled="1"/>
                  </a:gra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th-TH" sz="2000" dirty="0"/>
                  </a:p>
                </p:txBody>
              </p:sp>
              <p:sp>
                <p:nvSpPr>
                  <p:cNvPr id="73" name="รูปแบบอิสระ: รูปร่าง 49">
                    <a:extLst>
                      <a:ext uri="{FF2B5EF4-FFF2-40B4-BE49-F238E27FC236}">
                        <a16:creationId xmlns:a16="http://schemas.microsoft.com/office/drawing/2014/main" id="{0CC04605-512B-40BA-BB6C-C4CA6329F254}"/>
                      </a:ext>
                    </a:extLst>
                  </p:cNvPr>
                  <p:cNvSpPr/>
                  <p:nvPr/>
                </p:nvSpPr>
                <p:spPr>
                  <a:xfrm rot="380166">
                    <a:off x="6515308" y="6428830"/>
                    <a:ext cx="548723" cy="450425"/>
                  </a:xfrm>
                  <a:custGeom>
                    <a:avLst/>
                    <a:gdLst>
                      <a:gd name="connsiteX0" fmla="*/ 411471 w 524882"/>
                      <a:gd name="connsiteY0" fmla="*/ 0 h 426691"/>
                      <a:gd name="connsiteX1" fmla="*/ 524882 w 524882"/>
                      <a:gd name="connsiteY1" fmla="*/ 0 h 426691"/>
                      <a:gd name="connsiteX2" fmla="*/ 113411 w 524882"/>
                      <a:gd name="connsiteY2" fmla="*/ 426691 h 426691"/>
                      <a:gd name="connsiteX3" fmla="*/ 0 w 524882"/>
                      <a:gd name="connsiteY3" fmla="*/ 426691 h 426691"/>
                      <a:gd name="connsiteX4" fmla="*/ 411471 w 524882"/>
                      <a:gd name="connsiteY4" fmla="*/ 0 h 4266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4882" h="426691">
                        <a:moveTo>
                          <a:pt x="411471" y="0"/>
                        </a:moveTo>
                        <a:lnTo>
                          <a:pt x="524882" y="0"/>
                        </a:lnTo>
                        <a:lnTo>
                          <a:pt x="113411" y="426691"/>
                        </a:lnTo>
                        <a:lnTo>
                          <a:pt x="0" y="426691"/>
                        </a:lnTo>
                        <a:lnTo>
                          <a:pt x="411471" y="0"/>
                        </a:lnTo>
                        <a:close/>
                      </a:path>
                    </a:pathLst>
                  </a:custGeom>
                  <a:gradFill flip="none" rotWithShape="1">
                    <a:gsLst>
                      <a:gs pos="0">
                        <a:srgbClr val="FBE4AE"/>
                      </a:gs>
                      <a:gs pos="13000">
                        <a:srgbClr val="BD922A"/>
                      </a:gs>
                      <a:gs pos="21001">
                        <a:srgbClr val="BD922A"/>
                      </a:gs>
                      <a:gs pos="63000">
                        <a:srgbClr val="FBE4AE"/>
                      </a:gs>
                      <a:gs pos="67000">
                        <a:srgbClr val="BD922A"/>
                      </a:gs>
                      <a:gs pos="69000">
                        <a:srgbClr val="835E17"/>
                      </a:gs>
                      <a:gs pos="82001">
                        <a:srgbClr val="A28949"/>
                      </a:gs>
                      <a:gs pos="100000">
                        <a:srgbClr val="FAE3B7"/>
                      </a:gs>
                    </a:gsLst>
                    <a:path path="circle">
                      <a:fillToRect l="100000" b="100000"/>
                    </a:path>
                    <a:tileRect t="-100000" r="-100000"/>
                  </a:gra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th-TH" sz="2000"/>
                  </a:p>
                </p:txBody>
              </p:sp>
            </p:grpSp>
            <p:grpSp>
              <p:nvGrpSpPr>
                <p:cNvPr id="68" name="กลุ่ม 4">
                  <a:extLst>
                    <a:ext uri="{FF2B5EF4-FFF2-40B4-BE49-F238E27FC236}">
                      <a16:creationId xmlns:a16="http://schemas.microsoft.com/office/drawing/2014/main" id="{33080593-C486-4A4E-A259-28A964353B4D}"/>
                    </a:ext>
                  </a:extLst>
                </p:cNvPr>
                <p:cNvGrpSpPr/>
                <p:nvPr/>
              </p:nvGrpSpPr>
              <p:grpSpPr>
                <a:xfrm>
                  <a:off x="7524888" y="4621292"/>
                  <a:ext cx="1619113" cy="531030"/>
                  <a:chOff x="9543115" y="6415804"/>
                  <a:chExt cx="2661401" cy="453428"/>
                </a:xfrm>
              </p:grpSpPr>
              <p:sp>
                <p:nvSpPr>
                  <p:cNvPr id="69" name="รูปแบบอิสระ: รูปร่าง 38">
                    <a:extLst>
                      <a:ext uri="{FF2B5EF4-FFF2-40B4-BE49-F238E27FC236}">
                        <a16:creationId xmlns:a16="http://schemas.microsoft.com/office/drawing/2014/main" id="{18287458-5345-45BB-A7B2-0AE1DDE4E433}"/>
                      </a:ext>
                    </a:extLst>
                  </p:cNvPr>
                  <p:cNvSpPr/>
                  <p:nvPr/>
                </p:nvSpPr>
                <p:spPr>
                  <a:xfrm>
                    <a:off x="9543115" y="6415804"/>
                    <a:ext cx="2661398" cy="441288"/>
                  </a:xfrm>
                  <a:custGeom>
                    <a:avLst/>
                    <a:gdLst>
                      <a:gd name="connsiteX0" fmla="*/ 437779 w 1373020"/>
                      <a:gd name="connsiteY0" fmla="*/ 0 h 426691"/>
                      <a:gd name="connsiteX1" fmla="*/ 1373020 w 1373020"/>
                      <a:gd name="connsiteY1" fmla="*/ 0 h 426691"/>
                      <a:gd name="connsiteX2" fmla="*/ 1373020 w 1373020"/>
                      <a:gd name="connsiteY2" fmla="*/ 426691 h 426691"/>
                      <a:gd name="connsiteX3" fmla="*/ 0 w 1373020"/>
                      <a:gd name="connsiteY3" fmla="*/ 426691 h 426691"/>
                      <a:gd name="connsiteX4" fmla="*/ 323208 w 1373020"/>
                      <a:gd name="connsiteY4" fmla="*/ 111669 h 426691"/>
                      <a:gd name="connsiteX5" fmla="*/ 437779 w 1373020"/>
                      <a:gd name="connsiteY5" fmla="*/ 0 h 4266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73020" h="426691">
                        <a:moveTo>
                          <a:pt x="437779" y="0"/>
                        </a:moveTo>
                        <a:lnTo>
                          <a:pt x="1373020" y="0"/>
                        </a:lnTo>
                        <a:lnTo>
                          <a:pt x="1373020" y="426691"/>
                        </a:lnTo>
                        <a:lnTo>
                          <a:pt x="0" y="426691"/>
                        </a:lnTo>
                        <a:lnTo>
                          <a:pt x="323208" y="111669"/>
                        </a:lnTo>
                        <a:lnTo>
                          <a:pt x="437779" y="0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FBE4AE"/>
                      </a:gs>
                      <a:gs pos="13000">
                        <a:srgbClr val="BD922A"/>
                      </a:gs>
                      <a:gs pos="21001">
                        <a:srgbClr val="BD922A"/>
                      </a:gs>
                      <a:gs pos="63000">
                        <a:srgbClr val="FBE4AE"/>
                      </a:gs>
                      <a:gs pos="67000">
                        <a:srgbClr val="BD922A"/>
                      </a:gs>
                      <a:gs pos="69000">
                        <a:srgbClr val="835E17"/>
                      </a:gs>
                      <a:gs pos="82001">
                        <a:srgbClr val="A28949"/>
                      </a:gs>
                      <a:gs pos="100000">
                        <a:srgbClr val="FAE3B7"/>
                      </a:gs>
                    </a:gsLst>
                    <a:lin ang="0" scaled="1"/>
                  </a:gra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th-TH" sz="2000"/>
                  </a:p>
                </p:txBody>
              </p:sp>
              <p:sp>
                <p:nvSpPr>
                  <p:cNvPr id="70" name="รูปแบบอิสระ: รูปร่าง 31">
                    <a:extLst>
                      <a:ext uri="{FF2B5EF4-FFF2-40B4-BE49-F238E27FC236}">
                        <a16:creationId xmlns:a16="http://schemas.microsoft.com/office/drawing/2014/main" id="{CB515603-CB57-4A48-B8A7-C4BD2C469F4B}"/>
                      </a:ext>
                    </a:extLst>
                  </p:cNvPr>
                  <p:cNvSpPr/>
                  <p:nvPr/>
                </p:nvSpPr>
                <p:spPr>
                  <a:xfrm>
                    <a:off x="9543115" y="6510930"/>
                    <a:ext cx="2661401" cy="358302"/>
                  </a:xfrm>
                  <a:custGeom>
                    <a:avLst/>
                    <a:gdLst>
                      <a:gd name="connsiteX0" fmla="*/ 349528 w 1399340"/>
                      <a:gd name="connsiteY0" fmla="*/ 0 h 340675"/>
                      <a:gd name="connsiteX1" fmla="*/ 1399340 w 1399340"/>
                      <a:gd name="connsiteY1" fmla="*/ 0 h 340675"/>
                      <a:gd name="connsiteX2" fmla="*/ 1399340 w 1399340"/>
                      <a:gd name="connsiteY2" fmla="*/ 340675 h 340675"/>
                      <a:gd name="connsiteX3" fmla="*/ 0 w 1399340"/>
                      <a:gd name="connsiteY3" fmla="*/ 340675 h 340675"/>
                      <a:gd name="connsiteX4" fmla="*/ 349528 w 1399340"/>
                      <a:gd name="connsiteY4" fmla="*/ 0 h 3406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99340" h="340675">
                        <a:moveTo>
                          <a:pt x="349528" y="0"/>
                        </a:moveTo>
                        <a:lnTo>
                          <a:pt x="1399340" y="0"/>
                        </a:lnTo>
                        <a:lnTo>
                          <a:pt x="1399340" y="340675"/>
                        </a:lnTo>
                        <a:lnTo>
                          <a:pt x="0" y="340675"/>
                        </a:lnTo>
                        <a:lnTo>
                          <a:pt x="349528" y="0"/>
                        </a:lnTo>
                        <a:close/>
                      </a:path>
                    </a:pathLst>
                  </a:custGeom>
                  <a:solidFill>
                    <a:srgbClr val="00206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th-TH" sz="2000"/>
                  </a:p>
                </p:txBody>
              </p:sp>
            </p:grpSp>
          </p:grpSp>
          <p:pic>
            <p:nvPicPr>
              <p:cNvPr id="61" name="Picture 23">
                <a:extLst>
                  <a:ext uri="{FF2B5EF4-FFF2-40B4-BE49-F238E27FC236}">
                    <a16:creationId xmlns:a16="http://schemas.microsoft.com/office/drawing/2014/main" id="{A9FCDA38-8F0B-49DF-8F2E-B899B1F3623D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7699853" y="5264104"/>
                <a:ext cx="625615" cy="408428"/>
              </a:xfrm>
              <a:prstGeom prst="rect">
                <a:avLst/>
              </a:prstGeom>
            </p:spPr>
          </p:pic>
          <p:pic>
            <p:nvPicPr>
              <p:cNvPr id="62" name="Picture 24">
                <a:extLst>
                  <a:ext uri="{FF2B5EF4-FFF2-40B4-BE49-F238E27FC236}">
                    <a16:creationId xmlns:a16="http://schemas.microsoft.com/office/drawing/2014/main" id="{199745AA-CFB3-443D-A566-E11575BA5223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6440755" y="5252961"/>
                <a:ext cx="384697" cy="433336"/>
              </a:xfrm>
              <a:prstGeom prst="rect">
                <a:avLst/>
              </a:prstGeom>
            </p:spPr>
          </p:pic>
          <p:pic>
            <p:nvPicPr>
              <p:cNvPr id="63" name="Picture 35">
                <a:extLst>
                  <a:ext uri="{FF2B5EF4-FFF2-40B4-BE49-F238E27FC236}">
                    <a16:creationId xmlns:a16="http://schemas.microsoft.com/office/drawing/2014/main" id="{9584FECB-F937-4F01-8CDD-C92F98A2F1BC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6882063" y="5338458"/>
                <a:ext cx="373365" cy="309768"/>
              </a:xfrm>
              <a:prstGeom prst="rect">
                <a:avLst/>
              </a:prstGeom>
            </p:spPr>
          </p:pic>
          <p:pic>
            <p:nvPicPr>
              <p:cNvPr id="64" name="Picture 36">
                <a:extLst>
                  <a:ext uri="{FF2B5EF4-FFF2-40B4-BE49-F238E27FC236}">
                    <a16:creationId xmlns:a16="http://schemas.microsoft.com/office/drawing/2014/main" id="{62FFD426-AD6C-47DA-99D3-A7217E240C18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5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7345100" y="5340250"/>
                <a:ext cx="281130" cy="303691"/>
              </a:xfrm>
              <a:prstGeom prst="rect">
                <a:avLst/>
              </a:prstGeom>
            </p:spPr>
          </p:pic>
          <p:pic>
            <p:nvPicPr>
              <p:cNvPr id="65" name="Picture 2" descr="C:\Users\Administrator\Desktop\change for good.png"/>
              <p:cNvPicPr>
                <a:picLocks noChangeAspect="1" noChangeArrowheads="1"/>
              </p:cNvPicPr>
              <p:nvPr/>
            </p:nvPicPr>
            <p:blipFill>
              <a:blip r:embed="rId6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606130" y="5281839"/>
                <a:ext cx="890907" cy="501037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sp>
            <p:nvSpPr>
              <p:cNvPr id="66" name="รูปแบบอิสระ: รูปร่าง 49">
                <a:extLst>
                  <a:ext uri="{FF2B5EF4-FFF2-40B4-BE49-F238E27FC236}">
                    <a16:creationId xmlns:a16="http://schemas.microsoft.com/office/drawing/2014/main" id="{0CC04605-512B-40BA-BB6C-C4CA6329F254}"/>
                  </a:ext>
                </a:extLst>
              </p:cNvPr>
              <p:cNvSpPr/>
              <p:nvPr/>
            </p:nvSpPr>
            <p:spPr>
              <a:xfrm rot="1816843">
                <a:off x="8384884" y="5134125"/>
                <a:ext cx="366819" cy="715174"/>
              </a:xfrm>
              <a:custGeom>
                <a:avLst/>
                <a:gdLst>
                  <a:gd name="connsiteX0" fmla="*/ 411471 w 524882"/>
                  <a:gd name="connsiteY0" fmla="*/ 0 h 426691"/>
                  <a:gd name="connsiteX1" fmla="*/ 524882 w 524882"/>
                  <a:gd name="connsiteY1" fmla="*/ 0 h 426691"/>
                  <a:gd name="connsiteX2" fmla="*/ 113411 w 524882"/>
                  <a:gd name="connsiteY2" fmla="*/ 426691 h 426691"/>
                  <a:gd name="connsiteX3" fmla="*/ 0 w 524882"/>
                  <a:gd name="connsiteY3" fmla="*/ 426691 h 426691"/>
                  <a:gd name="connsiteX4" fmla="*/ 411471 w 524882"/>
                  <a:gd name="connsiteY4" fmla="*/ 0 h 4266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24882" h="426691">
                    <a:moveTo>
                      <a:pt x="411471" y="0"/>
                    </a:moveTo>
                    <a:lnTo>
                      <a:pt x="524882" y="0"/>
                    </a:lnTo>
                    <a:lnTo>
                      <a:pt x="113411" y="426691"/>
                    </a:lnTo>
                    <a:lnTo>
                      <a:pt x="0" y="426691"/>
                    </a:lnTo>
                    <a:lnTo>
                      <a:pt x="411471" y="0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rgbClr val="FBE4AE"/>
                  </a:gs>
                  <a:gs pos="13000">
                    <a:srgbClr val="BD922A"/>
                  </a:gs>
                  <a:gs pos="21001">
                    <a:srgbClr val="BD922A"/>
                  </a:gs>
                  <a:gs pos="63000">
                    <a:srgbClr val="FBE4AE"/>
                  </a:gs>
                  <a:gs pos="67000">
                    <a:srgbClr val="BD922A"/>
                  </a:gs>
                  <a:gs pos="69000">
                    <a:srgbClr val="835E17"/>
                  </a:gs>
                  <a:gs pos="82001">
                    <a:srgbClr val="A28949"/>
                  </a:gs>
                  <a:gs pos="100000">
                    <a:srgbClr val="FAE3B7"/>
                  </a:gs>
                </a:gsLst>
                <a:path path="circle">
                  <a:fillToRect l="100000" b="100000"/>
                </a:path>
                <a:tileRect t="-100000" r="-10000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th-TH" sz="2000"/>
              </a:p>
            </p:txBody>
          </p:sp>
        </p:grpSp>
        <p:sp>
          <p:nvSpPr>
            <p:cNvPr id="74" name="TextBox 7"/>
            <p:cNvSpPr txBox="1"/>
            <p:nvPr/>
          </p:nvSpPr>
          <p:spPr>
            <a:xfrm>
              <a:off x="216981" y="5442506"/>
              <a:ext cx="5166910" cy="24622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th-TH" sz="1000" b="1" dirty="0">
                  <a:solidFill>
                    <a:schemeClr val="bg1"/>
                  </a:solidFill>
                  <a:latin typeface="Chulabhorn Likit Text" panose="00000500000000000000" pitchFamily="50" charset="-34"/>
                  <a:cs typeface="Chulabhorn Likit Text" panose="00000500000000000000" pitchFamily="50" charset="-34"/>
                </a:rPr>
                <a:t>เศรษฐกิจฐานรากมั่นคง ชุมชนเข้มแข็งอย่างยั่งยืน ด้วยหลักปรัชญาของเศรษฐกิจพอเพียง</a:t>
              </a:r>
            </a:p>
          </p:txBody>
        </p:sp>
      </p:grpSp>
      <p:grpSp>
        <p:nvGrpSpPr>
          <p:cNvPr id="3" name="Group 2"/>
          <p:cNvGrpSpPr/>
          <p:nvPr/>
        </p:nvGrpSpPr>
        <p:grpSpPr>
          <a:xfrm>
            <a:off x="-23582" y="-361931"/>
            <a:ext cx="10332648" cy="1385058"/>
            <a:chOff x="-23582" y="-361931"/>
            <a:chExt cx="10332648" cy="1385058"/>
          </a:xfrm>
        </p:grpSpPr>
        <p:grpSp>
          <p:nvGrpSpPr>
            <p:cNvPr id="75" name="กลุ่ม 25">
              <a:extLst>
                <a:ext uri="{FF2B5EF4-FFF2-40B4-BE49-F238E27FC236}">
                  <a16:creationId xmlns:a16="http://schemas.microsoft.com/office/drawing/2014/main" id="{7D06518B-9B45-4201-A300-3BEEF5DCD03B}"/>
                </a:ext>
              </a:extLst>
            </p:cNvPr>
            <p:cNvGrpSpPr/>
            <p:nvPr/>
          </p:nvGrpSpPr>
          <p:grpSpPr>
            <a:xfrm>
              <a:off x="-23582" y="-361931"/>
              <a:ext cx="10201628" cy="1385058"/>
              <a:chOff x="-21224" y="-365563"/>
              <a:chExt cx="9181465" cy="1246552"/>
            </a:xfrm>
          </p:grpSpPr>
          <p:sp>
            <p:nvSpPr>
              <p:cNvPr id="76" name="รูปแบบอิสระ: รูปร่าง 62">
                <a:extLst>
                  <a:ext uri="{FF2B5EF4-FFF2-40B4-BE49-F238E27FC236}">
                    <a16:creationId xmlns:a16="http://schemas.microsoft.com/office/drawing/2014/main" id="{763F6E50-E3DE-4F2F-B389-800C6A2058F9}"/>
                  </a:ext>
                </a:extLst>
              </p:cNvPr>
              <p:cNvSpPr/>
              <p:nvPr/>
            </p:nvSpPr>
            <p:spPr>
              <a:xfrm rot="10800000">
                <a:off x="-21224" y="349041"/>
                <a:ext cx="7820283" cy="100071"/>
              </a:xfrm>
              <a:custGeom>
                <a:avLst/>
                <a:gdLst>
                  <a:gd name="connsiteX0" fmla="*/ 437779 w 1373020"/>
                  <a:gd name="connsiteY0" fmla="*/ 0 h 426691"/>
                  <a:gd name="connsiteX1" fmla="*/ 1373020 w 1373020"/>
                  <a:gd name="connsiteY1" fmla="*/ 0 h 426691"/>
                  <a:gd name="connsiteX2" fmla="*/ 1373020 w 1373020"/>
                  <a:gd name="connsiteY2" fmla="*/ 426691 h 426691"/>
                  <a:gd name="connsiteX3" fmla="*/ 0 w 1373020"/>
                  <a:gd name="connsiteY3" fmla="*/ 426691 h 426691"/>
                  <a:gd name="connsiteX4" fmla="*/ 323208 w 1373020"/>
                  <a:gd name="connsiteY4" fmla="*/ 111669 h 426691"/>
                  <a:gd name="connsiteX5" fmla="*/ 437779 w 1373020"/>
                  <a:gd name="connsiteY5" fmla="*/ 0 h 4266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373020" h="426691">
                    <a:moveTo>
                      <a:pt x="437779" y="0"/>
                    </a:moveTo>
                    <a:lnTo>
                      <a:pt x="1373020" y="0"/>
                    </a:lnTo>
                    <a:lnTo>
                      <a:pt x="1373020" y="426691"/>
                    </a:lnTo>
                    <a:lnTo>
                      <a:pt x="0" y="426691"/>
                    </a:lnTo>
                    <a:lnTo>
                      <a:pt x="323208" y="111669"/>
                    </a:lnTo>
                    <a:lnTo>
                      <a:pt x="437779" y="0"/>
                    </a:lnTo>
                    <a:close/>
                  </a:path>
                </a:pathLst>
              </a:custGeom>
              <a:gradFill>
                <a:gsLst>
                  <a:gs pos="0">
                    <a:srgbClr val="FBE4AE"/>
                  </a:gs>
                  <a:gs pos="13000">
                    <a:srgbClr val="BD922A"/>
                  </a:gs>
                  <a:gs pos="21001">
                    <a:srgbClr val="BD922A"/>
                  </a:gs>
                  <a:gs pos="63000">
                    <a:srgbClr val="FBE4AE"/>
                  </a:gs>
                  <a:gs pos="67000">
                    <a:srgbClr val="BD922A"/>
                  </a:gs>
                  <a:gs pos="69000">
                    <a:srgbClr val="835E17"/>
                  </a:gs>
                  <a:gs pos="82001">
                    <a:srgbClr val="A28949"/>
                  </a:gs>
                  <a:gs pos="100000">
                    <a:srgbClr val="FAE3B7"/>
                  </a:gs>
                </a:gsLst>
                <a:lin ang="0" scaled="1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th-TH" sz="2000" dirty="0"/>
              </a:p>
            </p:txBody>
          </p:sp>
          <p:sp>
            <p:nvSpPr>
              <p:cNvPr id="77" name="รูปแบบอิสระ: รูปร่าง 62">
                <a:extLst>
                  <a:ext uri="{FF2B5EF4-FFF2-40B4-BE49-F238E27FC236}">
                    <a16:creationId xmlns:a16="http://schemas.microsoft.com/office/drawing/2014/main" id="{6170159F-B4D3-4017-9CD6-524599548825}"/>
                  </a:ext>
                </a:extLst>
              </p:cNvPr>
              <p:cNvSpPr/>
              <p:nvPr/>
            </p:nvSpPr>
            <p:spPr>
              <a:xfrm flipV="1">
                <a:off x="5266749" y="-20538"/>
                <a:ext cx="3893491" cy="487172"/>
              </a:xfrm>
              <a:custGeom>
                <a:avLst/>
                <a:gdLst>
                  <a:gd name="connsiteX0" fmla="*/ 437779 w 1373020"/>
                  <a:gd name="connsiteY0" fmla="*/ 0 h 426691"/>
                  <a:gd name="connsiteX1" fmla="*/ 1373020 w 1373020"/>
                  <a:gd name="connsiteY1" fmla="*/ 0 h 426691"/>
                  <a:gd name="connsiteX2" fmla="*/ 1373020 w 1373020"/>
                  <a:gd name="connsiteY2" fmla="*/ 426691 h 426691"/>
                  <a:gd name="connsiteX3" fmla="*/ 0 w 1373020"/>
                  <a:gd name="connsiteY3" fmla="*/ 426691 h 426691"/>
                  <a:gd name="connsiteX4" fmla="*/ 323208 w 1373020"/>
                  <a:gd name="connsiteY4" fmla="*/ 111669 h 426691"/>
                  <a:gd name="connsiteX5" fmla="*/ 437779 w 1373020"/>
                  <a:gd name="connsiteY5" fmla="*/ 0 h 4266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373020" h="426691">
                    <a:moveTo>
                      <a:pt x="437779" y="0"/>
                    </a:moveTo>
                    <a:lnTo>
                      <a:pt x="1373020" y="0"/>
                    </a:lnTo>
                    <a:lnTo>
                      <a:pt x="1373020" y="426691"/>
                    </a:lnTo>
                    <a:lnTo>
                      <a:pt x="0" y="426691"/>
                    </a:lnTo>
                    <a:lnTo>
                      <a:pt x="323208" y="111669"/>
                    </a:lnTo>
                    <a:lnTo>
                      <a:pt x="437779" y="0"/>
                    </a:lnTo>
                    <a:close/>
                  </a:path>
                </a:pathLst>
              </a:custGeom>
              <a:gradFill>
                <a:gsLst>
                  <a:gs pos="0">
                    <a:srgbClr val="FBE4AE"/>
                  </a:gs>
                  <a:gs pos="13000">
                    <a:srgbClr val="BD922A"/>
                  </a:gs>
                  <a:gs pos="21001">
                    <a:srgbClr val="BD922A"/>
                  </a:gs>
                  <a:gs pos="63000">
                    <a:srgbClr val="FBE4AE"/>
                  </a:gs>
                  <a:gs pos="67000">
                    <a:srgbClr val="BD922A"/>
                  </a:gs>
                  <a:gs pos="69000">
                    <a:srgbClr val="835E17"/>
                  </a:gs>
                  <a:gs pos="82001">
                    <a:srgbClr val="A28949"/>
                  </a:gs>
                  <a:gs pos="100000">
                    <a:srgbClr val="FAE3B7"/>
                  </a:gs>
                </a:gsLst>
                <a:lin ang="0" scaled="1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th-TH" sz="2000" dirty="0"/>
              </a:p>
            </p:txBody>
          </p:sp>
          <p:sp>
            <p:nvSpPr>
              <p:cNvPr id="78" name="สี่เหลี่ยมผืนผ้า 11">
                <a:extLst>
                  <a:ext uri="{FF2B5EF4-FFF2-40B4-BE49-F238E27FC236}">
                    <a16:creationId xmlns:a16="http://schemas.microsoft.com/office/drawing/2014/main" id="{F9F4841F-3BBC-4457-AA88-3D070EC45B06}"/>
                  </a:ext>
                </a:extLst>
              </p:cNvPr>
              <p:cNvSpPr/>
              <p:nvPr/>
            </p:nvSpPr>
            <p:spPr>
              <a:xfrm>
                <a:off x="0" y="-57269"/>
                <a:ext cx="9160241" cy="404810"/>
              </a:xfrm>
              <a:prstGeom prst="rect">
                <a:avLst/>
              </a:prstGeom>
              <a:solidFill>
                <a:srgbClr val="002060"/>
              </a:solidFill>
              <a:ln>
                <a:solidFill>
                  <a:schemeClr val="accent4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endParaRPr lang="th-TH" sz="1200" b="1" dirty="0">
                  <a:solidFill>
                    <a:schemeClr val="bg1"/>
                  </a:solidFill>
                  <a:latin typeface="Chulabhorn Likit Text" panose="00000500000000000000" pitchFamily="50" charset="-34"/>
                  <a:cs typeface="Chulabhorn Likit Text" panose="00000500000000000000" pitchFamily="50" charset="-34"/>
                </a:endParaRPr>
              </a:p>
            </p:txBody>
          </p:sp>
          <p:sp>
            <p:nvSpPr>
              <p:cNvPr id="91" name="วงรี 13">
                <a:extLst>
                  <a:ext uri="{FF2B5EF4-FFF2-40B4-BE49-F238E27FC236}">
                    <a16:creationId xmlns:a16="http://schemas.microsoft.com/office/drawing/2014/main" id="{26798FC3-BA23-4F57-9494-6FF28D367843}"/>
                  </a:ext>
                </a:extLst>
              </p:cNvPr>
              <p:cNvSpPr/>
              <p:nvPr/>
            </p:nvSpPr>
            <p:spPr>
              <a:xfrm>
                <a:off x="5364490" y="-365563"/>
                <a:ext cx="1840389" cy="1246552"/>
              </a:xfrm>
              <a:prstGeom prst="ellipse">
                <a:avLst/>
              </a:prstGeom>
              <a:solidFill>
                <a:srgbClr val="FBF7F1"/>
              </a:solidFill>
              <a:ln>
                <a:noFill/>
              </a:ln>
              <a:effectLst>
                <a:softEdge rad="31750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2000" dirty="0"/>
              </a:p>
            </p:txBody>
          </p:sp>
          <p:pic>
            <p:nvPicPr>
              <p:cNvPr id="92" name="รูปภาพ 65">
                <a:extLst>
                  <a:ext uri="{FF2B5EF4-FFF2-40B4-BE49-F238E27FC236}">
                    <a16:creationId xmlns:a16="http://schemas.microsoft.com/office/drawing/2014/main" id="{FF1C8559-7F07-4282-B711-DDC3A7946EB7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r="65168" b="30186"/>
              <a:stretch/>
            </p:blipFill>
            <p:spPr>
              <a:xfrm>
                <a:off x="5911596" y="-52058"/>
                <a:ext cx="760236" cy="501554"/>
              </a:xfrm>
              <a:custGeom>
                <a:avLst/>
                <a:gdLst>
                  <a:gd name="connsiteX0" fmla="*/ 0 w 1500565"/>
                  <a:gd name="connsiteY0" fmla="*/ 0 h 990006"/>
                  <a:gd name="connsiteX1" fmla="*/ 1500565 w 1500565"/>
                  <a:gd name="connsiteY1" fmla="*/ 0 h 990006"/>
                  <a:gd name="connsiteX2" fmla="*/ 1500565 w 1500565"/>
                  <a:gd name="connsiteY2" fmla="*/ 699241 h 990006"/>
                  <a:gd name="connsiteX3" fmla="*/ 1454656 w 1500565"/>
                  <a:gd name="connsiteY3" fmla="*/ 699241 h 990006"/>
                  <a:gd name="connsiteX4" fmla="*/ 1454656 w 1500565"/>
                  <a:gd name="connsiteY4" fmla="*/ 958222 h 990006"/>
                  <a:gd name="connsiteX5" fmla="*/ 1500565 w 1500565"/>
                  <a:gd name="connsiteY5" fmla="*/ 958222 h 990006"/>
                  <a:gd name="connsiteX6" fmla="*/ 1500565 w 1500565"/>
                  <a:gd name="connsiteY6" fmla="*/ 990006 h 990006"/>
                  <a:gd name="connsiteX7" fmla="*/ 0 w 1500565"/>
                  <a:gd name="connsiteY7" fmla="*/ 990006 h 9900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00565" h="990006">
                    <a:moveTo>
                      <a:pt x="0" y="0"/>
                    </a:moveTo>
                    <a:lnTo>
                      <a:pt x="1500565" y="0"/>
                    </a:lnTo>
                    <a:lnTo>
                      <a:pt x="1500565" y="699241"/>
                    </a:lnTo>
                    <a:lnTo>
                      <a:pt x="1454656" y="699241"/>
                    </a:lnTo>
                    <a:lnTo>
                      <a:pt x="1454656" y="958222"/>
                    </a:lnTo>
                    <a:lnTo>
                      <a:pt x="1500565" y="958222"/>
                    </a:lnTo>
                    <a:lnTo>
                      <a:pt x="1500565" y="990006"/>
                    </a:lnTo>
                    <a:lnTo>
                      <a:pt x="0" y="990006"/>
                    </a:lnTo>
                    <a:close/>
                  </a:path>
                </a:pathLst>
              </a:custGeom>
            </p:spPr>
          </p:pic>
        </p:grpSp>
        <p:sp>
          <p:nvSpPr>
            <p:cNvPr id="93" name="กล่องข้อความ 8">
              <a:extLst>
                <a:ext uri="{FF2B5EF4-FFF2-40B4-BE49-F238E27FC236}">
                  <a16:creationId xmlns:a16="http://schemas.microsoft.com/office/drawing/2014/main" id="{BF84CABE-5C70-4013-8958-0D4F9CD0D474}"/>
                </a:ext>
              </a:extLst>
            </p:cNvPr>
            <p:cNvSpPr txBox="1"/>
            <p:nvPr/>
          </p:nvSpPr>
          <p:spPr>
            <a:xfrm>
              <a:off x="7815870" y="-24981"/>
              <a:ext cx="2493196" cy="49859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lnSpc>
                  <a:spcPct val="110000"/>
                </a:lnSpc>
              </a:pPr>
              <a:r>
                <a:rPr lang="en-US" sz="1200" b="1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Chulabhorn Likit Text" panose="00000500000000000000" pitchFamily="50" charset="-34"/>
                  <a:cs typeface="Chulabhorn Likit Text" panose="00000500000000000000" pitchFamily="50" charset="-34"/>
                </a:rPr>
                <a:t>60 </a:t>
              </a:r>
              <a:r>
                <a:rPr lang="th-TH" sz="1200" b="1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Chulabhorn Likit Text" panose="00000500000000000000" pitchFamily="50" charset="-34"/>
                  <a:cs typeface="Chulabhorn Likit Text" panose="00000500000000000000" pitchFamily="50" charset="-34"/>
                </a:rPr>
                <a:t>ปี กรมการพัฒนาชุมชน</a:t>
              </a:r>
            </a:p>
            <a:p>
              <a:pPr>
                <a:lnSpc>
                  <a:spcPct val="110000"/>
                </a:lnSpc>
              </a:pPr>
              <a:r>
                <a:rPr lang="th-TH" sz="1200" b="1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Chulabhorn Likit Text" panose="00000500000000000000" pitchFamily="50" charset="-34"/>
                  <a:cs typeface="Chulabhorn Likit Text" panose="00000500000000000000" pitchFamily="50" charset="-34"/>
                </a:rPr>
                <a:t>สร้างสรรค์ชุมชน สร้างคน สร้างชาติ</a:t>
              </a:r>
              <a:endParaRPr lang="en-US" sz="12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hulabhorn Likit Text" panose="00000500000000000000" pitchFamily="50" charset="-34"/>
                <a:cs typeface="Chulabhorn Likit Text" panose="00000500000000000000" pitchFamily="50" charset="-34"/>
              </a:endParaRPr>
            </a:p>
          </p:txBody>
        </p:sp>
        <p:sp>
          <p:nvSpPr>
            <p:cNvPr id="90" name="สี่เหลี่ยมผืนผ้ามุมมน 89">
              <a:extLst>
                <a:ext uri="{FF2B5EF4-FFF2-40B4-BE49-F238E27FC236}">
                  <a16:creationId xmlns:a16="http://schemas.microsoft.com/office/drawing/2014/main" id="{DBD58DB1-2D1D-473D-B9E5-40B9622A67E9}"/>
                </a:ext>
              </a:extLst>
            </p:cNvPr>
            <p:cNvSpPr/>
            <p:nvPr/>
          </p:nvSpPr>
          <p:spPr>
            <a:xfrm>
              <a:off x="376266" y="-13115"/>
              <a:ext cx="4703734" cy="433808"/>
            </a:xfrm>
            <a:prstGeom prst="round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t"/>
            <a:lstStyle/>
            <a:p>
              <a:r>
                <a:rPr lang="th-TH" sz="1200" b="1" dirty="0">
                  <a:solidFill>
                    <a:schemeClr val="bg1"/>
                  </a:solidFill>
                  <a:latin typeface="Chulabhorn Likit Text" panose="00000500000000000000" pitchFamily="50" charset="-34"/>
                  <a:cs typeface="Chulabhorn Likit Text" panose="00000500000000000000" pitchFamily="50" charset="-34"/>
                </a:rPr>
                <a:t>การเบิกจ่ายงบประมาณกองทุนพัฒนาบทบาทสตรี </a:t>
              </a:r>
              <a:br>
                <a:rPr lang="th-TH" sz="1200" b="1" dirty="0">
                  <a:solidFill>
                    <a:schemeClr val="bg1"/>
                  </a:solidFill>
                  <a:latin typeface="Chulabhorn Likit Text" panose="00000500000000000000" pitchFamily="50" charset="-34"/>
                  <a:cs typeface="Chulabhorn Likit Text" panose="00000500000000000000" pitchFamily="50" charset="-34"/>
                </a:rPr>
              </a:br>
              <a:r>
                <a:rPr lang="th-TH" sz="1200" b="1" dirty="0">
                  <a:solidFill>
                    <a:schemeClr val="bg1"/>
                  </a:solidFill>
                  <a:latin typeface="Chulabhorn Likit Text" panose="00000500000000000000" pitchFamily="50" charset="-34"/>
                  <a:cs typeface="Chulabhorn Likit Text" panose="00000500000000000000" pitchFamily="50" charset="-34"/>
                </a:rPr>
                <a:t>ประจำปีงบประมาณ พ.ศ. 2566 (ข้อมูล ณ 23 พฤษภาคม 2566) </a:t>
              </a:r>
            </a:p>
          </p:txBody>
        </p:sp>
      </p:grpSp>
      <p:graphicFrame>
        <p:nvGraphicFramePr>
          <p:cNvPr id="2" name="Table 32">
            <a:extLst>
              <a:ext uri="{FF2B5EF4-FFF2-40B4-BE49-F238E27FC236}">
                <a16:creationId xmlns:a16="http://schemas.microsoft.com/office/drawing/2014/main" id="{2EA90F75-1F36-C5AA-270A-A054D51D38F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827064296"/>
              </p:ext>
            </p:extLst>
          </p:nvPr>
        </p:nvGraphicFramePr>
        <p:xfrm>
          <a:off x="127323" y="634385"/>
          <a:ext cx="9860908" cy="456792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4818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26556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400898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391559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803349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1503462">
                  <a:extLst>
                    <a:ext uri="{9D8B030D-6E8A-4147-A177-3AD203B41FA5}">
                      <a16:colId xmlns:a16="http://schemas.microsoft.com/office/drawing/2014/main" val="934870095"/>
                    </a:ext>
                  </a:extLst>
                </a:gridCol>
                <a:gridCol w="1671738">
                  <a:extLst>
                    <a:ext uri="{9D8B030D-6E8A-4147-A177-3AD203B41FA5}">
                      <a16:colId xmlns:a16="http://schemas.microsoft.com/office/drawing/2014/main" val="1470791809"/>
                    </a:ext>
                  </a:extLst>
                </a:gridCol>
                <a:gridCol w="1176160">
                  <a:extLst>
                    <a:ext uri="{9D8B030D-6E8A-4147-A177-3AD203B41FA5}">
                      <a16:colId xmlns:a16="http://schemas.microsoft.com/office/drawing/2014/main" val="3504360862"/>
                    </a:ext>
                  </a:extLst>
                </a:gridCol>
              </a:tblGrid>
              <a:tr h="452860">
                <a:tc rowSpan="2">
                  <a:txBody>
                    <a:bodyPr/>
                    <a:lstStyle/>
                    <a:p>
                      <a:pPr algn="ctr"/>
                      <a:r>
                        <a:rPr lang="th-TH" sz="1200" b="1" spc="-70" baseline="0" dirty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ลำดับที่</a:t>
                      </a:r>
                    </a:p>
                  </a:txBody>
                  <a:tcPr marL="76200" marR="76200" marT="38100" marB="381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4D4E2">
                        <a:alpha val="60000"/>
                      </a:srgb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th-TH" sz="1200" b="1" dirty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จังหวัด</a:t>
                      </a:r>
                    </a:p>
                  </a:txBody>
                  <a:tcPr marL="76200" marR="76200" marT="38100" marB="381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4D4E2">
                        <a:alpha val="6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th-TH" sz="1200" b="1" dirty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งบประมาณจัดสรร</a:t>
                      </a:r>
                    </a:p>
                  </a:txBody>
                  <a:tcPr marL="76200" marR="76200" marT="38100" marB="381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4D4E2">
                        <a:alpha val="60000"/>
                      </a:srgb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/>
                      <a:r>
                        <a:rPr lang="th-TH" sz="1200" b="1" dirty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ผลการเบิกจ่าย</a:t>
                      </a:r>
                    </a:p>
                  </a:txBody>
                  <a:tcPr marL="76200" marR="76200" marT="38100" marB="381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4D4E2">
                        <a:alpha val="60000"/>
                      </a:srgb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th-TH" sz="1300" dirty="0">
                        <a:solidFill>
                          <a:srgbClr val="002060"/>
                        </a:solidFill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anchor="ctr">
                    <a:solidFill>
                      <a:schemeClr val="accent1">
                        <a:lumMod val="40000"/>
                        <a:lumOff val="60000"/>
                        <a:alpha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th-TH" sz="1200" b="1" dirty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เป้าหมายไตรมาสที่ 3 (77 </a:t>
                      </a:r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%)</a:t>
                      </a:r>
                    </a:p>
                  </a:txBody>
                  <a:tcPr marL="76200" marR="76200" marT="38100" marB="381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4D4E2">
                        <a:alpha val="6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h-TH" sz="1200" b="1" dirty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สูง/ต่ำ กว่าเป้าหมาย</a:t>
                      </a:r>
                      <a:br>
                        <a:rPr lang="th-TH" sz="1200" b="1" dirty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</a:br>
                      <a:r>
                        <a:rPr lang="th-TH" sz="1200" b="1" dirty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ผลการเบิกจ่าย</a:t>
                      </a:r>
                    </a:p>
                  </a:txBody>
                  <a:tcPr marL="76200" marR="76200" marT="38100" marB="381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4D4E2">
                        <a:alpha val="6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th-TH" sz="1200" b="1" dirty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คงเหลืองบประมาณ</a:t>
                      </a:r>
                    </a:p>
                  </a:txBody>
                  <a:tcPr marL="76200" marR="76200" marT="38100" marB="381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4D4E2">
                        <a:alpha val="6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73470">
                <a:tc vMerge="1">
                  <a:txBody>
                    <a:bodyPr/>
                    <a:lstStyle/>
                    <a:p>
                      <a:pPr algn="ctr"/>
                      <a:endParaRPr lang="th-TH" sz="1300" b="1" dirty="0">
                        <a:solidFill>
                          <a:srgbClr val="002060"/>
                        </a:solidFill>
                        <a:latin typeface="Chulabhorn Likit Text Light" panose="00000400000000000000" pitchFamily="50" charset="-34"/>
                        <a:cs typeface="Chulabhorn Likit Text Light" panose="00000400000000000000" pitchFamily="50" charset="-34"/>
                      </a:endParaRPr>
                    </a:p>
                  </a:txBody>
                  <a:tcPr marL="109728" marR="109728" marT="54864" marB="54864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pPr algn="l" fontAlgn="ctr"/>
                      <a:endParaRPr lang="th-TH" sz="1300" b="1" i="0" u="none" strike="noStrike" dirty="0">
                        <a:solidFill>
                          <a:srgbClr val="002060"/>
                        </a:solidFill>
                        <a:effectLst/>
                        <a:latin typeface="Chulabhorn Likit Text Light" panose="00000400000000000000" pitchFamily="50" charset="-34"/>
                        <a:cs typeface="Chulabhorn Likit Text Light" panose="00000400000000000000" pitchFamily="50" charset="-34"/>
                      </a:endParaRPr>
                    </a:p>
                  </a:txBody>
                  <a:tcPr marL="11430" marR="11430" marT="1143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th-TH" sz="1200" b="1" dirty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(บาท)</a:t>
                      </a:r>
                    </a:p>
                  </a:txBody>
                  <a:tcPr marL="76200" marR="76200" marT="38100" marB="381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4D4E2">
                        <a:alpha val="6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th-TH" sz="1200" b="1" dirty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เป็นเงิน (บาท)</a:t>
                      </a:r>
                    </a:p>
                  </a:txBody>
                  <a:tcPr marL="76200" marR="76200" marT="38100" marB="381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4D4E2">
                        <a:alpha val="6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200" b="1" i="0" u="none" strike="noStrike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ร้อยละ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4D4E2">
                        <a:alpha val="6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200" b="1" i="0" u="none" strike="noStrike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เป็นเงิน (บาท)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4D4E2">
                        <a:alpha val="6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200" b="1" i="0" u="none" strike="noStrike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ร้อยละ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4D4E2">
                        <a:alpha val="6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200" b="1" i="0" u="none" strike="noStrike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(บาท)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4D4E2">
                        <a:alpha val="6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58840699"/>
                  </a:ext>
                </a:extLst>
              </a:tr>
              <a:tr h="411938"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3">
                        <a:alpha val="69804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th-TH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สมุทรสาคร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3">
                        <a:alpha val="69804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th-TH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</a:t>
                      </a:r>
                      <a:r>
                        <a:rPr lang="th-TH" sz="12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12,032,905.00 </a:t>
                      </a:r>
                      <a:endParaRPr lang="th-TH" sz="120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3">
                        <a:alpha val="69804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th-TH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11,762,261.00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3">
                        <a:alpha val="69804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97.75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3">
                        <a:alpha val="69804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th-TH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9,265,336.85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3">
                        <a:alpha val="69804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20.75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3">
                        <a:alpha val="69804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270,644.00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3">
                        <a:alpha val="69804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1813"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DF4F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สุโขทัย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DF4F5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th-TH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</a:t>
                      </a:r>
                      <a:r>
                        <a:rPr lang="th-TH" sz="12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14,070,415.00 </a:t>
                      </a:r>
                      <a:endParaRPr lang="th-TH" sz="120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DF4F5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th-TH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13,743,634.00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DF4F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97.68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DF4F5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th-TH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</a:t>
                      </a:r>
                      <a:r>
                        <a:rPr lang="th-TH" sz="12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10,834,219.55 </a:t>
                      </a:r>
                      <a:endParaRPr lang="th-TH" sz="120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DF4F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20.68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DF4F5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326,781.00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DF4F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9585"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3">
                        <a:alpha val="7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อ่างทอง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3">
                        <a:alpha val="7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th-TH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13,686,705.00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3">
                        <a:alpha val="7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th-TH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13,174,461.91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3">
                        <a:alpha val="7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96.26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3">
                        <a:alpha val="7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th-TH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10,538,762.85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3">
                        <a:alpha val="7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19.26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3">
                        <a:alpha val="7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512,243.09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3">
                        <a:alpha val="7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6894"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DF4F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แพร่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DF4F5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th-TH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</a:t>
                      </a:r>
                      <a:r>
                        <a:rPr lang="th-TH" sz="12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10,520,580.00 </a:t>
                      </a:r>
                      <a:endParaRPr lang="th-TH" sz="120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DF4F5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10,104,269.88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DF4F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96.04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DF4F5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th-TH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</a:t>
                      </a:r>
                      <a:r>
                        <a:rPr lang="th-TH" sz="12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8,100,846.60 </a:t>
                      </a:r>
                      <a:endParaRPr lang="th-TH" sz="120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DF4F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19.04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DF4F5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416,310.12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DF4F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76894"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3">
                        <a:alpha val="7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ระยอง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3">
                        <a:alpha val="7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th-TH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10,773,740.00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3">
                        <a:alpha val="7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10,326,147.14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3">
                        <a:alpha val="7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95.85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3">
                        <a:alpha val="7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th-TH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8,295,779.80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3">
                        <a:alpha val="7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18.85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3">
                        <a:alpha val="7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447,592.86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3">
                        <a:alpha val="7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76894"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DF4F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สระแก้ว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DF4F5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th-TH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</a:t>
                      </a:r>
                      <a:r>
                        <a:rPr lang="th-TH" sz="12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11,560,655.00 </a:t>
                      </a:r>
                      <a:endParaRPr lang="th-TH" sz="120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DF4F5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11,063,925.10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DF4F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95.70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DF4F5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th-TH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8,901,704.35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DF4F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18.70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DF4F5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496,729.90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DF4F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76894"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3">
                        <a:alpha val="7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พิจิตร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3">
                        <a:alpha val="7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th-TH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12,012,780.00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3">
                        <a:alpha val="7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11,446,062.13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3">
                        <a:alpha val="7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95.28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3">
                        <a:alpha val="7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th-TH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9,249,840.60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3">
                        <a:alpha val="7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18.28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3">
                        <a:alpha val="7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566,717.87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3">
                        <a:alpha val="7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76894"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DF4F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มหาสารคาม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DF4F5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th-TH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</a:t>
                      </a:r>
                      <a:r>
                        <a:rPr lang="th-TH" sz="12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12,380,615.00 </a:t>
                      </a:r>
                      <a:endParaRPr lang="th-TH" sz="120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DF4F5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11,796,100.51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DF4F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95.28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DF4F5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th-TH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9,533,073.55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DF4F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18.28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DF4F5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584,514.49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DF4F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76894"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3">
                        <a:alpha val="7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ชัยภูมิ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3">
                        <a:alpha val="7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th-TH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18,376,640.00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3">
                        <a:alpha val="7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17,503,838.00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3">
                        <a:alpha val="7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95.25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3">
                        <a:alpha val="7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th-TH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</a:t>
                      </a:r>
                      <a:r>
                        <a:rPr lang="th-TH" sz="12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14,150,012.80 </a:t>
                      </a:r>
                      <a:endParaRPr lang="th-TH" sz="120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3">
                        <a:alpha val="7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18.25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3">
                        <a:alpha val="7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th-TH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872,802.00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3">
                        <a:alpha val="7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76894"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DF4F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แม่ฮ่องสอน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DF4F5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th-TH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11,318,805.00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DF4F5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10,754,080.00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DF4F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95.01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DF4F5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th-TH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8,715,479.85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DF4F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18.01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DF4F5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th-TH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564,725.00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DF4F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20158064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0" name="Picture 39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092" y="2981"/>
            <a:ext cx="10058400" cy="5655388"/>
          </a:xfrm>
          <a:prstGeom prst="rect">
            <a:avLst/>
          </a:prstGeom>
        </p:spPr>
      </p:pic>
      <p:sp>
        <p:nvSpPr>
          <p:cNvPr id="87" name="Subtitle 2">
            <a:extLst>
              <a:ext uri="{FF2B5EF4-FFF2-40B4-BE49-F238E27FC236}">
                <a16:creationId xmlns:a16="http://schemas.microsoft.com/office/drawing/2014/main" id="{564497A7-D5A7-4AC8-9A56-3F97B40CA6C1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02334" y="1481089"/>
            <a:ext cx="1803743" cy="515583"/>
          </a:xfrm>
          <a:solidFill>
            <a:schemeClr val="accent1">
              <a:alpha val="50000"/>
            </a:schemeClr>
          </a:solidFill>
          <a:ln>
            <a:noFill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>
            <a:noAutofit/>
          </a:bodyPr>
          <a:lstStyle/>
          <a:p>
            <a:pPr>
              <a:lnSpc>
                <a:spcPct val="100000"/>
              </a:lnSpc>
            </a:pPr>
            <a:r>
              <a:rPr lang="th-TH" sz="900" b="1" dirty="0">
                <a:solidFill>
                  <a:srgbClr val="002060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การเพิ่มประสิทธิภาพการบริการประชาชนและสร้างการรับรู้</a:t>
            </a:r>
            <a:br>
              <a:rPr lang="th-TH" sz="900" b="1" dirty="0">
                <a:solidFill>
                  <a:srgbClr val="002060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</a:br>
            <a:r>
              <a:rPr lang="th-TH" sz="900" b="1" dirty="0">
                <a:solidFill>
                  <a:srgbClr val="002060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เพื่อความยั่งยืนด้วยเทคโนโลยี</a:t>
            </a:r>
          </a:p>
          <a:p>
            <a:pPr>
              <a:lnSpc>
                <a:spcPct val="120000"/>
              </a:lnSpc>
            </a:pPr>
            <a:endParaRPr lang="th-TH" sz="900" b="1" dirty="0">
              <a:solidFill>
                <a:srgbClr val="002060"/>
              </a:solidFill>
              <a:latin typeface="Chulabhorn Likit Text" panose="00000500000000000000" pitchFamily="50" charset="-34"/>
              <a:cs typeface="Chulabhorn Likit Text" panose="00000500000000000000" pitchFamily="50" charset="-34"/>
            </a:endParaRPr>
          </a:p>
        </p:txBody>
      </p:sp>
      <p:sp>
        <p:nvSpPr>
          <p:cNvPr id="88" name="Subtitle 2">
            <a:extLst>
              <a:ext uri="{FF2B5EF4-FFF2-40B4-BE49-F238E27FC236}">
                <a16:creationId xmlns:a16="http://schemas.microsoft.com/office/drawing/2014/main" id="{BC06D5D8-62C2-4AFF-958C-7B559F11BC16}"/>
              </a:ext>
            </a:extLst>
          </p:cNvPr>
          <p:cNvSpPr txBox="1">
            <a:spLocks/>
          </p:cNvSpPr>
          <p:nvPr/>
        </p:nvSpPr>
        <p:spPr>
          <a:xfrm>
            <a:off x="2151394" y="1481089"/>
            <a:ext cx="1803743" cy="515583"/>
          </a:xfrm>
          <a:prstGeom prst="rect">
            <a:avLst/>
          </a:prstGeom>
          <a:solidFill>
            <a:schemeClr val="accent1">
              <a:alpha val="50000"/>
            </a:schemeClr>
          </a:solidFill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vert="horz" lIns="76200" tIns="38100" rIns="76200" bIns="38100" rtlCol="0" anchor="ctr">
            <a:noAutofit/>
          </a:bodyPr>
          <a:lstStyle>
            <a:lvl1pPr marL="0" indent="0" algn="ct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2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0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ct val="100000"/>
              </a:lnSpc>
            </a:pPr>
            <a:r>
              <a:rPr lang="th-TH" sz="900" b="1" dirty="0">
                <a:solidFill>
                  <a:srgbClr val="002060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การใช้เทคโนโลยีดิจิทัลเพื่อสนับสนุนการพัฒนาเครือข่ายสตรีและพัฒนาศักยภาพสตรี</a:t>
            </a:r>
          </a:p>
        </p:txBody>
      </p:sp>
      <p:sp>
        <p:nvSpPr>
          <p:cNvPr id="89" name="Subtitle 2">
            <a:extLst>
              <a:ext uri="{FF2B5EF4-FFF2-40B4-BE49-F238E27FC236}">
                <a16:creationId xmlns:a16="http://schemas.microsoft.com/office/drawing/2014/main" id="{EC62977D-52CE-474E-ABF5-6117C42B27B6}"/>
              </a:ext>
            </a:extLst>
          </p:cNvPr>
          <p:cNvSpPr txBox="1">
            <a:spLocks/>
          </p:cNvSpPr>
          <p:nvPr/>
        </p:nvSpPr>
        <p:spPr>
          <a:xfrm>
            <a:off x="4178129" y="1481089"/>
            <a:ext cx="1803743" cy="515583"/>
          </a:xfrm>
          <a:prstGeom prst="rect">
            <a:avLst/>
          </a:prstGeom>
          <a:solidFill>
            <a:schemeClr val="accent1">
              <a:alpha val="50000"/>
            </a:schemeClr>
          </a:solidFill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vert="horz" lIns="76200" tIns="38100" rIns="76200" bIns="38100" rtlCol="0">
            <a:normAutofit/>
          </a:bodyPr>
          <a:lstStyle>
            <a:lvl1pPr marL="0" indent="0" algn="ct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2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0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ct val="100000"/>
              </a:lnSpc>
            </a:pPr>
            <a:r>
              <a:rPr lang="th-TH" sz="900" b="1" dirty="0">
                <a:solidFill>
                  <a:srgbClr val="002060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ก้าวสู่การเป็นองค์กรแห่งการเรียนรูด้วยเทคโนโลยีดิจิทัล</a:t>
            </a:r>
          </a:p>
        </p:txBody>
      </p:sp>
      <p:sp>
        <p:nvSpPr>
          <p:cNvPr id="90" name="Subtitle 2">
            <a:extLst>
              <a:ext uri="{FF2B5EF4-FFF2-40B4-BE49-F238E27FC236}">
                <a16:creationId xmlns:a16="http://schemas.microsoft.com/office/drawing/2014/main" id="{0BA6DB0C-B8A0-4793-9EFE-4F2655B068CE}"/>
              </a:ext>
            </a:extLst>
          </p:cNvPr>
          <p:cNvSpPr txBox="1">
            <a:spLocks/>
          </p:cNvSpPr>
          <p:nvPr/>
        </p:nvSpPr>
        <p:spPr>
          <a:xfrm>
            <a:off x="6221924" y="1481089"/>
            <a:ext cx="1803743" cy="548617"/>
          </a:xfrm>
          <a:prstGeom prst="rect">
            <a:avLst/>
          </a:prstGeom>
          <a:solidFill>
            <a:schemeClr val="accent1">
              <a:alpha val="50000"/>
            </a:schemeClr>
          </a:solidFill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vert="horz" lIns="76200" tIns="38100" rIns="76200" bIns="38100" rtlCol="0">
            <a:normAutofit lnSpcReduction="10000"/>
          </a:bodyPr>
          <a:lstStyle>
            <a:lvl1pPr marL="0" indent="0" algn="ct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2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0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ct val="120000"/>
              </a:lnSpc>
            </a:pPr>
            <a:r>
              <a:rPr lang="th-TH" sz="900" b="1" dirty="0">
                <a:solidFill>
                  <a:srgbClr val="002060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การบริหารจัดการข้อมูลสารสนเทศและเทคโนโลยีดิจิทัลตามหลักธรรมา</a:t>
            </a:r>
            <a:r>
              <a:rPr lang="th-TH" sz="900" b="1" dirty="0" err="1">
                <a:solidFill>
                  <a:srgbClr val="002060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ภิ</a:t>
            </a:r>
            <a:r>
              <a:rPr lang="th-TH" sz="900" b="1" dirty="0">
                <a:solidFill>
                  <a:srgbClr val="002060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บาล</a:t>
            </a:r>
          </a:p>
          <a:p>
            <a:endParaRPr lang="th-TH" sz="900" b="1" dirty="0">
              <a:solidFill>
                <a:srgbClr val="002060"/>
              </a:solidFill>
              <a:latin typeface="Chulabhorn Likit Text" panose="00000500000000000000" pitchFamily="50" charset="-34"/>
              <a:cs typeface="Chulabhorn Likit Text" panose="00000500000000000000" pitchFamily="50" charset="-34"/>
            </a:endParaRPr>
          </a:p>
        </p:txBody>
      </p:sp>
      <p:sp>
        <p:nvSpPr>
          <p:cNvPr id="91" name="Subtitle 2">
            <a:extLst>
              <a:ext uri="{FF2B5EF4-FFF2-40B4-BE49-F238E27FC236}">
                <a16:creationId xmlns:a16="http://schemas.microsoft.com/office/drawing/2014/main" id="{F79D1B61-E544-4711-80D2-880C3B1EA802}"/>
              </a:ext>
            </a:extLst>
          </p:cNvPr>
          <p:cNvSpPr txBox="1">
            <a:spLocks/>
          </p:cNvSpPr>
          <p:nvPr/>
        </p:nvSpPr>
        <p:spPr>
          <a:xfrm>
            <a:off x="8248659" y="1481088"/>
            <a:ext cx="1803743" cy="548617"/>
          </a:xfrm>
          <a:prstGeom prst="rect">
            <a:avLst/>
          </a:prstGeom>
          <a:solidFill>
            <a:schemeClr val="accent1">
              <a:alpha val="50000"/>
            </a:schemeClr>
          </a:solidFill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vert="horz" lIns="76200" tIns="38100" rIns="76200" bIns="38100" rtlCol="0">
            <a:normAutofit/>
          </a:bodyPr>
          <a:lstStyle>
            <a:lvl1pPr marL="0" indent="0" algn="ct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2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0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ct val="100000"/>
              </a:lnSpc>
            </a:pPr>
            <a:r>
              <a:rPr lang="th-TH" sz="900" b="1" dirty="0">
                <a:solidFill>
                  <a:srgbClr val="002060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พัฒนาศักยภาพบุคลากรในการใช้ระบบเทคโนโลยีดิจิทัล</a:t>
            </a:r>
          </a:p>
        </p:txBody>
      </p:sp>
      <p:sp>
        <p:nvSpPr>
          <p:cNvPr id="92" name="Subtitle 2">
            <a:extLst>
              <a:ext uri="{FF2B5EF4-FFF2-40B4-BE49-F238E27FC236}">
                <a16:creationId xmlns:a16="http://schemas.microsoft.com/office/drawing/2014/main" id="{0648F8D7-2650-4E7A-A757-848DC86009A2}"/>
              </a:ext>
            </a:extLst>
          </p:cNvPr>
          <p:cNvSpPr txBox="1">
            <a:spLocks/>
          </p:cNvSpPr>
          <p:nvPr/>
        </p:nvSpPr>
        <p:spPr>
          <a:xfrm>
            <a:off x="104229" y="906935"/>
            <a:ext cx="1803743" cy="438981"/>
          </a:xfrm>
          <a:prstGeom prst="rect">
            <a:avLst/>
          </a:prstGeom>
          <a:noFill/>
          <a:ln>
            <a:noFill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vert="horz" lIns="76200" tIns="38100" rIns="76200" bIns="38100" rtlCol="0">
            <a:normAutofit/>
          </a:bodyPr>
          <a:lstStyle>
            <a:lvl1pPr marL="0" indent="0" algn="ct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2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0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th-TH" sz="917" b="1" dirty="0">
                <a:solidFill>
                  <a:schemeClr val="bg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ประเด็นการพัฒนาที่</a:t>
            </a:r>
          </a:p>
        </p:txBody>
      </p:sp>
      <p:sp>
        <p:nvSpPr>
          <p:cNvPr id="93" name="Subtitle 2">
            <a:extLst>
              <a:ext uri="{FF2B5EF4-FFF2-40B4-BE49-F238E27FC236}">
                <a16:creationId xmlns:a16="http://schemas.microsoft.com/office/drawing/2014/main" id="{FD9B744F-A1F6-4892-8E21-7F5C2C71ACF0}"/>
              </a:ext>
            </a:extLst>
          </p:cNvPr>
          <p:cNvSpPr txBox="1">
            <a:spLocks/>
          </p:cNvSpPr>
          <p:nvPr/>
        </p:nvSpPr>
        <p:spPr>
          <a:xfrm>
            <a:off x="2113483" y="906935"/>
            <a:ext cx="1803743" cy="438981"/>
          </a:xfrm>
          <a:prstGeom prst="rect">
            <a:avLst/>
          </a:prstGeom>
          <a:noFill/>
          <a:ln>
            <a:noFill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vert="horz" lIns="76200" tIns="38100" rIns="76200" bIns="38100" rtlCol="0">
            <a:normAutofit/>
          </a:bodyPr>
          <a:lstStyle>
            <a:lvl1pPr marL="0" indent="0" algn="ct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2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0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th-TH" sz="917" b="1" dirty="0">
                <a:solidFill>
                  <a:schemeClr val="bg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ประเด็นการพัฒนาที่</a:t>
            </a:r>
          </a:p>
        </p:txBody>
      </p:sp>
      <p:sp>
        <p:nvSpPr>
          <p:cNvPr id="94" name="Subtitle 2">
            <a:extLst>
              <a:ext uri="{FF2B5EF4-FFF2-40B4-BE49-F238E27FC236}">
                <a16:creationId xmlns:a16="http://schemas.microsoft.com/office/drawing/2014/main" id="{BA54ED2E-1B6B-43E2-8C79-B6C69D0F3123}"/>
              </a:ext>
            </a:extLst>
          </p:cNvPr>
          <p:cNvSpPr txBox="1">
            <a:spLocks/>
          </p:cNvSpPr>
          <p:nvPr/>
        </p:nvSpPr>
        <p:spPr>
          <a:xfrm>
            <a:off x="4178129" y="906935"/>
            <a:ext cx="1803743" cy="438981"/>
          </a:xfrm>
          <a:prstGeom prst="rect">
            <a:avLst/>
          </a:prstGeom>
          <a:noFill/>
          <a:ln>
            <a:noFill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vert="horz" lIns="76200" tIns="38100" rIns="76200" bIns="38100" rtlCol="0">
            <a:normAutofit/>
          </a:bodyPr>
          <a:lstStyle>
            <a:lvl1pPr marL="0" indent="0" algn="ct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2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0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th-TH" sz="917" b="1" dirty="0">
                <a:solidFill>
                  <a:schemeClr val="bg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ประเด็นการพัฒนาที่</a:t>
            </a:r>
          </a:p>
        </p:txBody>
      </p:sp>
      <p:sp>
        <p:nvSpPr>
          <p:cNvPr id="95" name="Subtitle 2">
            <a:extLst>
              <a:ext uri="{FF2B5EF4-FFF2-40B4-BE49-F238E27FC236}">
                <a16:creationId xmlns:a16="http://schemas.microsoft.com/office/drawing/2014/main" id="{AF7048AF-A11D-46A1-8B66-3BC89757DF20}"/>
              </a:ext>
            </a:extLst>
          </p:cNvPr>
          <p:cNvSpPr txBox="1">
            <a:spLocks/>
          </p:cNvSpPr>
          <p:nvPr/>
        </p:nvSpPr>
        <p:spPr>
          <a:xfrm>
            <a:off x="6204863" y="906935"/>
            <a:ext cx="1803743" cy="438981"/>
          </a:xfrm>
          <a:prstGeom prst="rect">
            <a:avLst/>
          </a:prstGeom>
          <a:noFill/>
          <a:ln>
            <a:noFill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vert="horz" lIns="76200" tIns="38100" rIns="76200" bIns="38100" rtlCol="0">
            <a:normAutofit/>
          </a:bodyPr>
          <a:lstStyle>
            <a:lvl1pPr marL="0" indent="0" algn="ct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2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0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th-TH" sz="917" b="1" dirty="0">
                <a:solidFill>
                  <a:schemeClr val="bg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ประเด็นการพัฒนาที่</a:t>
            </a:r>
          </a:p>
        </p:txBody>
      </p:sp>
      <p:sp>
        <p:nvSpPr>
          <p:cNvPr id="96" name="Subtitle 2">
            <a:extLst>
              <a:ext uri="{FF2B5EF4-FFF2-40B4-BE49-F238E27FC236}">
                <a16:creationId xmlns:a16="http://schemas.microsoft.com/office/drawing/2014/main" id="{D395030E-89E0-474F-97C2-53144219CAFC}"/>
              </a:ext>
            </a:extLst>
          </p:cNvPr>
          <p:cNvSpPr txBox="1">
            <a:spLocks/>
          </p:cNvSpPr>
          <p:nvPr/>
        </p:nvSpPr>
        <p:spPr>
          <a:xfrm>
            <a:off x="8231597" y="906935"/>
            <a:ext cx="1803743" cy="438981"/>
          </a:xfrm>
          <a:prstGeom prst="rect">
            <a:avLst/>
          </a:prstGeom>
          <a:noFill/>
          <a:ln>
            <a:noFill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vert="horz" lIns="76200" tIns="38100" rIns="76200" bIns="38100" rtlCol="0">
            <a:normAutofit/>
          </a:bodyPr>
          <a:lstStyle>
            <a:lvl1pPr marL="0" indent="0" algn="ct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2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0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th-TH" sz="917" b="1" dirty="0">
                <a:solidFill>
                  <a:schemeClr val="bg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ประเด็นการพัฒนาที่</a:t>
            </a:r>
          </a:p>
        </p:txBody>
      </p:sp>
      <p:sp>
        <p:nvSpPr>
          <p:cNvPr id="97" name="Subtitle 2">
            <a:extLst>
              <a:ext uri="{FF2B5EF4-FFF2-40B4-BE49-F238E27FC236}">
                <a16:creationId xmlns:a16="http://schemas.microsoft.com/office/drawing/2014/main" id="{35712715-719D-441A-A708-A2D7406D8B03}"/>
              </a:ext>
            </a:extLst>
          </p:cNvPr>
          <p:cNvSpPr txBox="1">
            <a:spLocks/>
          </p:cNvSpPr>
          <p:nvPr/>
        </p:nvSpPr>
        <p:spPr>
          <a:xfrm>
            <a:off x="102333" y="2050420"/>
            <a:ext cx="1803743" cy="380220"/>
          </a:xfrm>
          <a:prstGeom prst="rect">
            <a:avLst/>
          </a:prstGeom>
          <a:ln/>
        </p:spPr>
        <p:style>
          <a:lnRef idx="1">
            <a:schemeClr val="accent2"/>
          </a:lnRef>
          <a:fillRef idx="2">
            <a:schemeClr val="accent2"/>
          </a:fillRef>
          <a:effectRef idx="1">
            <a:schemeClr val="accent2"/>
          </a:effectRef>
          <a:fontRef idx="minor">
            <a:schemeClr val="dk1"/>
          </a:fontRef>
        </p:style>
        <p:txBody>
          <a:bodyPr vert="horz" lIns="76200" tIns="38100" rIns="76200" bIns="38100" rtlCol="0">
            <a:noAutofit/>
          </a:bodyPr>
          <a:lstStyle>
            <a:lvl1pPr marL="0" indent="0" algn="ct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2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0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ct val="100000"/>
              </a:lnSpc>
            </a:pPr>
            <a:r>
              <a:rPr lang="en-US" sz="900" b="1" dirty="0">
                <a:solidFill>
                  <a:srgbClr val="002060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1. </a:t>
            </a:r>
            <a:r>
              <a:rPr lang="th-TH" sz="900" b="1" dirty="0">
                <a:solidFill>
                  <a:srgbClr val="002060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โครงการพัฒนาระบบบริการประชาชนผ่านแอพพลิเคชั่น</a:t>
            </a:r>
          </a:p>
        </p:txBody>
      </p:sp>
      <p:sp>
        <p:nvSpPr>
          <p:cNvPr id="98" name="Subtitle 2">
            <a:extLst>
              <a:ext uri="{FF2B5EF4-FFF2-40B4-BE49-F238E27FC236}">
                <a16:creationId xmlns:a16="http://schemas.microsoft.com/office/drawing/2014/main" id="{4F3ABCC1-677B-4E8F-A96C-68855F90BD15}"/>
              </a:ext>
            </a:extLst>
          </p:cNvPr>
          <p:cNvSpPr txBox="1">
            <a:spLocks/>
          </p:cNvSpPr>
          <p:nvPr/>
        </p:nvSpPr>
        <p:spPr>
          <a:xfrm>
            <a:off x="102333" y="2560872"/>
            <a:ext cx="1803743" cy="719879"/>
          </a:xfrm>
          <a:prstGeom prst="rect">
            <a:avLst/>
          </a:prstGeom>
          <a:ln/>
        </p:spPr>
        <p:style>
          <a:lnRef idx="1">
            <a:schemeClr val="accent2"/>
          </a:lnRef>
          <a:fillRef idx="2">
            <a:schemeClr val="accent2"/>
          </a:fillRef>
          <a:effectRef idx="1">
            <a:schemeClr val="accent2"/>
          </a:effectRef>
          <a:fontRef idx="minor">
            <a:schemeClr val="dk1"/>
          </a:fontRef>
        </p:style>
        <p:txBody>
          <a:bodyPr vert="horz" lIns="76200" tIns="38100" rIns="76200" bIns="38100" rtlCol="0">
            <a:noAutofit/>
          </a:bodyPr>
          <a:lstStyle>
            <a:lvl1pPr marL="0" indent="0" algn="ct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2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0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ct val="100000"/>
              </a:lnSpc>
            </a:pPr>
            <a:r>
              <a:rPr lang="en-US" sz="900" b="1" dirty="0">
                <a:solidFill>
                  <a:srgbClr val="002060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2</a:t>
            </a:r>
            <a:r>
              <a:rPr lang="en-US" sz="900" dirty="0">
                <a:solidFill>
                  <a:srgbClr val="002060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. </a:t>
            </a:r>
            <a:r>
              <a:rPr lang="th-TH" sz="900" b="1" dirty="0">
                <a:solidFill>
                  <a:srgbClr val="002060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โครงการส่งเสริมช่องทางการตลาดผลิตภัณฑ์</a:t>
            </a:r>
            <a:r>
              <a:rPr lang="en-US" sz="900" b="1" dirty="0">
                <a:solidFill>
                  <a:srgbClr val="002060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/>
            </a:r>
            <a:br>
              <a:rPr lang="en-US" sz="900" b="1" dirty="0">
                <a:solidFill>
                  <a:srgbClr val="002060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</a:br>
            <a:r>
              <a:rPr lang="th-TH" sz="900" b="1" dirty="0">
                <a:solidFill>
                  <a:srgbClr val="002060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กลุ่มอาชีพสมาชิกกองทุนพัฒนาบทบาทสตรี</a:t>
            </a:r>
          </a:p>
        </p:txBody>
      </p:sp>
      <p:sp>
        <p:nvSpPr>
          <p:cNvPr id="99" name="Subtitle 2">
            <a:extLst>
              <a:ext uri="{FF2B5EF4-FFF2-40B4-BE49-F238E27FC236}">
                <a16:creationId xmlns:a16="http://schemas.microsoft.com/office/drawing/2014/main" id="{2826119B-BE0A-4DF4-94E5-45A81AF0D8F6}"/>
              </a:ext>
            </a:extLst>
          </p:cNvPr>
          <p:cNvSpPr txBox="1">
            <a:spLocks/>
          </p:cNvSpPr>
          <p:nvPr/>
        </p:nvSpPr>
        <p:spPr>
          <a:xfrm>
            <a:off x="2129066" y="2097612"/>
            <a:ext cx="1803743" cy="380220"/>
          </a:xfrm>
          <a:prstGeom prst="rect">
            <a:avLst/>
          </a:prstGeom>
          <a:solidFill>
            <a:srgbClr val="C00000"/>
          </a:solidFill>
          <a:ln>
            <a:noFill/>
          </a:ln>
        </p:spPr>
        <p:style>
          <a:lnRef idx="1">
            <a:schemeClr val="accent2"/>
          </a:lnRef>
          <a:fillRef idx="2">
            <a:schemeClr val="accent2"/>
          </a:fillRef>
          <a:effectRef idx="1">
            <a:schemeClr val="accent2"/>
          </a:effectRef>
          <a:fontRef idx="minor">
            <a:schemeClr val="dk1"/>
          </a:fontRef>
        </p:style>
        <p:txBody>
          <a:bodyPr vert="horz" lIns="76200" tIns="38100" rIns="76200" bIns="38100" rtlCol="0" anchor="ctr">
            <a:noAutofit/>
          </a:bodyPr>
          <a:lstStyle>
            <a:lvl1pPr marL="0" indent="0" algn="ct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2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0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ct val="100000"/>
              </a:lnSpc>
            </a:pPr>
            <a:r>
              <a:rPr lang="en-US" sz="900" b="1" dirty="0">
                <a:solidFill>
                  <a:schemeClr val="bg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1. </a:t>
            </a:r>
            <a:r>
              <a:rPr lang="th-TH" sz="900" b="1" dirty="0">
                <a:solidFill>
                  <a:schemeClr val="bg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โครงการเพิ่มประสิทธิภาพ</a:t>
            </a:r>
            <a:br>
              <a:rPr lang="th-TH" sz="900" b="1" dirty="0">
                <a:solidFill>
                  <a:schemeClr val="bg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</a:br>
            <a:r>
              <a:rPr lang="th-TH" sz="900" b="1" dirty="0" smtClean="0">
                <a:solidFill>
                  <a:schemeClr val="bg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ข้อมูล</a:t>
            </a:r>
            <a:r>
              <a:rPr lang="th-TH" sz="900" b="1" dirty="0">
                <a:solidFill>
                  <a:schemeClr val="bg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กลุ่มอาชีพ</a:t>
            </a:r>
          </a:p>
        </p:txBody>
      </p:sp>
      <p:sp>
        <p:nvSpPr>
          <p:cNvPr id="100" name="Subtitle 2">
            <a:extLst>
              <a:ext uri="{FF2B5EF4-FFF2-40B4-BE49-F238E27FC236}">
                <a16:creationId xmlns:a16="http://schemas.microsoft.com/office/drawing/2014/main" id="{4214FF28-A4A8-4984-8DC4-738CB9605BCA}"/>
              </a:ext>
            </a:extLst>
          </p:cNvPr>
          <p:cNvSpPr txBox="1">
            <a:spLocks/>
          </p:cNvSpPr>
          <p:nvPr/>
        </p:nvSpPr>
        <p:spPr>
          <a:xfrm>
            <a:off x="2151394" y="2560873"/>
            <a:ext cx="1803743" cy="380220"/>
          </a:xfrm>
          <a:prstGeom prst="rect">
            <a:avLst/>
          </a:prstGeom>
          <a:ln/>
        </p:spPr>
        <p:style>
          <a:lnRef idx="1">
            <a:schemeClr val="accent2"/>
          </a:lnRef>
          <a:fillRef idx="2">
            <a:schemeClr val="accent2"/>
          </a:fillRef>
          <a:effectRef idx="1">
            <a:schemeClr val="accent2"/>
          </a:effectRef>
          <a:fontRef idx="minor">
            <a:schemeClr val="dk1"/>
          </a:fontRef>
        </p:style>
        <p:txBody>
          <a:bodyPr vert="horz" lIns="76200" tIns="38100" rIns="76200" bIns="38100" rtlCol="0">
            <a:noAutofit/>
          </a:bodyPr>
          <a:lstStyle>
            <a:lvl1pPr marL="0" indent="0" algn="ct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2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0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ct val="100000"/>
              </a:lnSpc>
            </a:pPr>
            <a:r>
              <a:rPr lang="en-US" sz="900" b="1" dirty="0">
                <a:solidFill>
                  <a:srgbClr val="002060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2. </a:t>
            </a:r>
            <a:r>
              <a:rPr lang="th-TH" sz="900" b="1" dirty="0">
                <a:solidFill>
                  <a:srgbClr val="002060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โครงการพัฒนาศักยภาพสตรี</a:t>
            </a:r>
            <a:br>
              <a:rPr lang="th-TH" sz="900" b="1" dirty="0">
                <a:solidFill>
                  <a:srgbClr val="002060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</a:br>
            <a:r>
              <a:rPr lang="th-TH" sz="900" b="1" dirty="0">
                <a:solidFill>
                  <a:srgbClr val="002060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ด้วยเทคโนโลยีดิจิทัล</a:t>
            </a:r>
          </a:p>
        </p:txBody>
      </p:sp>
      <p:sp>
        <p:nvSpPr>
          <p:cNvPr id="101" name="Subtitle 2">
            <a:extLst>
              <a:ext uri="{FF2B5EF4-FFF2-40B4-BE49-F238E27FC236}">
                <a16:creationId xmlns:a16="http://schemas.microsoft.com/office/drawing/2014/main" id="{4D30CA34-7978-49BE-A502-D7042338DFDA}"/>
              </a:ext>
            </a:extLst>
          </p:cNvPr>
          <p:cNvSpPr txBox="1">
            <a:spLocks/>
          </p:cNvSpPr>
          <p:nvPr/>
        </p:nvSpPr>
        <p:spPr>
          <a:xfrm>
            <a:off x="4178130" y="2050420"/>
            <a:ext cx="1803742" cy="525040"/>
          </a:xfrm>
          <a:prstGeom prst="rect">
            <a:avLst/>
          </a:prstGeom>
          <a:ln/>
        </p:spPr>
        <p:style>
          <a:lnRef idx="1">
            <a:schemeClr val="accent2"/>
          </a:lnRef>
          <a:fillRef idx="2">
            <a:schemeClr val="accent2"/>
          </a:fillRef>
          <a:effectRef idx="1">
            <a:schemeClr val="accent2"/>
          </a:effectRef>
          <a:fontRef idx="minor">
            <a:schemeClr val="dk1"/>
          </a:fontRef>
        </p:style>
        <p:txBody>
          <a:bodyPr vert="horz" lIns="76200" tIns="38100" rIns="76200" bIns="38100" rtlCol="0">
            <a:noAutofit/>
          </a:bodyPr>
          <a:lstStyle>
            <a:lvl1pPr marL="0" indent="0" algn="ct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2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0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ct val="100000"/>
              </a:lnSpc>
            </a:pPr>
            <a:r>
              <a:rPr lang="en-US" sz="900" b="1" dirty="0">
                <a:solidFill>
                  <a:srgbClr val="002060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1. </a:t>
            </a:r>
            <a:r>
              <a:rPr lang="th-TH" sz="900" b="1" dirty="0">
                <a:solidFill>
                  <a:srgbClr val="002060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โครงการพัฒนาระบบสารสนเทศฐานข้อมูลกองทุนพัฒนาบทบาทสตรี</a:t>
            </a:r>
          </a:p>
        </p:txBody>
      </p:sp>
      <p:sp>
        <p:nvSpPr>
          <p:cNvPr id="102" name="Subtitle 2">
            <a:extLst>
              <a:ext uri="{FF2B5EF4-FFF2-40B4-BE49-F238E27FC236}">
                <a16:creationId xmlns:a16="http://schemas.microsoft.com/office/drawing/2014/main" id="{7829954C-1330-4433-85E9-FA37586DE4A4}"/>
              </a:ext>
            </a:extLst>
          </p:cNvPr>
          <p:cNvSpPr txBox="1">
            <a:spLocks/>
          </p:cNvSpPr>
          <p:nvPr/>
        </p:nvSpPr>
        <p:spPr>
          <a:xfrm>
            <a:off x="4178130" y="2641165"/>
            <a:ext cx="1803742" cy="541239"/>
          </a:xfrm>
          <a:prstGeom prst="rect">
            <a:avLst/>
          </a:prstGeom>
          <a:ln/>
        </p:spPr>
        <p:style>
          <a:lnRef idx="1">
            <a:schemeClr val="accent2"/>
          </a:lnRef>
          <a:fillRef idx="2">
            <a:schemeClr val="accent2"/>
          </a:fillRef>
          <a:effectRef idx="1">
            <a:schemeClr val="accent2"/>
          </a:effectRef>
          <a:fontRef idx="minor">
            <a:schemeClr val="dk1"/>
          </a:fontRef>
        </p:style>
        <p:txBody>
          <a:bodyPr vert="horz" lIns="76200" tIns="38100" rIns="76200" bIns="38100" rtlCol="0">
            <a:noAutofit/>
          </a:bodyPr>
          <a:lstStyle>
            <a:lvl1pPr marL="0" indent="0" algn="ct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2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0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ct val="100000"/>
              </a:lnSpc>
            </a:pPr>
            <a:r>
              <a:rPr lang="en-US" sz="900" b="1" dirty="0">
                <a:solidFill>
                  <a:srgbClr val="002060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2. </a:t>
            </a:r>
            <a:r>
              <a:rPr lang="th-TH" sz="900" b="1" dirty="0">
                <a:solidFill>
                  <a:srgbClr val="002060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โครงการถอดบทเรียนความรู้ของกลุ่มสมาชิกสตรี (</a:t>
            </a:r>
            <a:r>
              <a:rPr lang="en-US" sz="900" b="1" dirty="0" err="1">
                <a:solidFill>
                  <a:srgbClr val="002060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Lession</a:t>
            </a:r>
            <a:r>
              <a:rPr lang="en-US" sz="900" b="1" dirty="0">
                <a:solidFill>
                  <a:srgbClr val="002060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 Learned)</a:t>
            </a:r>
            <a:endParaRPr lang="th-TH" sz="900" b="1" dirty="0">
              <a:solidFill>
                <a:srgbClr val="002060"/>
              </a:solidFill>
              <a:latin typeface="Chulabhorn Likit Text" panose="00000500000000000000" pitchFamily="50" charset="-34"/>
              <a:cs typeface="Chulabhorn Likit Text" panose="00000500000000000000" pitchFamily="50" charset="-34"/>
            </a:endParaRPr>
          </a:p>
        </p:txBody>
      </p:sp>
      <p:sp>
        <p:nvSpPr>
          <p:cNvPr id="103" name="Subtitle 2">
            <a:extLst>
              <a:ext uri="{FF2B5EF4-FFF2-40B4-BE49-F238E27FC236}">
                <a16:creationId xmlns:a16="http://schemas.microsoft.com/office/drawing/2014/main" id="{BE4FAD37-3830-46F3-ADAF-05C5C37D6D34}"/>
              </a:ext>
            </a:extLst>
          </p:cNvPr>
          <p:cNvSpPr txBox="1">
            <a:spLocks/>
          </p:cNvSpPr>
          <p:nvPr/>
        </p:nvSpPr>
        <p:spPr>
          <a:xfrm>
            <a:off x="4178129" y="3229854"/>
            <a:ext cx="1803742" cy="537156"/>
          </a:xfrm>
          <a:prstGeom prst="rect">
            <a:avLst/>
          </a:prstGeom>
          <a:solidFill>
            <a:srgbClr val="C00000"/>
          </a:solidFill>
          <a:ln>
            <a:noFill/>
          </a:ln>
        </p:spPr>
        <p:style>
          <a:lnRef idx="1">
            <a:schemeClr val="accent2"/>
          </a:lnRef>
          <a:fillRef idx="2">
            <a:schemeClr val="accent2"/>
          </a:fillRef>
          <a:effectRef idx="1">
            <a:schemeClr val="accent2"/>
          </a:effectRef>
          <a:fontRef idx="minor">
            <a:schemeClr val="dk1"/>
          </a:fontRef>
        </p:style>
        <p:txBody>
          <a:bodyPr vert="horz" lIns="76200" tIns="38100" rIns="76200" bIns="38100" rtlCol="0">
            <a:normAutofit fontScale="92500"/>
          </a:bodyPr>
          <a:lstStyle>
            <a:lvl1pPr marL="0" indent="0" algn="ct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2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0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ct val="100000"/>
              </a:lnSpc>
            </a:pPr>
            <a:r>
              <a:rPr lang="en-US" sz="900" b="1" dirty="0">
                <a:solidFill>
                  <a:schemeClr val="bg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3. </a:t>
            </a:r>
            <a:r>
              <a:rPr lang="th-TH" sz="900" b="1" dirty="0">
                <a:solidFill>
                  <a:schemeClr val="bg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โครงการค่าบำรุงรักษาสารสนเทศเพื่อใช้ในการสนับสนุนงานด้านบริหารจัดการกองทุนพัฒนาบทบาทสตรี</a:t>
            </a:r>
          </a:p>
        </p:txBody>
      </p:sp>
      <p:sp>
        <p:nvSpPr>
          <p:cNvPr id="104" name="Subtitle 2">
            <a:extLst>
              <a:ext uri="{FF2B5EF4-FFF2-40B4-BE49-F238E27FC236}">
                <a16:creationId xmlns:a16="http://schemas.microsoft.com/office/drawing/2014/main" id="{9F1A8C44-60C0-492B-92B7-948C4CDDF181}"/>
              </a:ext>
            </a:extLst>
          </p:cNvPr>
          <p:cNvSpPr txBox="1">
            <a:spLocks/>
          </p:cNvSpPr>
          <p:nvPr/>
        </p:nvSpPr>
        <p:spPr>
          <a:xfrm>
            <a:off x="4178129" y="3818759"/>
            <a:ext cx="1803742" cy="537155"/>
          </a:xfrm>
          <a:prstGeom prst="rect">
            <a:avLst/>
          </a:prstGeom>
          <a:ln/>
        </p:spPr>
        <p:style>
          <a:lnRef idx="1">
            <a:schemeClr val="accent2"/>
          </a:lnRef>
          <a:fillRef idx="2">
            <a:schemeClr val="accent2"/>
          </a:fillRef>
          <a:effectRef idx="1">
            <a:schemeClr val="accent2"/>
          </a:effectRef>
          <a:fontRef idx="minor">
            <a:schemeClr val="dk1"/>
          </a:fontRef>
        </p:style>
        <p:txBody>
          <a:bodyPr vert="horz" lIns="76200" tIns="38100" rIns="76200" bIns="38100" rtlCol="0">
            <a:normAutofit/>
          </a:bodyPr>
          <a:lstStyle>
            <a:lvl1pPr marL="0" indent="0" algn="ct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2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0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ct val="100000"/>
              </a:lnSpc>
            </a:pPr>
            <a:r>
              <a:rPr lang="en-US" sz="900" b="1" dirty="0">
                <a:solidFill>
                  <a:srgbClr val="002060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4. </a:t>
            </a:r>
            <a:r>
              <a:rPr lang="th-TH" sz="900" b="1" dirty="0">
                <a:solidFill>
                  <a:srgbClr val="002060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โครงการเพิ่มประสิทธิภาพระบบบัญชีการเงิน (</a:t>
            </a:r>
            <a:r>
              <a:rPr lang="en-US" sz="900" b="1" dirty="0">
                <a:solidFill>
                  <a:srgbClr val="002060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ERP) </a:t>
            </a:r>
            <a:r>
              <a:rPr lang="th-TH" sz="900" b="1" dirty="0">
                <a:solidFill>
                  <a:srgbClr val="002060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และระบบโปรแกรมทะเบียนลูกหนี้ (</a:t>
            </a:r>
            <a:r>
              <a:rPr lang="en-US" sz="900" b="1" dirty="0">
                <a:solidFill>
                  <a:srgbClr val="002060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LM)</a:t>
            </a:r>
            <a:endParaRPr lang="th-TH" sz="900" b="1" dirty="0">
              <a:solidFill>
                <a:srgbClr val="002060"/>
              </a:solidFill>
              <a:latin typeface="Chulabhorn Likit Text" panose="00000500000000000000" pitchFamily="50" charset="-34"/>
              <a:cs typeface="Chulabhorn Likit Text" panose="00000500000000000000" pitchFamily="50" charset="-34"/>
            </a:endParaRPr>
          </a:p>
        </p:txBody>
      </p:sp>
      <p:sp>
        <p:nvSpPr>
          <p:cNvPr id="105" name="Subtitle 2">
            <a:extLst>
              <a:ext uri="{FF2B5EF4-FFF2-40B4-BE49-F238E27FC236}">
                <a16:creationId xmlns:a16="http://schemas.microsoft.com/office/drawing/2014/main" id="{4EA4016B-5342-48D5-8D2E-2C1EFCBD9043}"/>
              </a:ext>
            </a:extLst>
          </p:cNvPr>
          <p:cNvSpPr txBox="1">
            <a:spLocks/>
          </p:cNvSpPr>
          <p:nvPr/>
        </p:nvSpPr>
        <p:spPr>
          <a:xfrm>
            <a:off x="6221923" y="3518415"/>
            <a:ext cx="1803743" cy="654944"/>
          </a:xfrm>
          <a:prstGeom prst="rect">
            <a:avLst/>
          </a:prstGeom>
          <a:ln/>
        </p:spPr>
        <p:style>
          <a:lnRef idx="1">
            <a:schemeClr val="accent2"/>
          </a:lnRef>
          <a:fillRef idx="2">
            <a:schemeClr val="accent2"/>
          </a:fillRef>
          <a:effectRef idx="1">
            <a:schemeClr val="accent2"/>
          </a:effectRef>
          <a:fontRef idx="minor">
            <a:schemeClr val="dk1"/>
          </a:fontRef>
        </p:style>
        <p:txBody>
          <a:bodyPr vert="horz" lIns="76200" tIns="38100" rIns="76200" bIns="38100" rtlCol="0">
            <a:noAutofit/>
          </a:bodyPr>
          <a:lstStyle>
            <a:lvl1pPr marL="0" indent="0" algn="ct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2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0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ct val="100000"/>
              </a:lnSpc>
            </a:pPr>
            <a:r>
              <a:rPr lang="en-US" sz="900" b="1" dirty="0">
                <a:solidFill>
                  <a:srgbClr val="002060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3. </a:t>
            </a:r>
            <a:r>
              <a:rPr lang="th-TH" sz="900" b="1" dirty="0">
                <a:solidFill>
                  <a:srgbClr val="002060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โครงการจัดทำแผนบริหารความเสี่ยงด้านเทคโนโลยีดิจิทัลและปรับปรุงกระบวนการดำเนินงานด้วยระบบเทคโนโลยี</a:t>
            </a:r>
          </a:p>
        </p:txBody>
      </p:sp>
      <p:sp>
        <p:nvSpPr>
          <p:cNvPr id="106" name="Subtitle 2">
            <a:extLst>
              <a:ext uri="{FF2B5EF4-FFF2-40B4-BE49-F238E27FC236}">
                <a16:creationId xmlns:a16="http://schemas.microsoft.com/office/drawing/2014/main" id="{D4B33022-0F09-41A4-BAF2-118BE674F534}"/>
              </a:ext>
            </a:extLst>
          </p:cNvPr>
          <p:cNvSpPr txBox="1">
            <a:spLocks/>
          </p:cNvSpPr>
          <p:nvPr/>
        </p:nvSpPr>
        <p:spPr>
          <a:xfrm>
            <a:off x="6221923" y="4219131"/>
            <a:ext cx="1803743" cy="807704"/>
          </a:xfrm>
          <a:prstGeom prst="rect">
            <a:avLst/>
          </a:prstGeom>
          <a:solidFill>
            <a:srgbClr val="C00000"/>
          </a:solidFill>
          <a:ln/>
        </p:spPr>
        <p:style>
          <a:lnRef idx="1">
            <a:schemeClr val="accent2"/>
          </a:lnRef>
          <a:fillRef idx="2">
            <a:schemeClr val="accent2"/>
          </a:fillRef>
          <a:effectRef idx="1">
            <a:schemeClr val="accent2"/>
          </a:effectRef>
          <a:fontRef idx="minor">
            <a:schemeClr val="dk1"/>
          </a:fontRef>
        </p:style>
        <p:txBody>
          <a:bodyPr vert="horz" lIns="76200" tIns="38100" rIns="76200" bIns="38100" rtlCol="0">
            <a:noAutofit/>
          </a:bodyPr>
          <a:lstStyle>
            <a:lvl1pPr marL="0" indent="0" algn="ct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2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0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ct val="100000"/>
              </a:lnSpc>
            </a:pPr>
            <a:r>
              <a:rPr lang="en-US" sz="900" b="1" dirty="0">
                <a:solidFill>
                  <a:schemeClr val="bg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4. </a:t>
            </a:r>
            <a:r>
              <a:rPr lang="th-TH" sz="900" b="1" dirty="0">
                <a:solidFill>
                  <a:schemeClr val="bg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โครงการเพิ่มประสิทธิภาพการบริหารจัดการความมั่นคงปลอดภัยสารสนเทศกองทุนพัฒนาบทบาทสตรีตามแนวทางมาตรฐานสากล</a:t>
            </a:r>
          </a:p>
        </p:txBody>
      </p:sp>
      <p:sp>
        <p:nvSpPr>
          <p:cNvPr id="108" name="Subtitle 2">
            <a:extLst>
              <a:ext uri="{FF2B5EF4-FFF2-40B4-BE49-F238E27FC236}">
                <a16:creationId xmlns:a16="http://schemas.microsoft.com/office/drawing/2014/main" id="{FD672D41-2661-41F2-BCE9-8AD8C69D1FCB}"/>
              </a:ext>
            </a:extLst>
          </p:cNvPr>
          <p:cNvSpPr txBox="1">
            <a:spLocks/>
          </p:cNvSpPr>
          <p:nvPr/>
        </p:nvSpPr>
        <p:spPr>
          <a:xfrm>
            <a:off x="8248657" y="2103841"/>
            <a:ext cx="1803743" cy="579031"/>
          </a:xfrm>
          <a:prstGeom prst="rect">
            <a:avLst/>
          </a:prstGeom>
          <a:solidFill>
            <a:srgbClr val="C00000"/>
          </a:solidFill>
          <a:ln>
            <a:noFill/>
          </a:ln>
        </p:spPr>
        <p:style>
          <a:lnRef idx="1">
            <a:schemeClr val="accent2"/>
          </a:lnRef>
          <a:fillRef idx="2">
            <a:schemeClr val="accent2"/>
          </a:fillRef>
          <a:effectRef idx="1">
            <a:schemeClr val="accent2"/>
          </a:effectRef>
          <a:fontRef idx="minor">
            <a:schemeClr val="dk1"/>
          </a:fontRef>
        </p:style>
        <p:txBody>
          <a:bodyPr vert="horz" lIns="76200" tIns="38100" rIns="76200" bIns="38100" rtlCol="0">
            <a:noAutofit/>
          </a:bodyPr>
          <a:lstStyle>
            <a:lvl1pPr marL="0" indent="0" algn="ct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2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0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ct val="100000"/>
              </a:lnSpc>
            </a:pPr>
            <a:r>
              <a:rPr lang="en-US" sz="900" b="1" dirty="0">
                <a:solidFill>
                  <a:schemeClr val="bg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1</a:t>
            </a:r>
            <a:r>
              <a:rPr lang="en-US" sz="900" b="1" dirty="0" smtClean="0">
                <a:solidFill>
                  <a:schemeClr val="bg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. </a:t>
            </a:r>
            <a:r>
              <a:rPr lang="th-TH" sz="900" b="1" dirty="0">
                <a:solidFill>
                  <a:schemeClr val="bg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โครงการเพิ่มประสิทธิภาพบุคลากรด้านเทคโนโลยี </a:t>
            </a:r>
            <a:br>
              <a:rPr lang="th-TH" sz="900" b="1" dirty="0">
                <a:solidFill>
                  <a:schemeClr val="bg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</a:br>
            <a:r>
              <a:rPr lang="th-TH" sz="900" b="1" dirty="0">
                <a:solidFill>
                  <a:schemeClr val="bg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(</a:t>
            </a:r>
            <a:r>
              <a:rPr lang="en-US" sz="900" b="1" dirty="0">
                <a:solidFill>
                  <a:schemeClr val="bg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Digital Literacy</a:t>
            </a:r>
            <a:r>
              <a:rPr lang="en-US" sz="900" b="1" dirty="0" smtClean="0">
                <a:solidFill>
                  <a:schemeClr val="bg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) </a:t>
            </a:r>
            <a:r>
              <a:rPr lang="th-TH" sz="900" b="1" dirty="0" smtClean="0">
                <a:solidFill>
                  <a:schemeClr val="bg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กองทุนพัฒนาบทบาทสตรี</a:t>
            </a:r>
            <a:endParaRPr lang="th-TH" sz="900" b="1" dirty="0">
              <a:solidFill>
                <a:schemeClr val="bg1"/>
              </a:solidFill>
              <a:latin typeface="Chulabhorn Likit Text" panose="00000500000000000000" pitchFamily="50" charset="-34"/>
              <a:cs typeface="Chulabhorn Likit Text" panose="00000500000000000000" pitchFamily="50" charset="-34"/>
            </a:endParaRPr>
          </a:p>
        </p:txBody>
      </p:sp>
      <p:sp>
        <p:nvSpPr>
          <p:cNvPr id="109" name="Subtitle 2">
            <a:extLst>
              <a:ext uri="{FF2B5EF4-FFF2-40B4-BE49-F238E27FC236}">
                <a16:creationId xmlns:a16="http://schemas.microsoft.com/office/drawing/2014/main" id="{64933563-B0F9-4C1E-A87C-A0736AFF70FF}"/>
              </a:ext>
            </a:extLst>
          </p:cNvPr>
          <p:cNvSpPr txBox="1">
            <a:spLocks/>
          </p:cNvSpPr>
          <p:nvPr/>
        </p:nvSpPr>
        <p:spPr>
          <a:xfrm>
            <a:off x="8248656" y="2730131"/>
            <a:ext cx="1803743" cy="423973"/>
          </a:xfrm>
          <a:prstGeom prst="rect">
            <a:avLst/>
          </a:prstGeom>
          <a:ln/>
        </p:spPr>
        <p:style>
          <a:lnRef idx="1">
            <a:schemeClr val="accent2"/>
          </a:lnRef>
          <a:fillRef idx="2">
            <a:schemeClr val="accent2"/>
          </a:fillRef>
          <a:effectRef idx="1">
            <a:schemeClr val="accent2"/>
          </a:effectRef>
          <a:fontRef idx="minor">
            <a:schemeClr val="dk1"/>
          </a:fontRef>
        </p:style>
        <p:txBody>
          <a:bodyPr vert="horz" lIns="76200" tIns="38100" rIns="76200" bIns="38100" rtlCol="0">
            <a:noAutofit/>
          </a:bodyPr>
          <a:lstStyle>
            <a:lvl1pPr marL="0" indent="0" algn="ct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2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0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ct val="100000"/>
              </a:lnSpc>
            </a:pPr>
            <a:r>
              <a:rPr lang="en-US" sz="900" b="1" dirty="0">
                <a:solidFill>
                  <a:srgbClr val="002060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2</a:t>
            </a:r>
            <a:r>
              <a:rPr lang="en-US" sz="900" b="1" spc="-30" dirty="0" smtClean="0">
                <a:solidFill>
                  <a:srgbClr val="002060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. </a:t>
            </a:r>
            <a:r>
              <a:rPr lang="th-TH" sz="900" b="1" spc="-30" dirty="0">
                <a:solidFill>
                  <a:srgbClr val="002060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โครงการจัดทำคู่มือแนวทางการใช้เทคโนโลยีดิจิทัล สำหรับบุคลากรกองทุนพัฒนาบทบาทสตรี</a:t>
            </a:r>
          </a:p>
        </p:txBody>
      </p:sp>
      <p:sp>
        <p:nvSpPr>
          <p:cNvPr id="110" name="Subtitle 2">
            <a:extLst>
              <a:ext uri="{FF2B5EF4-FFF2-40B4-BE49-F238E27FC236}">
                <a16:creationId xmlns:a16="http://schemas.microsoft.com/office/drawing/2014/main" id="{61BD5257-C6F4-42DF-89CA-99EA288D7C1E}"/>
              </a:ext>
            </a:extLst>
          </p:cNvPr>
          <p:cNvSpPr txBox="1">
            <a:spLocks/>
          </p:cNvSpPr>
          <p:nvPr/>
        </p:nvSpPr>
        <p:spPr>
          <a:xfrm>
            <a:off x="8248656" y="3205420"/>
            <a:ext cx="1803743" cy="624740"/>
          </a:xfrm>
          <a:prstGeom prst="rect">
            <a:avLst/>
          </a:prstGeom>
          <a:ln/>
        </p:spPr>
        <p:style>
          <a:lnRef idx="1">
            <a:schemeClr val="accent2"/>
          </a:lnRef>
          <a:fillRef idx="2">
            <a:schemeClr val="accent2"/>
          </a:fillRef>
          <a:effectRef idx="1">
            <a:schemeClr val="accent2"/>
          </a:effectRef>
          <a:fontRef idx="minor">
            <a:schemeClr val="dk1"/>
          </a:fontRef>
        </p:style>
        <p:txBody>
          <a:bodyPr vert="horz" lIns="76200" tIns="38100" rIns="76200" bIns="38100" rtlCol="0">
            <a:noAutofit/>
          </a:bodyPr>
          <a:lstStyle>
            <a:lvl1pPr marL="0" indent="0" algn="ct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2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0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ct val="100000"/>
              </a:lnSpc>
            </a:pPr>
            <a:r>
              <a:rPr lang="en-US" sz="900" b="1" dirty="0">
                <a:solidFill>
                  <a:srgbClr val="002060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3</a:t>
            </a:r>
            <a:r>
              <a:rPr lang="en-US" sz="900" b="1" dirty="0" smtClean="0">
                <a:solidFill>
                  <a:srgbClr val="002060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.</a:t>
            </a:r>
            <a:r>
              <a:rPr lang="th-TH" sz="900" b="1" dirty="0">
                <a:solidFill>
                  <a:srgbClr val="002060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โครงการฝึกอบรมการใช้งานระบบบัญชีการเงิน (</a:t>
            </a:r>
            <a:r>
              <a:rPr lang="en-US" sz="900" b="1" dirty="0">
                <a:solidFill>
                  <a:srgbClr val="002060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ERP) </a:t>
            </a:r>
            <a:r>
              <a:rPr lang="th-TH" sz="900" b="1" dirty="0">
                <a:solidFill>
                  <a:srgbClr val="002060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และระบบโปรแกรมทะเบียนลูกหนี้ใหม่ (</a:t>
            </a:r>
            <a:r>
              <a:rPr lang="en-US" sz="900" b="1" dirty="0">
                <a:solidFill>
                  <a:srgbClr val="002060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Loan Management : LM)</a:t>
            </a:r>
            <a:endParaRPr lang="th-TH" sz="900" b="1" dirty="0">
              <a:solidFill>
                <a:srgbClr val="002060"/>
              </a:solidFill>
              <a:latin typeface="Chulabhorn Likit Text" panose="00000500000000000000" pitchFamily="50" charset="-34"/>
              <a:cs typeface="Chulabhorn Likit Text" panose="00000500000000000000" pitchFamily="50" charset="-34"/>
            </a:endParaRPr>
          </a:p>
        </p:txBody>
      </p:sp>
      <p:sp>
        <p:nvSpPr>
          <p:cNvPr id="111" name="Subtitle 2">
            <a:extLst>
              <a:ext uri="{FF2B5EF4-FFF2-40B4-BE49-F238E27FC236}">
                <a16:creationId xmlns:a16="http://schemas.microsoft.com/office/drawing/2014/main" id="{ED246E40-BEAE-4D90-BE36-4ECC5C668B69}"/>
              </a:ext>
            </a:extLst>
          </p:cNvPr>
          <p:cNvSpPr txBox="1">
            <a:spLocks/>
          </p:cNvSpPr>
          <p:nvPr/>
        </p:nvSpPr>
        <p:spPr>
          <a:xfrm>
            <a:off x="1564419" y="165967"/>
            <a:ext cx="6725427" cy="380220"/>
          </a:xfrm>
          <a:prstGeom prst="rect">
            <a:avLst/>
          </a:prstGeom>
          <a:noFill/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vert="horz" lIns="76200" tIns="38100" rIns="76200" bIns="38100" rtlCol="0" anchor="ctr">
            <a:noAutofit/>
          </a:bodyPr>
          <a:lstStyle>
            <a:lvl1pPr marL="0" indent="0" algn="ct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2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0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th-TH" sz="14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โครงการตามประเด็นการพัฒนาเทคโนโลยีและดิจิทัลกองทุนพัฒนาบทบาทสตรี</a:t>
            </a:r>
          </a:p>
        </p:txBody>
      </p:sp>
      <p:pic>
        <p:nvPicPr>
          <p:cNvPr id="112" name="Picture 111">
            <a:extLst>
              <a:ext uri="{FF2B5EF4-FFF2-40B4-BE49-F238E27FC236}">
                <a16:creationId xmlns:a16="http://schemas.microsoft.com/office/drawing/2014/main" id="{51A6F7CB-7AFF-4A9C-A4D9-1ECCBDB8242E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95029" y="3930732"/>
            <a:ext cx="4224859" cy="1483567"/>
          </a:xfrm>
          <a:prstGeom prst="rect">
            <a:avLst/>
          </a:prstGeom>
        </p:spPr>
      </p:pic>
      <p:pic>
        <p:nvPicPr>
          <p:cNvPr id="113" name="Picture 2" descr="โลโก้กรมการพัฒนาชุมชน (Version2560) - สำนักงานพัฒนาชุมชนจังหวัดหนองคาย |  โลโก้, ดอกไม้ผ้า, วันเกิด">
            <a:extLst>
              <a:ext uri="{FF2B5EF4-FFF2-40B4-BE49-F238E27FC236}">
                <a16:creationId xmlns:a16="http://schemas.microsoft.com/office/drawing/2014/main" id="{5AD29B22-1EDB-4BB3-B628-FD31F8350EFD}"/>
              </a:ext>
            </a:extLst>
          </p:cNvPr>
          <p:cNvPicPr/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0081" y="54159"/>
            <a:ext cx="517737" cy="455971"/>
          </a:xfrm>
          <a:prstGeom prst="rect">
            <a:avLst/>
          </a:prstGeom>
          <a:noFill/>
          <a:ln>
            <a:noFill/>
          </a:ln>
        </p:spPr>
      </p:pic>
      <p:pic>
        <p:nvPicPr>
          <p:cNvPr id="114" name="Picture 1" descr="จำนวนสมาชิกกองทุนพัฒนาบทบาทสตรี (ข้อมูล ณ 15 กุมภาพันธ์ 2562) -  สำนักงานพัฒนาชุมชนจังหวัดอำนาจเจริญ">
            <a:extLst>
              <a:ext uri="{FF2B5EF4-FFF2-40B4-BE49-F238E27FC236}">
                <a16:creationId xmlns:a16="http://schemas.microsoft.com/office/drawing/2014/main" id="{8DD6D1E3-ED7A-4C22-96D7-8C08049147F1}"/>
              </a:ext>
            </a:extLst>
          </p:cNvPr>
          <p:cNvPicPr/>
          <p:nvPr/>
        </p:nvPicPr>
        <p:blipFill>
          <a:blip r:embed="rId5" cstate="print">
            <a:clrChange>
              <a:clrFrom>
                <a:srgbClr val="FFFEFF"/>
              </a:clrFrom>
              <a:clrTo>
                <a:srgbClr val="FFFE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538391" y="39254"/>
            <a:ext cx="448968" cy="470876"/>
          </a:xfrm>
          <a:prstGeom prst="rect">
            <a:avLst/>
          </a:prstGeom>
          <a:noFill/>
          <a:ln>
            <a:noFill/>
          </a:ln>
        </p:spPr>
      </p:pic>
      <p:sp>
        <p:nvSpPr>
          <p:cNvPr id="115" name="Subtitle 2">
            <a:extLst>
              <a:ext uri="{FF2B5EF4-FFF2-40B4-BE49-F238E27FC236}">
                <a16:creationId xmlns:a16="http://schemas.microsoft.com/office/drawing/2014/main" id="{9F1A8C44-60C0-492B-92B7-948C4CDDF181}"/>
              </a:ext>
            </a:extLst>
          </p:cNvPr>
          <p:cNvSpPr txBox="1">
            <a:spLocks/>
          </p:cNvSpPr>
          <p:nvPr/>
        </p:nvSpPr>
        <p:spPr>
          <a:xfrm>
            <a:off x="4178128" y="4409478"/>
            <a:ext cx="1803742" cy="422768"/>
          </a:xfrm>
          <a:prstGeom prst="rect">
            <a:avLst/>
          </a:prstGeom>
          <a:solidFill>
            <a:srgbClr val="C00000"/>
          </a:solidFill>
          <a:ln/>
        </p:spPr>
        <p:style>
          <a:lnRef idx="1">
            <a:schemeClr val="accent2"/>
          </a:lnRef>
          <a:fillRef idx="2">
            <a:schemeClr val="accent2"/>
          </a:fillRef>
          <a:effectRef idx="1">
            <a:schemeClr val="accent2"/>
          </a:effectRef>
          <a:fontRef idx="minor">
            <a:schemeClr val="dk1"/>
          </a:fontRef>
        </p:style>
        <p:txBody>
          <a:bodyPr vert="horz" lIns="76200" tIns="38100" rIns="76200" bIns="38100" rtlCol="0" anchor="ctr">
            <a:normAutofit/>
          </a:bodyPr>
          <a:lstStyle>
            <a:lvl1pPr marL="0" indent="0" algn="ct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2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0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ct val="100000"/>
              </a:lnSpc>
            </a:pPr>
            <a:r>
              <a:rPr lang="en-US" sz="900" b="1" dirty="0">
                <a:solidFill>
                  <a:schemeClr val="bg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5</a:t>
            </a:r>
            <a:r>
              <a:rPr lang="en-US" sz="900" b="1" dirty="0" smtClean="0">
                <a:solidFill>
                  <a:schemeClr val="bg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. </a:t>
            </a:r>
            <a:r>
              <a:rPr lang="th-TH" sz="900" b="1" dirty="0">
                <a:solidFill>
                  <a:schemeClr val="bg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โครงการเสริมสร้างภาพลักษณ์</a:t>
            </a:r>
            <a:r>
              <a:rPr lang="th-TH" sz="900" b="1" spc="-80" dirty="0">
                <a:solidFill>
                  <a:schemeClr val="bg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องค์กรของกองทุนพัฒนา</a:t>
            </a:r>
            <a:r>
              <a:rPr lang="th-TH" sz="900" b="1" spc="-80" dirty="0" smtClean="0">
                <a:solidFill>
                  <a:schemeClr val="bg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บทบาทสตรี</a:t>
            </a:r>
            <a:endParaRPr lang="th-TH" sz="900" b="1" spc="-80" dirty="0">
              <a:solidFill>
                <a:schemeClr val="bg1"/>
              </a:solidFill>
              <a:latin typeface="Chulabhorn Likit Text" panose="00000500000000000000" pitchFamily="50" charset="-34"/>
              <a:cs typeface="Chulabhorn Likit Text" panose="00000500000000000000" pitchFamily="50" charset="-34"/>
            </a:endParaRPr>
          </a:p>
        </p:txBody>
      </p:sp>
      <p:sp>
        <p:nvSpPr>
          <p:cNvPr id="116" name="Subtitle 2">
            <a:extLst>
              <a:ext uri="{FF2B5EF4-FFF2-40B4-BE49-F238E27FC236}">
                <a16:creationId xmlns:a16="http://schemas.microsoft.com/office/drawing/2014/main" id="{9F1A8C44-60C0-492B-92B7-948C4CDDF181}"/>
              </a:ext>
            </a:extLst>
          </p:cNvPr>
          <p:cNvSpPr txBox="1">
            <a:spLocks/>
          </p:cNvSpPr>
          <p:nvPr/>
        </p:nvSpPr>
        <p:spPr>
          <a:xfrm>
            <a:off x="4178128" y="4920509"/>
            <a:ext cx="1803742" cy="701781"/>
          </a:xfrm>
          <a:prstGeom prst="rect">
            <a:avLst/>
          </a:prstGeom>
          <a:solidFill>
            <a:srgbClr val="C00000"/>
          </a:solidFill>
          <a:ln>
            <a:noFill/>
          </a:ln>
        </p:spPr>
        <p:style>
          <a:lnRef idx="1">
            <a:schemeClr val="accent2"/>
          </a:lnRef>
          <a:fillRef idx="2">
            <a:schemeClr val="accent2"/>
          </a:fillRef>
          <a:effectRef idx="1">
            <a:schemeClr val="accent2"/>
          </a:effectRef>
          <a:fontRef idx="minor">
            <a:schemeClr val="dk1"/>
          </a:fontRef>
        </p:style>
        <p:txBody>
          <a:bodyPr vert="horz" lIns="76200" tIns="38100" rIns="76200" bIns="38100" rtlCol="0">
            <a:normAutofit/>
          </a:bodyPr>
          <a:lstStyle>
            <a:lvl1pPr marL="0" indent="0" algn="ct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2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0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ct val="100000"/>
              </a:lnSpc>
            </a:pPr>
            <a:r>
              <a:rPr lang="th-TH" sz="900" b="1" dirty="0" smtClean="0">
                <a:solidFill>
                  <a:schemeClr val="bg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6</a:t>
            </a:r>
            <a:r>
              <a:rPr lang="en-US" sz="900" b="1" dirty="0" smtClean="0">
                <a:solidFill>
                  <a:schemeClr val="bg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. </a:t>
            </a:r>
            <a:r>
              <a:rPr lang="th-TH" sz="900" b="1" dirty="0">
                <a:solidFill>
                  <a:schemeClr val="bg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โครงการ</a:t>
            </a:r>
            <a:r>
              <a:rPr lang="th-TH" sz="900" b="1" dirty="0" err="1">
                <a:solidFill>
                  <a:schemeClr val="bg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การจัด</a:t>
            </a:r>
            <a:r>
              <a:rPr lang="th-TH" sz="900" b="1" dirty="0">
                <a:solidFill>
                  <a:schemeClr val="bg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ทำคู่มือแนวทางการบริหารจัดการหนี้ผ่านช่องทางออนไลน์</a:t>
            </a:r>
            <a:endParaRPr lang="th-TH" sz="900" b="1" spc="-80" dirty="0">
              <a:solidFill>
                <a:schemeClr val="bg1"/>
              </a:solidFill>
              <a:latin typeface="Chulabhorn Likit Text" panose="00000500000000000000" pitchFamily="50" charset="-34"/>
              <a:cs typeface="Chulabhorn Likit Text" panose="00000500000000000000" pitchFamily="50" charset="-34"/>
            </a:endParaRPr>
          </a:p>
        </p:txBody>
      </p:sp>
      <p:sp>
        <p:nvSpPr>
          <p:cNvPr id="117" name="Subtitle 2">
            <a:extLst>
              <a:ext uri="{FF2B5EF4-FFF2-40B4-BE49-F238E27FC236}">
                <a16:creationId xmlns:a16="http://schemas.microsoft.com/office/drawing/2014/main" id="{740D36E4-73AE-4C10-8681-72B1F8CBBF64}"/>
              </a:ext>
            </a:extLst>
          </p:cNvPr>
          <p:cNvSpPr txBox="1">
            <a:spLocks/>
          </p:cNvSpPr>
          <p:nvPr/>
        </p:nvSpPr>
        <p:spPr>
          <a:xfrm>
            <a:off x="6221923" y="5082489"/>
            <a:ext cx="1803743" cy="539802"/>
          </a:xfrm>
          <a:prstGeom prst="rect">
            <a:avLst/>
          </a:prstGeom>
          <a:ln/>
        </p:spPr>
        <p:style>
          <a:lnRef idx="1">
            <a:schemeClr val="accent2"/>
          </a:lnRef>
          <a:fillRef idx="2">
            <a:schemeClr val="accent2"/>
          </a:fillRef>
          <a:effectRef idx="1">
            <a:schemeClr val="accent2"/>
          </a:effectRef>
          <a:fontRef idx="minor">
            <a:schemeClr val="dk1"/>
          </a:fontRef>
        </p:style>
        <p:txBody>
          <a:bodyPr vert="horz" lIns="76200" tIns="38100" rIns="76200" bIns="38100" rtlCol="0">
            <a:noAutofit/>
          </a:bodyPr>
          <a:lstStyle>
            <a:lvl1pPr marL="0" indent="0" algn="ct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2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0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ct val="100000"/>
              </a:lnSpc>
            </a:pPr>
            <a:r>
              <a:rPr lang="en-US" sz="900" b="1" dirty="0">
                <a:solidFill>
                  <a:srgbClr val="002060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5. </a:t>
            </a:r>
            <a:r>
              <a:rPr lang="th-TH" sz="900" b="1" dirty="0">
                <a:solidFill>
                  <a:srgbClr val="002060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โครงการพัฒนาเว็บไซต์กองทุนพัฒนาบทบาทสตรีให้ตรงตาม พรบ.ข้อมูลส่วนบุคคล</a:t>
            </a:r>
          </a:p>
        </p:txBody>
      </p:sp>
      <p:sp>
        <p:nvSpPr>
          <p:cNvPr id="118" name="Subtitle 2">
            <a:extLst>
              <a:ext uri="{FF2B5EF4-FFF2-40B4-BE49-F238E27FC236}">
                <a16:creationId xmlns:a16="http://schemas.microsoft.com/office/drawing/2014/main" id="{61BD5257-C6F4-42DF-89CA-99EA288D7C1E}"/>
              </a:ext>
            </a:extLst>
          </p:cNvPr>
          <p:cNvSpPr txBox="1">
            <a:spLocks/>
          </p:cNvSpPr>
          <p:nvPr/>
        </p:nvSpPr>
        <p:spPr>
          <a:xfrm>
            <a:off x="8245498" y="3894457"/>
            <a:ext cx="1803743" cy="442727"/>
          </a:xfrm>
          <a:prstGeom prst="rect">
            <a:avLst/>
          </a:prstGeom>
          <a:solidFill>
            <a:srgbClr val="C00000"/>
          </a:solidFill>
          <a:ln>
            <a:noFill/>
          </a:ln>
        </p:spPr>
        <p:style>
          <a:lnRef idx="1">
            <a:schemeClr val="accent2"/>
          </a:lnRef>
          <a:fillRef idx="2">
            <a:schemeClr val="accent2"/>
          </a:fillRef>
          <a:effectRef idx="1">
            <a:schemeClr val="accent2"/>
          </a:effectRef>
          <a:fontRef idx="minor">
            <a:schemeClr val="dk1"/>
          </a:fontRef>
        </p:style>
        <p:txBody>
          <a:bodyPr vert="horz" lIns="76200" tIns="38100" rIns="76200" bIns="38100" rtlCol="0">
            <a:noAutofit/>
          </a:bodyPr>
          <a:lstStyle>
            <a:lvl1pPr marL="0" indent="0" algn="ct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2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0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ct val="100000"/>
              </a:lnSpc>
            </a:pPr>
            <a:r>
              <a:rPr lang="th-TH" sz="900" b="1" spc="-100" dirty="0" smtClean="0">
                <a:solidFill>
                  <a:schemeClr val="bg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4. โครงการ</a:t>
            </a:r>
            <a:r>
              <a:rPr lang="th-TH" sz="900" b="1" spc="-100" dirty="0">
                <a:solidFill>
                  <a:schemeClr val="bg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เสริมสร้างภาคีเครือข่ายด้านเทคโนโลยีดิจิทัลเพื่อเพิ่มศักยภาพกองทุนพัฒนาบทบาทสตรี</a:t>
            </a:r>
          </a:p>
        </p:txBody>
      </p:sp>
      <p:sp>
        <p:nvSpPr>
          <p:cNvPr id="119" name="Subtitle 2">
            <a:extLst>
              <a:ext uri="{FF2B5EF4-FFF2-40B4-BE49-F238E27FC236}">
                <a16:creationId xmlns:a16="http://schemas.microsoft.com/office/drawing/2014/main" id="{61BD5257-C6F4-42DF-89CA-99EA288D7C1E}"/>
              </a:ext>
            </a:extLst>
          </p:cNvPr>
          <p:cNvSpPr txBox="1">
            <a:spLocks/>
          </p:cNvSpPr>
          <p:nvPr/>
        </p:nvSpPr>
        <p:spPr>
          <a:xfrm>
            <a:off x="8245498" y="4376430"/>
            <a:ext cx="1803743" cy="642081"/>
          </a:xfrm>
          <a:prstGeom prst="rect">
            <a:avLst/>
          </a:prstGeom>
          <a:ln/>
        </p:spPr>
        <p:style>
          <a:lnRef idx="1">
            <a:schemeClr val="accent2"/>
          </a:lnRef>
          <a:fillRef idx="2">
            <a:schemeClr val="accent2"/>
          </a:fillRef>
          <a:effectRef idx="1">
            <a:schemeClr val="accent2"/>
          </a:effectRef>
          <a:fontRef idx="minor">
            <a:schemeClr val="dk1"/>
          </a:fontRef>
        </p:style>
        <p:txBody>
          <a:bodyPr vert="horz" lIns="76200" tIns="38100" rIns="76200" bIns="38100" rtlCol="0">
            <a:noAutofit/>
          </a:bodyPr>
          <a:lstStyle>
            <a:lvl1pPr marL="0" indent="0" algn="ct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2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0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ct val="100000"/>
              </a:lnSpc>
            </a:pPr>
            <a:r>
              <a:rPr lang="en-US" sz="900" b="1" dirty="0">
                <a:solidFill>
                  <a:srgbClr val="002060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5</a:t>
            </a:r>
            <a:r>
              <a:rPr lang="en-US" sz="900" b="1" dirty="0" smtClean="0">
                <a:solidFill>
                  <a:srgbClr val="002060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. </a:t>
            </a:r>
            <a:r>
              <a:rPr lang="th-TH" sz="900" b="1" dirty="0">
                <a:solidFill>
                  <a:srgbClr val="002060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โครงการพัฒนาระบบจัดการความรู้ด้วยเทคโนโลยีดิจิทัลแก่บุคลากรภายในองค์กรผ่านช่องทางออนไลน์</a:t>
            </a:r>
          </a:p>
        </p:txBody>
      </p:sp>
      <p:sp>
        <p:nvSpPr>
          <p:cNvPr id="120" name="Subtitle 2">
            <a:extLst>
              <a:ext uri="{FF2B5EF4-FFF2-40B4-BE49-F238E27FC236}">
                <a16:creationId xmlns:a16="http://schemas.microsoft.com/office/drawing/2014/main" id="{61BD5257-C6F4-42DF-89CA-99EA288D7C1E}"/>
              </a:ext>
            </a:extLst>
          </p:cNvPr>
          <p:cNvSpPr txBox="1">
            <a:spLocks/>
          </p:cNvSpPr>
          <p:nvPr/>
        </p:nvSpPr>
        <p:spPr>
          <a:xfrm>
            <a:off x="8245497" y="5094083"/>
            <a:ext cx="1803743" cy="387504"/>
          </a:xfrm>
          <a:prstGeom prst="rect">
            <a:avLst/>
          </a:prstGeom>
          <a:solidFill>
            <a:srgbClr val="C00000"/>
          </a:solidFill>
          <a:ln>
            <a:noFill/>
          </a:ln>
        </p:spPr>
        <p:style>
          <a:lnRef idx="1">
            <a:schemeClr val="accent2"/>
          </a:lnRef>
          <a:fillRef idx="2">
            <a:schemeClr val="accent2"/>
          </a:fillRef>
          <a:effectRef idx="1">
            <a:schemeClr val="accent2"/>
          </a:effectRef>
          <a:fontRef idx="minor">
            <a:schemeClr val="dk1"/>
          </a:fontRef>
        </p:style>
        <p:txBody>
          <a:bodyPr vert="horz" lIns="76200" tIns="38100" rIns="76200" bIns="38100" rtlCol="0">
            <a:noAutofit/>
          </a:bodyPr>
          <a:lstStyle>
            <a:lvl1pPr marL="0" indent="0" algn="ct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2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0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ct val="100000"/>
              </a:lnSpc>
            </a:pPr>
            <a:r>
              <a:rPr lang="en-US" sz="900" b="1" dirty="0" smtClean="0">
                <a:solidFill>
                  <a:schemeClr val="bg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6. </a:t>
            </a:r>
            <a:r>
              <a:rPr lang="th-TH" sz="900" b="1" dirty="0">
                <a:solidFill>
                  <a:schemeClr val="bg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โครงการประชุมเชิง</a:t>
            </a:r>
            <a:r>
              <a:rPr lang="th-TH" sz="900" b="1" dirty="0" smtClean="0">
                <a:solidFill>
                  <a:schemeClr val="bg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ปฏิบัติการ</a:t>
            </a:r>
            <a:br>
              <a:rPr lang="th-TH" sz="900" b="1" dirty="0" smtClean="0">
                <a:solidFill>
                  <a:schemeClr val="bg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</a:br>
            <a:r>
              <a:rPr lang="th-TH" sz="900" b="1" dirty="0" err="1" smtClean="0">
                <a:solidFill>
                  <a:schemeClr val="bg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การจัด</a:t>
            </a:r>
            <a:r>
              <a:rPr lang="th-TH" sz="900" b="1" dirty="0" smtClean="0">
                <a:solidFill>
                  <a:schemeClr val="bg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ทำ</a:t>
            </a:r>
            <a:r>
              <a:rPr lang="th-TH" sz="900" b="1" dirty="0">
                <a:solidFill>
                  <a:schemeClr val="bg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สื่อดิจิทัลออนไลน์</a:t>
            </a:r>
          </a:p>
        </p:txBody>
      </p:sp>
      <p:sp>
        <p:nvSpPr>
          <p:cNvPr id="121" name="Subtitle 2">
            <a:extLst>
              <a:ext uri="{FF2B5EF4-FFF2-40B4-BE49-F238E27FC236}">
                <a16:creationId xmlns:a16="http://schemas.microsoft.com/office/drawing/2014/main" id="{B8E20647-73AD-495D-BF3C-246C5C8DAC3E}"/>
              </a:ext>
            </a:extLst>
          </p:cNvPr>
          <p:cNvSpPr txBox="1">
            <a:spLocks/>
          </p:cNvSpPr>
          <p:nvPr/>
        </p:nvSpPr>
        <p:spPr>
          <a:xfrm>
            <a:off x="6221924" y="2067982"/>
            <a:ext cx="1803743" cy="480515"/>
          </a:xfrm>
          <a:prstGeom prst="rect">
            <a:avLst/>
          </a:prstGeom>
          <a:solidFill>
            <a:srgbClr val="C00000"/>
          </a:solidFill>
          <a:ln>
            <a:noFill/>
          </a:ln>
        </p:spPr>
        <p:style>
          <a:lnRef idx="1">
            <a:schemeClr val="accent2"/>
          </a:lnRef>
          <a:fillRef idx="2">
            <a:schemeClr val="accent2"/>
          </a:fillRef>
          <a:effectRef idx="1">
            <a:schemeClr val="accent2"/>
          </a:effectRef>
          <a:fontRef idx="minor">
            <a:schemeClr val="dk1"/>
          </a:fontRef>
        </p:style>
        <p:txBody>
          <a:bodyPr vert="horz" lIns="76200" tIns="38100" rIns="76200" bIns="38100" rtlCol="0">
            <a:noAutofit/>
          </a:bodyPr>
          <a:lstStyle>
            <a:lvl1pPr marL="0" indent="0" algn="ct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2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0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ct val="100000"/>
              </a:lnSpc>
            </a:pPr>
            <a:r>
              <a:rPr lang="en-US" sz="900" b="1" dirty="0">
                <a:solidFill>
                  <a:schemeClr val="bg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1. </a:t>
            </a:r>
            <a:r>
              <a:rPr lang="th-TH" sz="900" b="1" dirty="0">
                <a:solidFill>
                  <a:schemeClr val="bg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โครงการเพิ่มประสิทธิภาพโครงสร้างพื้นฐานระบบเครือข่ายกองทุนพัฒนาบทบาทสตรี</a:t>
            </a:r>
          </a:p>
        </p:txBody>
      </p:sp>
      <p:sp>
        <p:nvSpPr>
          <p:cNvPr id="122" name="Subtitle 2">
            <a:extLst>
              <a:ext uri="{FF2B5EF4-FFF2-40B4-BE49-F238E27FC236}">
                <a16:creationId xmlns:a16="http://schemas.microsoft.com/office/drawing/2014/main" id="{14F85127-5352-49A1-875E-6D93A879C79B}"/>
              </a:ext>
            </a:extLst>
          </p:cNvPr>
          <p:cNvSpPr txBox="1">
            <a:spLocks/>
          </p:cNvSpPr>
          <p:nvPr/>
        </p:nvSpPr>
        <p:spPr>
          <a:xfrm>
            <a:off x="6221924" y="2623202"/>
            <a:ext cx="1803743" cy="844394"/>
          </a:xfrm>
          <a:prstGeom prst="rect">
            <a:avLst/>
          </a:prstGeom>
          <a:ln/>
        </p:spPr>
        <p:style>
          <a:lnRef idx="1">
            <a:schemeClr val="accent2"/>
          </a:lnRef>
          <a:fillRef idx="2">
            <a:schemeClr val="accent2"/>
          </a:fillRef>
          <a:effectRef idx="1">
            <a:schemeClr val="accent2"/>
          </a:effectRef>
          <a:fontRef idx="minor">
            <a:schemeClr val="dk1"/>
          </a:fontRef>
        </p:style>
        <p:txBody>
          <a:bodyPr vert="horz" lIns="76200" tIns="38100" rIns="76200" bIns="38100" rtlCol="0">
            <a:noAutofit/>
          </a:bodyPr>
          <a:lstStyle>
            <a:lvl1pPr marL="0" indent="0" algn="ct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2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0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ct val="100000"/>
              </a:lnSpc>
            </a:pPr>
            <a:r>
              <a:rPr lang="en-US" sz="900" b="1" dirty="0">
                <a:solidFill>
                  <a:srgbClr val="002060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2. </a:t>
            </a:r>
            <a:r>
              <a:rPr lang="th-TH" sz="900" b="1" dirty="0">
                <a:solidFill>
                  <a:srgbClr val="002060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โครงการเพิ่มประสิทธิภาพเทคโนโลยีดิจิทัลขององค์กรให้มีความพร้อมใช้งานตอบสนองความต้องการของภารกิจและสามารถ</a:t>
            </a:r>
            <a:r>
              <a:rPr lang="th-TH" sz="900" b="1" spc="-110" dirty="0">
                <a:solidFill>
                  <a:srgbClr val="002060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นำเทคโนโลยีดิจิทัลมาใช้งานอย่างคุ้มค่า</a:t>
            </a:r>
          </a:p>
        </p:txBody>
      </p:sp>
    </p:spTree>
    <p:extLst>
      <p:ext uri="{BB962C8B-B14F-4D97-AF65-F5344CB8AC3E}">
        <p14:creationId xmlns:p14="http://schemas.microsoft.com/office/powerpoint/2010/main" val="2029201704"/>
      </p:ext>
    </p:extLst>
  </p:cSld>
  <p:clrMapOvr>
    <a:masterClrMapping/>
  </p:clrMapOvr>
</p:sld>
</file>

<file path=ppt/slides/slide1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ตาราง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859793362"/>
              </p:ext>
            </p:extLst>
          </p:nvPr>
        </p:nvGraphicFramePr>
        <p:xfrm>
          <a:off x="341049" y="928963"/>
          <a:ext cx="9604373" cy="4265875"/>
        </p:xfrm>
        <a:graphic>
          <a:graphicData uri="http://schemas.openxmlformats.org/drawingml/2006/table">
            <a:tbl>
              <a:tblPr firstRow="1" firstCol="1" bandRow="1">
                <a:tableStyleId>{5C22544A-7EE6-4342-B048-85BDC9FD1C3A}</a:tableStyleId>
              </a:tblPr>
              <a:tblGrid>
                <a:gridCol w="5421969">
                  <a:extLst>
                    <a:ext uri="{9D8B030D-6E8A-4147-A177-3AD203B41FA5}">
                      <a16:colId xmlns:a16="http://schemas.microsoft.com/office/drawing/2014/main" val="685030356"/>
                    </a:ext>
                  </a:extLst>
                </a:gridCol>
                <a:gridCol w="959355">
                  <a:extLst>
                    <a:ext uri="{9D8B030D-6E8A-4147-A177-3AD203B41FA5}">
                      <a16:colId xmlns:a16="http://schemas.microsoft.com/office/drawing/2014/main" val="1929306069"/>
                    </a:ext>
                  </a:extLst>
                </a:gridCol>
                <a:gridCol w="1228835">
                  <a:extLst>
                    <a:ext uri="{9D8B030D-6E8A-4147-A177-3AD203B41FA5}">
                      <a16:colId xmlns:a16="http://schemas.microsoft.com/office/drawing/2014/main" val="2618847710"/>
                    </a:ext>
                  </a:extLst>
                </a:gridCol>
                <a:gridCol w="991693">
                  <a:extLst>
                    <a:ext uri="{9D8B030D-6E8A-4147-A177-3AD203B41FA5}">
                      <a16:colId xmlns:a16="http://schemas.microsoft.com/office/drawing/2014/main" val="353620914"/>
                    </a:ext>
                  </a:extLst>
                </a:gridCol>
                <a:gridCol w="1002521">
                  <a:extLst>
                    <a:ext uri="{9D8B030D-6E8A-4147-A177-3AD203B41FA5}">
                      <a16:colId xmlns:a16="http://schemas.microsoft.com/office/drawing/2014/main" val="102946274"/>
                    </a:ext>
                  </a:extLst>
                </a:gridCol>
              </a:tblGrid>
              <a:tr h="261803">
                <a:tc rowSpan="2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  <a:tabLst>
                          <a:tab pos="4867275" algn="l"/>
                        </a:tabLst>
                      </a:pPr>
                      <a:r>
                        <a:rPr lang="th-TH" sz="1400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ea typeface="Calibri" panose="020F0502020204030204" pitchFamily="34" charset="0"/>
                          <a:cs typeface="Chulabhorn Likit Text" panose="00000500000000000000" pitchFamily="50" charset="-34"/>
                        </a:rPr>
                        <a:t>โครงการ</a:t>
                      </a:r>
                      <a:endParaRPr lang="en-US" sz="1400" dirty="0">
                        <a:solidFill>
                          <a:srgbClr val="002060"/>
                        </a:solidFill>
                        <a:effectLst/>
                        <a:latin typeface="Chulabhorn Likit Text" panose="00000500000000000000" pitchFamily="50" charset="-34"/>
                        <a:ea typeface="Calibri" panose="020F0502020204030204" pitchFamily="34" charset="0"/>
                        <a:cs typeface="Chulabhorn Likit Text" panose="00000500000000000000" pitchFamily="50" charset="-34"/>
                      </a:endParaRPr>
                    </a:p>
                  </a:txBody>
                  <a:tcPr marL="51523" marR="51523" marT="0" marB="0" anchor="ctr">
                    <a:solidFill>
                      <a:srgbClr val="CEE5D0">
                        <a:alpha val="80000"/>
                      </a:srgb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  <a:tabLst>
                          <a:tab pos="4867275" algn="l"/>
                        </a:tabLst>
                      </a:pPr>
                      <a:r>
                        <a:rPr lang="th-TH" sz="1400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เป้าหมาย</a:t>
                      </a:r>
                      <a:endParaRPr lang="en-US" sz="1400" dirty="0">
                        <a:solidFill>
                          <a:srgbClr val="002060"/>
                        </a:solidFill>
                        <a:effectLst/>
                        <a:latin typeface="Chulabhorn Likit Text" panose="00000500000000000000" pitchFamily="50" charset="-34"/>
                        <a:ea typeface="Calibri" panose="020F0502020204030204" pitchFamily="34" charset="0"/>
                        <a:cs typeface="Chulabhorn Likit Text" panose="00000500000000000000" pitchFamily="50" charset="-34"/>
                      </a:endParaRPr>
                    </a:p>
                  </a:txBody>
                  <a:tcPr marL="51523" marR="51523" marT="0" marB="0" anchor="ctr">
                    <a:solidFill>
                      <a:srgbClr val="CEE5D0">
                        <a:alpha val="80000"/>
                      </a:srgbClr>
                    </a:solidFill>
                  </a:tcPr>
                </a:tc>
                <a:tc gridSpan="3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  <a:tabLst>
                          <a:tab pos="4867275" algn="l"/>
                        </a:tabLst>
                      </a:pPr>
                      <a:r>
                        <a:rPr lang="th-TH" sz="1400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ปีงบประมาณ</a:t>
                      </a:r>
                      <a:endParaRPr lang="en-US" sz="1400" dirty="0">
                        <a:solidFill>
                          <a:srgbClr val="002060"/>
                        </a:solidFill>
                        <a:effectLst/>
                        <a:latin typeface="Chulabhorn Likit Text" panose="00000500000000000000" pitchFamily="50" charset="-34"/>
                        <a:ea typeface="Calibri" panose="020F0502020204030204" pitchFamily="34" charset="0"/>
                        <a:cs typeface="Chulabhorn Likit Text" panose="00000500000000000000" pitchFamily="50" charset="-34"/>
                      </a:endParaRPr>
                    </a:p>
                  </a:txBody>
                  <a:tcPr marL="51523" marR="51523" marT="0" marB="0" anchor="ctr">
                    <a:solidFill>
                      <a:srgbClr val="CEE5D0">
                        <a:alpha val="80000"/>
                      </a:srgb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960493269"/>
                  </a:ext>
                </a:extLst>
              </a:tr>
              <a:tr h="315703">
                <a:tc v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  <a:tabLst>
                          <a:tab pos="4867275" algn="l"/>
                        </a:tabLst>
                      </a:pPr>
                      <a:r>
                        <a:rPr lang="th-TH" sz="1400" dirty="0" smtClean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256</a:t>
                      </a:r>
                      <a:r>
                        <a:rPr lang="en-US" sz="1400" dirty="0" smtClean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6</a:t>
                      </a:r>
                      <a:endParaRPr lang="en-US" sz="1400" dirty="0">
                        <a:solidFill>
                          <a:srgbClr val="002060"/>
                        </a:solidFill>
                        <a:effectLst/>
                        <a:latin typeface="Chulabhorn Likit Text" panose="00000500000000000000" pitchFamily="50" charset="-34"/>
                        <a:ea typeface="Calibri" panose="020F0502020204030204" pitchFamily="34" charset="0"/>
                        <a:cs typeface="Chulabhorn Likit Text" panose="00000500000000000000" pitchFamily="50" charset="-34"/>
                      </a:endParaRPr>
                    </a:p>
                  </a:txBody>
                  <a:tcPr marL="51523" marR="51523" marT="0" marB="0" anchor="ctr">
                    <a:solidFill>
                      <a:srgbClr val="CEE5D0">
                        <a:alpha val="8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  <a:tabLst>
                          <a:tab pos="4867275" algn="l"/>
                        </a:tabLst>
                      </a:pPr>
                      <a:r>
                        <a:rPr lang="th-TH" sz="1400" dirty="0" smtClean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256</a:t>
                      </a:r>
                      <a:r>
                        <a:rPr lang="en-US" sz="1400" dirty="0" smtClean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7</a:t>
                      </a:r>
                      <a:endParaRPr lang="en-US" sz="1400" dirty="0">
                        <a:solidFill>
                          <a:srgbClr val="002060"/>
                        </a:solidFill>
                        <a:effectLst/>
                        <a:latin typeface="Chulabhorn Likit Text" panose="00000500000000000000" pitchFamily="50" charset="-34"/>
                        <a:ea typeface="Calibri" panose="020F0502020204030204" pitchFamily="34" charset="0"/>
                        <a:cs typeface="Chulabhorn Likit Text" panose="00000500000000000000" pitchFamily="50" charset="-34"/>
                      </a:endParaRPr>
                    </a:p>
                  </a:txBody>
                  <a:tcPr marL="51523" marR="51523" marT="0" marB="0" anchor="ctr">
                    <a:solidFill>
                      <a:srgbClr val="CEE5D0">
                        <a:alpha val="8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  <a:tabLst>
                          <a:tab pos="4867275" algn="l"/>
                        </a:tabLst>
                      </a:pPr>
                      <a:r>
                        <a:rPr lang="th-TH" sz="1400" dirty="0" smtClean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256</a:t>
                      </a:r>
                      <a:r>
                        <a:rPr lang="en-US" sz="1400" dirty="0" smtClean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8</a:t>
                      </a:r>
                      <a:endParaRPr lang="en-US" sz="1400" dirty="0">
                        <a:solidFill>
                          <a:srgbClr val="002060"/>
                        </a:solidFill>
                        <a:effectLst/>
                        <a:latin typeface="Chulabhorn Likit Text" panose="00000500000000000000" pitchFamily="50" charset="-34"/>
                        <a:ea typeface="Calibri" panose="020F0502020204030204" pitchFamily="34" charset="0"/>
                        <a:cs typeface="Chulabhorn Likit Text" panose="00000500000000000000" pitchFamily="50" charset="-34"/>
                      </a:endParaRPr>
                    </a:p>
                  </a:txBody>
                  <a:tcPr marL="51523" marR="51523" marT="0" marB="0" anchor="ctr">
                    <a:solidFill>
                      <a:srgbClr val="CEE5D0">
                        <a:alpha val="8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44846972"/>
                  </a:ext>
                </a:extLst>
              </a:tr>
              <a:tr h="274039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0"/>
                        </a:spcAft>
                        <a:tabLst>
                          <a:tab pos="4867275" algn="l"/>
                        </a:tabLst>
                      </a:pPr>
                      <a:r>
                        <a:rPr lang="th-TH" sz="1200" b="1" dirty="0">
                          <a:solidFill>
                            <a:srgbClr val="002060"/>
                          </a:solidFill>
                          <a:effectLst/>
                          <a:latin typeface="Chulabhorn Likit Text" panose="00000800000000000000" pitchFamily="2" charset="-34"/>
                          <a:cs typeface="Chulabhorn Likit Text" panose="00000800000000000000" pitchFamily="2" charset="-34"/>
                        </a:rPr>
                        <a:t>1. โครงการ</a:t>
                      </a:r>
                      <a:r>
                        <a:rPr lang="th-TH" sz="1200" b="1" i="0" kern="1200" dirty="0">
                          <a:solidFill>
                            <a:srgbClr val="002060"/>
                          </a:solidFill>
                          <a:effectLst/>
                          <a:latin typeface="Chulabhorn Likit Text" panose="00000800000000000000" pitchFamily="2" charset="-34"/>
                          <a:ea typeface="+mn-ea"/>
                          <a:cs typeface="Chulabhorn Likit Text" panose="00000800000000000000" pitchFamily="2" charset="-34"/>
                        </a:rPr>
                        <a:t>พัฒนาระบบบริการประชาชนผ่านแอพพลิเคชั่น</a:t>
                      </a:r>
                      <a:endParaRPr lang="en-US" sz="1200" b="1" i="0" dirty="0">
                        <a:solidFill>
                          <a:srgbClr val="002060"/>
                        </a:solidFill>
                        <a:effectLst/>
                        <a:latin typeface="Chulabhorn Likit Text" panose="00000800000000000000" pitchFamily="2" charset="-34"/>
                        <a:ea typeface="Calibri" panose="020F0502020204030204" pitchFamily="34" charset="0"/>
                        <a:cs typeface="Chulabhorn Likit Text" panose="00000800000000000000" pitchFamily="2" charset="-34"/>
                      </a:endParaRPr>
                    </a:p>
                  </a:txBody>
                  <a:tcPr marL="51523" marR="51523" marT="0" marB="0" anchor="ctr">
                    <a:solidFill>
                      <a:srgbClr val="FCF8E8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  <a:tabLst>
                          <a:tab pos="4867275" algn="l"/>
                        </a:tabLst>
                      </a:pPr>
                      <a:r>
                        <a:rPr lang="th-TH" sz="1200" b="1" kern="1200" dirty="0">
                          <a:solidFill>
                            <a:srgbClr val="002060"/>
                          </a:solidFill>
                          <a:effectLst/>
                          <a:latin typeface="Chulabhorn Likit Text" panose="00000800000000000000" pitchFamily="2" charset="-34"/>
                          <a:ea typeface="+mn-ea"/>
                          <a:cs typeface="Chulabhorn Likit Text" panose="00000800000000000000" pitchFamily="2" charset="-34"/>
                        </a:rPr>
                        <a:t>1</a:t>
                      </a:r>
                      <a:r>
                        <a:rPr lang="th-TH" sz="1200" b="1" kern="1200" baseline="0" dirty="0">
                          <a:solidFill>
                            <a:srgbClr val="002060"/>
                          </a:solidFill>
                          <a:effectLst/>
                          <a:latin typeface="Chulabhorn Likit Text" panose="00000800000000000000" pitchFamily="2" charset="-34"/>
                          <a:ea typeface="+mn-ea"/>
                          <a:cs typeface="Chulabhorn Likit Text" panose="00000800000000000000" pitchFamily="2" charset="-34"/>
                        </a:rPr>
                        <a:t> ระบบงาน</a:t>
                      </a:r>
                      <a:endParaRPr lang="th-TH" sz="1200" b="1" kern="1200" dirty="0">
                        <a:solidFill>
                          <a:srgbClr val="002060"/>
                        </a:solidFill>
                        <a:effectLst/>
                        <a:latin typeface="Chulabhorn Likit Text" panose="00000800000000000000" pitchFamily="2" charset="-34"/>
                        <a:ea typeface="+mn-ea"/>
                        <a:cs typeface="Chulabhorn Likit Text" panose="00000800000000000000" pitchFamily="2" charset="-34"/>
                      </a:endParaRPr>
                    </a:p>
                  </a:txBody>
                  <a:tcPr marL="51523" marR="51523" marT="0" marB="0" anchor="ctr">
                    <a:solidFill>
                      <a:srgbClr val="FCF8E8"/>
                    </a:solidFill>
                  </a:tcPr>
                </a:tc>
                <a:tc>
                  <a:txBody>
                    <a:bodyPr/>
                    <a:lstStyle/>
                    <a:p>
                      <a:pPr algn="r">
                        <a:lnSpc>
                          <a:spcPts val="1900"/>
                        </a:lnSpc>
                        <a:spcAft>
                          <a:spcPts val="0"/>
                        </a:spcAft>
                      </a:pPr>
                      <a:r>
                        <a:rPr lang="th-TH" sz="1200" b="1" dirty="0">
                          <a:solidFill>
                            <a:srgbClr val="002060"/>
                          </a:solidFill>
                          <a:effectLst/>
                          <a:latin typeface="Chulabhorn Likit Text" panose="00000800000000000000" pitchFamily="2" charset="-34"/>
                          <a:ea typeface="Cordia New" panose="020B0304020202020204" pitchFamily="34" charset="-34"/>
                          <a:cs typeface="Chulabhorn Likit Text" panose="00000800000000000000" pitchFamily="2" charset="-34"/>
                        </a:rPr>
                        <a:t>500,000</a:t>
                      </a:r>
                      <a:endParaRPr lang="en-US" sz="1200" b="1" dirty="0">
                        <a:solidFill>
                          <a:srgbClr val="002060"/>
                        </a:solidFill>
                        <a:effectLst/>
                        <a:latin typeface="Chulabhorn Likit Text" panose="00000800000000000000" pitchFamily="2" charset="-34"/>
                        <a:ea typeface="Cordia New" panose="020B0304020202020204" pitchFamily="34" charset="-34"/>
                        <a:cs typeface="Chulabhorn Likit Text" panose="00000800000000000000" pitchFamily="2" charset="-34"/>
                      </a:endParaRPr>
                    </a:p>
                  </a:txBody>
                  <a:tcPr marL="68580" marR="68580" marT="0" marB="0" anchor="ctr">
                    <a:solidFill>
                      <a:srgbClr val="FCF8E8"/>
                    </a:solidFill>
                  </a:tcPr>
                </a:tc>
                <a:tc>
                  <a:txBody>
                    <a:bodyPr/>
                    <a:lstStyle/>
                    <a:p>
                      <a:pPr algn="r">
                        <a:lnSpc>
                          <a:spcPts val="1900"/>
                        </a:lnSpc>
                        <a:spcAft>
                          <a:spcPts val="0"/>
                        </a:spcAft>
                      </a:pPr>
                      <a:r>
                        <a:rPr lang="en-US" sz="1200" b="1" dirty="0">
                          <a:solidFill>
                            <a:srgbClr val="002060"/>
                          </a:solidFill>
                          <a:effectLst/>
                          <a:latin typeface="Chulabhorn Likit Text" panose="00000800000000000000" pitchFamily="2" charset="-34"/>
                          <a:ea typeface="Cordia New" panose="020B0304020202020204" pitchFamily="34" charset="-34"/>
                          <a:cs typeface="Chulabhorn Likit Text" panose="00000800000000000000" pitchFamily="2" charset="-34"/>
                        </a:rPr>
                        <a:t>-</a:t>
                      </a:r>
                    </a:p>
                  </a:txBody>
                  <a:tcPr marL="68580" marR="68580" marT="0" marB="0" anchor="ctr">
                    <a:solidFill>
                      <a:srgbClr val="FCF8E8"/>
                    </a:solidFill>
                  </a:tcPr>
                </a:tc>
                <a:tc>
                  <a:txBody>
                    <a:bodyPr/>
                    <a:lstStyle/>
                    <a:p>
                      <a:pPr algn="r">
                        <a:lnSpc>
                          <a:spcPts val="1900"/>
                        </a:lnSpc>
                        <a:spcAft>
                          <a:spcPts val="0"/>
                        </a:spcAft>
                      </a:pPr>
                      <a:r>
                        <a:rPr lang="en-US" sz="1200" b="1" dirty="0" smtClean="0">
                          <a:solidFill>
                            <a:srgbClr val="002060"/>
                          </a:solidFill>
                          <a:effectLst/>
                          <a:latin typeface="Chulabhorn Likit Text" panose="00000800000000000000" pitchFamily="2" charset="-34"/>
                          <a:ea typeface="Cordia New" panose="020B0304020202020204" pitchFamily="34" charset="-34"/>
                          <a:cs typeface="Chulabhorn Likit Text" panose="00000800000000000000" pitchFamily="2" charset="-34"/>
                        </a:rPr>
                        <a:t>-</a:t>
                      </a:r>
                      <a:endParaRPr lang="en-US" sz="1200" b="1" dirty="0">
                        <a:solidFill>
                          <a:srgbClr val="002060"/>
                        </a:solidFill>
                        <a:effectLst/>
                        <a:latin typeface="Chulabhorn Likit Text" panose="00000800000000000000" pitchFamily="2" charset="-34"/>
                        <a:ea typeface="Cordia New" panose="020B0304020202020204" pitchFamily="34" charset="-34"/>
                        <a:cs typeface="Chulabhorn Likit Text" panose="00000800000000000000" pitchFamily="2" charset="-34"/>
                      </a:endParaRPr>
                    </a:p>
                  </a:txBody>
                  <a:tcPr marL="68580" marR="68580" marT="0" marB="0" anchor="ctr">
                    <a:solidFill>
                      <a:srgbClr val="FCF8E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20099578"/>
                  </a:ext>
                </a:extLst>
              </a:tr>
              <a:tr h="391192">
                <a:tc>
                  <a:txBody>
                    <a:bodyPr/>
                    <a:lstStyle/>
                    <a:p>
                      <a:pPr marL="0" marR="0" indent="0" algn="l" defTabSz="76197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867275" algn="l"/>
                        </a:tabLst>
                        <a:defRPr/>
                      </a:pPr>
                      <a:r>
                        <a:rPr lang="en-US" sz="1200" b="1" dirty="0">
                          <a:solidFill>
                            <a:srgbClr val="002060"/>
                          </a:solidFill>
                          <a:effectLst/>
                          <a:latin typeface="Chulabhorn Likit Text" panose="00000800000000000000" pitchFamily="2" charset="-34"/>
                          <a:cs typeface="Chulabhorn Likit Text" panose="00000800000000000000" pitchFamily="2" charset="-34"/>
                        </a:rPr>
                        <a:t>2</a:t>
                      </a:r>
                      <a:r>
                        <a:rPr lang="th-TH" sz="1200" b="1" dirty="0">
                          <a:solidFill>
                            <a:srgbClr val="002060"/>
                          </a:solidFill>
                          <a:effectLst/>
                          <a:latin typeface="Chulabhorn Likit Text" panose="00000800000000000000" pitchFamily="2" charset="-34"/>
                          <a:cs typeface="Chulabhorn Likit Text" panose="00000800000000000000" pitchFamily="2" charset="-34"/>
                        </a:rPr>
                        <a:t>. </a:t>
                      </a:r>
                      <a:r>
                        <a:rPr lang="th-TH" sz="1200" b="1" kern="1200" spc="-80" baseline="0" dirty="0" smtClean="0">
                          <a:solidFill>
                            <a:srgbClr val="002060"/>
                          </a:solidFill>
                          <a:effectLst/>
                          <a:latin typeface="Chulabhorn Likit Text" panose="00000800000000000000" pitchFamily="2" charset="-34"/>
                          <a:ea typeface="+mn-ea"/>
                          <a:cs typeface="Chulabhorn Likit Text" panose="00000800000000000000" pitchFamily="2" charset="-34"/>
                        </a:rPr>
                        <a:t>โครงการส่งเสริมช่องทางการตลาดผลิตภัณฑ์กลุ่มอาชีพสมาชิกกองทุนพัฒนาบทบาทสตรี </a:t>
                      </a:r>
                      <a:endParaRPr lang="en-US" sz="1200" b="1" kern="1200" spc="-80" baseline="0" dirty="0">
                        <a:solidFill>
                          <a:srgbClr val="002060"/>
                        </a:solidFill>
                        <a:effectLst/>
                        <a:latin typeface="Chulabhorn Likit Text" panose="00000800000000000000" pitchFamily="2" charset="-34"/>
                        <a:ea typeface="+mn-ea"/>
                        <a:cs typeface="Chulabhorn Likit Text" panose="00000800000000000000" pitchFamily="2" charset="-34"/>
                      </a:endParaRPr>
                    </a:p>
                  </a:txBody>
                  <a:tcPr marL="51523" marR="51523" marT="0" marB="0" anchor="ctr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  <a:tabLst>
                          <a:tab pos="4867275" algn="l"/>
                        </a:tabLst>
                      </a:pPr>
                      <a:r>
                        <a:rPr lang="th-TH" sz="1200" b="1" kern="1200" dirty="0">
                          <a:solidFill>
                            <a:srgbClr val="002060"/>
                          </a:solidFill>
                          <a:effectLst/>
                          <a:latin typeface="Chulabhorn Likit Text" panose="00000800000000000000" pitchFamily="2" charset="-34"/>
                          <a:ea typeface="+mn-ea"/>
                          <a:cs typeface="Chulabhorn Likit Text" panose="00000800000000000000" pitchFamily="2" charset="-34"/>
                        </a:rPr>
                        <a:t>1</a:t>
                      </a:r>
                      <a:r>
                        <a:rPr lang="th-TH" sz="1200" b="1" kern="1200" baseline="0" dirty="0">
                          <a:solidFill>
                            <a:srgbClr val="002060"/>
                          </a:solidFill>
                          <a:effectLst/>
                          <a:latin typeface="Chulabhorn Likit Text" panose="00000800000000000000" pitchFamily="2" charset="-34"/>
                          <a:ea typeface="+mn-ea"/>
                          <a:cs typeface="Chulabhorn Likit Text" panose="00000800000000000000" pitchFamily="2" charset="-34"/>
                        </a:rPr>
                        <a:t> ระบบงาน</a:t>
                      </a:r>
                      <a:endParaRPr lang="th-TH" sz="1200" b="1" kern="1200" dirty="0">
                        <a:solidFill>
                          <a:srgbClr val="002060"/>
                        </a:solidFill>
                        <a:effectLst/>
                        <a:latin typeface="Chulabhorn Likit Text" panose="00000800000000000000" pitchFamily="2" charset="-34"/>
                        <a:ea typeface="+mn-ea"/>
                        <a:cs typeface="Chulabhorn Likit Text" panose="00000800000000000000" pitchFamily="2" charset="-34"/>
                      </a:endParaRPr>
                    </a:p>
                  </a:txBody>
                  <a:tcPr marL="51523" marR="51523" marT="0" marB="0" anchor="ctr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761970" rtl="0" eaLnBrk="1" fontAlgn="auto" latinLnBrk="0" hangingPunct="1">
                        <a:lnSpc>
                          <a:spcPts val="22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200" b="1" kern="1200" dirty="0" smtClean="0">
                          <a:solidFill>
                            <a:srgbClr val="002060"/>
                          </a:solidFill>
                          <a:effectLst/>
                          <a:latin typeface="Chulabhorn Likit Text" panose="00000800000000000000" pitchFamily="2" charset="-34"/>
                          <a:ea typeface="+mn-ea"/>
                          <a:cs typeface="Chulabhorn Likit Text" panose="00000800000000000000" pitchFamily="2" charset="-34"/>
                        </a:rPr>
                        <a:t>10,640,</a:t>
                      </a:r>
                      <a:r>
                        <a:rPr lang="th-TH" sz="1200" b="1" kern="1200" dirty="0" smtClean="0">
                          <a:solidFill>
                            <a:srgbClr val="002060"/>
                          </a:solidFill>
                          <a:effectLst/>
                          <a:latin typeface="Chulabhorn Likit Text" panose="00000800000000000000" pitchFamily="2" charset="-34"/>
                          <a:ea typeface="+mn-ea"/>
                          <a:cs typeface="Chulabhorn Likit Text" panose="00000800000000000000" pitchFamily="2" charset="-34"/>
                        </a:rPr>
                        <a:t>000</a:t>
                      </a:r>
                      <a:endParaRPr lang="en-US" sz="1200" b="1" dirty="0" smtClean="0">
                        <a:solidFill>
                          <a:srgbClr val="002060"/>
                        </a:solidFill>
                        <a:effectLst/>
                        <a:latin typeface="Chulabhorn Likit Text" panose="00000800000000000000" pitchFamily="2" charset="-34"/>
                        <a:ea typeface="Calibri" panose="020F0502020204030204" pitchFamily="34" charset="0"/>
                        <a:cs typeface="Chulabhorn Likit Text" panose="00000800000000000000" pitchFamily="2" charset="-34"/>
                      </a:endParaRPr>
                    </a:p>
                  </a:txBody>
                  <a:tcPr marL="68580" marR="68580" marT="0" marB="0" anchor="ctr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761970" rtl="0" eaLnBrk="1" fontAlgn="auto" latinLnBrk="0" hangingPunct="1">
                        <a:lnSpc>
                          <a:spcPts val="22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h-TH" sz="1200" b="1" kern="1200" spc="-30" baseline="0" dirty="0" smtClean="0">
                          <a:solidFill>
                            <a:srgbClr val="002060"/>
                          </a:solidFill>
                          <a:effectLst/>
                          <a:latin typeface="Chulabhorn Likit Text" panose="00000800000000000000" pitchFamily="2" charset="-34"/>
                          <a:ea typeface="+mn-ea"/>
                          <a:cs typeface="Chulabhorn Likit Text" panose="00000800000000000000" pitchFamily="2" charset="-34"/>
                        </a:rPr>
                        <a:t> </a:t>
                      </a:r>
                      <a:endParaRPr lang="en-US" sz="1200" b="1" spc="-30" baseline="0" dirty="0" smtClean="0">
                        <a:solidFill>
                          <a:srgbClr val="002060"/>
                        </a:solidFill>
                        <a:effectLst/>
                        <a:latin typeface="Chulabhorn Likit Text" panose="00000800000000000000" pitchFamily="2" charset="-34"/>
                        <a:ea typeface="Calibri" panose="020F0502020204030204" pitchFamily="34" charset="0"/>
                        <a:cs typeface="Chulabhorn Likit Text" panose="00000800000000000000" pitchFamily="2" charset="-34"/>
                      </a:endParaRPr>
                    </a:p>
                  </a:txBody>
                  <a:tcPr marL="68580" marR="68580" marT="0" marB="0" anchor="ctr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761970" rtl="0" eaLnBrk="1" fontAlgn="auto" latinLnBrk="0" hangingPunct="1">
                        <a:lnSpc>
                          <a:spcPts val="22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200" b="1" kern="1200" spc="-30" baseline="0" dirty="0" smtClean="0">
                          <a:solidFill>
                            <a:srgbClr val="002060"/>
                          </a:solidFill>
                          <a:effectLst/>
                          <a:latin typeface="Chulabhorn Likit Text" panose="00000800000000000000" pitchFamily="2" charset="-34"/>
                          <a:ea typeface="+mn-ea"/>
                          <a:cs typeface="Chulabhorn Likit Text" panose="00000800000000000000" pitchFamily="2" charset="-34"/>
                        </a:rPr>
                        <a:t>10,640,</a:t>
                      </a:r>
                      <a:r>
                        <a:rPr lang="th-TH" sz="1200" b="1" kern="1200" spc="-30" baseline="0" dirty="0" smtClean="0">
                          <a:solidFill>
                            <a:srgbClr val="002060"/>
                          </a:solidFill>
                          <a:effectLst/>
                          <a:latin typeface="Chulabhorn Likit Text" panose="00000800000000000000" pitchFamily="2" charset="-34"/>
                          <a:ea typeface="+mn-ea"/>
                          <a:cs typeface="Chulabhorn Likit Text" panose="00000800000000000000" pitchFamily="2" charset="-34"/>
                        </a:rPr>
                        <a:t>000</a:t>
                      </a:r>
                      <a:endParaRPr lang="en-US" sz="1200" b="1" spc="-30" baseline="0" dirty="0" smtClean="0">
                        <a:solidFill>
                          <a:srgbClr val="002060"/>
                        </a:solidFill>
                        <a:effectLst/>
                        <a:latin typeface="Chulabhorn Likit Text" panose="00000800000000000000" pitchFamily="2" charset="-34"/>
                        <a:ea typeface="Calibri" panose="020F0502020204030204" pitchFamily="34" charset="0"/>
                        <a:cs typeface="Chulabhorn Likit Text" panose="00000800000000000000" pitchFamily="2" charset="-34"/>
                      </a:endParaRPr>
                    </a:p>
                  </a:txBody>
                  <a:tcPr marL="68580" marR="68580" marT="0" marB="0" anchor="ctr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298323470"/>
                  </a:ext>
                </a:extLst>
              </a:tr>
              <a:tr h="230981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200" b="1" dirty="0">
                          <a:solidFill>
                            <a:srgbClr val="C00000"/>
                          </a:solidFill>
                          <a:effectLst/>
                          <a:latin typeface="Chulabhorn Likit Text" panose="00000800000000000000" pitchFamily="2" charset="-34"/>
                          <a:cs typeface="Chulabhorn Likit Text" panose="00000800000000000000" pitchFamily="2" charset="-34"/>
                        </a:rPr>
                        <a:t>3</a:t>
                      </a:r>
                      <a:r>
                        <a:rPr lang="th-TH" sz="1200" b="1" dirty="0">
                          <a:solidFill>
                            <a:srgbClr val="C00000"/>
                          </a:solidFill>
                          <a:effectLst/>
                          <a:latin typeface="Chulabhorn Likit Text" panose="00000800000000000000" pitchFamily="2" charset="-34"/>
                          <a:cs typeface="Chulabhorn Likit Text" panose="00000800000000000000" pitchFamily="2" charset="-34"/>
                        </a:rPr>
                        <a:t>. </a:t>
                      </a:r>
                      <a:r>
                        <a:rPr lang="th-TH" sz="1200" b="1" kern="1200" dirty="0" smtClean="0">
                          <a:solidFill>
                            <a:srgbClr val="C00000"/>
                          </a:solidFill>
                          <a:effectLst/>
                          <a:latin typeface="Chulabhorn Likit Text Light๙" panose="00000400000000000000" pitchFamily="2" charset="-34"/>
                          <a:ea typeface="+mn-ea"/>
                          <a:cs typeface="Chulabhorn Likit Text Light๙" panose="00000400000000000000" pitchFamily="2" charset="-34"/>
                        </a:rPr>
                        <a:t>โครงการเพิ่มประสิทธิภาพข้อมูลกลุ่มอาชีพ</a:t>
                      </a:r>
                      <a:endParaRPr lang="en-US" sz="1200" b="1" dirty="0">
                        <a:solidFill>
                          <a:srgbClr val="C00000"/>
                        </a:solidFill>
                        <a:effectLst/>
                        <a:latin typeface="Chulabhorn Likit Text Light๙" panose="00000400000000000000" pitchFamily="2" charset="-34"/>
                        <a:ea typeface="Calibri" panose="020F0502020204030204" pitchFamily="34" charset="0"/>
                        <a:cs typeface="Chulabhorn Likit Text Light๙" panose="00000400000000000000" pitchFamily="2" charset="-34"/>
                      </a:endParaRPr>
                    </a:p>
                  </a:txBody>
                  <a:tcPr marL="51523" marR="51523" marT="0" marB="0" anchor="ctr">
                    <a:solidFill>
                      <a:srgbClr val="FCF8E8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  <a:tabLst>
                          <a:tab pos="4867275" algn="l"/>
                        </a:tabLst>
                      </a:pPr>
                      <a:r>
                        <a:rPr lang="th-TH" sz="1200" b="1" kern="1200" dirty="0">
                          <a:solidFill>
                            <a:srgbClr val="002060"/>
                          </a:solidFill>
                          <a:effectLst/>
                          <a:latin typeface="Chulabhorn Likit Text" panose="00000800000000000000" pitchFamily="2" charset="-34"/>
                          <a:ea typeface="+mn-ea"/>
                          <a:cs typeface="Chulabhorn Likit Text" panose="00000800000000000000" pitchFamily="2" charset="-34"/>
                        </a:rPr>
                        <a:t>1</a:t>
                      </a:r>
                      <a:r>
                        <a:rPr lang="th-TH" sz="1200" b="1" kern="1200" baseline="0" dirty="0">
                          <a:solidFill>
                            <a:srgbClr val="002060"/>
                          </a:solidFill>
                          <a:effectLst/>
                          <a:latin typeface="Chulabhorn Likit Text" panose="00000800000000000000" pitchFamily="2" charset="-34"/>
                          <a:ea typeface="+mn-ea"/>
                          <a:cs typeface="Chulabhorn Likit Text" panose="00000800000000000000" pitchFamily="2" charset="-34"/>
                        </a:rPr>
                        <a:t> ระบบงาน</a:t>
                      </a:r>
                      <a:endParaRPr lang="th-TH" sz="1200" b="1" kern="1200" dirty="0">
                        <a:solidFill>
                          <a:srgbClr val="002060"/>
                        </a:solidFill>
                        <a:effectLst/>
                        <a:latin typeface="Chulabhorn Likit Text" panose="00000800000000000000" pitchFamily="2" charset="-34"/>
                        <a:ea typeface="+mn-ea"/>
                        <a:cs typeface="Chulabhorn Likit Text" panose="00000800000000000000" pitchFamily="2" charset="-34"/>
                      </a:endParaRPr>
                    </a:p>
                  </a:txBody>
                  <a:tcPr marL="51523" marR="51523" marT="0" marB="0" anchor="ctr">
                    <a:solidFill>
                      <a:srgbClr val="FCF8E8"/>
                    </a:solidFill>
                  </a:tcPr>
                </a:tc>
                <a:tc>
                  <a:txBody>
                    <a:bodyPr/>
                    <a:lstStyle/>
                    <a:p>
                      <a:pPr algn="r">
                        <a:lnSpc>
                          <a:spcPts val="2000"/>
                        </a:lnSpc>
                      </a:pPr>
                      <a:r>
                        <a:rPr lang="en-US" sz="1200" b="1" dirty="0">
                          <a:solidFill>
                            <a:srgbClr val="002060"/>
                          </a:solidFill>
                          <a:effectLst/>
                          <a:latin typeface="Chulabhorn Likit Text" panose="00000800000000000000" pitchFamily="2" charset="-34"/>
                          <a:ea typeface="Cordia New" panose="020B0304020202020204" pitchFamily="34" charset="-34"/>
                          <a:cs typeface="Chulabhorn Likit Text" panose="00000800000000000000" pitchFamily="2" charset="-34"/>
                        </a:rPr>
                        <a:t>0</a:t>
                      </a:r>
                    </a:p>
                  </a:txBody>
                  <a:tcPr marL="68580" marR="68580" marT="0" marB="0" anchor="ctr">
                    <a:solidFill>
                      <a:srgbClr val="FCF8E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761970" rtl="0" eaLnBrk="1" fontAlgn="auto" latinLnBrk="0" hangingPunct="1">
                        <a:lnSpc>
                          <a:spcPts val="2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200" b="1" dirty="0" smtClean="0">
                          <a:solidFill>
                            <a:srgbClr val="002060"/>
                          </a:solidFill>
                          <a:effectLst/>
                          <a:latin typeface="Chulabhorn Likit Text" panose="00000800000000000000" pitchFamily="2" charset="-34"/>
                          <a:ea typeface="Cordia New" panose="020B0304020202020204" pitchFamily="34" charset="-34"/>
                          <a:cs typeface="Chulabhorn Likit Text" panose="00000800000000000000" pitchFamily="2" charset="-34"/>
                        </a:rPr>
                        <a:t>0</a:t>
                      </a:r>
                    </a:p>
                  </a:txBody>
                  <a:tcPr marL="68580" marR="68580" marT="0" marB="0" anchor="ctr">
                    <a:solidFill>
                      <a:srgbClr val="FCF8E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761970" rtl="0" eaLnBrk="1" fontAlgn="auto" latinLnBrk="0" hangingPunct="1">
                        <a:lnSpc>
                          <a:spcPts val="2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200" b="1" dirty="0" smtClean="0">
                          <a:solidFill>
                            <a:srgbClr val="002060"/>
                          </a:solidFill>
                          <a:effectLst/>
                          <a:latin typeface="Chulabhorn Likit Text" panose="00000800000000000000" pitchFamily="2" charset="-34"/>
                          <a:ea typeface="Cordia New" panose="020B0304020202020204" pitchFamily="34" charset="-34"/>
                          <a:cs typeface="Chulabhorn Likit Text" panose="00000800000000000000" pitchFamily="2" charset="-34"/>
                        </a:rPr>
                        <a:t>0</a:t>
                      </a:r>
                    </a:p>
                  </a:txBody>
                  <a:tcPr marL="68580" marR="68580" marT="0" marB="0" anchor="ctr">
                    <a:solidFill>
                      <a:srgbClr val="FCF8E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05360394"/>
                  </a:ext>
                </a:extLst>
              </a:tr>
              <a:tr h="257857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200" b="1" dirty="0">
                          <a:solidFill>
                            <a:srgbClr val="002060"/>
                          </a:solidFill>
                          <a:effectLst/>
                          <a:latin typeface="Chulabhorn Likit Text" panose="00000800000000000000" pitchFamily="2" charset="-34"/>
                          <a:cs typeface="Chulabhorn Likit Text" panose="00000800000000000000" pitchFamily="2" charset="-34"/>
                        </a:rPr>
                        <a:t>4</a:t>
                      </a:r>
                      <a:r>
                        <a:rPr lang="th-TH" sz="1200" b="1" dirty="0">
                          <a:solidFill>
                            <a:srgbClr val="002060"/>
                          </a:solidFill>
                          <a:effectLst/>
                          <a:latin typeface="Chulabhorn Likit Text" panose="00000800000000000000" pitchFamily="2" charset="-34"/>
                          <a:cs typeface="Chulabhorn Likit Text" panose="00000800000000000000" pitchFamily="2" charset="-34"/>
                        </a:rPr>
                        <a:t>. </a:t>
                      </a:r>
                      <a:r>
                        <a:rPr lang="th-TH" sz="1200" b="1" kern="1200" dirty="0" smtClean="0">
                          <a:solidFill>
                            <a:srgbClr val="002060"/>
                          </a:solidFill>
                          <a:effectLst/>
                          <a:latin typeface="Chulabhorn Likit Text Light๙" panose="00000400000000000000" pitchFamily="2" charset="-34"/>
                          <a:ea typeface="+mn-ea"/>
                          <a:cs typeface="Chulabhorn Likit Text Light๙" panose="00000400000000000000" pitchFamily="2" charset="-34"/>
                        </a:rPr>
                        <a:t>โครงการพัฒนาศักยภาพสตรีด้วยเทคโนโลยีดิจิทัล</a:t>
                      </a:r>
                      <a:endParaRPr lang="en-US" sz="1200" b="1" dirty="0">
                        <a:solidFill>
                          <a:srgbClr val="002060"/>
                        </a:solidFill>
                        <a:effectLst/>
                        <a:latin typeface="Chulabhorn Likit Text Light๙" panose="00000400000000000000" pitchFamily="2" charset="-34"/>
                        <a:ea typeface="Calibri" panose="020F0502020204030204" pitchFamily="34" charset="0"/>
                        <a:cs typeface="Chulabhorn Likit Text Light๙" panose="00000400000000000000" pitchFamily="2" charset="-34"/>
                      </a:endParaRPr>
                    </a:p>
                  </a:txBody>
                  <a:tcPr marL="51523" marR="51523" marT="0" marB="0" anchor="ctr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0"/>
                        </a:spcAft>
                        <a:tabLst>
                          <a:tab pos="4867275" algn="l"/>
                        </a:tabLst>
                      </a:pPr>
                      <a:r>
                        <a:rPr lang="en-US" sz="1200" b="1" kern="1200" dirty="0" smtClean="0">
                          <a:solidFill>
                            <a:srgbClr val="002060"/>
                          </a:solidFill>
                          <a:effectLst/>
                          <a:latin typeface="Chulabhorn Likit Text" panose="00000800000000000000" pitchFamily="2" charset="-34"/>
                          <a:ea typeface="+mn-ea"/>
                          <a:cs typeface="Chulabhorn Likit Text" panose="00000800000000000000" pitchFamily="2" charset="-34"/>
                        </a:rPr>
                        <a:t>  </a:t>
                      </a:r>
                      <a:r>
                        <a:rPr lang="th-TH" sz="1200" b="1" kern="1200" dirty="0" smtClean="0">
                          <a:solidFill>
                            <a:srgbClr val="002060"/>
                          </a:solidFill>
                          <a:effectLst/>
                          <a:latin typeface="Chulabhorn Likit Text" panose="00000800000000000000" pitchFamily="2" charset="-34"/>
                          <a:ea typeface="+mn-ea"/>
                          <a:cs typeface="Chulabhorn Likit Text" panose="00000800000000000000" pitchFamily="2" charset="-34"/>
                        </a:rPr>
                        <a:t>1</a:t>
                      </a:r>
                      <a:r>
                        <a:rPr lang="th-TH" sz="1200" b="1" kern="1200" baseline="0" dirty="0" smtClean="0">
                          <a:solidFill>
                            <a:srgbClr val="002060"/>
                          </a:solidFill>
                          <a:effectLst/>
                          <a:latin typeface="Chulabhorn Likit Text" panose="00000800000000000000" pitchFamily="2" charset="-34"/>
                          <a:ea typeface="+mn-ea"/>
                          <a:cs typeface="Chulabhorn Likit Text" panose="00000800000000000000" pitchFamily="2" charset="-34"/>
                        </a:rPr>
                        <a:t> </a:t>
                      </a:r>
                      <a:r>
                        <a:rPr lang="th-TH" sz="1200" b="1" kern="1200" baseline="0" dirty="0">
                          <a:solidFill>
                            <a:srgbClr val="002060"/>
                          </a:solidFill>
                          <a:effectLst/>
                          <a:latin typeface="Chulabhorn Likit Text" panose="00000800000000000000" pitchFamily="2" charset="-34"/>
                          <a:ea typeface="+mn-ea"/>
                          <a:cs typeface="Chulabhorn Likit Text" panose="00000800000000000000" pitchFamily="2" charset="-34"/>
                        </a:rPr>
                        <a:t>เว็บไซต์</a:t>
                      </a:r>
                      <a:endParaRPr lang="th-TH" sz="1200" b="1" kern="1200" dirty="0">
                        <a:solidFill>
                          <a:srgbClr val="002060"/>
                        </a:solidFill>
                        <a:effectLst/>
                        <a:latin typeface="Chulabhorn Likit Text" panose="00000800000000000000" pitchFamily="2" charset="-34"/>
                        <a:ea typeface="+mn-ea"/>
                        <a:cs typeface="Chulabhorn Likit Text" panose="00000800000000000000" pitchFamily="2" charset="-34"/>
                      </a:endParaRPr>
                    </a:p>
                  </a:txBody>
                  <a:tcPr marL="51523" marR="51523" marT="0" marB="0" anchor="ctr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761970" rtl="0" eaLnBrk="1" fontAlgn="auto" latinLnBrk="0" hangingPunct="1">
                        <a:lnSpc>
                          <a:spcPts val="23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h-TH" sz="1200" b="1" dirty="0" smtClean="0">
                          <a:solidFill>
                            <a:srgbClr val="002060"/>
                          </a:solidFill>
                          <a:effectLst/>
                          <a:latin typeface="Chulabhorn Likit Text" panose="00000800000000000000" pitchFamily="2" charset="-34"/>
                          <a:ea typeface="Cordia New" panose="020B0304020202020204" pitchFamily="34" charset="-34"/>
                          <a:cs typeface="Chulabhorn Likit Text" panose="00000800000000000000" pitchFamily="2" charset="-34"/>
                        </a:rPr>
                        <a:t>530,000</a:t>
                      </a:r>
                      <a:endParaRPr lang="en-US" sz="1200" b="1" dirty="0" smtClean="0">
                        <a:solidFill>
                          <a:srgbClr val="002060"/>
                        </a:solidFill>
                        <a:effectLst/>
                        <a:latin typeface="Chulabhorn Likit Text" panose="00000800000000000000" pitchFamily="2" charset="-34"/>
                        <a:ea typeface="Cordia New" panose="020B0304020202020204" pitchFamily="34" charset="-34"/>
                        <a:cs typeface="Chulabhorn Likit Text" panose="00000800000000000000" pitchFamily="2" charset="-34"/>
                      </a:endParaRPr>
                    </a:p>
                  </a:txBody>
                  <a:tcPr marL="68580" marR="68580" marT="0" marB="0" anchor="ctr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761970" rtl="0" eaLnBrk="1" fontAlgn="auto" latinLnBrk="0" hangingPunct="1">
                        <a:lnSpc>
                          <a:spcPts val="23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h-TH" sz="1200" b="1" dirty="0" smtClean="0">
                          <a:solidFill>
                            <a:srgbClr val="002060"/>
                          </a:solidFill>
                          <a:effectLst/>
                          <a:latin typeface="Chulabhorn Likit Text" panose="00000800000000000000" pitchFamily="2" charset="-34"/>
                          <a:ea typeface="Cordia New" panose="020B0304020202020204" pitchFamily="34" charset="-34"/>
                          <a:cs typeface="Chulabhorn Likit Text" panose="00000800000000000000" pitchFamily="2" charset="-34"/>
                        </a:rPr>
                        <a:t>530,000</a:t>
                      </a:r>
                      <a:endParaRPr lang="en-US" sz="1200" b="1" dirty="0" smtClean="0">
                        <a:solidFill>
                          <a:srgbClr val="002060"/>
                        </a:solidFill>
                        <a:effectLst/>
                        <a:latin typeface="Chulabhorn Likit Text" panose="00000800000000000000" pitchFamily="2" charset="-34"/>
                        <a:ea typeface="Cordia New" panose="020B0304020202020204" pitchFamily="34" charset="-34"/>
                        <a:cs typeface="Chulabhorn Likit Text" panose="00000800000000000000" pitchFamily="2" charset="-34"/>
                      </a:endParaRPr>
                    </a:p>
                  </a:txBody>
                  <a:tcPr marL="68580" marR="68580" marT="0" marB="0" anchor="ctr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761970" rtl="0" eaLnBrk="1" fontAlgn="auto" latinLnBrk="0" hangingPunct="1">
                        <a:lnSpc>
                          <a:spcPts val="23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h-TH" sz="1200" b="1" dirty="0" smtClean="0">
                          <a:solidFill>
                            <a:srgbClr val="002060"/>
                          </a:solidFill>
                          <a:effectLst/>
                          <a:latin typeface="Chulabhorn Likit Text" panose="00000800000000000000" pitchFamily="2" charset="-34"/>
                          <a:ea typeface="Cordia New" panose="020B0304020202020204" pitchFamily="34" charset="-34"/>
                          <a:cs typeface="Chulabhorn Likit Text" panose="00000800000000000000" pitchFamily="2" charset="-34"/>
                        </a:rPr>
                        <a:t>530,000</a:t>
                      </a:r>
                      <a:endParaRPr lang="en-US" sz="1200" b="1" dirty="0" smtClean="0">
                        <a:solidFill>
                          <a:srgbClr val="002060"/>
                        </a:solidFill>
                        <a:effectLst/>
                        <a:latin typeface="Chulabhorn Likit Text" panose="00000800000000000000" pitchFamily="2" charset="-34"/>
                        <a:ea typeface="Cordia New" panose="020B0304020202020204" pitchFamily="34" charset="-34"/>
                        <a:cs typeface="Chulabhorn Likit Text" panose="00000800000000000000" pitchFamily="2" charset="-34"/>
                      </a:endParaRPr>
                    </a:p>
                  </a:txBody>
                  <a:tcPr marL="68580" marR="68580" marT="0" marB="0" anchor="ctr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99283364"/>
                  </a:ext>
                </a:extLst>
              </a:tr>
              <a:tr h="228140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0"/>
                        </a:spcAft>
                        <a:tabLst>
                          <a:tab pos="4867275" algn="l"/>
                        </a:tabLst>
                      </a:pPr>
                      <a:r>
                        <a:rPr lang="en-US" sz="1200" b="1" dirty="0">
                          <a:solidFill>
                            <a:srgbClr val="002060"/>
                          </a:solidFill>
                          <a:effectLst/>
                          <a:latin typeface="Chulabhorn Likit Text" panose="00000800000000000000" pitchFamily="2" charset="-34"/>
                          <a:cs typeface="Chulabhorn Likit Text" panose="00000800000000000000" pitchFamily="2" charset="-34"/>
                        </a:rPr>
                        <a:t>5</a:t>
                      </a:r>
                      <a:r>
                        <a:rPr lang="th-TH" sz="1200" b="1" dirty="0">
                          <a:solidFill>
                            <a:srgbClr val="002060"/>
                          </a:solidFill>
                          <a:effectLst/>
                          <a:latin typeface="Chulabhorn Likit Text" panose="00000800000000000000" pitchFamily="2" charset="-34"/>
                          <a:cs typeface="Chulabhorn Likit Text" panose="00000800000000000000" pitchFamily="2" charset="-34"/>
                        </a:rPr>
                        <a:t>.</a:t>
                      </a:r>
                      <a:r>
                        <a:rPr lang="th-TH" sz="1200" b="1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</a:t>
                      </a:r>
                      <a:r>
                        <a:rPr lang="th-TH" sz="1200" b="1" kern="1200" dirty="0" smtClean="0">
                          <a:solidFill>
                            <a:srgbClr val="002060"/>
                          </a:solidFill>
                          <a:effectLst/>
                          <a:latin typeface="Chulabhorn Likit Text Light๙" panose="00000400000000000000" pitchFamily="2" charset="-34"/>
                          <a:ea typeface="+mn-ea"/>
                          <a:cs typeface="Chulabhorn Likit Text Light๙" panose="00000400000000000000" pitchFamily="2" charset="-34"/>
                        </a:rPr>
                        <a:t>โครงการพัฒนาระบบสารสนเทศฐานข้อมูลกองทุนพัฒนาบทบาทสตรี</a:t>
                      </a:r>
                      <a:endParaRPr lang="en-US" sz="1200" b="1" dirty="0">
                        <a:solidFill>
                          <a:srgbClr val="002060"/>
                        </a:solidFill>
                        <a:effectLst/>
                        <a:latin typeface="Chulabhorn Likit Text Light๙" panose="00000400000000000000" pitchFamily="2" charset="-34"/>
                        <a:ea typeface="Calibri" panose="020F0502020204030204" pitchFamily="34" charset="0"/>
                        <a:cs typeface="Chulabhorn Likit Text Light๙" panose="00000400000000000000" pitchFamily="2" charset="-34"/>
                      </a:endParaRPr>
                    </a:p>
                  </a:txBody>
                  <a:tcPr marL="51523" marR="51523" marT="0" marB="0" anchor="ctr">
                    <a:solidFill>
                      <a:srgbClr val="FCF8E8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  <a:tabLst>
                          <a:tab pos="4867275" algn="l"/>
                        </a:tabLst>
                      </a:pPr>
                      <a:r>
                        <a:rPr lang="th-TH" sz="1200" b="1" kern="1200" dirty="0">
                          <a:solidFill>
                            <a:srgbClr val="002060"/>
                          </a:solidFill>
                          <a:effectLst/>
                          <a:latin typeface="Chulabhorn Likit Text" panose="00000800000000000000" pitchFamily="2" charset="-34"/>
                          <a:ea typeface="+mn-ea"/>
                          <a:cs typeface="Chulabhorn Likit Text" panose="00000800000000000000" pitchFamily="2" charset="-34"/>
                        </a:rPr>
                        <a:t>1</a:t>
                      </a:r>
                      <a:r>
                        <a:rPr lang="th-TH" sz="1200" b="1" kern="1200" baseline="0" dirty="0">
                          <a:solidFill>
                            <a:srgbClr val="002060"/>
                          </a:solidFill>
                          <a:effectLst/>
                          <a:latin typeface="Chulabhorn Likit Text" panose="00000800000000000000" pitchFamily="2" charset="-34"/>
                          <a:ea typeface="+mn-ea"/>
                          <a:cs typeface="Chulabhorn Likit Text" panose="00000800000000000000" pitchFamily="2" charset="-34"/>
                        </a:rPr>
                        <a:t> กิจกรรม</a:t>
                      </a:r>
                      <a:endParaRPr lang="th-TH" sz="1200" b="1" kern="1200" dirty="0">
                        <a:solidFill>
                          <a:srgbClr val="002060"/>
                        </a:solidFill>
                        <a:effectLst/>
                        <a:latin typeface="Chulabhorn Likit Text" panose="00000800000000000000" pitchFamily="2" charset="-34"/>
                        <a:ea typeface="+mn-ea"/>
                        <a:cs typeface="Chulabhorn Likit Text" panose="00000800000000000000" pitchFamily="2" charset="-34"/>
                      </a:endParaRPr>
                    </a:p>
                  </a:txBody>
                  <a:tcPr marL="51523" marR="51523" marT="0" marB="0" anchor="ctr">
                    <a:solidFill>
                      <a:srgbClr val="FCF8E8"/>
                    </a:solidFill>
                  </a:tcPr>
                </a:tc>
                <a:tc>
                  <a:txBody>
                    <a:bodyPr/>
                    <a:lstStyle/>
                    <a:p>
                      <a:pPr algn="r">
                        <a:lnSpc>
                          <a:spcPts val="1900"/>
                        </a:lnSpc>
                        <a:spcAft>
                          <a:spcPts val="0"/>
                        </a:spcAft>
                      </a:pPr>
                      <a:r>
                        <a:rPr lang="en-US" sz="1200" b="1" dirty="0" smtClean="0">
                          <a:solidFill>
                            <a:srgbClr val="002060"/>
                          </a:solidFill>
                          <a:effectLst/>
                          <a:latin typeface="Chulabhorn Likit Text" panose="00000800000000000000" pitchFamily="2" charset="-34"/>
                          <a:ea typeface="Cordia New" panose="020B0304020202020204" pitchFamily="34" charset="-34"/>
                          <a:cs typeface="Chulabhorn Likit Text" panose="00000800000000000000" pitchFamily="2" charset="-34"/>
                        </a:rPr>
                        <a:t>-</a:t>
                      </a:r>
                      <a:endParaRPr lang="en-US" sz="1200" b="1" dirty="0">
                        <a:solidFill>
                          <a:srgbClr val="002060"/>
                        </a:solidFill>
                        <a:effectLst/>
                        <a:latin typeface="Chulabhorn Likit Text" panose="00000800000000000000" pitchFamily="2" charset="-34"/>
                        <a:ea typeface="Cordia New" panose="020B0304020202020204" pitchFamily="34" charset="-34"/>
                        <a:cs typeface="Chulabhorn Likit Text" panose="00000800000000000000" pitchFamily="2" charset="-34"/>
                      </a:endParaRPr>
                    </a:p>
                  </a:txBody>
                  <a:tcPr marL="68580" marR="68580" marT="0" marB="0" anchor="ctr">
                    <a:solidFill>
                      <a:srgbClr val="FCF8E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r" defTabSz="76197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200" b="1" dirty="0" smtClean="0">
                          <a:solidFill>
                            <a:srgbClr val="002060"/>
                          </a:solidFill>
                          <a:effectLst/>
                          <a:latin typeface="Chulabhorn Likit Text" panose="00000800000000000000" pitchFamily="2" charset="-34"/>
                          <a:ea typeface="Cordia New" panose="020B0304020202020204" pitchFamily="34" charset="-34"/>
                          <a:cs typeface="Chulabhorn Likit Text" panose="00000800000000000000" pitchFamily="2" charset="-34"/>
                        </a:rPr>
                        <a:t>20</a:t>
                      </a:r>
                      <a:r>
                        <a:rPr lang="th-TH" sz="1200" b="1" dirty="0" smtClean="0">
                          <a:solidFill>
                            <a:srgbClr val="002060"/>
                          </a:solidFill>
                          <a:effectLst/>
                          <a:latin typeface="Chulabhorn Likit Text" panose="00000800000000000000" pitchFamily="2" charset="-34"/>
                          <a:ea typeface="Cordia New" panose="020B0304020202020204" pitchFamily="34" charset="-34"/>
                          <a:cs typeface="Chulabhorn Likit Text" panose="00000800000000000000" pitchFamily="2" charset="-34"/>
                        </a:rPr>
                        <a:t>0,000</a:t>
                      </a:r>
                      <a:endParaRPr lang="en-US" sz="1200" b="1" dirty="0">
                        <a:solidFill>
                          <a:srgbClr val="002060"/>
                        </a:solidFill>
                        <a:effectLst/>
                        <a:latin typeface="Chulabhorn Likit Text" panose="00000800000000000000" pitchFamily="2" charset="-34"/>
                        <a:ea typeface="Cordia New" panose="020B0304020202020204" pitchFamily="34" charset="-34"/>
                        <a:cs typeface="Chulabhorn Likit Text" panose="00000800000000000000" pitchFamily="2" charset="-34"/>
                      </a:endParaRPr>
                    </a:p>
                  </a:txBody>
                  <a:tcPr marL="68580" marR="68580" marT="0" marB="0" anchor="ctr">
                    <a:solidFill>
                      <a:srgbClr val="FCF8E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r" defTabSz="76197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200" b="1" dirty="0" smtClean="0">
                          <a:solidFill>
                            <a:srgbClr val="002060"/>
                          </a:solidFill>
                          <a:effectLst/>
                          <a:latin typeface="Chulabhorn Likit Text" panose="00000800000000000000" pitchFamily="2" charset="-34"/>
                          <a:ea typeface="Cordia New" panose="020B0304020202020204" pitchFamily="34" charset="-34"/>
                          <a:cs typeface="Chulabhorn Likit Text" panose="00000800000000000000" pitchFamily="2" charset="-34"/>
                        </a:rPr>
                        <a:t>-</a:t>
                      </a:r>
                      <a:endParaRPr lang="en-US" sz="1200" b="1" dirty="0">
                        <a:solidFill>
                          <a:srgbClr val="002060"/>
                        </a:solidFill>
                        <a:effectLst/>
                        <a:latin typeface="Chulabhorn Likit Text" panose="00000800000000000000" pitchFamily="2" charset="-34"/>
                        <a:ea typeface="Cordia New" panose="020B0304020202020204" pitchFamily="34" charset="-34"/>
                        <a:cs typeface="Chulabhorn Likit Text" panose="00000800000000000000" pitchFamily="2" charset="-34"/>
                      </a:endParaRPr>
                    </a:p>
                  </a:txBody>
                  <a:tcPr marL="68580" marR="68580" marT="0" marB="0" anchor="ctr">
                    <a:solidFill>
                      <a:srgbClr val="FCF8E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80474626"/>
                  </a:ext>
                </a:extLst>
              </a:tr>
              <a:tr h="262443">
                <a:tc>
                  <a:txBody>
                    <a:bodyPr/>
                    <a:lstStyle/>
                    <a:p>
                      <a:pPr marL="0" marR="0" indent="0" algn="l" defTabSz="76197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867275" algn="l"/>
                        </a:tabLst>
                        <a:defRPr/>
                      </a:pPr>
                      <a:r>
                        <a:rPr lang="en-US" sz="1200" b="1" dirty="0">
                          <a:solidFill>
                            <a:srgbClr val="002060"/>
                          </a:solidFill>
                          <a:effectLst/>
                          <a:latin typeface="Chulabhorn Likit Text" panose="00000800000000000000" pitchFamily="2" charset="-34"/>
                          <a:cs typeface="Chulabhorn Likit Text" panose="00000800000000000000" pitchFamily="2" charset="-34"/>
                        </a:rPr>
                        <a:t>8</a:t>
                      </a:r>
                      <a:r>
                        <a:rPr lang="th-TH" sz="1200" b="1" dirty="0">
                          <a:solidFill>
                            <a:srgbClr val="002060"/>
                          </a:solidFill>
                          <a:effectLst/>
                          <a:latin typeface="Chulabhorn Likit Text" panose="00000800000000000000" pitchFamily="2" charset="-34"/>
                          <a:cs typeface="Chulabhorn Likit Text" panose="00000800000000000000" pitchFamily="2" charset="-34"/>
                        </a:rPr>
                        <a:t>. </a:t>
                      </a:r>
                      <a:r>
                        <a:rPr lang="th-TH" sz="1200" b="1" kern="1200" dirty="0">
                          <a:solidFill>
                            <a:srgbClr val="002060"/>
                          </a:solidFill>
                          <a:effectLst/>
                          <a:latin typeface="Chulabhorn Likit Text" panose="00000800000000000000" pitchFamily="2" charset="-34"/>
                          <a:ea typeface="+mn-ea"/>
                          <a:cs typeface="Chulabhorn Likit Text" panose="00000800000000000000" pitchFamily="2" charset="-34"/>
                        </a:rPr>
                        <a:t>โครงการถอดบทเรียนความรู้ของกลุ่มสมาชิกสตรี (</a:t>
                      </a:r>
                      <a:r>
                        <a:rPr lang="en-US" sz="1200" b="1" kern="1200" dirty="0" err="1">
                          <a:solidFill>
                            <a:srgbClr val="002060"/>
                          </a:solidFill>
                          <a:effectLst/>
                          <a:latin typeface="Chulabhorn Likit Text" panose="00000800000000000000" pitchFamily="2" charset="-34"/>
                          <a:ea typeface="+mn-ea"/>
                          <a:cs typeface="Chulabhorn Likit Text" panose="00000800000000000000" pitchFamily="2" charset="-34"/>
                        </a:rPr>
                        <a:t>Lession</a:t>
                      </a:r>
                      <a:r>
                        <a:rPr lang="en-US" sz="1200" b="1" kern="1200" dirty="0">
                          <a:solidFill>
                            <a:srgbClr val="002060"/>
                          </a:solidFill>
                          <a:effectLst/>
                          <a:latin typeface="Chulabhorn Likit Text" panose="00000800000000000000" pitchFamily="2" charset="-34"/>
                          <a:ea typeface="+mn-ea"/>
                          <a:cs typeface="Chulabhorn Likit Text" panose="00000800000000000000" pitchFamily="2" charset="-34"/>
                        </a:rPr>
                        <a:t> Learned)</a:t>
                      </a:r>
                      <a:r>
                        <a:rPr lang="th-TH" sz="1200" b="1" kern="1200" dirty="0">
                          <a:solidFill>
                            <a:srgbClr val="002060"/>
                          </a:solidFill>
                          <a:effectLst/>
                          <a:latin typeface="Chulabhorn Likit Text" panose="00000800000000000000" pitchFamily="2" charset="-34"/>
                          <a:ea typeface="+mn-ea"/>
                          <a:cs typeface="Chulabhorn Likit Text" panose="00000800000000000000" pitchFamily="2" charset="-34"/>
                        </a:rPr>
                        <a:t>	</a:t>
                      </a:r>
                      <a:endParaRPr lang="en-US" sz="1200" b="1" dirty="0">
                        <a:solidFill>
                          <a:srgbClr val="002060"/>
                        </a:solidFill>
                        <a:effectLst/>
                        <a:latin typeface="Chulabhorn Likit Text" panose="00000800000000000000" pitchFamily="2" charset="-34"/>
                        <a:ea typeface="Calibri" panose="020F0502020204030204" pitchFamily="34" charset="0"/>
                        <a:cs typeface="Chulabhorn Likit Text" panose="00000800000000000000" pitchFamily="2" charset="-34"/>
                      </a:endParaRPr>
                    </a:p>
                  </a:txBody>
                  <a:tcPr marL="51523" marR="51523" marT="0" marB="0" anchor="ctr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76197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h-TH" sz="1200" b="1" kern="1200" dirty="0">
                          <a:solidFill>
                            <a:srgbClr val="002060"/>
                          </a:solidFill>
                          <a:effectLst/>
                          <a:latin typeface="Chulabhorn Likit Text" panose="00000800000000000000" pitchFamily="2" charset="-34"/>
                          <a:ea typeface="+mn-ea"/>
                          <a:cs typeface="Chulabhorn Likit Text" panose="00000800000000000000" pitchFamily="2" charset="-34"/>
                        </a:rPr>
                        <a:t>1 กิจกรรม</a:t>
                      </a:r>
                      <a:endParaRPr lang="en-US" sz="1200" b="1" dirty="0">
                        <a:solidFill>
                          <a:srgbClr val="002060"/>
                        </a:solidFill>
                        <a:effectLst/>
                        <a:latin typeface="Chulabhorn Likit Text" panose="00000800000000000000" pitchFamily="2" charset="-34"/>
                        <a:ea typeface="Cordia New" panose="020B0304020202020204" pitchFamily="34" charset="-34"/>
                        <a:cs typeface="Chulabhorn Likit Text" panose="00000800000000000000" pitchFamily="2" charset="-34"/>
                      </a:endParaRPr>
                    </a:p>
                  </a:txBody>
                  <a:tcPr marL="51523" marR="51523" marT="0" marB="0" anchor="ctr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>
                        <a:lnSpc>
                          <a:spcPct val="100000"/>
                        </a:lnSpc>
                      </a:pPr>
                      <a:r>
                        <a:rPr lang="en-US" sz="1200" b="1" dirty="0">
                          <a:solidFill>
                            <a:srgbClr val="002060"/>
                          </a:solidFill>
                          <a:effectLst/>
                          <a:latin typeface="Chulabhorn Likit Text" panose="00000800000000000000" pitchFamily="2" charset="-34"/>
                          <a:ea typeface="Cordia New" panose="020B0304020202020204" pitchFamily="34" charset="-34"/>
                          <a:cs typeface="Chulabhorn Likit Text" panose="00000800000000000000" pitchFamily="2" charset="-34"/>
                        </a:rPr>
                        <a:t>50,000</a:t>
                      </a:r>
                    </a:p>
                  </a:txBody>
                  <a:tcPr marL="51523" marR="51523" marT="0" marB="0" anchor="ctr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>
                        <a:lnSpc>
                          <a:spcPct val="100000"/>
                        </a:lnSpc>
                      </a:pPr>
                      <a:r>
                        <a:rPr lang="en-US" sz="1200" b="1" dirty="0">
                          <a:solidFill>
                            <a:srgbClr val="002060"/>
                          </a:solidFill>
                          <a:effectLst/>
                          <a:latin typeface="Chulabhorn Likit Text" panose="00000800000000000000" pitchFamily="2" charset="-34"/>
                          <a:ea typeface="Cordia New" panose="020B0304020202020204" pitchFamily="34" charset="-34"/>
                          <a:cs typeface="Chulabhorn Likit Text" panose="00000800000000000000" pitchFamily="2" charset="-34"/>
                        </a:rPr>
                        <a:t>50,000</a:t>
                      </a:r>
                    </a:p>
                  </a:txBody>
                  <a:tcPr marL="51523" marR="51523" marT="0" marB="0" anchor="ctr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r" defTabSz="76197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200" b="1" dirty="0" smtClean="0">
                          <a:solidFill>
                            <a:srgbClr val="002060"/>
                          </a:solidFill>
                          <a:effectLst/>
                          <a:latin typeface="Chulabhorn Likit Text" panose="00000800000000000000" pitchFamily="2" charset="-34"/>
                          <a:ea typeface="Cordia New" panose="020B0304020202020204" pitchFamily="34" charset="-34"/>
                          <a:cs typeface="Chulabhorn Likit Text" panose="00000800000000000000" pitchFamily="2" charset="-34"/>
                        </a:rPr>
                        <a:t>-</a:t>
                      </a:r>
                      <a:endParaRPr lang="en-US" sz="1200" b="1" dirty="0">
                        <a:solidFill>
                          <a:srgbClr val="002060"/>
                        </a:solidFill>
                        <a:effectLst/>
                        <a:latin typeface="Chulabhorn Likit Text" panose="00000800000000000000" pitchFamily="2" charset="-34"/>
                        <a:ea typeface="Cordia New" panose="020B0304020202020204" pitchFamily="34" charset="-34"/>
                        <a:cs typeface="Chulabhorn Likit Text" panose="00000800000000000000" pitchFamily="2" charset="-34"/>
                      </a:endParaRPr>
                    </a:p>
                  </a:txBody>
                  <a:tcPr marL="51523" marR="51523" marT="0" marB="0" anchor="ctr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04072352"/>
                  </a:ext>
                </a:extLst>
              </a:tr>
              <a:tr h="416445">
                <a:tc>
                  <a:txBody>
                    <a:bodyPr/>
                    <a:lstStyle/>
                    <a:p>
                      <a:pPr algn="l">
                        <a:lnSpc>
                          <a:spcPct val="100000"/>
                        </a:lnSpc>
                        <a:spcAft>
                          <a:spcPts val="0"/>
                        </a:spcAft>
                        <a:tabLst>
                          <a:tab pos="4867275" algn="l"/>
                        </a:tabLst>
                      </a:pPr>
                      <a:r>
                        <a:rPr lang="en-US" sz="1200" b="1" dirty="0">
                          <a:solidFill>
                            <a:srgbClr val="C00000"/>
                          </a:solidFill>
                          <a:effectLst/>
                          <a:latin typeface="Chulabhorn Likit Text" panose="00000800000000000000" pitchFamily="2" charset="-34"/>
                          <a:cs typeface="Chulabhorn Likit Text" panose="00000800000000000000" pitchFamily="2" charset="-34"/>
                        </a:rPr>
                        <a:t>7</a:t>
                      </a:r>
                      <a:r>
                        <a:rPr lang="th-TH" sz="1200" b="1" dirty="0">
                          <a:solidFill>
                            <a:srgbClr val="C00000"/>
                          </a:solidFill>
                          <a:effectLst/>
                          <a:latin typeface="Chulabhorn Likit Text" panose="00000800000000000000" pitchFamily="2" charset="-34"/>
                          <a:cs typeface="Chulabhorn Likit Text" panose="00000800000000000000" pitchFamily="2" charset="-34"/>
                        </a:rPr>
                        <a:t>. </a:t>
                      </a:r>
                      <a:r>
                        <a:rPr lang="th-TH" sz="1200" b="1" kern="1200" dirty="0" smtClean="0">
                          <a:solidFill>
                            <a:srgbClr val="C00000"/>
                          </a:solidFill>
                          <a:effectLst/>
                          <a:latin typeface="Chulabhorn Likit Text Light๙" panose="00000400000000000000" pitchFamily="2" charset="-34"/>
                          <a:ea typeface="+mn-ea"/>
                          <a:cs typeface="Chulabhorn Likit Text Light๙" panose="00000400000000000000" pitchFamily="2" charset="-34"/>
                        </a:rPr>
                        <a:t>โครงการค่าบำรุงรักษาสารสนเทศเพื่อใช้ในการสนับสนุนงานด้านบริหารจัดการกองทุนพัฒนาบทบาทสตรี</a:t>
                      </a:r>
                      <a:endParaRPr lang="en-US" sz="1200" b="1" dirty="0">
                        <a:solidFill>
                          <a:srgbClr val="C00000"/>
                        </a:solidFill>
                        <a:effectLst/>
                        <a:latin typeface="Chulabhorn Likit Text Light๙" panose="00000400000000000000" pitchFamily="2" charset="-34"/>
                        <a:ea typeface="Calibri" panose="020F0502020204030204" pitchFamily="34" charset="0"/>
                        <a:cs typeface="Chulabhorn Likit Text Light๙" panose="00000400000000000000" pitchFamily="2" charset="-34"/>
                      </a:endParaRPr>
                    </a:p>
                  </a:txBody>
                  <a:tcPr marL="51523" marR="51523" marT="0" marB="0" anchor="ctr">
                    <a:solidFill>
                      <a:srgbClr val="FCF8E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76197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h-TH" sz="1200" b="1" dirty="0">
                          <a:solidFill>
                            <a:srgbClr val="002060"/>
                          </a:solidFill>
                          <a:effectLst/>
                          <a:latin typeface="Chulabhorn Likit Text" panose="00000800000000000000" pitchFamily="2" charset="-34"/>
                          <a:ea typeface="Cordia New" panose="020B0304020202020204" pitchFamily="34" charset="-34"/>
                          <a:cs typeface="Chulabhorn Likit Text" panose="00000800000000000000" pitchFamily="2" charset="-34"/>
                        </a:rPr>
                        <a:t>1</a:t>
                      </a:r>
                      <a:r>
                        <a:rPr lang="th-TH" sz="1200" b="1" baseline="0" dirty="0">
                          <a:solidFill>
                            <a:srgbClr val="002060"/>
                          </a:solidFill>
                          <a:effectLst/>
                          <a:latin typeface="Chulabhorn Likit Text" panose="00000800000000000000" pitchFamily="2" charset="-34"/>
                          <a:ea typeface="Cordia New" panose="020B0304020202020204" pitchFamily="34" charset="-34"/>
                          <a:cs typeface="Chulabhorn Likit Text" panose="00000800000000000000" pitchFamily="2" charset="-34"/>
                        </a:rPr>
                        <a:t> ระบบงาน</a:t>
                      </a:r>
                      <a:endParaRPr lang="en-US" sz="1200" b="1" dirty="0">
                        <a:solidFill>
                          <a:srgbClr val="002060"/>
                        </a:solidFill>
                        <a:effectLst/>
                        <a:latin typeface="Chulabhorn Likit Text" panose="00000800000000000000" pitchFamily="2" charset="-34"/>
                        <a:ea typeface="Cordia New" panose="020B0304020202020204" pitchFamily="34" charset="-34"/>
                        <a:cs typeface="Chulabhorn Likit Text" panose="00000800000000000000" pitchFamily="2" charset="-34"/>
                      </a:endParaRPr>
                    </a:p>
                  </a:txBody>
                  <a:tcPr marL="51523" marR="51523" marT="0" marB="0" anchor="ctr">
                    <a:solidFill>
                      <a:srgbClr val="FCF8E8"/>
                    </a:solidFill>
                  </a:tcPr>
                </a:tc>
                <a:tc>
                  <a:txBody>
                    <a:bodyPr/>
                    <a:lstStyle/>
                    <a:p>
                      <a:pPr algn="r">
                        <a:lnSpc>
                          <a:spcPct val="100000"/>
                        </a:lnSpc>
                      </a:pPr>
                      <a:r>
                        <a:rPr lang="en-US" sz="1200" b="1" dirty="0" smtClean="0">
                          <a:solidFill>
                            <a:srgbClr val="002060"/>
                          </a:solidFill>
                          <a:effectLst/>
                          <a:latin typeface="Chulabhorn Likit Text" panose="00000800000000000000" pitchFamily="2" charset="-34"/>
                          <a:ea typeface="Cordia New" panose="020B0304020202020204" pitchFamily="34" charset="-34"/>
                          <a:cs typeface="Chulabhorn Likit Text" panose="00000800000000000000" pitchFamily="2" charset="-34"/>
                        </a:rPr>
                        <a:t>3,000,000</a:t>
                      </a:r>
                      <a:endParaRPr lang="en-US" sz="1200" b="1" dirty="0">
                        <a:solidFill>
                          <a:srgbClr val="002060"/>
                        </a:solidFill>
                        <a:effectLst/>
                        <a:latin typeface="Chulabhorn Likit Text" panose="00000800000000000000" pitchFamily="2" charset="-34"/>
                        <a:ea typeface="Cordia New" panose="020B0304020202020204" pitchFamily="34" charset="-34"/>
                        <a:cs typeface="Chulabhorn Likit Text" panose="00000800000000000000" pitchFamily="2" charset="-34"/>
                      </a:endParaRPr>
                    </a:p>
                  </a:txBody>
                  <a:tcPr marL="51523" marR="51523" marT="0" marB="0" anchor="ctr">
                    <a:solidFill>
                      <a:srgbClr val="FCF8E8"/>
                    </a:solidFill>
                  </a:tcPr>
                </a:tc>
                <a:tc>
                  <a:txBody>
                    <a:bodyPr/>
                    <a:lstStyle/>
                    <a:p>
                      <a:pPr algn="r">
                        <a:lnSpc>
                          <a:spcPct val="100000"/>
                        </a:lnSpc>
                      </a:pPr>
                      <a:r>
                        <a:rPr lang="en-US" sz="1200" b="1" dirty="0" smtClean="0">
                          <a:solidFill>
                            <a:srgbClr val="002060"/>
                          </a:solidFill>
                          <a:effectLst/>
                          <a:latin typeface="Chulabhorn Likit Text" panose="00000800000000000000" pitchFamily="2" charset="-34"/>
                          <a:ea typeface="Cordia New" panose="020B0304020202020204" pitchFamily="34" charset="-34"/>
                          <a:cs typeface="Chulabhorn Likit Text" panose="00000800000000000000" pitchFamily="2" charset="-34"/>
                        </a:rPr>
                        <a:t>3,000,000</a:t>
                      </a:r>
                      <a:endParaRPr lang="en-US" sz="1200" b="1" dirty="0">
                        <a:solidFill>
                          <a:srgbClr val="002060"/>
                        </a:solidFill>
                        <a:effectLst/>
                        <a:latin typeface="Chulabhorn Likit Text" panose="00000800000000000000" pitchFamily="2" charset="-34"/>
                        <a:ea typeface="Cordia New" panose="020B0304020202020204" pitchFamily="34" charset="-34"/>
                        <a:cs typeface="Chulabhorn Likit Text" panose="00000800000000000000" pitchFamily="2" charset="-34"/>
                      </a:endParaRPr>
                    </a:p>
                  </a:txBody>
                  <a:tcPr marL="51523" marR="51523" marT="0" marB="0" anchor="ctr">
                    <a:solidFill>
                      <a:srgbClr val="FCF8E8"/>
                    </a:solidFill>
                  </a:tcPr>
                </a:tc>
                <a:tc>
                  <a:txBody>
                    <a:bodyPr/>
                    <a:lstStyle/>
                    <a:p>
                      <a:pPr algn="r">
                        <a:lnSpc>
                          <a:spcPct val="100000"/>
                        </a:lnSpc>
                      </a:pPr>
                      <a:r>
                        <a:rPr lang="en-US" sz="1200" b="1" dirty="0" smtClean="0">
                          <a:solidFill>
                            <a:srgbClr val="002060"/>
                          </a:solidFill>
                          <a:effectLst/>
                          <a:latin typeface="Chulabhorn Likit Text" panose="00000800000000000000" pitchFamily="2" charset="-34"/>
                          <a:ea typeface="Cordia New" panose="020B0304020202020204" pitchFamily="34" charset="-34"/>
                          <a:cs typeface="Chulabhorn Likit Text" panose="00000800000000000000" pitchFamily="2" charset="-34"/>
                        </a:rPr>
                        <a:t>3,000,000</a:t>
                      </a:r>
                      <a:endParaRPr lang="en-US" sz="1200" b="1" dirty="0">
                        <a:solidFill>
                          <a:srgbClr val="002060"/>
                        </a:solidFill>
                        <a:effectLst/>
                        <a:latin typeface="Chulabhorn Likit Text" panose="00000800000000000000" pitchFamily="2" charset="-34"/>
                        <a:ea typeface="Cordia New" panose="020B0304020202020204" pitchFamily="34" charset="-34"/>
                        <a:cs typeface="Chulabhorn Likit Text" panose="00000800000000000000" pitchFamily="2" charset="-34"/>
                      </a:endParaRPr>
                    </a:p>
                  </a:txBody>
                  <a:tcPr marL="51523" marR="51523" marT="0" marB="0" anchor="ctr">
                    <a:solidFill>
                      <a:srgbClr val="FCF8E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1702697"/>
                  </a:ext>
                </a:extLst>
              </a:tr>
              <a:tr h="344557">
                <a:tc>
                  <a:txBody>
                    <a:bodyPr/>
                    <a:lstStyle/>
                    <a:p>
                      <a:pPr marL="0" marR="0" indent="0" algn="l" defTabSz="76197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867275" algn="l"/>
                        </a:tabLst>
                        <a:defRPr/>
                      </a:pPr>
                      <a:r>
                        <a:rPr lang="en-US" sz="1200" b="1" spc="-40" baseline="0" dirty="0">
                          <a:solidFill>
                            <a:srgbClr val="C00000"/>
                          </a:solidFill>
                          <a:effectLst/>
                          <a:latin typeface="Chulabhorn Likit Text" panose="00000800000000000000" pitchFamily="2" charset="-34"/>
                          <a:cs typeface="Chulabhorn Likit Text" panose="00000800000000000000" pitchFamily="2" charset="-34"/>
                        </a:rPr>
                        <a:t>8</a:t>
                      </a:r>
                      <a:r>
                        <a:rPr lang="th-TH" sz="1200" b="1" spc="-40" baseline="0" dirty="0">
                          <a:solidFill>
                            <a:srgbClr val="C00000"/>
                          </a:solidFill>
                          <a:effectLst/>
                          <a:latin typeface="Chulabhorn Likit Text" panose="00000800000000000000" pitchFamily="2" charset="-34"/>
                          <a:cs typeface="Chulabhorn Likit Text" panose="00000800000000000000" pitchFamily="2" charset="-34"/>
                        </a:rPr>
                        <a:t>. </a:t>
                      </a:r>
                      <a:r>
                        <a:rPr lang="th-TH" sz="1200" b="1" kern="1200" spc="-40" baseline="0" dirty="0" smtClean="0">
                          <a:solidFill>
                            <a:srgbClr val="C00000"/>
                          </a:solidFill>
                          <a:effectLst/>
                          <a:latin typeface="Chulabhorn Likit Text Light๙" panose="00000400000000000000" pitchFamily="2" charset="-34"/>
                          <a:ea typeface="+mn-ea"/>
                          <a:cs typeface="Chulabhorn Likit Text Light๙" panose="00000400000000000000" pitchFamily="2" charset="-34"/>
                        </a:rPr>
                        <a:t>โครงการเพิ่มประสิทธิภาพระบบบัญชีการเงิน (</a:t>
                      </a:r>
                      <a:r>
                        <a:rPr lang="en-US" sz="1200" b="1" kern="1200" spc="-40" baseline="0" dirty="0" smtClean="0">
                          <a:solidFill>
                            <a:srgbClr val="C00000"/>
                          </a:solidFill>
                          <a:effectLst/>
                          <a:latin typeface="Chulabhorn Likit Text Light๙" panose="00000400000000000000" pitchFamily="2" charset="-34"/>
                          <a:ea typeface="+mn-ea"/>
                          <a:cs typeface="Chulabhorn Likit Text Light๙" panose="00000400000000000000" pitchFamily="2" charset="-34"/>
                        </a:rPr>
                        <a:t>ERP</a:t>
                      </a:r>
                      <a:r>
                        <a:rPr lang="th-TH" sz="1200" b="1" kern="1200" spc="-40" baseline="0" dirty="0" smtClean="0">
                          <a:solidFill>
                            <a:srgbClr val="C00000"/>
                          </a:solidFill>
                          <a:effectLst/>
                          <a:latin typeface="Chulabhorn Likit Text Light๙" panose="00000400000000000000" pitchFamily="2" charset="-34"/>
                          <a:ea typeface="+mn-ea"/>
                          <a:cs typeface="Chulabhorn Likit Text Light๙" panose="00000400000000000000" pitchFamily="2" charset="-34"/>
                        </a:rPr>
                        <a:t>) และระบบโปรแกรมทะเบียนลูกหนี้ (</a:t>
                      </a:r>
                      <a:r>
                        <a:rPr lang="en-US" sz="1200" b="1" kern="1200" spc="-40" baseline="0" dirty="0" smtClean="0">
                          <a:solidFill>
                            <a:srgbClr val="C00000"/>
                          </a:solidFill>
                          <a:effectLst/>
                          <a:latin typeface="Chulabhorn Likit Text Light๙" panose="00000400000000000000" pitchFamily="2" charset="-34"/>
                          <a:ea typeface="+mn-ea"/>
                          <a:cs typeface="Chulabhorn Likit Text Light๙" panose="00000400000000000000" pitchFamily="2" charset="-34"/>
                        </a:rPr>
                        <a:t>LM</a:t>
                      </a:r>
                      <a:r>
                        <a:rPr lang="th-TH" sz="1200" b="1" kern="1200" spc="-40" baseline="0" dirty="0" smtClean="0">
                          <a:solidFill>
                            <a:srgbClr val="C00000"/>
                          </a:solidFill>
                          <a:effectLst/>
                          <a:latin typeface="Chulabhorn Likit Text Light๙" panose="00000400000000000000" pitchFamily="2" charset="-34"/>
                          <a:ea typeface="+mn-ea"/>
                          <a:cs typeface="Chulabhorn Likit Text Light๙" panose="00000400000000000000" pitchFamily="2" charset="-34"/>
                        </a:rPr>
                        <a:t>)</a:t>
                      </a:r>
                      <a:r>
                        <a:rPr lang="th-TH" sz="1200" b="1" kern="1200" dirty="0">
                          <a:solidFill>
                            <a:srgbClr val="C00000"/>
                          </a:solidFill>
                          <a:effectLst/>
                          <a:latin typeface="Chulabhorn Likit Text" panose="00000800000000000000" pitchFamily="2" charset="-34"/>
                          <a:ea typeface="+mn-ea"/>
                          <a:cs typeface="Chulabhorn Likit Text" panose="00000800000000000000" pitchFamily="2" charset="-34"/>
                        </a:rPr>
                        <a:t>	</a:t>
                      </a:r>
                      <a:endParaRPr lang="en-US" sz="1200" b="1" dirty="0">
                        <a:solidFill>
                          <a:srgbClr val="C00000"/>
                        </a:solidFill>
                        <a:effectLst/>
                        <a:latin typeface="Chulabhorn Likit Text" panose="00000800000000000000" pitchFamily="2" charset="-34"/>
                        <a:ea typeface="Calibri" panose="020F0502020204030204" pitchFamily="34" charset="0"/>
                        <a:cs typeface="Chulabhorn Likit Text" panose="00000800000000000000" pitchFamily="2" charset="-34"/>
                      </a:endParaRPr>
                    </a:p>
                  </a:txBody>
                  <a:tcPr marL="51523" marR="51523" marT="0" marB="0" anchor="ctr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76197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h-TH" sz="1200" b="1" kern="1200" dirty="0">
                          <a:solidFill>
                            <a:srgbClr val="002060"/>
                          </a:solidFill>
                          <a:effectLst/>
                          <a:latin typeface="Chulabhorn Likit Text" panose="00000800000000000000" pitchFamily="2" charset="-34"/>
                          <a:ea typeface="+mn-ea"/>
                          <a:cs typeface="Chulabhorn Likit Text" panose="00000800000000000000" pitchFamily="2" charset="-34"/>
                        </a:rPr>
                        <a:t>1 กิจกรรม</a:t>
                      </a:r>
                      <a:endParaRPr lang="en-US" sz="1200" b="1" dirty="0">
                        <a:solidFill>
                          <a:srgbClr val="002060"/>
                        </a:solidFill>
                        <a:effectLst/>
                        <a:latin typeface="Chulabhorn Likit Text" panose="00000800000000000000" pitchFamily="2" charset="-34"/>
                        <a:ea typeface="Cordia New" panose="020B0304020202020204" pitchFamily="34" charset="-34"/>
                        <a:cs typeface="Chulabhorn Likit Text" panose="00000800000000000000" pitchFamily="2" charset="-34"/>
                      </a:endParaRPr>
                    </a:p>
                  </a:txBody>
                  <a:tcPr marL="51523" marR="51523" marT="0" marB="0" anchor="ctr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>
                        <a:lnSpc>
                          <a:spcPct val="100000"/>
                        </a:lnSpc>
                      </a:pPr>
                      <a:r>
                        <a:rPr lang="en-US" sz="1200" b="1" dirty="0" smtClean="0">
                          <a:solidFill>
                            <a:srgbClr val="002060"/>
                          </a:solidFill>
                          <a:effectLst/>
                          <a:latin typeface="Chulabhorn Likit Text" panose="00000800000000000000" pitchFamily="2" charset="-34"/>
                          <a:ea typeface="Cordia New" panose="020B0304020202020204" pitchFamily="34" charset="-34"/>
                          <a:cs typeface="Chulabhorn Likit Text" panose="00000800000000000000" pitchFamily="2" charset="-34"/>
                        </a:rPr>
                        <a:t>3,300,000</a:t>
                      </a:r>
                      <a:endParaRPr lang="en-US" sz="1200" b="1" dirty="0">
                        <a:solidFill>
                          <a:srgbClr val="002060"/>
                        </a:solidFill>
                        <a:effectLst/>
                        <a:latin typeface="Chulabhorn Likit Text" panose="00000800000000000000" pitchFamily="2" charset="-34"/>
                        <a:ea typeface="Cordia New" panose="020B0304020202020204" pitchFamily="34" charset="-34"/>
                        <a:cs typeface="Chulabhorn Likit Text" panose="00000800000000000000" pitchFamily="2" charset="-34"/>
                      </a:endParaRPr>
                    </a:p>
                  </a:txBody>
                  <a:tcPr marL="51523" marR="51523" marT="0" marB="0" anchor="ctr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>
                        <a:lnSpc>
                          <a:spcPct val="100000"/>
                        </a:lnSpc>
                      </a:pPr>
                      <a:r>
                        <a:rPr lang="th-TH" sz="1200" b="1" dirty="0" smtClean="0">
                          <a:solidFill>
                            <a:srgbClr val="002060"/>
                          </a:solidFill>
                          <a:effectLst/>
                          <a:latin typeface="Chulabhorn Likit Text" panose="00000800000000000000" pitchFamily="2" charset="-34"/>
                          <a:ea typeface="Cordia New" panose="020B0304020202020204" pitchFamily="34" charset="-34"/>
                          <a:cs typeface="Chulabhorn Likit Text" panose="00000800000000000000" pitchFamily="2" charset="-34"/>
                        </a:rPr>
                        <a:t>-</a:t>
                      </a:r>
                      <a:endParaRPr lang="en-US" sz="1200" b="1" dirty="0">
                        <a:solidFill>
                          <a:srgbClr val="002060"/>
                        </a:solidFill>
                        <a:effectLst/>
                        <a:latin typeface="Chulabhorn Likit Text" panose="00000800000000000000" pitchFamily="2" charset="-34"/>
                        <a:ea typeface="Cordia New" panose="020B0304020202020204" pitchFamily="34" charset="-34"/>
                        <a:cs typeface="Chulabhorn Likit Text" panose="00000800000000000000" pitchFamily="2" charset="-34"/>
                      </a:endParaRPr>
                    </a:p>
                  </a:txBody>
                  <a:tcPr marL="51523" marR="51523" marT="0" marB="0" anchor="ctr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>
                        <a:lnSpc>
                          <a:spcPct val="100000"/>
                        </a:lnSpc>
                      </a:pPr>
                      <a:r>
                        <a:rPr lang="th-TH" sz="1200" b="1" dirty="0" smtClean="0">
                          <a:solidFill>
                            <a:srgbClr val="002060"/>
                          </a:solidFill>
                          <a:effectLst/>
                          <a:latin typeface="Chulabhorn Likit Text" panose="00000800000000000000" pitchFamily="2" charset="-34"/>
                          <a:ea typeface="Cordia New" panose="020B0304020202020204" pitchFamily="34" charset="-34"/>
                          <a:cs typeface="Chulabhorn Likit Text" panose="00000800000000000000" pitchFamily="2" charset="-34"/>
                        </a:rPr>
                        <a:t>-</a:t>
                      </a:r>
                      <a:endParaRPr lang="en-US" sz="1200" b="1" dirty="0">
                        <a:solidFill>
                          <a:srgbClr val="002060"/>
                        </a:solidFill>
                        <a:effectLst/>
                        <a:latin typeface="Chulabhorn Likit Text" panose="00000800000000000000" pitchFamily="2" charset="-34"/>
                        <a:ea typeface="Cordia New" panose="020B0304020202020204" pitchFamily="34" charset="-34"/>
                        <a:cs typeface="Chulabhorn Likit Text" panose="00000800000000000000" pitchFamily="2" charset="-34"/>
                      </a:endParaRPr>
                    </a:p>
                  </a:txBody>
                  <a:tcPr marL="51523" marR="51523" marT="0" marB="0" anchor="ctr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13612359"/>
                  </a:ext>
                </a:extLst>
              </a:tr>
              <a:tr h="416445">
                <a:tc>
                  <a:txBody>
                    <a:bodyPr/>
                    <a:lstStyle/>
                    <a:p>
                      <a:pPr algn="l">
                        <a:lnSpc>
                          <a:spcPct val="100000"/>
                        </a:lnSpc>
                        <a:spcAft>
                          <a:spcPts val="0"/>
                        </a:spcAft>
                      </a:pPr>
                      <a:r>
                        <a:rPr lang="en-US" sz="1200" b="1" dirty="0">
                          <a:solidFill>
                            <a:srgbClr val="C00000"/>
                          </a:solidFill>
                          <a:effectLst/>
                          <a:latin typeface="Chulabhorn Likit Text" panose="00000800000000000000" pitchFamily="2" charset="-34"/>
                          <a:cs typeface="Chulabhorn Likit Text" panose="00000800000000000000" pitchFamily="2" charset="-34"/>
                        </a:rPr>
                        <a:t>9</a:t>
                      </a:r>
                      <a:r>
                        <a:rPr lang="th-TH" sz="1200" b="1" dirty="0">
                          <a:solidFill>
                            <a:srgbClr val="C00000"/>
                          </a:solidFill>
                          <a:effectLst/>
                          <a:latin typeface="Chulabhorn Likit Text" panose="00000800000000000000" pitchFamily="2" charset="-34"/>
                          <a:cs typeface="Chulabhorn Likit Text" panose="00000800000000000000" pitchFamily="2" charset="-34"/>
                        </a:rPr>
                        <a:t>. </a:t>
                      </a:r>
                      <a:r>
                        <a:rPr lang="th-TH" sz="1200" b="1" kern="1200" dirty="0" smtClean="0">
                          <a:solidFill>
                            <a:srgbClr val="C00000"/>
                          </a:solidFill>
                          <a:effectLst/>
                          <a:latin typeface="Chulabhorn Likit Text" panose="00000800000000000000" pitchFamily="2" charset="-34"/>
                          <a:ea typeface="+mn-ea"/>
                          <a:cs typeface="Chulabhorn Likit Text" panose="00000800000000000000" pitchFamily="2" charset="-34"/>
                        </a:rPr>
                        <a:t>โครงการ</a:t>
                      </a:r>
                      <a:r>
                        <a:rPr lang="th-TH" sz="1200" b="1" kern="1200" dirty="0" smtClean="0">
                          <a:solidFill>
                            <a:srgbClr val="C00000"/>
                          </a:solidFill>
                          <a:effectLst/>
                          <a:latin typeface="Chulabhorn Likit Text Light๙" panose="00000400000000000000" pitchFamily="2" charset="-34"/>
                          <a:ea typeface="+mn-ea"/>
                          <a:cs typeface="Chulabhorn Likit Text Light๙" panose="00000400000000000000" pitchFamily="2" charset="-34"/>
                        </a:rPr>
                        <a:t>เสริมสร้างภาพลักษณ์องค์กรของกองทุนพัฒนาบทบาทสตรี</a:t>
                      </a:r>
                      <a:endParaRPr lang="en-US" sz="1200" b="1" dirty="0">
                        <a:solidFill>
                          <a:srgbClr val="C00000"/>
                        </a:solidFill>
                        <a:effectLst/>
                        <a:latin typeface="Chulabhorn Likit Text Light๙" panose="00000400000000000000" pitchFamily="2" charset="-34"/>
                        <a:ea typeface="Calibri" panose="020F0502020204030204" pitchFamily="34" charset="0"/>
                        <a:cs typeface="Chulabhorn Likit Text Light๙" panose="00000400000000000000" pitchFamily="2" charset="-34"/>
                      </a:endParaRPr>
                    </a:p>
                  </a:txBody>
                  <a:tcPr marL="51523" marR="51523" marT="0" marB="0" anchor="ctr">
                    <a:solidFill>
                      <a:srgbClr val="FCF8E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76197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h-TH" sz="1200" b="1" dirty="0">
                          <a:solidFill>
                            <a:srgbClr val="002060"/>
                          </a:solidFill>
                          <a:effectLst/>
                          <a:latin typeface="Chulabhorn Likit Text" panose="00000800000000000000" pitchFamily="2" charset="-34"/>
                          <a:ea typeface="Cordia New" panose="020B0304020202020204" pitchFamily="34" charset="-34"/>
                          <a:cs typeface="Chulabhorn Likit Text" panose="00000800000000000000" pitchFamily="2" charset="-34"/>
                        </a:rPr>
                        <a:t>1</a:t>
                      </a:r>
                      <a:r>
                        <a:rPr lang="th-TH" sz="1200" b="1" baseline="0" dirty="0">
                          <a:solidFill>
                            <a:srgbClr val="002060"/>
                          </a:solidFill>
                          <a:effectLst/>
                          <a:latin typeface="Chulabhorn Likit Text" panose="00000800000000000000" pitchFamily="2" charset="-34"/>
                          <a:ea typeface="Cordia New" panose="020B0304020202020204" pitchFamily="34" charset="-34"/>
                          <a:cs typeface="Chulabhorn Likit Text" panose="00000800000000000000" pitchFamily="2" charset="-34"/>
                        </a:rPr>
                        <a:t> ระบบงาน</a:t>
                      </a:r>
                      <a:endParaRPr lang="en-US" sz="1200" b="1" dirty="0">
                        <a:solidFill>
                          <a:srgbClr val="002060"/>
                        </a:solidFill>
                        <a:effectLst/>
                        <a:latin typeface="Chulabhorn Likit Text" panose="00000800000000000000" pitchFamily="2" charset="-34"/>
                        <a:ea typeface="Cordia New" panose="020B0304020202020204" pitchFamily="34" charset="-34"/>
                        <a:cs typeface="Chulabhorn Likit Text" panose="00000800000000000000" pitchFamily="2" charset="-34"/>
                      </a:endParaRPr>
                    </a:p>
                  </a:txBody>
                  <a:tcPr marL="51523" marR="51523" marT="0" marB="0" anchor="ctr">
                    <a:solidFill>
                      <a:srgbClr val="FCF8E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76197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200" b="1" dirty="0" smtClean="0">
                          <a:solidFill>
                            <a:srgbClr val="002060"/>
                          </a:solidFill>
                          <a:effectLst/>
                          <a:latin typeface="Chulabhorn Likit Text" panose="00000800000000000000" pitchFamily="2" charset="-34"/>
                          <a:ea typeface="Cordia New" panose="020B0304020202020204" pitchFamily="34" charset="-34"/>
                          <a:cs typeface="Chulabhorn Likit Text" panose="00000800000000000000" pitchFamily="2" charset="-34"/>
                        </a:rPr>
                        <a:t>150,000</a:t>
                      </a:r>
                    </a:p>
                  </a:txBody>
                  <a:tcPr marL="51523" marR="51523" marT="0" marB="0" anchor="ctr">
                    <a:solidFill>
                      <a:srgbClr val="FCF8E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76197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200" b="1" dirty="0" smtClean="0">
                          <a:solidFill>
                            <a:srgbClr val="002060"/>
                          </a:solidFill>
                          <a:effectLst/>
                          <a:latin typeface="Chulabhorn Likit Text" panose="00000800000000000000" pitchFamily="2" charset="-34"/>
                          <a:ea typeface="Cordia New" panose="020B0304020202020204" pitchFamily="34" charset="-34"/>
                          <a:cs typeface="Chulabhorn Likit Text" panose="00000800000000000000" pitchFamily="2" charset="-34"/>
                        </a:rPr>
                        <a:t>150,000</a:t>
                      </a:r>
                    </a:p>
                  </a:txBody>
                  <a:tcPr marL="51523" marR="51523" marT="0" marB="0" anchor="ctr">
                    <a:solidFill>
                      <a:srgbClr val="FCF8E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76197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200" b="1" dirty="0" smtClean="0">
                          <a:solidFill>
                            <a:srgbClr val="002060"/>
                          </a:solidFill>
                          <a:effectLst/>
                          <a:latin typeface="Chulabhorn Likit Text" panose="00000800000000000000" pitchFamily="2" charset="-34"/>
                          <a:ea typeface="Cordia New" panose="020B0304020202020204" pitchFamily="34" charset="-34"/>
                          <a:cs typeface="Chulabhorn Likit Text" panose="00000800000000000000" pitchFamily="2" charset="-34"/>
                        </a:rPr>
                        <a:t>150,000</a:t>
                      </a:r>
                    </a:p>
                  </a:txBody>
                  <a:tcPr marL="51523" marR="51523" marT="0" marB="0" anchor="ctr">
                    <a:solidFill>
                      <a:srgbClr val="FCF8E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02598672"/>
                  </a:ext>
                </a:extLst>
              </a:tr>
              <a:tr h="416445">
                <a:tc>
                  <a:txBody>
                    <a:bodyPr/>
                    <a:lstStyle/>
                    <a:p>
                      <a:pPr marL="0" marR="0" lvl="0" indent="0" algn="l" defTabSz="76197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867275" algn="l"/>
                        </a:tabLst>
                        <a:defRPr/>
                      </a:pPr>
                      <a:r>
                        <a:rPr lang="en-US" sz="1200" b="1" kern="1200" dirty="0">
                          <a:solidFill>
                            <a:srgbClr val="C00000"/>
                          </a:solidFill>
                          <a:effectLst/>
                          <a:latin typeface="Chulabhorn Likit Text" panose="00000800000000000000" pitchFamily="2" charset="-34"/>
                          <a:ea typeface="+mn-ea"/>
                          <a:cs typeface="Chulabhorn Likit Text" panose="00000800000000000000" pitchFamily="2" charset="-34"/>
                        </a:rPr>
                        <a:t>10.</a:t>
                      </a:r>
                      <a:r>
                        <a:rPr lang="th-TH" sz="1200" b="1" kern="1200" dirty="0">
                          <a:solidFill>
                            <a:srgbClr val="C00000"/>
                          </a:solidFill>
                          <a:effectLst/>
                          <a:latin typeface="Chulabhorn Likit Text" panose="00000800000000000000" pitchFamily="2" charset="-34"/>
                          <a:ea typeface="+mn-ea"/>
                          <a:cs typeface="Chulabhorn Likit Text" panose="00000800000000000000" pitchFamily="2" charset="-34"/>
                        </a:rPr>
                        <a:t> </a:t>
                      </a:r>
                      <a:r>
                        <a:rPr lang="th-TH" sz="1200" b="1" kern="1200" dirty="0" smtClean="0">
                          <a:solidFill>
                            <a:srgbClr val="C00000"/>
                          </a:solidFill>
                          <a:effectLst/>
                          <a:latin typeface="Chulabhorn Likit Text Light๙" panose="00000400000000000000" pitchFamily="2" charset="-34"/>
                          <a:ea typeface="+mn-ea"/>
                          <a:cs typeface="Chulabhorn Likit Text Light๙" panose="00000400000000000000" pitchFamily="2" charset="-34"/>
                        </a:rPr>
                        <a:t>โครงการ</a:t>
                      </a:r>
                      <a:r>
                        <a:rPr lang="th-TH" sz="1200" b="1" kern="1200" dirty="0" err="1" smtClean="0">
                          <a:solidFill>
                            <a:srgbClr val="C00000"/>
                          </a:solidFill>
                          <a:effectLst/>
                          <a:latin typeface="Chulabhorn Likit Text Light๙" panose="00000400000000000000" pitchFamily="2" charset="-34"/>
                          <a:ea typeface="+mn-ea"/>
                          <a:cs typeface="Chulabhorn Likit Text Light๙" panose="00000400000000000000" pitchFamily="2" charset="-34"/>
                        </a:rPr>
                        <a:t>การจัด</a:t>
                      </a:r>
                      <a:r>
                        <a:rPr lang="th-TH" sz="1200" b="1" kern="1200" dirty="0" smtClean="0">
                          <a:solidFill>
                            <a:srgbClr val="C00000"/>
                          </a:solidFill>
                          <a:effectLst/>
                          <a:latin typeface="Chulabhorn Likit Text Light๙" panose="00000400000000000000" pitchFamily="2" charset="-34"/>
                          <a:ea typeface="+mn-ea"/>
                          <a:cs typeface="Chulabhorn Likit Text Light๙" panose="00000400000000000000" pitchFamily="2" charset="-34"/>
                        </a:rPr>
                        <a:t>ทำคู่มือแนวทางการบริหารจัดการหนี้ผ่านช่องทางออนไลน์</a:t>
                      </a:r>
                      <a:endParaRPr lang="en-US" sz="1200" b="1" kern="1200" dirty="0">
                        <a:solidFill>
                          <a:srgbClr val="C00000"/>
                        </a:solidFill>
                        <a:effectLst/>
                        <a:latin typeface="Chulabhorn Likit Text Light๙" panose="00000400000000000000" pitchFamily="2" charset="-34"/>
                        <a:ea typeface="+mn-ea"/>
                        <a:cs typeface="Chulabhorn Likit Text Light๙" panose="00000400000000000000" pitchFamily="2" charset="-34"/>
                      </a:endParaRPr>
                    </a:p>
                  </a:txBody>
                  <a:tcPr marL="51523" marR="51523" marT="0" marB="0" anchor="ctr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76197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200" b="1" kern="1200" dirty="0">
                          <a:solidFill>
                            <a:srgbClr val="002060"/>
                          </a:solidFill>
                          <a:effectLst/>
                          <a:latin typeface="Chulabhorn Likit Text" panose="00000800000000000000" pitchFamily="2" charset="-34"/>
                          <a:ea typeface="+mn-ea"/>
                          <a:cs typeface="Chulabhorn Likit Text" panose="00000800000000000000" pitchFamily="2" charset="-34"/>
                        </a:rPr>
                        <a:t>1 </a:t>
                      </a:r>
                      <a:r>
                        <a:rPr lang="th-TH" sz="1200" b="1" kern="1200" dirty="0">
                          <a:solidFill>
                            <a:srgbClr val="002060"/>
                          </a:solidFill>
                          <a:effectLst/>
                          <a:latin typeface="Chulabhorn Likit Text" panose="00000800000000000000" pitchFamily="2" charset="-34"/>
                          <a:ea typeface="+mn-ea"/>
                          <a:cs typeface="Chulabhorn Likit Text" panose="00000800000000000000" pitchFamily="2" charset="-34"/>
                        </a:rPr>
                        <a:t>กิจกรรม</a:t>
                      </a:r>
                      <a:endParaRPr lang="en-US" sz="1200" b="1" dirty="0">
                        <a:solidFill>
                          <a:srgbClr val="002060"/>
                        </a:solidFill>
                        <a:effectLst/>
                        <a:latin typeface="Chulabhorn Likit Text" panose="00000800000000000000" pitchFamily="2" charset="-34"/>
                        <a:ea typeface="Cordia New" panose="020B0304020202020204" pitchFamily="34" charset="-34"/>
                        <a:cs typeface="Chulabhorn Likit Text" panose="00000800000000000000" pitchFamily="2" charset="-34"/>
                      </a:endParaRPr>
                    </a:p>
                  </a:txBody>
                  <a:tcPr marL="51523" marR="51523" marT="0" marB="0" anchor="ctr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76197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200" b="1" dirty="0" smtClean="0">
                          <a:solidFill>
                            <a:srgbClr val="002060"/>
                          </a:solidFill>
                          <a:effectLst/>
                          <a:latin typeface="Chulabhorn Likit Text" panose="00000800000000000000" pitchFamily="2" charset="-34"/>
                          <a:ea typeface="Cordia New" panose="020B0304020202020204" pitchFamily="34" charset="-34"/>
                          <a:cs typeface="Chulabhorn Likit Text" panose="00000800000000000000" pitchFamily="2" charset="-34"/>
                        </a:rPr>
                        <a:t>2,000</a:t>
                      </a:r>
                      <a:r>
                        <a:rPr lang="th-TH" sz="1200" b="1" dirty="0">
                          <a:solidFill>
                            <a:srgbClr val="002060"/>
                          </a:solidFill>
                          <a:effectLst/>
                          <a:latin typeface="Chulabhorn Likit Text" panose="00000800000000000000" pitchFamily="2" charset="-34"/>
                          <a:ea typeface="Cordia New" panose="020B0304020202020204" pitchFamily="34" charset="-34"/>
                          <a:cs typeface="Chulabhorn Likit Text" panose="00000800000000000000" pitchFamily="2" charset="-34"/>
                        </a:rPr>
                        <a:t>,000</a:t>
                      </a:r>
                      <a:endParaRPr lang="en-US" sz="1200" b="1" dirty="0">
                        <a:solidFill>
                          <a:srgbClr val="002060"/>
                        </a:solidFill>
                        <a:effectLst/>
                        <a:latin typeface="Chulabhorn Likit Text" panose="00000800000000000000" pitchFamily="2" charset="-34"/>
                        <a:ea typeface="Cordia New" panose="020B0304020202020204" pitchFamily="34" charset="-34"/>
                        <a:cs typeface="Chulabhorn Likit Text" panose="00000800000000000000" pitchFamily="2" charset="-34"/>
                      </a:endParaRPr>
                    </a:p>
                  </a:txBody>
                  <a:tcPr marL="68580" marR="68580" marT="0" marB="0" anchor="ctr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76197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200" b="1" dirty="0" smtClean="0">
                          <a:solidFill>
                            <a:srgbClr val="002060"/>
                          </a:solidFill>
                          <a:effectLst/>
                          <a:latin typeface="Chulabhorn Likit Text" panose="00000800000000000000" pitchFamily="2" charset="-34"/>
                          <a:ea typeface="Cordia New" panose="020B0304020202020204" pitchFamily="34" charset="-34"/>
                          <a:cs typeface="Chulabhorn Likit Text" panose="00000800000000000000" pitchFamily="2" charset="-34"/>
                        </a:rPr>
                        <a:t>-</a:t>
                      </a:r>
                      <a:endParaRPr lang="en-US" sz="1200" b="1" dirty="0">
                        <a:solidFill>
                          <a:srgbClr val="002060"/>
                        </a:solidFill>
                        <a:effectLst/>
                        <a:latin typeface="Chulabhorn Likit Text" panose="00000800000000000000" pitchFamily="2" charset="-34"/>
                        <a:ea typeface="Cordia New" panose="020B0304020202020204" pitchFamily="34" charset="-34"/>
                        <a:cs typeface="Chulabhorn Likit Text" panose="00000800000000000000" pitchFamily="2" charset="-34"/>
                      </a:endParaRPr>
                    </a:p>
                  </a:txBody>
                  <a:tcPr marL="68580" marR="68580" marT="0" marB="0" anchor="ctr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76197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200" b="1" dirty="0" smtClean="0">
                          <a:solidFill>
                            <a:srgbClr val="002060"/>
                          </a:solidFill>
                          <a:effectLst/>
                          <a:latin typeface="Chulabhorn Likit Text" panose="00000800000000000000" pitchFamily="2" charset="-34"/>
                          <a:ea typeface="Cordia New" panose="020B0304020202020204" pitchFamily="34" charset="-34"/>
                          <a:cs typeface="Chulabhorn Likit Text" panose="00000800000000000000" pitchFamily="2" charset="-34"/>
                        </a:rPr>
                        <a:t>2,000</a:t>
                      </a:r>
                      <a:r>
                        <a:rPr lang="th-TH" sz="1200" b="1" dirty="0" smtClean="0">
                          <a:solidFill>
                            <a:srgbClr val="002060"/>
                          </a:solidFill>
                          <a:effectLst/>
                          <a:latin typeface="Chulabhorn Likit Text" panose="00000800000000000000" pitchFamily="2" charset="-34"/>
                          <a:ea typeface="Cordia New" panose="020B0304020202020204" pitchFamily="34" charset="-34"/>
                          <a:cs typeface="Chulabhorn Likit Text" panose="00000800000000000000" pitchFamily="2" charset="-34"/>
                        </a:rPr>
                        <a:t>,000</a:t>
                      </a:r>
                      <a:endParaRPr lang="en-US" sz="1200" b="1" dirty="0">
                        <a:solidFill>
                          <a:srgbClr val="002060"/>
                        </a:solidFill>
                        <a:effectLst/>
                        <a:latin typeface="Chulabhorn Likit Text" panose="00000800000000000000" pitchFamily="2" charset="-34"/>
                        <a:ea typeface="Cordia New" panose="020B0304020202020204" pitchFamily="34" charset="-34"/>
                        <a:cs typeface="Chulabhorn Likit Text" panose="00000800000000000000" pitchFamily="2" charset="-34"/>
                      </a:endParaRPr>
                    </a:p>
                  </a:txBody>
                  <a:tcPr marL="68580" marR="68580" marT="0" marB="0" anchor="ctr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07987645"/>
                  </a:ext>
                </a:extLst>
              </a:tr>
              <a:tr h="416445">
                <a:tc>
                  <a:txBody>
                    <a:bodyPr/>
                    <a:lstStyle/>
                    <a:p>
                      <a:pPr marL="0" marR="0" lvl="0" indent="0" algn="l" defTabSz="761970" rtl="0" eaLnBrk="1" fontAlgn="auto" latinLnBrk="0" hangingPunct="1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867275" algn="l"/>
                        </a:tabLst>
                        <a:defRPr/>
                      </a:pPr>
                      <a:r>
                        <a:rPr lang="en-US" sz="1200" b="1" kern="1200" spc="-50" baseline="0" dirty="0">
                          <a:solidFill>
                            <a:srgbClr val="C00000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11.</a:t>
                      </a:r>
                      <a:r>
                        <a:rPr lang="th-TH" sz="1200" b="1" kern="1200" spc="-50" baseline="0" dirty="0">
                          <a:solidFill>
                            <a:srgbClr val="C00000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 </a:t>
                      </a:r>
                      <a:r>
                        <a:rPr lang="th-TH" sz="1200" b="1" kern="1200" spc="-50" baseline="0" dirty="0" smtClean="0">
                          <a:solidFill>
                            <a:srgbClr val="C00000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โครงการเพิ่มประสิทธิภาพโครงสร้างพื้นฐานระบบเครือข่ายกองทุนพัฒนาบทบาทสตรี</a:t>
                      </a:r>
                      <a:endParaRPr lang="en-US" sz="1200" b="1" kern="1200" spc="-50" baseline="0" dirty="0">
                        <a:solidFill>
                          <a:srgbClr val="C00000"/>
                        </a:solidFill>
                        <a:effectLst/>
                        <a:latin typeface="Chulabhorn Likit Text" panose="00000500000000000000" pitchFamily="50" charset="-34"/>
                        <a:ea typeface="+mn-ea"/>
                        <a:cs typeface="Chulabhorn Likit Text" panose="00000500000000000000" pitchFamily="50" charset="-34"/>
                      </a:endParaRPr>
                    </a:p>
                  </a:txBody>
                  <a:tcPr marL="51523" marR="51523" marT="0" marB="0" anchor="ctr">
                    <a:solidFill>
                      <a:srgbClr val="FCF8E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761970" rtl="0" eaLnBrk="1" fontAlgn="auto" latinLnBrk="0" hangingPunct="1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h-TH" sz="1200" b="1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ea typeface="Cordia New" panose="020B0304020202020204" pitchFamily="34" charset="-34"/>
                          <a:cs typeface="Chulabhorn Likit Text" panose="00000500000000000000" pitchFamily="50" charset="-34"/>
                        </a:rPr>
                        <a:t>1</a:t>
                      </a:r>
                      <a:r>
                        <a:rPr lang="th-TH" sz="1200" b="1" baseline="0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ea typeface="Cordia New" panose="020B0304020202020204" pitchFamily="34" charset="-34"/>
                          <a:cs typeface="Chulabhorn Likit Text" panose="00000500000000000000" pitchFamily="50" charset="-34"/>
                        </a:rPr>
                        <a:t> ระบบงาน</a:t>
                      </a:r>
                      <a:endParaRPr lang="en-US" sz="1200" b="1" dirty="0">
                        <a:solidFill>
                          <a:srgbClr val="002060"/>
                        </a:solidFill>
                        <a:effectLst/>
                        <a:latin typeface="Chulabhorn Likit Text" panose="00000500000000000000" pitchFamily="50" charset="-34"/>
                        <a:ea typeface="Cordia New" panose="020B0304020202020204" pitchFamily="34" charset="-34"/>
                        <a:cs typeface="Chulabhorn Likit Text" panose="00000500000000000000" pitchFamily="50" charset="-34"/>
                      </a:endParaRPr>
                    </a:p>
                  </a:txBody>
                  <a:tcPr marL="51523" marR="51523" marT="0" marB="0" anchor="ctr">
                    <a:solidFill>
                      <a:srgbClr val="FCF8E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761970" rtl="0" eaLnBrk="1" fontAlgn="auto" latinLnBrk="0" hangingPunct="1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200" b="1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ea typeface="Cordia New" panose="020B0304020202020204" pitchFamily="34" charset="-34"/>
                          <a:cs typeface="Chulabhorn Likit Text" panose="00000500000000000000" pitchFamily="50" charset="-34"/>
                        </a:rPr>
                        <a:t>1</a:t>
                      </a:r>
                      <a:r>
                        <a:rPr lang="th-TH" sz="1200" b="1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ea typeface="Cordia New" panose="020B0304020202020204" pitchFamily="34" charset="-34"/>
                          <a:cs typeface="Chulabhorn Likit Text" panose="00000500000000000000" pitchFamily="50" charset="-34"/>
                        </a:rPr>
                        <a:t>,</a:t>
                      </a:r>
                      <a:r>
                        <a:rPr lang="en-US" sz="1200" b="1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ea typeface="Cordia New" panose="020B0304020202020204" pitchFamily="34" charset="-34"/>
                          <a:cs typeface="Chulabhorn Likit Text" panose="00000500000000000000" pitchFamily="50" charset="-34"/>
                        </a:rPr>
                        <a:t>680</a:t>
                      </a:r>
                      <a:r>
                        <a:rPr lang="th-TH" sz="1200" b="1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ea typeface="Cordia New" panose="020B0304020202020204" pitchFamily="34" charset="-34"/>
                          <a:cs typeface="Chulabhorn Likit Text" panose="00000500000000000000" pitchFamily="50" charset="-34"/>
                        </a:rPr>
                        <a:t>,000</a:t>
                      </a:r>
                      <a:endParaRPr lang="en-US" sz="1200" b="1" dirty="0">
                        <a:solidFill>
                          <a:srgbClr val="002060"/>
                        </a:solidFill>
                        <a:effectLst/>
                        <a:latin typeface="Chulabhorn Likit Text" panose="00000500000000000000" pitchFamily="50" charset="-34"/>
                        <a:ea typeface="Cordia New" panose="020B0304020202020204" pitchFamily="34" charset="-34"/>
                        <a:cs typeface="Chulabhorn Likit Text" panose="00000500000000000000" pitchFamily="50" charset="-34"/>
                      </a:endParaRPr>
                    </a:p>
                  </a:txBody>
                  <a:tcPr marL="68580" marR="68580" marT="0" marB="0" anchor="ctr">
                    <a:solidFill>
                      <a:srgbClr val="FCF8E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761970" rtl="0" eaLnBrk="1" fontAlgn="auto" latinLnBrk="0" hangingPunct="1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200" b="1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ea typeface="Cordia New" panose="020B0304020202020204" pitchFamily="34" charset="-34"/>
                          <a:cs typeface="Chulabhorn Likit Text" panose="00000500000000000000" pitchFamily="50" charset="-34"/>
                        </a:rPr>
                        <a:t>1</a:t>
                      </a:r>
                      <a:r>
                        <a:rPr lang="th-TH" sz="1200" b="1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ea typeface="Cordia New" panose="020B0304020202020204" pitchFamily="34" charset="-34"/>
                          <a:cs typeface="Chulabhorn Likit Text" panose="00000500000000000000" pitchFamily="50" charset="-34"/>
                        </a:rPr>
                        <a:t>,</a:t>
                      </a:r>
                      <a:r>
                        <a:rPr lang="en-US" sz="1200" b="1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ea typeface="Cordia New" panose="020B0304020202020204" pitchFamily="34" charset="-34"/>
                          <a:cs typeface="Chulabhorn Likit Text" panose="00000500000000000000" pitchFamily="50" charset="-34"/>
                        </a:rPr>
                        <a:t>680</a:t>
                      </a:r>
                      <a:r>
                        <a:rPr lang="th-TH" sz="1200" b="1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ea typeface="Cordia New" panose="020B0304020202020204" pitchFamily="34" charset="-34"/>
                          <a:cs typeface="Chulabhorn Likit Text" panose="00000500000000000000" pitchFamily="50" charset="-34"/>
                        </a:rPr>
                        <a:t>,000</a:t>
                      </a:r>
                      <a:endParaRPr lang="en-US" sz="1200" b="1" dirty="0">
                        <a:solidFill>
                          <a:srgbClr val="002060"/>
                        </a:solidFill>
                        <a:effectLst/>
                        <a:latin typeface="Chulabhorn Likit Text" panose="00000500000000000000" pitchFamily="50" charset="-34"/>
                        <a:ea typeface="Cordia New" panose="020B0304020202020204" pitchFamily="34" charset="-34"/>
                        <a:cs typeface="Chulabhorn Likit Text" panose="00000500000000000000" pitchFamily="50" charset="-34"/>
                      </a:endParaRPr>
                    </a:p>
                  </a:txBody>
                  <a:tcPr marL="68580" marR="68580" marT="0" marB="0" anchor="ctr">
                    <a:solidFill>
                      <a:srgbClr val="FCF8E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761970" rtl="0" eaLnBrk="1" fontAlgn="auto" latinLnBrk="0" hangingPunct="1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200" b="1" dirty="0" smtClean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ea typeface="Cordia New" panose="020B0304020202020204" pitchFamily="34" charset="-34"/>
                          <a:cs typeface="Chulabhorn Likit Text" panose="00000500000000000000" pitchFamily="50" charset="-34"/>
                        </a:rPr>
                        <a:t>-</a:t>
                      </a:r>
                      <a:endParaRPr lang="en-US" sz="1200" b="1" dirty="0">
                        <a:solidFill>
                          <a:srgbClr val="002060"/>
                        </a:solidFill>
                        <a:effectLst/>
                        <a:latin typeface="Chulabhorn Likit Text" panose="00000500000000000000" pitchFamily="50" charset="-34"/>
                        <a:ea typeface="Cordia New" panose="020B0304020202020204" pitchFamily="34" charset="-34"/>
                        <a:cs typeface="Chulabhorn Likit Text" panose="00000500000000000000" pitchFamily="50" charset="-34"/>
                      </a:endParaRPr>
                    </a:p>
                  </a:txBody>
                  <a:tcPr marL="68580" marR="68580" marT="0" marB="0" anchor="ctr">
                    <a:solidFill>
                      <a:srgbClr val="FCF8E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33966298"/>
                  </a:ext>
                </a:extLst>
              </a:tr>
            </a:tbl>
          </a:graphicData>
        </a:graphic>
      </p:graphicFrame>
      <p:sp>
        <p:nvSpPr>
          <p:cNvPr id="5" name="Rectangle 1"/>
          <p:cNvSpPr>
            <a:spLocks noChangeArrowheads="1"/>
          </p:cNvSpPr>
          <p:nvPr/>
        </p:nvSpPr>
        <p:spPr bwMode="auto">
          <a:xfrm>
            <a:off x="1545167" y="1555320"/>
            <a:ext cx="153953" cy="3077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76200" tIns="38100" rIns="76200" bIns="38100" numCol="1" anchor="ctr" anchorCtr="0" compatLnSpc="1">
            <a:prstTxWarp prst="textNoShape">
              <a:avLst/>
            </a:prstTxWarp>
            <a:spAutoFit/>
          </a:bodyPr>
          <a:lstStyle/>
          <a:p>
            <a:endParaRPr lang="th-TH" sz="1500"/>
          </a:p>
        </p:txBody>
      </p:sp>
      <p:sp>
        <p:nvSpPr>
          <p:cNvPr id="6" name="สี่เหลี่ยมผืนผ้ามุมมน 5"/>
          <p:cNvSpPr>
            <a:spLocks/>
          </p:cNvSpPr>
          <p:nvPr/>
        </p:nvSpPr>
        <p:spPr>
          <a:xfrm>
            <a:off x="252148" y="134471"/>
            <a:ext cx="9604373" cy="750392"/>
          </a:xfrm>
          <a:prstGeom prst="roundRect">
            <a:avLst/>
          </a:prstGeom>
          <a:solidFill>
            <a:srgbClr val="F2CEB8"/>
          </a:solidFill>
          <a:ln w="28575" cap="flat" cmpd="sng" algn="ctr">
            <a:noFill/>
            <a:prstDash val="solid"/>
            <a:miter lim="800000"/>
          </a:ln>
          <a:effectLst>
            <a:outerShdw blurRad="57785" dist="33020" dir="318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brightRoom" dir="t">
              <a:rot lat="0" lon="0" rev="600000"/>
            </a:lightRig>
          </a:scene3d>
          <a:sp3d prstMaterial="metal">
            <a:bevelT w="38100" h="57150" prst="angle"/>
          </a:sp3d>
        </p:spPr>
        <p:txBody>
          <a:bodyPr rot="0" spcFirstLastPara="0" vert="horz" wrap="square" lIns="76200" tIns="38100" rIns="76200" bIns="381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fontAlgn="base">
              <a:lnSpc>
                <a:spcPct val="120000"/>
              </a:lnSpc>
            </a:pPr>
            <a:r>
              <a:rPr lang="th-TH" b="1" dirty="0">
                <a:solidFill>
                  <a:srgbClr val="002060"/>
                </a:solidFill>
                <a:effectLst/>
                <a:latin typeface="Chulabhorn Likit Text" panose="00000500000000000000" pitchFamily="50" charset="-34"/>
                <a:ea typeface="Malgun Gothic" panose="020B0503020000020004" pitchFamily="34" charset="-127"/>
                <a:cs typeface="Chulabhorn Likit Text" panose="00000500000000000000" pitchFamily="50" charset="-34"/>
              </a:rPr>
              <a:t>แผนงาน/โครงการตามแผนปฏิบัติการดิจิทัล (ระยะยาว) พ.ศ. </a:t>
            </a:r>
            <a:r>
              <a:rPr lang="en-US" b="1" dirty="0" smtClean="0">
                <a:solidFill>
                  <a:srgbClr val="002060"/>
                </a:solidFill>
                <a:effectLst/>
                <a:latin typeface="Chulabhorn Likit Text" panose="00000500000000000000" pitchFamily="50" charset="-34"/>
                <a:ea typeface="Malgun Gothic" panose="020B0503020000020004" pitchFamily="34" charset="-127"/>
                <a:cs typeface="Chulabhorn Likit Text" panose="00000500000000000000" pitchFamily="50" charset="-34"/>
              </a:rPr>
              <a:t>2566 </a:t>
            </a:r>
            <a:r>
              <a:rPr lang="en-US" b="1" dirty="0">
                <a:solidFill>
                  <a:srgbClr val="002060"/>
                </a:solidFill>
                <a:effectLst/>
                <a:latin typeface="Chulabhorn Likit Text" panose="00000500000000000000" pitchFamily="50" charset="-34"/>
                <a:ea typeface="Malgun Gothic" panose="020B0503020000020004" pitchFamily="34" charset="-127"/>
                <a:cs typeface="Chulabhorn Likit Text" panose="00000500000000000000" pitchFamily="50" charset="-34"/>
              </a:rPr>
              <a:t>- </a:t>
            </a:r>
            <a:r>
              <a:rPr lang="en-US" b="1" dirty="0" smtClean="0">
                <a:solidFill>
                  <a:srgbClr val="002060"/>
                </a:solidFill>
                <a:effectLst/>
                <a:latin typeface="Chulabhorn Likit Text" panose="00000500000000000000" pitchFamily="50" charset="-34"/>
                <a:ea typeface="Malgun Gothic" panose="020B0503020000020004" pitchFamily="34" charset="-127"/>
                <a:cs typeface="Chulabhorn Likit Text" panose="00000500000000000000" pitchFamily="50" charset="-34"/>
              </a:rPr>
              <a:t>2568 </a:t>
            </a:r>
            <a:r>
              <a:rPr lang="th-TH" b="1" dirty="0" smtClean="0">
                <a:solidFill>
                  <a:srgbClr val="002060"/>
                </a:solidFill>
                <a:effectLst/>
                <a:latin typeface="Chulabhorn Likit Text" panose="00000500000000000000" pitchFamily="50" charset="-34"/>
                <a:ea typeface="Malgun Gothic" panose="020B0503020000020004" pitchFamily="34" charset="-127"/>
                <a:cs typeface="Chulabhorn Likit Text" panose="00000500000000000000" pitchFamily="50" charset="-34"/>
              </a:rPr>
              <a:t> </a:t>
            </a:r>
            <a:r>
              <a:rPr lang="th-TH" b="1" dirty="0">
                <a:solidFill>
                  <a:srgbClr val="002060"/>
                </a:solidFill>
                <a:effectLst/>
                <a:latin typeface="Chulabhorn Likit Text" panose="00000500000000000000" pitchFamily="50" charset="-34"/>
                <a:ea typeface="Malgun Gothic" panose="020B0503020000020004" pitchFamily="34" charset="-127"/>
                <a:cs typeface="Chulabhorn Likit Text" panose="00000500000000000000" pitchFamily="50" charset="-34"/>
              </a:rPr>
              <a:t/>
            </a:r>
            <a:br>
              <a:rPr lang="th-TH" b="1" dirty="0">
                <a:solidFill>
                  <a:srgbClr val="002060"/>
                </a:solidFill>
                <a:effectLst/>
                <a:latin typeface="Chulabhorn Likit Text" panose="00000500000000000000" pitchFamily="50" charset="-34"/>
                <a:ea typeface="Malgun Gothic" panose="020B0503020000020004" pitchFamily="34" charset="-127"/>
                <a:cs typeface="Chulabhorn Likit Text" panose="00000500000000000000" pitchFamily="50" charset="-34"/>
              </a:rPr>
            </a:br>
            <a:r>
              <a:rPr lang="th-TH" b="1" dirty="0">
                <a:solidFill>
                  <a:srgbClr val="002060"/>
                </a:solidFill>
                <a:effectLst/>
                <a:latin typeface="Chulabhorn Likit Text" panose="00000500000000000000" pitchFamily="50" charset="-34"/>
                <a:ea typeface="Malgun Gothic" panose="020B0503020000020004" pitchFamily="34" charset="-127"/>
                <a:cs typeface="Chulabhorn Likit Text" panose="00000500000000000000" pitchFamily="50" charset="-34"/>
              </a:rPr>
              <a:t>กองทุนพัฒนาบทบาทสตรี</a:t>
            </a:r>
            <a:endParaRPr lang="en-US" dirty="0">
              <a:solidFill>
                <a:srgbClr val="002060"/>
              </a:solidFill>
              <a:latin typeface="Chulabhorn Likit Text" panose="00000500000000000000" pitchFamily="50" charset="-34"/>
              <a:ea typeface="Times New Roman" panose="02020603050405020304" pitchFamily="18" charset="0"/>
              <a:cs typeface="Chulabhorn Likit Text" panose="00000500000000000000" pitchFamily="50" charset="-34"/>
            </a:endParaRPr>
          </a:p>
        </p:txBody>
      </p:sp>
    </p:spTree>
    <p:extLst>
      <p:ext uri="{BB962C8B-B14F-4D97-AF65-F5344CB8AC3E}">
        <p14:creationId xmlns:p14="http://schemas.microsoft.com/office/powerpoint/2010/main" val="129719597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ตาราง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277973210"/>
              </p:ext>
            </p:extLst>
          </p:nvPr>
        </p:nvGraphicFramePr>
        <p:xfrm>
          <a:off x="174869" y="765643"/>
          <a:ext cx="9706607" cy="4847756"/>
        </p:xfrm>
        <a:graphic>
          <a:graphicData uri="http://schemas.openxmlformats.org/drawingml/2006/table">
            <a:tbl>
              <a:tblPr firstRow="1" firstCol="1" bandRow="1">
                <a:tableStyleId>{5C22544A-7EE6-4342-B048-85BDC9FD1C3A}</a:tableStyleId>
              </a:tblPr>
              <a:tblGrid>
                <a:gridCol w="5655091">
                  <a:extLst>
                    <a:ext uri="{9D8B030D-6E8A-4147-A177-3AD203B41FA5}">
                      <a16:colId xmlns:a16="http://schemas.microsoft.com/office/drawing/2014/main" val="685030356"/>
                    </a:ext>
                  </a:extLst>
                </a:gridCol>
                <a:gridCol w="914400">
                  <a:extLst>
                    <a:ext uri="{9D8B030D-6E8A-4147-A177-3AD203B41FA5}">
                      <a16:colId xmlns:a16="http://schemas.microsoft.com/office/drawing/2014/main" val="1929306069"/>
                    </a:ext>
                  </a:extLst>
                </a:gridCol>
                <a:gridCol w="1056904">
                  <a:extLst>
                    <a:ext uri="{9D8B030D-6E8A-4147-A177-3AD203B41FA5}">
                      <a16:colId xmlns:a16="http://schemas.microsoft.com/office/drawing/2014/main" val="2618847710"/>
                    </a:ext>
                  </a:extLst>
                </a:gridCol>
                <a:gridCol w="1037891">
                  <a:extLst>
                    <a:ext uri="{9D8B030D-6E8A-4147-A177-3AD203B41FA5}">
                      <a16:colId xmlns:a16="http://schemas.microsoft.com/office/drawing/2014/main" val="353620914"/>
                    </a:ext>
                  </a:extLst>
                </a:gridCol>
                <a:gridCol w="1042321">
                  <a:extLst>
                    <a:ext uri="{9D8B030D-6E8A-4147-A177-3AD203B41FA5}">
                      <a16:colId xmlns:a16="http://schemas.microsoft.com/office/drawing/2014/main" val="102946274"/>
                    </a:ext>
                  </a:extLst>
                </a:gridCol>
              </a:tblGrid>
              <a:tr h="252095">
                <a:tc rowSpan="2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  <a:tabLst>
                          <a:tab pos="4867275" algn="l"/>
                        </a:tabLst>
                      </a:pPr>
                      <a:r>
                        <a:rPr lang="th-TH" sz="1400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ea typeface="Calibri" panose="020F0502020204030204" pitchFamily="34" charset="0"/>
                          <a:cs typeface="Chulabhorn Likit Text" panose="00000500000000000000" pitchFamily="50" charset="-34"/>
                        </a:rPr>
                        <a:t>โครงการ</a:t>
                      </a:r>
                      <a:endParaRPr lang="en-US" sz="600" dirty="0">
                        <a:solidFill>
                          <a:srgbClr val="002060"/>
                        </a:solidFill>
                        <a:effectLst/>
                        <a:latin typeface="Chulabhorn Likit Text" panose="00000500000000000000" pitchFamily="50" charset="-34"/>
                        <a:ea typeface="Calibri" panose="020F0502020204030204" pitchFamily="34" charset="0"/>
                        <a:cs typeface="Chulabhorn Likit Text" panose="00000500000000000000" pitchFamily="50" charset="-34"/>
                      </a:endParaRPr>
                    </a:p>
                  </a:txBody>
                  <a:tcPr marL="51523" marR="51523" marT="0" marB="0" anchor="ctr">
                    <a:solidFill>
                      <a:srgbClr val="CEE5D0">
                        <a:alpha val="80000"/>
                      </a:srgb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  <a:tabLst>
                          <a:tab pos="4867275" algn="l"/>
                        </a:tabLst>
                      </a:pPr>
                      <a:r>
                        <a:rPr lang="th-TH" sz="1400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เป้าหมาย</a:t>
                      </a:r>
                      <a:endParaRPr lang="en-US" sz="600" dirty="0">
                        <a:solidFill>
                          <a:srgbClr val="002060"/>
                        </a:solidFill>
                        <a:effectLst/>
                        <a:latin typeface="Chulabhorn Likit Text" panose="00000500000000000000" pitchFamily="50" charset="-34"/>
                        <a:ea typeface="Calibri" panose="020F0502020204030204" pitchFamily="34" charset="0"/>
                        <a:cs typeface="Chulabhorn Likit Text" panose="00000500000000000000" pitchFamily="50" charset="-34"/>
                      </a:endParaRPr>
                    </a:p>
                  </a:txBody>
                  <a:tcPr marL="51523" marR="51523" marT="0" marB="0" anchor="ctr"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rgbClr val="CEE5D0">
                        <a:alpha val="80000"/>
                      </a:srgbClr>
                    </a:solidFill>
                  </a:tcPr>
                </a:tc>
                <a:tc gridSpan="3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  <a:tabLst>
                          <a:tab pos="4867275" algn="l"/>
                        </a:tabLst>
                      </a:pPr>
                      <a:r>
                        <a:rPr lang="th-TH" sz="1400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งบประมาณ</a:t>
                      </a:r>
                      <a:endParaRPr lang="en-US" sz="600" dirty="0">
                        <a:solidFill>
                          <a:srgbClr val="002060"/>
                        </a:solidFill>
                        <a:effectLst/>
                        <a:latin typeface="Chulabhorn Likit Text" panose="00000500000000000000" pitchFamily="50" charset="-34"/>
                        <a:ea typeface="Calibri" panose="020F0502020204030204" pitchFamily="34" charset="0"/>
                        <a:cs typeface="Chulabhorn Likit Text" panose="00000500000000000000" pitchFamily="50" charset="-34"/>
                      </a:endParaRPr>
                    </a:p>
                  </a:txBody>
                  <a:tcPr marL="51523" marR="51523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EE5D0">
                        <a:alpha val="80000"/>
                      </a:srgb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960493269"/>
                  </a:ext>
                </a:extLst>
              </a:tr>
              <a:tr h="252095">
                <a:tc v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  <a:tabLst>
                          <a:tab pos="4867275" algn="l"/>
                        </a:tabLst>
                      </a:pPr>
                      <a:r>
                        <a:rPr lang="th-TH" sz="1400" dirty="0" smtClean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256</a:t>
                      </a:r>
                      <a:r>
                        <a:rPr lang="en-US" sz="1400" dirty="0" smtClean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6</a:t>
                      </a:r>
                      <a:endParaRPr lang="en-US" sz="1400" dirty="0">
                        <a:solidFill>
                          <a:srgbClr val="002060"/>
                        </a:solidFill>
                        <a:effectLst/>
                        <a:latin typeface="Chulabhorn Likit Text" panose="00000500000000000000" pitchFamily="50" charset="-34"/>
                        <a:ea typeface="Calibri" panose="020F0502020204030204" pitchFamily="34" charset="0"/>
                        <a:cs typeface="Chulabhorn Likit Text" panose="00000500000000000000" pitchFamily="50" charset="-34"/>
                      </a:endParaRPr>
                    </a:p>
                  </a:txBody>
                  <a:tcPr marL="51523" marR="51523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EE5D0">
                        <a:alpha val="8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  <a:tabLst>
                          <a:tab pos="4867275" algn="l"/>
                        </a:tabLst>
                      </a:pPr>
                      <a:r>
                        <a:rPr lang="th-TH" sz="1400" dirty="0" smtClean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256</a:t>
                      </a:r>
                      <a:r>
                        <a:rPr lang="en-US" sz="1400" dirty="0" smtClean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7</a:t>
                      </a:r>
                      <a:endParaRPr lang="en-US" sz="1400" dirty="0">
                        <a:solidFill>
                          <a:srgbClr val="002060"/>
                        </a:solidFill>
                        <a:effectLst/>
                        <a:latin typeface="Chulabhorn Likit Text" panose="00000500000000000000" pitchFamily="50" charset="-34"/>
                        <a:ea typeface="Calibri" panose="020F0502020204030204" pitchFamily="34" charset="0"/>
                        <a:cs typeface="Chulabhorn Likit Text" panose="00000500000000000000" pitchFamily="50" charset="-34"/>
                      </a:endParaRPr>
                    </a:p>
                  </a:txBody>
                  <a:tcPr marL="51523" marR="51523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EE5D0">
                        <a:alpha val="8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  <a:tabLst>
                          <a:tab pos="4867275" algn="l"/>
                        </a:tabLst>
                      </a:pPr>
                      <a:r>
                        <a:rPr lang="th-TH" sz="1400" dirty="0" smtClean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256</a:t>
                      </a:r>
                      <a:r>
                        <a:rPr lang="en-US" sz="1400" dirty="0" smtClean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8</a:t>
                      </a:r>
                      <a:endParaRPr lang="en-US" sz="1400" dirty="0">
                        <a:solidFill>
                          <a:srgbClr val="002060"/>
                        </a:solidFill>
                        <a:effectLst/>
                        <a:latin typeface="Chulabhorn Likit Text" panose="00000500000000000000" pitchFamily="50" charset="-34"/>
                        <a:ea typeface="Calibri" panose="020F0502020204030204" pitchFamily="34" charset="0"/>
                        <a:cs typeface="Chulabhorn Likit Text" panose="00000500000000000000" pitchFamily="50" charset="-34"/>
                      </a:endParaRPr>
                    </a:p>
                  </a:txBody>
                  <a:tcPr marL="51523" marR="51523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EE5D0">
                        <a:alpha val="8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44846972"/>
                  </a:ext>
                </a:extLst>
              </a:tr>
              <a:tr h="418131">
                <a:tc>
                  <a:txBody>
                    <a:bodyPr/>
                    <a:lstStyle/>
                    <a:p>
                      <a:pPr marL="0" marR="0" lvl="0" indent="0" algn="l" defTabSz="761970" rtl="0" eaLnBrk="1" fontAlgn="auto" latinLnBrk="0" hangingPunct="1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867275" algn="l"/>
                        </a:tabLst>
                        <a:defRPr/>
                      </a:pPr>
                      <a:r>
                        <a:rPr lang="th-TH" sz="1200" b="1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ea typeface="Calibri" panose="020F0502020204030204" pitchFamily="34" charset="0"/>
                          <a:cs typeface="Chulabhorn Likit Text" panose="00000500000000000000" pitchFamily="50" charset="-34"/>
                        </a:rPr>
                        <a:t>12. </a:t>
                      </a:r>
                      <a:r>
                        <a:rPr lang="th-TH" sz="1200" b="1" kern="1200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โครงการเพิ่มประสิทธิภาพเทคโนโลยีดิจิทัลองค์กรให้มีความพร้อมใช้งานตอบสนองความต้องการของภารกิจและสามารถนำเทคโนโลยีดิจิทัลมาใช้ได้อย่างคุ้มค่า</a:t>
                      </a:r>
                      <a:endParaRPr lang="en-US" sz="1200" b="1" kern="1200" dirty="0">
                        <a:solidFill>
                          <a:srgbClr val="002060"/>
                        </a:solidFill>
                        <a:effectLst/>
                        <a:latin typeface="Chulabhorn Likit Text" panose="00000500000000000000" pitchFamily="50" charset="-34"/>
                        <a:ea typeface="+mn-ea"/>
                        <a:cs typeface="Chulabhorn Likit Text" panose="00000500000000000000" pitchFamily="50" charset="-34"/>
                      </a:endParaRPr>
                    </a:p>
                  </a:txBody>
                  <a:tcPr marL="51523" marR="51523" marT="0" marB="0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761970" rtl="0" eaLnBrk="1" fontAlgn="auto" latinLnBrk="0" hangingPunct="1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h-TH" sz="1200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ea typeface="Cordia New" panose="020B0304020202020204" pitchFamily="34" charset="-34"/>
                          <a:cs typeface="Chulabhorn Likit Text" panose="00000500000000000000" pitchFamily="50" charset="-34"/>
                        </a:rPr>
                        <a:t>1</a:t>
                      </a:r>
                      <a:r>
                        <a:rPr lang="th-TH" sz="1200" baseline="0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ea typeface="Cordia New" panose="020B0304020202020204" pitchFamily="34" charset="-34"/>
                          <a:cs typeface="Chulabhorn Likit Text" panose="00000500000000000000" pitchFamily="50" charset="-34"/>
                        </a:rPr>
                        <a:t> ระบบงาน</a:t>
                      </a:r>
                      <a:endParaRPr lang="en-US" sz="1200" dirty="0">
                        <a:solidFill>
                          <a:srgbClr val="002060"/>
                        </a:solidFill>
                        <a:effectLst/>
                        <a:latin typeface="Chulabhorn Likit Text" panose="00000500000000000000" pitchFamily="50" charset="-34"/>
                        <a:ea typeface="Cordia New" panose="020B0304020202020204" pitchFamily="34" charset="-34"/>
                        <a:cs typeface="Chulabhorn Likit Text" panose="00000500000000000000" pitchFamily="50" charset="-34"/>
                      </a:endParaRPr>
                    </a:p>
                  </a:txBody>
                  <a:tcPr marL="51523" marR="51523" marT="0" marB="0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>
                        <a:lnSpc>
                          <a:spcPct val="110000"/>
                        </a:lnSpc>
                      </a:pPr>
                      <a:r>
                        <a:rPr lang="en-US" sz="1200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ea typeface="Cordia New" panose="020B0304020202020204" pitchFamily="34" charset="-34"/>
                          <a:cs typeface="Chulabhorn Likit Text" panose="00000500000000000000" pitchFamily="50" charset="-34"/>
                        </a:rPr>
                        <a:t>-</a:t>
                      </a:r>
                    </a:p>
                  </a:txBody>
                  <a:tcPr marL="68580" marR="68580" marT="0" marB="0"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761970" rtl="0" eaLnBrk="1" fontAlgn="auto" latinLnBrk="0" hangingPunct="1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h-TH" sz="1200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ea typeface="Cordia New" panose="020B0304020202020204" pitchFamily="34" charset="-34"/>
                          <a:cs typeface="Chulabhorn Likit Text" panose="00000500000000000000" pitchFamily="50" charset="-34"/>
                        </a:rPr>
                        <a:t>5,000,000</a:t>
                      </a:r>
                      <a:endParaRPr lang="en-US" sz="1200" dirty="0">
                        <a:solidFill>
                          <a:srgbClr val="002060"/>
                        </a:solidFill>
                        <a:effectLst/>
                        <a:latin typeface="Chulabhorn Likit Text" panose="00000500000000000000" pitchFamily="50" charset="-34"/>
                        <a:ea typeface="Cordia New" panose="020B0304020202020204" pitchFamily="34" charset="-34"/>
                        <a:cs typeface="Chulabhorn Likit Text" panose="00000500000000000000" pitchFamily="50" charset="-34"/>
                      </a:endParaRPr>
                    </a:p>
                  </a:txBody>
                  <a:tcPr marL="68580" marR="68580" marT="0" marB="0"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761970" rtl="0" eaLnBrk="1" fontAlgn="auto" latinLnBrk="0" hangingPunct="1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200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ea typeface="Cordia New" panose="020B0304020202020204" pitchFamily="34" charset="-34"/>
                          <a:cs typeface="Chulabhorn Likit Text" panose="00000500000000000000" pitchFamily="50" charset="-34"/>
                        </a:rPr>
                        <a:t>-</a:t>
                      </a:r>
                    </a:p>
                  </a:txBody>
                  <a:tcPr marL="68580" marR="68580" marT="0" marB="0"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58262715"/>
                  </a:ext>
                </a:extLst>
              </a:tr>
              <a:tr h="418131">
                <a:tc>
                  <a:txBody>
                    <a:bodyPr/>
                    <a:lstStyle/>
                    <a:p>
                      <a:pPr marL="0" marR="0" lvl="0" indent="0" algn="l" defTabSz="761970" rtl="0" eaLnBrk="1" fontAlgn="auto" latinLnBrk="0" hangingPunct="1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867275" algn="l"/>
                        </a:tabLst>
                        <a:defRPr/>
                      </a:pPr>
                      <a:r>
                        <a:rPr lang="th-TH" sz="1200" b="1" kern="1200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13. โครงการจัดทำแผนบริหารความเสี่ยงด้านเทคโนโลยีดิจิทัลและปรับปรุงกระบวนการดำเนินงานด้วยระบบเทคโนโลยี</a:t>
                      </a:r>
                      <a:endParaRPr lang="en-US" sz="1200" b="1" kern="1200" dirty="0">
                        <a:solidFill>
                          <a:srgbClr val="002060"/>
                        </a:solidFill>
                        <a:effectLst/>
                        <a:latin typeface="Chulabhorn Likit Text" panose="00000500000000000000" pitchFamily="50" charset="-34"/>
                        <a:ea typeface="+mn-ea"/>
                        <a:cs typeface="Chulabhorn Likit Text" panose="00000500000000000000" pitchFamily="50" charset="-34"/>
                      </a:endParaRPr>
                    </a:p>
                  </a:txBody>
                  <a:tcPr marL="51523" marR="51523" marT="0" marB="0">
                    <a:solidFill>
                      <a:srgbClr val="FCF8E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761970" rtl="0" eaLnBrk="1" fontAlgn="auto" latinLnBrk="0" hangingPunct="1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h-TH" sz="1200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ea typeface="Cordia New" panose="020B0304020202020204" pitchFamily="34" charset="-34"/>
                          <a:cs typeface="Chulabhorn Likit Text" panose="00000500000000000000" pitchFamily="50" charset="-34"/>
                        </a:rPr>
                        <a:t>1</a:t>
                      </a:r>
                      <a:r>
                        <a:rPr lang="th-TH" sz="1200" baseline="0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ea typeface="Cordia New" panose="020B0304020202020204" pitchFamily="34" charset="-34"/>
                          <a:cs typeface="Chulabhorn Likit Text" panose="00000500000000000000" pitchFamily="50" charset="-34"/>
                        </a:rPr>
                        <a:t> แผนงาน</a:t>
                      </a:r>
                      <a:endParaRPr lang="en-US" sz="1200" dirty="0">
                        <a:solidFill>
                          <a:srgbClr val="002060"/>
                        </a:solidFill>
                        <a:effectLst/>
                        <a:latin typeface="Chulabhorn Likit Text" panose="00000500000000000000" pitchFamily="50" charset="-34"/>
                        <a:ea typeface="Cordia New" panose="020B0304020202020204" pitchFamily="34" charset="-34"/>
                        <a:cs typeface="Chulabhorn Likit Text" panose="00000500000000000000" pitchFamily="50" charset="-34"/>
                      </a:endParaRPr>
                    </a:p>
                  </a:txBody>
                  <a:tcPr marL="51523" marR="51523" marT="0" marB="0">
                    <a:solidFill>
                      <a:srgbClr val="FCF8E8"/>
                    </a:solidFill>
                  </a:tcPr>
                </a:tc>
                <a:tc>
                  <a:txBody>
                    <a:bodyPr/>
                    <a:lstStyle/>
                    <a:p>
                      <a:pPr algn="r">
                        <a:lnSpc>
                          <a:spcPct val="110000"/>
                        </a:lnSpc>
                      </a:pPr>
                      <a:r>
                        <a:rPr lang="th-TH" sz="1200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ea typeface="Cordia New" panose="020B0304020202020204" pitchFamily="34" charset="-34"/>
                          <a:cs typeface="Chulabhorn Likit Text" panose="00000500000000000000" pitchFamily="50" charset="-34"/>
                        </a:rPr>
                        <a:t>0</a:t>
                      </a:r>
                      <a:endParaRPr lang="en-US" sz="1200" dirty="0">
                        <a:solidFill>
                          <a:srgbClr val="002060"/>
                        </a:solidFill>
                        <a:effectLst/>
                        <a:latin typeface="Chulabhorn Likit Text" panose="00000500000000000000" pitchFamily="50" charset="-34"/>
                        <a:ea typeface="Cordia New" panose="020B0304020202020204" pitchFamily="34" charset="-34"/>
                        <a:cs typeface="Chulabhorn Likit Text" panose="00000500000000000000" pitchFamily="50" charset="-34"/>
                      </a:endParaRPr>
                    </a:p>
                  </a:txBody>
                  <a:tcPr marL="68580" marR="68580" marT="0" marB="0">
                    <a:solidFill>
                      <a:srgbClr val="FCF8E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761970" rtl="0" eaLnBrk="1" fontAlgn="auto" latinLnBrk="0" hangingPunct="1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h-TH" sz="1200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ea typeface="Cordia New" panose="020B0304020202020204" pitchFamily="34" charset="-34"/>
                          <a:cs typeface="Chulabhorn Likit Text" panose="00000500000000000000" pitchFamily="50" charset="-34"/>
                        </a:rPr>
                        <a:t>0</a:t>
                      </a:r>
                      <a:endParaRPr lang="en-US" sz="1200" dirty="0">
                        <a:solidFill>
                          <a:srgbClr val="002060"/>
                        </a:solidFill>
                        <a:effectLst/>
                        <a:latin typeface="Chulabhorn Likit Text" panose="00000500000000000000" pitchFamily="50" charset="-34"/>
                        <a:ea typeface="Cordia New" panose="020B0304020202020204" pitchFamily="34" charset="-34"/>
                        <a:cs typeface="Chulabhorn Likit Text" panose="00000500000000000000" pitchFamily="50" charset="-34"/>
                      </a:endParaRPr>
                    </a:p>
                  </a:txBody>
                  <a:tcPr marL="68580" marR="68580" marT="0" marB="0">
                    <a:solidFill>
                      <a:srgbClr val="FCF8E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761970" rtl="0" eaLnBrk="1" fontAlgn="auto" latinLnBrk="0" hangingPunct="1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h-TH" sz="1200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ea typeface="Cordia New" panose="020B0304020202020204" pitchFamily="34" charset="-34"/>
                          <a:cs typeface="Chulabhorn Likit Text" panose="00000500000000000000" pitchFamily="50" charset="-34"/>
                        </a:rPr>
                        <a:t>0</a:t>
                      </a:r>
                      <a:endParaRPr lang="en-US" sz="1200" dirty="0">
                        <a:solidFill>
                          <a:srgbClr val="002060"/>
                        </a:solidFill>
                        <a:effectLst/>
                        <a:latin typeface="Chulabhorn Likit Text" panose="00000500000000000000" pitchFamily="50" charset="-34"/>
                        <a:ea typeface="Cordia New" panose="020B0304020202020204" pitchFamily="34" charset="-34"/>
                        <a:cs typeface="Chulabhorn Likit Text" panose="00000500000000000000" pitchFamily="50" charset="-34"/>
                      </a:endParaRPr>
                    </a:p>
                  </a:txBody>
                  <a:tcPr marL="68580" marR="68580" marT="0" marB="0">
                    <a:solidFill>
                      <a:srgbClr val="FCF8E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97301300"/>
                  </a:ext>
                </a:extLst>
              </a:tr>
              <a:tr h="418131">
                <a:tc>
                  <a:txBody>
                    <a:bodyPr/>
                    <a:lstStyle/>
                    <a:p>
                      <a:pPr marL="0" marR="0" lvl="0" indent="0" algn="l" defTabSz="761970" rtl="0" eaLnBrk="1" fontAlgn="auto" latinLnBrk="0" hangingPunct="1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867275" algn="l"/>
                        </a:tabLst>
                        <a:defRPr/>
                      </a:pPr>
                      <a:r>
                        <a:rPr lang="th-TH" sz="1200" b="1" kern="1200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14. </a:t>
                      </a:r>
                      <a:r>
                        <a:rPr lang="th-TH" sz="1200" b="1" kern="1200" dirty="0" smtClean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โครงการเพิ่มประสิทธิภาพการบริหารจัดการความมั่นคงปลอดภัยสารสนเทศกองทุนพัฒนาบทบาทสตรีตามแนวทางมาตรฐานสากล</a:t>
                      </a:r>
                      <a:endParaRPr lang="en-US" sz="1200" b="1" kern="1200" dirty="0">
                        <a:solidFill>
                          <a:srgbClr val="002060"/>
                        </a:solidFill>
                        <a:effectLst/>
                        <a:latin typeface="Chulabhorn Likit Text" panose="00000500000000000000" pitchFamily="50" charset="-34"/>
                        <a:ea typeface="+mn-ea"/>
                        <a:cs typeface="Chulabhorn Likit Text" panose="00000500000000000000" pitchFamily="50" charset="-34"/>
                      </a:endParaRPr>
                    </a:p>
                  </a:txBody>
                  <a:tcPr marL="51523" marR="51523" marT="0" marB="0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761970" rtl="0" eaLnBrk="1" fontAlgn="auto" latinLnBrk="0" hangingPunct="1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h-TH" sz="1200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ea typeface="Cordia New" panose="020B0304020202020204" pitchFamily="34" charset="-34"/>
                          <a:cs typeface="Chulabhorn Likit Text" panose="00000500000000000000" pitchFamily="50" charset="-34"/>
                        </a:rPr>
                        <a:t>1</a:t>
                      </a:r>
                      <a:r>
                        <a:rPr lang="th-TH" sz="1200" baseline="0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ea typeface="Cordia New" panose="020B0304020202020204" pitchFamily="34" charset="-34"/>
                          <a:cs typeface="Chulabhorn Likit Text" panose="00000500000000000000" pitchFamily="50" charset="-34"/>
                        </a:rPr>
                        <a:t> ระบบงาน</a:t>
                      </a:r>
                      <a:endParaRPr lang="en-US" sz="1200" dirty="0">
                        <a:solidFill>
                          <a:srgbClr val="002060"/>
                        </a:solidFill>
                        <a:effectLst/>
                        <a:latin typeface="Chulabhorn Likit Text" panose="00000500000000000000" pitchFamily="50" charset="-34"/>
                        <a:ea typeface="Cordia New" panose="020B0304020202020204" pitchFamily="34" charset="-34"/>
                        <a:cs typeface="Chulabhorn Likit Text" panose="00000500000000000000" pitchFamily="50" charset="-34"/>
                      </a:endParaRPr>
                    </a:p>
                  </a:txBody>
                  <a:tcPr marL="51523" marR="51523" marT="0" marB="0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>
                        <a:lnSpc>
                          <a:spcPct val="110000"/>
                        </a:lnSpc>
                      </a:pPr>
                      <a:r>
                        <a:rPr lang="en-US" sz="1200" dirty="0" smtClean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ea typeface="Cordia New" panose="020B0304020202020204" pitchFamily="34" charset="-34"/>
                          <a:cs typeface="Chulabhorn Likit Text" panose="00000500000000000000" pitchFamily="50" charset="-34"/>
                        </a:rPr>
                        <a:t>8</a:t>
                      </a:r>
                      <a:r>
                        <a:rPr lang="th-TH" sz="1200" dirty="0" smtClean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ea typeface="Cordia New" panose="020B0304020202020204" pitchFamily="34" charset="-34"/>
                          <a:cs typeface="Chulabhorn Likit Text" panose="00000500000000000000" pitchFamily="50" charset="-34"/>
                        </a:rPr>
                        <a:t>00,000</a:t>
                      </a:r>
                      <a:endParaRPr lang="en-US" sz="1200" dirty="0">
                        <a:solidFill>
                          <a:srgbClr val="002060"/>
                        </a:solidFill>
                        <a:effectLst/>
                        <a:latin typeface="Chulabhorn Likit Text" panose="00000500000000000000" pitchFamily="50" charset="-34"/>
                        <a:ea typeface="Cordia New" panose="020B0304020202020204" pitchFamily="34" charset="-34"/>
                        <a:cs typeface="Chulabhorn Likit Text" panose="00000500000000000000" pitchFamily="50" charset="-34"/>
                      </a:endParaRPr>
                    </a:p>
                  </a:txBody>
                  <a:tcPr marL="68580" marR="68580" marT="0" marB="0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761970" rtl="0" eaLnBrk="1" fontAlgn="auto" latinLnBrk="0" hangingPunct="1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200" dirty="0" smtClean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ea typeface="Cordia New" panose="020B0304020202020204" pitchFamily="34" charset="-34"/>
                          <a:cs typeface="Chulabhorn Likit Text" panose="00000500000000000000" pitchFamily="50" charset="-34"/>
                        </a:rPr>
                        <a:t>8</a:t>
                      </a:r>
                      <a:r>
                        <a:rPr lang="th-TH" sz="1200" dirty="0" smtClean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ea typeface="Cordia New" panose="020B0304020202020204" pitchFamily="34" charset="-34"/>
                          <a:cs typeface="Chulabhorn Likit Text" panose="00000500000000000000" pitchFamily="50" charset="-34"/>
                        </a:rPr>
                        <a:t>00,000</a:t>
                      </a:r>
                      <a:endParaRPr lang="en-US" sz="1200" dirty="0" smtClean="0">
                        <a:solidFill>
                          <a:srgbClr val="002060"/>
                        </a:solidFill>
                        <a:effectLst/>
                        <a:latin typeface="Chulabhorn Likit Text" panose="00000500000000000000" pitchFamily="50" charset="-34"/>
                        <a:ea typeface="Cordia New" panose="020B0304020202020204" pitchFamily="34" charset="-34"/>
                        <a:cs typeface="Chulabhorn Likit Text" panose="00000500000000000000" pitchFamily="50" charset="-34"/>
                      </a:endParaRPr>
                    </a:p>
                  </a:txBody>
                  <a:tcPr marL="68580" marR="68580" marT="0" marB="0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761970" rtl="0" eaLnBrk="1" fontAlgn="auto" latinLnBrk="0" hangingPunct="1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h-TH" sz="1200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ea typeface="Cordia New" panose="020B0304020202020204" pitchFamily="34" charset="-34"/>
                          <a:cs typeface="Chulabhorn Likit Text" panose="00000500000000000000" pitchFamily="50" charset="-34"/>
                        </a:rPr>
                        <a:t>-</a:t>
                      </a:r>
                      <a:endParaRPr lang="en-US" sz="1200" dirty="0">
                        <a:solidFill>
                          <a:srgbClr val="002060"/>
                        </a:solidFill>
                        <a:effectLst/>
                        <a:latin typeface="Chulabhorn Likit Text" panose="00000500000000000000" pitchFamily="50" charset="-34"/>
                        <a:ea typeface="Cordia New" panose="020B0304020202020204" pitchFamily="34" charset="-34"/>
                        <a:cs typeface="Chulabhorn Likit Text" panose="00000500000000000000" pitchFamily="50" charset="-34"/>
                      </a:endParaRPr>
                    </a:p>
                  </a:txBody>
                  <a:tcPr marL="68580" marR="68580" marT="0" marB="0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15256662"/>
                  </a:ext>
                </a:extLst>
              </a:tr>
              <a:tr h="209065">
                <a:tc>
                  <a:txBody>
                    <a:bodyPr/>
                    <a:lstStyle/>
                    <a:p>
                      <a:pPr marL="0" marR="0" lvl="0" indent="0" algn="l" defTabSz="761970" rtl="0" eaLnBrk="1" fontAlgn="auto" latinLnBrk="0" hangingPunct="1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867275" algn="l"/>
                        </a:tabLst>
                        <a:defRPr/>
                      </a:pPr>
                      <a:r>
                        <a:rPr lang="th-TH" sz="1200" b="1" kern="1200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15. </a:t>
                      </a:r>
                      <a:r>
                        <a:rPr lang="th-TH" sz="1200" b="1" kern="1200" dirty="0" smtClean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โครงการพัฒนาเว็บไซต์กองทุนพัฒนาบทบาทสตรีให้ตรงตาม พรบ.ข้อมูลส่วนบุคคล</a:t>
                      </a:r>
                      <a:endParaRPr lang="en-US" sz="1200" b="1" kern="1200" dirty="0">
                        <a:solidFill>
                          <a:srgbClr val="002060"/>
                        </a:solidFill>
                        <a:effectLst/>
                        <a:latin typeface="Chulabhorn Likit Text" panose="00000500000000000000" pitchFamily="50" charset="-34"/>
                        <a:ea typeface="+mn-ea"/>
                        <a:cs typeface="Chulabhorn Likit Text" panose="00000500000000000000" pitchFamily="50" charset="-34"/>
                      </a:endParaRPr>
                    </a:p>
                  </a:txBody>
                  <a:tcPr marL="51523" marR="51523" marT="0" marB="0">
                    <a:solidFill>
                      <a:srgbClr val="FCF8E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761970" rtl="0" eaLnBrk="1" fontAlgn="auto" latinLnBrk="0" hangingPunct="1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h-TH" sz="1200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ea typeface="Cordia New" panose="020B0304020202020204" pitchFamily="34" charset="-34"/>
                          <a:cs typeface="Chulabhorn Likit Text" panose="00000500000000000000" pitchFamily="50" charset="-34"/>
                        </a:rPr>
                        <a:t>1</a:t>
                      </a:r>
                      <a:r>
                        <a:rPr lang="th-TH" sz="1200" baseline="0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ea typeface="Cordia New" panose="020B0304020202020204" pitchFamily="34" charset="-34"/>
                          <a:cs typeface="Chulabhorn Likit Text" panose="00000500000000000000" pitchFamily="50" charset="-34"/>
                        </a:rPr>
                        <a:t> ระบบงาน</a:t>
                      </a:r>
                      <a:endParaRPr lang="en-US" sz="1200" dirty="0">
                        <a:solidFill>
                          <a:srgbClr val="002060"/>
                        </a:solidFill>
                        <a:effectLst/>
                        <a:latin typeface="Chulabhorn Likit Text" panose="00000500000000000000" pitchFamily="50" charset="-34"/>
                        <a:ea typeface="Cordia New" panose="020B0304020202020204" pitchFamily="34" charset="-34"/>
                        <a:cs typeface="Chulabhorn Likit Text" panose="00000500000000000000" pitchFamily="50" charset="-34"/>
                      </a:endParaRPr>
                    </a:p>
                  </a:txBody>
                  <a:tcPr marL="51523" marR="51523" marT="0" marB="0">
                    <a:solidFill>
                      <a:srgbClr val="FCF8E8"/>
                    </a:solidFill>
                  </a:tcPr>
                </a:tc>
                <a:tc>
                  <a:txBody>
                    <a:bodyPr/>
                    <a:lstStyle/>
                    <a:p>
                      <a:pPr algn="r">
                        <a:lnSpc>
                          <a:spcPct val="110000"/>
                        </a:lnSpc>
                      </a:pPr>
                      <a:r>
                        <a:rPr lang="th-TH" sz="1200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ea typeface="Cordia New" panose="020B0304020202020204" pitchFamily="34" charset="-34"/>
                          <a:cs typeface="Chulabhorn Likit Text" panose="00000500000000000000" pitchFamily="50" charset="-34"/>
                        </a:rPr>
                        <a:t>0</a:t>
                      </a:r>
                      <a:endParaRPr lang="en-US" sz="1200" dirty="0">
                        <a:solidFill>
                          <a:srgbClr val="002060"/>
                        </a:solidFill>
                        <a:effectLst/>
                        <a:latin typeface="Chulabhorn Likit Text" panose="00000500000000000000" pitchFamily="50" charset="-34"/>
                        <a:ea typeface="Cordia New" panose="020B0304020202020204" pitchFamily="34" charset="-34"/>
                        <a:cs typeface="Chulabhorn Likit Text" panose="00000500000000000000" pitchFamily="50" charset="-34"/>
                      </a:endParaRPr>
                    </a:p>
                  </a:txBody>
                  <a:tcPr marL="68580" marR="68580" marT="0" marB="0">
                    <a:solidFill>
                      <a:srgbClr val="FCF8E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761970" rtl="0" eaLnBrk="1" fontAlgn="auto" latinLnBrk="0" hangingPunct="1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h-TH" sz="1200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ea typeface="Cordia New" panose="020B0304020202020204" pitchFamily="34" charset="-34"/>
                          <a:cs typeface="Chulabhorn Likit Text" panose="00000500000000000000" pitchFamily="50" charset="-34"/>
                        </a:rPr>
                        <a:t>0</a:t>
                      </a:r>
                      <a:endParaRPr lang="en-US" sz="1200" dirty="0">
                        <a:solidFill>
                          <a:srgbClr val="002060"/>
                        </a:solidFill>
                        <a:effectLst/>
                        <a:latin typeface="Chulabhorn Likit Text" panose="00000500000000000000" pitchFamily="50" charset="-34"/>
                        <a:ea typeface="Cordia New" panose="020B0304020202020204" pitchFamily="34" charset="-34"/>
                        <a:cs typeface="Chulabhorn Likit Text" panose="00000500000000000000" pitchFamily="50" charset="-34"/>
                      </a:endParaRPr>
                    </a:p>
                  </a:txBody>
                  <a:tcPr marL="68580" marR="68580" marT="0" marB="0">
                    <a:solidFill>
                      <a:srgbClr val="FCF8E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761970" rtl="0" eaLnBrk="1" fontAlgn="auto" latinLnBrk="0" hangingPunct="1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h-TH" sz="1200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ea typeface="Cordia New" panose="020B0304020202020204" pitchFamily="34" charset="-34"/>
                          <a:cs typeface="Chulabhorn Likit Text" panose="00000500000000000000" pitchFamily="50" charset="-34"/>
                        </a:rPr>
                        <a:t>0</a:t>
                      </a:r>
                      <a:endParaRPr lang="en-US" sz="1200" dirty="0">
                        <a:solidFill>
                          <a:srgbClr val="002060"/>
                        </a:solidFill>
                        <a:effectLst/>
                        <a:latin typeface="Chulabhorn Likit Text" panose="00000500000000000000" pitchFamily="50" charset="-34"/>
                        <a:ea typeface="Cordia New" panose="020B0304020202020204" pitchFamily="34" charset="-34"/>
                        <a:cs typeface="Chulabhorn Likit Text" panose="00000500000000000000" pitchFamily="50" charset="-34"/>
                      </a:endParaRPr>
                    </a:p>
                  </a:txBody>
                  <a:tcPr marL="68580" marR="68580" marT="0" marB="0">
                    <a:solidFill>
                      <a:srgbClr val="FCF8E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22002235"/>
                  </a:ext>
                </a:extLst>
              </a:tr>
              <a:tr h="229879">
                <a:tc>
                  <a:txBody>
                    <a:bodyPr/>
                    <a:lstStyle/>
                    <a:p>
                      <a:pPr marL="0" marR="0" lvl="0" indent="0" algn="l" defTabSz="761970" rtl="0" eaLnBrk="1" fontAlgn="auto" latinLnBrk="0" hangingPunct="1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867275" algn="l"/>
                        </a:tabLst>
                        <a:defRPr/>
                      </a:pPr>
                      <a:r>
                        <a:rPr lang="th-TH" sz="1200" b="1" kern="1200" dirty="0">
                          <a:solidFill>
                            <a:srgbClr val="C00000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16. </a:t>
                      </a:r>
                      <a:r>
                        <a:rPr lang="th-TH" sz="1200" b="1" kern="1200" dirty="0" smtClean="0">
                          <a:solidFill>
                            <a:srgbClr val="C00000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โครงการเพิ่มประสิทธิภาพบุคลากรในการบริหารกองทุนพัฒนาบทบาทสตรี</a:t>
                      </a:r>
                      <a:endParaRPr lang="en-US" sz="1200" b="1" kern="1200" dirty="0">
                        <a:solidFill>
                          <a:srgbClr val="C00000"/>
                        </a:solidFill>
                        <a:effectLst/>
                        <a:latin typeface="Chulabhorn Likit Text" panose="00000500000000000000" pitchFamily="50" charset="-34"/>
                        <a:ea typeface="+mn-ea"/>
                        <a:cs typeface="Chulabhorn Likit Text" panose="00000500000000000000" pitchFamily="50" charset="-34"/>
                      </a:endParaRPr>
                    </a:p>
                  </a:txBody>
                  <a:tcPr marL="51523" marR="51523" marT="0" marB="0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761970" rtl="0" eaLnBrk="1" fontAlgn="auto" latinLnBrk="0" hangingPunct="1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h-TH" sz="1200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ea typeface="Cordia New" panose="020B0304020202020204" pitchFamily="34" charset="-34"/>
                          <a:cs typeface="Chulabhorn Likit Text" panose="00000500000000000000" pitchFamily="50" charset="-34"/>
                        </a:rPr>
                        <a:t>1</a:t>
                      </a:r>
                      <a:r>
                        <a:rPr lang="th-TH" sz="1200" baseline="0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ea typeface="Cordia New" panose="020B0304020202020204" pitchFamily="34" charset="-34"/>
                          <a:cs typeface="Chulabhorn Likit Text" panose="00000500000000000000" pitchFamily="50" charset="-34"/>
                        </a:rPr>
                        <a:t> ระบบงาน</a:t>
                      </a:r>
                      <a:endParaRPr lang="en-US" sz="1200" dirty="0">
                        <a:solidFill>
                          <a:srgbClr val="002060"/>
                        </a:solidFill>
                        <a:effectLst/>
                        <a:latin typeface="Chulabhorn Likit Text" panose="00000500000000000000" pitchFamily="50" charset="-34"/>
                        <a:ea typeface="Cordia New" panose="020B0304020202020204" pitchFamily="34" charset="-34"/>
                        <a:cs typeface="Chulabhorn Likit Text" panose="00000500000000000000" pitchFamily="50" charset="-34"/>
                      </a:endParaRPr>
                    </a:p>
                  </a:txBody>
                  <a:tcPr marL="51523" marR="51523" marT="0" marB="0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761970" rtl="0" eaLnBrk="1" fontAlgn="auto" latinLnBrk="0" hangingPunct="1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200" dirty="0" smtClean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ea typeface="Cordia New" panose="020B0304020202020204" pitchFamily="34" charset="-34"/>
                          <a:cs typeface="Chulabhorn Likit Text" panose="00000500000000000000" pitchFamily="50" charset="-34"/>
                        </a:rPr>
                        <a:t>5</a:t>
                      </a:r>
                      <a:r>
                        <a:rPr lang="th-TH" sz="1200" dirty="0" smtClean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ea typeface="Cordia New" panose="020B0304020202020204" pitchFamily="34" charset="-34"/>
                          <a:cs typeface="Chulabhorn Likit Text" panose="00000500000000000000" pitchFamily="50" charset="-34"/>
                        </a:rPr>
                        <a:t>00,000</a:t>
                      </a:r>
                      <a:endParaRPr lang="en-US" sz="1200" dirty="0" smtClean="0">
                        <a:solidFill>
                          <a:srgbClr val="002060"/>
                        </a:solidFill>
                        <a:effectLst/>
                        <a:latin typeface="Chulabhorn Likit Text" panose="00000500000000000000" pitchFamily="50" charset="-34"/>
                        <a:ea typeface="Cordia New" panose="020B0304020202020204" pitchFamily="34" charset="-34"/>
                        <a:cs typeface="Chulabhorn Likit Text" panose="00000500000000000000" pitchFamily="50" charset="-34"/>
                      </a:endParaRPr>
                    </a:p>
                  </a:txBody>
                  <a:tcPr marL="68580" marR="68580" marT="0" marB="0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761970" rtl="0" eaLnBrk="1" fontAlgn="auto" latinLnBrk="0" hangingPunct="1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200" dirty="0" smtClean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ea typeface="Cordia New" panose="020B0304020202020204" pitchFamily="34" charset="-34"/>
                          <a:cs typeface="Chulabhorn Likit Text" panose="00000500000000000000" pitchFamily="50" charset="-34"/>
                        </a:rPr>
                        <a:t>6</a:t>
                      </a:r>
                      <a:r>
                        <a:rPr lang="th-TH" sz="1200" dirty="0" smtClean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ea typeface="Cordia New" panose="020B0304020202020204" pitchFamily="34" charset="-34"/>
                          <a:cs typeface="Chulabhorn Likit Text" panose="00000500000000000000" pitchFamily="50" charset="-34"/>
                        </a:rPr>
                        <a:t>00,00</a:t>
                      </a:r>
                      <a:r>
                        <a:rPr lang="en-US" sz="1200" dirty="0" smtClean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ea typeface="Cordia New" panose="020B0304020202020204" pitchFamily="34" charset="-34"/>
                          <a:cs typeface="Chulabhorn Likit Text" panose="00000500000000000000" pitchFamily="50" charset="-34"/>
                        </a:rPr>
                        <a:t>0</a:t>
                      </a:r>
                    </a:p>
                  </a:txBody>
                  <a:tcPr marL="68580" marR="68580" marT="0" marB="0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761970" rtl="0" eaLnBrk="1" fontAlgn="auto" latinLnBrk="0" hangingPunct="1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h-TH" sz="1200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ea typeface="Cordia New" panose="020B0304020202020204" pitchFamily="34" charset="-34"/>
                          <a:cs typeface="Chulabhorn Likit Text" panose="00000500000000000000" pitchFamily="50" charset="-34"/>
                        </a:rPr>
                        <a:t>0</a:t>
                      </a:r>
                      <a:endParaRPr lang="en-US" sz="1200" dirty="0">
                        <a:solidFill>
                          <a:srgbClr val="002060"/>
                        </a:solidFill>
                        <a:effectLst/>
                        <a:latin typeface="Chulabhorn Likit Text" panose="00000500000000000000" pitchFamily="50" charset="-34"/>
                        <a:ea typeface="Cordia New" panose="020B0304020202020204" pitchFamily="34" charset="-34"/>
                        <a:cs typeface="Chulabhorn Likit Text" panose="00000500000000000000" pitchFamily="50" charset="-34"/>
                      </a:endParaRPr>
                    </a:p>
                  </a:txBody>
                  <a:tcPr marL="68580" marR="68580" marT="0" marB="0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31137503"/>
                  </a:ext>
                </a:extLst>
              </a:tr>
              <a:tr h="418131">
                <a:tc>
                  <a:txBody>
                    <a:bodyPr/>
                    <a:lstStyle/>
                    <a:p>
                      <a:pPr marL="0" marR="0" lvl="0" indent="0" algn="l" defTabSz="761970" rtl="0" eaLnBrk="1" fontAlgn="auto" latinLnBrk="0" hangingPunct="1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867275" algn="l"/>
                        </a:tabLst>
                        <a:defRPr/>
                      </a:pPr>
                      <a:r>
                        <a:rPr lang="th-TH" sz="1200" b="1" kern="1200" dirty="0" smtClean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1</a:t>
                      </a:r>
                      <a:r>
                        <a:rPr lang="en-US" sz="1200" b="1" kern="1200" dirty="0" smtClean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7</a:t>
                      </a:r>
                      <a:r>
                        <a:rPr lang="th-TH" sz="1200" b="1" kern="1200" dirty="0" smtClean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. </a:t>
                      </a:r>
                      <a:r>
                        <a:rPr lang="th-TH" sz="1200" b="1" kern="1200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โครงการโครงการเพิ่มประสิทธิภาพบุคลากรด้านเทคโนโลยีดิจิทัล (</a:t>
                      </a:r>
                      <a:r>
                        <a:rPr lang="en-US" sz="1200" b="1" kern="1200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Digital Literacy</a:t>
                      </a:r>
                      <a:r>
                        <a:rPr lang="en-US" sz="1200" b="1" kern="1200" dirty="0" smtClean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) </a:t>
                      </a:r>
                      <a:r>
                        <a:rPr lang="th-TH" sz="1200" b="1" kern="1200" dirty="0" smtClean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กองทุนพัฒนาบทบาทสตรี</a:t>
                      </a:r>
                      <a:endParaRPr lang="en-US" sz="1200" b="1" kern="1200" dirty="0" smtClean="0">
                        <a:solidFill>
                          <a:srgbClr val="002060"/>
                        </a:solidFill>
                        <a:effectLst/>
                        <a:latin typeface="Chulabhorn Likit Text" panose="00000500000000000000" pitchFamily="50" charset="-34"/>
                        <a:ea typeface="+mn-ea"/>
                        <a:cs typeface="Chulabhorn Likit Text" panose="00000500000000000000" pitchFamily="50" charset="-34"/>
                      </a:endParaRPr>
                    </a:p>
                  </a:txBody>
                  <a:tcPr marL="51523" marR="51523" marT="0" marB="0">
                    <a:solidFill>
                      <a:srgbClr val="FCF8E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761970" rtl="0" eaLnBrk="1" fontAlgn="auto" latinLnBrk="0" hangingPunct="1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200" kern="1200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1 </a:t>
                      </a:r>
                      <a:r>
                        <a:rPr lang="th-TH" sz="1200" kern="1200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กิจกรรม</a:t>
                      </a:r>
                      <a:endParaRPr lang="en-US" sz="1200" dirty="0">
                        <a:solidFill>
                          <a:srgbClr val="002060"/>
                        </a:solidFill>
                        <a:effectLst/>
                        <a:latin typeface="Chulabhorn Likit Text" panose="00000500000000000000" pitchFamily="50" charset="-34"/>
                        <a:ea typeface="Cordia New" panose="020B0304020202020204" pitchFamily="34" charset="-34"/>
                        <a:cs typeface="Chulabhorn Likit Text" panose="00000500000000000000" pitchFamily="50" charset="-34"/>
                      </a:endParaRPr>
                    </a:p>
                  </a:txBody>
                  <a:tcPr marL="51523" marR="51523" marT="0" marB="0">
                    <a:solidFill>
                      <a:srgbClr val="FCF8E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761970" rtl="0" eaLnBrk="1" fontAlgn="auto" latinLnBrk="0" hangingPunct="1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200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ea typeface="Cordia New" panose="020B0304020202020204" pitchFamily="34" charset="-34"/>
                          <a:cs typeface="Chulabhorn Likit Text" panose="00000500000000000000" pitchFamily="50" charset="-34"/>
                        </a:rPr>
                        <a:t>5</a:t>
                      </a:r>
                      <a:r>
                        <a:rPr lang="th-TH" sz="1200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ea typeface="Cordia New" panose="020B0304020202020204" pitchFamily="34" charset="-34"/>
                          <a:cs typeface="Chulabhorn Likit Text" panose="00000500000000000000" pitchFamily="50" charset="-34"/>
                        </a:rPr>
                        <a:t>00,000</a:t>
                      </a:r>
                      <a:endParaRPr lang="en-US" sz="1200" dirty="0">
                        <a:solidFill>
                          <a:srgbClr val="002060"/>
                        </a:solidFill>
                        <a:effectLst/>
                        <a:latin typeface="Chulabhorn Likit Text" panose="00000500000000000000" pitchFamily="50" charset="-34"/>
                        <a:ea typeface="Cordia New" panose="020B0304020202020204" pitchFamily="34" charset="-34"/>
                        <a:cs typeface="Chulabhorn Likit Text" panose="00000500000000000000" pitchFamily="50" charset="-34"/>
                      </a:endParaRPr>
                    </a:p>
                  </a:txBody>
                  <a:tcPr marL="68580" marR="68580" marT="0" marB="0">
                    <a:solidFill>
                      <a:srgbClr val="FCF8E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761970" rtl="0" eaLnBrk="1" fontAlgn="auto" latinLnBrk="0" hangingPunct="1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200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ea typeface="Cordia New" panose="020B0304020202020204" pitchFamily="34" charset="-34"/>
                          <a:cs typeface="Chulabhorn Likit Text" panose="00000500000000000000" pitchFamily="50" charset="-34"/>
                        </a:rPr>
                        <a:t>5</a:t>
                      </a:r>
                      <a:r>
                        <a:rPr lang="th-TH" sz="1200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ea typeface="Cordia New" panose="020B0304020202020204" pitchFamily="34" charset="-34"/>
                          <a:cs typeface="Chulabhorn Likit Text" panose="00000500000000000000" pitchFamily="50" charset="-34"/>
                        </a:rPr>
                        <a:t>00,000</a:t>
                      </a:r>
                      <a:endParaRPr lang="en-US" sz="1200" dirty="0">
                        <a:solidFill>
                          <a:srgbClr val="002060"/>
                        </a:solidFill>
                        <a:effectLst/>
                        <a:latin typeface="Chulabhorn Likit Text" panose="00000500000000000000" pitchFamily="50" charset="-34"/>
                        <a:ea typeface="Cordia New" panose="020B0304020202020204" pitchFamily="34" charset="-34"/>
                        <a:cs typeface="Chulabhorn Likit Text" panose="00000500000000000000" pitchFamily="50" charset="-34"/>
                      </a:endParaRPr>
                    </a:p>
                  </a:txBody>
                  <a:tcPr marL="68580" marR="68580" marT="0" marB="0">
                    <a:solidFill>
                      <a:srgbClr val="FCF8E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761970" rtl="0" eaLnBrk="1" fontAlgn="auto" latinLnBrk="0" hangingPunct="1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200" dirty="0" smtClean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ea typeface="Cordia New" panose="020B0304020202020204" pitchFamily="34" charset="-34"/>
                          <a:cs typeface="Chulabhorn Likit Text" panose="00000500000000000000" pitchFamily="50" charset="-34"/>
                        </a:rPr>
                        <a:t>-</a:t>
                      </a:r>
                      <a:endParaRPr lang="en-US" sz="1200" dirty="0">
                        <a:solidFill>
                          <a:srgbClr val="002060"/>
                        </a:solidFill>
                        <a:effectLst/>
                        <a:latin typeface="Chulabhorn Likit Text" panose="00000500000000000000" pitchFamily="50" charset="-34"/>
                        <a:ea typeface="Cordia New" panose="020B0304020202020204" pitchFamily="34" charset="-34"/>
                        <a:cs typeface="Chulabhorn Likit Text" panose="00000500000000000000" pitchFamily="50" charset="-34"/>
                      </a:endParaRPr>
                    </a:p>
                  </a:txBody>
                  <a:tcPr marL="68580" marR="68580" marT="0" marB="0">
                    <a:solidFill>
                      <a:srgbClr val="FCF8E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43651230"/>
                  </a:ext>
                </a:extLst>
              </a:tr>
              <a:tr h="418131">
                <a:tc>
                  <a:txBody>
                    <a:bodyPr/>
                    <a:lstStyle/>
                    <a:p>
                      <a:pPr marL="0" marR="0" lvl="0" indent="0" algn="l" defTabSz="761970" rtl="0" eaLnBrk="1" fontAlgn="auto" latinLnBrk="0" hangingPunct="1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867275" algn="l"/>
                        </a:tabLst>
                        <a:defRPr/>
                      </a:pPr>
                      <a:r>
                        <a:rPr lang="en-US" sz="1200" b="1" kern="1200" dirty="0" smtClean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18. </a:t>
                      </a:r>
                      <a:r>
                        <a:rPr lang="th-TH" sz="1200" b="1" kern="1200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โครงการจัดทำคู่มือแนวทางการใช้เทคโนโลยีดิจิทัล สำหรับบุคลากรกองทุนพัฒนาบทบาทสตรี</a:t>
                      </a:r>
                      <a:endParaRPr lang="en-US" sz="1200" b="1" kern="1200" dirty="0">
                        <a:solidFill>
                          <a:srgbClr val="002060"/>
                        </a:solidFill>
                        <a:effectLst/>
                        <a:latin typeface="Chulabhorn Likit Text" panose="00000500000000000000" pitchFamily="50" charset="-34"/>
                        <a:ea typeface="+mn-ea"/>
                        <a:cs typeface="Chulabhorn Likit Text" panose="00000500000000000000" pitchFamily="50" charset="-34"/>
                      </a:endParaRPr>
                    </a:p>
                  </a:txBody>
                  <a:tcPr marL="51523" marR="51523" marT="0" marB="0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761970" rtl="0" eaLnBrk="1" fontAlgn="auto" latinLnBrk="0" hangingPunct="1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h-TH" sz="1200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ea typeface="Cordia New" panose="020B0304020202020204" pitchFamily="34" charset="-34"/>
                          <a:cs typeface="Chulabhorn Likit Text" panose="00000500000000000000" pitchFamily="50" charset="-34"/>
                        </a:rPr>
                        <a:t>1 ชุด</a:t>
                      </a:r>
                      <a:endParaRPr lang="en-US" sz="1200" dirty="0">
                        <a:solidFill>
                          <a:srgbClr val="002060"/>
                        </a:solidFill>
                        <a:effectLst/>
                        <a:latin typeface="Chulabhorn Likit Text" panose="00000500000000000000" pitchFamily="50" charset="-34"/>
                        <a:ea typeface="Cordia New" panose="020B0304020202020204" pitchFamily="34" charset="-34"/>
                        <a:cs typeface="Chulabhorn Likit Text" panose="00000500000000000000" pitchFamily="50" charset="-34"/>
                      </a:endParaRPr>
                    </a:p>
                  </a:txBody>
                  <a:tcPr marL="51523" marR="51523" marT="0" marB="0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>
                        <a:lnSpc>
                          <a:spcPct val="110000"/>
                        </a:lnSpc>
                      </a:pPr>
                      <a:r>
                        <a:rPr lang="en-US" sz="1200" dirty="0" smtClean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ea typeface="Cordia New" panose="020B0304020202020204" pitchFamily="34" charset="-34"/>
                          <a:cs typeface="Chulabhorn Likit Text" panose="00000500000000000000" pitchFamily="50" charset="-34"/>
                        </a:rPr>
                        <a:t>-</a:t>
                      </a:r>
                      <a:endParaRPr lang="en-US" sz="1200" dirty="0">
                        <a:solidFill>
                          <a:srgbClr val="002060"/>
                        </a:solidFill>
                        <a:effectLst/>
                        <a:latin typeface="Chulabhorn Likit Text" panose="00000500000000000000" pitchFamily="50" charset="-34"/>
                        <a:ea typeface="Cordia New" panose="020B0304020202020204" pitchFamily="34" charset="-34"/>
                        <a:cs typeface="Chulabhorn Likit Text" panose="00000500000000000000" pitchFamily="50" charset="-34"/>
                      </a:endParaRPr>
                    </a:p>
                  </a:txBody>
                  <a:tcPr marL="68580" marR="68580" marT="0" marB="0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761970" rtl="0" eaLnBrk="1" fontAlgn="auto" latinLnBrk="0" hangingPunct="1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h-TH" sz="1200" dirty="0" smtClean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ea typeface="Cordia New" panose="020B0304020202020204" pitchFamily="34" charset="-34"/>
                          <a:cs typeface="Chulabhorn Likit Text" panose="00000500000000000000" pitchFamily="50" charset="-34"/>
                        </a:rPr>
                        <a:t>250,000</a:t>
                      </a:r>
                      <a:endParaRPr lang="en-US" sz="1200" dirty="0" smtClean="0">
                        <a:solidFill>
                          <a:srgbClr val="002060"/>
                        </a:solidFill>
                        <a:effectLst/>
                        <a:latin typeface="Chulabhorn Likit Text" panose="00000500000000000000" pitchFamily="50" charset="-34"/>
                        <a:ea typeface="Cordia New" panose="020B0304020202020204" pitchFamily="34" charset="-34"/>
                        <a:cs typeface="Chulabhorn Likit Text" panose="00000500000000000000" pitchFamily="50" charset="-34"/>
                      </a:endParaRPr>
                    </a:p>
                  </a:txBody>
                  <a:tcPr marL="68580" marR="68580" marT="0" marB="0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761970" rtl="0" eaLnBrk="1" fontAlgn="auto" latinLnBrk="0" hangingPunct="1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200" dirty="0" smtClean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ea typeface="Cordia New" panose="020B0304020202020204" pitchFamily="34" charset="-34"/>
                          <a:cs typeface="Chulabhorn Likit Text" panose="00000500000000000000" pitchFamily="50" charset="-34"/>
                        </a:rPr>
                        <a:t>-</a:t>
                      </a:r>
                      <a:endParaRPr lang="en-US" sz="1200" dirty="0">
                        <a:solidFill>
                          <a:srgbClr val="002060"/>
                        </a:solidFill>
                        <a:effectLst/>
                        <a:latin typeface="Chulabhorn Likit Text" panose="00000500000000000000" pitchFamily="50" charset="-34"/>
                        <a:ea typeface="Cordia New" panose="020B0304020202020204" pitchFamily="34" charset="-34"/>
                        <a:cs typeface="Chulabhorn Likit Text" panose="00000500000000000000" pitchFamily="50" charset="-34"/>
                      </a:endParaRPr>
                    </a:p>
                  </a:txBody>
                  <a:tcPr marL="68580" marR="68580" marT="0" marB="0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93537463"/>
                  </a:ext>
                </a:extLst>
              </a:tr>
              <a:tr h="418131">
                <a:tc>
                  <a:txBody>
                    <a:bodyPr/>
                    <a:lstStyle/>
                    <a:p>
                      <a:pPr marL="0" marR="0" lvl="0" indent="0" algn="l" defTabSz="761970" rtl="0" eaLnBrk="1" fontAlgn="auto" latinLnBrk="0" hangingPunct="1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867275" algn="l"/>
                        </a:tabLst>
                        <a:defRPr/>
                      </a:pPr>
                      <a:r>
                        <a:rPr lang="en-US" sz="1200" b="1" kern="1200" dirty="0" smtClean="0">
                          <a:solidFill>
                            <a:srgbClr val="C00000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19</a:t>
                      </a:r>
                      <a:r>
                        <a:rPr lang="th-TH" sz="1200" b="1" kern="1200" dirty="0" smtClean="0">
                          <a:solidFill>
                            <a:srgbClr val="C00000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. โครงการฝึกอบรมการใช้งานระบบบัญชีการเงิน (</a:t>
                      </a:r>
                      <a:r>
                        <a:rPr lang="en-US" sz="1200" b="1" kern="1200" dirty="0" smtClean="0">
                          <a:solidFill>
                            <a:srgbClr val="C00000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ERP</a:t>
                      </a:r>
                      <a:r>
                        <a:rPr lang="th-TH" sz="1200" b="1" kern="1200" dirty="0" smtClean="0">
                          <a:solidFill>
                            <a:srgbClr val="C00000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) และระบบโปรแกรมทะเบียนลูกหนี้ใหม่ (</a:t>
                      </a:r>
                      <a:r>
                        <a:rPr lang="en-US" sz="1200" b="1" kern="1200" dirty="0" smtClean="0">
                          <a:solidFill>
                            <a:srgbClr val="C00000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Loan Management </a:t>
                      </a:r>
                      <a:r>
                        <a:rPr lang="th-TH" sz="1200" b="1" kern="1200" dirty="0" smtClean="0">
                          <a:solidFill>
                            <a:srgbClr val="C00000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: </a:t>
                      </a:r>
                      <a:r>
                        <a:rPr lang="en-US" sz="1200" b="1" kern="1200" dirty="0" smtClean="0">
                          <a:solidFill>
                            <a:srgbClr val="C00000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LM</a:t>
                      </a:r>
                      <a:r>
                        <a:rPr lang="th-TH" sz="1200" b="1" kern="1200" dirty="0" smtClean="0">
                          <a:solidFill>
                            <a:srgbClr val="C00000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)</a:t>
                      </a:r>
                      <a:endParaRPr lang="en-US" sz="1200" b="1" kern="1200" dirty="0">
                        <a:solidFill>
                          <a:srgbClr val="C00000"/>
                        </a:solidFill>
                        <a:effectLst/>
                        <a:latin typeface="Chulabhorn Likit Text" panose="00000500000000000000" pitchFamily="50" charset="-34"/>
                        <a:ea typeface="+mn-ea"/>
                        <a:cs typeface="Chulabhorn Likit Text" panose="00000500000000000000" pitchFamily="50" charset="-34"/>
                      </a:endParaRPr>
                    </a:p>
                  </a:txBody>
                  <a:tcPr marL="51523" marR="51523" marT="0" marB="0">
                    <a:solidFill>
                      <a:srgbClr val="FCF8E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761970" rtl="0" eaLnBrk="1" fontAlgn="auto" latinLnBrk="0" hangingPunct="1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h-TH" sz="1200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ea typeface="Cordia New" panose="020B0304020202020204" pitchFamily="34" charset="-34"/>
                          <a:cs typeface="Chulabhorn Likit Text" panose="00000500000000000000" pitchFamily="50" charset="-34"/>
                        </a:rPr>
                        <a:t>1</a:t>
                      </a:r>
                      <a:r>
                        <a:rPr lang="th-TH" sz="1200" baseline="0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ea typeface="Cordia New" panose="020B0304020202020204" pitchFamily="34" charset="-34"/>
                          <a:cs typeface="Chulabhorn Likit Text" panose="00000500000000000000" pitchFamily="50" charset="-34"/>
                        </a:rPr>
                        <a:t> ระบบงาน</a:t>
                      </a:r>
                      <a:endParaRPr lang="en-US" sz="1200" dirty="0">
                        <a:solidFill>
                          <a:srgbClr val="002060"/>
                        </a:solidFill>
                        <a:effectLst/>
                        <a:latin typeface="Chulabhorn Likit Text" panose="00000500000000000000" pitchFamily="50" charset="-34"/>
                        <a:ea typeface="Cordia New" panose="020B0304020202020204" pitchFamily="34" charset="-34"/>
                        <a:cs typeface="Chulabhorn Likit Text" panose="00000500000000000000" pitchFamily="50" charset="-34"/>
                      </a:endParaRPr>
                    </a:p>
                  </a:txBody>
                  <a:tcPr marL="51523" marR="51523" marT="0" marB="0">
                    <a:solidFill>
                      <a:srgbClr val="FCF8E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761970" rtl="0" eaLnBrk="1" fontAlgn="auto" latinLnBrk="0" hangingPunct="1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200" dirty="0" smtClean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ea typeface="Cordia New" panose="020B0304020202020204" pitchFamily="34" charset="-34"/>
                          <a:cs typeface="Chulabhorn Likit Text" panose="00000500000000000000" pitchFamily="50" charset="-34"/>
                        </a:rPr>
                        <a:t>1,565</a:t>
                      </a:r>
                      <a:r>
                        <a:rPr lang="th-TH" sz="1200" dirty="0" smtClean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ea typeface="Cordia New" panose="020B0304020202020204" pitchFamily="34" charset="-34"/>
                          <a:cs typeface="Chulabhorn Likit Text" panose="00000500000000000000" pitchFamily="50" charset="-34"/>
                        </a:rPr>
                        <a:t>,</a:t>
                      </a:r>
                      <a:r>
                        <a:rPr lang="en-US" sz="1200" dirty="0" smtClean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ea typeface="Cordia New" panose="020B0304020202020204" pitchFamily="34" charset="-34"/>
                          <a:cs typeface="Chulabhorn Likit Text" panose="00000500000000000000" pitchFamily="50" charset="-34"/>
                        </a:rPr>
                        <a:t>44</a:t>
                      </a:r>
                      <a:r>
                        <a:rPr lang="th-TH" sz="1200" dirty="0" smtClean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ea typeface="Cordia New" panose="020B0304020202020204" pitchFamily="34" charset="-34"/>
                          <a:cs typeface="Chulabhorn Likit Text" panose="00000500000000000000" pitchFamily="50" charset="-34"/>
                        </a:rPr>
                        <a:t>0</a:t>
                      </a:r>
                      <a:endParaRPr lang="en-US" sz="1200" dirty="0">
                        <a:solidFill>
                          <a:srgbClr val="002060"/>
                        </a:solidFill>
                        <a:effectLst/>
                        <a:latin typeface="Chulabhorn Likit Text" panose="00000500000000000000" pitchFamily="50" charset="-34"/>
                        <a:ea typeface="Cordia New" panose="020B0304020202020204" pitchFamily="34" charset="-34"/>
                        <a:cs typeface="Chulabhorn Likit Text" panose="00000500000000000000" pitchFamily="50" charset="-34"/>
                      </a:endParaRPr>
                    </a:p>
                  </a:txBody>
                  <a:tcPr marL="68580" marR="68580" marT="0" marB="0">
                    <a:solidFill>
                      <a:srgbClr val="FCF8E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761970" rtl="0" eaLnBrk="1" fontAlgn="auto" latinLnBrk="0" hangingPunct="1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200" dirty="0" smtClean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ea typeface="Cordia New" panose="020B0304020202020204" pitchFamily="34" charset="-34"/>
                          <a:cs typeface="Chulabhorn Likit Text" panose="00000500000000000000" pitchFamily="50" charset="-34"/>
                        </a:rPr>
                        <a:t>-</a:t>
                      </a:r>
                      <a:endParaRPr lang="en-US" sz="1200" dirty="0">
                        <a:solidFill>
                          <a:srgbClr val="002060"/>
                        </a:solidFill>
                        <a:effectLst/>
                        <a:latin typeface="Chulabhorn Likit Text" panose="00000500000000000000" pitchFamily="50" charset="-34"/>
                        <a:ea typeface="Cordia New" panose="020B0304020202020204" pitchFamily="34" charset="-34"/>
                        <a:cs typeface="Chulabhorn Likit Text" panose="00000500000000000000" pitchFamily="50" charset="-34"/>
                      </a:endParaRPr>
                    </a:p>
                  </a:txBody>
                  <a:tcPr marL="68580" marR="68580" marT="0" marB="0">
                    <a:solidFill>
                      <a:srgbClr val="FCF8E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761970" rtl="0" eaLnBrk="1" fontAlgn="auto" latinLnBrk="0" hangingPunct="1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200" dirty="0" smtClean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ea typeface="Cordia New" panose="020B0304020202020204" pitchFamily="34" charset="-34"/>
                          <a:cs typeface="Chulabhorn Likit Text" panose="00000500000000000000" pitchFamily="50" charset="-34"/>
                        </a:rPr>
                        <a:t>-</a:t>
                      </a:r>
                      <a:endParaRPr lang="en-US" sz="1200" dirty="0">
                        <a:solidFill>
                          <a:srgbClr val="002060"/>
                        </a:solidFill>
                        <a:effectLst/>
                        <a:latin typeface="Chulabhorn Likit Text" panose="00000500000000000000" pitchFamily="50" charset="-34"/>
                        <a:ea typeface="Cordia New" panose="020B0304020202020204" pitchFamily="34" charset="-34"/>
                        <a:cs typeface="Chulabhorn Likit Text" panose="00000500000000000000" pitchFamily="50" charset="-34"/>
                      </a:endParaRPr>
                    </a:p>
                  </a:txBody>
                  <a:tcPr marL="68580" marR="68580" marT="0" marB="0">
                    <a:solidFill>
                      <a:srgbClr val="FCF8E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39918776"/>
                  </a:ext>
                </a:extLst>
              </a:tr>
              <a:tr h="418131">
                <a:tc>
                  <a:txBody>
                    <a:bodyPr/>
                    <a:lstStyle/>
                    <a:p>
                      <a:pPr marL="0" marR="0" lvl="0" indent="0" algn="l" defTabSz="761970" rtl="0" eaLnBrk="1" fontAlgn="auto" latinLnBrk="0" hangingPunct="1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867275" algn="l"/>
                        </a:tabLst>
                        <a:defRPr/>
                      </a:pPr>
                      <a:r>
                        <a:rPr lang="en-US" sz="1200" b="1" kern="1200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20. </a:t>
                      </a:r>
                      <a:r>
                        <a:rPr lang="th-TH" sz="1200" b="1" kern="1200" dirty="0" smtClean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โครงการเสริมสร้างภาคีเครือข่ายด้านเทคโนโลยีดิจิทัลเพื่อเพิ่มศักยภาพกองทุนพัฒนาบทบาทสตรี</a:t>
                      </a:r>
                      <a:endParaRPr lang="en-US" sz="1200" b="1" kern="1200" dirty="0">
                        <a:solidFill>
                          <a:srgbClr val="002060"/>
                        </a:solidFill>
                        <a:effectLst/>
                        <a:latin typeface="Chulabhorn Likit Text" panose="00000500000000000000" pitchFamily="50" charset="-34"/>
                        <a:ea typeface="+mn-ea"/>
                        <a:cs typeface="Chulabhorn Likit Text" panose="00000500000000000000" pitchFamily="50" charset="-34"/>
                      </a:endParaRPr>
                    </a:p>
                  </a:txBody>
                  <a:tcPr marL="51523" marR="51523" marT="0" marB="0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761970" rtl="0" eaLnBrk="1" fontAlgn="auto" latinLnBrk="0" hangingPunct="1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h-TH" sz="1200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ea typeface="Cordia New" panose="020B0304020202020204" pitchFamily="34" charset="-34"/>
                          <a:cs typeface="Chulabhorn Likit Text" panose="00000500000000000000" pitchFamily="50" charset="-34"/>
                        </a:rPr>
                        <a:t>1 ชุด</a:t>
                      </a:r>
                      <a:endParaRPr lang="en-US" sz="1200" dirty="0">
                        <a:solidFill>
                          <a:srgbClr val="002060"/>
                        </a:solidFill>
                        <a:effectLst/>
                        <a:latin typeface="Chulabhorn Likit Text" panose="00000500000000000000" pitchFamily="50" charset="-34"/>
                        <a:ea typeface="Cordia New" panose="020B0304020202020204" pitchFamily="34" charset="-34"/>
                        <a:cs typeface="Chulabhorn Likit Text" panose="00000500000000000000" pitchFamily="50" charset="-34"/>
                      </a:endParaRPr>
                    </a:p>
                  </a:txBody>
                  <a:tcPr marL="51523" marR="51523" marT="0" marB="0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>
                        <a:lnSpc>
                          <a:spcPct val="110000"/>
                        </a:lnSpc>
                      </a:pPr>
                      <a:r>
                        <a:rPr lang="th-TH" sz="1200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ea typeface="Cordia New" panose="020B0304020202020204" pitchFamily="34" charset="-34"/>
                          <a:cs typeface="Chulabhorn Likit Text" panose="00000500000000000000" pitchFamily="50" charset="-34"/>
                        </a:rPr>
                        <a:t>250,000</a:t>
                      </a:r>
                      <a:endParaRPr lang="en-US" sz="1200" dirty="0">
                        <a:solidFill>
                          <a:srgbClr val="002060"/>
                        </a:solidFill>
                        <a:effectLst/>
                        <a:latin typeface="Chulabhorn Likit Text" panose="00000500000000000000" pitchFamily="50" charset="-34"/>
                        <a:ea typeface="Cordia New" panose="020B0304020202020204" pitchFamily="34" charset="-34"/>
                        <a:cs typeface="Chulabhorn Likit Text" panose="00000500000000000000" pitchFamily="50" charset="-34"/>
                      </a:endParaRPr>
                    </a:p>
                  </a:txBody>
                  <a:tcPr marL="68580" marR="68580" marT="0" marB="0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761970" rtl="0" eaLnBrk="1" fontAlgn="auto" latinLnBrk="0" hangingPunct="1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h-TH" sz="1200" dirty="0" smtClean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ea typeface="Cordia New" panose="020B0304020202020204" pitchFamily="34" charset="-34"/>
                          <a:cs typeface="Chulabhorn Likit Text" panose="00000500000000000000" pitchFamily="50" charset="-34"/>
                        </a:rPr>
                        <a:t>250,000</a:t>
                      </a:r>
                      <a:endParaRPr lang="en-US" sz="1200" dirty="0" smtClean="0">
                        <a:solidFill>
                          <a:srgbClr val="002060"/>
                        </a:solidFill>
                        <a:effectLst/>
                        <a:latin typeface="Chulabhorn Likit Text" panose="00000500000000000000" pitchFamily="50" charset="-34"/>
                        <a:ea typeface="Cordia New" panose="020B0304020202020204" pitchFamily="34" charset="-34"/>
                        <a:cs typeface="Chulabhorn Likit Text" panose="00000500000000000000" pitchFamily="50" charset="-34"/>
                      </a:endParaRPr>
                    </a:p>
                  </a:txBody>
                  <a:tcPr marL="68580" marR="68580" marT="0" marB="0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761970" rtl="0" eaLnBrk="1" fontAlgn="auto" latinLnBrk="0" hangingPunct="1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200" dirty="0" smtClean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ea typeface="Cordia New" panose="020B0304020202020204" pitchFamily="34" charset="-34"/>
                          <a:cs typeface="Chulabhorn Likit Text" panose="00000500000000000000" pitchFamily="50" charset="-34"/>
                        </a:rPr>
                        <a:t>-</a:t>
                      </a:r>
                      <a:endParaRPr lang="en-US" sz="1200" dirty="0">
                        <a:solidFill>
                          <a:srgbClr val="002060"/>
                        </a:solidFill>
                        <a:effectLst/>
                        <a:latin typeface="Chulabhorn Likit Text" panose="00000500000000000000" pitchFamily="50" charset="-34"/>
                        <a:ea typeface="Cordia New" panose="020B0304020202020204" pitchFamily="34" charset="-34"/>
                        <a:cs typeface="Chulabhorn Likit Text" panose="00000500000000000000" pitchFamily="50" charset="-34"/>
                      </a:endParaRPr>
                    </a:p>
                  </a:txBody>
                  <a:tcPr marL="68580" marR="68580" marT="0" marB="0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13801132"/>
                  </a:ext>
                </a:extLst>
              </a:tr>
              <a:tr h="418131">
                <a:tc>
                  <a:txBody>
                    <a:bodyPr/>
                    <a:lstStyle/>
                    <a:p>
                      <a:pPr marL="0" marR="0" lvl="0" indent="0" algn="l" defTabSz="761970" rtl="0" eaLnBrk="1" fontAlgn="auto" latinLnBrk="0" hangingPunct="1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867275" algn="l"/>
                        </a:tabLst>
                        <a:defRPr/>
                      </a:pPr>
                      <a:r>
                        <a:rPr lang="th-TH" sz="1200" b="1" kern="1200" dirty="0">
                          <a:solidFill>
                            <a:srgbClr val="C00000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21. </a:t>
                      </a:r>
                      <a:r>
                        <a:rPr lang="th-TH" sz="1200" b="1" kern="1200" dirty="0" smtClean="0">
                          <a:solidFill>
                            <a:srgbClr val="C00000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โครงการพัฒนาระบบจัดการความรู้ด้วยเทคโนโลยีดิจิทัลแก่บุคลากรภายในองค์กรผ่านช่องทางออนไลน์</a:t>
                      </a:r>
                      <a:endParaRPr lang="en-US" sz="1200" b="1" kern="1200" dirty="0">
                        <a:solidFill>
                          <a:srgbClr val="C00000"/>
                        </a:solidFill>
                        <a:effectLst/>
                        <a:latin typeface="Chulabhorn Likit Text" panose="00000500000000000000" pitchFamily="50" charset="-34"/>
                        <a:ea typeface="+mn-ea"/>
                        <a:cs typeface="Chulabhorn Likit Text" panose="00000500000000000000" pitchFamily="50" charset="-34"/>
                      </a:endParaRPr>
                    </a:p>
                  </a:txBody>
                  <a:tcPr marL="51523" marR="51523" marT="0" marB="0">
                    <a:solidFill>
                      <a:srgbClr val="FCF8E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761970" rtl="0" eaLnBrk="1" fontAlgn="auto" latinLnBrk="0" hangingPunct="1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h-TH" sz="1200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ea typeface="Cordia New" panose="020B0304020202020204" pitchFamily="34" charset="-34"/>
                          <a:cs typeface="Chulabhorn Likit Text" panose="00000500000000000000" pitchFamily="50" charset="-34"/>
                        </a:rPr>
                        <a:t>1</a:t>
                      </a:r>
                      <a:r>
                        <a:rPr lang="th-TH" sz="1200" baseline="0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ea typeface="Cordia New" panose="020B0304020202020204" pitchFamily="34" charset="-34"/>
                          <a:cs typeface="Chulabhorn Likit Text" panose="00000500000000000000" pitchFamily="50" charset="-34"/>
                        </a:rPr>
                        <a:t> ระบบงาน</a:t>
                      </a:r>
                      <a:endParaRPr lang="en-US" sz="1200" dirty="0">
                        <a:solidFill>
                          <a:srgbClr val="002060"/>
                        </a:solidFill>
                        <a:effectLst/>
                        <a:latin typeface="Chulabhorn Likit Text" panose="00000500000000000000" pitchFamily="50" charset="-34"/>
                        <a:ea typeface="Cordia New" panose="020B0304020202020204" pitchFamily="34" charset="-34"/>
                        <a:cs typeface="Chulabhorn Likit Text" panose="00000500000000000000" pitchFamily="50" charset="-34"/>
                      </a:endParaRPr>
                    </a:p>
                  </a:txBody>
                  <a:tcPr marL="51523" marR="51523" marT="0" marB="0">
                    <a:solidFill>
                      <a:srgbClr val="FCF8E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761970" rtl="0" eaLnBrk="1" fontAlgn="auto" latinLnBrk="0" hangingPunct="1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200" dirty="0" smtClean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ea typeface="Cordia New" panose="020B0304020202020204" pitchFamily="34" charset="-34"/>
                          <a:cs typeface="Chulabhorn Likit Text" panose="00000500000000000000" pitchFamily="50" charset="-34"/>
                        </a:rPr>
                        <a:t>-</a:t>
                      </a:r>
                    </a:p>
                  </a:txBody>
                  <a:tcPr marL="68580" marR="68580" marT="0" marB="0">
                    <a:solidFill>
                      <a:srgbClr val="FCF8E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761970" rtl="0" eaLnBrk="1" fontAlgn="auto" latinLnBrk="0" hangingPunct="1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200" dirty="0" smtClean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ea typeface="Cordia New" panose="020B0304020202020204" pitchFamily="34" charset="-34"/>
                          <a:cs typeface="Chulabhorn Likit Text" panose="00000500000000000000" pitchFamily="50" charset="-34"/>
                        </a:rPr>
                        <a:t>530,000</a:t>
                      </a:r>
                      <a:endParaRPr lang="en-US" sz="1200" dirty="0">
                        <a:solidFill>
                          <a:srgbClr val="002060"/>
                        </a:solidFill>
                        <a:effectLst/>
                        <a:latin typeface="Chulabhorn Likit Text" panose="00000500000000000000" pitchFamily="50" charset="-34"/>
                        <a:ea typeface="Cordia New" panose="020B0304020202020204" pitchFamily="34" charset="-34"/>
                        <a:cs typeface="Chulabhorn Likit Text" panose="00000500000000000000" pitchFamily="50" charset="-34"/>
                      </a:endParaRPr>
                    </a:p>
                  </a:txBody>
                  <a:tcPr marL="68580" marR="68580" marT="0" marB="0">
                    <a:solidFill>
                      <a:srgbClr val="FCF8E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761970" rtl="0" eaLnBrk="1" fontAlgn="auto" latinLnBrk="0" hangingPunct="1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200" dirty="0" smtClean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ea typeface="Cordia New" panose="020B0304020202020204" pitchFamily="34" charset="-34"/>
                          <a:cs typeface="Chulabhorn Likit Text" panose="00000500000000000000" pitchFamily="50" charset="-34"/>
                        </a:rPr>
                        <a:t>-</a:t>
                      </a:r>
                      <a:endParaRPr lang="en-US" sz="1200" dirty="0">
                        <a:solidFill>
                          <a:srgbClr val="002060"/>
                        </a:solidFill>
                        <a:effectLst/>
                        <a:latin typeface="Chulabhorn Likit Text" panose="00000500000000000000" pitchFamily="50" charset="-34"/>
                        <a:ea typeface="Cordia New" panose="020B0304020202020204" pitchFamily="34" charset="-34"/>
                        <a:cs typeface="Chulabhorn Likit Text" panose="00000500000000000000" pitchFamily="50" charset="-34"/>
                      </a:endParaRPr>
                    </a:p>
                  </a:txBody>
                  <a:tcPr marL="68580" marR="68580" marT="0" marB="0">
                    <a:solidFill>
                      <a:srgbClr val="FCF8E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92619780"/>
                  </a:ext>
                </a:extLst>
              </a:tr>
              <a:tr h="209065">
                <a:tc>
                  <a:txBody>
                    <a:bodyPr/>
                    <a:lstStyle/>
                    <a:p>
                      <a:pPr marL="0" marR="0" lvl="0" indent="0" algn="l" defTabSz="761970" rtl="0" eaLnBrk="1" fontAlgn="auto" latinLnBrk="0" hangingPunct="1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867275" algn="l"/>
                        </a:tabLst>
                        <a:defRPr/>
                      </a:pPr>
                      <a:r>
                        <a:rPr lang="th-TH" sz="1200" b="1" kern="1200" dirty="0" smtClean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2</a:t>
                      </a:r>
                      <a:r>
                        <a:rPr lang="en-US" sz="1200" b="1" kern="1200" dirty="0" smtClean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2</a:t>
                      </a:r>
                      <a:r>
                        <a:rPr lang="th-TH" sz="1200" b="1" kern="1200" dirty="0" smtClean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. โครงการประชุมเชิงปฏิบัติการการจัดทำสื่อดิจิทัลออนไลน์</a:t>
                      </a:r>
                      <a:endParaRPr lang="en-US" sz="1200" b="1" kern="1200" dirty="0">
                        <a:solidFill>
                          <a:srgbClr val="002060"/>
                        </a:solidFill>
                        <a:effectLst/>
                        <a:latin typeface="Chulabhorn Likit Text" panose="00000500000000000000" pitchFamily="50" charset="-34"/>
                        <a:ea typeface="+mn-ea"/>
                        <a:cs typeface="Chulabhorn Likit Text" panose="00000500000000000000" pitchFamily="50" charset="-34"/>
                      </a:endParaRPr>
                    </a:p>
                  </a:txBody>
                  <a:tcPr marL="51523" marR="51523" marT="0" marB="0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761970" rtl="0" eaLnBrk="1" fontAlgn="auto" latinLnBrk="0" hangingPunct="1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h-TH" sz="1200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ea typeface="Cordia New" panose="020B0304020202020204" pitchFamily="34" charset="-34"/>
                          <a:cs typeface="Chulabhorn Likit Text" panose="00000500000000000000" pitchFamily="50" charset="-34"/>
                        </a:rPr>
                        <a:t>1</a:t>
                      </a:r>
                      <a:r>
                        <a:rPr lang="th-TH" sz="1200" baseline="0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ea typeface="Cordia New" panose="020B0304020202020204" pitchFamily="34" charset="-34"/>
                          <a:cs typeface="Chulabhorn Likit Text" panose="00000500000000000000" pitchFamily="50" charset="-34"/>
                        </a:rPr>
                        <a:t> ระบบงาน</a:t>
                      </a:r>
                      <a:endParaRPr lang="en-US" sz="1200" dirty="0">
                        <a:solidFill>
                          <a:srgbClr val="002060"/>
                        </a:solidFill>
                        <a:effectLst/>
                        <a:latin typeface="Chulabhorn Likit Text" panose="00000500000000000000" pitchFamily="50" charset="-34"/>
                        <a:ea typeface="Cordia New" panose="020B0304020202020204" pitchFamily="34" charset="-34"/>
                        <a:cs typeface="Chulabhorn Likit Text" panose="00000500000000000000" pitchFamily="50" charset="-34"/>
                      </a:endParaRPr>
                    </a:p>
                  </a:txBody>
                  <a:tcPr marL="51523" marR="51523" marT="0" marB="0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761970" rtl="0" eaLnBrk="1" fontAlgn="auto" latinLnBrk="0" hangingPunct="1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200" dirty="0" smtClean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ea typeface="Cordia New" panose="020B0304020202020204" pitchFamily="34" charset="-34"/>
                          <a:cs typeface="Chulabhorn Likit Text" panose="00000500000000000000" pitchFamily="50" charset="-34"/>
                        </a:rPr>
                        <a:t>-</a:t>
                      </a:r>
                    </a:p>
                  </a:txBody>
                  <a:tcPr marL="68580" marR="68580" marT="0" marB="0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761970" rtl="0" eaLnBrk="1" fontAlgn="auto" latinLnBrk="0" hangingPunct="1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200" dirty="0" smtClean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ea typeface="Cordia New" panose="020B0304020202020204" pitchFamily="34" charset="-34"/>
                          <a:cs typeface="Chulabhorn Likit Text" panose="00000500000000000000" pitchFamily="50" charset="-34"/>
                        </a:rPr>
                        <a:t>500,000</a:t>
                      </a:r>
                      <a:endParaRPr lang="en-US" sz="1200" dirty="0">
                        <a:solidFill>
                          <a:srgbClr val="002060"/>
                        </a:solidFill>
                        <a:effectLst/>
                        <a:latin typeface="Chulabhorn Likit Text" panose="00000500000000000000" pitchFamily="50" charset="-34"/>
                        <a:ea typeface="Cordia New" panose="020B0304020202020204" pitchFamily="34" charset="-34"/>
                        <a:cs typeface="Chulabhorn Likit Text" panose="00000500000000000000" pitchFamily="50" charset="-34"/>
                      </a:endParaRPr>
                    </a:p>
                  </a:txBody>
                  <a:tcPr marL="68580" marR="68580" marT="0" marB="0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761970" rtl="0" eaLnBrk="1" fontAlgn="auto" latinLnBrk="0" hangingPunct="1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200" dirty="0" smtClean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ea typeface="Cordia New" panose="020B0304020202020204" pitchFamily="34" charset="-34"/>
                          <a:cs typeface="Chulabhorn Likit Text" panose="00000500000000000000" pitchFamily="50" charset="-34"/>
                        </a:rPr>
                        <a:t>-</a:t>
                      </a:r>
                      <a:endParaRPr lang="en-US" sz="1200" dirty="0">
                        <a:solidFill>
                          <a:srgbClr val="002060"/>
                        </a:solidFill>
                        <a:effectLst/>
                        <a:latin typeface="Chulabhorn Likit Text" panose="00000500000000000000" pitchFamily="50" charset="-34"/>
                        <a:ea typeface="Cordia New" panose="020B0304020202020204" pitchFamily="34" charset="-34"/>
                        <a:cs typeface="Chulabhorn Likit Text" panose="00000500000000000000" pitchFamily="50" charset="-34"/>
                      </a:endParaRPr>
                    </a:p>
                  </a:txBody>
                  <a:tcPr marL="68580" marR="68580" marT="0" marB="0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55772041"/>
                  </a:ext>
                </a:extLst>
              </a:tr>
              <a:tr h="350509">
                <a:tc>
                  <a:txBody>
                    <a:bodyPr/>
                    <a:lstStyle/>
                    <a:p>
                      <a:pPr marL="0" marR="0" lvl="0" indent="0" algn="ctr" defTabSz="761970" rtl="0" eaLnBrk="1" fontAlgn="auto" latinLnBrk="0" hangingPunct="1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867275" algn="l"/>
                        </a:tabLst>
                        <a:defRPr/>
                      </a:pPr>
                      <a:r>
                        <a:rPr lang="th-TH" sz="1200" b="1" kern="1200" dirty="0" smtClean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รวม</a:t>
                      </a:r>
                      <a:endParaRPr lang="en-US" sz="1200" b="1" kern="1200" dirty="0">
                        <a:solidFill>
                          <a:srgbClr val="002060"/>
                        </a:solidFill>
                        <a:effectLst/>
                        <a:latin typeface="Chulabhorn Likit Text" panose="00000500000000000000" pitchFamily="50" charset="-34"/>
                        <a:ea typeface="+mn-ea"/>
                        <a:cs typeface="Chulabhorn Likit Text" panose="00000500000000000000" pitchFamily="50" charset="-34"/>
                      </a:endParaRPr>
                    </a:p>
                  </a:txBody>
                  <a:tcPr marL="51523" marR="51523" marT="0" marB="0" anchor="ctr">
                    <a:solidFill>
                      <a:srgbClr val="FCF8E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761970" rtl="0" eaLnBrk="1" fontAlgn="auto" latinLnBrk="0" hangingPunct="1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200" dirty="0">
                        <a:solidFill>
                          <a:srgbClr val="002060"/>
                        </a:solidFill>
                        <a:effectLst/>
                        <a:latin typeface="Chulabhorn Likit Text" panose="00000500000000000000" pitchFamily="50" charset="-34"/>
                        <a:ea typeface="Cordia New" panose="020B0304020202020204" pitchFamily="34" charset="-34"/>
                        <a:cs typeface="Chulabhorn Likit Text" panose="00000500000000000000" pitchFamily="50" charset="-34"/>
                      </a:endParaRPr>
                    </a:p>
                  </a:txBody>
                  <a:tcPr marL="51523" marR="51523" marT="0" marB="0">
                    <a:solidFill>
                      <a:srgbClr val="FCF8E8"/>
                    </a:solidFill>
                  </a:tcPr>
                </a:tc>
                <a:tc>
                  <a:txBody>
                    <a:bodyPr/>
                    <a:lstStyle/>
                    <a:p>
                      <a:pPr algn="r">
                        <a:lnSpc>
                          <a:spcPct val="110000"/>
                        </a:lnSpc>
                      </a:pPr>
                      <a:r>
                        <a:rPr lang="en-US" sz="1200" b="1" dirty="0" smtClean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ea typeface="Cordia New" panose="020B0304020202020204" pitchFamily="34" charset="-34"/>
                          <a:cs typeface="Chulabhorn Likit Text" panose="00000500000000000000" pitchFamily="50" charset="-34"/>
                        </a:rPr>
                        <a:t>25,465,440</a:t>
                      </a:r>
                    </a:p>
                  </a:txBody>
                  <a:tcPr marL="68580" marR="68580" marT="0" marB="0" anchor="ctr">
                    <a:solidFill>
                      <a:srgbClr val="FCF8E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761970" rtl="0" eaLnBrk="1" fontAlgn="auto" latinLnBrk="0" hangingPunct="1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200" b="1" dirty="0" smtClean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ea typeface="Cordia New" panose="020B0304020202020204" pitchFamily="34" charset="-34"/>
                          <a:cs typeface="Chulabhorn Likit Text" panose="00000500000000000000" pitchFamily="50" charset="-34"/>
                        </a:rPr>
                        <a:t>24,680,000</a:t>
                      </a:r>
                    </a:p>
                  </a:txBody>
                  <a:tcPr marL="68580" marR="68580" marT="0" marB="0" anchor="ctr">
                    <a:solidFill>
                      <a:srgbClr val="FCF8E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761970" rtl="0" eaLnBrk="1" fontAlgn="auto" latinLnBrk="0" hangingPunct="1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200" b="1" dirty="0" smtClean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ea typeface="Cordia New" panose="020B0304020202020204" pitchFamily="34" charset="-34"/>
                          <a:cs typeface="Chulabhorn Likit Text" panose="00000500000000000000" pitchFamily="50" charset="-34"/>
                        </a:rPr>
                        <a:t>16,320,000</a:t>
                      </a:r>
                    </a:p>
                  </a:txBody>
                  <a:tcPr marL="68580" marR="68580" marT="0" marB="0" anchor="ctr">
                    <a:solidFill>
                      <a:srgbClr val="FCF8E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86757337"/>
                  </a:ext>
                </a:extLst>
              </a:tr>
            </a:tbl>
          </a:graphicData>
        </a:graphic>
      </p:graphicFrame>
      <p:sp>
        <p:nvSpPr>
          <p:cNvPr id="5" name="Rectangle 1"/>
          <p:cNvSpPr>
            <a:spLocks noChangeArrowheads="1"/>
          </p:cNvSpPr>
          <p:nvPr/>
        </p:nvSpPr>
        <p:spPr bwMode="auto">
          <a:xfrm>
            <a:off x="1545167" y="1555320"/>
            <a:ext cx="153953" cy="3077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76200" tIns="38100" rIns="76200" bIns="38100" numCol="1" anchor="ctr" anchorCtr="0" compatLnSpc="1">
            <a:prstTxWarp prst="textNoShape">
              <a:avLst/>
            </a:prstTxWarp>
            <a:spAutoFit/>
          </a:bodyPr>
          <a:lstStyle/>
          <a:p>
            <a:endParaRPr lang="th-TH" sz="1500"/>
          </a:p>
        </p:txBody>
      </p:sp>
      <p:sp>
        <p:nvSpPr>
          <p:cNvPr id="6" name="สี่เหลี่ยมผืนผ้ามุมมน 5"/>
          <p:cNvSpPr>
            <a:spLocks/>
          </p:cNvSpPr>
          <p:nvPr/>
        </p:nvSpPr>
        <p:spPr>
          <a:xfrm>
            <a:off x="174869" y="92044"/>
            <a:ext cx="9706607" cy="619156"/>
          </a:xfrm>
          <a:prstGeom prst="roundRect">
            <a:avLst/>
          </a:prstGeom>
          <a:solidFill>
            <a:srgbClr val="F2CEB8"/>
          </a:solidFill>
          <a:ln w="28575" cap="flat" cmpd="sng" algn="ctr">
            <a:noFill/>
            <a:prstDash val="solid"/>
            <a:miter lim="800000"/>
          </a:ln>
          <a:effectLst>
            <a:outerShdw blurRad="57785" dist="33020" dir="318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brightRoom" dir="t">
              <a:rot lat="0" lon="0" rev="600000"/>
            </a:lightRig>
          </a:scene3d>
          <a:sp3d prstMaterial="metal">
            <a:bevelT w="38100" h="57150" prst="angle"/>
          </a:sp3d>
        </p:spPr>
        <p:txBody>
          <a:bodyPr rot="0" spcFirstLastPara="0" vert="horz" wrap="square" lIns="76200" tIns="38100" rIns="76200" bIns="381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fontAlgn="base">
              <a:lnSpc>
                <a:spcPct val="120000"/>
              </a:lnSpc>
            </a:pPr>
            <a:r>
              <a:rPr lang="th-TH" sz="1600" b="1" dirty="0">
                <a:solidFill>
                  <a:srgbClr val="002060"/>
                </a:solidFill>
                <a:effectLst/>
                <a:latin typeface="Chulabhorn Likit Text" panose="00000500000000000000" pitchFamily="50" charset="-34"/>
                <a:ea typeface="Malgun Gothic" panose="020B0503020000020004" pitchFamily="34" charset="-127"/>
                <a:cs typeface="Chulabhorn Likit Text" panose="00000500000000000000" pitchFamily="50" charset="-34"/>
              </a:rPr>
              <a:t>แผนงาน/โครงการตามแผนปฏิบัติการดิจิทัล (ระยะยาว) พ.ศ. </a:t>
            </a:r>
            <a:r>
              <a:rPr lang="en-US" sz="1600" b="1" dirty="0" smtClean="0">
                <a:solidFill>
                  <a:srgbClr val="002060"/>
                </a:solidFill>
                <a:effectLst/>
                <a:latin typeface="Chulabhorn Likit Text" panose="00000500000000000000" pitchFamily="50" charset="-34"/>
                <a:ea typeface="Malgun Gothic" panose="020B0503020000020004" pitchFamily="34" charset="-127"/>
                <a:cs typeface="Chulabhorn Likit Text" panose="00000500000000000000" pitchFamily="50" charset="-34"/>
              </a:rPr>
              <a:t>2566 </a:t>
            </a:r>
            <a:r>
              <a:rPr lang="en-US" sz="1600" b="1" dirty="0">
                <a:solidFill>
                  <a:srgbClr val="002060"/>
                </a:solidFill>
                <a:effectLst/>
                <a:latin typeface="Chulabhorn Likit Text" panose="00000500000000000000" pitchFamily="50" charset="-34"/>
                <a:ea typeface="Malgun Gothic" panose="020B0503020000020004" pitchFamily="34" charset="-127"/>
                <a:cs typeface="Chulabhorn Likit Text" panose="00000500000000000000" pitchFamily="50" charset="-34"/>
              </a:rPr>
              <a:t>- </a:t>
            </a:r>
            <a:r>
              <a:rPr lang="en-US" sz="1600" b="1" dirty="0" smtClean="0">
                <a:solidFill>
                  <a:srgbClr val="002060"/>
                </a:solidFill>
                <a:effectLst/>
                <a:latin typeface="Chulabhorn Likit Text" panose="00000500000000000000" pitchFamily="50" charset="-34"/>
                <a:ea typeface="Malgun Gothic" panose="020B0503020000020004" pitchFamily="34" charset="-127"/>
                <a:cs typeface="Chulabhorn Likit Text" panose="00000500000000000000" pitchFamily="50" charset="-34"/>
              </a:rPr>
              <a:t>2568 </a:t>
            </a:r>
            <a:r>
              <a:rPr lang="th-TH" sz="1600" b="1" dirty="0" smtClean="0">
                <a:solidFill>
                  <a:srgbClr val="002060"/>
                </a:solidFill>
                <a:effectLst/>
                <a:latin typeface="Chulabhorn Likit Text" panose="00000500000000000000" pitchFamily="50" charset="-34"/>
                <a:ea typeface="Malgun Gothic" panose="020B0503020000020004" pitchFamily="34" charset="-127"/>
                <a:cs typeface="Chulabhorn Likit Text" panose="00000500000000000000" pitchFamily="50" charset="-34"/>
              </a:rPr>
              <a:t> </a:t>
            </a:r>
            <a:r>
              <a:rPr lang="th-TH" sz="1600" b="1" dirty="0">
                <a:solidFill>
                  <a:srgbClr val="002060"/>
                </a:solidFill>
                <a:effectLst/>
                <a:latin typeface="Chulabhorn Likit Text" panose="00000500000000000000" pitchFamily="50" charset="-34"/>
                <a:ea typeface="Malgun Gothic" panose="020B0503020000020004" pitchFamily="34" charset="-127"/>
                <a:cs typeface="Chulabhorn Likit Text" panose="00000500000000000000" pitchFamily="50" charset="-34"/>
              </a:rPr>
              <a:t/>
            </a:r>
            <a:br>
              <a:rPr lang="th-TH" sz="1600" b="1" dirty="0">
                <a:solidFill>
                  <a:srgbClr val="002060"/>
                </a:solidFill>
                <a:effectLst/>
                <a:latin typeface="Chulabhorn Likit Text" panose="00000500000000000000" pitchFamily="50" charset="-34"/>
                <a:ea typeface="Malgun Gothic" panose="020B0503020000020004" pitchFamily="34" charset="-127"/>
                <a:cs typeface="Chulabhorn Likit Text" panose="00000500000000000000" pitchFamily="50" charset="-34"/>
              </a:rPr>
            </a:br>
            <a:r>
              <a:rPr lang="th-TH" sz="1600" b="1" dirty="0">
                <a:solidFill>
                  <a:srgbClr val="002060"/>
                </a:solidFill>
                <a:effectLst/>
                <a:latin typeface="Chulabhorn Likit Text" panose="00000500000000000000" pitchFamily="50" charset="-34"/>
                <a:ea typeface="Malgun Gothic" panose="020B0503020000020004" pitchFamily="34" charset="-127"/>
                <a:cs typeface="Chulabhorn Likit Text" panose="00000500000000000000" pitchFamily="50" charset="-34"/>
              </a:rPr>
              <a:t>กองทุนพัฒนาบทบาทสตรี</a:t>
            </a:r>
            <a:endParaRPr lang="en-US" sz="1600" dirty="0">
              <a:solidFill>
                <a:srgbClr val="002060"/>
              </a:solidFill>
              <a:latin typeface="Chulabhorn Likit Text" panose="00000500000000000000" pitchFamily="50" charset="-34"/>
              <a:ea typeface="Times New Roman" panose="02020603050405020304" pitchFamily="18" charset="0"/>
              <a:cs typeface="Chulabhorn Likit Text" panose="00000500000000000000" pitchFamily="50" charset="-34"/>
            </a:endParaRPr>
          </a:p>
        </p:txBody>
      </p:sp>
    </p:spTree>
    <p:extLst>
      <p:ext uri="{BB962C8B-B14F-4D97-AF65-F5344CB8AC3E}">
        <p14:creationId xmlns:p14="http://schemas.microsoft.com/office/powerpoint/2010/main" val="89808346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ชื่อเรื่อง 1"/>
          <p:cNvSpPr>
            <a:spLocks noGrp="1"/>
          </p:cNvSpPr>
          <p:nvPr>
            <p:ph type="ctrTitle"/>
          </p:nvPr>
        </p:nvSpPr>
        <p:spPr>
          <a:xfrm>
            <a:off x="519953" y="917372"/>
            <a:ext cx="9045388" cy="3878744"/>
          </a:xfrm>
          <a:solidFill>
            <a:schemeClr val="accent6">
              <a:lumMod val="20000"/>
              <a:lumOff val="80000"/>
            </a:schemeClr>
          </a:solidFill>
          <a:ln>
            <a:noFill/>
          </a:ln>
          <a:effectLst>
            <a:outerShdw blurRad="149987" dist="250190" dir="8460000" algn="ctr">
              <a:srgbClr val="000000">
                <a:alpha val="28000"/>
              </a:srgbClr>
            </a:outerShdw>
          </a:effectLst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>
            <a:normAutofit/>
          </a:bodyPr>
          <a:lstStyle/>
          <a:p>
            <a:pPr>
              <a:lnSpc>
                <a:spcPct val="120000"/>
              </a:lnSpc>
            </a:pPr>
            <a:r>
              <a:rPr lang="th-TH" sz="3400" b="1" dirty="0">
                <a:solidFill>
                  <a:srgbClr val="002060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แผนปฏิบัติการดิจิทัลประจำปีบัญชี </a:t>
            </a:r>
            <a:r>
              <a:rPr lang="th-TH" sz="3400" b="1" dirty="0" smtClean="0">
                <a:solidFill>
                  <a:srgbClr val="002060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256</a:t>
            </a:r>
            <a:r>
              <a:rPr lang="en-US" sz="3400" b="1" dirty="0" smtClean="0">
                <a:solidFill>
                  <a:srgbClr val="002060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7</a:t>
            </a:r>
            <a:br>
              <a:rPr lang="en-US" sz="3400" b="1" dirty="0" smtClean="0">
                <a:solidFill>
                  <a:srgbClr val="002060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</a:br>
            <a:r>
              <a:rPr lang="th-TH" sz="3400" b="1" dirty="0" smtClean="0">
                <a:solidFill>
                  <a:srgbClr val="002060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 </a:t>
            </a:r>
            <a:r>
              <a:rPr lang="th-TH" sz="3400" b="1" dirty="0">
                <a:solidFill>
                  <a:srgbClr val="002060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กองทุนพัฒนาบทบาทสตรี</a:t>
            </a:r>
            <a:r>
              <a:rPr lang="th-TH" sz="3400" dirty="0">
                <a:solidFill>
                  <a:srgbClr val="002060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/>
            </a:r>
            <a:br>
              <a:rPr lang="th-TH" sz="3400" dirty="0">
                <a:solidFill>
                  <a:srgbClr val="002060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</a:br>
            <a:r>
              <a:rPr lang="th-TH" sz="3400" dirty="0">
                <a:solidFill>
                  <a:srgbClr val="002060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/>
            </a:r>
            <a:br>
              <a:rPr lang="th-TH" sz="3400" dirty="0">
                <a:solidFill>
                  <a:srgbClr val="002060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</a:br>
            <a:endParaRPr lang="th-TH" sz="3400" dirty="0">
              <a:solidFill>
                <a:srgbClr val="002060"/>
              </a:solidFill>
              <a:latin typeface="Chulabhorn Likit Text" panose="00000500000000000000" pitchFamily="50" charset="-34"/>
              <a:cs typeface="Chulabhorn Likit Text" panose="00000500000000000000" pitchFamily="50" charset="-34"/>
            </a:endParaRPr>
          </a:p>
        </p:txBody>
      </p:sp>
    </p:spTree>
    <p:extLst>
      <p:ext uri="{BB962C8B-B14F-4D97-AF65-F5344CB8AC3E}">
        <p14:creationId xmlns:p14="http://schemas.microsoft.com/office/powerpoint/2010/main" val="358851453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สี่เหลี่ยมผืนผ้า 3"/>
          <p:cNvSpPr/>
          <p:nvPr/>
        </p:nvSpPr>
        <p:spPr>
          <a:xfrm>
            <a:off x="1984583" y="199593"/>
            <a:ext cx="6638802" cy="338554"/>
          </a:xfrm>
          <a:prstGeom prst="rect">
            <a:avLst/>
          </a:prstGeom>
          <a:solidFill>
            <a:srgbClr val="CDF0EA"/>
          </a:solidFill>
          <a:ln>
            <a:noFill/>
          </a:ln>
          <a:effectLst>
            <a:outerShdw blurRad="57785" dist="33020" dir="318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brightRoom" dir="t">
              <a:rot lat="0" lon="0" rev="600000"/>
            </a:lightRig>
          </a:scene3d>
          <a:sp3d prstMaterial="metal">
            <a:bevelT w="38100" h="57150" prst="angle"/>
          </a:sp3d>
        </p:spPr>
        <p:txBody>
          <a:bodyPr wrap="square">
            <a:spAutoFit/>
          </a:bodyPr>
          <a:lstStyle/>
          <a:p>
            <a:pPr algn="ctr"/>
            <a:r>
              <a:rPr lang="th-TH" sz="1600" b="1" dirty="0">
                <a:solidFill>
                  <a:srgbClr val="002060"/>
                </a:solidFill>
                <a:effectLst/>
                <a:latin typeface="Chulabhorn Likit Text" panose="00000500000000000000" pitchFamily="50" charset="-34"/>
                <a:ea typeface="Cordia New" panose="020B0304020202020204" pitchFamily="34" charset="-34"/>
                <a:cs typeface="Chulabhorn Likit Text" panose="00000500000000000000" pitchFamily="50" charset="-34"/>
              </a:rPr>
              <a:t>แผนปฏิบัติการดิจิทัลประจำปีบัญชี </a:t>
            </a:r>
            <a:r>
              <a:rPr lang="th-TH" sz="1600" b="1" dirty="0" smtClean="0">
                <a:solidFill>
                  <a:srgbClr val="002060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256</a:t>
            </a:r>
            <a:r>
              <a:rPr lang="en-US" sz="1600" b="1" dirty="0" smtClean="0">
                <a:solidFill>
                  <a:srgbClr val="002060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7</a:t>
            </a:r>
            <a:r>
              <a:rPr lang="th-TH" sz="1600" b="1" dirty="0" smtClean="0">
                <a:solidFill>
                  <a:srgbClr val="002060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 </a:t>
            </a:r>
            <a:r>
              <a:rPr lang="th-TH" sz="1600" b="1" dirty="0">
                <a:solidFill>
                  <a:srgbClr val="002060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กองทุนพัฒนาบทบาทสตรี</a:t>
            </a:r>
            <a:endParaRPr lang="th-TH" sz="1600" dirty="0">
              <a:solidFill>
                <a:srgbClr val="002060"/>
              </a:solidFill>
              <a:latin typeface="Chulabhorn Likit Text" panose="00000500000000000000" pitchFamily="50" charset="-34"/>
              <a:cs typeface="Chulabhorn Likit Text" panose="00000500000000000000" pitchFamily="50" charset="-34"/>
            </a:endParaRPr>
          </a:p>
        </p:txBody>
      </p:sp>
      <p:pic>
        <p:nvPicPr>
          <p:cNvPr id="5" name="Picture 1" descr="จำนวนสมาชิกกองทุนพัฒนาบทบาทสตรี (ข้อมูล ณ 15 กุมภาพันธ์ 2562) -  สำนักงานพัฒนาชุมชนจังหวัดอำนาจเจริญ"/>
          <p:cNvPicPr/>
          <p:nvPr/>
        </p:nvPicPr>
        <p:blipFill>
          <a:blip r:embed="rId2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691973" y="7877"/>
            <a:ext cx="556954" cy="536728"/>
          </a:xfrm>
          <a:prstGeom prst="rect">
            <a:avLst/>
          </a:prstGeom>
          <a:noFill/>
          <a:ln>
            <a:noFill/>
          </a:ln>
        </p:spPr>
      </p:pic>
      <p:pic>
        <p:nvPicPr>
          <p:cNvPr id="6" name="Picture 2" descr="โลโก้กรมการพัฒนาชุมชน (Version2560) - สำนักงานพัฒนาชุมชนจังหวัดหนองคาย |  โลโก้, ดอกไม้ผ้า, วันเกิด"/>
          <p:cNvPicPr/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41844" y="82765"/>
            <a:ext cx="555812" cy="527857"/>
          </a:xfrm>
          <a:prstGeom prst="rect">
            <a:avLst/>
          </a:prstGeom>
          <a:noFill/>
          <a:ln>
            <a:noFill/>
          </a:ln>
        </p:spPr>
      </p:pic>
      <p:sp>
        <p:nvSpPr>
          <p:cNvPr id="8" name="กล่องข้อความ 7"/>
          <p:cNvSpPr txBox="1"/>
          <p:nvPr/>
        </p:nvSpPr>
        <p:spPr>
          <a:xfrm>
            <a:off x="192670" y="900315"/>
            <a:ext cx="1791913" cy="646331"/>
          </a:xfrm>
          <a:prstGeom prst="rect">
            <a:avLst/>
          </a:prstGeom>
          <a:solidFill>
            <a:srgbClr val="FBF6C5"/>
          </a:solidFill>
          <a:ln>
            <a:noFill/>
          </a:ln>
          <a:effectLst>
            <a:outerShdw blurRad="107950" dist="12700" dir="5400000" algn="ctr">
              <a:srgbClr val="000000"/>
            </a:outerShdw>
          </a:effectLst>
          <a:scene3d>
            <a:camera prst="orthographicFront">
              <a:rot lat="0" lon="0" rev="0"/>
            </a:camera>
            <a:lightRig rig="soft" dir="t">
              <a:rot lat="0" lon="0" rev="0"/>
            </a:lightRig>
          </a:scene3d>
          <a:sp3d contourW="44450" prstMaterial="matte">
            <a:bevelT w="63500" h="63500" prst="artDeco"/>
            <a:contourClr>
              <a:srgbClr val="FFFFFF"/>
            </a:contourClr>
          </a:sp3d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>
              <a:lnSpc>
                <a:spcPct val="120000"/>
              </a:lnSpc>
            </a:pPr>
            <a:r>
              <a:rPr lang="th-TH" sz="1000" b="1" dirty="0">
                <a:solidFill>
                  <a:srgbClr val="002060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1. ความเป็นมาแผนปฏิบัติการ</a:t>
            </a:r>
            <a:br>
              <a:rPr lang="th-TH" sz="1000" b="1" dirty="0">
                <a:solidFill>
                  <a:srgbClr val="002060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</a:br>
            <a:r>
              <a:rPr lang="th-TH" sz="1000" b="1" dirty="0">
                <a:solidFill>
                  <a:srgbClr val="002060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   ดิจิทัลประจำปีบัญชี </a:t>
            </a:r>
            <a:r>
              <a:rPr lang="th-TH" sz="1000" b="1" dirty="0" smtClean="0">
                <a:solidFill>
                  <a:srgbClr val="002060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256</a:t>
            </a:r>
            <a:r>
              <a:rPr lang="en-US" sz="1000" b="1" dirty="0" smtClean="0">
                <a:solidFill>
                  <a:srgbClr val="002060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7</a:t>
            </a:r>
            <a:r>
              <a:rPr lang="th-TH" sz="1000" b="1" dirty="0" smtClean="0">
                <a:solidFill>
                  <a:srgbClr val="002060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 </a:t>
            </a:r>
            <a:r>
              <a:rPr lang="th-TH" sz="1000" b="1" dirty="0">
                <a:solidFill>
                  <a:srgbClr val="002060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/>
            </a:r>
            <a:br>
              <a:rPr lang="th-TH" sz="1000" b="1" dirty="0">
                <a:solidFill>
                  <a:srgbClr val="002060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</a:br>
            <a:r>
              <a:rPr lang="th-TH" sz="1000" b="1" dirty="0">
                <a:solidFill>
                  <a:srgbClr val="002060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   กองทุนพัฒนาบทบาทสตรี</a:t>
            </a:r>
          </a:p>
        </p:txBody>
      </p:sp>
      <p:sp>
        <p:nvSpPr>
          <p:cNvPr id="9" name="สี่เหลี่ยมผืนผ้า 8"/>
          <p:cNvSpPr/>
          <p:nvPr/>
        </p:nvSpPr>
        <p:spPr>
          <a:xfrm>
            <a:off x="2188207" y="781414"/>
            <a:ext cx="7769412" cy="1007968"/>
          </a:xfrm>
          <a:prstGeom prst="rect">
            <a:avLst/>
          </a:prstGeom>
          <a:solidFill>
            <a:srgbClr val="FCF8E8"/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txBody>
          <a:bodyPr wrap="square">
            <a:spAutoFit/>
          </a:bodyPr>
          <a:lstStyle/>
          <a:p>
            <a:pPr algn="thaiDist">
              <a:lnSpc>
                <a:spcPct val="120000"/>
              </a:lnSpc>
            </a:pPr>
            <a:r>
              <a:rPr lang="th-TH" sz="1000" dirty="0">
                <a:solidFill>
                  <a:srgbClr val="002060"/>
                </a:solidFill>
                <a:latin typeface="Chulabhorn Likit Text" panose="00000500000000000000" pitchFamily="50" charset="-34"/>
                <a:ea typeface="Calibri" panose="020F0502020204030204" pitchFamily="34" charset="0"/>
                <a:cs typeface="Chulabhorn Likit Text" panose="00000500000000000000" pitchFamily="50" charset="-34"/>
              </a:rPr>
              <a:t>บันทึกข้อตกลงการประเมินผลการดำเนินงานทุนหมุนเวียน ประจำปีบัญชี </a:t>
            </a:r>
            <a:r>
              <a:rPr lang="th-TH" sz="1000" dirty="0" smtClean="0">
                <a:solidFill>
                  <a:srgbClr val="002060"/>
                </a:solidFill>
                <a:latin typeface="Chulabhorn Likit Text" panose="00000500000000000000" pitchFamily="50" charset="-34"/>
                <a:ea typeface="Calibri" panose="020F0502020204030204" pitchFamily="34" charset="0"/>
                <a:cs typeface="Chulabhorn Likit Text" panose="00000500000000000000" pitchFamily="50" charset="-34"/>
              </a:rPr>
              <a:t>256</a:t>
            </a:r>
            <a:r>
              <a:rPr lang="en-US" sz="1000" dirty="0" smtClean="0">
                <a:solidFill>
                  <a:srgbClr val="002060"/>
                </a:solidFill>
                <a:latin typeface="Chulabhorn Likit Text" panose="00000500000000000000" pitchFamily="50" charset="-34"/>
                <a:ea typeface="Calibri" panose="020F0502020204030204" pitchFamily="34" charset="0"/>
                <a:cs typeface="Chulabhorn Likit Text" panose="00000500000000000000" pitchFamily="50" charset="-34"/>
              </a:rPr>
              <a:t>6</a:t>
            </a:r>
            <a:r>
              <a:rPr lang="th-TH" sz="1000" dirty="0" smtClean="0">
                <a:solidFill>
                  <a:srgbClr val="002060"/>
                </a:solidFill>
                <a:latin typeface="Chulabhorn Likit Text" panose="00000500000000000000" pitchFamily="50" charset="-34"/>
                <a:ea typeface="Calibri" panose="020F0502020204030204" pitchFamily="34" charset="0"/>
                <a:cs typeface="Chulabhorn Likit Text" panose="00000500000000000000" pitchFamily="50" charset="-34"/>
              </a:rPr>
              <a:t> </a:t>
            </a:r>
            <a:r>
              <a:rPr lang="th-TH" sz="1000" dirty="0">
                <a:solidFill>
                  <a:srgbClr val="002060"/>
                </a:solidFill>
                <a:latin typeface="Chulabhorn Likit Text" panose="00000500000000000000" pitchFamily="50" charset="-34"/>
                <a:ea typeface="Calibri" panose="020F0502020204030204" pitchFamily="34" charset="0"/>
                <a:cs typeface="Chulabhorn Likit Text" panose="00000500000000000000" pitchFamily="50" charset="-34"/>
              </a:rPr>
              <a:t>ระหว่าง กระทรวงการคลังกับกองทุนพัฒนาบทบาทสตรี กรมการพัฒนาชุมชน ด้านที่ 5 การปฏิบัติงานของคณะกรรมการบริหาร ผู้บริหารทุนหมุนเวียน พนักงาน และลูกจ้าง ตัวชี้วัดที่ 5.1 บทบาทคณะกรรมการบริหารทุนหมุนเวียน ระดับความสำเร็จการเพิ่มประสิทธิภาพการกำกับดูแลของคณะกรรมการบริหารทุนหมุนเวียน กำหนดให้มีการจัดทำ</a:t>
            </a:r>
            <a:r>
              <a:rPr lang="th-TH" sz="1000" dirty="0">
                <a:solidFill>
                  <a:srgbClr val="002060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แผนปฏิบัติการดิจิทัล (ระยะยาว) พ.ศ. </a:t>
            </a:r>
            <a:r>
              <a:rPr lang="th-TH" sz="1000" dirty="0" smtClean="0">
                <a:solidFill>
                  <a:srgbClr val="002060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256</a:t>
            </a:r>
            <a:r>
              <a:rPr lang="en-US" sz="1000" dirty="0" smtClean="0">
                <a:solidFill>
                  <a:srgbClr val="002060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6</a:t>
            </a:r>
            <a:r>
              <a:rPr lang="th-TH" sz="1000" dirty="0" smtClean="0">
                <a:solidFill>
                  <a:srgbClr val="002060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 </a:t>
            </a:r>
            <a:r>
              <a:rPr lang="th-TH" sz="1000" dirty="0">
                <a:solidFill>
                  <a:srgbClr val="002060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– </a:t>
            </a:r>
            <a:r>
              <a:rPr lang="th-TH" sz="1000" dirty="0" smtClean="0">
                <a:solidFill>
                  <a:srgbClr val="002060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256</a:t>
            </a:r>
            <a:r>
              <a:rPr lang="en-US" sz="1000" dirty="0" smtClean="0">
                <a:solidFill>
                  <a:srgbClr val="002060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8</a:t>
            </a:r>
            <a:r>
              <a:rPr lang="th-TH" sz="1000" dirty="0" smtClean="0">
                <a:solidFill>
                  <a:srgbClr val="002060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 </a:t>
            </a:r>
            <a:r>
              <a:rPr lang="th-TH" sz="1000" dirty="0">
                <a:solidFill>
                  <a:srgbClr val="002060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กองทุนพัฒนาบทบาทสตรี และแผนปฏิบัติการดิจิทัล ประจำปีบัญชี </a:t>
            </a:r>
            <a:r>
              <a:rPr lang="th-TH" sz="1000" dirty="0" smtClean="0">
                <a:solidFill>
                  <a:srgbClr val="002060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256</a:t>
            </a:r>
            <a:r>
              <a:rPr lang="en-US" sz="1000" dirty="0" smtClean="0">
                <a:solidFill>
                  <a:srgbClr val="002060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7</a:t>
            </a:r>
            <a:r>
              <a:rPr lang="th-TH" sz="1000" dirty="0" smtClean="0">
                <a:solidFill>
                  <a:srgbClr val="002060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 </a:t>
            </a:r>
            <a:r>
              <a:rPr lang="th-TH" sz="1000" dirty="0">
                <a:solidFill>
                  <a:srgbClr val="002060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กองทุนพัฒนาบทบาทสตรี </a:t>
            </a:r>
            <a:r>
              <a:rPr lang="th-TH" sz="1000" dirty="0">
                <a:solidFill>
                  <a:srgbClr val="002060"/>
                </a:solidFill>
                <a:latin typeface="Chulabhorn Likit Text" panose="00000500000000000000" pitchFamily="50" charset="-34"/>
                <a:ea typeface="Calibri" panose="020F0502020204030204" pitchFamily="34" charset="0"/>
                <a:cs typeface="Chulabhorn Likit Text" panose="00000500000000000000" pitchFamily="50" charset="-34"/>
              </a:rPr>
              <a:t>ที่มีองค์ประกอบครบถ้วน มีคุณภาพ </a:t>
            </a:r>
            <a:r>
              <a:rPr lang="th-TH" sz="1000" spc="-42" dirty="0">
                <a:solidFill>
                  <a:srgbClr val="002060"/>
                </a:solidFill>
                <a:latin typeface="Chulabhorn Likit Text" panose="00000500000000000000" pitchFamily="50" charset="-34"/>
                <a:ea typeface="Calibri" panose="020F0502020204030204" pitchFamily="34" charset="0"/>
                <a:cs typeface="Chulabhorn Likit Text" panose="00000500000000000000" pitchFamily="50" charset="-34"/>
              </a:rPr>
              <a:t>และสอดคล้องกับวัตถุประสงค์จัดตั้ง รวมถึงพันธกิจของทุนหมุนเวียน</a:t>
            </a:r>
            <a:endParaRPr lang="th-TH" sz="1000" dirty="0">
              <a:solidFill>
                <a:srgbClr val="002060"/>
              </a:solidFill>
              <a:latin typeface="Chulabhorn Likit Text" panose="00000500000000000000" pitchFamily="50" charset="-34"/>
              <a:cs typeface="Chulabhorn Likit Text" panose="00000500000000000000" pitchFamily="50" charset="-34"/>
            </a:endParaRPr>
          </a:p>
        </p:txBody>
      </p:sp>
      <p:sp>
        <p:nvSpPr>
          <p:cNvPr id="11" name="กล่องข้อความ 10"/>
          <p:cNvSpPr txBox="1"/>
          <p:nvPr/>
        </p:nvSpPr>
        <p:spPr>
          <a:xfrm>
            <a:off x="192670" y="1874132"/>
            <a:ext cx="1792413" cy="646331"/>
          </a:xfrm>
          <a:prstGeom prst="rect">
            <a:avLst/>
          </a:prstGeom>
          <a:solidFill>
            <a:srgbClr val="F9DBF1"/>
          </a:solidFill>
          <a:ln>
            <a:noFill/>
          </a:ln>
          <a:effectLst>
            <a:outerShdw blurRad="107950" dist="12700" dir="5400000" algn="ctr">
              <a:srgbClr val="000000"/>
            </a:outerShdw>
          </a:effectLst>
          <a:scene3d>
            <a:camera prst="orthographicFront">
              <a:rot lat="0" lon="0" rev="0"/>
            </a:camera>
            <a:lightRig rig="soft" dir="t">
              <a:rot lat="0" lon="0" rev="0"/>
            </a:lightRig>
          </a:scene3d>
          <a:sp3d contourW="44450" prstMaterial="matte">
            <a:bevelT w="63500" h="63500" prst="artDeco"/>
            <a:contourClr>
              <a:srgbClr val="FFFFFF"/>
            </a:contourClr>
          </a:sp3d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>
              <a:lnSpc>
                <a:spcPct val="120000"/>
              </a:lnSpc>
            </a:pPr>
            <a:r>
              <a:rPr lang="th-TH" sz="1000" b="1" spc="-50" dirty="0">
                <a:solidFill>
                  <a:srgbClr val="002060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2. ขั้นตอนการจัดทำแผนปฏิบัติการดิจิทัล </a:t>
            </a:r>
            <a:r>
              <a:rPr lang="th-TH" sz="1000" b="1" dirty="0">
                <a:solidFill>
                  <a:srgbClr val="002060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ประจำปีบัญชี </a:t>
            </a:r>
            <a:r>
              <a:rPr lang="th-TH" sz="1000" b="1" dirty="0" smtClean="0">
                <a:solidFill>
                  <a:srgbClr val="002060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256</a:t>
            </a:r>
            <a:r>
              <a:rPr lang="en-US" sz="1000" b="1" dirty="0" smtClean="0">
                <a:solidFill>
                  <a:srgbClr val="002060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7</a:t>
            </a:r>
            <a:r>
              <a:rPr lang="th-TH" sz="1000" b="1" dirty="0" smtClean="0">
                <a:solidFill>
                  <a:srgbClr val="002060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      </a:t>
            </a:r>
            <a:r>
              <a:rPr lang="th-TH" sz="1000" b="1" dirty="0">
                <a:solidFill>
                  <a:srgbClr val="002060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/>
            </a:r>
            <a:br>
              <a:rPr lang="th-TH" sz="1000" b="1" dirty="0">
                <a:solidFill>
                  <a:srgbClr val="002060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</a:br>
            <a:r>
              <a:rPr lang="th-TH" sz="1000" b="1" dirty="0">
                <a:solidFill>
                  <a:srgbClr val="002060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กองทุนพัฒนาบทบาทสตรี</a:t>
            </a:r>
          </a:p>
        </p:txBody>
      </p:sp>
      <p:sp>
        <p:nvSpPr>
          <p:cNvPr id="13" name="สี่เหลี่ยมผืนผ้า 12"/>
          <p:cNvSpPr/>
          <p:nvPr/>
        </p:nvSpPr>
        <p:spPr>
          <a:xfrm>
            <a:off x="2190696" y="1874132"/>
            <a:ext cx="7901509" cy="900246"/>
          </a:xfrm>
          <a:prstGeom prst="rect">
            <a:avLst/>
          </a:prstGeom>
          <a:solidFill>
            <a:srgbClr val="FDF1FA"/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algn="thaiDist"/>
            <a:r>
              <a:rPr lang="th-TH" sz="1050" spc="-50" dirty="0">
                <a:solidFill>
                  <a:srgbClr val="002060"/>
                </a:solidFill>
                <a:latin typeface="Chulabhorn Likit Text" panose="00000500000000000000" pitchFamily="50" charset="-34"/>
                <a:ea typeface="Calibri" panose="020F0502020204030204" pitchFamily="34" charset="0"/>
                <a:cs typeface="Chulabhorn Likit Text" panose="00000500000000000000" pitchFamily="50" charset="-34"/>
              </a:rPr>
              <a:t>1. จัดประชุมทบทวน</a:t>
            </a:r>
            <a:r>
              <a:rPr lang="th-TH" sz="1050" spc="-50" dirty="0">
                <a:solidFill>
                  <a:srgbClr val="002060"/>
                </a:solidFill>
                <a:latin typeface="Chulabhorn Likit Text" panose="00000500000000000000" pitchFamily="50" charset="-34"/>
                <a:ea typeface="Times New Roman" panose="02020603050405020304" pitchFamily="18" charset="0"/>
                <a:cs typeface="Chulabhorn Likit Text" panose="00000500000000000000" pitchFamily="50" charset="-34"/>
              </a:rPr>
              <a:t>ทบทวนแผนปฏิบัติการดิจิทัล (ระยะยาว) พ.ศ. </a:t>
            </a:r>
            <a:r>
              <a:rPr lang="th-TH" sz="1050" spc="-50" dirty="0" smtClean="0">
                <a:solidFill>
                  <a:srgbClr val="002060"/>
                </a:solidFill>
                <a:latin typeface="Chulabhorn Likit Text" panose="00000500000000000000" pitchFamily="50" charset="-34"/>
                <a:ea typeface="Times New Roman" panose="02020603050405020304" pitchFamily="18" charset="0"/>
                <a:cs typeface="Chulabhorn Likit Text" panose="00000500000000000000" pitchFamily="50" charset="-34"/>
              </a:rPr>
              <a:t>256</a:t>
            </a:r>
            <a:r>
              <a:rPr lang="en-US" sz="1050" spc="-50" dirty="0" smtClean="0">
                <a:solidFill>
                  <a:srgbClr val="002060"/>
                </a:solidFill>
                <a:latin typeface="Chulabhorn Likit Text" panose="00000500000000000000" pitchFamily="50" charset="-34"/>
                <a:ea typeface="Times New Roman" panose="02020603050405020304" pitchFamily="18" charset="0"/>
                <a:cs typeface="Chulabhorn Likit Text" panose="00000500000000000000" pitchFamily="50" charset="-34"/>
              </a:rPr>
              <a:t>6</a:t>
            </a:r>
            <a:r>
              <a:rPr lang="th-TH" sz="1050" spc="-50" dirty="0" smtClean="0">
                <a:solidFill>
                  <a:srgbClr val="002060"/>
                </a:solidFill>
                <a:latin typeface="Chulabhorn Likit Text" panose="00000500000000000000" pitchFamily="50" charset="-34"/>
                <a:ea typeface="Times New Roman" panose="02020603050405020304" pitchFamily="18" charset="0"/>
                <a:cs typeface="Chulabhorn Likit Text" panose="00000500000000000000" pitchFamily="50" charset="-34"/>
              </a:rPr>
              <a:t> </a:t>
            </a:r>
            <a:r>
              <a:rPr lang="th-TH" sz="1050" spc="-50" dirty="0">
                <a:solidFill>
                  <a:srgbClr val="002060"/>
                </a:solidFill>
                <a:latin typeface="Chulabhorn Likit Text" panose="00000500000000000000" pitchFamily="50" charset="-34"/>
                <a:ea typeface="Times New Roman" panose="02020603050405020304" pitchFamily="18" charset="0"/>
                <a:cs typeface="Chulabhorn Likit Text" panose="00000500000000000000" pitchFamily="50" charset="-34"/>
              </a:rPr>
              <a:t>- </a:t>
            </a:r>
            <a:r>
              <a:rPr lang="th-TH" sz="1050" spc="-50" dirty="0" smtClean="0">
                <a:solidFill>
                  <a:srgbClr val="002060"/>
                </a:solidFill>
                <a:latin typeface="Chulabhorn Likit Text" panose="00000500000000000000" pitchFamily="50" charset="-34"/>
                <a:ea typeface="Times New Roman" panose="02020603050405020304" pitchFamily="18" charset="0"/>
                <a:cs typeface="Chulabhorn Likit Text" panose="00000500000000000000" pitchFamily="50" charset="-34"/>
              </a:rPr>
              <a:t>256</a:t>
            </a:r>
            <a:r>
              <a:rPr lang="en-US" sz="1050" spc="-50" dirty="0" smtClean="0">
                <a:solidFill>
                  <a:srgbClr val="002060"/>
                </a:solidFill>
                <a:latin typeface="Chulabhorn Likit Text" panose="00000500000000000000" pitchFamily="50" charset="-34"/>
                <a:ea typeface="Times New Roman" panose="02020603050405020304" pitchFamily="18" charset="0"/>
                <a:cs typeface="Chulabhorn Likit Text" panose="00000500000000000000" pitchFamily="50" charset="-34"/>
              </a:rPr>
              <a:t>8</a:t>
            </a:r>
            <a:r>
              <a:rPr lang="th-TH" sz="1050" spc="-50" dirty="0" smtClean="0">
                <a:solidFill>
                  <a:srgbClr val="002060"/>
                </a:solidFill>
                <a:latin typeface="Chulabhorn Likit Text" panose="00000500000000000000" pitchFamily="50" charset="-34"/>
                <a:ea typeface="Times New Roman" panose="02020603050405020304" pitchFamily="18" charset="0"/>
                <a:cs typeface="Chulabhorn Likit Text" panose="00000500000000000000" pitchFamily="50" charset="-34"/>
              </a:rPr>
              <a:t> </a:t>
            </a:r>
            <a:r>
              <a:rPr lang="th-TH" sz="1050" spc="-50" dirty="0">
                <a:solidFill>
                  <a:srgbClr val="002060"/>
                </a:solidFill>
                <a:latin typeface="Chulabhorn Likit Text" panose="00000500000000000000" pitchFamily="50" charset="-34"/>
                <a:ea typeface="Times New Roman" panose="02020603050405020304" pitchFamily="18" charset="0"/>
                <a:cs typeface="Chulabhorn Likit Text" panose="00000500000000000000" pitchFamily="50" charset="-34"/>
              </a:rPr>
              <a:t>กองทุนพัฒนาบทบาทสตรี และแผนปฏิบัติการดิจิทัล ประจำปีบัญชี </a:t>
            </a:r>
            <a:r>
              <a:rPr lang="th-TH" sz="1050" spc="-50" dirty="0" smtClean="0">
                <a:solidFill>
                  <a:srgbClr val="002060"/>
                </a:solidFill>
                <a:latin typeface="Chulabhorn Likit Text" panose="00000500000000000000" pitchFamily="50" charset="-34"/>
                <a:ea typeface="Times New Roman" panose="02020603050405020304" pitchFamily="18" charset="0"/>
                <a:cs typeface="Chulabhorn Likit Text" panose="00000500000000000000" pitchFamily="50" charset="-34"/>
              </a:rPr>
              <a:t>256</a:t>
            </a:r>
            <a:r>
              <a:rPr lang="en-US" sz="1050" spc="-50" dirty="0" smtClean="0">
                <a:solidFill>
                  <a:srgbClr val="002060"/>
                </a:solidFill>
                <a:latin typeface="Chulabhorn Likit Text" panose="00000500000000000000" pitchFamily="50" charset="-34"/>
                <a:ea typeface="Times New Roman" panose="02020603050405020304" pitchFamily="18" charset="0"/>
                <a:cs typeface="Chulabhorn Likit Text" panose="00000500000000000000" pitchFamily="50" charset="-34"/>
              </a:rPr>
              <a:t>7</a:t>
            </a:r>
            <a:r>
              <a:rPr lang="th-TH" sz="1050" spc="-50" dirty="0" smtClean="0">
                <a:solidFill>
                  <a:srgbClr val="002060"/>
                </a:solidFill>
                <a:latin typeface="Chulabhorn Likit Text" panose="00000500000000000000" pitchFamily="50" charset="-34"/>
                <a:ea typeface="Times New Roman" panose="02020603050405020304" pitchFamily="18" charset="0"/>
                <a:cs typeface="Chulabhorn Likit Text" panose="00000500000000000000" pitchFamily="50" charset="-34"/>
              </a:rPr>
              <a:t> </a:t>
            </a:r>
            <a:r>
              <a:rPr lang="th-TH" sz="1050" dirty="0">
                <a:solidFill>
                  <a:srgbClr val="002060"/>
                </a:solidFill>
                <a:latin typeface="Chulabhorn Likit Text" panose="00000500000000000000" pitchFamily="50" charset="-34"/>
                <a:ea typeface="Times New Roman" panose="02020603050405020304" pitchFamily="18" charset="0"/>
                <a:cs typeface="Chulabhorn Likit Text" panose="00000500000000000000" pitchFamily="50" charset="-34"/>
              </a:rPr>
              <a:t>กองทุนพัฒนาบทบาทสตรี </a:t>
            </a:r>
          </a:p>
          <a:p>
            <a:r>
              <a:rPr lang="th-TH" sz="1050" dirty="0">
                <a:solidFill>
                  <a:srgbClr val="002060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2. จัดทำร่าง</a:t>
            </a:r>
            <a:r>
              <a:rPr lang="th-TH" sz="1050" dirty="0">
                <a:solidFill>
                  <a:srgbClr val="002060"/>
                </a:solidFill>
                <a:latin typeface="Chulabhorn Likit Text" panose="00000500000000000000" pitchFamily="50" charset="-34"/>
                <a:ea typeface="Times New Roman" panose="02020603050405020304" pitchFamily="18" charset="0"/>
                <a:cs typeface="Chulabhorn Likit Text" panose="00000500000000000000" pitchFamily="50" charset="-34"/>
              </a:rPr>
              <a:t>แผนปฏิบัติการดิจิทัล ประจำปี </a:t>
            </a:r>
            <a:r>
              <a:rPr lang="th-TH" sz="1050" dirty="0" smtClean="0">
                <a:solidFill>
                  <a:srgbClr val="002060"/>
                </a:solidFill>
                <a:latin typeface="Chulabhorn Likit Text" panose="00000500000000000000" pitchFamily="50" charset="-34"/>
                <a:ea typeface="Times New Roman" panose="02020603050405020304" pitchFamily="18" charset="0"/>
                <a:cs typeface="Chulabhorn Likit Text" panose="00000500000000000000" pitchFamily="50" charset="-34"/>
              </a:rPr>
              <a:t>256</a:t>
            </a:r>
            <a:r>
              <a:rPr lang="en-US" sz="1050" dirty="0" smtClean="0">
                <a:solidFill>
                  <a:srgbClr val="002060"/>
                </a:solidFill>
                <a:latin typeface="Chulabhorn Likit Text" panose="00000500000000000000" pitchFamily="50" charset="-34"/>
                <a:ea typeface="Times New Roman" panose="02020603050405020304" pitchFamily="18" charset="0"/>
                <a:cs typeface="Chulabhorn Likit Text" panose="00000500000000000000" pitchFamily="50" charset="-34"/>
              </a:rPr>
              <a:t>7</a:t>
            </a:r>
            <a:r>
              <a:rPr lang="th-TH" sz="1050" dirty="0" smtClean="0">
                <a:solidFill>
                  <a:srgbClr val="002060"/>
                </a:solidFill>
                <a:latin typeface="Chulabhorn Likit Text" panose="00000500000000000000" pitchFamily="50" charset="-34"/>
                <a:ea typeface="Times New Roman" panose="02020603050405020304" pitchFamily="18" charset="0"/>
                <a:cs typeface="Chulabhorn Likit Text" panose="00000500000000000000" pitchFamily="50" charset="-34"/>
              </a:rPr>
              <a:t> </a:t>
            </a:r>
            <a:r>
              <a:rPr lang="th-TH" sz="1050" dirty="0">
                <a:solidFill>
                  <a:srgbClr val="002060"/>
                </a:solidFill>
                <a:latin typeface="Chulabhorn Likit Text" panose="00000500000000000000" pitchFamily="50" charset="-34"/>
                <a:ea typeface="Times New Roman" panose="02020603050405020304" pitchFamily="18" charset="0"/>
                <a:cs typeface="Chulabhorn Likit Text" panose="00000500000000000000" pitchFamily="50" charset="-34"/>
              </a:rPr>
              <a:t>กองทุนพัฒนาบทบาทสตรี </a:t>
            </a:r>
          </a:p>
          <a:p>
            <a:pPr algn="thaiDist"/>
            <a:r>
              <a:rPr lang="th-TH" sz="1050" dirty="0">
                <a:solidFill>
                  <a:srgbClr val="002060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3. นำร่าง</a:t>
            </a:r>
            <a:r>
              <a:rPr lang="th-TH" sz="1050" dirty="0">
                <a:solidFill>
                  <a:srgbClr val="002060"/>
                </a:solidFill>
                <a:latin typeface="Chulabhorn Likit Text" panose="00000500000000000000" pitchFamily="50" charset="-34"/>
                <a:ea typeface="Times New Roman" panose="02020603050405020304" pitchFamily="18" charset="0"/>
                <a:cs typeface="Chulabhorn Likit Text" panose="00000500000000000000" pitchFamily="50" charset="-34"/>
              </a:rPr>
              <a:t>แผนปฏิบัติการดิจิทัล ประจำปีบัญชี </a:t>
            </a:r>
            <a:r>
              <a:rPr lang="th-TH" sz="1050" dirty="0" smtClean="0">
                <a:solidFill>
                  <a:srgbClr val="002060"/>
                </a:solidFill>
                <a:latin typeface="Chulabhorn Likit Text" panose="00000500000000000000" pitchFamily="50" charset="-34"/>
                <a:ea typeface="Times New Roman" panose="02020603050405020304" pitchFamily="18" charset="0"/>
                <a:cs typeface="Chulabhorn Likit Text" panose="00000500000000000000" pitchFamily="50" charset="-34"/>
              </a:rPr>
              <a:t>256</a:t>
            </a:r>
            <a:r>
              <a:rPr lang="en-US" sz="1050" dirty="0" smtClean="0">
                <a:solidFill>
                  <a:srgbClr val="002060"/>
                </a:solidFill>
                <a:latin typeface="Chulabhorn Likit Text" panose="00000500000000000000" pitchFamily="50" charset="-34"/>
                <a:ea typeface="Times New Roman" panose="02020603050405020304" pitchFamily="18" charset="0"/>
                <a:cs typeface="Chulabhorn Likit Text" panose="00000500000000000000" pitchFamily="50" charset="-34"/>
              </a:rPr>
              <a:t>7</a:t>
            </a:r>
            <a:r>
              <a:rPr lang="th-TH" sz="1050" dirty="0" smtClean="0">
                <a:solidFill>
                  <a:srgbClr val="002060"/>
                </a:solidFill>
                <a:latin typeface="Chulabhorn Likit Text" panose="00000500000000000000" pitchFamily="50" charset="-34"/>
                <a:ea typeface="Times New Roman" panose="02020603050405020304" pitchFamily="18" charset="0"/>
                <a:cs typeface="Chulabhorn Likit Text" panose="00000500000000000000" pitchFamily="50" charset="-34"/>
              </a:rPr>
              <a:t> </a:t>
            </a:r>
            <a:r>
              <a:rPr lang="th-TH" sz="1050" dirty="0">
                <a:solidFill>
                  <a:srgbClr val="002060"/>
                </a:solidFill>
                <a:latin typeface="Chulabhorn Likit Text" panose="00000500000000000000" pitchFamily="50" charset="-34"/>
                <a:ea typeface="Times New Roman" panose="02020603050405020304" pitchFamily="18" charset="0"/>
                <a:cs typeface="Chulabhorn Likit Text" panose="00000500000000000000" pitchFamily="50" charset="-34"/>
              </a:rPr>
              <a:t>กองทุนพัฒนาบทบาทสตรี </a:t>
            </a:r>
            <a:r>
              <a:rPr lang="th-TH" sz="1050" dirty="0">
                <a:solidFill>
                  <a:srgbClr val="002060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เข้าที่ประชุมคณะกรรมการบริหารกองทุนพัฒนาบทบาทสตรี</a:t>
            </a:r>
            <a:br>
              <a:rPr lang="th-TH" sz="1050" dirty="0">
                <a:solidFill>
                  <a:srgbClr val="002060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</a:br>
            <a:r>
              <a:rPr lang="th-TH" sz="1050" dirty="0">
                <a:solidFill>
                  <a:srgbClr val="002060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เพื่อพิจารณาให้ความเห็นชอบ</a:t>
            </a:r>
          </a:p>
        </p:txBody>
      </p:sp>
      <p:graphicFrame>
        <p:nvGraphicFramePr>
          <p:cNvPr id="14" name="ตาราง 1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026714012"/>
              </p:ext>
            </p:extLst>
          </p:nvPr>
        </p:nvGraphicFramePr>
        <p:xfrm>
          <a:off x="178818" y="3381655"/>
          <a:ext cx="9744340" cy="2072282"/>
        </p:xfrm>
        <a:graphic>
          <a:graphicData uri="http://schemas.openxmlformats.org/drawingml/2006/table">
            <a:tbl>
              <a:tblPr firstRow="1" firstCol="1" bandRow="1">
                <a:tableStyleId>{C4B1156A-380E-4F78-BDF5-A606A8083BF9}</a:tableStyleId>
              </a:tblPr>
              <a:tblGrid>
                <a:gridCol w="6818882">
                  <a:extLst>
                    <a:ext uri="{9D8B030D-6E8A-4147-A177-3AD203B41FA5}">
                      <a16:colId xmlns:a16="http://schemas.microsoft.com/office/drawing/2014/main" val="462691617"/>
                    </a:ext>
                  </a:extLst>
                </a:gridCol>
                <a:gridCol w="1671287">
                  <a:extLst>
                    <a:ext uri="{9D8B030D-6E8A-4147-A177-3AD203B41FA5}">
                      <a16:colId xmlns:a16="http://schemas.microsoft.com/office/drawing/2014/main" val="1357694137"/>
                    </a:ext>
                  </a:extLst>
                </a:gridCol>
                <a:gridCol w="1254171">
                  <a:extLst>
                    <a:ext uri="{9D8B030D-6E8A-4147-A177-3AD203B41FA5}">
                      <a16:colId xmlns:a16="http://schemas.microsoft.com/office/drawing/2014/main" val="944884700"/>
                    </a:ext>
                  </a:extLst>
                </a:gridCol>
              </a:tblGrid>
              <a:tr h="206177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  <a:tabLst>
                          <a:tab pos="4867275" algn="l"/>
                        </a:tabLst>
                      </a:pPr>
                      <a:r>
                        <a:rPr lang="th-TH" sz="1200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โครงการ</a:t>
                      </a:r>
                      <a:endParaRPr lang="en-US" sz="1200" dirty="0">
                        <a:solidFill>
                          <a:srgbClr val="002060"/>
                        </a:solidFill>
                        <a:effectLst/>
                        <a:latin typeface="Chulabhorn Likit Text" panose="00000500000000000000" pitchFamily="50" charset="-34"/>
                        <a:ea typeface="Calibri" panose="020F0502020204030204" pitchFamily="34" charset="0"/>
                        <a:cs typeface="Chulabhorn Likit Text" panose="00000500000000000000" pitchFamily="50" charset="-34"/>
                      </a:endParaRPr>
                    </a:p>
                  </a:txBody>
                  <a:tcPr marL="57150" marR="57150" marT="0" marB="0" anchor="ctr"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  <a:tabLst>
                          <a:tab pos="4867275" algn="l"/>
                        </a:tabLst>
                      </a:pPr>
                      <a:r>
                        <a:rPr lang="th-TH" sz="1200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เป้าหมาย</a:t>
                      </a:r>
                      <a:endParaRPr lang="en-US" sz="1200" dirty="0">
                        <a:solidFill>
                          <a:srgbClr val="002060"/>
                        </a:solidFill>
                        <a:effectLst/>
                        <a:latin typeface="Chulabhorn Likit Text" panose="00000500000000000000" pitchFamily="50" charset="-34"/>
                        <a:ea typeface="Calibri" panose="020F0502020204030204" pitchFamily="34" charset="0"/>
                        <a:cs typeface="Chulabhorn Likit Text" panose="00000500000000000000" pitchFamily="50" charset="-34"/>
                      </a:endParaRPr>
                    </a:p>
                  </a:txBody>
                  <a:tcPr marL="57150" marR="57150" marT="0" marB="0" anchor="ctr"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  <a:tabLst>
                          <a:tab pos="4867275" algn="l"/>
                        </a:tabLst>
                      </a:pPr>
                      <a:r>
                        <a:rPr lang="th-TH" sz="1200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ea typeface="Calibri" panose="020F0502020204030204" pitchFamily="34" charset="0"/>
                          <a:cs typeface="Chulabhorn Likit Text" panose="00000500000000000000" pitchFamily="50" charset="-34"/>
                        </a:rPr>
                        <a:t>งบประมาณ</a:t>
                      </a:r>
                      <a:endParaRPr lang="en-US" sz="1200" dirty="0">
                        <a:solidFill>
                          <a:srgbClr val="002060"/>
                        </a:solidFill>
                        <a:effectLst/>
                        <a:latin typeface="Chulabhorn Likit Text" panose="00000500000000000000" pitchFamily="50" charset="-34"/>
                        <a:ea typeface="Calibri" panose="020F0502020204030204" pitchFamily="34" charset="0"/>
                        <a:cs typeface="Chulabhorn Likit Text" panose="00000500000000000000" pitchFamily="50" charset="-34"/>
                      </a:endParaRPr>
                    </a:p>
                  </a:txBody>
                  <a:tcPr marL="57150" marR="57150" marT="0" marB="0" anchor="ctr"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85498618"/>
                  </a:ext>
                </a:extLst>
              </a:tr>
              <a:tr h="214205">
                <a:tc>
                  <a:txBody>
                    <a:bodyPr/>
                    <a:lstStyle/>
                    <a:p>
                      <a:pPr marL="0" marR="0" lvl="0" indent="0" algn="l" defTabSz="76197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867275" algn="l"/>
                        </a:tabLst>
                        <a:defRPr/>
                      </a:pPr>
                      <a:r>
                        <a:rPr lang="en-US" sz="1200" b="0" kern="1200" dirty="0" smtClean="0">
                          <a:solidFill>
                            <a:srgbClr val="002060"/>
                          </a:solidFill>
                          <a:effectLst/>
                          <a:latin typeface="Chulabhorn Likit Text" panose="00000800000000000000" pitchFamily="2" charset="-34"/>
                          <a:ea typeface="+mn-ea"/>
                          <a:cs typeface="Chulabhorn Likit Text" panose="00000800000000000000" pitchFamily="2" charset="-34"/>
                        </a:rPr>
                        <a:t>1.</a:t>
                      </a:r>
                      <a:r>
                        <a:rPr lang="th-TH" sz="1200" b="0" kern="1200" dirty="0" smtClean="0">
                          <a:solidFill>
                            <a:srgbClr val="002060"/>
                          </a:solidFill>
                          <a:effectLst/>
                          <a:latin typeface="Chulabhorn Likit Text" panose="00000800000000000000" pitchFamily="2" charset="-34"/>
                          <a:ea typeface="+mn-ea"/>
                          <a:cs typeface="Chulabhorn Likit Text" panose="00000800000000000000" pitchFamily="2" charset="-34"/>
                        </a:rPr>
                        <a:t>โครงการส่งเสริมช่องทางการตลาดผลิตภัณฑ์กลุ่มอาชีพสมาชิกกองทุนพัฒนาบทบาทสตรี</a:t>
                      </a:r>
                      <a:endParaRPr lang="en-US" sz="1200" b="0" kern="1200" dirty="0">
                        <a:solidFill>
                          <a:srgbClr val="002060"/>
                        </a:solidFill>
                        <a:effectLst/>
                        <a:latin typeface="Chulabhorn Likit Text" panose="00000800000000000000" pitchFamily="2" charset="-34"/>
                        <a:ea typeface="+mn-ea"/>
                        <a:cs typeface="Chulabhorn Likit Text" panose="00000800000000000000" pitchFamily="2" charset="-34"/>
                      </a:endParaRPr>
                    </a:p>
                  </a:txBody>
                  <a:tcPr marL="57150" marR="57150" marT="0" marB="0" anchor="ctr"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0"/>
                        </a:spcAft>
                        <a:tabLst>
                          <a:tab pos="4867275" algn="l"/>
                        </a:tabLst>
                      </a:pPr>
                      <a:r>
                        <a:rPr lang="th-TH" sz="1200" b="0" dirty="0">
                          <a:solidFill>
                            <a:srgbClr val="002060"/>
                          </a:solidFill>
                          <a:effectLst/>
                          <a:latin typeface="Chulabhorn Likit Text" panose="00000800000000000000" pitchFamily="2" charset="-34"/>
                          <a:cs typeface="Chulabhorn Likit Text" panose="00000800000000000000" pitchFamily="2" charset="-34"/>
                        </a:rPr>
                        <a:t>1 ระบบงาน</a:t>
                      </a:r>
                      <a:endParaRPr lang="en-US" sz="1200" b="0" dirty="0">
                        <a:solidFill>
                          <a:srgbClr val="002060"/>
                        </a:solidFill>
                        <a:effectLst/>
                        <a:latin typeface="Chulabhorn Likit Text" panose="00000800000000000000" pitchFamily="2" charset="-34"/>
                        <a:ea typeface="Calibri" panose="020F0502020204030204" pitchFamily="34" charset="0"/>
                        <a:cs typeface="Chulabhorn Likit Text" panose="00000800000000000000" pitchFamily="2" charset="-34"/>
                      </a:endParaRPr>
                    </a:p>
                  </a:txBody>
                  <a:tcPr marL="57150" marR="57150" marT="0" marB="0" anchor="ctr"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761970" rtl="0" eaLnBrk="1" fontAlgn="auto" latinLnBrk="0" hangingPunct="1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200" b="0" kern="1200" dirty="0" smtClean="0">
                          <a:solidFill>
                            <a:srgbClr val="002060"/>
                          </a:solidFill>
                          <a:effectLst/>
                          <a:latin typeface="Chulabhorn Likit Text" panose="00000800000000000000" pitchFamily="2" charset="-34"/>
                          <a:ea typeface="+mn-ea"/>
                          <a:cs typeface="Chulabhorn Likit Text" panose="00000800000000000000" pitchFamily="2" charset="-34"/>
                        </a:rPr>
                        <a:t>10,640,000</a:t>
                      </a:r>
                      <a:endParaRPr lang="en-US" sz="1200" b="0" kern="1200" dirty="0">
                        <a:solidFill>
                          <a:srgbClr val="002060"/>
                        </a:solidFill>
                        <a:effectLst/>
                        <a:latin typeface="Chulabhorn Likit Text" panose="00000800000000000000" pitchFamily="2" charset="-34"/>
                        <a:ea typeface="+mn-ea"/>
                        <a:cs typeface="Chulabhorn Likit Text" panose="00000800000000000000" pitchFamily="2" charset="-34"/>
                      </a:endParaRPr>
                    </a:p>
                  </a:txBody>
                  <a:tcPr marL="57150" marR="57150" marT="0" marB="0" anchor="ctr"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73462617"/>
                  </a:ext>
                </a:extLst>
              </a:tr>
              <a:tr h="200807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0"/>
                        </a:spcAft>
                        <a:tabLst>
                          <a:tab pos="4867275" algn="l"/>
                        </a:tabLst>
                      </a:pPr>
                      <a:r>
                        <a:rPr lang="en-US" sz="1200" b="0" dirty="0">
                          <a:solidFill>
                            <a:srgbClr val="002060"/>
                          </a:solidFill>
                          <a:effectLst/>
                          <a:latin typeface="Chulabhorn Likit Text" panose="00000800000000000000" pitchFamily="2" charset="-34"/>
                          <a:ea typeface="Calibri" panose="020F0502020204030204" pitchFamily="34" charset="0"/>
                          <a:cs typeface="Chulabhorn Likit Text" panose="00000800000000000000" pitchFamily="2" charset="-34"/>
                        </a:rPr>
                        <a:t>2. </a:t>
                      </a:r>
                      <a:r>
                        <a:rPr lang="th-TH" sz="1200" b="0" kern="1200" dirty="0" smtClean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โครงการเพิ่มประสิทธิภาพเทคโนโลยีดิจิทัลขององค์กรให้มีความพร้อมใช้งานตอบสนองความต้องการของภารกิจและสามารถนำเทคโนโลยีดิจิทัลมาใช้งานอย่างคุ้มค่า</a:t>
                      </a:r>
                      <a:endParaRPr lang="en-US" sz="1200" b="0" dirty="0">
                        <a:solidFill>
                          <a:srgbClr val="002060"/>
                        </a:solidFill>
                        <a:effectLst/>
                        <a:latin typeface="Chulabhorn Likit Text" panose="00000500000000000000" pitchFamily="50" charset="-34"/>
                        <a:ea typeface="Calibri" panose="020F0502020204030204" pitchFamily="34" charset="0"/>
                        <a:cs typeface="Chulabhorn Likit Text" panose="00000500000000000000" pitchFamily="50" charset="-34"/>
                      </a:endParaRPr>
                    </a:p>
                  </a:txBody>
                  <a:tcPr marL="57150" marR="57150" marT="0" marB="0" anchor="ctr"/>
                </a:tc>
                <a:tc>
                  <a:txBody>
                    <a:bodyPr/>
                    <a:lstStyle/>
                    <a:p>
                      <a:pPr marL="0" marR="0" lvl="0" indent="0" algn="l" defTabSz="761970" rtl="0" eaLnBrk="1" fontAlgn="auto" latinLnBrk="0" hangingPunct="1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867275" algn="l"/>
                        </a:tabLst>
                        <a:defRPr/>
                      </a:pPr>
                      <a:r>
                        <a:rPr lang="th-TH" sz="1200" b="0" dirty="0">
                          <a:solidFill>
                            <a:srgbClr val="002060"/>
                          </a:solidFill>
                          <a:effectLst/>
                          <a:latin typeface="Chulabhorn Likit Text" panose="00000800000000000000" pitchFamily="2" charset="-34"/>
                          <a:cs typeface="Chulabhorn Likit Text" panose="00000800000000000000" pitchFamily="2" charset="-34"/>
                        </a:rPr>
                        <a:t>1 ระบบงาน</a:t>
                      </a:r>
                      <a:endParaRPr lang="en-US" sz="1200" b="0" dirty="0">
                        <a:solidFill>
                          <a:srgbClr val="002060"/>
                        </a:solidFill>
                        <a:effectLst/>
                        <a:latin typeface="Chulabhorn Likit Text" panose="00000800000000000000" pitchFamily="2" charset="-34"/>
                        <a:ea typeface="Calibri" panose="020F0502020204030204" pitchFamily="34" charset="0"/>
                        <a:cs typeface="Chulabhorn Likit Text" panose="00000800000000000000" pitchFamily="2" charset="-34"/>
                      </a:endParaRPr>
                    </a:p>
                  </a:txBody>
                  <a:tcPr marL="57150" marR="57150" marT="0" marB="0" anchor="ctr"/>
                </a:tc>
                <a:tc>
                  <a:txBody>
                    <a:bodyPr/>
                    <a:lstStyle/>
                    <a:p>
                      <a:pPr algn="r">
                        <a:lnSpc>
                          <a:spcPct val="107000"/>
                        </a:lnSpc>
                        <a:spcAft>
                          <a:spcPts val="0"/>
                        </a:spcAft>
                        <a:tabLst>
                          <a:tab pos="4867275" algn="l"/>
                        </a:tabLst>
                      </a:pPr>
                      <a:r>
                        <a:rPr lang="en-US" sz="1200" b="0" dirty="0" smtClean="0">
                          <a:solidFill>
                            <a:srgbClr val="002060"/>
                          </a:solidFill>
                          <a:effectLst/>
                          <a:latin typeface="Chulabhorn Likit Text" panose="00000800000000000000" pitchFamily="2" charset="-34"/>
                          <a:ea typeface="Calibri" panose="020F0502020204030204" pitchFamily="34" charset="0"/>
                          <a:cs typeface="Chulabhorn Likit Text" panose="00000800000000000000" pitchFamily="2" charset="-34"/>
                        </a:rPr>
                        <a:t>5,000,000</a:t>
                      </a:r>
                      <a:endParaRPr lang="en-US" sz="1200" b="0" dirty="0">
                        <a:solidFill>
                          <a:srgbClr val="002060"/>
                        </a:solidFill>
                        <a:effectLst/>
                        <a:latin typeface="Chulabhorn Likit Text" panose="00000800000000000000" pitchFamily="2" charset="-34"/>
                        <a:ea typeface="Calibri" panose="020F0502020204030204" pitchFamily="34" charset="0"/>
                        <a:cs typeface="Chulabhorn Likit Text" panose="00000800000000000000" pitchFamily="2" charset="-34"/>
                      </a:endParaRPr>
                    </a:p>
                  </a:txBody>
                  <a:tcPr marL="57150" marR="57150" marT="0" marB="0" anchor="ctr"/>
                </a:tc>
                <a:extLst>
                  <a:ext uri="{0D108BD9-81ED-4DB2-BD59-A6C34878D82A}">
                    <a16:rowId xmlns:a16="http://schemas.microsoft.com/office/drawing/2014/main" val="3021411636"/>
                  </a:ext>
                </a:extLst>
              </a:tr>
              <a:tr h="226798">
                <a:tc>
                  <a:txBody>
                    <a:bodyPr/>
                    <a:lstStyle/>
                    <a:p>
                      <a:pPr>
                        <a:lnSpc>
                          <a:spcPts val="1500"/>
                        </a:lnSpc>
                        <a:spcAft>
                          <a:spcPts val="0"/>
                        </a:spcAft>
                      </a:pPr>
                      <a:r>
                        <a:rPr lang="en-US" sz="1200" b="0" kern="1200" spc="-60" dirty="0">
                          <a:solidFill>
                            <a:srgbClr val="C00000"/>
                          </a:solidFill>
                          <a:effectLst/>
                          <a:latin typeface="Chulabhorn Likit Text" panose="00000500000000000000" pitchFamily="50" charset="-34"/>
                          <a:ea typeface="Malgun Gothic" panose="020B0503020000020004" pitchFamily="34" charset="-127"/>
                          <a:cs typeface="Chulabhorn Likit Text" panose="00000500000000000000" pitchFamily="50" charset="-34"/>
                        </a:rPr>
                        <a:t>3. </a:t>
                      </a:r>
                      <a:r>
                        <a:rPr lang="th-TH" sz="1200" b="0" kern="1200" spc="-60" dirty="0" smtClean="0">
                          <a:solidFill>
                            <a:srgbClr val="C00000"/>
                          </a:solidFill>
                          <a:effectLst/>
                          <a:latin typeface="Chulabhorn Likit Text" panose="00000500000000000000" pitchFamily="50" charset="-34"/>
                          <a:ea typeface="Malgun Gothic" panose="020B0503020000020004" pitchFamily="34" charset="-127"/>
                          <a:cs typeface="Chulabhorn Likit Text" panose="00000500000000000000" pitchFamily="50" charset="-34"/>
                        </a:rPr>
                        <a:t>โครงการเพิ่มประสิทธิภาพระบบบัญชีการเงิน (</a:t>
                      </a:r>
                      <a:r>
                        <a:rPr lang="en-US" sz="1200" b="0" kern="1200" spc="-60" dirty="0" smtClean="0">
                          <a:solidFill>
                            <a:srgbClr val="C00000"/>
                          </a:solidFill>
                          <a:effectLst/>
                          <a:latin typeface="Chulabhorn Likit Text" panose="00000500000000000000" pitchFamily="50" charset="-34"/>
                          <a:ea typeface="Malgun Gothic" panose="020B0503020000020004" pitchFamily="34" charset="-127"/>
                          <a:cs typeface="Chulabhorn Likit Text" panose="00000500000000000000" pitchFamily="50" charset="-34"/>
                        </a:rPr>
                        <a:t>ERP) </a:t>
                      </a:r>
                      <a:r>
                        <a:rPr lang="th-TH" sz="1200" b="0" kern="1200" spc="-60" dirty="0" smtClean="0">
                          <a:solidFill>
                            <a:srgbClr val="C00000"/>
                          </a:solidFill>
                          <a:effectLst/>
                          <a:latin typeface="Chulabhorn Likit Text" panose="00000500000000000000" pitchFamily="50" charset="-34"/>
                          <a:ea typeface="Malgun Gothic" panose="020B0503020000020004" pitchFamily="34" charset="-127"/>
                          <a:cs typeface="Chulabhorn Likit Text" panose="00000500000000000000" pitchFamily="50" charset="-34"/>
                        </a:rPr>
                        <a:t>และระบบโปรแกรมทะเบียนลูกหนี้ (</a:t>
                      </a:r>
                      <a:r>
                        <a:rPr lang="en-GB" sz="1200" b="0" kern="1200" spc="-60" dirty="0" smtClean="0">
                          <a:solidFill>
                            <a:srgbClr val="C00000"/>
                          </a:solidFill>
                          <a:effectLst/>
                          <a:latin typeface="Chulabhorn Likit Text" panose="00000500000000000000" pitchFamily="50" charset="-34"/>
                          <a:ea typeface="Malgun Gothic" panose="020B0503020000020004" pitchFamily="34" charset="-127"/>
                          <a:cs typeface="Chulabhorn Likit Text" panose="00000500000000000000" pitchFamily="50" charset="-34"/>
                        </a:rPr>
                        <a:t>LM)</a:t>
                      </a:r>
                      <a:endParaRPr lang="en-US" sz="1200" b="0" dirty="0">
                        <a:solidFill>
                          <a:srgbClr val="C00000"/>
                        </a:solidFill>
                        <a:effectLst/>
                        <a:latin typeface="Chulabhorn Likit Text" panose="00000500000000000000" pitchFamily="50" charset="-34"/>
                        <a:ea typeface="Malgun Gothic" panose="020B0503020000020004" pitchFamily="34" charset="-127"/>
                        <a:cs typeface="Chulabhorn Likit Text" panose="00000500000000000000" pitchFamily="50" charset="-34"/>
                      </a:endParaRPr>
                    </a:p>
                  </a:txBody>
                  <a:tcPr marL="68580" marR="68580" marT="0" marB="0" anchor="ctr"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761970" rtl="0" eaLnBrk="1" fontAlgn="auto" latinLnBrk="0" hangingPunct="1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867275" algn="l"/>
                        </a:tabLst>
                        <a:defRPr/>
                      </a:pPr>
                      <a:r>
                        <a:rPr lang="th-TH" sz="1200" b="0" dirty="0">
                          <a:solidFill>
                            <a:srgbClr val="002060"/>
                          </a:solidFill>
                          <a:effectLst/>
                          <a:latin typeface="Chulabhorn Likit Text" panose="00000800000000000000" pitchFamily="2" charset="-34"/>
                          <a:cs typeface="Chulabhorn Likit Text" panose="00000800000000000000" pitchFamily="2" charset="-34"/>
                        </a:rPr>
                        <a:t>1 ระบบงาน</a:t>
                      </a:r>
                      <a:endParaRPr lang="en-US" sz="1200" b="0" dirty="0">
                        <a:solidFill>
                          <a:srgbClr val="002060"/>
                        </a:solidFill>
                        <a:effectLst/>
                        <a:latin typeface="Chulabhorn Likit Text" panose="00000800000000000000" pitchFamily="2" charset="-34"/>
                        <a:ea typeface="Calibri" panose="020F0502020204030204" pitchFamily="34" charset="0"/>
                        <a:cs typeface="Chulabhorn Likit Text" panose="00000800000000000000" pitchFamily="2" charset="-34"/>
                      </a:endParaRPr>
                    </a:p>
                  </a:txBody>
                  <a:tcPr marL="57150" marR="57150" marT="0" marB="0" anchor="ctr"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761970" rtl="0" eaLnBrk="1" fontAlgn="auto" latinLnBrk="0" hangingPunct="1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867275" algn="l"/>
                        </a:tabLst>
                        <a:defRPr/>
                      </a:pPr>
                      <a:r>
                        <a:rPr lang="en-US" sz="1200" kern="1200" dirty="0" smtClean="0">
                          <a:solidFill>
                            <a:srgbClr val="002060"/>
                          </a:solidFill>
                          <a:effectLst/>
                          <a:latin typeface="Chulabhorn Likit Text" panose="00000800000000000000" pitchFamily="2" charset="-34"/>
                          <a:ea typeface="+mn-ea"/>
                          <a:cs typeface="Chulabhorn Likit Text" panose="00000800000000000000" pitchFamily="2" charset="-34"/>
                        </a:rPr>
                        <a:t>3,300,000</a:t>
                      </a:r>
                      <a:endParaRPr lang="en-US" sz="1200" kern="1200" dirty="0">
                        <a:solidFill>
                          <a:srgbClr val="002060"/>
                        </a:solidFill>
                        <a:effectLst/>
                        <a:latin typeface="Chulabhorn Likit Text" panose="00000800000000000000" pitchFamily="2" charset="-34"/>
                        <a:ea typeface="+mn-ea"/>
                        <a:cs typeface="Chulabhorn Likit Text" panose="00000800000000000000" pitchFamily="2" charset="-34"/>
                      </a:endParaRPr>
                    </a:p>
                  </a:txBody>
                  <a:tcPr marL="57150" marR="57150" marT="0" marB="0" anchor="ctr"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78949555"/>
                  </a:ext>
                </a:extLst>
              </a:tr>
              <a:tr h="241093">
                <a:tc>
                  <a:txBody>
                    <a:bodyPr/>
                    <a:lstStyle/>
                    <a:p>
                      <a:pPr>
                        <a:lnSpc>
                          <a:spcPts val="1500"/>
                        </a:lnSpc>
                        <a:spcAft>
                          <a:spcPts val="0"/>
                        </a:spcAft>
                      </a:pPr>
                      <a:r>
                        <a:rPr lang="en-US" sz="1200" b="0" kern="1200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ea typeface="Malgun Gothic" panose="020B0503020000020004" pitchFamily="34" charset="-127"/>
                          <a:cs typeface="Chulabhorn Likit Text" panose="00000500000000000000" pitchFamily="50" charset="-34"/>
                        </a:rPr>
                        <a:t>4. </a:t>
                      </a:r>
                      <a:r>
                        <a:rPr lang="th-TH" sz="1200" b="0" kern="1200" dirty="0" smtClean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ea typeface="Malgun Gothic" panose="020B0503020000020004" pitchFamily="34" charset="-127"/>
                          <a:cs typeface="Chulabhorn Likit Text" panose="00000500000000000000" pitchFamily="50" charset="-34"/>
                        </a:rPr>
                        <a:t>โครงการบำรุงรักษาระบบสารสนเทศเพื่อใช้ในการสนับสนุนงานด้านบริหารจัดการกองทุนพัฒนาบทบาทสตรี</a:t>
                      </a:r>
                      <a:endParaRPr lang="en-US" sz="1200" b="0" dirty="0">
                        <a:solidFill>
                          <a:srgbClr val="002060"/>
                        </a:solidFill>
                        <a:effectLst/>
                        <a:latin typeface="Chulabhorn Likit Text" panose="00000500000000000000" pitchFamily="50" charset="-34"/>
                        <a:ea typeface="Malgun Gothic" panose="020B0503020000020004" pitchFamily="34" charset="-127"/>
                        <a:cs typeface="Chulabhorn Likit Text" panose="00000500000000000000" pitchFamily="50" charset="-34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marL="0" marR="0" lvl="0" indent="0" algn="l" defTabSz="761970" rtl="0" eaLnBrk="1" fontAlgn="auto" latinLnBrk="0" hangingPunct="1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867275" algn="l"/>
                        </a:tabLst>
                        <a:defRPr/>
                      </a:pPr>
                      <a:r>
                        <a:rPr lang="th-TH" sz="1200" kern="1200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เจ้าหน้าที่กองทุนพัฒนาบทบาทสตรี</a:t>
                      </a:r>
                      <a:endParaRPr lang="en-US" sz="1200" b="0" dirty="0">
                        <a:solidFill>
                          <a:srgbClr val="002060"/>
                        </a:solidFill>
                        <a:effectLst/>
                        <a:latin typeface="Chulabhorn Likit Text" panose="00000500000000000000" pitchFamily="50" charset="-34"/>
                        <a:ea typeface="Calibri" panose="020F0502020204030204" pitchFamily="34" charset="0"/>
                        <a:cs typeface="Chulabhorn Likit Text" panose="00000500000000000000" pitchFamily="50" charset="-34"/>
                      </a:endParaRPr>
                    </a:p>
                  </a:txBody>
                  <a:tcPr marL="57150" marR="57150" marT="0" marB="0" anchor="ctr"/>
                </a:tc>
                <a:tc>
                  <a:txBody>
                    <a:bodyPr/>
                    <a:lstStyle/>
                    <a:p>
                      <a:pPr algn="r">
                        <a:lnSpc>
                          <a:spcPct val="107000"/>
                        </a:lnSpc>
                        <a:spcAft>
                          <a:spcPts val="0"/>
                        </a:spcAft>
                        <a:tabLst>
                          <a:tab pos="4867275" algn="l"/>
                        </a:tabLst>
                      </a:pPr>
                      <a:r>
                        <a:rPr lang="en-US" sz="1200" b="0" dirty="0" smtClean="0">
                          <a:solidFill>
                            <a:srgbClr val="002060"/>
                          </a:solidFill>
                          <a:effectLst/>
                          <a:latin typeface="Chulabhorn Likit Text" panose="00000800000000000000" pitchFamily="2" charset="-34"/>
                          <a:ea typeface="Calibri" panose="020F0502020204030204" pitchFamily="34" charset="0"/>
                          <a:cs typeface="Chulabhorn Likit Text" panose="00000800000000000000" pitchFamily="2" charset="-34"/>
                        </a:rPr>
                        <a:t>3,000,000</a:t>
                      </a:r>
                      <a:endParaRPr lang="en-US" sz="1200" b="0" dirty="0">
                        <a:solidFill>
                          <a:srgbClr val="002060"/>
                        </a:solidFill>
                        <a:effectLst/>
                        <a:latin typeface="Chulabhorn Likit Text" panose="00000800000000000000" pitchFamily="2" charset="-34"/>
                        <a:ea typeface="Calibri" panose="020F0502020204030204" pitchFamily="34" charset="0"/>
                        <a:cs typeface="Chulabhorn Likit Text" panose="00000800000000000000" pitchFamily="2" charset="-34"/>
                      </a:endParaRPr>
                    </a:p>
                  </a:txBody>
                  <a:tcPr marL="57150" marR="57150" marT="0" marB="0" anchor="ctr"/>
                </a:tc>
                <a:extLst>
                  <a:ext uri="{0D108BD9-81ED-4DB2-BD59-A6C34878D82A}">
                    <a16:rowId xmlns:a16="http://schemas.microsoft.com/office/drawing/2014/main" val="1749292655"/>
                  </a:ext>
                </a:extLst>
              </a:tr>
              <a:tr h="248218">
                <a:tc>
                  <a:txBody>
                    <a:bodyPr/>
                    <a:lstStyle/>
                    <a:p>
                      <a:pPr>
                        <a:lnSpc>
                          <a:spcPts val="1500"/>
                        </a:lnSpc>
                        <a:spcAft>
                          <a:spcPts val="0"/>
                        </a:spcAft>
                      </a:pPr>
                      <a:r>
                        <a:rPr lang="en-US" sz="1200" b="0" kern="1200" spc="-20" dirty="0">
                          <a:solidFill>
                            <a:srgbClr val="C00000"/>
                          </a:solidFill>
                          <a:effectLst/>
                          <a:latin typeface="Chulabhorn Likit Text" panose="00000500000000000000" pitchFamily="50" charset="-34"/>
                          <a:ea typeface="Malgun Gothic" panose="020B0503020000020004" pitchFamily="34" charset="-127"/>
                          <a:cs typeface="Chulabhorn Likit Text" panose="00000500000000000000" pitchFamily="50" charset="-34"/>
                        </a:rPr>
                        <a:t>5. </a:t>
                      </a:r>
                      <a:r>
                        <a:rPr lang="th-TH" sz="1200" b="0" kern="1200" spc="-20" dirty="0" smtClean="0">
                          <a:solidFill>
                            <a:srgbClr val="C00000"/>
                          </a:solidFill>
                          <a:effectLst/>
                          <a:latin typeface="Chulabhorn Likit Text" panose="00000500000000000000" pitchFamily="50" charset="-34"/>
                          <a:ea typeface="Malgun Gothic" panose="020B0503020000020004" pitchFamily="34" charset="-127"/>
                          <a:cs typeface="Chulabhorn Likit Text" panose="00000500000000000000" pitchFamily="50" charset="-34"/>
                        </a:rPr>
                        <a:t>โครงการ</a:t>
                      </a:r>
                      <a:r>
                        <a:rPr lang="th-TH" sz="1200" b="0" kern="1200" spc="-20" dirty="0" err="1" smtClean="0">
                          <a:solidFill>
                            <a:srgbClr val="C00000"/>
                          </a:solidFill>
                          <a:effectLst/>
                          <a:latin typeface="Chulabhorn Likit Text" panose="00000500000000000000" pitchFamily="50" charset="-34"/>
                          <a:ea typeface="Malgun Gothic" panose="020B0503020000020004" pitchFamily="34" charset="-127"/>
                          <a:cs typeface="Chulabhorn Likit Text" panose="00000500000000000000" pitchFamily="50" charset="-34"/>
                        </a:rPr>
                        <a:t>การจัด</a:t>
                      </a:r>
                      <a:r>
                        <a:rPr lang="th-TH" sz="1200" b="0" kern="1200" spc="-20" dirty="0" smtClean="0">
                          <a:solidFill>
                            <a:srgbClr val="C00000"/>
                          </a:solidFill>
                          <a:effectLst/>
                          <a:latin typeface="Chulabhorn Likit Text" panose="00000500000000000000" pitchFamily="50" charset="-34"/>
                          <a:ea typeface="Malgun Gothic" panose="020B0503020000020004" pitchFamily="34" charset="-127"/>
                          <a:cs typeface="Chulabhorn Likit Text" panose="00000500000000000000" pitchFamily="50" charset="-34"/>
                        </a:rPr>
                        <a:t>ทำคู่มือแนวทางการบริหารจัดการหนี้ผ่านช่องทางออนไลน์</a:t>
                      </a:r>
                      <a:endParaRPr lang="en-US" sz="1200" b="0" dirty="0">
                        <a:solidFill>
                          <a:srgbClr val="C00000"/>
                        </a:solidFill>
                        <a:effectLst/>
                        <a:latin typeface="Chulabhorn Likit Text" panose="00000500000000000000" pitchFamily="50" charset="-34"/>
                        <a:ea typeface="Malgun Gothic" panose="020B0503020000020004" pitchFamily="34" charset="-127"/>
                        <a:cs typeface="Chulabhorn Likit Text" panose="00000500000000000000" pitchFamily="50" charset="-34"/>
                      </a:endParaRPr>
                    </a:p>
                  </a:txBody>
                  <a:tcPr marL="68580" marR="68580" marT="0" marB="0" anchor="ctr"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761970" rtl="0" eaLnBrk="1" fontAlgn="auto" latinLnBrk="0" hangingPunct="1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867275" algn="l"/>
                        </a:tabLst>
                        <a:defRPr/>
                      </a:pPr>
                      <a:r>
                        <a:rPr lang="th-TH" sz="1200" b="0" dirty="0">
                          <a:solidFill>
                            <a:srgbClr val="002060"/>
                          </a:solidFill>
                          <a:effectLst/>
                          <a:latin typeface="Chulabhorn Likit Text" panose="00000800000000000000" pitchFamily="2" charset="-34"/>
                          <a:cs typeface="Chulabhorn Likit Text" panose="00000800000000000000" pitchFamily="2" charset="-34"/>
                        </a:rPr>
                        <a:t>1 กิจกรรม</a:t>
                      </a:r>
                      <a:endParaRPr lang="en-US" sz="1200" b="0" dirty="0">
                        <a:solidFill>
                          <a:srgbClr val="002060"/>
                        </a:solidFill>
                        <a:effectLst/>
                        <a:latin typeface="Chulabhorn Likit Text" panose="00000800000000000000" pitchFamily="2" charset="-34"/>
                        <a:ea typeface="Calibri" panose="020F0502020204030204" pitchFamily="34" charset="0"/>
                        <a:cs typeface="Chulabhorn Likit Text" panose="00000800000000000000" pitchFamily="2" charset="-34"/>
                      </a:endParaRPr>
                    </a:p>
                  </a:txBody>
                  <a:tcPr marL="57150" marR="57150" marT="0" marB="0" anchor="ctr"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>
                        <a:lnSpc>
                          <a:spcPct val="107000"/>
                        </a:lnSpc>
                        <a:spcAft>
                          <a:spcPts val="0"/>
                        </a:spcAft>
                        <a:tabLst>
                          <a:tab pos="4867275" algn="l"/>
                        </a:tabLst>
                      </a:pPr>
                      <a:r>
                        <a:rPr lang="en-US" sz="1200" b="0" dirty="0" smtClean="0">
                          <a:solidFill>
                            <a:srgbClr val="002060"/>
                          </a:solidFill>
                          <a:effectLst/>
                          <a:latin typeface="Chulabhorn Likit Text" panose="00000800000000000000" pitchFamily="2" charset="-34"/>
                          <a:ea typeface="Calibri" panose="020F0502020204030204" pitchFamily="34" charset="0"/>
                          <a:cs typeface="Chulabhorn Likit Text" panose="00000800000000000000" pitchFamily="2" charset="-34"/>
                        </a:rPr>
                        <a:t>2,000,000</a:t>
                      </a:r>
                      <a:endParaRPr lang="en-US" sz="1200" b="0" dirty="0">
                        <a:solidFill>
                          <a:srgbClr val="002060"/>
                        </a:solidFill>
                        <a:effectLst/>
                        <a:latin typeface="Chulabhorn Likit Text" panose="00000800000000000000" pitchFamily="2" charset="-34"/>
                        <a:ea typeface="Calibri" panose="020F0502020204030204" pitchFamily="34" charset="0"/>
                        <a:cs typeface="Chulabhorn Likit Text" panose="00000800000000000000" pitchFamily="2" charset="-34"/>
                      </a:endParaRPr>
                    </a:p>
                  </a:txBody>
                  <a:tcPr marL="57150" marR="57150" marT="0" marB="0" anchor="ctr"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33652084"/>
                  </a:ext>
                </a:extLst>
              </a:tr>
              <a:tr h="394056">
                <a:tc>
                  <a:txBody>
                    <a:bodyPr/>
                    <a:lstStyle/>
                    <a:p>
                      <a:pPr>
                        <a:lnSpc>
                          <a:spcPts val="1500"/>
                        </a:lnSpc>
                        <a:spcAft>
                          <a:spcPts val="0"/>
                        </a:spcAft>
                      </a:pPr>
                      <a:r>
                        <a:rPr lang="en-US" sz="1200" b="0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ea typeface="Malgun Gothic" panose="020B0503020000020004" pitchFamily="34" charset="-127"/>
                          <a:cs typeface="Chulabhorn Likit Text" panose="00000500000000000000" pitchFamily="50" charset="-34"/>
                        </a:rPr>
                        <a:t>6. </a:t>
                      </a:r>
                      <a:r>
                        <a:rPr lang="th-TH" sz="1200" b="0" dirty="0" smtClean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ea typeface="Malgun Gothic" panose="020B0503020000020004" pitchFamily="34" charset="-127"/>
                          <a:cs typeface="Chulabhorn Likit Text" panose="00000500000000000000" pitchFamily="50" charset="-34"/>
                        </a:rPr>
                        <a:t>โครงการเพิ่มประสิทธิภาพโครงสร้างพื้นฐานระบบเครือข่ายกองทุนพัฒนาบทบาทสตรี</a:t>
                      </a:r>
                      <a:endParaRPr lang="en-US" sz="1200" b="0" dirty="0">
                        <a:solidFill>
                          <a:srgbClr val="002060"/>
                        </a:solidFill>
                        <a:effectLst/>
                        <a:latin typeface="Chulabhorn Likit Text" panose="00000500000000000000" pitchFamily="50" charset="-34"/>
                        <a:ea typeface="Malgun Gothic" panose="020B0503020000020004" pitchFamily="34" charset="-127"/>
                        <a:cs typeface="Chulabhorn Likit Text" panose="00000500000000000000" pitchFamily="50" charset="-34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marL="0" marR="0" lvl="0" indent="0" algn="l" defTabSz="761970" rtl="0" eaLnBrk="1" fontAlgn="auto" latinLnBrk="0" hangingPunct="1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867275" algn="l"/>
                        </a:tabLst>
                        <a:defRPr/>
                      </a:pPr>
                      <a:r>
                        <a:rPr lang="th-TH" sz="1200" b="0" dirty="0">
                          <a:solidFill>
                            <a:srgbClr val="002060"/>
                          </a:solidFill>
                          <a:effectLst/>
                          <a:latin typeface="Chulabhorn Likit Text" panose="00000800000000000000" pitchFamily="2" charset="-34"/>
                          <a:cs typeface="Chulabhorn Likit Text" panose="00000800000000000000" pitchFamily="2" charset="-34"/>
                        </a:rPr>
                        <a:t>1 ระบบงาน</a:t>
                      </a:r>
                      <a:endParaRPr lang="en-US" sz="1200" b="0" dirty="0">
                        <a:solidFill>
                          <a:srgbClr val="002060"/>
                        </a:solidFill>
                        <a:effectLst/>
                        <a:latin typeface="Chulabhorn Likit Text" panose="00000800000000000000" pitchFamily="2" charset="-34"/>
                        <a:ea typeface="Calibri" panose="020F0502020204030204" pitchFamily="34" charset="0"/>
                        <a:cs typeface="Chulabhorn Likit Text" panose="00000800000000000000" pitchFamily="2" charset="-34"/>
                      </a:endParaRPr>
                    </a:p>
                  </a:txBody>
                  <a:tcPr marL="57150" marR="57150" marT="0" marB="0" anchor="ctr"/>
                </a:tc>
                <a:tc>
                  <a:txBody>
                    <a:bodyPr/>
                    <a:lstStyle/>
                    <a:p>
                      <a:pPr marL="0" marR="0" lvl="0" indent="0" algn="r" defTabSz="761970" rtl="0" eaLnBrk="1" fontAlgn="auto" latinLnBrk="0" hangingPunct="1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200" b="0" kern="1200" dirty="0" smtClean="0">
                          <a:solidFill>
                            <a:srgbClr val="002060"/>
                          </a:solidFill>
                          <a:effectLst/>
                          <a:latin typeface="Chulabhorn Likit Text" panose="00000800000000000000" pitchFamily="2" charset="-34"/>
                          <a:ea typeface="+mn-ea"/>
                          <a:cs typeface="Chulabhorn Likit Text" panose="00000800000000000000" pitchFamily="2" charset="-34"/>
                        </a:rPr>
                        <a:t>1,680,000</a:t>
                      </a:r>
                      <a:endParaRPr lang="en-US" sz="1200" b="0" kern="1200" dirty="0">
                        <a:solidFill>
                          <a:srgbClr val="002060"/>
                        </a:solidFill>
                        <a:effectLst/>
                        <a:latin typeface="Chulabhorn Likit Text" panose="00000800000000000000" pitchFamily="2" charset="-34"/>
                        <a:ea typeface="+mn-ea"/>
                        <a:cs typeface="Chulabhorn Likit Text" panose="00000800000000000000" pitchFamily="2" charset="-34"/>
                      </a:endParaRPr>
                    </a:p>
                  </a:txBody>
                  <a:tcPr marL="57150" marR="57150" marT="0" marB="0" anchor="ctr"/>
                </a:tc>
                <a:extLst>
                  <a:ext uri="{0D108BD9-81ED-4DB2-BD59-A6C34878D82A}">
                    <a16:rowId xmlns:a16="http://schemas.microsoft.com/office/drawing/2014/main" val="2506705537"/>
                  </a:ext>
                </a:extLst>
              </a:tr>
            </a:tbl>
          </a:graphicData>
        </a:graphic>
      </p:graphicFrame>
      <p:sp>
        <p:nvSpPr>
          <p:cNvPr id="15" name="กล่องข้อความ 14"/>
          <p:cNvSpPr txBox="1"/>
          <p:nvPr/>
        </p:nvSpPr>
        <p:spPr>
          <a:xfrm>
            <a:off x="192670" y="2876778"/>
            <a:ext cx="5201369" cy="261610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blurRad="107950" dist="12700" dir="5400000" algn="ctr">
              <a:srgbClr val="000000"/>
            </a:outerShdw>
          </a:effectLst>
          <a:scene3d>
            <a:camera prst="orthographicFront">
              <a:rot lat="0" lon="0" rev="0"/>
            </a:camera>
            <a:lightRig rig="soft" dir="t">
              <a:rot lat="0" lon="0" rev="0"/>
            </a:lightRig>
          </a:scene3d>
          <a:sp3d contourW="44450" prstMaterial="matte">
            <a:bevelT w="63500" h="63500" prst="artDeco"/>
            <a:contourClr>
              <a:srgbClr val="FFFFFF"/>
            </a:contourClr>
          </a:sp3d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r>
              <a:rPr lang="th-TH" sz="1100" b="1" dirty="0">
                <a:solidFill>
                  <a:srgbClr val="002060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3. โครงการแผนปฏิบัติการดิจิทัล ประจำปีบัญชี </a:t>
            </a:r>
            <a:r>
              <a:rPr lang="th-TH" sz="1100" b="1" dirty="0" smtClean="0">
                <a:solidFill>
                  <a:srgbClr val="002060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256</a:t>
            </a:r>
            <a:r>
              <a:rPr lang="en-US" sz="1100" b="1" dirty="0" smtClean="0">
                <a:solidFill>
                  <a:srgbClr val="002060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7</a:t>
            </a:r>
            <a:r>
              <a:rPr lang="th-TH" sz="1100" b="1" dirty="0" smtClean="0">
                <a:solidFill>
                  <a:srgbClr val="002060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 </a:t>
            </a:r>
            <a:r>
              <a:rPr lang="th-TH" sz="1100" b="1" dirty="0">
                <a:solidFill>
                  <a:srgbClr val="002060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กองทุนพัฒนาบทบาทสตรี</a:t>
            </a:r>
          </a:p>
        </p:txBody>
      </p:sp>
      <p:sp>
        <p:nvSpPr>
          <p:cNvPr id="17" name="ลูกศรขวา 52">
            <a:extLst>
              <a:ext uri="{FF2B5EF4-FFF2-40B4-BE49-F238E27FC236}">
                <a16:creationId xmlns:a16="http://schemas.microsoft.com/office/drawing/2014/main" id="{9BAED5A2-FA68-43CF-8D17-C9ED38EA7FE4}"/>
              </a:ext>
            </a:extLst>
          </p:cNvPr>
          <p:cNvSpPr/>
          <p:nvPr/>
        </p:nvSpPr>
        <p:spPr>
          <a:xfrm>
            <a:off x="2048193" y="1149842"/>
            <a:ext cx="124894" cy="155565"/>
          </a:xfrm>
          <a:prstGeom prst="rightArrow">
            <a:avLst/>
          </a:prstGeom>
          <a:solidFill>
            <a:srgbClr val="002060"/>
          </a:solidFill>
          <a:ln>
            <a:noFill/>
          </a:ln>
          <a:effectLst>
            <a:outerShdw blurRad="44450" dist="27940" dir="5400000" algn="ctr">
              <a:srgbClr val="000000">
                <a:alpha val="32000"/>
              </a:srgbClr>
            </a:outerShdw>
          </a:effectLst>
          <a:scene3d>
            <a:camera prst="orthographicFront">
              <a:rot lat="0" lon="0" rev="0"/>
            </a:camera>
            <a:lightRig rig="balanced" dir="t">
              <a:rot lat="0" lon="0" rev="8700000"/>
            </a:lightRig>
          </a:scene3d>
          <a:sp3d>
            <a:bevelT w="190500" h="381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 sz="1500"/>
          </a:p>
        </p:txBody>
      </p:sp>
      <p:sp>
        <p:nvSpPr>
          <p:cNvPr id="18" name="ลูกศรขวา 52">
            <a:extLst>
              <a:ext uri="{FF2B5EF4-FFF2-40B4-BE49-F238E27FC236}">
                <a16:creationId xmlns:a16="http://schemas.microsoft.com/office/drawing/2014/main" id="{9BAED5A2-FA68-43CF-8D17-C9ED38EA7FE4}"/>
              </a:ext>
            </a:extLst>
          </p:cNvPr>
          <p:cNvSpPr/>
          <p:nvPr/>
        </p:nvSpPr>
        <p:spPr>
          <a:xfrm>
            <a:off x="2043340" y="2168690"/>
            <a:ext cx="124894" cy="155565"/>
          </a:xfrm>
          <a:prstGeom prst="rightArrow">
            <a:avLst/>
          </a:prstGeom>
          <a:solidFill>
            <a:srgbClr val="002060"/>
          </a:solidFill>
          <a:ln>
            <a:noFill/>
          </a:ln>
          <a:effectLst>
            <a:outerShdw blurRad="44450" dist="27940" dir="5400000" algn="ctr">
              <a:srgbClr val="000000">
                <a:alpha val="32000"/>
              </a:srgbClr>
            </a:outerShdw>
          </a:effectLst>
          <a:scene3d>
            <a:camera prst="orthographicFront">
              <a:rot lat="0" lon="0" rev="0"/>
            </a:camera>
            <a:lightRig rig="balanced" dir="t">
              <a:rot lat="0" lon="0" rev="8700000"/>
            </a:lightRig>
          </a:scene3d>
          <a:sp3d>
            <a:bevelT w="190500" h="381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 sz="1500"/>
          </a:p>
        </p:txBody>
      </p:sp>
      <p:sp>
        <p:nvSpPr>
          <p:cNvPr id="19" name="ลูกศรขวา 52">
            <a:extLst>
              <a:ext uri="{FF2B5EF4-FFF2-40B4-BE49-F238E27FC236}">
                <a16:creationId xmlns:a16="http://schemas.microsoft.com/office/drawing/2014/main" id="{9BAED5A2-FA68-43CF-8D17-C9ED38EA7FE4}"/>
              </a:ext>
            </a:extLst>
          </p:cNvPr>
          <p:cNvSpPr/>
          <p:nvPr/>
        </p:nvSpPr>
        <p:spPr>
          <a:xfrm rot="5400000">
            <a:off x="1896648" y="3201357"/>
            <a:ext cx="124894" cy="155565"/>
          </a:xfrm>
          <a:prstGeom prst="rightArrow">
            <a:avLst/>
          </a:prstGeom>
          <a:solidFill>
            <a:srgbClr val="002060"/>
          </a:solidFill>
          <a:ln>
            <a:noFill/>
          </a:ln>
          <a:effectLst>
            <a:outerShdw blurRad="44450" dist="27940" dir="5400000" algn="ctr">
              <a:srgbClr val="000000">
                <a:alpha val="32000"/>
              </a:srgbClr>
            </a:outerShdw>
          </a:effectLst>
          <a:scene3d>
            <a:camera prst="orthographicFront">
              <a:rot lat="0" lon="0" rev="0"/>
            </a:camera>
            <a:lightRig rig="balanced" dir="t">
              <a:rot lat="0" lon="0" rev="8700000"/>
            </a:lightRig>
          </a:scene3d>
          <a:sp3d>
            <a:bevelT w="190500" h="381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 sz="1500"/>
          </a:p>
        </p:txBody>
      </p:sp>
    </p:spTree>
    <p:extLst>
      <p:ext uri="{BB962C8B-B14F-4D97-AF65-F5344CB8AC3E}">
        <p14:creationId xmlns:p14="http://schemas.microsoft.com/office/powerpoint/2010/main" val="84811783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สี่เหลี่ยมผืนผ้า 3"/>
          <p:cNvSpPr/>
          <p:nvPr/>
        </p:nvSpPr>
        <p:spPr>
          <a:xfrm>
            <a:off x="1984583" y="199593"/>
            <a:ext cx="6638802" cy="338554"/>
          </a:xfrm>
          <a:prstGeom prst="rect">
            <a:avLst/>
          </a:prstGeom>
          <a:solidFill>
            <a:srgbClr val="CDF0EA"/>
          </a:solidFill>
          <a:ln>
            <a:noFill/>
          </a:ln>
          <a:effectLst>
            <a:outerShdw blurRad="57785" dist="33020" dir="318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brightRoom" dir="t">
              <a:rot lat="0" lon="0" rev="600000"/>
            </a:lightRig>
          </a:scene3d>
          <a:sp3d prstMaterial="metal">
            <a:bevelT w="38100" h="57150" prst="angle"/>
          </a:sp3d>
        </p:spPr>
        <p:txBody>
          <a:bodyPr wrap="square">
            <a:spAutoFit/>
          </a:bodyPr>
          <a:lstStyle/>
          <a:p>
            <a:pPr algn="ctr"/>
            <a:r>
              <a:rPr lang="th-TH" sz="1600" b="1" dirty="0">
                <a:solidFill>
                  <a:srgbClr val="002060"/>
                </a:solidFill>
                <a:effectLst/>
                <a:latin typeface="Chulabhorn Likit Text" panose="00000500000000000000" pitchFamily="50" charset="-34"/>
                <a:ea typeface="Cordia New" panose="020B0304020202020204" pitchFamily="34" charset="-34"/>
                <a:cs typeface="Chulabhorn Likit Text" panose="00000500000000000000" pitchFamily="50" charset="-34"/>
              </a:rPr>
              <a:t>แผนปฏิบัติการดิจิทัลประจำปีบัญชี </a:t>
            </a:r>
            <a:r>
              <a:rPr lang="th-TH" sz="1600" b="1" dirty="0" smtClean="0">
                <a:solidFill>
                  <a:srgbClr val="002060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256</a:t>
            </a:r>
            <a:r>
              <a:rPr lang="en-US" sz="1600" b="1" dirty="0" smtClean="0">
                <a:solidFill>
                  <a:srgbClr val="002060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7</a:t>
            </a:r>
            <a:r>
              <a:rPr lang="th-TH" sz="1600" b="1" dirty="0" smtClean="0">
                <a:solidFill>
                  <a:srgbClr val="002060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 </a:t>
            </a:r>
            <a:r>
              <a:rPr lang="th-TH" sz="1600" b="1" dirty="0">
                <a:solidFill>
                  <a:srgbClr val="002060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กองทุนพัฒนาบทบาทสตรี</a:t>
            </a:r>
            <a:endParaRPr lang="th-TH" sz="1600" dirty="0">
              <a:solidFill>
                <a:srgbClr val="002060"/>
              </a:solidFill>
              <a:latin typeface="Chulabhorn Likit Text" panose="00000500000000000000" pitchFamily="50" charset="-34"/>
              <a:cs typeface="Chulabhorn Likit Text" panose="00000500000000000000" pitchFamily="50" charset="-34"/>
            </a:endParaRPr>
          </a:p>
        </p:txBody>
      </p:sp>
      <p:pic>
        <p:nvPicPr>
          <p:cNvPr id="5" name="Picture 1" descr="จำนวนสมาชิกกองทุนพัฒนาบทบาทสตรี (ข้อมูล ณ 15 กุมภาพันธ์ 2562) -  สำนักงานพัฒนาชุมชนจังหวัดอำนาจเจริญ"/>
          <p:cNvPicPr/>
          <p:nvPr/>
        </p:nvPicPr>
        <p:blipFill>
          <a:blip r:embed="rId2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691973" y="7877"/>
            <a:ext cx="556954" cy="536728"/>
          </a:xfrm>
          <a:prstGeom prst="rect">
            <a:avLst/>
          </a:prstGeom>
          <a:noFill/>
          <a:ln>
            <a:noFill/>
          </a:ln>
        </p:spPr>
      </p:pic>
      <p:pic>
        <p:nvPicPr>
          <p:cNvPr id="6" name="Picture 2" descr="โลโก้กรมการพัฒนาชุมชน (Version2560) - สำนักงานพัฒนาชุมชนจังหวัดหนองคาย |  โลโก้, ดอกไม้ผ้า, วันเกิด"/>
          <p:cNvPicPr/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41844" y="82765"/>
            <a:ext cx="555812" cy="527857"/>
          </a:xfrm>
          <a:prstGeom prst="rect">
            <a:avLst/>
          </a:prstGeom>
          <a:noFill/>
          <a:ln>
            <a:noFill/>
          </a:ln>
        </p:spPr>
      </p:pic>
      <p:graphicFrame>
        <p:nvGraphicFramePr>
          <p:cNvPr id="14" name="ตาราง 1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275844411"/>
              </p:ext>
            </p:extLst>
          </p:nvPr>
        </p:nvGraphicFramePr>
        <p:xfrm>
          <a:off x="166118" y="1375055"/>
          <a:ext cx="9744340" cy="4049764"/>
        </p:xfrm>
        <a:graphic>
          <a:graphicData uri="http://schemas.openxmlformats.org/drawingml/2006/table">
            <a:tbl>
              <a:tblPr firstRow="1" firstCol="1" bandRow="1">
                <a:tableStyleId>{C4B1156A-380E-4F78-BDF5-A606A8083BF9}</a:tableStyleId>
              </a:tblPr>
              <a:tblGrid>
                <a:gridCol w="6590117">
                  <a:extLst>
                    <a:ext uri="{9D8B030D-6E8A-4147-A177-3AD203B41FA5}">
                      <a16:colId xmlns:a16="http://schemas.microsoft.com/office/drawing/2014/main" val="462691617"/>
                    </a:ext>
                  </a:extLst>
                </a:gridCol>
                <a:gridCol w="1900052">
                  <a:extLst>
                    <a:ext uri="{9D8B030D-6E8A-4147-A177-3AD203B41FA5}">
                      <a16:colId xmlns:a16="http://schemas.microsoft.com/office/drawing/2014/main" val="1357694137"/>
                    </a:ext>
                  </a:extLst>
                </a:gridCol>
                <a:gridCol w="1254171">
                  <a:extLst>
                    <a:ext uri="{9D8B030D-6E8A-4147-A177-3AD203B41FA5}">
                      <a16:colId xmlns:a16="http://schemas.microsoft.com/office/drawing/2014/main" val="944884700"/>
                    </a:ext>
                  </a:extLst>
                </a:gridCol>
              </a:tblGrid>
              <a:tr h="240303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  <a:tabLst>
                          <a:tab pos="4867275" algn="l"/>
                        </a:tabLst>
                      </a:pPr>
                      <a:r>
                        <a:rPr lang="th-TH" sz="1200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โครงการ</a:t>
                      </a:r>
                      <a:endParaRPr lang="en-US" sz="1200" dirty="0">
                        <a:solidFill>
                          <a:srgbClr val="002060"/>
                        </a:solidFill>
                        <a:effectLst/>
                        <a:latin typeface="Chulabhorn Likit Text" panose="00000500000000000000" pitchFamily="50" charset="-34"/>
                        <a:ea typeface="Calibri" panose="020F0502020204030204" pitchFamily="34" charset="0"/>
                        <a:cs typeface="Chulabhorn Likit Text" panose="00000500000000000000" pitchFamily="50" charset="-34"/>
                      </a:endParaRPr>
                    </a:p>
                  </a:txBody>
                  <a:tcPr marL="57150" marR="57150" marT="0" marB="0" anchor="ctr"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  <a:tabLst>
                          <a:tab pos="4867275" algn="l"/>
                        </a:tabLst>
                      </a:pPr>
                      <a:r>
                        <a:rPr lang="th-TH" sz="1200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เป้าหมาย</a:t>
                      </a:r>
                      <a:endParaRPr lang="en-US" sz="1200" dirty="0">
                        <a:solidFill>
                          <a:srgbClr val="002060"/>
                        </a:solidFill>
                        <a:effectLst/>
                        <a:latin typeface="Chulabhorn Likit Text" panose="00000500000000000000" pitchFamily="50" charset="-34"/>
                        <a:ea typeface="Calibri" panose="020F0502020204030204" pitchFamily="34" charset="0"/>
                        <a:cs typeface="Chulabhorn Likit Text" panose="00000500000000000000" pitchFamily="50" charset="-34"/>
                      </a:endParaRPr>
                    </a:p>
                  </a:txBody>
                  <a:tcPr marL="57150" marR="57150" marT="0" marB="0" anchor="ctr"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  <a:tabLst>
                          <a:tab pos="4867275" algn="l"/>
                        </a:tabLst>
                      </a:pPr>
                      <a:r>
                        <a:rPr lang="th-TH" sz="1200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ea typeface="Calibri" panose="020F0502020204030204" pitchFamily="34" charset="0"/>
                          <a:cs typeface="Chulabhorn Likit Text" panose="00000500000000000000" pitchFamily="50" charset="-34"/>
                        </a:rPr>
                        <a:t>งบประมาณ</a:t>
                      </a:r>
                      <a:endParaRPr lang="en-US" sz="1200" dirty="0">
                        <a:solidFill>
                          <a:srgbClr val="002060"/>
                        </a:solidFill>
                        <a:effectLst/>
                        <a:latin typeface="Chulabhorn Likit Text" panose="00000500000000000000" pitchFamily="50" charset="-34"/>
                        <a:ea typeface="Calibri" panose="020F0502020204030204" pitchFamily="34" charset="0"/>
                        <a:cs typeface="Chulabhorn Likit Text" panose="00000500000000000000" pitchFamily="50" charset="-34"/>
                      </a:endParaRPr>
                    </a:p>
                  </a:txBody>
                  <a:tcPr marL="57150" marR="57150" marT="0" marB="0" anchor="ctr"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85498618"/>
                  </a:ext>
                </a:extLst>
              </a:tr>
              <a:tr h="444063">
                <a:tc>
                  <a:txBody>
                    <a:bodyPr/>
                    <a:lstStyle/>
                    <a:p>
                      <a:pPr marL="0" marR="0" lvl="0" indent="0" algn="l" defTabSz="761970" rtl="0" eaLnBrk="1" fontAlgn="auto" latinLnBrk="0" hangingPunct="1">
                        <a:lnSpc>
                          <a:spcPts val="15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200" b="0" kern="1200" dirty="0" smtClean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ea typeface="Malgun Gothic" panose="020B0503020000020004" pitchFamily="34" charset="-127"/>
                          <a:cs typeface="Chulabhorn Likit Text" panose="00000500000000000000" pitchFamily="50" charset="-34"/>
                        </a:rPr>
                        <a:t>7. </a:t>
                      </a:r>
                      <a:r>
                        <a:rPr lang="th-TH" sz="1200" b="0" kern="1200" dirty="0" smtClean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ea typeface="Malgun Gothic" panose="020B0503020000020004" pitchFamily="34" charset="-127"/>
                          <a:cs typeface="Chulabhorn Likit Text" panose="00000500000000000000" pitchFamily="50" charset="-34"/>
                        </a:rPr>
                        <a:t>โครงการฝึกอบรมการใช้งานระบบบัญชีการเงิน (</a:t>
                      </a:r>
                      <a:r>
                        <a:rPr lang="en-US" sz="1200" b="0" kern="1200" dirty="0" smtClean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ea typeface="Malgun Gothic" panose="020B0503020000020004" pitchFamily="34" charset="-127"/>
                          <a:cs typeface="Chulabhorn Likit Text" panose="00000500000000000000" pitchFamily="50" charset="-34"/>
                        </a:rPr>
                        <a:t>ERP) </a:t>
                      </a:r>
                      <a:r>
                        <a:rPr lang="th-TH" sz="1200" b="0" kern="1200" dirty="0" smtClean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ea typeface="Malgun Gothic" panose="020B0503020000020004" pitchFamily="34" charset="-127"/>
                          <a:cs typeface="Chulabhorn Likit Text" panose="00000500000000000000" pitchFamily="50" charset="-34"/>
                        </a:rPr>
                        <a:t>และระบบโปรแกรมทะเบียนลูกหนี้ใหม่ (</a:t>
                      </a:r>
                      <a:r>
                        <a:rPr lang="en-US" sz="1200" b="0" kern="1200" dirty="0" smtClean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ea typeface="Malgun Gothic" panose="020B0503020000020004" pitchFamily="34" charset="-127"/>
                          <a:cs typeface="Chulabhorn Likit Text" panose="00000500000000000000" pitchFamily="50" charset="-34"/>
                        </a:rPr>
                        <a:t>Loan Management : LM)</a:t>
                      </a:r>
                      <a:endParaRPr lang="en-US" sz="1200" b="0" dirty="0" smtClean="0">
                        <a:solidFill>
                          <a:srgbClr val="002060"/>
                        </a:solidFill>
                        <a:effectLst/>
                        <a:latin typeface="Chulabhorn Likit Text" panose="00000500000000000000" pitchFamily="50" charset="-34"/>
                        <a:ea typeface="Malgun Gothic" panose="020B0503020000020004" pitchFamily="34" charset="-127"/>
                        <a:cs typeface="Chulabhorn Likit Text" panose="00000500000000000000" pitchFamily="50" charset="-34"/>
                      </a:endParaRPr>
                    </a:p>
                  </a:txBody>
                  <a:tcPr marL="68580" marR="68580" marT="0" marB="0" anchor="ctr"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761970" rtl="0" eaLnBrk="1" fontAlgn="auto" latinLnBrk="0" hangingPunct="1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867275" algn="l"/>
                        </a:tabLst>
                        <a:defRPr/>
                      </a:pPr>
                      <a:r>
                        <a:rPr lang="th-TH" sz="1200" b="0" dirty="0">
                          <a:solidFill>
                            <a:srgbClr val="002060"/>
                          </a:solidFill>
                          <a:effectLst/>
                          <a:latin typeface="Chulabhorn Likit Text" panose="00000800000000000000" pitchFamily="2" charset="-34"/>
                          <a:cs typeface="Chulabhorn Likit Text" panose="00000800000000000000" pitchFamily="2" charset="-34"/>
                        </a:rPr>
                        <a:t>1 ระบบงาน</a:t>
                      </a:r>
                      <a:endParaRPr lang="en-US" sz="1200" b="0" dirty="0">
                        <a:solidFill>
                          <a:srgbClr val="002060"/>
                        </a:solidFill>
                        <a:effectLst/>
                        <a:latin typeface="Chulabhorn Likit Text" panose="00000800000000000000" pitchFamily="2" charset="-34"/>
                        <a:ea typeface="Calibri" panose="020F0502020204030204" pitchFamily="34" charset="0"/>
                        <a:cs typeface="Chulabhorn Likit Text" panose="00000800000000000000" pitchFamily="2" charset="-34"/>
                      </a:endParaRPr>
                    </a:p>
                  </a:txBody>
                  <a:tcPr marL="57150" marR="57150" marT="0" marB="0" anchor="ctr"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761970" rtl="0" eaLnBrk="1" fontAlgn="auto" latinLnBrk="0" hangingPunct="1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200" b="0" kern="1200" dirty="0" smtClean="0">
                          <a:solidFill>
                            <a:srgbClr val="002060"/>
                          </a:solidFill>
                          <a:effectLst/>
                          <a:latin typeface="Chulabhorn Likit Text" panose="00000800000000000000" pitchFamily="2" charset="-34"/>
                          <a:ea typeface="+mn-ea"/>
                          <a:cs typeface="Chulabhorn Likit Text" panose="00000800000000000000" pitchFamily="2" charset="-34"/>
                        </a:rPr>
                        <a:t>1,565,440</a:t>
                      </a:r>
                      <a:endParaRPr lang="en-US" sz="1200" b="0" kern="1200" dirty="0">
                        <a:solidFill>
                          <a:srgbClr val="002060"/>
                        </a:solidFill>
                        <a:effectLst/>
                        <a:latin typeface="Chulabhorn Likit Text" panose="00000800000000000000" pitchFamily="2" charset="-34"/>
                        <a:ea typeface="+mn-ea"/>
                        <a:cs typeface="Chulabhorn Likit Text" panose="00000800000000000000" pitchFamily="2" charset="-34"/>
                      </a:endParaRPr>
                    </a:p>
                  </a:txBody>
                  <a:tcPr marL="57150" marR="57150" marT="0" marB="0" anchor="ctr"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73462617"/>
                  </a:ext>
                </a:extLst>
              </a:tr>
              <a:tr h="234045">
                <a:tc>
                  <a:txBody>
                    <a:bodyPr/>
                    <a:lstStyle/>
                    <a:p>
                      <a:pPr>
                        <a:lnSpc>
                          <a:spcPts val="1500"/>
                        </a:lnSpc>
                        <a:spcAft>
                          <a:spcPts val="0"/>
                        </a:spcAft>
                      </a:pPr>
                      <a:r>
                        <a:rPr lang="en-US" sz="1200" b="0" spc="-30" dirty="0" smtClean="0">
                          <a:solidFill>
                            <a:srgbClr val="C00000"/>
                          </a:solidFill>
                          <a:effectLst/>
                          <a:latin typeface="Chulabhorn Likit Text" panose="00000500000000000000" pitchFamily="50" charset="-34"/>
                          <a:ea typeface="Malgun Gothic" panose="020B0503020000020004" pitchFamily="34" charset="-127"/>
                          <a:cs typeface="Chulabhorn Likit Text" panose="00000500000000000000" pitchFamily="50" charset="-34"/>
                        </a:rPr>
                        <a:t>8.</a:t>
                      </a:r>
                      <a:r>
                        <a:rPr lang="th-TH" sz="1200" b="0" spc="-30" dirty="0" smtClean="0">
                          <a:solidFill>
                            <a:srgbClr val="C00000"/>
                          </a:solidFill>
                          <a:effectLst/>
                          <a:latin typeface="Chulabhorn Likit Text" panose="00000500000000000000" pitchFamily="50" charset="-34"/>
                          <a:ea typeface="Malgun Gothic" panose="020B0503020000020004" pitchFamily="34" charset="-127"/>
                          <a:cs typeface="Chulabhorn Likit Text" panose="00000500000000000000" pitchFamily="50" charset="-34"/>
                        </a:rPr>
                        <a:t>โครงการเสริมสร้างภาพลักษณ์องค์กรของกองทุนพัฒนาบทบาทสตรี</a:t>
                      </a:r>
                      <a:endParaRPr lang="en-US" sz="1200" b="0" dirty="0">
                        <a:solidFill>
                          <a:srgbClr val="C00000"/>
                        </a:solidFill>
                        <a:effectLst/>
                        <a:latin typeface="Chulabhorn Likit Text" panose="00000500000000000000" pitchFamily="50" charset="-34"/>
                        <a:ea typeface="Malgun Gothic" panose="020B0503020000020004" pitchFamily="34" charset="-127"/>
                        <a:cs typeface="Chulabhorn Likit Text" panose="00000500000000000000" pitchFamily="50" charset="-34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marL="0" marR="0" lvl="0" indent="0" algn="l" defTabSz="761970" rtl="0" eaLnBrk="1" fontAlgn="auto" latinLnBrk="0" hangingPunct="1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867275" algn="l"/>
                        </a:tabLst>
                        <a:defRPr/>
                      </a:pPr>
                      <a:r>
                        <a:rPr lang="en-US" sz="1200" b="0" dirty="0">
                          <a:solidFill>
                            <a:srgbClr val="002060"/>
                          </a:solidFill>
                          <a:effectLst/>
                          <a:latin typeface="Chulabhorn Likit Text" panose="00000800000000000000" pitchFamily="2" charset="-34"/>
                          <a:ea typeface="Calibri" panose="020F0502020204030204" pitchFamily="34" charset="0"/>
                          <a:cs typeface="Chulabhorn Likit Text" panose="00000800000000000000" pitchFamily="2" charset="-34"/>
                        </a:rPr>
                        <a:t>1000 </a:t>
                      </a:r>
                      <a:r>
                        <a:rPr lang="th-TH" sz="1200" b="0" dirty="0">
                          <a:solidFill>
                            <a:srgbClr val="002060"/>
                          </a:solidFill>
                          <a:effectLst/>
                          <a:latin typeface="Chulabhorn Likit Text" panose="00000800000000000000" pitchFamily="2" charset="-34"/>
                          <a:ea typeface="Calibri" panose="020F0502020204030204" pitchFamily="34" charset="0"/>
                          <a:cs typeface="Chulabhorn Likit Text" panose="00000800000000000000" pitchFamily="2" charset="-34"/>
                        </a:rPr>
                        <a:t>เล่ม</a:t>
                      </a:r>
                      <a:endParaRPr lang="en-US" sz="1200" b="0" dirty="0">
                        <a:solidFill>
                          <a:srgbClr val="002060"/>
                        </a:solidFill>
                        <a:effectLst/>
                        <a:latin typeface="Chulabhorn Likit Text" panose="00000800000000000000" pitchFamily="2" charset="-34"/>
                        <a:ea typeface="Calibri" panose="020F0502020204030204" pitchFamily="34" charset="0"/>
                        <a:cs typeface="Chulabhorn Likit Text" panose="00000800000000000000" pitchFamily="2" charset="-34"/>
                      </a:endParaRPr>
                    </a:p>
                  </a:txBody>
                  <a:tcPr marL="57150" marR="57150" marT="0" marB="0" anchor="ctr"/>
                </a:tc>
                <a:tc>
                  <a:txBody>
                    <a:bodyPr/>
                    <a:lstStyle/>
                    <a:p>
                      <a:pPr algn="r">
                        <a:lnSpc>
                          <a:spcPct val="107000"/>
                        </a:lnSpc>
                        <a:spcAft>
                          <a:spcPts val="0"/>
                        </a:spcAft>
                        <a:tabLst>
                          <a:tab pos="4867275" algn="l"/>
                        </a:tabLst>
                      </a:pPr>
                      <a:r>
                        <a:rPr lang="en-US" sz="1200" b="0" dirty="0" smtClean="0">
                          <a:solidFill>
                            <a:srgbClr val="002060"/>
                          </a:solidFill>
                          <a:effectLst/>
                          <a:latin typeface="Chulabhorn Likit Text" panose="00000800000000000000" pitchFamily="2" charset="-34"/>
                          <a:ea typeface="Calibri" panose="020F0502020204030204" pitchFamily="34" charset="0"/>
                          <a:cs typeface="Chulabhorn Likit Text" panose="00000800000000000000" pitchFamily="2" charset="-34"/>
                        </a:rPr>
                        <a:t>1,500,000</a:t>
                      </a:r>
                      <a:endParaRPr lang="en-US" sz="1200" b="0" dirty="0">
                        <a:solidFill>
                          <a:srgbClr val="002060"/>
                        </a:solidFill>
                        <a:effectLst/>
                        <a:latin typeface="Chulabhorn Likit Text" panose="00000800000000000000" pitchFamily="2" charset="-34"/>
                        <a:ea typeface="Calibri" panose="020F0502020204030204" pitchFamily="34" charset="0"/>
                        <a:cs typeface="Chulabhorn Likit Text" panose="00000800000000000000" pitchFamily="2" charset="-34"/>
                      </a:endParaRPr>
                    </a:p>
                  </a:txBody>
                  <a:tcPr marL="57150" marR="57150" marT="0" marB="0" anchor="ctr"/>
                </a:tc>
                <a:extLst>
                  <a:ext uri="{0D108BD9-81ED-4DB2-BD59-A6C34878D82A}">
                    <a16:rowId xmlns:a16="http://schemas.microsoft.com/office/drawing/2014/main" val="3021411636"/>
                  </a:ext>
                </a:extLst>
              </a:tr>
              <a:tr h="444063">
                <a:tc>
                  <a:txBody>
                    <a:bodyPr/>
                    <a:lstStyle/>
                    <a:p>
                      <a:pPr>
                        <a:lnSpc>
                          <a:spcPts val="1500"/>
                        </a:lnSpc>
                        <a:spcAft>
                          <a:spcPts val="0"/>
                        </a:spcAft>
                      </a:pPr>
                      <a:r>
                        <a:rPr lang="en-US" sz="1200" b="0" spc="-30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ea typeface="Malgun Gothic" panose="020B0503020000020004" pitchFamily="34" charset="-127"/>
                          <a:cs typeface="Chulabhorn Likit Text" panose="00000500000000000000" pitchFamily="50" charset="-34"/>
                        </a:rPr>
                        <a:t>9. </a:t>
                      </a:r>
                      <a:r>
                        <a:rPr lang="th-TH" sz="1200" b="0" spc="-30" dirty="0" smtClean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ea typeface="Malgun Gothic" panose="020B0503020000020004" pitchFamily="34" charset="-127"/>
                          <a:cs typeface="Chulabhorn Likit Text" panose="00000500000000000000" pitchFamily="50" charset="-34"/>
                        </a:rPr>
                        <a:t>โครงการเพิ่มประสิทธิภาพการบริหารจัดการความมั่นคงปลอดภัยสารสนเทศกองทุนพัฒนาบทบาทสตรีตามแนวทางมาตรฐานสากล</a:t>
                      </a:r>
                      <a:endParaRPr lang="en-US" sz="1200" b="0" dirty="0">
                        <a:solidFill>
                          <a:srgbClr val="002060"/>
                        </a:solidFill>
                        <a:effectLst/>
                        <a:latin typeface="Chulabhorn Likit Text" panose="00000500000000000000" pitchFamily="50" charset="-34"/>
                        <a:ea typeface="Malgun Gothic" panose="020B0503020000020004" pitchFamily="34" charset="-127"/>
                        <a:cs typeface="Chulabhorn Likit Text" panose="00000500000000000000" pitchFamily="50" charset="-34"/>
                      </a:endParaRPr>
                    </a:p>
                  </a:txBody>
                  <a:tcPr marL="68580" marR="68580" marT="0" marB="0" anchor="ctr"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761970" rtl="0" eaLnBrk="1" fontAlgn="auto" latinLnBrk="0" hangingPunct="1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867275" algn="l"/>
                        </a:tabLst>
                        <a:defRPr/>
                      </a:pPr>
                      <a:r>
                        <a:rPr lang="th-TH" sz="1200" b="0" dirty="0">
                          <a:solidFill>
                            <a:srgbClr val="002060"/>
                          </a:solidFill>
                          <a:effectLst/>
                          <a:latin typeface="Chulabhorn Likit Text" panose="00000800000000000000" pitchFamily="2" charset="-34"/>
                          <a:cs typeface="Chulabhorn Likit Text" panose="00000800000000000000" pitchFamily="2" charset="-34"/>
                        </a:rPr>
                        <a:t>1 ระบบงาน</a:t>
                      </a:r>
                      <a:endParaRPr lang="en-US" sz="1200" b="0" dirty="0">
                        <a:solidFill>
                          <a:srgbClr val="002060"/>
                        </a:solidFill>
                        <a:effectLst/>
                        <a:latin typeface="Chulabhorn Likit Text" panose="00000800000000000000" pitchFamily="2" charset="-34"/>
                        <a:ea typeface="Calibri" panose="020F0502020204030204" pitchFamily="34" charset="0"/>
                        <a:cs typeface="Chulabhorn Likit Text" panose="00000800000000000000" pitchFamily="2" charset="-34"/>
                      </a:endParaRPr>
                    </a:p>
                  </a:txBody>
                  <a:tcPr marL="57150" marR="57150" marT="0" marB="0" anchor="ctr"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761970" rtl="0" eaLnBrk="1" fontAlgn="auto" latinLnBrk="0" hangingPunct="1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867275" algn="l"/>
                        </a:tabLst>
                        <a:defRPr/>
                      </a:pPr>
                      <a:r>
                        <a:rPr lang="en-US" sz="1200" kern="1200" dirty="0" smtClean="0">
                          <a:solidFill>
                            <a:srgbClr val="002060"/>
                          </a:solidFill>
                          <a:effectLst/>
                          <a:latin typeface="Chulabhorn Likit Text" panose="00000800000000000000" pitchFamily="2" charset="-34"/>
                          <a:ea typeface="+mn-ea"/>
                          <a:cs typeface="Chulabhorn Likit Text" panose="00000800000000000000" pitchFamily="2" charset="-34"/>
                        </a:rPr>
                        <a:t>800,000</a:t>
                      </a:r>
                      <a:endParaRPr lang="en-US" sz="1200" kern="1200" dirty="0">
                        <a:solidFill>
                          <a:srgbClr val="002060"/>
                        </a:solidFill>
                        <a:effectLst/>
                        <a:latin typeface="Chulabhorn Likit Text" panose="00000800000000000000" pitchFamily="2" charset="-34"/>
                        <a:ea typeface="+mn-ea"/>
                        <a:cs typeface="Chulabhorn Likit Text" panose="00000800000000000000" pitchFamily="2" charset="-34"/>
                      </a:endParaRPr>
                    </a:p>
                  </a:txBody>
                  <a:tcPr marL="57150" marR="57150" marT="0" marB="0" anchor="ctr"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78949555"/>
                  </a:ext>
                </a:extLst>
              </a:tr>
              <a:tr h="280999">
                <a:tc>
                  <a:txBody>
                    <a:bodyPr/>
                    <a:lstStyle/>
                    <a:p>
                      <a:pPr>
                        <a:lnSpc>
                          <a:spcPts val="1500"/>
                        </a:lnSpc>
                        <a:spcAft>
                          <a:spcPts val="0"/>
                        </a:spcAft>
                      </a:pPr>
                      <a:r>
                        <a:rPr lang="en-US" sz="1200" b="0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ea typeface="Malgun Gothic" panose="020B0503020000020004" pitchFamily="34" charset="-127"/>
                          <a:cs typeface="Chulabhorn Likit Text" panose="00000500000000000000" pitchFamily="50" charset="-34"/>
                        </a:rPr>
                        <a:t>10. </a:t>
                      </a:r>
                      <a:r>
                        <a:rPr lang="th-TH" sz="1200" b="0" dirty="0" smtClean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ea typeface="Malgun Gothic" panose="020B0503020000020004" pitchFamily="34" charset="-127"/>
                          <a:cs typeface="Chulabhorn Likit Text" panose="00000500000000000000" pitchFamily="50" charset="-34"/>
                        </a:rPr>
                        <a:t>โครงการพัฒนาศักยภาพสตรีด้วยเทคโนโลยีดิจิทัล</a:t>
                      </a:r>
                      <a:endParaRPr lang="en-US" sz="1200" b="0" dirty="0">
                        <a:solidFill>
                          <a:srgbClr val="002060"/>
                        </a:solidFill>
                        <a:effectLst/>
                        <a:latin typeface="Chulabhorn Likit Text" panose="00000500000000000000" pitchFamily="50" charset="-34"/>
                        <a:ea typeface="Malgun Gothic" panose="020B0503020000020004" pitchFamily="34" charset="-127"/>
                        <a:cs typeface="Chulabhorn Likit Text" panose="00000500000000000000" pitchFamily="50" charset="-34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marL="0" marR="0" lvl="0" indent="0" algn="l" defTabSz="761970" rtl="0" eaLnBrk="1" fontAlgn="auto" latinLnBrk="0" hangingPunct="1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867275" algn="l"/>
                        </a:tabLst>
                        <a:defRPr/>
                      </a:pPr>
                      <a:r>
                        <a:rPr lang="th-TH" sz="1200" b="0" dirty="0">
                          <a:solidFill>
                            <a:srgbClr val="002060"/>
                          </a:solidFill>
                          <a:effectLst/>
                          <a:latin typeface="Chulabhorn Likit Text" panose="00000800000000000000" pitchFamily="2" charset="-34"/>
                          <a:cs typeface="Chulabhorn Likit Text" panose="00000800000000000000" pitchFamily="2" charset="-34"/>
                        </a:rPr>
                        <a:t>1 กิจกรรม</a:t>
                      </a:r>
                      <a:endParaRPr lang="en-US" sz="1200" b="0" dirty="0">
                        <a:solidFill>
                          <a:srgbClr val="002060"/>
                        </a:solidFill>
                        <a:effectLst/>
                        <a:latin typeface="Chulabhorn Likit Text" panose="00000800000000000000" pitchFamily="2" charset="-34"/>
                        <a:ea typeface="Calibri" panose="020F0502020204030204" pitchFamily="34" charset="0"/>
                        <a:cs typeface="Chulabhorn Likit Text" panose="00000800000000000000" pitchFamily="2" charset="-34"/>
                      </a:endParaRPr>
                    </a:p>
                  </a:txBody>
                  <a:tcPr marL="57150" marR="57150" marT="0" marB="0" anchor="ctr"/>
                </a:tc>
                <a:tc>
                  <a:txBody>
                    <a:bodyPr/>
                    <a:lstStyle/>
                    <a:p>
                      <a:pPr algn="r">
                        <a:lnSpc>
                          <a:spcPct val="107000"/>
                        </a:lnSpc>
                        <a:spcAft>
                          <a:spcPts val="0"/>
                        </a:spcAft>
                        <a:tabLst>
                          <a:tab pos="4867275" algn="l"/>
                        </a:tabLst>
                      </a:pPr>
                      <a:r>
                        <a:rPr lang="en-US" sz="1200" b="0" dirty="0" smtClean="0">
                          <a:solidFill>
                            <a:srgbClr val="002060"/>
                          </a:solidFill>
                          <a:effectLst/>
                          <a:latin typeface="Chulabhorn Likit Text" panose="00000800000000000000" pitchFamily="2" charset="-34"/>
                          <a:ea typeface="Calibri" panose="020F0502020204030204" pitchFamily="34" charset="0"/>
                          <a:cs typeface="Chulabhorn Likit Text" panose="00000800000000000000" pitchFamily="2" charset="-34"/>
                        </a:rPr>
                        <a:t>530,000</a:t>
                      </a:r>
                      <a:endParaRPr lang="en-US" sz="1200" b="0" dirty="0">
                        <a:solidFill>
                          <a:srgbClr val="002060"/>
                        </a:solidFill>
                        <a:effectLst/>
                        <a:latin typeface="Chulabhorn Likit Text" panose="00000800000000000000" pitchFamily="2" charset="-34"/>
                        <a:ea typeface="Calibri" panose="020F0502020204030204" pitchFamily="34" charset="0"/>
                        <a:cs typeface="Chulabhorn Likit Text" panose="00000800000000000000" pitchFamily="2" charset="-34"/>
                      </a:endParaRPr>
                    </a:p>
                  </a:txBody>
                  <a:tcPr marL="57150" marR="57150" marT="0" marB="0" anchor="ctr"/>
                </a:tc>
                <a:extLst>
                  <a:ext uri="{0D108BD9-81ED-4DB2-BD59-A6C34878D82A}">
                    <a16:rowId xmlns:a16="http://schemas.microsoft.com/office/drawing/2014/main" val="1749292655"/>
                  </a:ext>
                </a:extLst>
              </a:tr>
              <a:tr h="289302">
                <a:tc>
                  <a:txBody>
                    <a:bodyPr/>
                    <a:lstStyle/>
                    <a:p>
                      <a:pPr>
                        <a:lnSpc>
                          <a:spcPts val="1500"/>
                        </a:lnSpc>
                        <a:spcAft>
                          <a:spcPts val="0"/>
                        </a:spcAft>
                      </a:pPr>
                      <a:r>
                        <a:rPr lang="en-US" sz="1200" b="0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ea typeface="Malgun Gothic" panose="020B0503020000020004" pitchFamily="34" charset="-127"/>
                          <a:cs typeface="Chulabhorn Likit Text" panose="00000500000000000000" pitchFamily="50" charset="-34"/>
                        </a:rPr>
                        <a:t>11. </a:t>
                      </a:r>
                      <a:r>
                        <a:rPr lang="th-TH" sz="1200" b="0" dirty="0" smtClean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ea typeface="Malgun Gothic" panose="020B0503020000020004" pitchFamily="34" charset="-127"/>
                          <a:cs typeface="Chulabhorn Likit Text" panose="00000500000000000000" pitchFamily="50" charset="-34"/>
                        </a:rPr>
                        <a:t>โครงการเพิ่มประสิทธิภาพบุคลากรในการบริหารกองทุนพัฒนาบทบาทสตรี</a:t>
                      </a:r>
                      <a:endParaRPr lang="en-US" sz="1200" b="0" dirty="0">
                        <a:solidFill>
                          <a:srgbClr val="002060"/>
                        </a:solidFill>
                        <a:effectLst/>
                        <a:latin typeface="Chulabhorn Likit Text" panose="00000500000000000000" pitchFamily="50" charset="-34"/>
                        <a:ea typeface="Malgun Gothic" panose="020B0503020000020004" pitchFamily="34" charset="-127"/>
                        <a:cs typeface="Chulabhorn Likit Text" panose="00000500000000000000" pitchFamily="50" charset="-34"/>
                      </a:endParaRPr>
                    </a:p>
                  </a:txBody>
                  <a:tcPr marL="68580" marR="68580" marT="0" marB="0" anchor="ctr"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761970" rtl="0" eaLnBrk="1" fontAlgn="auto" latinLnBrk="0" hangingPunct="1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867275" algn="l"/>
                        </a:tabLst>
                        <a:defRPr/>
                      </a:pPr>
                      <a:r>
                        <a:rPr lang="th-TH" sz="1200" b="0" dirty="0">
                          <a:solidFill>
                            <a:srgbClr val="002060"/>
                          </a:solidFill>
                          <a:effectLst/>
                          <a:latin typeface="Chulabhorn Likit Text" panose="00000800000000000000" pitchFamily="2" charset="-34"/>
                          <a:cs typeface="Chulabhorn Likit Text" panose="00000800000000000000" pitchFamily="2" charset="-34"/>
                        </a:rPr>
                        <a:t>1 กิจกรรม</a:t>
                      </a:r>
                      <a:endParaRPr lang="en-US" sz="1200" b="0" dirty="0">
                        <a:solidFill>
                          <a:srgbClr val="002060"/>
                        </a:solidFill>
                        <a:effectLst/>
                        <a:latin typeface="Chulabhorn Likit Text" panose="00000800000000000000" pitchFamily="2" charset="-34"/>
                        <a:ea typeface="Calibri" panose="020F0502020204030204" pitchFamily="34" charset="0"/>
                        <a:cs typeface="Chulabhorn Likit Text" panose="00000800000000000000" pitchFamily="2" charset="-34"/>
                      </a:endParaRPr>
                    </a:p>
                  </a:txBody>
                  <a:tcPr marL="57150" marR="57150" marT="0" marB="0" anchor="ctr"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>
                        <a:lnSpc>
                          <a:spcPct val="107000"/>
                        </a:lnSpc>
                        <a:spcAft>
                          <a:spcPts val="0"/>
                        </a:spcAft>
                        <a:tabLst>
                          <a:tab pos="4867275" algn="l"/>
                        </a:tabLst>
                      </a:pPr>
                      <a:r>
                        <a:rPr lang="en-US" sz="1200" b="0" dirty="0" smtClean="0">
                          <a:solidFill>
                            <a:srgbClr val="002060"/>
                          </a:solidFill>
                          <a:effectLst/>
                          <a:latin typeface="Chulabhorn Likit Text" panose="00000800000000000000" pitchFamily="2" charset="-34"/>
                          <a:ea typeface="Calibri" panose="020F0502020204030204" pitchFamily="34" charset="0"/>
                          <a:cs typeface="Chulabhorn Likit Text" panose="00000800000000000000" pitchFamily="2" charset="-34"/>
                        </a:rPr>
                        <a:t>500,000</a:t>
                      </a:r>
                      <a:endParaRPr lang="en-US" sz="1200" b="0" dirty="0">
                        <a:solidFill>
                          <a:srgbClr val="002060"/>
                        </a:solidFill>
                        <a:effectLst/>
                        <a:latin typeface="Chulabhorn Likit Text" panose="00000800000000000000" pitchFamily="2" charset="-34"/>
                        <a:ea typeface="Calibri" panose="020F0502020204030204" pitchFamily="34" charset="0"/>
                        <a:cs typeface="Chulabhorn Likit Text" panose="00000800000000000000" pitchFamily="2" charset="-34"/>
                      </a:endParaRPr>
                    </a:p>
                  </a:txBody>
                  <a:tcPr marL="57150" marR="57150" marT="0" marB="0" anchor="ctr"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33652084"/>
                  </a:ext>
                </a:extLst>
              </a:tr>
              <a:tr h="265386">
                <a:tc>
                  <a:txBody>
                    <a:bodyPr/>
                    <a:lstStyle/>
                    <a:p>
                      <a:pPr>
                        <a:lnSpc>
                          <a:spcPts val="1500"/>
                        </a:lnSpc>
                        <a:spcAft>
                          <a:spcPts val="0"/>
                        </a:spcAft>
                      </a:pPr>
                      <a:r>
                        <a:rPr lang="en-US" sz="1200" b="0" dirty="0">
                          <a:solidFill>
                            <a:srgbClr val="C00000"/>
                          </a:solidFill>
                          <a:effectLst/>
                          <a:latin typeface="Chulabhorn Likit Text" panose="00000500000000000000" pitchFamily="50" charset="-34"/>
                          <a:ea typeface="Malgun Gothic" panose="020B0503020000020004" pitchFamily="34" charset="-127"/>
                          <a:cs typeface="Chulabhorn Likit Text" panose="00000500000000000000" pitchFamily="50" charset="-34"/>
                        </a:rPr>
                        <a:t>12. </a:t>
                      </a:r>
                      <a:r>
                        <a:rPr lang="th-TH" sz="1200" b="0" dirty="0" smtClean="0">
                          <a:solidFill>
                            <a:srgbClr val="C00000"/>
                          </a:solidFill>
                          <a:effectLst/>
                          <a:latin typeface="Chulabhorn Likit Text" panose="00000500000000000000" pitchFamily="50" charset="-34"/>
                          <a:ea typeface="Malgun Gothic" panose="020B0503020000020004" pitchFamily="34" charset="-127"/>
                          <a:cs typeface="Chulabhorn Likit Text" panose="00000500000000000000" pitchFamily="50" charset="-34"/>
                        </a:rPr>
                        <a:t>โครงการเพิ่มประสิทธิภาพบุคลากรด้านเทคโนโลยีดิจิทัล (</a:t>
                      </a:r>
                      <a:r>
                        <a:rPr lang="en-US" sz="1200" b="0" dirty="0" smtClean="0">
                          <a:solidFill>
                            <a:srgbClr val="C00000"/>
                          </a:solidFill>
                          <a:effectLst/>
                          <a:latin typeface="Chulabhorn Likit Text" panose="00000500000000000000" pitchFamily="50" charset="-34"/>
                          <a:ea typeface="Malgun Gothic" panose="020B0503020000020004" pitchFamily="34" charset="-127"/>
                          <a:cs typeface="Chulabhorn Likit Text" panose="00000500000000000000" pitchFamily="50" charset="-34"/>
                        </a:rPr>
                        <a:t>Digital Literacy) </a:t>
                      </a:r>
                      <a:r>
                        <a:rPr lang="th-TH" sz="1200" b="0" dirty="0" smtClean="0">
                          <a:solidFill>
                            <a:srgbClr val="C00000"/>
                          </a:solidFill>
                          <a:effectLst/>
                          <a:latin typeface="Chulabhorn Likit Text" panose="00000500000000000000" pitchFamily="50" charset="-34"/>
                          <a:ea typeface="Malgun Gothic" panose="020B0503020000020004" pitchFamily="34" charset="-127"/>
                          <a:cs typeface="Chulabhorn Likit Text" panose="00000500000000000000" pitchFamily="50" charset="-34"/>
                        </a:rPr>
                        <a:t>กองทุนพัฒนาบทบาทสตรี</a:t>
                      </a: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marL="0" marR="0" lvl="0" indent="0" algn="l" defTabSz="761970" rtl="0" eaLnBrk="1" fontAlgn="auto" latinLnBrk="0" hangingPunct="1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867275" algn="l"/>
                        </a:tabLst>
                        <a:defRPr/>
                      </a:pPr>
                      <a:r>
                        <a:rPr lang="th-TH" sz="1200" b="0" dirty="0">
                          <a:solidFill>
                            <a:srgbClr val="002060"/>
                          </a:solidFill>
                          <a:effectLst/>
                          <a:latin typeface="Chulabhorn Likit Text" panose="00000800000000000000" pitchFamily="2" charset="-34"/>
                          <a:cs typeface="Chulabhorn Likit Text" panose="00000800000000000000" pitchFamily="2" charset="-34"/>
                        </a:rPr>
                        <a:t>1 รุ่น 3 วัน </a:t>
                      </a:r>
                      <a:r>
                        <a:rPr lang="th-TH" sz="1200" b="0" dirty="0">
                          <a:solidFill>
                            <a:srgbClr val="002060"/>
                          </a:solidFill>
                          <a:effectLst/>
                          <a:latin typeface="Chulabhorn Likit Text" panose="00000800000000000000" pitchFamily="2" charset="-34"/>
                          <a:ea typeface="Calibri" panose="020F0502020204030204" pitchFamily="34" charset="0"/>
                          <a:cs typeface="Chulabhorn Likit Text" panose="00000800000000000000" pitchFamily="2" charset="-34"/>
                        </a:rPr>
                        <a:t>จำนวน</a:t>
                      </a:r>
                      <a:r>
                        <a:rPr lang="th-TH" sz="1200" b="0" baseline="0" dirty="0">
                          <a:solidFill>
                            <a:srgbClr val="002060"/>
                          </a:solidFill>
                          <a:effectLst/>
                          <a:latin typeface="Chulabhorn Likit Text" panose="00000800000000000000" pitchFamily="2" charset="-34"/>
                          <a:ea typeface="Calibri" panose="020F0502020204030204" pitchFamily="34" charset="0"/>
                          <a:cs typeface="Chulabhorn Likit Text" panose="00000800000000000000" pitchFamily="2" charset="-34"/>
                        </a:rPr>
                        <a:t> </a:t>
                      </a:r>
                      <a:r>
                        <a:rPr lang="en-US" sz="1200" b="0" baseline="0" dirty="0">
                          <a:solidFill>
                            <a:srgbClr val="002060"/>
                          </a:solidFill>
                          <a:effectLst/>
                          <a:latin typeface="Chulabhorn Likit Text" panose="00000800000000000000" pitchFamily="2" charset="-34"/>
                          <a:ea typeface="Calibri" panose="020F0502020204030204" pitchFamily="34" charset="0"/>
                          <a:cs typeface="Chulabhorn Likit Text" panose="00000800000000000000" pitchFamily="2" charset="-34"/>
                        </a:rPr>
                        <a:t>30</a:t>
                      </a:r>
                      <a:r>
                        <a:rPr lang="th-TH" sz="1200" b="0" baseline="0" dirty="0">
                          <a:solidFill>
                            <a:srgbClr val="002060"/>
                          </a:solidFill>
                          <a:effectLst/>
                          <a:latin typeface="Chulabhorn Likit Text" panose="00000800000000000000" pitchFamily="2" charset="-34"/>
                          <a:ea typeface="Calibri" panose="020F0502020204030204" pitchFamily="34" charset="0"/>
                          <a:cs typeface="Chulabhorn Likit Text" panose="00000800000000000000" pitchFamily="2" charset="-34"/>
                        </a:rPr>
                        <a:t> คน</a:t>
                      </a:r>
                      <a:endParaRPr lang="en-US" sz="1200" b="0" dirty="0">
                        <a:solidFill>
                          <a:srgbClr val="002060"/>
                        </a:solidFill>
                        <a:effectLst/>
                        <a:latin typeface="Chulabhorn Likit Text" panose="00000800000000000000" pitchFamily="2" charset="-34"/>
                        <a:ea typeface="Calibri" panose="020F0502020204030204" pitchFamily="34" charset="0"/>
                        <a:cs typeface="Chulabhorn Likit Text" panose="00000800000000000000" pitchFamily="2" charset="-34"/>
                      </a:endParaRPr>
                    </a:p>
                  </a:txBody>
                  <a:tcPr marL="57150" marR="57150" marT="0" marB="0" anchor="ctr"/>
                </a:tc>
                <a:tc>
                  <a:txBody>
                    <a:bodyPr/>
                    <a:lstStyle/>
                    <a:p>
                      <a:pPr marL="0" marR="0" lvl="0" indent="0" algn="r" defTabSz="761970" rtl="0" eaLnBrk="1" fontAlgn="auto" latinLnBrk="0" hangingPunct="1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200" b="0" kern="1200" dirty="0" smtClean="0">
                          <a:solidFill>
                            <a:srgbClr val="002060"/>
                          </a:solidFill>
                          <a:effectLst/>
                          <a:latin typeface="Chulabhorn Likit Text" panose="00000800000000000000" pitchFamily="2" charset="-34"/>
                          <a:ea typeface="+mn-ea"/>
                          <a:cs typeface="Chulabhorn Likit Text" panose="00000800000000000000" pitchFamily="2" charset="-34"/>
                        </a:rPr>
                        <a:t>500,000</a:t>
                      </a:r>
                      <a:endParaRPr lang="en-US" sz="1200" b="0" kern="1200" dirty="0">
                        <a:solidFill>
                          <a:srgbClr val="002060"/>
                        </a:solidFill>
                        <a:effectLst/>
                        <a:latin typeface="Chulabhorn Likit Text" panose="00000800000000000000" pitchFamily="2" charset="-34"/>
                        <a:ea typeface="+mn-ea"/>
                        <a:cs typeface="Chulabhorn Likit Text" panose="00000800000000000000" pitchFamily="2" charset="-34"/>
                      </a:endParaRPr>
                    </a:p>
                  </a:txBody>
                  <a:tcPr marL="57150" marR="57150" marT="0" marB="0" anchor="ctr"/>
                </a:tc>
                <a:extLst>
                  <a:ext uri="{0D108BD9-81ED-4DB2-BD59-A6C34878D82A}">
                    <a16:rowId xmlns:a16="http://schemas.microsoft.com/office/drawing/2014/main" val="2506705537"/>
                  </a:ext>
                </a:extLst>
              </a:tr>
              <a:tr h="273732">
                <a:tc>
                  <a:txBody>
                    <a:bodyPr/>
                    <a:lstStyle/>
                    <a:p>
                      <a:pPr>
                        <a:lnSpc>
                          <a:spcPts val="1500"/>
                        </a:lnSpc>
                        <a:spcAft>
                          <a:spcPts val="0"/>
                        </a:spcAft>
                      </a:pPr>
                      <a:r>
                        <a:rPr lang="en-US" sz="1200" b="0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ea typeface="Malgun Gothic" panose="020B0503020000020004" pitchFamily="34" charset="-127"/>
                          <a:cs typeface="Chulabhorn Likit Text" panose="00000500000000000000" pitchFamily="50" charset="-34"/>
                        </a:rPr>
                        <a:t>13. </a:t>
                      </a:r>
                      <a:r>
                        <a:rPr lang="th-TH" sz="1200" b="0" dirty="0" smtClean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ea typeface="Malgun Gothic" panose="020B0503020000020004" pitchFamily="34" charset="-127"/>
                          <a:cs typeface="Chulabhorn Likit Text" panose="00000500000000000000" pitchFamily="50" charset="-34"/>
                        </a:rPr>
                        <a:t>โครงการถอดบทเรียนความรู้ของกลุ่มสมาชิกสตรี (</a:t>
                      </a:r>
                      <a:r>
                        <a:rPr lang="en-US" sz="1200" b="0" dirty="0" err="1" smtClean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ea typeface="Malgun Gothic" panose="020B0503020000020004" pitchFamily="34" charset="-127"/>
                          <a:cs typeface="Chulabhorn Likit Text" panose="00000500000000000000" pitchFamily="50" charset="-34"/>
                        </a:rPr>
                        <a:t>Lession</a:t>
                      </a:r>
                      <a:r>
                        <a:rPr lang="en-US" sz="1200" b="0" dirty="0" smtClean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ea typeface="Malgun Gothic" panose="020B0503020000020004" pitchFamily="34" charset="-127"/>
                          <a:cs typeface="Chulabhorn Likit Text" panose="00000500000000000000" pitchFamily="50" charset="-34"/>
                        </a:rPr>
                        <a:t> Learned)</a:t>
                      </a:r>
                      <a:endParaRPr lang="en-US" sz="1200" b="0" dirty="0">
                        <a:solidFill>
                          <a:srgbClr val="002060"/>
                        </a:solidFill>
                        <a:effectLst/>
                        <a:latin typeface="Chulabhorn Likit Text" panose="00000500000000000000" pitchFamily="50" charset="-34"/>
                        <a:ea typeface="Malgun Gothic" panose="020B0503020000020004" pitchFamily="34" charset="-127"/>
                        <a:cs typeface="Chulabhorn Likit Text" panose="00000500000000000000" pitchFamily="50" charset="-34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marL="0" marR="0" lvl="0" indent="0" algn="l" defTabSz="761970" rtl="0" eaLnBrk="1" fontAlgn="auto" latinLnBrk="0" hangingPunct="1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867275" algn="l"/>
                        </a:tabLst>
                        <a:defRPr/>
                      </a:pPr>
                      <a:r>
                        <a:rPr lang="th-TH" sz="1200" b="0" dirty="0">
                          <a:solidFill>
                            <a:srgbClr val="002060"/>
                          </a:solidFill>
                          <a:effectLst/>
                          <a:latin typeface="Chulabhorn Likit Text" panose="00000800000000000000" pitchFamily="2" charset="-34"/>
                          <a:cs typeface="Chulabhorn Likit Text" panose="00000800000000000000" pitchFamily="2" charset="-34"/>
                        </a:rPr>
                        <a:t>1 กิจกรรม</a:t>
                      </a:r>
                      <a:endParaRPr lang="en-US" sz="1200" b="0" dirty="0">
                        <a:solidFill>
                          <a:srgbClr val="002060"/>
                        </a:solidFill>
                        <a:effectLst/>
                        <a:latin typeface="Chulabhorn Likit Text" panose="00000800000000000000" pitchFamily="2" charset="-34"/>
                        <a:ea typeface="Calibri" panose="020F0502020204030204" pitchFamily="34" charset="0"/>
                        <a:cs typeface="Chulabhorn Likit Text" panose="00000800000000000000" pitchFamily="2" charset="-34"/>
                      </a:endParaRPr>
                    </a:p>
                  </a:txBody>
                  <a:tcPr marL="57150" marR="57150" marT="0" marB="0" anchor="ctr"/>
                </a:tc>
                <a:tc>
                  <a:txBody>
                    <a:bodyPr/>
                    <a:lstStyle/>
                    <a:p>
                      <a:pPr marL="0" marR="0" lvl="0" indent="0" algn="r" defTabSz="761970" rtl="0" eaLnBrk="1" fontAlgn="auto" latinLnBrk="0" hangingPunct="1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200" b="0" kern="1200" dirty="0" smtClean="0">
                          <a:solidFill>
                            <a:srgbClr val="002060"/>
                          </a:solidFill>
                          <a:effectLst/>
                          <a:latin typeface="Chulabhorn Likit Text" panose="00000800000000000000" pitchFamily="2" charset="-34"/>
                          <a:ea typeface="+mn-ea"/>
                          <a:cs typeface="Chulabhorn Likit Text" panose="00000800000000000000" pitchFamily="2" charset="-34"/>
                        </a:rPr>
                        <a:t>500,000</a:t>
                      </a:r>
                      <a:endParaRPr lang="en-US" sz="1200" b="0" kern="1200" dirty="0">
                        <a:solidFill>
                          <a:srgbClr val="002060"/>
                        </a:solidFill>
                        <a:effectLst/>
                        <a:latin typeface="Chulabhorn Likit Text" panose="00000800000000000000" pitchFamily="2" charset="-34"/>
                        <a:ea typeface="+mn-ea"/>
                        <a:cs typeface="Chulabhorn Likit Text" panose="00000800000000000000" pitchFamily="2" charset="-34"/>
                      </a:endParaRPr>
                    </a:p>
                  </a:txBody>
                  <a:tcPr marL="57150" marR="57150" marT="0" marB="0" anchor="ctr"/>
                </a:tc>
                <a:extLst>
                  <a:ext uri="{0D108BD9-81ED-4DB2-BD59-A6C34878D82A}">
                    <a16:rowId xmlns:a16="http://schemas.microsoft.com/office/drawing/2014/main" val="3515158815"/>
                  </a:ext>
                </a:extLst>
              </a:tr>
              <a:tr h="262327">
                <a:tc>
                  <a:txBody>
                    <a:bodyPr/>
                    <a:lstStyle/>
                    <a:p>
                      <a:pPr>
                        <a:lnSpc>
                          <a:spcPts val="1500"/>
                        </a:lnSpc>
                        <a:spcAft>
                          <a:spcPts val="0"/>
                        </a:spcAft>
                      </a:pPr>
                      <a:r>
                        <a:rPr lang="en-US" sz="1200" b="0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ea typeface="Malgun Gothic" panose="020B0503020000020004" pitchFamily="34" charset="-127"/>
                          <a:cs typeface="Chulabhorn Likit Text" panose="00000500000000000000" pitchFamily="50" charset="-34"/>
                        </a:rPr>
                        <a:t>14. </a:t>
                      </a:r>
                      <a:r>
                        <a:rPr lang="th-TH" sz="1200" b="0" dirty="0" smtClean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ea typeface="Malgun Gothic" panose="020B0503020000020004" pitchFamily="34" charset="-127"/>
                          <a:cs typeface="Chulabhorn Likit Text" panose="00000500000000000000" pitchFamily="50" charset="-34"/>
                        </a:rPr>
                        <a:t>โครงการพัฒนาระบบบริการประชาชนผ่านแอพพลิเคชั่น</a:t>
                      </a:r>
                      <a:endParaRPr lang="en-US" sz="1200" b="0" dirty="0">
                        <a:solidFill>
                          <a:srgbClr val="002060"/>
                        </a:solidFill>
                        <a:effectLst/>
                        <a:latin typeface="Chulabhorn Likit Text" panose="00000500000000000000" pitchFamily="50" charset="-34"/>
                        <a:ea typeface="Malgun Gothic" panose="020B0503020000020004" pitchFamily="34" charset="-127"/>
                        <a:cs typeface="Chulabhorn Likit Text" panose="00000500000000000000" pitchFamily="50" charset="-34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marL="0" marR="0" lvl="0" indent="0" algn="l" defTabSz="761970" rtl="0" eaLnBrk="1" fontAlgn="auto" latinLnBrk="0" hangingPunct="1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867275" algn="l"/>
                        </a:tabLst>
                        <a:defRPr/>
                      </a:pPr>
                      <a:r>
                        <a:rPr lang="th-TH" sz="1200" b="0" dirty="0">
                          <a:solidFill>
                            <a:srgbClr val="002060"/>
                          </a:solidFill>
                          <a:effectLst/>
                          <a:latin typeface="Chulabhorn Likit Text" panose="00000800000000000000" pitchFamily="2" charset="-34"/>
                          <a:cs typeface="Chulabhorn Likit Text" panose="00000800000000000000" pitchFamily="2" charset="-34"/>
                        </a:rPr>
                        <a:t>1 ระบบงาน</a:t>
                      </a:r>
                      <a:endParaRPr lang="en-US" sz="1200" b="0" dirty="0">
                        <a:solidFill>
                          <a:srgbClr val="002060"/>
                        </a:solidFill>
                        <a:effectLst/>
                        <a:latin typeface="Chulabhorn Likit Text" panose="00000800000000000000" pitchFamily="2" charset="-34"/>
                        <a:ea typeface="Calibri" panose="020F0502020204030204" pitchFamily="34" charset="0"/>
                        <a:cs typeface="Chulabhorn Likit Text" panose="00000800000000000000" pitchFamily="2" charset="-34"/>
                      </a:endParaRPr>
                    </a:p>
                  </a:txBody>
                  <a:tcPr marL="57150" marR="57150" marT="0" marB="0" anchor="ctr"/>
                </a:tc>
                <a:tc>
                  <a:txBody>
                    <a:bodyPr/>
                    <a:lstStyle/>
                    <a:p>
                      <a:pPr marL="0" marR="0" lvl="0" indent="0" algn="r" defTabSz="761970" rtl="0" eaLnBrk="1" fontAlgn="auto" latinLnBrk="0" hangingPunct="1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200" b="0" kern="1200" dirty="0" smtClean="0">
                          <a:solidFill>
                            <a:srgbClr val="002060"/>
                          </a:solidFill>
                          <a:effectLst/>
                          <a:latin typeface="Chulabhorn Likit Text" panose="00000800000000000000" pitchFamily="2" charset="-34"/>
                          <a:ea typeface="+mn-ea"/>
                          <a:cs typeface="Chulabhorn Likit Text" panose="00000800000000000000" pitchFamily="2" charset="-34"/>
                        </a:rPr>
                        <a:t>500,000</a:t>
                      </a:r>
                      <a:endParaRPr lang="en-US" sz="1200" b="0" kern="1200" dirty="0">
                        <a:solidFill>
                          <a:srgbClr val="002060"/>
                        </a:solidFill>
                        <a:effectLst/>
                        <a:latin typeface="Chulabhorn Likit Text" panose="00000800000000000000" pitchFamily="2" charset="-34"/>
                        <a:ea typeface="+mn-ea"/>
                        <a:cs typeface="Chulabhorn Likit Text" panose="00000800000000000000" pitchFamily="2" charset="-34"/>
                      </a:endParaRPr>
                    </a:p>
                  </a:txBody>
                  <a:tcPr marL="57150" marR="57150" marT="0" marB="0" anchor="ctr"/>
                </a:tc>
                <a:extLst>
                  <a:ext uri="{0D108BD9-81ED-4DB2-BD59-A6C34878D82A}">
                    <a16:rowId xmlns:a16="http://schemas.microsoft.com/office/drawing/2014/main" val="905219981"/>
                  </a:ext>
                </a:extLst>
              </a:tr>
              <a:tr h="250921">
                <a:tc>
                  <a:txBody>
                    <a:bodyPr/>
                    <a:lstStyle/>
                    <a:p>
                      <a:pPr>
                        <a:lnSpc>
                          <a:spcPts val="1500"/>
                        </a:lnSpc>
                        <a:spcAft>
                          <a:spcPts val="0"/>
                        </a:spcAft>
                      </a:pPr>
                      <a:r>
                        <a:rPr lang="en-US" sz="1200" b="0" kern="1200" spc="-20" dirty="0">
                          <a:solidFill>
                            <a:srgbClr val="C00000"/>
                          </a:solidFill>
                          <a:effectLst/>
                          <a:latin typeface="Chulabhorn Likit Text" panose="00000500000000000000" pitchFamily="50" charset="-34"/>
                          <a:ea typeface="Malgun Gothic" panose="020B0503020000020004" pitchFamily="34" charset="-127"/>
                          <a:cs typeface="Chulabhorn Likit Text" panose="00000500000000000000" pitchFamily="50" charset="-34"/>
                        </a:rPr>
                        <a:t>15. </a:t>
                      </a:r>
                      <a:r>
                        <a:rPr lang="th-TH" sz="1200" b="0" kern="1200" spc="-20" dirty="0" smtClean="0">
                          <a:solidFill>
                            <a:srgbClr val="C00000"/>
                          </a:solidFill>
                          <a:effectLst/>
                          <a:latin typeface="Chulabhorn Likit Text" panose="00000500000000000000" pitchFamily="50" charset="-34"/>
                          <a:ea typeface="Malgun Gothic" panose="020B0503020000020004" pitchFamily="34" charset="-127"/>
                          <a:cs typeface="Chulabhorn Likit Text" panose="00000500000000000000" pitchFamily="50" charset="-34"/>
                        </a:rPr>
                        <a:t>โครงการเสริมสร้างภาคีเครือข่ายด้านเทคโนโลยีดิจิทัลเพื่อเพิ่มศักยภาพกองทุนพัฒนาบทบาทสตรี</a:t>
                      </a:r>
                      <a:endParaRPr lang="en-US" sz="1200" b="0" dirty="0">
                        <a:solidFill>
                          <a:srgbClr val="C00000"/>
                        </a:solidFill>
                        <a:effectLst/>
                        <a:latin typeface="Chulabhorn Likit Text" panose="00000500000000000000" pitchFamily="50" charset="-34"/>
                        <a:ea typeface="Malgun Gothic" panose="020B0503020000020004" pitchFamily="34" charset="-127"/>
                        <a:cs typeface="Chulabhorn Likit Text" panose="00000500000000000000" pitchFamily="50" charset="-34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marL="0" marR="0" lvl="0" indent="0" algn="l" defTabSz="761970" rtl="0" eaLnBrk="1" fontAlgn="auto" latinLnBrk="0" hangingPunct="1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867275" algn="l"/>
                        </a:tabLst>
                        <a:defRPr/>
                      </a:pPr>
                      <a:r>
                        <a:rPr lang="en-US" sz="1200" b="0" dirty="0">
                          <a:solidFill>
                            <a:srgbClr val="002060"/>
                          </a:solidFill>
                          <a:effectLst/>
                          <a:latin typeface="Chulabhorn Likit Text" panose="00000800000000000000" pitchFamily="2" charset="-34"/>
                          <a:ea typeface="Calibri" panose="020F0502020204030204" pitchFamily="34" charset="0"/>
                          <a:cs typeface="Chulabhorn Likit Text" panose="00000800000000000000" pitchFamily="2" charset="-34"/>
                        </a:rPr>
                        <a:t>1 </a:t>
                      </a:r>
                      <a:r>
                        <a:rPr lang="th-TH" sz="1200" b="0" dirty="0">
                          <a:solidFill>
                            <a:srgbClr val="002060"/>
                          </a:solidFill>
                          <a:effectLst/>
                          <a:latin typeface="Chulabhorn Likit Text" panose="00000800000000000000" pitchFamily="2" charset="-34"/>
                          <a:ea typeface="Calibri" panose="020F0502020204030204" pitchFamily="34" charset="0"/>
                          <a:cs typeface="Chulabhorn Likit Text" panose="00000800000000000000" pitchFamily="2" charset="-34"/>
                        </a:rPr>
                        <a:t>เว็บไซต์</a:t>
                      </a:r>
                      <a:endParaRPr lang="en-US" sz="1200" b="0" dirty="0">
                        <a:solidFill>
                          <a:srgbClr val="002060"/>
                        </a:solidFill>
                        <a:effectLst/>
                        <a:latin typeface="Chulabhorn Likit Text" panose="00000800000000000000" pitchFamily="2" charset="-34"/>
                        <a:ea typeface="Calibri" panose="020F0502020204030204" pitchFamily="34" charset="0"/>
                        <a:cs typeface="Chulabhorn Likit Text" panose="00000800000000000000" pitchFamily="2" charset="-34"/>
                      </a:endParaRPr>
                    </a:p>
                  </a:txBody>
                  <a:tcPr marL="57150" marR="57150" marT="0" marB="0" anchor="ctr"/>
                </a:tc>
                <a:tc>
                  <a:txBody>
                    <a:bodyPr/>
                    <a:lstStyle/>
                    <a:p>
                      <a:pPr marL="0" marR="0" lvl="0" indent="0" algn="r" defTabSz="761970" rtl="0" eaLnBrk="1" fontAlgn="auto" latinLnBrk="0" hangingPunct="1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200" b="0" kern="1200" dirty="0" smtClean="0">
                          <a:solidFill>
                            <a:srgbClr val="002060"/>
                          </a:solidFill>
                          <a:effectLst/>
                          <a:latin typeface="Chulabhorn Likit Text" panose="00000800000000000000" pitchFamily="2" charset="-34"/>
                          <a:ea typeface="+mn-ea"/>
                          <a:cs typeface="Chulabhorn Likit Text" panose="00000800000000000000" pitchFamily="2" charset="-34"/>
                        </a:rPr>
                        <a:t>250,000</a:t>
                      </a:r>
                      <a:endParaRPr lang="en-US" sz="1200" b="0" kern="1200" dirty="0">
                        <a:solidFill>
                          <a:srgbClr val="002060"/>
                        </a:solidFill>
                        <a:effectLst/>
                        <a:latin typeface="Chulabhorn Likit Text" panose="00000800000000000000" pitchFamily="2" charset="-34"/>
                        <a:ea typeface="+mn-ea"/>
                        <a:cs typeface="Chulabhorn Likit Text" panose="00000800000000000000" pitchFamily="2" charset="-34"/>
                      </a:endParaRPr>
                    </a:p>
                  </a:txBody>
                  <a:tcPr marL="57150" marR="57150" marT="0" marB="0" anchor="ctr"/>
                </a:tc>
                <a:extLst>
                  <a:ext uri="{0D108BD9-81ED-4DB2-BD59-A6C34878D82A}">
                    <a16:rowId xmlns:a16="http://schemas.microsoft.com/office/drawing/2014/main" val="2995631096"/>
                  </a:ext>
                </a:extLst>
              </a:tr>
              <a:tr h="296543">
                <a:tc>
                  <a:txBody>
                    <a:bodyPr/>
                    <a:lstStyle/>
                    <a:p>
                      <a:pPr>
                        <a:lnSpc>
                          <a:spcPts val="1500"/>
                        </a:lnSpc>
                        <a:spcAft>
                          <a:spcPts val="0"/>
                        </a:spcAft>
                      </a:pPr>
                      <a:r>
                        <a:rPr lang="en-US" sz="1200" b="0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ea typeface="Malgun Gothic" panose="020B0503020000020004" pitchFamily="34" charset="-127"/>
                          <a:cs typeface="Chulabhorn Likit Text" panose="00000500000000000000" pitchFamily="50" charset="-34"/>
                        </a:rPr>
                        <a:t>16. </a:t>
                      </a:r>
                      <a:r>
                        <a:rPr lang="th-TH" sz="1200" b="0" dirty="0" smtClean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ea typeface="Malgun Gothic" panose="020B0503020000020004" pitchFamily="34" charset="-127"/>
                          <a:cs typeface="Chulabhorn Likit Text" panose="00000500000000000000" pitchFamily="50" charset="-34"/>
                        </a:rPr>
                        <a:t>โครงการพัฒนาเว็บไซต์กองทุนพัฒนาบทบาทสตรีให้ตรงตาม พรบ.ข้อมูลส่วนบุคคล</a:t>
                      </a:r>
                      <a:endParaRPr lang="en-US" sz="1200" b="0" dirty="0">
                        <a:solidFill>
                          <a:srgbClr val="002060"/>
                        </a:solidFill>
                        <a:effectLst/>
                        <a:latin typeface="Chulabhorn Likit Text" panose="00000500000000000000" pitchFamily="50" charset="-34"/>
                        <a:ea typeface="Malgun Gothic" panose="020B0503020000020004" pitchFamily="34" charset="-127"/>
                        <a:cs typeface="Chulabhorn Likit Text" panose="00000500000000000000" pitchFamily="50" charset="-34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marL="0" marR="0" lvl="0" indent="0" algn="l" defTabSz="761970" rtl="0" eaLnBrk="1" fontAlgn="auto" latinLnBrk="0" hangingPunct="1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867275" algn="l"/>
                        </a:tabLst>
                        <a:defRPr/>
                      </a:pPr>
                      <a:r>
                        <a:rPr lang="en-US" sz="1200" b="0" dirty="0">
                          <a:solidFill>
                            <a:srgbClr val="002060"/>
                          </a:solidFill>
                          <a:effectLst/>
                          <a:latin typeface="Chulabhorn Likit Text" panose="00000800000000000000" pitchFamily="2" charset="-34"/>
                          <a:ea typeface="Calibri" panose="020F0502020204030204" pitchFamily="34" charset="0"/>
                          <a:cs typeface="Chulabhorn Likit Text" panose="00000800000000000000" pitchFamily="2" charset="-34"/>
                        </a:rPr>
                        <a:t>1 </a:t>
                      </a:r>
                      <a:r>
                        <a:rPr lang="th-TH" sz="1200" b="0" dirty="0">
                          <a:solidFill>
                            <a:srgbClr val="002060"/>
                          </a:solidFill>
                          <a:effectLst/>
                          <a:latin typeface="Chulabhorn Likit Text" panose="00000800000000000000" pitchFamily="2" charset="-34"/>
                          <a:ea typeface="Calibri" panose="020F0502020204030204" pitchFamily="34" charset="0"/>
                          <a:cs typeface="Chulabhorn Likit Text" panose="00000800000000000000" pitchFamily="2" charset="-34"/>
                        </a:rPr>
                        <a:t>แผนงาน</a:t>
                      </a:r>
                      <a:endParaRPr lang="en-US" sz="1200" b="0" dirty="0">
                        <a:solidFill>
                          <a:srgbClr val="002060"/>
                        </a:solidFill>
                        <a:effectLst/>
                        <a:latin typeface="Chulabhorn Likit Text" panose="00000800000000000000" pitchFamily="2" charset="-34"/>
                        <a:ea typeface="Calibri" panose="020F0502020204030204" pitchFamily="34" charset="0"/>
                        <a:cs typeface="Chulabhorn Likit Text" panose="00000800000000000000" pitchFamily="2" charset="-34"/>
                      </a:endParaRPr>
                    </a:p>
                  </a:txBody>
                  <a:tcPr marL="57150" marR="57150" marT="0" marB="0" anchor="ctr"/>
                </a:tc>
                <a:tc>
                  <a:txBody>
                    <a:bodyPr/>
                    <a:lstStyle/>
                    <a:p>
                      <a:pPr algn="r">
                        <a:lnSpc>
                          <a:spcPct val="107000"/>
                        </a:lnSpc>
                        <a:spcAft>
                          <a:spcPts val="0"/>
                        </a:spcAft>
                        <a:tabLst>
                          <a:tab pos="4867275" algn="l"/>
                        </a:tabLst>
                      </a:pPr>
                      <a:r>
                        <a:rPr lang="en-US" sz="1200" b="0" dirty="0">
                          <a:solidFill>
                            <a:srgbClr val="002060"/>
                          </a:solidFill>
                          <a:effectLst/>
                          <a:latin typeface="Chulabhorn Likit Text" panose="00000800000000000000" pitchFamily="2" charset="-34"/>
                          <a:ea typeface="Calibri" panose="020F0502020204030204" pitchFamily="34" charset="0"/>
                          <a:cs typeface="Chulabhorn Likit Text" panose="00000800000000000000" pitchFamily="2" charset="-34"/>
                        </a:rPr>
                        <a:t>0</a:t>
                      </a:r>
                    </a:p>
                  </a:txBody>
                  <a:tcPr marL="57150" marR="57150" marT="0" marB="0" anchor="ctr"/>
                </a:tc>
                <a:extLst>
                  <a:ext uri="{0D108BD9-81ED-4DB2-BD59-A6C34878D82A}">
                    <a16:rowId xmlns:a16="http://schemas.microsoft.com/office/drawing/2014/main" val="401599433"/>
                  </a:ext>
                </a:extLst>
              </a:tr>
              <a:tr h="308800">
                <a:tc>
                  <a:txBody>
                    <a:bodyPr/>
                    <a:lstStyle/>
                    <a:p>
                      <a:pPr>
                        <a:lnSpc>
                          <a:spcPts val="1500"/>
                        </a:lnSpc>
                        <a:spcAft>
                          <a:spcPts val="0"/>
                        </a:spcAft>
                      </a:pPr>
                      <a:r>
                        <a:rPr lang="en-US" sz="1200" b="0" kern="1200" dirty="0">
                          <a:solidFill>
                            <a:srgbClr val="C00000"/>
                          </a:solidFill>
                          <a:effectLst/>
                          <a:latin typeface="Chulabhorn Likit Text" panose="00000500000000000000" pitchFamily="50" charset="-34"/>
                          <a:ea typeface="Malgun Gothic" panose="020B0503020000020004" pitchFamily="34" charset="-127"/>
                          <a:cs typeface="Chulabhorn Likit Text" panose="00000500000000000000" pitchFamily="50" charset="-34"/>
                        </a:rPr>
                        <a:t>17. </a:t>
                      </a:r>
                      <a:r>
                        <a:rPr lang="th-TH" sz="1200" b="0" kern="1200" dirty="0" smtClean="0">
                          <a:solidFill>
                            <a:srgbClr val="C00000"/>
                          </a:solidFill>
                          <a:effectLst/>
                          <a:latin typeface="Chulabhorn Likit Text" panose="00000500000000000000" pitchFamily="50" charset="-34"/>
                          <a:ea typeface="Malgun Gothic" panose="020B0503020000020004" pitchFamily="34" charset="-127"/>
                          <a:cs typeface="Chulabhorn Likit Text" panose="00000500000000000000" pitchFamily="50" charset="-34"/>
                        </a:rPr>
                        <a:t>โครงการเพิ่มประสิทธิภาพข้อมูลกลุ่มอาชีพ</a:t>
                      </a:r>
                      <a:endParaRPr lang="en-US" sz="1200" b="0" dirty="0">
                        <a:solidFill>
                          <a:srgbClr val="C00000"/>
                        </a:solidFill>
                        <a:effectLst/>
                        <a:latin typeface="Chulabhorn Likit Text" panose="00000500000000000000" pitchFamily="50" charset="-34"/>
                        <a:ea typeface="Malgun Gothic" panose="020B0503020000020004" pitchFamily="34" charset="-127"/>
                        <a:cs typeface="Chulabhorn Likit Text" panose="00000500000000000000" pitchFamily="50" charset="-34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marL="0" marR="0" lvl="0" indent="0" algn="l" defTabSz="761970" rtl="0" eaLnBrk="1" fontAlgn="auto" latinLnBrk="0" hangingPunct="1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867275" algn="l"/>
                        </a:tabLst>
                        <a:defRPr/>
                      </a:pPr>
                      <a:r>
                        <a:rPr lang="en-US" sz="1200" b="0" dirty="0">
                          <a:solidFill>
                            <a:srgbClr val="002060"/>
                          </a:solidFill>
                          <a:effectLst/>
                          <a:latin typeface="Chulabhorn Likit Text" panose="00000800000000000000" pitchFamily="2" charset="-34"/>
                          <a:ea typeface="Calibri" panose="020F0502020204030204" pitchFamily="34" charset="0"/>
                          <a:cs typeface="Chulabhorn Likit Text" panose="00000800000000000000" pitchFamily="2" charset="-34"/>
                        </a:rPr>
                        <a:t>1 </a:t>
                      </a:r>
                      <a:r>
                        <a:rPr lang="th-TH" sz="1200" b="0" dirty="0">
                          <a:solidFill>
                            <a:srgbClr val="002060"/>
                          </a:solidFill>
                          <a:effectLst/>
                          <a:latin typeface="Chulabhorn Likit Text" panose="00000800000000000000" pitchFamily="2" charset="-34"/>
                          <a:ea typeface="Calibri" panose="020F0502020204030204" pitchFamily="34" charset="0"/>
                          <a:cs typeface="Chulabhorn Likit Text" panose="00000800000000000000" pitchFamily="2" charset="-34"/>
                        </a:rPr>
                        <a:t>เว็บไซต์</a:t>
                      </a:r>
                      <a:endParaRPr lang="en-US" sz="1200" b="0" dirty="0">
                        <a:solidFill>
                          <a:srgbClr val="002060"/>
                        </a:solidFill>
                        <a:effectLst/>
                        <a:latin typeface="Chulabhorn Likit Text" panose="00000800000000000000" pitchFamily="2" charset="-34"/>
                        <a:ea typeface="Calibri" panose="020F0502020204030204" pitchFamily="34" charset="0"/>
                        <a:cs typeface="Chulabhorn Likit Text" panose="00000800000000000000" pitchFamily="2" charset="-34"/>
                      </a:endParaRPr>
                    </a:p>
                  </a:txBody>
                  <a:tcPr marL="57150" marR="57150" marT="0" marB="0" anchor="ctr"/>
                </a:tc>
                <a:tc>
                  <a:txBody>
                    <a:bodyPr/>
                    <a:lstStyle/>
                    <a:p>
                      <a:pPr algn="r">
                        <a:lnSpc>
                          <a:spcPct val="107000"/>
                        </a:lnSpc>
                        <a:spcAft>
                          <a:spcPts val="0"/>
                        </a:spcAft>
                        <a:tabLst>
                          <a:tab pos="4867275" algn="l"/>
                        </a:tabLst>
                      </a:pPr>
                      <a:r>
                        <a:rPr lang="en-US" sz="1200" b="0" dirty="0">
                          <a:solidFill>
                            <a:srgbClr val="002060"/>
                          </a:solidFill>
                          <a:effectLst/>
                          <a:latin typeface="Chulabhorn Likit Text" panose="00000800000000000000" pitchFamily="2" charset="-34"/>
                          <a:ea typeface="Calibri" panose="020F0502020204030204" pitchFamily="34" charset="0"/>
                          <a:cs typeface="Chulabhorn Likit Text" panose="00000800000000000000" pitchFamily="2" charset="-34"/>
                        </a:rPr>
                        <a:t>0</a:t>
                      </a:r>
                    </a:p>
                  </a:txBody>
                  <a:tcPr marL="57150" marR="57150" marT="0" marB="0" anchor="ctr"/>
                </a:tc>
                <a:extLst>
                  <a:ext uri="{0D108BD9-81ED-4DB2-BD59-A6C34878D82A}">
                    <a16:rowId xmlns:a16="http://schemas.microsoft.com/office/drawing/2014/main" val="2007063899"/>
                  </a:ext>
                </a:extLst>
              </a:tr>
              <a:tr h="459280">
                <a:tc>
                  <a:txBody>
                    <a:bodyPr/>
                    <a:lstStyle/>
                    <a:p>
                      <a:pPr algn="ctr">
                        <a:lnSpc>
                          <a:spcPts val="1500"/>
                        </a:lnSpc>
                        <a:spcAft>
                          <a:spcPts val="0"/>
                        </a:spcAft>
                      </a:pPr>
                      <a:r>
                        <a:rPr lang="th-TH" sz="1600" b="1" dirty="0" smtClean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ea typeface="Malgun Gothic" panose="020B0503020000020004" pitchFamily="34" charset="-127"/>
                          <a:cs typeface="Chulabhorn Likit Text" panose="00000500000000000000" pitchFamily="50" charset="-34"/>
                        </a:rPr>
                        <a:t>รวม</a:t>
                      </a:r>
                      <a:endParaRPr lang="en-US" sz="1600" b="1" dirty="0">
                        <a:solidFill>
                          <a:srgbClr val="002060"/>
                        </a:solidFill>
                        <a:effectLst/>
                        <a:latin typeface="Chulabhorn Likit Text" panose="00000500000000000000" pitchFamily="50" charset="-34"/>
                        <a:ea typeface="Malgun Gothic" panose="020B0503020000020004" pitchFamily="34" charset="-127"/>
                        <a:cs typeface="Chulabhorn Likit Text" panose="00000500000000000000" pitchFamily="50" charset="-34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marL="0" marR="0" lvl="0" indent="0" algn="l" defTabSz="761970" rtl="0" eaLnBrk="1" fontAlgn="auto" latinLnBrk="0" hangingPunct="1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867275" algn="l"/>
                        </a:tabLst>
                        <a:defRPr/>
                      </a:pPr>
                      <a:endParaRPr lang="en-US" sz="1600" b="1" dirty="0">
                        <a:solidFill>
                          <a:srgbClr val="002060"/>
                        </a:solidFill>
                        <a:effectLst/>
                        <a:latin typeface="Chulabhorn Likit Text" panose="00000800000000000000" pitchFamily="2" charset="-34"/>
                        <a:ea typeface="Calibri" panose="020F0502020204030204" pitchFamily="34" charset="0"/>
                        <a:cs typeface="Chulabhorn Likit Text" panose="00000800000000000000" pitchFamily="2" charset="-34"/>
                      </a:endParaRPr>
                    </a:p>
                  </a:txBody>
                  <a:tcPr marL="57150" marR="57150" marT="0" marB="0" anchor="ctr"/>
                </a:tc>
                <a:tc>
                  <a:txBody>
                    <a:bodyPr/>
                    <a:lstStyle/>
                    <a:p>
                      <a:pPr algn="r">
                        <a:lnSpc>
                          <a:spcPct val="107000"/>
                        </a:lnSpc>
                        <a:spcAft>
                          <a:spcPts val="0"/>
                        </a:spcAft>
                        <a:tabLst>
                          <a:tab pos="4867275" algn="l"/>
                        </a:tabLst>
                      </a:pPr>
                      <a:r>
                        <a:rPr lang="en-US" sz="1200" b="1" dirty="0" smtClean="0">
                          <a:solidFill>
                            <a:srgbClr val="002060"/>
                          </a:solidFill>
                          <a:effectLst/>
                          <a:latin typeface="Chulabhorn Likit Text" panose="00000800000000000000" pitchFamily="2" charset="-34"/>
                          <a:ea typeface="Calibri" panose="020F0502020204030204" pitchFamily="34" charset="0"/>
                          <a:cs typeface="Chulabhorn Likit Text" panose="00000800000000000000" pitchFamily="2" charset="-34"/>
                        </a:rPr>
                        <a:t>32,265,440</a:t>
                      </a:r>
                    </a:p>
                  </a:txBody>
                  <a:tcPr marL="57150" marR="57150" marT="0" marB="0" anchor="ctr"/>
                </a:tc>
                <a:extLst>
                  <a:ext uri="{0D108BD9-81ED-4DB2-BD59-A6C34878D82A}">
                    <a16:rowId xmlns:a16="http://schemas.microsoft.com/office/drawing/2014/main" val="1087440133"/>
                  </a:ext>
                </a:extLst>
              </a:tr>
            </a:tbl>
          </a:graphicData>
        </a:graphic>
      </p:graphicFrame>
      <p:sp>
        <p:nvSpPr>
          <p:cNvPr id="15" name="กล่องข้อความ 14"/>
          <p:cNvSpPr txBox="1"/>
          <p:nvPr/>
        </p:nvSpPr>
        <p:spPr>
          <a:xfrm>
            <a:off x="179970" y="870178"/>
            <a:ext cx="5201369" cy="261610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blurRad="107950" dist="12700" dir="5400000" algn="ctr">
              <a:srgbClr val="000000"/>
            </a:outerShdw>
          </a:effectLst>
          <a:scene3d>
            <a:camera prst="orthographicFront">
              <a:rot lat="0" lon="0" rev="0"/>
            </a:camera>
            <a:lightRig rig="soft" dir="t">
              <a:rot lat="0" lon="0" rev="0"/>
            </a:lightRig>
          </a:scene3d>
          <a:sp3d contourW="44450" prstMaterial="matte">
            <a:bevelT w="63500" h="63500" prst="artDeco"/>
            <a:contourClr>
              <a:srgbClr val="FFFFFF"/>
            </a:contourClr>
          </a:sp3d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r>
              <a:rPr lang="th-TH" sz="1100" b="1" dirty="0">
                <a:solidFill>
                  <a:srgbClr val="002060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3. โครงการแผนปฏิบัติการดิจิทัล ประจำปีบัญชี </a:t>
            </a:r>
            <a:r>
              <a:rPr lang="th-TH" sz="1100" b="1" dirty="0" smtClean="0">
                <a:solidFill>
                  <a:srgbClr val="002060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256</a:t>
            </a:r>
            <a:r>
              <a:rPr lang="en-US" sz="1100" b="1" dirty="0" smtClean="0">
                <a:solidFill>
                  <a:srgbClr val="002060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7</a:t>
            </a:r>
            <a:r>
              <a:rPr lang="th-TH" sz="1100" b="1" dirty="0" smtClean="0">
                <a:solidFill>
                  <a:srgbClr val="002060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 </a:t>
            </a:r>
            <a:r>
              <a:rPr lang="th-TH" sz="1100" b="1" dirty="0">
                <a:solidFill>
                  <a:srgbClr val="002060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กองทุนพัฒนาบทบาท</a:t>
            </a:r>
            <a:r>
              <a:rPr lang="th-TH" sz="1100" b="1" dirty="0" smtClean="0">
                <a:solidFill>
                  <a:srgbClr val="002060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สตรี (ต่อ)</a:t>
            </a:r>
            <a:endParaRPr lang="th-TH" sz="1100" b="1" dirty="0">
              <a:solidFill>
                <a:srgbClr val="002060"/>
              </a:solidFill>
              <a:latin typeface="Chulabhorn Likit Text" panose="00000500000000000000" pitchFamily="50" charset="-34"/>
              <a:cs typeface="Chulabhorn Likit Text" panose="00000500000000000000" pitchFamily="50" charset="-34"/>
            </a:endParaRPr>
          </a:p>
        </p:txBody>
      </p:sp>
      <p:sp>
        <p:nvSpPr>
          <p:cNvPr id="19" name="ลูกศรขวา 52">
            <a:extLst>
              <a:ext uri="{FF2B5EF4-FFF2-40B4-BE49-F238E27FC236}">
                <a16:creationId xmlns:a16="http://schemas.microsoft.com/office/drawing/2014/main" id="{9BAED5A2-FA68-43CF-8D17-C9ED38EA7FE4}"/>
              </a:ext>
            </a:extLst>
          </p:cNvPr>
          <p:cNvSpPr/>
          <p:nvPr/>
        </p:nvSpPr>
        <p:spPr>
          <a:xfrm rot="5400000">
            <a:off x="1883948" y="1194757"/>
            <a:ext cx="124894" cy="155565"/>
          </a:xfrm>
          <a:prstGeom prst="rightArrow">
            <a:avLst/>
          </a:prstGeom>
          <a:solidFill>
            <a:srgbClr val="002060"/>
          </a:solidFill>
          <a:ln>
            <a:noFill/>
          </a:ln>
          <a:effectLst>
            <a:outerShdw blurRad="44450" dist="27940" dir="5400000" algn="ctr">
              <a:srgbClr val="000000">
                <a:alpha val="32000"/>
              </a:srgbClr>
            </a:outerShdw>
          </a:effectLst>
          <a:scene3d>
            <a:camera prst="orthographicFront">
              <a:rot lat="0" lon="0" rev="0"/>
            </a:camera>
            <a:lightRig rig="balanced" dir="t">
              <a:rot lat="0" lon="0" rev="8700000"/>
            </a:lightRig>
          </a:scene3d>
          <a:sp3d>
            <a:bevelT w="190500" h="381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 sz="1500"/>
          </a:p>
        </p:txBody>
      </p:sp>
    </p:spTree>
    <p:extLst>
      <p:ext uri="{BB962C8B-B14F-4D97-AF65-F5344CB8AC3E}">
        <p14:creationId xmlns:p14="http://schemas.microsoft.com/office/powerpoint/2010/main" val="270469293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ชื่อเรื่อง 1"/>
          <p:cNvSpPr>
            <a:spLocks noGrp="1"/>
          </p:cNvSpPr>
          <p:nvPr>
            <p:ph type="title"/>
          </p:nvPr>
        </p:nvSpPr>
        <p:spPr>
          <a:xfrm>
            <a:off x="1518430" y="334579"/>
            <a:ext cx="6339974" cy="403551"/>
          </a:xfrm>
          <a:solidFill>
            <a:schemeClr val="accent2">
              <a:lumMod val="20000"/>
              <a:lumOff val="80000"/>
            </a:schemeClr>
          </a:solidFill>
          <a:ln>
            <a:noFill/>
          </a:ln>
          <a:effectLst>
            <a:outerShdw blurRad="57785" dist="33020" dir="318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brightRoom" dir="t">
              <a:rot lat="0" lon="0" rev="600000"/>
            </a:lightRig>
          </a:scene3d>
          <a:sp3d prstMaterial="metal">
            <a:bevelT w="38100" h="57150" prst="angle"/>
          </a:sp3d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>
            <a:noAutofit/>
          </a:bodyPr>
          <a:lstStyle/>
          <a:p>
            <a:pPr algn="ctr"/>
            <a:r>
              <a:rPr lang="th-TH" sz="1800" b="1" dirty="0">
                <a:solidFill>
                  <a:srgbClr val="002060"/>
                </a:solidFill>
                <a:latin typeface="Chulabhorn Likit Text" panose="00000500000000000000" pitchFamily="50" charset="-34"/>
                <a:ea typeface="Calibri" panose="020F0502020204030204" pitchFamily="34" charset="0"/>
                <a:cs typeface="Chulabhorn Likit Text" panose="00000500000000000000" pitchFamily="50" charset="-34"/>
              </a:rPr>
              <a:t>โครงการกิจกรรมตาม</a:t>
            </a:r>
            <a:r>
              <a:rPr lang="th-TH" sz="1800" b="1" dirty="0">
                <a:solidFill>
                  <a:srgbClr val="002060"/>
                </a:solidFill>
                <a:latin typeface="Chulabhorn Likit Text" panose="00000500000000000000" pitchFamily="50" charset="-34"/>
                <a:ea typeface="Times New Roman" panose="02020603050405020304" pitchFamily="18" charset="0"/>
                <a:cs typeface="Chulabhorn Likit Text" panose="00000500000000000000" pitchFamily="50" charset="-34"/>
              </a:rPr>
              <a:t>แผนปฏิบัติการดิจิทัลประจำปีบัญชี </a:t>
            </a:r>
            <a:r>
              <a:rPr lang="th-TH" sz="1800" b="1" dirty="0" smtClean="0">
                <a:solidFill>
                  <a:srgbClr val="002060"/>
                </a:solidFill>
                <a:latin typeface="Chulabhorn Likit Text" panose="00000500000000000000" pitchFamily="50" charset="-34"/>
                <a:ea typeface="Times New Roman" panose="02020603050405020304" pitchFamily="18" charset="0"/>
                <a:cs typeface="Chulabhorn Likit Text" panose="00000500000000000000" pitchFamily="50" charset="-34"/>
              </a:rPr>
              <a:t>256</a:t>
            </a:r>
            <a:r>
              <a:rPr lang="en-US" sz="1800" b="1" dirty="0" smtClean="0">
                <a:solidFill>
                  <a:srgbClr val="002060"/>
                </a:solidFill>
                <a:latin typeface="Chulabhorn Likit Text" panose="00000500000000000000" pitchFamily="50" charset="-34"/>
                <a:ea typeface="Times New Roman" panose="02020603050405020304" pitchFamily="18" charset="0"/>
                <a:cs typeface="Chulabhorn Likit Text" panose="00000500000000000000" pitchFamily="50" charset="-34"/>
              </a:rPr>
              <a:t>7</a:t>
            </a:r>
            <a:endParaRPr lang="th-TH" sz="1800" b="1" dirty="0">
              <a:solidFill>
                <a:srgbClr val="002060"/>
              </a:solidFill>
              <a:latin typeface="Chulabhorn Likit Text" panose="00000500000000000000" pitchFamily="50" charset="-34"/>
              <a:cs typeface="Chulabhorn Likit Text" panose="00000500000000000000" pitchFamily="50" charset="-34"/>
            </a:endParaRPr>
          </a:p>
        </p:txBody>
      </p:sp>
      <p:graphicFrame>
        <p:nvGraphicFramePr>
          <p:cNvPr id="4" name="ตาราง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888283935"/>
              </p:ext>
            </p:extLst>
          </p:nvPr>
        </p:nvGraphicFramePr>
        <p:xfrm>
          <a:off x="436578" y="1635099"/>
          <a:ext cx="9410804" cy="2786584"/>
        </p:xfrm>
        <a:graphic>
          <a:graphicData uri="http://schemas.openxmlformats.org/drawingml/2006/table">
            <a:tbl>
              <a:tblPr firstRow="1" firstCol="1" bandRow="1">
                <a:tableStyleId>{5C22544A-7EE6-4342-B048-85BDC9FD1C3A}</a:tableStyleId>
              </a:tblPr>
              <a:tblGrid>
                <a:gridCol w="1900314">
                  <a:extLst>
                    <a:ext uri="{9D8B030D-6E8A-4147-A177-3AD203B41FA5}">
                      <a16:colId xmlns:a16="http://schemas.microsoft.com/office/drawing/2014/main" val="1529843645"/>
                    </a:ext>
                  </a:extLst>
                </a:gridCol>
                <a:gridCol w="1278186">
                  <a:extLst>
                    <a:ext uri="{9D8B030D-6E8A-4147-A177-3AD203B41FA5}">
                      <a16:colId xmlns:a16="http://schemas.microsoft.com/office/drawing/2014/main" val="884212782"/>
                    </a:ext>
                  </a:extLst>
                </a:gridCol>
                <a:gridCol w="1065630">
                  <a:extLst>
                    <a:ext uri="{9D8B030D-6E8A-4147-A177-3AD203B41FA5}">
                      <a16:colId xmlns:a16="http://schemas.microsoft.com/office/drawing/2014/main" val="3442627984"/>
                    </a:ext>
                  </a:extLst>
                </a:gridCol>
                <a:gridCol w="1070363">
                  <a:extLst>
                    <a:ext uri="{9D8B030D-6E8A-4147-A177-3AD203B41FA5}">
                      <a16:colId xmlns:a16="http://schemas.microsoft.com/office/drawing/2014/main" val="2558019147"/>
                    </a:ext>
                  </a:extLst>
                </a:gridCol>
                <a:gridCol w="166361">
                  <a:extLst>
                    <a:ext uri="{9D8B030D-6E8A-4147-A177-3AD203B41FA5}">
                      <a16:colId xmlns:a16="http://schemas.microsoft.com/office/drawing/2014/main" val="3984005289"/>
                    </a:ext>
                  </a:extLst>
                </a:gridCol>
                <a:gridCol w="166361">
                  <a:extLst>
                    <a:ext uri="{9D8B030D-6E8A-4147-A177-3AD203B41FA5}">
                      <a16:colId xmlns:a16="http://schemas.microsoft.com/office/drawing/2014/main" val="1350483379"/>
                    </a:ext>
                  </a:extLst>
                </a:gridCol>
                <a:gridCol w="169079">
                  <a:extLst>
                    <a:ext uri="{9D8B030D-6E8A-4147-A177-3AD203B41FA5}">
                      <a16:colId xmlns:a16="http://schemas.microsoft.com/office/drawing/2014/main" val="1105111200"/>
                    </a:ext>
                  </a:extLst>
                </a:gridCol>
                <a:gridCol w="170162">
                  <a:extLst>
                    <a:ext uri="{9D8B030D-6E8A-4147-A177-3AD203B41FA5}">
                      <a16:colId xmlns:a16="http://schemas.microsoft.com/office/drawing/2014/main" val="929840233"/>
                    </a:ext>
                  </a:extLst>
                </a:gridCol>
                <a:gridCol w="162560">
                  <a:extLst>
                    <a:ext uri="{9D8B030D-6E8A-4147-A177-3AD203B41FA5}">
                      <a16:colId xmlns:a16="http://schemas.microsoft.com/office/drawing/2014/main" val="2274045035"/>
                    </a:ext>
                  </a:extLst>
                </a:gridCol>
                <a:gridCol w="169078">
                  <a:extLst>
                    <a:ext uri="{9D8B030D-6E8A-4147-A177-3AD203B41FA5}">
                      <a16:colId xmlns:a16="http://schemas.microsoft.com/office/drawing/2014/main" val="3131481710"/>
                    </a:ext>
                  </a:extLst>
                </a:gridCol>
                <a:gridCol w="166361">
                  <a:extLst>
                    <a:ext uri="{9D8B030D-6E8A-4147-A177-3AD203B41FA5}">
                      <a16:colId xmlns:a16="http://schemas.microsoft.com/office/drawing/2014/main" val="1811053407"/>
                    </a:ext>
                  </a:extLst>
                </a:gridCol>
                <a:gridCol w="166361">
                  <a:extLst>
                    <a:ext uri="{9D8B030D-6E8A-4147-A177-3AD203B41FA5}">
                      <a16:colId xmlns:a16="http://schemas.microsoft.com/office/drawing/2014/main" val="3330459422"/>
                    </a:ext>
                  </a:extLst>
                </a:gridCol>
                <a:gridCol w="169078">
                  <a:extLst>
                    <a:ext uri="{9D8B030D-6E8A-4147-A177-3AD203B41FA5}">
                      <a16:colId xmlns:a16="http://schemas.microsoft.com/office/drawing/2014/main" val="4039713549"/>
                    </a:ext>
                  </a:extLst>
                </a:gridCol>
                <a:gridCol w="166361">
                  <a:extLst>
                    <a:ext uri="{9D8B030D-6E8A-4147-A177-3AD203B41FA5}">
                      <a16:colId xmlns:a16="http://schemas.microsoft.com/office/drawing/2014/main" val="2998007452"/>
                    </a:ext>
                  </a:extLst>
                </a:gridCol>
                <a:gridCol w="169078">
                  <a:extLst>
                    <a:ext uri="{9D8B030D-6E8A-4147-A177-3AD203B41FA5}">
                      <a16:colId xmlns:a16="http://schemas.microsoft.com/office/drawing/2014/main" val="2068950631"/>
                    </a:ext>
                  </a:extLst>
                </a:gridCol>
                <a:gridCol w="169079">
                  <a:extLst>
                    <a:ext uri="{9D8B030D-6E8A-4147-A177-3AD203B41FA5}">
                      <a16:colId xmlns:a16="http://schemas.microsoft.com/office/drawing/2014/main" val="1283467137"/>
                    </a:ext>
                  </a:extLst>
                </a:gridCol>
                <a:gridCol w="1043196">
                  <a:extLst>
                    <a:ext uri="{9D8B030D-6E8A-4147-A177-3AD203B41FA5}">
                      <a16:colId xmlns:a16="http://schemas.microsoft.com/office/drawing/2014/main" val="4256785886"/>
                    </a:ext>
                  </a:extLst>
                </a:gridCol>
                <a:gridCol w="1043196">
                  <a:extLst>
                    <a:ext uri="{9D8B030D-6E8A-4147-A177-3AD203B41FA5}">
                      <a16:colId xmlns:a16="http://schemas.microsoft.com/office/drawing/2014/main" val="2996011490"/>
                    </a:ext>
                  </a:extLst>
                </a:gridCol>
              </a:tblGrid>
              <a:tr h="397095">
                <a:tc rowSpan="2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th-TH" sz="1100" b="1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กลยุทธ์/</a:t>
                      </a:r>
                      <a:r>
                        <a:rPr lang="en-US" sz="1100" b="1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</a:t>
                      </a:r>
                      <a:r>
                        <a:rPr lang="th-TH" sz="1100" b="1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แผนงาน/โครงการ</a:t>
                      </a:r>
                      <a:r>
                        <a:rPr lang="en-US" sz="1100" b="1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</a:t>
                      </a:r>
                      <a:endParaRPr lang="en-US" sz="1100" b="1" dirty="0">
                        <a:solidFill>
                          <a:srgbClr val="002060"/>
                        </a:solidFill>
                        <a:effectLst/>
                        <a:latin typeface="Chulabhorn Likit Text" panose="00000500000000000000" pitchFamily="50" charset="-34"/>
                        <a:ea typeface="Times New Roman" panose="02020603050405020304" pitchFamily="18" charset="0"/>
                        <a:cs typeface="Chulabhorn Likit Text" panose="00000500000000000000" pitchFamily="50" charset="-34"/>
                      </a:endParaRPr>
                    </a:p>
                  </a:txBody>
                  <a:tcPr marL="57150" marR="5715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7E9F7">
                        <a:alpha val="80000"/>
                      </a:srgbClr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indent="0" algn="ctr" defTabSz="761970" rtl="0" eaLnBrk="1" fontAlgn="auto" latinLnBrk="0" hangingPunct="1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th-TH" sz="1100" b="1" dirty="0">
                        <a:solidFill>
                          <a:srgbClr val="00206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  <a:p>
                      <a:pPr marL="0" marR="0" indent="0" algn="ctr" defTabSz="761970" rtl="0" eaLnBrk="1" fontAlgn="auto" latinLnBrk="0" hangingPunct="1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h-TH" sz="1100" b="1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เป้าหมาย</a:t>
                      </a:r>
                    </a:p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endParaRPr lang="en-US" sz="1100" b="1" dirty="0">
                        <a:solidFill>
                          <a:srgbClr val="002060"/>
                        </a:solidFill>
                        <a:effectLst/>
                        <a:latin typeface="Chulabhorn Likit Text" panose="00000500000000000000" pitchFamily="50" charset="-34"/>
                        <a:ea typeface="Calibri" panose="020F0502020204030204" pitchFamily="34" charset="0"/>
                        <a:cs typeface="Chulabhorn Likit Text" panose="00000500000000000000" pitchFamily="50" charset="-34"/>
                      </a:endParaRPr>
                    </a:p>
                  </a:txBody>
                  <a:tcPr marL="57150" marR="5715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7E9F7">
                        <a:alpha val="80000"/>
                      </a:srgb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endParaRPr lang="en-US" sz="1800" b="1" dirty="0">
                        <a:solidFill>
                          <a:schemeClr val="tx1"/>
                        </a:solidFill>
                        <a:effectLst/>
                        <a:latin typeface="TH SarabunPSK" panose="020B0500040200020003" pitchFamily="34" charset="-34"/>
                        <a:ea typeface="Calibri" panose="020F0502020204030204" pitchFamily="34" charset="0"/>
                        <a:cs typeface="TH SarabunPSK" panose="020B0500040200020003" pitchFamily="34" charset="-34"/>
                      </a:endParaRPr>
                    </a:p>
                  </a:txBody>
                  <a:tcPr marL="57150" marR="57150" marT="0" marB="0" anchor="ctr">
                    <a:solidFill>
                      <a:schemeClr val="accent4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761970" rtl="0" eaLnBrk="1" fontAlgn="auto" latinLnBrk="0" hangingPunct="1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h-TH" sz="1100" b="1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/>
                      </a:r>
                      <a:br>
                        <a:rPr lang="th-TH" sz="1100" b="1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</a:br>
                      <a:r>
                        <a:rPr lang="th-TH" sz="1100" b="1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งบประมาณ</a:t>
                      </a:r>
                      <a:endParaRPr lang="en-US" sz="1100" b="1" dirty="0">
                        <a:solidFill>
                          <a:srgbClr val="00206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th-TH" sz="1100" b="1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(บาท)</a:t>
                      </a:r>
                      <a:r>
                        <a:rPr lang="en-US" sz="1100" b="1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 </a:t>
                      </a:r>
                      <a:endParaRPr lang="en-US" sz="1100" b="1" dirty="0">
                        <a:solidFill>
                          <a:srgbClr val="002060"/>
                        </a:solidFill>
                        <a:effectLst/>
                        <a:latin typeface="Chulabhorn Likit Text" panose="00000500000000000000" pitchFamily="50" charset="-34"/>
                        <a:ea typeface="Calibri" panose="020F0502020204030204" pitchFamily="34" charset="0"/>
                        <a:cs typeface="Chulabhorn Likit Text" panose="00000500000000000000" pitchFamily="50" charset="-34"/>
                      </a:endParaRPr>
                    </a:p>
                  </a:txBody>
                  <a:tcPr marL="57150" marR="5715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7E9F7">
                        <a:alpha val="80000"/>
                      </a:srgbClr>
                    </a:solidFill>
                  </a:tcPr>
                </a:tc>
                <a:tc gridSpan="12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th-TH" sz="1100" b="1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ระยะเวลาดำเนินการในปีงบประมาณ </a:t>
                      </a:r>
                      <a:br>
                        <a:rPr lang="th-TH" sz="1100" b="1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</a:br>
                      <a:r>
                        <a:rPr lang="th-TH" sz="1100" b="1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พ.ศ. 256</a:t>
                      </a:r>
                      <a:r>
                        <a:rPr lang="en-US" sz="1100" b="1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6</a:t>
                      </a:r>
                      <a:endParaRPr lang="en-US" sz="1100" b="1" dirty="0">
                        <a:solidFill>
                          <a:srgbClr val="002060"/>
                        </a:solidFill>
                        <a:effectLst/>
                        <a:latin typeface="Chulabhorn Likit Text" panose="00000500000000000000" pitchFamily="50" charset="-34"/>
                        <a:ea typeface="Calibri" panose="020F0502020204030204" pitchFamily="34" charset="0"/>
                        <a:cs typeface="Chulabhorn Likit Text" panose="00000500000000000000" pitchFamily="50" charset="-34"/>
                      </a:endParaRPr>
                    </a:p>
                  </a:txBody>
                  <a:tcPr marL="57150" marR="5715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7E9F7">
                        <a:alpha val="80000"/>
                      </a:srgb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b="1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 </a:t>
                      </a:r>
                    </a:p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th-TH" sz="1100" b="1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ผู้รับผิดชอบ</a:t>
                      </a:r>
                      <a:endParaRPr lang="en-US" sz="1100" b="1" dirty="0">
                        <a:solidFill>
                          <a:srgbClr val="002060"/>
                        </a:solidFill>
                        <a:effectLst/>
                        <a:latin typeface="Chulabhorn Likit Text" panose="00000500000000000000" pitchFamily="50" charset="-34"/>
                        <a:ea typeface="Calibri" panose="020F0502020204030204" pitchFamily="34" charset="0"/>
                        <a:cs typeface="Chulabhorn Likit Text" panose="00000500000000000000" pitchFamily="50" charset="-34"/>
                      </a:endParaRPr>
                    </a:p>
                  </a:txBody>
                  <a:tcPr marL="57150" marR="5715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7E9F7">
                        <a:alpha val="8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761970" rtl="0" eaLnBrk="1" fontAlgn="auto" latinLnBrk="0" hangingPunct="1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h-TH" sz="1100" b="1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หน่วยงานดำเนินการ</a:t>
                      </a:r>
                      <a:endParaRPr lang="en-US" sz="1100" b="1" dirty="0">
                        <a:solidFill>
                          <a:srgbClr val="002060"/>
                        </a:solidFill>
                        <a:effectLst/>
                        <a:latin typeface="Chulabhorn Likit Text" panose="00000500000000000000" pitchFamily="50" charset="-34"/>
                        <a:ea typeface="Calibri" panose="020F0502020204030204" pitchFamily="34" charset="0"/>
                        <a:cs typeface="Chulabhorn Likit Text" panose="00000500000000000000" pitchFamily="50" charset="-34"/>
                      </a:endParaRPr>
                    </a:p>
                  </a:txBody>
                  <a:tcPr marL="57150" marR="5715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7E9F7">
                        <a:alpha val="8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56831086"/>
                  </a:ext>
                </a:extLst>
              </a:tr>
              <a:tr h="397095">
                <a:tc vMerge="1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endParaRPr lang="en-US" sz="1800" b="1" dirty="0">
                        <a:solidFill>
                          <a:schemeClr val="tx1"/>
                        </a:solidFill>
                        <a:effectLst/>
                        <a:latin typeface="TH SarabunPSK" panose="020B0500040200020003" pitchFamily="34" charset="-34"/>
                        <a:ea typeface="Times New Roman" panose="02020603050405020304" pitchFamily="18" charset="0"/>
                        <a:cs typeface="TH SarabunPSK" panose="020B0500040200020003" pitchFamily="34" charset="-34"/>
                      </a:endParaRPr>
                    </a:p>
                  </a:txBody>
                  <a:tcPr marL="57150" marR="57150" marT="0" marB="0" anchor="ctr">
                    <a:solidFill>
                      <a:schemeClr val="accent4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761970" rtl="0" eaLnBrk="1" fontAlgn="auto" latinLnBrk="0" hangingPunct="1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h-TH" sz="1100" b="1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หน่วยนับ</a:t>
                      </a:r>
                      <a:endParaRPr lang="en-US" sz="1100" b="1" dirty="0">
                        <a:solidFill>
                          <a:srgbClr val="002060"/>
                        </a:solidFill>
                        <a:effectLst/>
                        <a:latin typeface="Chulabhorn Likit Text" panose="00000500000000000000" pitchFamily="50" charset="-34"/>
                        <a:ea typeface="Calibri" panose="020F0502020204030204" pitchFamily="34" charset="0"/>
                        <a:cs typeface="Chulabhorn Likit Text" panose="00000500000000000000" pitchFamily="50" charset="-34"/>
                      </a:endParaRPr>
                    </a:p>
                  </a:txBody>
                  <a:tcPr marL="57150" marR="5715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7E9F7">
                        <a:alpha val="8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th-TH" sz="1100" b="1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ea typeface="Calibri" panose="020F0502020204030204" pitchFamily="34" charset="0"/>
                          <a:cs typeface="Chulabhorn Likit Text" panose="00000500000000000000" pitchFamily="50" charset="-34"/>
                        </a:rPr>
                        <a:t>จำนวน</a:t>
                      </a:r>
                      <a:endParaRPr lang="en-US" sz="1100" b="1" dirty="0">
                        <a:solidFill>
                          <a:srgbClr val="002060"/>
                        </a:solidFill>
                        <a:effectLst/>
                        <a:latin typeface="Chulabhorn Likit Text" panose="00000500000000000000" pitchFamily="50" charset="-34"/>
                        <a:ea typeface="Calibri" panose="020F0502020204030204" pitchFamily="34" charset="0"/>
                        <a:cs typeface="Chulabhorn Likit Text" panose="00000500000000000000" pitchFamily="50" charset="-34"/>
                      </a:endParaRPr>
                    </a:p>
                  </a:txBody>
                  <a:tcPr marL="57150" marR="5715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7E9F7">
                        <a:alpha val="8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endParaRPr lang="en-US" sz="1100" b="1" dirty="0">
                        <a:solidFill>
                          <a:srgbClr val="002060"/>
                        </a:solidFill>
                        <a:effectLst/>
                        <a:latin typeface="Chulabhorn Likit Text" panose="00000500000000000000" pitchFamily="50" charset="-34"/>
                        <a:ea typeface="Calibri" panose="020F0502020204030204" pitchFamily="34" charset="0"/>
                        <a:cs typeface="Chulabhorn Likit Text" panose="00000500000000000000" pitchFamily="50" charset="-34"/>
                      </a:endParaRPr>
                    </a:p>
                  </a:txBody>
                  <a:tcPr marL="57150" marR="5715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7E9F7">
                        <a:alpha val="80000"/>
                      </a:srgbClr>
                    </a:solidFill>
                  </a:tcPr>
                </a:tc>
                <a:tc gridSpan="3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th-TH" sz="1100" b="1" spc="-100" baseline="0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ไตรมาส 1</a:t>
                      </a:r>
                      <a:endParaRPr lang="en-US" sz="1100" b="1" spc="-100" baseline="0" dirty="0">
                        <a:solidFill>
                          <a:srgbClr val="002060"/>
                        </a:solidFill>
                        <a:effectLst/>
                        <a:latin typeface="Chulabhorn Likit Text" panose="00000500000000000000" pitchFamily="50" charset="-34"/>
                        <a:ea typeface="Calibri" panose="020F0502020204030204" pitchFamily="34" charset="0"/>
                        <a:cs typeface="Chulabhorn Likit Text" panose="00000500000000000000" pitchFamily="50" charset="-34"/>
                      </a:endParaRPr>
                    </a:p>
                  </a:txBody>
                  <a:tcPr marL="57150" marR="5715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7E9F7">
                        <a:alpha val="80000"/>
                      </a:srgb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 gridSpan="3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th-TH" sz="1100" b="1" spc="-100" baseline="0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ไตรมาส 2</a:t>
                      </a:r>
                      <a:endParaRPr lang="en-US" sz="1100" b="1" spc="-100" baseline="0" dirty="0">
                        <a:solidFill>
                          <a:srgbClr val="002060"/>
                        </a:solidFill>
                        <a:effectLst/>
                        <a:latin typeface="Chulabhorn Likit Text" panose="00000500000000000000" pitchFamily="50" charset="-34"/>
                        <a:ea typeface="Calibri" panose="020F0502020204030204" pitchFamily="34" charset="0"/>
                        <a:cs typeface="Chulabhorn Likit Text" panose="00000500000000000000" pitchFamily="50" charset="-34"/>
                      </a:endParaRPr>
                    </a:p>
                  </a:txBody>
                  <a:tcPr marL="57150" marR="5715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7E9F7">
                        <a:alpha val="80000"/>
                      </a:srgb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 gridSpan="3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th-TH" sz="1100" b="1" spc="-100" baseline="0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ไตรมาส 3</a:t>
                      </a:r>
                      <a:endParaRPr lang="en-US" sz="1100" b="1" spc="-100" baseline="0" dirty="0">
                        <a:solidFill>
                          <a:srgbClr val="002060"/>
                        </a:solidFill>
                        <a:effectLst/>
                        <a:latin typeface="Chulabhorn Likit Text" panose="00000500000000000000" pitchFamily="50" charset="-34"/>
                        <a:ea typeface="Calibri" panose="020F0502020204030204" pitchFamily="34" charset="0"/>
                        <a:cs typeface="Chulabhorn Likit Text" panose="00000500000000000000" pitchFamily="50" charset="-34"/>
                      </a:endParaRPr>
                    </a:p>
                  </a:txBody>
                  <a:tcPr marL="57150" marR="5715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7E9F7">
                        <a:alpha val="80000"/>
                      </a:srgb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 gridSpan="3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th-TH" sz="1100" b="1" spc="-100" baseline="0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ไตรมาส 4</a:t>
                      </a:r>
                      <a:endParaRPr lang="en-US" sz="1100" b="1" spc="-100" baseline="0" dirty="0">
                        <a:solidFill>
                          <a:srgbClr val="002060"/>
                        </a:solidFill>
                        <a:effectLst/>
                        <a:latin typeface="Chulabhorn Likit Text" panose="00000500000000000000" pitchFamily="50" charset="-34"/>
                        <a:ea typeface="Calibri" panose="020F0502020204030204" pitchFamily="34" charset="0"/>
                        <a:cs typeface="Chulabhorn Likit Text" panose="00000500000000000000" pitchFamily="50" charset="-34"/>
                      </a:endParaRPr>
                    </a:p>
                  </a:txBody>
                  <a:tcPr marL="57150" marR="5715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7E9F7">
                        <a:alpha val="80000"/>
                      </a:srgb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endParaRPr lang="en-US" sz="1100" b="1" dirty="0">
                        <a:solidFill>
                          <a:srgbClr val="002060"/>
                        </a:solidFill>
                        <a:effectLst/>
                        <a:latin typeface="Chulabhorn Likit Text" panose="00000500000000000000" pitchFamily="50" charset="-34"/>
                        <a:ea typeface="Calibri" panose="020F0502020204030204" pitchFamily="34" charset="0"/>
                        <a:cs typeface="Chulabhorn Likit Text" panose="00000500000000000000" pitchFamily="50" charset="-34"/>
                      </a:endParaRPr>
                    </a:p>
                  </a:txBody>
                  <a:tcPr marL="57150" marR="5715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7E9F7">
                        <a:alpha val="8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endParaRPr lang="en-US" sz="1100" b="1" dirty="0">
                        <a:solidFill>
                          <a:srgbClr val="002060"/>
                        </a:solidFill>
                        <a:effectLst/>
                        <a:latin typeface="Chulabhorn Likit Text" panose="00000500000000000000" pitchFamily="50" charset="-34"/>
                        <a:ea typeface="Calibri" panose="020F0502020204030204" pitchFamily="34" charset="0"/>
                        <a:cs typeface="Chulabhorn Likit Text" panose="00000500000000000000" pitchFamily="50" charset="-34"/>
                      </a:endParaRPr>
                    </a:p>
                  </a:txBody>
                  <a:tcPr marL="57150" marR="5715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7E9F7">
                        <a:alpha val="8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89853954"/>
                  </a:ext>
                </a:extLst>
              </a:tr>
              <a:tr h="215040">
                <a:tc gridSpan="2">
                  <a:txBody>
                    <a:bodyPr/>
                    <a:lstStyle/>
                    <a:p>
                      <a:pPr>
                        <a:lnSpc>
                          <a:spcPct val="120000"/>
                        </a:lnSpc>
                      </a:pPr>
                      <a:r>
                        <a:rPr lang="th-TH" sz="1100" b="1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แผนงาน :</a:t>
                      </a:r>
                      <a:r>
                        <a:rPr lang="en-US" sz="1100" b="1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</a:t>
                      </a:r>
                      <a:r>
                        <a:rPr lang="th-TH" sz="1100" b="1" kern="1200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พัฒนาคุณภาพเทคโนโลยีดิจิทัล เพื่อพัฒนาข้อมูลองค์ความรู้ แหล่งทุน แหล่งจำหน่ายทรัพยากรอื่น ปัจจัยเอื้อในการประกอบอาชีพและบริการต่างๆ</a:t>
                      </a:r>
                      <a:endParaRPr lang="en-US" sz="1100" b="1" kern="1200" dirty="0">
                        <a:solidFill>
                          <a:srgbClr val="002060"/>
                        </a:solidFill>
                        <a:effectLst/>
                        <a:latin typeface="Chulabhorn Likit Text" panose="00000500000000000000" pitchFamily="50" charset="-34"/>
                        <a:ea typeface="+mn-ea"/>
                        <a:cs typeface="Chulabhorn Likit Text" panose="00000500000000000000" pitchFamily="50" charset="-34"/>
                      </a:endParaRPr>
                    </a:p>
                  </a:txBody>
                  <a:tcPr marL="57150" marR="5715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endParaRPr lang="en-US" sz="1100" b="1" dirty="0">
                        <a:solidFill>
                          <a:srgbClr val="002060"/>
                        </a:solidFill>
                        <a:effectLst/>
                        <a:latin typeface="Chulabhorn Likit Text" panose="00000500000000000000" pitchFamily="50" charset="-34"/>
                        <a:ea typeface="Calibri" panose="020F0502020204030204" pitchFamily="34" charset="0"/>
                        <a:cs typeface="Chulabhorn Likit Text" panose="00000500000000000000" pitchFamily="50" charset="-34"/>
                      </a:endParaRPr>
                    </a:p>
                  </a:txBody>
                  <a:tcPr marL="57150" marR="5715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endParaRPr lang="en-US" sz="1100" b="1" dirty="0">
                        <a:solidFill>
                          <a:srgbClr val="002060"/>
                        </a:solidFill>
                        <a:effectLst/>
                        <a:latin typeface="Chulabhorn Likit Text" panose="00000800000000000000" pitchFamily="2" charset="-34"/>
                        <a:ea typeface="Calibri" panose="020F0502020204030204" pitchFamily="34" charset="0"/>
                        <a:cs typeface="Chulabhorn Likit Text" panose="00000800000000000000" pitchFamily="2" charset="-34"/>
                      </a:endParaRPr>
                    </a:p>
                  </a:txBody>
                  <a:tcPr marL="57150" marR="5715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n-US" sz="1100" b="1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 </a:t>
                      </a:r>
                      <a:endParaRPr lang="en-US" sz="1100" b="1" dirty="0">
                        <a:solidFill>
                          <a:srgbClr val="002060"/>
                        </a:solidFill>
                        <a:effectLst/>
                        <a:latin typeface="Chulabhorn Likit Text" panose="00000500000000000000" pitchFamily="50" charset="-34"/>
                        <a:ea typeface="Calibri" panose="020F0502020204030204" pitchFamily="34" charset="0"/>
                        <a:cs typeface="Chulabhorn Likit Text" panose="00000500000000000000" pitchFamily="50" charset="-34"/>
                      </a:endParaRPr>
                    </a:p>
                  </a:txBody>
                  <a:tcPr marL="57150" marR="5715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n-US" sz="1100" b="1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 </a:t>
                      </a:r>
                      <a:endParaRPr lang="en-US" sz="1100" b="1" dirty="0">
                        <a:solidFill>
                          <a:srgbClr val="002060"/>
                        </a:solidFill>
                        <a:effectLst/>
                        <a:latin typeface="Chulabhorn Likit Text" panose="00000500000000000000" pitchFamily="50" charset="-34"/>
                        <a:ea typeface="Calibri" panose="020F0502020204030204" pitchFamily="34" charset="0"/>
                        <a:cs typeface="Chulabhorn Likit Text" panose="00000500000000000000" pitchFamily="50" charset="-34"/>
                      </a:endParaRPr>
                    </a:p>
                  </a:txBody>
                  <a:tcPr marL="57150" marR="5715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n-US" sz="1100" b="1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 </a:t>
                      </a:r>
                      <a:endParaRPr lang="en-US" sz="1100" b="1" dirty="0">
                        <a:solidFill>
                          <a:srgbClr val="002060"/>
                        </a:solidFill>
                        <a:effectLst/>
                        <a:latin typeface="Chulabhorn Likit Text" panose="00000500000000000000" pitchFamily="50" charset="-34"/>
                        <a:ea typeface="Calibri" panose="020F0502020204030204" pitchFamily="34" charset="0"/>
                        <a:cs typeface="Chulabhorn Likit Text" panose="00000500000000000000" pitchFamily="50" charset="-34"/>
                      </a:endParaRPr>
                    </a:p>
                  </a:txBody>
                  <a:tcPr marL="57150" marR="5715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n-US" sz="1100" b="0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 </a:t>
                      </a:r>
                      <a:endParaRPr lang="en-US" sz="1100" b="0" dirty="0">
                        <a:solidFill>
                          <a:srgbClr val="002060"/>
                        </a:solidFill>
                        <a:effectLst/>
                        <a:latin typeface="Chulabhorn Likit Text" panose="00000500000000000000" pitchFamily="50" charset="-34"/>
                        <a:ea typeface="Calibri" panose="020F0502020204030204" pitchFamily="34" charset="0"/>
                        <a:cs typeface="Chulabhorn Likit Text" panose="00000500000000000000" pitchFamily="50" charset="-34"/>
                      </a:endParaRPr>
                    </a:p>
                  </a:txBody>
                  <a:tcPr marL="57150" marR="5715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n-US" sz="1100" b="0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 </a:t>
                      </a:r>
                      <a:endParaRPr lang="en-US" sz="1100" b="0" dirty="0">
                        <a:solidFill>
                          <a:srgbClr val="002060"/>
                        </a:solidFill>
                        <a:effectLst/>
                        <a:latin typeface="Chulabhorn Likit Text" panose="00000500000000000000" pitchFamily="50" charset="-34"/>
                        <a:ea typeface="Calibri" panose="020F0502020204030204" pitchFamily="34" charset="0"/>
                        <a:cs typeface="Chulabhorn Likit Text" panose="00000500000000000000" pitchFamily="50" charset="-34"/>
                      </a:endParaRPr>
                    </a:p>
                  </a:txBody>
                  <a:tcPr marL="57150" marR="5715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n-US" sz="1100" b="0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 </a:t>
                      </a:r>
                      <a:endParaRPr lang="en-US" sz="1100" b="0" dirty="0">
                        <a:solidFill>
                          <a:srgbClr val="002060"/>
                        </a:solidFill>
                        <a:effectLst/>
                        <a:latin typeface="Chulabhorn Likit Text" panose="00000500000000000000" pitchFamily="50" charset="-34"/>
                        <a:ea typeface="Calibri" panose="020F0502020204030204" pitchFamily="34" charset="0"/>
                        <a:cs typeface="Chulabhorn Likit Text" panose="00000500000000000000" pitchFamily="50" charset="-34"/>
                      </a:endParaRPr>
                    </a:p>
                  </a:txBody>
                  <a:tcPr marL="57150" marR="5715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n-US" sz="1100" b="0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 </a:t>
                      </a:r>
                      <a:endParaRPr lang="en-US" sz="1100" b="0" dirty="0">
                        <a:solidFill>
                          <a:srgbClr val="002060"/>
                        </a:solidFill>
                        <a:effectLst/>
                        <a:latin typeface="Chulabhorn Likit Text" panose="00000500000000000000" pitchFamily="50" charset="-34"/>
                        <a:ea typeface="Calibri" panose="020F0502020204030204" pitchFamily="34" charset="0"/>
                        <a:cs typeface="Chulabhorn Likit Text" panose="00000500000000000000" pitchFamily="50" charset="-34"/>
                      </a:endParaRPr>
                    </a:p>
                  </a:txBody>
                  <a:tcPr marL="57150" marR="5715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n-US" sz="1100" b="0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 </a:t>
                      </a:r>
                      <a:endParaRPr lang="en-US" sz="1100" b="0" dirty="0">
                        <a:solidFill>
                          <a:srgbClr val="002060"/>
                        </a:solidFill>
                        <a:effectLst/>
                        <a:latin typeface="Chulabhorn Likit Text" panose="00000500000000000000" pitchFamily="50" charset="-34"/>
                        <a:ea typeface="Calibri" panose="020F0502020204030204" pitchFamily="34" charset="0"/>
                        <a:cs typeface="Chulabhorn Likit Text" panose="00000500000000000000" pitchFamily="50" charset="-34"/>
                      </a:endParaRPr>
                    </a:p>
                  </a:txBody>
                  <a:tcPr marL="57150" marR="5715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n-US" sz="1100" b="0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 </a:t>
                      </a:r>
                      <a:endParaRPr lang="en-US" sz="1100" b="0" dirty="0">
                        <a:solidFill>
                          <a:srgbClr val="002060"/>
                        </a:solidFill>
                        <a:effectLst/>
                        <a:latin typeface="Chulabhorn Likit Text" panose="00000500000000000000" pitchFamily="50" charset="-34"/>
                        <a:ea typeface="Calibri" panose="020F0502020204030204" pitchFamily="34" charset="0"/>
                        <a:cs typeface="Chulabhorn Likit Text" panose="00000500000000000000" pitchFamily="50" charset="-34"/>
                      </a:endParaRPr>
                    </a:p>
                  </a:txBody>
                  <a:tcPr marL="57150" marR="5715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n-US" sz="1100" b="0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 </a:t>
                      </a:r>
                      <a:endParaRPr lang="en-US" sz="1100" b="0" dirty="0">
                        <a:solidFill>
                          <a:srgbClr val="002060"/>
                        </a:solidFill>
                        <a:effectLst/>
                        <a:latin typeface="Chulabhorn Likit Text" panose="00000500000000000000" pitchFamily="50" charset="-34"/>
                        <a:ea typeface="Calibri" panose="020F0502020204030204" pitchFamily="34" charset="0"/>
                        <a:cs typeface="Chulabhorn Likit Text" panose="00000500000000000000" pitchFamily="50" charset="-34"/>
                      </a:endParaRPr>
                    </a:p>
                  </a:txBody>
                  <a:tcPr marL="57150" marR="5715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n-US" sz="1100" b="0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 </a:t>
                      </a:r>
                      <a:endParaRPr lang="en-US" sz="1100" b="0" dirty="0">
                        <a:solidFill>
                          <a:srgbClr val="002060"/>
                        </a:solidFill>
                        <a:effectLst/>
                        <a:latin typeface="Chulabhorn Likit Text" panose="00000500000000000000" pitchFamily="50" charset="-34"/>
                        <a:ea typeface="Calibri" panose="020F0502020204030204" pitchFamily="34" charset="0"/>
                        <a:cs typeface="Chulabhorn Likit Text" panose="00000500000000000000" pitchFamily="50" charset="-34"/>
                      </a:endParaRPr>
                    </a:p>
                  </a:txBody>
                  <a:tcPr marL="57150" marR="5715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n-US" sz="1100" b="0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 </a:t>
                      </a:r>
                      <a:endParaRPr lang="en-US" sz="1100" b="0" dirty="0">
                        <a:solidFill>
                          <a:srgbClr val="002060"/>
                        </a:solidFill>
                        <a:effectLst/>
                        <a:latin typeface="Chulabhorn Likit Text" panose="00000500000000000000" pitchFamily="50" charset="-34"/>
                        <a:ea typeface="Calibri" panose="020F0502020204030204" pitchFamily="34" charset="0"/>
                        <a:cs typeface="Chulabhorn Likit Text" panose="00000500000000000000" pitchFamily="50" charset="-34"/>
                      </a:endParaRPr>
                    </a:p>
                  </a:txBody>
                  <a:tcPr marL="57150" marR="5715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n-US" sz="1100" b="0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 </a:t>
                      </a:r>
                      <a:endParaRPr lang="en-US" sz="1100" b="0" dirty="0">
                        <a:solidFill>
                          <a:srgbClr val="002060"/>
                        </a:solidFill>
                        <a:effectLst/>
                        <a:latin typeface="Chulabhorn Likit Text" panose="00000500000000000000" pitchFamily="50" charset="-34"/>
                        <a:ea typeface="Calibri" panose="020F0502020204030204" pitchFamily="34" charset="0"/>
                        <a:cs typeface="Chulabhorn Likit Text" panose="00000500000000000000" pitchFamily="50" charset="-34"/>
                      </a:endParaRPr>
                    </a:p>
                  </a:txBody>
                  <a:tcPr marL="57150" marR="5715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endParaRPr lang="en-US" sz="1100" b="0" dirty="0">
                        <a:solidFill>
                          <a:srgbClr val="002060"/>
                        </a:solidFill>
                        <a:effectLst/>
                        <a:latin typeface="Chulabhorn Likit Text" panose="00000500000000000000" pitchFamily="50" charset="-34"/>
                        <a:ea typeface="Calibri" panose="020F0502020204030204" pitchFamily="34" charset="0"/>
                        <a:cs typeface="Chulabhorn Likit Text" panose="00000500000000000000" pitchFamily="50" charset="-34"/>
                      </a:endParaRPr>
                    </a:p>
                  </a:txBody>
                  <a:tcPr marL="57150" marR="5715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59661005"/>
                  </a:ext>
                </a:extLst>
              </a:tr>
              <a:tr h="527518">
                <a:tc>
                  <a:txBody>
                    <a:bodyPr/>
                    <a:lstStyle/>
                    <a:p>
                      <a:pPr marL="0" marR="0" indent="0" algn="l" defTabSz="761970" rtl="0" eaLnBrk="1" fontAlgn="auto" latinLnBrk="0" hangingPunct="1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867275" algn="l"/>
                        </a:tabLst>
                        <a:defRPr/>
                      </a:pPr>
                      <a:r>
                        <a:rPr lang="th-TH" sz="1100" b="0" dirty="0">
                          <a:solidFill>
                            <a:srgbClr val="002060"/>
                          </a:solidFill>
                          <a:effectLst/>
                          <a:latin typeface="Chulabhorn Likit Text" panose="00000800000000000000" pitchFamily="2" charset="-34"/>
                          <a:ea typeface="Times New Roman" panose="02020603050405020304" pitchFamily="18" charset="0"/>
                          <a:cs typeface="Chulabhorn Likit Text" panose="00000800000000000000" pitchFamily="2" charset="-34"/>
                        </a:rPr>
                        <a:t>1. </a:t>
                      </a:r>
                      <a:r>
                        <a:rPr lang="th-TH" sz="1100" b="0" kern="1200" dirty="0">
                          <a:solidFill>
                            <a:srgbClr val="002060"/>
                          </a:solidFill>
                          <a:effectLst/>
                          <a:latin typeface="Chulabhorn Likit Text" panose="00000800000000000000" pitchFamily="2" charset="-34"/>
                          <a:ea typeface="+mn-ea"/>
                          <a:cs typeface="Chulabhorn Likit Text" panose="00000800000000000000" pitchFamily="2" charset="-34"/>
                        </a:rPr>
                        <a:t>โครงการพัฒนาระบบบริการประชาชนผ่านแอพพลิเคชั่น</a:t>
                      </a:r>
                      <a:endParaRPr lang="en-US" sz="1100" b="0" kern="1200" dirty="0">
                        <a:solidFill>
                          <a:srgbClr val="002060"/>
                        </a:solidFill>
                        <a:effectLst/>
                        <a:latin typeface="Chulabhorn Likit Text" panose="00000800000000000000" pitchFamily="2" charset="-34"/>
                        <a:ea typeface="+mn-ea"/>
                        <a:cs typeface="Chulabhorn Likit Text" panose="00000800000000000000" pitchFamily="2" charset="-34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th-TH" sz="1100" b="0" dirty="0">
                          <a:solidFill>
                            <a:srgbClr val="002060"/>
                          </a:solidFill>
                          <a:effectLst/>
                          <a:latin typeface="Chulabhorn Likit Text" panose="00000800000000000000" pitchFamily="2" charset="-34"/>
                          <a:ea typeface="Times New Roman" panose="02020603050405020304" pitchFamily="18" charset="0"/>
                          <a:cs typeface="Chulabhorn Likit Text" panose="00000800000000000000" pitchFamily="2" charset="-34"/>
                        </a:rPr>
                        <a:t>ระบบ</a:t>
                      </a:r>
                      <a:endParaRPr lang="en-US" sz="1100" b="0" dirty="0">
                        <a:solidFill>
                          <a:srgbClr val="002060"/>
                        </a:solidFill>
                        <a:effectLst/>
                        <a:latin typeface="Chulabhorn Likit Text" panose="00000800000000000000" pitchFamily="2" charset="-34"/>
                        <a:ea typeface="Calibri" panose="020F0502020204030204" pitchFamily="34" charset="0"/>
                        <a:cs typeface="Chulabhorn Likit Text" panose="00000800000000000000" pitchFamily="2" charset="-34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b="0" dirty="0">
                          <a:solidFill>
                            <a:srgbClr val="002060"/>
                          </a:solidFill>
                          <a:effectLst/>
                          <a:latin typeface="Chulabhorn Likit Text" panose="00000800000000000000" pitchFamily="2" charset="-34"/>
                          <a:ea typeface="Calibri" panose="020F0502020204030204" pitchFamily="34" charset="0"/>
                          <a:cs typeface="Chulabhorn Likit Text" panose="00000800000000000000" pitchFamily="2" charset="-34"/>
                        </a:rPr>
                        <a:t>1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b="0" dirty="0">
                          <a:solidFill>
                            <a:srgbClr val="002060"/>
                          </a:solidFill>
                          <a:effectLst/>
                          <a:latin typeface="Chulabhorn Likit Text" panose="00000800000000000000" pitchFamily="2" charset="-34"/>
                          <a:ea typeface="Times New Roman" panose="02020603050405020304" pitchFamily="18" charset="0"/>
                          <a:cs typeface="Chulabhorn Likit Text" panose="00000800000000000000" pitchFamily="2" charset="-34"/>
                        </a:rPr>
                        <a:t> 500,000</a:t>
                      </a:r>
                      <a:endParaRPr lang="en-US" sz="1100" b="0" dirty="0">
                        <a:solidFill>
                          <a:srgbClr val="002060"/>
                        </a:solidFill>
                        <a:effectLst/>
                        <a:latin typeface="Chulabhorn Likit Text" panose="00000800000000000000" pitchFamily="2" charset="-34"/>
                        <a:ea typeface="Calibri" panose="020F0502020204030204" pitchFamily="34" charset="0"/>
                        <a:cs typeface="Chulabhorn Likit Text" panose="00000800000000000000" pitchFamily="2" charset="-34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b="0" dirty="0">
                          <a:solidFill>
                            <a:srgbClr val="002060"/>
                          </a:solidFill>
                          <a:effectLst/>
                          <a:latin typeface="Chulabhorn Likit Text" panose="00000800000000000000" pitchFamily="2" charset="-34"/>
                          <a:ea typeface="Times New Roman" panose="02020603050405020304" pitchFamily="18" charset="0"/>
                          <a:cs typeface="Chulabhorn Likit Text" panose="00000800000000000000" pitchFamily="2" charset="-34"/>
                        </a:rPr>
                        <a:t> </a:t>
                      </a:r>
                      <a:endParaRPr lang="en-US" sz="1100" b="0" dirty="0">
                        <a:solidFill>
                          <a:srgbClr val="002060"/>
                        </a:solidFill>
                        <a:effectLst/>
                        <a:latin typeface="Chulabhorn Likit Text" panose="00000800000000000000" pitchFamily="2" charset="-34"/>
                        <a:ea typeface="Calibri" panose="020F0502020204030204" pitchFamily="34" charset="0"/>
                        <a:cs typeface="Chulabhorn Likit Text" panose="00000800000000000000" pitchFamily="2" charset="-34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b="0" dirty="0">
                          <a:solidFill>
                            <a:srgbClr val="002060"/>
                          </a:solidFill>
                          <a:effectLst/>
                          <a:latin typeface="Chulabhorn Likit Text" panose="00000800000000000000" pitchFamily="2" charset="-34"/>
                          <a:ea typeface="Times New Roman" panose="02020603050405020304" pitchFamily="18" charset="0"/>
                          <a:cs typeface="Chulabhorn Likit Text" panose="00000800000000000000" pitchFamily="2" charset="-34"/>
                        </a:rPr>
                        <a:t> </a:t>
                      </a:r>
                      <a:endParaRPr lang="en-US" sz="1100" b="0" dirty="0">
                        <a:solidFill>
                          <a:srgbClr val="002060"/>
                        </a:solidFill>
                        <a:effectLst/>
                        <a:latin typeface="Chulabhorn Likit Text" panose="00000800000000000000" pitchFamily="2" charset="-34"/>
                        <a:ea typeface="Calibri" panose="020F0502020204030204" pitchFamily="34" charset="0"/>
                        <a:cs typeface="Chulabhorn Likit Text" panose="00000800000000000000" pitchFamily="2" charset="-34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b="0" dirty="0">
                          <a:solidFill>
                            <a:srgbClr val="002060"/>
                          </a:solidFill>
                          <a:effectLst/>
                          <a:latin typeface="Chulabhorn Likit Text" panose="00000800000000000000" pitchFamily="2" charset="-34"/>
                          <a:ea typeface="Times New Roman" panose="02020603050405020304" pitchFamily="18" charset="0"/>
                          <a:cs typeface="Chulabhorn Likit Text" panose="00000800000000000000" pitchFamily="2" charset="-34"/>
                        </a:rPr>
                        <a:t> </a:t>
                      </a:r>
                      <a:endParaRPr lang="en-US" sz="1100" b="0" dirty="0">
                        <a:solidFill>
                          <a:srgbClr val="002060"/>
                        </a:solidFill>
                        <a:effectLst/>
                        <a:latin typeface="Chulabhorn Likit Text" panose="00000800000000000000" pitchFamily="2" charset="-34"/>
                        <a:ea typeface="Calibri" panose="020F0502020204030204" pitchFamily="34" charset="0"/>
                        <a:cs typeface="Chulabhorn Likit Text" panose="00000800000000000000" pitchFamily="2" charset="-34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b="0" dirty="0">
                          <a:solidFill>
                            <a:srgbClr val="002060"/>
                          </a:solidFill>
                          <a:effectLst/>
                          <a:latin typeface="Chulabhorn Likit Text" panose="00000800000000000000" pitchFamily="2" charset="-34"/>
                          <a:ea typeface="Times New Roman" panose="02020603050405020304" pitchFamily="18" charset="0"/>
                          <a:cs typeface="Chulabhorn Likit Text" panose="00000800000000000000" pitchFamily="2" charset="-34"/>
                        </a:rPr>
                        <a:t> </a:t>
                      </a:r>
                      <a:endParaRPr lang="en-US" sz="1100" b="0" dirty="0">
                        <a:solidFill>
                          <a:srgbClr val="002060"/>
                        </a:solidFill>
                        <a:effectLst/>
                        <a:latin typeface="Chulabhorn Likit Text" panose="00000800000000000000" pitchFamily="2" charset="-34"/>
                        <a:ea typeface="Calibri" panose="020F0502020204030204" pitchFamily="34" charset="0"/>
                        <a:cs typeface="Chulabhorn Likit Text" panose="00000800000000000000" pitchFamily="2" charset="-34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b="0" dirty="0">
                          <a:solidFill>
                            <a:srgbClr val="002060"/>
                          </a:solidFill>
                          <a:effectLst/>
                          <a:latin typeface="Chulabhorn Likit Text" panose="00000800000000000000" pitchFamily="2" charset="-34"/>
                          <a:ea typeface="Times New Roman" panose="02020603050405020304" pitchFamily="18" charset="0"/>
                          <a:cs typeface="Chulabhorn Likit Text" panose="00000800000000000000" pitchFamily="2" charset="-34"/>
                        </a:rPr>
                        <a:t> </a:t>
                      </a:r>
                      <a:endParaRPr lang="en-US" sz="1100" b="0" dirty="0">
                        <a:solidFill>
                          <a:srgbClr val="002060"/>
                        </a:solidFill>
                        <a:effectLst/>
                        <a:latin typeface="Chulabhorn Likit Text" panose="00000800000000000000" pitchFamily="2" charset="-34"/>
                        <a:ea typeface="Calibri" panose="020F0502020204030204" pitchFamily="34" charset="0"/>
                        <a:cs typeface="Chulabhorn Likit Text" panose="00000800000000000000" pitchFamily="2" charset="-34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b="0" dirty="0">
                          <a:solidFill>
                            <a:srgbClr val="002060"/>
                          </a:solidFill>
                          <a:effectLst/>
                          <a:latin typeface="Chulabhorn Likit Text" panose="00000800000000000000" pitchFamily="2" charset="-34"/>
                          <a:ea typeface="Times New Roman" panose="02020603050405020304" pitchFamily="18" charset="0"/>
                          <a:cs typeface="Chulabhorn Likit Text" panose="00000800000000000000" pitchFamily="2" charset="-34"/>
                        </a:rPr>
                        <a:t> </a:t>
                      </a:r>
                      <a:endParaRPr lang="en-US" sz="1100" b="0" dirty="0">
                        <a:solidFill>
                          <a:srgbClr val="002060"/>
                        </a:solidFill>
                        <a:effectLst/>
                        <a:latin typeface="Chulabhorn Likit Text" panose="00000800000000000000" pitchFamily="2" charset="-34"/>
                        <a:ea typeface="Calibri" panose="020F0502020204030204" pitchFamily="34" charset="0"/>
                        <a:cs typeface="Chulabhorn Likit Text" panose="00000800000000000000" pitchFamily="2" charset="-34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b="0" dirty="0">
                          <a:solidFill>
                            <a:srgbClr val="002060"/>
                          </a:solidFill>
                          <a:effectLst/>
                          <a:latin typeface="Chulabhorn Likit Text" panose="00000800000000000000" pitchFamily="2" charset="-34"/>
                          <a:ea typeface="Times New Roman" panose="02020603050405020304" pitchFamily="18" charset="0"/>
                          <a:cs typeface="Chulabhorn Likit Text" panose="00000800000000000000" pitchFamily="2" charset="-34"/>
                        </a:rPr>
                        <a:t> </a:t>
                      </a:r>
                      <a:endParaRPr lang="en-US" sz="1100" b="0" dirty="0">
                        <a:solidFill>
                          <a:srgbClr val="002060"/>
                        </a:solidFill>
                        <a:effectLst/>
                        <a:latin typeface="Chulabhorn Likit Text" panose="00000800000000000000" pitchFamily="2" charset="-34"/>
                        <a:ea typeface="Calibri" panose="020F0502020204030204" pitchFamily="34" charset="0"/>
                        <a:cs typeface="Chulabhorn Likit Text" panose="00000800000000000000" pitchFamily="2" charset="-34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b="0" dirty="0">
                          <a:solidFill>
                            <a:srgbClr val="002060"/>
                          </a:solidFill>
                          <a:effectLst/>
                          <a:latin typeface="Chulabhorn Likit Text" panose="00000800000000000000" pitchFamily="2" charset="-34"/>
                          <a:ea typeface="Times New Roman" panose="02020603050405020304" pitchFamily="18" charset="0"/>
                          <a:cs typeface="Chulabhorn Likit Text" panose="00000800000000000000" pitchFamily="2" charset="-34"/>
                        </a:rPr>
                        <a:t> </a:t>
                      </a:r>
                      <a:endParaRPr lang="en-US" sz="1100" b="0" dirty="0">
                        <a:solidFill>
                          <a:srgbClr val="002060"/>
                        </a:solidFill>
                        <a:effectLst/>
                        <a:latin typeface="Chulabhorn Likit Text" panose="00000800000000000000" pitchFamily="2" charset="-34"/>
                        <a:ea typeface="Calibri" panose="020F0502020204030204" pitchFamily="34" charset="0"/>
                        <a:cs typeface="Chulabhorn Likit Text" panose="00000800000000000000" pitchFamily="2" charset="-34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b="0" dirty="0">
                          <a:solidFill>
                            <a:srgbClr val="002060"/>
                          </a:solidFill>
                          <a:effectLst/>
                          <a:latin typeface="Chulabhorn Likit Text" panose="00000800000000000000" pitchFamily="2" charset="-34"/>
                          <a:ea typeface="Times New Roman" panose="02020603050405020304" pitchFamily="18" charset="0"/>
                          <a:cs typeface="Chulabhorn Likit Text" panose="00000800000000000000" pitchFamily="2" charset="-34"/>
                        </a:rPr>
                        <a:t> </a:t>
                      </a:r>
                      <a:endParaRPr lang="en-US" sz="1100" b="0" dirty="0">
                        <a:solidFill>
                          <a:srgbClr val="002060"/>
                        </a:solidFill>
                        <a:effectLst/>
                        <a:latin typeface="Chulabhorn Likit Text" panose="00000800000000000000" pitchFamily="2" charset="-34"/>
                        <a:ea typeface="Calibri" panose="020F0502020204030204" pitchFamily="34" charset="0"/>
                        <a:cs typeface="Chulabhorn Likit Text" panose="00000800000000000000" pitchFamily="2" charset="-34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b="0" dirty="0">
                          <a:solidFill>
                            <a:srgbClr val="002060"/>
                          </a:solidFill>
                          <a:effectLst/>
                          <a:latin typeface="Chulabhorn Likit Text" panose="00000800000000000000" pitchFamily="2" charset="-34"/>
                          <a:ea typeface="Times New Roman" panose="02020603050405020304" pitchFamily="18" charset="0"/>
                          <a:cs typeface="Chulabhorn Likit Text" panose="00000800000000000000" pitchFamily="2" charset="-34"/>
                        </a:rPr>
                        <a:t> </a:t>
                      </a:r>
                      <a:endParaRPr lang="en-US" sz="1100" b="0" dirty="0">
                        <a:solidFill>
                          <a:srgbClr val="002060"/>
                        </a:solidFill>
                        <a:effectLst/>
                        <a:latin typeface="Chulabhorn Likit Text" panose="00000800000000000000" pitchFamily="2" charset="-34"/>
                        <a:ea typeface="Calibri" panose="020F0502020204030204" pitchFamily="34" charset="0"/>
                        <a:cs typeface="Chulabhorn Likit Text" panose="00000800000000000000" pitchFamily="2" charset="-34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b="0" dirty="0">
                          <a:solidFill>
                            <a:srgbClr val="002060"/>
                          </a:solidFill>
                          <a:effectLst/>
                          <a:latin typeface="Chulabhorn Likit Text" panose="00000800000000000000" pitchFamily="2" charset="-34"/>
                          <a:ea typeface="Times New Roman" panose="02020603050405020304" pitchFamily="18" charset="0"/>
                          <a:cs typeface="Chulabhorn Likit Text" panose="00000800000000000000" pitchFamily="2" charset="-34"/>
                        </a:rPr>
                        <a:t> </a:t>
                      </a:r>
                      <a:endParaRPr lang="en-US" sz="1100" b="0" dirty="0">
                        <a:solidFill>
                          <a:srgbClr val="002060"/>
                        </a:solidFill>
                        <a:effectLst/>
                        <a:latin typeface="Chulabhorn Likit Text" panose="00000800000000000000" pitchFamily="2" charset="-34"/>
                        <a:ea typeface="Calibri" panose="020F0502020204030204" pitchFamily="34" charset="0"/>
                        <a:cs typeface="Chulabhorn Likit Text" panose="00000800000000000000" pitchFamily="2" charset="-34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b="0" dirty="0">
                          <a:solidFill>
                            <a:srgbClr val="002060"/>
                          </a:solidFill>
                          <a:effectLst/>
                          <a:latin typeface="Chulabhorn Likit Text" panose="00000800000000000000" pitchFamily="2" charset="-34"/>
                          <a:ea typeface="Times New Roman" panose="02020603050405020304" pitchFamily="18" charset="0"/>
                          <a:cs typeface="Chulabhorn Likit Text" panose="00000800000000000000" pitchFamily="2" charset="-34"/>
                        </a:rPr>
                        <a:t> </a:t>
                      </a:r>
                      <a:endParaRPr lang="en-US" sz="1100" b="0" dirty="0">
                        <a:solidFill>
                          <a:srgbClr val="002060"/>
                        </a:solidFill>
                        <a:effectLst/>
                        <a:latin typeface="Chulabhorn Likit Text" panose="00000800000000000000" pitchFamily="2" charset="-34"/>
                        <a:ea typeface="Calibri" panose="020F0502020204030204" pitchFamily="34" charset="0"/>
                        <a:cs typeface="Chulabhorn Likit Text" panose="00000800000000000000" pitchFamily="2" charset="-34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th-TH" sz="1100" b="0" dirty="0">
                          <a:solidFill>
                            <a:srgbClr val="002060"/>
                          </a:solidFill>
                          <a:effectLst/>
                          <a:latin typeface="Chulabhorn Likit Text" panose="00000800000000000000" pitchFamily="2" charset="-34"/>
                          <a:ea typeface="Times New Roman" panose="02020603050405020304" pitchFamily="18" charset="0"/>
                          <a:cs typeface="Chulabhorn Likit Text" panose="00000800000000000000" pitchFamily="2" charset="-34"/>
                        </a:rPr>
                        <a:t>สกส.</a:t>
                      </a:r>
                      <a:endParaRPr lang="en-US" sz="1100" b="0" dirty="0">
                        <a:solidFill>
                          <a:srgbClr val="002060"/>
                        </a:solidFill>
                        <a:effectLst/>
                        <a:latin typeface="Chulabhorn Likit Text" panose="00000800000000000000" pitchFamily="2" charset="-34"/>
                        <a:ea typeface="Calibri" panose="020F0502020204030204" pitchFamily="34" charset="0"/>
                        <a:cs typeface="Chulabhorn Likit Text" panose="00000800000000000000" pitchFamily="2" charset="-34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th-TH" sz="1100" b="0" dirty="0">
                          <a:solidFill>
                            <a:srgbClr val="002060"/>
                          </a:solidFill>
                          <a:effectLst/>
                          <a:latin typeface="Chulabhorn Likit Text" panose="00000800000000000000" pitchFamily="2" charset="-34"/>
                          <a:ea typeface="Times New Roman" panose="02020603050405020304" pitchFamily="18" charset="0"/>
                          <a:cs typeface="Chulabhorn Likit Text" panose="00000800000000000000" pitchFamily="2" charset="-34"/>
                        </a:rPr>
                        <a:t>สกส.(นย)</a:t>
                      </a:r>
                      <a:endParaRPr lang="en-US" sz="1100" b="0" dirty="0">
                        <a:solidFill>
                          <a:srgbClr val="002060"/>
                        </a:solidFill>
                        <a:effectLst/>
                        <a:latin typeface="Chulabhorn Likit Text" panose="00000800000000000000" pitchFamily="2" charset="-34"/>
                        <a:ea typeface="Calibri" panose="020F0502020204030204" pitchFamily="34" charset="0"/>
                        <a:cs typeface="Chulabhorn Likit Text" panose="00000800000000000000" pitchFamily="2" charset="-34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63469256"/>
                  </a:ext>
                </a:extLst>
              </a:tr>
              <a:tr h="527518">
                <a:tc gridSpan="18">
                  <a:txBody>
                    <a:bodyPr/>
                    <a:lstStyle/>
                    <a:p>
                      <a:pPr marL="0" marR="0" lvl="0" indent="0" algn="l" defTabSz="761970" rtl="0" eaLnBrk="1" fontAlgn="auto" latinLnBrk="0" hangingPunct="1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867275" algn="l"/>
                        </a:tabLst>
                        <a:defRPr/>
                      </a:pPr>
                      <a:r>
                        <a:rPr lang="th-TH" sz="1600" b="0" kern="1200" dirty="0" smtClean="0">
                          <a:solidFill>
                            <a:srgbClr val="002060"/>
                          </a:solidFill>
                          <a:effectLst/>
                          <a:latin typeface="Chulabhorn Likit Text" panose="00000800000000000000" pitchFamily="2" charset="-34"/>
                          <a:ea typeface="+mn-ea"/>
                          <a:cs typeface="Chulabhorn Likit Text" panose="00000800000000000000" pitchFamily="2" charset="-34"/>
                        </a:rPr>
                        <a:t>                             รวม </a:t>
                      </a:r>
                      <a:r>
                        <a:rPr lang="en-US" sz="1600" b="0" kern="1200" dirty="0" smtClean="0">
                          <a:solidFill>
                            <a:srgbClr val="002060"/>
                          </a:solidFill>
                          <a:effectLst/>
                          <a:latin typeface="Chulabhorn Likit Text" panose="00000800000000000000" pitchFamily="2" charset="-34"/>
                          <a:ea typeface="+mn-ea"/>
                          <a:cs typeface="Chulabhorn Likit Text" panose="00000800000000000000" pitchFamily="2" charset="-34"/>
                        </a:rPr>
                        <a:t>                                            </a:t>
                      </a:r>
                      <a:r>
                        <a:rPr lang="en-US" sz="1200" b="0" dirty="0" smtClean="0">
                          <a:solidFill>
                            <a:srgbClr val="002060"/>
                          </a:solidFill>
                          <a:effectLst/>
                          <a:latin typeface="Chulabhorn Likit Text" panose="00000800000000000000" pitchFamily="2" charset="-34"/>
                          <a:ea typeface="Times New Roman" panose="02020603050405020304" pitchFamily="18" charset="0"/>
                          <a:cs typeface="Chulabhorn Likit Text" panose="00000800000000000000" pitchFamily="2" charset="-34"/>
                        </a:rPr>
                        <a:t>500,000</a:t>
                      </a:r>
                      <a:endParaRPr lang="en-US" sz="1200" b="0" dirty="0" smtClean="0">
                        <a:solidFill>
                          <a:srgbClr val="002060"/>
                        </a:solidFill>
                        <a:effectLst/>
                        <a:latin typeface="Chulabhorn Likit Text" panose="00000800000000000000" pitchFamily="2" charset="-34"/>
                        <a:ea typeface="Calibri" panose="020F0502020204030204" pitchFamily="34" charset="0"/>
                        <a:cs typeface="Chulabhorn Likit Text" panose="00000800000000000000" pitchFamily="2" charset="-34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endParaRPr lang="en-US" sz="1100" b="0" dirty="0">
                        <a:solidFill>
                          <a:srgbClr val="002060"/>
                        </a:solidFill>
                        <a:effectLst/>
                        <a:latin typeface="Chulabhorn Likit Text" panose="00000800000000000000" pitchFamily="2" charset="-34"/>
                        <a:ea typeface="Calibri" panose="020F0502020204030204" pitchFamily="34" charset="0"/>
                        <a:cs typeface="Chulabhorn Likit Text" panose="00000800000000000000" pitchFamily="2" charset="-34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endParaRPr lang="en-US" sz="1100" b="0" dirty="0">
                        <a:solidFill>
                          <a:srgbClr val="002060"/>
                        </a:solidFill>
                        <a:effectLst/>
                        <a:latin typeface="Chulabhorn Likit Text" panose="00000800000000000000" pitchFamily="2" charset="-34"/>
                        <a:ea typeface="Calibri" panose="020F0502020204030204" pitchFamily="34" charset="0"/>
                        <a:cs typeface="Chulabhorn Likit Text" panose="00000800000000000000" pitchFamily="2" charset="-34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761970" rtl="0" eaLnBrk="1" fontAlgn="auto" latinLnBrk="0" hangingPunct="1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200" b="0" dirty="0" smtClean="0">
                        <a:solidFill>
                          <a:srgbClr val="002060"/>
                        </a:solidFill>
                        <a:effectLst/>
                        <a:latin typeface="Chulabhorn Likit Text" panose="00000800000000000000" pitchFamily="2" charset="-34"/>
                        <a:ea typeface="Calibri" panose="020F0502020204030204" pitchFamily="34" charset="0"/>
                        <a:cs typeface="Chulabhorn Likit Text" panose="00000800000000000000" pitchFamily="2" charset="-34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endParaRPr lang="en-US" sz="1100" b="0" dirty="0">
                        <a:solidFill>
                          <a:srgbClr val="002060"/>
                        </a:solidFill>
                        <a:effectLst/>
                        <a:latin typeface="Chulabhorn Likit Text" panose="00000800000000000000" pitchFamily="2" charset="-34"/>
                        <a:ea typeface="Calibri" panose="020F0502020204030204" pitchFamily="34" charset="0"/>
                        <a:cs typeface="Chulabhorn Likit Text" panose="00000800000000000000" pitchFamily="2" charset="-34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endParaRPr lang="en-US" sz="1100" b="0" dirty="0">
                        <a:solidFill>
                          <a:srgbClr val="002060"/>
                        </a:solidFill>
                        <a:effectLst/>
                        <a:latin typeface="Chulabhorn Likit Text" panose="00000800000000000000" pitchFamily="2" charset="-34"/>
                        <a:ea typeface="Calibri" panose="020F0502020204030204" pitchFamily="34" charset="0"/>
                        <a:cs typeface="Chulabhorn Likit Text" panose="00000800000000000000" pitchFamily="2" charset="-34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endParaRPr lang="en-US" sz="1100" b="0" dirty="0">
                        <a:solidFill>
                          <a:srgbClr val="002060"/>
                        </a:solidFill>
                        <a:effectLst/>
                        <a:latin typeface="Chulabhorn Likit Text" panose="00000800000000000000" pitchFamily="2" charset="-34"/>
                        <a:ea typeface="Calibri" panose="020F0502020204030204" pitchFamily="34" charset="0"/>
                        <a:cs typeface="Chulabhorn Likit Text" panose="00000800000000000000" pitchFamily="2" charset="-34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endParaRPr lang="en-US" sz="1100" b="0" dirty="0">
                        <a:solidFill>
                          <a:srgbClr val="002060"/>
                        </a:solidFill>
                        <a:effectLst/>
                        <a:latin typeface="Chulabhorn Likit Text" panose="00000800000000000000" pitchFamily="2" charset="-34"/>
                        <a:ea typeface="Calibri" panose="020F0502020204030204" pitchFamily="34" charset="0"/>
                        <a:cs typeface="Chulabhorn Likit Text" panose="00000800000000000000" pitchFamily="2" charset="-34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endParaRPr lang="en-US" sz="1100" b="0" dirty="0">
                        <a:solidFill>
                          <a:srgbClr val="002060"/>
                        </a:solidFill>
                        <a:effectLst/>
                        <a:latin typeface="Chulabhorn Likit Text" panose="00000800000000000000" pitchFamily="2" charset="-34"/>
                        <a:ea typeface="Calibri" panose="020F0502020204030204" pitchFamily="34" charset="0"/>
                        <a:cs typeface="Chulabhorn Likit Text" panose="00000800000000000000" pitchFamily="2" charset="-34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endParaRPr lang="en-US" sz="1100" b="0" dirty="0">
                        <a:solidFill>
                          <a:srgbClr val="002060"/>
                        </a:solidFill>
                        <a:effectLst/>
                        <a:latin typeface="Chulabhorn Likit Text" panose="00000800000000000000" pitchFamily="2" charset="-34"/>
                        <a:ea typeface="Calibri" panose="020F0502020204030204" pitchFamily="34" charset="0"/>
                        <a:cs typeface="Chulabhorn Likit Text" panose="00000800000000000000" pitchFamily="2" charset="-34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endParaRPr lang="en-US" sz="1100" b="0" dirty="0">
                        <a:solidFill>
                          <a:srgbClr val="002060"/>
                        </a:solidFill>
                        <a:effectLst/>
                        <a:latin typeface="Chulabhorn Likit Text" panose="00000800000000000000" pitchFamily="2" charset="-34"/>
                        <a:ea typeface="Calibri" panose="020F0502020204030204" pitchFamily="34" charset="0"/>
                        <a:cs typeface="Chulabhorn Likit Text" panose="00000800000000000000" pitchFamily="2" charset="-34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endParaRPr lang="en-US" sz="1100" b="0" dirty="0">
                        <a:solidFill>
                          <a:srgbClr val="002060"/>
                        </a:solidFill>
                        <a:effectLst/>
                        <a:latin typeface="Chulabhorn Likit Text" panose="00000800000000000000" pitchFamily="2" charset="-34"/>
                        <a:ea typeface="Calibri" panose="020F0502020204030204" pitchFamily="34" charset="0"/>
                        <a:cs typeface="Chulabhorn Likit Text" panose="00000800000000000000" pitchFamily="2" charset="-34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endParaRPr lang="en-US" sz="1100" b="0" dirty="0">
                        <a:solidFill>
                          <a:srgbClr val="002060"/>
                        </a:solidFill>
                        <a:effectLst/>
                        <a:latin typeface="Chulabhorn Likit Text" panose="00000800000000000000" pitchFamily="2" charset="-34"/>
                        <a:ea typeface="Calibri" panose="020F0502020204030204" pitchFamily="34" charset="0"/>
                        <a:cs typeface="Chulabhorn Likit Text" panose="00000800000000000000" pitchFamily="2" charset="-34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endParaRPr lang="en-US" sz="1100" b="0" dirty="0">
                        <a:solidFill>
                          <a:srgbClr val="002060"/>
                        </a:solidFill>
                        <a:effectLst/>
                        <a:latin typeface="Chulabhorn Likit Text" panose="00000800000000000000" pitchFamily="2" charset="-34"/>
                        <a:ea typeface="Calibri" panose="020F0502020204030204" pitchFamily="34" charset="0"/>
                        <a:cs typeface="Chulabhorn Likit Text" panose="00000800000000000000" pitchFamily="2" charset="-34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endParaRPr lang="en-US" sz="1100" b="0" dirty="0">
                        <a:solidFill>
                          <a:srgbClr val="002060"/>
                        </a:solidFill>
                        <a:effectLst/>
                        <a:latin typeface="Chulabhorn Likit Text" panose="00000800000000000000" pitchFamily="2" charset="-34"/>
                        <a:ea typeface="Calibri" panose="020F0502020204030204" pitchFamily="34" charset="0"/>
                        <a:cs typeface="Chulabhorn Likit Text" panose="00000800000000000000" pitchFamily="2" charset="-34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endParaRPr lang="en-US" sz="1100" b="0" dirty="0">
                        <a:solidFill>
                          <a:srgbClr val="002060"/>
                        </a:solidFill>
                        <a:effectLst/>
                        <a:latin typeface="Chulabhorn Likit Text" panose="00000800000000000000" pitchFamily="2" charset="-34"/>
                        <a:ea typeface="Calibri" panose="020F0502020204030204" pitchFamily="34" charset="0"/>
                        <a:cs typeface="Chulabhorn Likit Text" panose="00000800000000000000" pitchFamily="2" charset="-34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endParaRPr lang="en-US" sz="1100" b="0" dirty="0">
                        <a:solidFill>
                          <a:srgbClr val="002060"/>
                        </a:solidFill>
                        <a:effectLst/>
                        <a:latin typeface="Chulabhorn Likit Text" panose="00000800000000000000" pitchFamily="2" charset="-34"/>
                        <a:ea typeface="Calibri" panose="020F0502020204030204" pitchFamily="34" charset="0"/>
                        <a:cs typeface="Chulabhorn Likit Text" panose="00000800000000000000" pitchFamily="2" charset="-34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endParaRPr lang="en-US" sz="1100" b="0" dirty="0">
                        <a:solidFill>
                          <a:srgbClr val="002060"/>
                        </a:solidFill>
                        <a:effectLst/>
                        <a:latin typeface="Chulabhorn Likit Text" panose="00000800000000000000" pitchFamily="2" charset="-34"/>
                        <a:ea typeface="Calibri" panose="020F0502020204030204" pitchFamily="34" charset="0"/>
                        <a:cs typeface="Chulabhorn Likit Text" panose="00000800000000000000" pitchFamily="2" charset="-34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31719433"/>
                  </a:ext>
                </a:extLst>
              </a:tr>
            </a:tbl>
          </a:graphicData>
        </a:graphic>
      </p:graphicFrame>
      <p:sp>
        <p:nvSpPr>
          <p:cNvPr id="5" name="Text Box 7"/>
          <p:cNvSpPr txBox="1">
            <a:spLocks noChangeArrowheads="1"/>
          </p:cNvSpPr>
          <p:nvPr/>
        </p:nvSpPr>
        <p:spPr bwMode="auto">
          <a:xfrm>
            <a:off x="3862917" y="10903479"/>
            <a:ext cx="2247636" cy="269113"/>
          </a:xfrm>
          <a:prstGeom prst="rect">
            <a:avLst/>
          </a:prstGeom>
          <a:solidFill>
            <a:srgbClr val="FFFFFF"/>
          </a:solidFill>
          <a:ln w="9525">
            <a:noFill/>
            <a:miter lim="800000"/>
            <a:headEnd/>
            <a:tailEnd/>
          </a:ln>
        </p:spPr>
        <p:txBody>
          <a:bodyPr rot="0" vert="horz" wrap="square" lIns="76200" tIns="38100" rIns="76200" bIns="38100" anchor="t" anchorCtr="0">
            <a:spAutoFit/>
          </a:bodyPr>
          <a:lstStyle/>
          <a:p>
            <a:pPr>
              <a:lnSpc>
                <a:spcPct val="107000"/>
              </a:lnSpc>
              <a:spcAft>
                <a:spcPts val="667"/>
              </a:spcAft>
            </a:pPr>
            <a:r>
              <a:rPr lang="th-TH" sz="1167">
                <a:latin typeface="Calibri" panose="020F0502020204030204" pitchFamily="34" charset="0"/>
                <a:ea typeface="Calibri" panose="020F0502020204030204" pitchFamily="34" charset="0"/>
                <a:cs typeface="Cordia New" panose="020B0304020202020204" pitchFamily="34" charset="-34"/>
              </a:rPr>
              <a:t>๒๙</a:t>
            </a:r>
            <a:endParaRPr lang="en-US" sz="917">
              <a:latin typeface="Calibri" panose="020F0502020204030204" pitchFamily="34" charset="0"/>
              <a:ea typeface="Calibri" panose="020F0502020204030204" pitchFamily="34" charset="0"/>
              <a:cs typeface="Cordia New" panose="020B0304020202020204" pitchFamily="34" charset="-34"/>
            </a:endParaRPr>
          </a:p>
        </p:txBody>
      </p:sp>
      <p:sp>
        <p:nvSpPr>
          <p:cNvPr id="6" name="Text Box 5"/>
          <p:cNvSpPr txBox="1">
            <a:spLocks noChangeArrowheads="1"/>
          </p:cNvSpPr>
          <p:nvPr/>
        </p:nvSpPr>
        <p:spPr bwMode="auto">
          <a:xfrm>
            <a:off x="4688417" y="10992115"/>
            <a:ext cx="2247636" cy="269113"/>
          </a:xfrm>
          <a:prstGeom prst="rect">
            <a:avLst/>
          </a:prstGeom>
          <a:solidFill>
            <a:srgbClr val="FFFFFF"/>
          </a:solidFill>
          <a:ln w="9525">
            <a:noFill/>
            <a:miter lim="800000"/>
            <a:headEnd/>
            <a:tailEnd/>
          </a:ln>
        </p:spPr>
        <p:txBody>
          <a:bodyPr rot="0" vert="horz" wrap="square" lIns="76200" tIns="38100" rIns="76200" bIns="38100" anchor="t" anchorCtr="0">
            <a:spAutoFit/>
          </a:bodyPr>
          <a:lstStyle/>
          <a:p>
            <a:pPr>
              <a:lnSpc>
                <a:spcPct val="107000"/>
              </a:lnSpc>
              <a:spcAft>
                <a:spcPts val="667"/>
              </a:spcAft>
            </a:pPr>
            <a:r>
              <a:rPr lang="th-TH" sz="1167">
                <a:latin typeface="Calibri" panose="020F0502020204030204" pitchFamily="34" charset="0"/>
                <a:ea typeface="Calibri" panose="020F0502020204030204" pitchFamily="34" charset="0"/>
                <a:cs typeface="Cordia New" panose="020B0304020202020204" pitchFamily="34" charset="-34"/>
              </a:rPr>
              <a:t>๒๙</a:t>
            </a:r>
            <a:endParaRPr lang="en-US" sz="917">
              <a:latin typeface="Calibri" panose="020F0502020204030204" pitchFamily="34" charset="0"/>
              <a:ea typeface="Calibri" panose="020F0502020204030204" pitchFamily="34" charset="0"/>
              <a:cs typeface="Cordia New" panose="020B0304020202020204" pitchFamily="34" charset="-34"/>
            </a:endParaRPr>
          </a:p>
        </p:txBody>
      </p:sp>
      <p:sp>
        <p:nvSpPr>
          <p:cNvPr id="7" name="Rectangle 3"/>
          <p:cNvSpPr>
            <a:spLocks noChangeArrowheads="1"/>
          </p:cNvSpPr>
          <p:nvPr/>
        </p:nvSpPr>
        <p:spPr bwMode="auto">
          <a:xfrm>
            <a:off x="458049" y="1167513"/>
            <a:ext cx="9265373" cy="373179"/>
          </a:xfrm>
          <a:prstGeom prst="rect">
            <a:avLst/>
          </a:prstGeom>
          <a:solidFill>
            <a:srgbClr val="FBF8F1"/>
          </a:solidFill>
          <a:ln>
            <a:noFill/>
          </a:ln>
          <a:effectLst/>
        </p:spPr>
        <p:txBody>
          <a:bodyPr vert="horz" wrap="square" lIns="76200" tIns="38100" rIns="76200" bIns="38100" numCol="1" anchor="ctr" anchorCtr="0" compatLnSpc="1">
            <a:prstTxWarp prst="textNoShape">
              <a:avLst/>
            </a:prstTxWarp>
            <a:spAutoFit/>
          </a:bodyPr>
          <a:lstStyle/>
          <a:p>
            <a:pPr algn="thaiDist">
              <a:lnSpc>
                <a:spcPct val="150000"/>
              </a:lnSpc>
            </a:pPr>
            <a:r>
              <a:rPr lang="th-TH" sz="1400" b="1" dirty="0">
                <a:solidFill>
                  <a:srgbClr val="002060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ประเด็นการพัฒนาที่ </a:t>
            </a:r>
            <a:r>
              <a:rPr lang="en-US" sz="1400" b="1" dirty="0">
                <a:solidFill>
                  <a:srgbClr val="002060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1 </a:t>
            </a:r>
            <a:r>
              <a:rPr lang="th-TH" sz="1400" b="1" dirty="0">
                <a:solidFill>
                  <a:srgbClr val="002060"/>
                </a:solidFill>
                <a:effectLst/>
                <a:latin typeface="Chulabhorn Likit Text" panose="00000500000000000000" pitchFamily="50" charset="-34"/>
                <a:ea typeface="Malgun Gothic" panose="020B0503020000020004" pitchFamily="34" charset="-127"/>
                <a:cs typeface="Chulabhorn Likit Text" panose="00000500000000000000" pitchFamily="50" charset="-34"/>
              </a:rPr>
              <a:t>การเพิ่มประสิทธิภาพการบริการประชาชนและสร้างการรับรู้เพื่อความยั่งยืนด้วยเทคโนโลยีดิจิทัล</a:t>
            </a:r>
            <a:endParaRPr lang="en-US" sz="1400" dirty="0">
              <a:solidFill>
                <a:srgbClr val="002060"/>
              </a:solidFill>
              <a:effectLst/>
              <a:latin typeface="Chulabhorn Likit Text" panose="00000500000000000000" pitchFamily="50" charset="-34"/>
              <a:ea typeface="Cordia New" panose="020B0304020202020204" pitchFamily="34" charset="-34"/>
              <a:cs typeface="Chulabhorn Likit Text" panose="00000500000000000000" pitchFamily="50" charset="-34"/>
            </a:endParaRPr>
          </a:p>
        </p:txBody>
      </p:sp>
      <p:sp>
        <p:nvSpPr>
          <p:cNvPr id="8" name="Rectangle 6"/>
          <p:cNvSpPr>
            <a:spLocks noChangeArrowheads="1"/>
          </p:cNvSpPr>
          <p:nvPr/>
        </p:nvSpPr>
        <p:spPr bwMode="auto">
          <a:xfrm>
            <a:off x="874449" y="2394768"/>
            <a:ext cx="153953" cy="3077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76200" tIns="38100" rIns="76200" bIns="38100" numCol="1" anchor="ctr" anchorCtr="0" compatLnSpc="1">
            <a:prstTxWarp prst="textNoShape">
              <a:avLst/>
            </a:prstTxWarp>
            <a:spAutoFit/>
          </a:bodyPr>
          <a:lstStyle/>
          <a:p>
            <a:endParaRPr lang="th-TH" sz="1500"/>
          </a:p>
        </p:txBody>
      </p:sp>
    </p:spTree>
    <p:extLst>
      <p:ext uri="{BB962C8B-B14F-4D97-AF65-F5344CB8AC3E}">
        <p14:creationId xmlns:p14="http://schemas.microsoft.com/office/powerpoint/2010/main" val="2798997377"/>
      </p:ext>
    </p:extLst>
  </p:cSld>
  <p:clrMapOvr>
    <a:masterClrMapping/>
  </p:clrMapOvr>
</p:sld>
</file>

<file path=ppt/slides/slide1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ชื่อเรื่อง 1"/>
          <p:cNvSpPr>
            <a:spLocks noGrp="1"/>
          </p:cNvSpPr>
          <p:nvPr>
            <p:ph type="title"/>
          </p:nvPr>
        </p:nvSpPr>
        <p:spPr>
          <a:xfrm>
            <a:off x="1518430" y="139973"/>
            <a:ext cx="6339974" cy="477781"/>
          </a:xfrm>
          <a:solidFill>
            <a:schemeClr val="accent2">
              <a:lumMod val="20000"/>
              <a:lumOff val="80000"/>
            </a:schemeClr>
          </a:solidFill>
          <a:ln>
            <a:noFill/>
          </a:ln>
          <a:effectLst>
            <a:outerShdw blurRad="57785" dist="33020" dir="318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brightRoom" dir="t">
              <a:rot lat="0" lon="0" rev="600000"/>
            </a:lightRig>
          </a:scene3d>
          <a:sp3d prstMaterial="metal">
            <a:bevelT w="38100" h="57150" prst="angle"/>
          </a:sp3d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>
            <a:noAutofit/>
          </a:bodyPr>
          <a:lstStyle/>
          <a:p>
            <a:pPr algn="ctr"/>
            <a:r>
              <a:rPr lang="th-TH" sz="1800" b="1" dirty="0">
                <a:solidFill>
                  <a:srgbClr val="002060"/>
                </a:solidFill>
                <a:latin typeface="Chulabhorn Likit Text" panose="00000500000000000000" pitchFamily="50" charset="-34"/>
                <a:ea typeface="Calibri" panose="020F0502020204030204" pitchFamily="34" charset="0"/>
                <a:cs typeface="Chulabhorn Likit Text" panose="00000500000000000000" pitchFamily="50" charset="-34"/>
              </a:rPr>
              <a:t>โครงการกิจกรรมตาม</a:t>
            </a:r>
            <a:r>
              <a:rPr lang="th-TH" sz="1800" b="1" dirty="0">
                <a:solidFill>
                  <a:srgbClr val="002060"/>
                </a:solidFill>
                <a:latin typeface="Chulabhorn Likit Text" panose="00000500000000000000" pitchFamily="50" charset="-34"/>
                <a:ea typeface="Times New Roman" panose="02020603050405020304" pitchFamily="18" charset="0"/>
                <a:cs typeface="Chulabhorn Likit Text" panose="00000500000000000000" pitchFamily="50" charset="-34"/>
              </a:rPr>
              <a:t>แผนปฏิบัติการดิจิทัลประจำปีบัญชี </a:t>
            </a:r>
            <a:r>
              <a:rPr lang="th-TH" sz="1800" b="1" dirty="0" smtClean="0">
                <a:solidFill>
                  <a:srgbClr val="002060"/>
                </a:solidFill>
                <a:latin typeface="Chulabhorn Likit Text" panose="00000500000000000000" pitchFamily="50" charset="-34"/>
                <a:ea typeface="Times New Roman" panose="02020603050405020304" pitchFamily="18" charset="0"/>
                <a:cs typeface="Chulabhorn Likit Text" panose="00000500000000000000" pitchFamily="50" charset="-34"/>
              </a:rPr>
              <a:t>256</a:t>
            </a:r>
            <a:r>
              <a:rPr lang="en-US" sz="1800" b="1" dirty="0" smtClean="0">
                <a:solidFill>
                  <a:srgbClr val="002060"/>
                </a:solidFill>
                <a:latin typeface="Chulabhorn Likit Text" panose="00000500000000000000" pitchFamily="50" charset="-34"/>
                <a:ea typeface="Times New Roman" panose="02020603050405020304" pitchFamily="18" charset="0"/>
                <a:cs typeface="Chulabhorn Likit Text" panose="00000500000000000000" pitchFamily="50" charset="-34"/>
              </a:rPr>
              <a:t>7</a:t>
            </a:r>
            <a:endParaRPr lang="th-TH" sz="1800" b="1" dirty="0">
              <a:solidFill>
                <a:srgbClr val="002060"/>
              </a:solidFill>
              <a:latin typeface="Chulabhorn Likit Text" panose="00000500000000000000" pitchFamily="50" charset="-34"/>
              <a:cs typeface="Chulabhorn Likit Text" panose="00000500000000000000" pitchFamily="50" charset="-34"/>
            </a:endParaRPr>
          </a:p>
        </p:txBody>
      </p:sp>
      <p:graphicFrame>
        <p:nvGraphicFramePr>
          <p:cNvPr id="4" name="ตาราง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252922943"/>
              </p:ext>
            </p:extLst>
          </p:nvPr>
        </p:nvGraphicFramePr>
        <p:xfrm>
          <a:off x="304798" y="1234988"/>
          <a:ext cx="9659814" cy="3675553"/>
        </p:xfrm>
        <a:graphic>
          <a:graphicData uri="http://schemas.openxmlformats.org/drawingml/2006/table">
            <a:tbl>
              <a:tblPr firstRow="1" firstCol="1" bandRow="1">
                <a:tableStyleId>{5C22544A-7EE6-4342-B048-85BDC9FD1C3A}</a:tableStyleId>
              </a:tblPr>
              <a:tblGrid>
                <a:gridCol w="1950596">
                  <a:extLst>
                    <a:ext uri="{9D8B030D-6E8A-4147-A177-3AD203B41FA5}">
                      <a16:colId xmlns:a16="http://schemas.microsoft.com/office/drawing/2014/main" val="1529843645"/>
                    </a:ext>
                  </a:extLst>
                </a:gridCol>
                <a:gridCol w="1202916">
                  <a:extLst>
                    <a:ext uri="{9D8B030D-6E8A-4147-A177-3AD203B41FA5}">
                      <a16:colId xmlns:a16="http://schemas.microsoft.com/office/drawing/2014/main" val="884212782"/>
                    </a:ext>
                  </a:extLst>
                </a:gridCol>
                <a:gridCol w="1202916">
                  <a:extLst>
                    <a:ext uri="{9D8B030D-6E8A-4147-A177-3AD203B41FA5}">
                      <a16:colId xmlns:a16="http://schemas.microsoft.com/office/drawing/2014/main" val="3442627984"/>
                    </a:ext>
                  </a:extLst>
                </a:gridCol>
                <a:gridCol w="1098685">
                  <a:extLst>
                    <a:ext uri="{9D8B030D-6E8A-4147-A177-3AD203B41FA5}">
                      <a16:colId xmlns:a16="http://schemas.microsoft.com/office/drawing/2014/main" val="2558019147"/>
                    </a:ext>
                  </a:extLst>
                </a:gridCol>
                <a:gridCol w="170764">
                  <a:extLst>
                    <a:ext uri="{9D8B030D-6E8A-4147-A177-3AD203B41FA5}">
                      <a16:colId xmlns:a16="http://schemas.microsoft.com/office/drawing/2014/main" val="3984005289"/>
                    </a:ext>
                  </a:extLst>
                </a:gridCol>
                <a:gridCol w="170764">
                  <a:extLst>
                    <a:ext uri="{9D8B030D-6E8A-4147-A177-3AD203B41FA5}">
                      <a16:colId xmlns:a16="http://schemas.microsoft.com/office/drawing/2014/main" val="1350483379"/>
                    </a:ext>
                  </a:extLst>
                </a:gridCol>
                <a:gridCol w="173552">
                  <a:extLst>
                    <a:ext uri="{9D8B030D-6E8A-4147-A177-3AD203B41FA5}">
                      <a16:colId xmlns:a16="http://schemas.microsoft.com/office/drawing/2014/main" val="1105111200"/>
                    </a:ext>
                  </a:extLst>
                </a:gridCol>
                <a:gridCol w="170764">
                  <a:extLst>
                    <a:ext uri="{9D8B030D-6E8A-4147-A177-3AD203B41FA5}">
                      <a16:colId xmlns:a16="http://schemas.microsoft.com/office/drawing/2014/main" val="929840233"/>
                    </a:ext>
                  </a:extLst>
                </a:gridCol>
                <a:gridCol w="170764">
                  <a:extLst>
                    <a:ext uri="{9D8B030D-6E8A-4147-A177-3AD203B41FA5}">
                      <a16:colId xmlns:a16="http://schemas.microsoft.com/office/drawing/2014/main" val="2274045035"/>
                    </a:ext>
                  </a:extLst>
                </a:gridCol>
                <a:gridCol w="173551">
                  <a:extLst>
                    <a:ext uri="{9D8B030D-6E8A-4147-A177-3AD203B41FA5}">
                      <a16:colId xmlns:a16="http://schemas.microsoft.com/office/drawing/2014/main" val="3131481710"/>
                    </a:ext>
                  </a:extLst>
                </a:gridCol>
                <a:gridCol w="170764">
                  <a:extLst>
                    <a:ext uri="{9D8B030D-6E8A-4147-A177-3AD203B41FA5}">
                      <a16:colId xmlns:a16="http://schemas.microsoft.com/office/drawing/2014/main" val="1811053407"/>
                    </a:ext>
                  </a:extLst>
                </a:gridCol>
                <a:gridCol w="170764">
                  <a:extLst>
                    <a:ext uri="{9D8B030D-6E8A-4147-A177-3AD203B41FA5}">
                      <a16:colId xmlns:a16="http://schemas.microsoft.com/office/drawing/2014/main" val="3330459422"/>
                    </a:ext>
                  </a:extLst>
                </a:gridCol>
                <a:gridCol w="173551">
                  <a:extLst>
                    <a:ext uri="{9D8B030D-6E8A-4147-A177-3AD203B41FA5}">
                      <a16:colId xmlns:a16="http://schemas.microsoft.com/office/drawing/2014/main" val="4039713549"/>
                    </a:ext>
                  </a:extLst>
                </a:gridCol>
                <a:gridCol w="170764">
                  <a:extLst>
                    <a:ext uri="{9D8B030D-6E8A-4147-A177-3AD203B41FA5}">
                      <a16:colId xmlns:a16="http://schemas.microsoft.com/office/drawing/2014/main" val="2998007452"/>
                    </a:ext>
                  </a:extLst>
                </a:gridCol>
                <a:gridCol w="173551">
                  <a:extLst>
                    <a:ext uri="{9D8B030D-6E8A-4147-A177-3AD203B41FA5}">
                      <a16:colId xmlns:a16="http://schemas.microsoft.com/office/drawing/2014/main" val="2068950631"/>
                    </a:ext>
                  </a:extLst>
                </a:gridCol>
                <a:gridCol w="173552">
                  <a:extLst>
                    <a:ext uri="{9D8B030D-6E8A-4147-A177-3AD203B41FA5}">
                      <a16:colId xmlns:a16="http://schemas.microsoft.com/office/drawing/2014/main" val="1283467137"/>
                    </a:ext>
                  </a:extLst>
                </a:gridCol>
                <a:gridCol w="1070798">
                  <a:extLst>
                    <a:ext uri="{9D8B030D-6E8A-4147-A177-3AD203B41FA5}">
                      <a16:colId xmlns:a16="http://schemas.microsoft.com/office/drawing/2014/main" val="4256785886"/>
                    </a:ext>
                  </a:extLst>
                </a:gridCol>
                <a:gridCol w="1070798">
                  <a:extLst>
                    <a:ext uri="{9D8B030D-6E8A-4147-A177-3AD203B41FA5}">
                      <a16:colId xmlns:a16="http://schemas.microsoft.com/office/drawing/2014/main" val="2996011490"/>
                    </a:ext>
                  </a:extLst>
                </a:gridCol>
              </a:tblGrid>
              <a:tr h="576751">
                <a:tc rowSpan="2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th-TH" sz="1100" b="1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กลยุทธ์/</a:t>
                      </a:r>
                      <a:r>
                        <a:rPr lang="en-US" sz="1100" b="1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</a:t>
                      </a:r>
                      <a:r>
                        <a:rPr lang="th-TH" sz="1100" b="1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แผนงาน/โครงการ</a:t>
                      </a:r>
                      <a:r>
                        <a:rPr lang="en-US" sz="1100" b="1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</a:t>
                      </a:r>
                      <a:endParaRPr lang="en-US" sz="1100" b="1" dirty="0">
                        <a:solidFill>
                          <a:srgbClr val="002060"/>
                        </a:solidFill>
                        <a:effectLst/>
                        <a:latin typeface="Chulabhorn Likit Text" panose="00000500000000000000" pitchFamily="50" charset="-34"/>
                        <a:ea typeface="Times New Roman" panose="02020603050405020304" pitchFamily="18" charset="0"/>
                        <a:cs typeface="Chulabhorn Likit Text" panose="00000500000000000000" pitchFamily="50" charset="-34"/>
                      </a:endParaRPr>
                    </a:p>
                  </a:txBody>
                  <a:tcPr marL="57150" marR="5715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indent="0" algn="ctr" defTabSz="761970" rtl="0" eaLnBrk="1" fontAlgn="auto" latinLnBrk="0" hangingPunct="1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th-TH" sz="1100" b="1" dirty="0">
                        <a:solidFill>
                          <a:srgbClr val="00206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  <a:p>
                      <a:pPr marL="0" marR="0" indent="0" algn="ctr" defTabSz="761970" rtl="0" eaLnBrk="1" fontAlgn="auto" latinLnBrk="0" hangingPunct="1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h-TH" sz="1100" b="1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เป้าหมาย</a:t>
                      </a:r>
                    </a:p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endParaRPr lang="en-US" sz="1100" b="1" dirty="0">
                        <a:solidFill>
                          <a:srgbClr val="002060"/>
                        </a:solidFill>
                        <a:effectLst/>
                        <a:latin typeface="Chulabhorn Likit Text" panose="00000500000000000000" pitchFamily="50" charset="-34"/>
                        <a:ea typeface="Calibri" panose="020F0502020204030204" pitchFamily="34" charset="0"/>
                        <a:cs typeface="Chulabhorn Likit Text" panose="00000500000000000000" pitchFamily="50" charset="-34"/>
                      </a:endParaRPr>
                    </a:p>
                  </a:txBody>
                  <a:tcPr marL="57150" marR="5715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endParaRPr lang="en-US" sz="1800" b="1" dirty="0">
                        <a:solidFill>
                          <a:schemeClr val="tx1"/>
                        </a:solidFill>
                        <a:effectLst/>
                        <a:latin typeface="TH SarabunPSK" panose="020B0500040200020003" pitchFamily="34" charset="-34"/>
                        <a:ea typeface="Calibri" panose="020F0502020204030204" pitchFamily="34" charset="0"/>
                        <a:cs typeface="TH SarabunPSK" panose="020B0500040200020003" pitchFamily="34" charset="-34"/>
                      </a:endParaRPr>
                    </a:p>
                  </a:txBody>
                  <a:tcPr marL="57150" marR="57150" marT="0" marB="0" anchor="ctr">
                    <a:solidFill>
                      <a:schemeClr val="accent4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761970" rtl="0" eaLnBrk="1" fontAlgn="auto" latinLnBrk="0" hangingPunct="1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h-TH" sz="1100" b="1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/>
                      </a:r>
                      <a:br>
                        <a:rPr lang="th-TH" sz="1100" b="1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</a:br>
                      <a:r>
                        <a:rPr lang="th-TH" sz="1100" b="1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งบประมาณ</a:t>
                      </a:r>
                      <a:endParaRPr lang="en-US" sz="1100" b="1" dirty="0">
                        <a:solidFill>
                          <a:srgbClr val="00206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th-TH" sz="1100" b="1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(บาท)</a:t>
                      </a:r>
                      <a:r>
                        <a:rPr lang="en-US" sz="1100" b="1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 </a:t>
                      </a:r>
                      <a:endParaRPr lang="en-US" sz="1100" b="1" dirty="0">
                        <a:solidFill>
                          <a:srgbClr val="002060"/>
                        </a:solidFill>
                        <a:effectLst/>
                        <a:latin typeface="Chulabhorn Likit Text" panose="00000500000000000000" pitchFamily="50" charset="-34"/>
                        <a:ea typeface="Calibri" panose="020F0502020204030204" pitchFamily="34" charset="0"/>
                        <a:cs typeface="Chulabhorn Likit Text" panose="00000500000000000000" pitchFamily="50" charset="-34"/>
                      </a:endParaRPr>
                    </a:p>
                  </a:txBody>
                  <a:tcPr marL="57150" marR="5715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 gridSpan="12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th-TH" sz="1100" b="1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ระยะเวลาดำเนินการในปีงบประมาณ </a:t>
                      </a:r>
                      <a:br>
                        <a:rPr lang="th-TH" sz="1100" b="1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</a:br>
                      <a:r>
                        <a:rPr lang="th-TH" sz="1100" b="1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พ.ศ. 256</a:t>
                      </a:r>
                      <a:r>
                        <a:rPr lang="en-US" sz="1100" b="1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6</a:t>
                      </a:r>
                      <a:endParaRPr lang="en-US" sz="1100" b="1" dirty="0">
                        <a:solidFill>
                          <a:srgbClr val="002060"/>
                        </a:solidFill>
                        <a:effectLst/>
                        <a:latin typeface="Chulabhorn Likit Text" panose="00000500000000000000" pitchFamily="50" charset="-34"/>
                        <a:ea typeface="Calibri" panose="020F0502020204030204" pitchFamily="34" charset="0"/>
                        <a:cs typeface="Chulabhorn Likit Text" panose="00000500000000000000" pitchFamily="50" charset="-34"/>
                      </a:endParaRPr>
                    </a:p>
                  </a:txBody>
                  <a:tcPr marL="57150" marR="5715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b="1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 </a:t>
                      </a:r>
                    </a:p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th-TH" sz="1100" b="1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ผู้รับผิดชอบ</a:t>
                      </a:r>
                      <a:endParaRPr lang="en-US" sz="1100" b="1" dirty="0">
                        <a:solidFill>
                          <a:srgbClr val="002060"/>
                        </a:solidFill>
                        <a:effectLst/>
                        <a:latin typeface="Chulabhorn Likit Text" panose="00000500000000000000" pitchFamily="50" charset="-34"/>
                        <a:ea typeface="Calibri" panose="020F0502020204030204" pitchFamily="34" charset="0"/>
                        <a:cs typeface="Chulabhorn Likit Text" panose="00000500000000000000" pitchFamily="50" charset="-34"/>
                      </a:endParaRPr>
                    </a:p>
                  </a:txBody>
                  <a:tcPr marL="57150" marR="5715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761970" rtl="0" eaLnBrk="1" fontAlgn="auto" latinLnBrk="0" hangingPunct="1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h-TH" sz="1100" b="1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หน่วยงานดำเนินการ</a:t>
                      </a:r>
                      <a:endParaRPr lang="en-US" sz="1100" b="1" dirty="0">
                        <a:solidFill>
                          <a:srgbClr val="002060"/>
                        </a:solidFill>
                        <a:effectLst/>
                        <a:latin typeface="Chulabhorn Likit Text" panose="00000500000000000000" pitchFamily="50" charset="-34"/>
                        <a:ea typeface="Calibri" panose="020F0502020204030204" pitchFamily="34" charset="0"/>
                        <a:cs typeface="Chulabhorn Likit Text" panose="00000500000000000000" pitchFamily="50" charset="-34"/>
                      </a:endParaRPr>
                    </a:p>
                  </a:txBody>
                  <a:tcPr marL="57150" marR="5715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56831086"/>
                  </a:ext>
                </a:extLst>
              </a:tr>
              <a:tr h="425568">
                <a:tc vMerge="1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endParaRPr lang="en-US" sz="1800" b="1" dirty="0">
                        <a:solidFill>
                          <a:schemeClr val="tx1"/>
                        </a:solidFill>
                        <a:effectLst/>
                        <a:latin typeface="TH SarabunPSK" panose="020B0500040200020003" pitchFamily="34" charset="-34"/>
                        <a:ea typeface="Times New Roman" panose="02020603050405020304" pitchFamily="18" charset="0"/>
                        <a:cs typeface="TH SarabunPSK" panose="020B0500040200020003" pitchFamily="34" charset="-34"/>
                      </a:endParaRPr>
                    </a:p>
                  </a:txBody>
                  <a:tcPr marL="57150" marR="57150" marT="0" marB="0" anchor="ctr">
                    <a:solidFill>
                      <a:schemeClr val="accent4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761970" rtl="0" eaLnBrk="1" fontAlgn="auto" latinLnBrk="0" hangingPunct="1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h-TH" sz="1100" b="1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หน่วยนับ</a:t>
                      </a:r>
                      <a:endParaRPr lang="en-US" sz="1100" b="1" dirty="0">
                        <a:solidFill>
                          <a:srgbClr val="002060"/>
                        </a:solidFill>
                        <a:effectLst/>
                        <a:latin typeface="Chulabhorn Likit Text" panose="00000500000000000000" pitchFamily="50" charset="-34"/>
                        <a:ea typeface="Calibri" panose="020F0502020204030204" pitchFamily="34" charset="0"/>
                        <a:cs typeface="Chulabhorn Likit Text" panose="00000500000000000000" pitchFamily="50" charset="-34"/>
                      </a:endParaRPr>
                    </a:p>
                  </a:txBody>
                  <a:tcPr marL="57150" marR="5715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th-TH" sz="1100" b="1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ea typeface="Calibri" panose="020F0502020204030204" pitchFamily="34" charset="0"/>
                          <a:cs typeface="Chulabhorn Likit Text" panose="00000500000000000000" pitchFamily="50" charset="-34"/>
                        </a:rPr>
                        <a:t>จำนวน</a:t>
                      </a:r>
                      <a:endParaRPr lang="en-US" sz="1100" b="1" dirty="0">
                        <a:solidFill>
                          <a:srgbClr val="002060"/>
                        </a:solidFill>
                        <a:effectLst/>
                        <a:latin typeface="Chulabhorn Likit Text" panose="00000500000000000000" pitchFamily="50" charset="-34"/>
                        <a:ea typeface="Calibri" panose="020F0502020204030204" pitchFamily="34" charset="0"/>
                        <a:cs typeface="Chulabhorn Likit Text" panose="00000500000000000000" pitchFamily="50" charset="-34"/>
                      </a:endParaRPr>
                    </a:p>
                  </a:txBody>
                  <a:tcPr marL="57150" marR="5715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endParaRPr lang="en-US" sz="1100" b="1" dirty="0">
                        <a:solidFill>
                          <a:srgbClr val="002060"/>
                        </a:solidFill>
                        <a:effectLst/>
                        <a:latin typeface="Chulabhorn Likit Text" panose="00000500000000000000" pitchFamily="50" charset="-34"/>
                        <a:ea typeface="Calibri" panose="020F0502020204030204" pitchFamily="34" charset="0"/>
                        <a:cs typeface="Chulabhorn Likit Text" panose="00000500000000000000" pitchFamily="50" charset="-34"/>
                      </a:endParaRPr>
                    </a:p>
                  </a:txBody>
                  <a:tcPr marL="57150" marR="5715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th-TH" sz="1100" b="1" spc="-100" baseline="0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ไตรมาส 1</a:t>
                      </a:r>
                      <a:endParaRPr lang="en-US" sz="1100" b="1" spc="-100" baseline="0" dirty="0">
                        <a:solidFill>
                          <a:srgbClr val="002060"/>
                        </a:solidFill>
                        <a:effectLst/>
                        <a:latin typeface="Chulabhorn Likit Text" panose="00000500000000000000" pitchFamily="50" charset="-34"/>
                        <a:ea typeface="Calibri" panose="020F0502020204030204" pitchFamily="34" charset="0"/>
                        <a:cs typeface="Chulabhorn Likit Text" panose="00000500000000000000" pitchFamily="50" charset="-34"/>
                      </a:endParaRPr>
                    </a:p>
                  </a:txBody>
                  <a:tcPr marL="57150" marR="5715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 gridSpan="3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th-TH" sz="1100" b="1" spc="-100" baseline="0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ไตรมาส 2</a:t>
                      </a:r>
                      <a:endParaRPr lang="en-US" sz="1100" b="1" spc="-100" baseline="0" dirty="0">
                        <a:solidFill>
                          <a:srgbClr val="002060"/>
                        </a:solidFill>
                        <a:effectLst/>
                        <a:latin typeface="Chulabhorn Likit Text" panose="00000500000000000000" pitchFamily="50" charset="-34"/>
                        <a:ea typeface="Calibri" panose="020F0502020204030204" pitchFamily="34" charset="0"/>
                        <a:cs typeface="Chulabhorn Likit Text" panose="00000500000000000000" pitchFamily="50" charset="-34"/>
                      </a:endParaRPr>
                    </a:p>
                  </a:txBody>
                  <a:tcPr marL="57150" marR="5715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 gridSpan="3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th-TH" sz="1100" b="1" spc="-100" baseline="0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ไตรมาส 3</a:t>
                      </a:r>
                      <a:endParaRPr lang="en-US" sz="1100" b="1" spc="-100" baseline="0" dirty="0">
                        <a:solidFill>
                          <a:srgbClr val="002060"/>
                        </a:solidFill>
                        <a:effectLst/>
                        <a:latin typeface="Chulabhorn Likit Text" panose="00000500000000000000" pitchFamily="50" charset="-34"/>
                        <a:ea typeface="Calibri" panose="020F0502020204030204" pitchFamily="34" charset="0"/>
                        <a:cs typeface="Chulabhorn Likit Text" panose="00000500000000000000" pitchFamily="50" charset="-34"/>
                      </a:endParaRPr>
                    </a:p>
                  </a:txBody>
                  <a:tcPr marL="57150" marR="5715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 gridSpan="3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th-TH" sz="1100" b="1" spc="-100" baseline="0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ไตรมาส 4</a:t>
                      </a:r>
                      <a:endParaRPr lang="en-US" sz="1100" b="1" spc="-100" baseline="0" dirty="0">
                        <a:solidFill>
                          <a:srgbClr val="002060"/>
                        </a:solidFill>
                        <a:effectLst/>
                        <a:latin typeface="Chulabhorn Likit Text" panose="00000500000000000000" pitchFamily="50" charset="-34"/>
                        <a:ea typeface="Calibri" panose="020F0502020204030204" pitchFamily="34" charset="0"/>
                        <a:cs typeface="Chulabhorn Likit Text" panose="00000500000000000000" pitchFamily="50" charset="-34"/>
                      </a:endParaRPr>
                    </a:p>
                  </a:txBody>
                  <a:tcPr marL="57150" marR="5715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endParaRPr lang="en-US" sz="1100" b="1" dirty="0">
                        <a:solidFill>
                          <a:srgbClr val="002060"/>
                        </a:solidFill>
                        <a:effectLst/>
                        <a:latin typeface="Chulabhorn Likit Text" panose="00000500000000000000" pitchFamily="50" charset="-34"/>
                        <a:ea typeface="Calibri" panose="020F0502020204030204" pitchFamily="34" charset="0"/>
                        <a:cs typeface="Chulabhorn Likit Text" panose="00000500000000000000" pitchFamily="50" charset="-34"/>
                      </a:endParaRPr>
                    </a:p>
                  </a:txBody>
                  <a:tcPr marL="57150" marR="5715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endParaRPr lang="en-US" sz="1100" b="1" dirty="0">
                        <a:solidFill>
                          <a:srgbClr val="002060"/>
                        </a:solidFill>
                        <a:effectLst/>
                        <a:latin typeface="Chulabhorn Likit Text" panose="00000500000000000000" pitchFamily="50" charset="-34"/>
                        <a:ea typeface="Calibri" panose="020F0502020204030204" pitchFamily="34" charset="0"/>
                        <a:cs typeface="Chulabhorn Likit Text" panose="00000500000000000000" pitchFamily="50" charset="-34"/>
                      </a:endParaRPr>
                    </a:p>
                  </a:txBody>
                  <a:tcPr marL="57150" marR="5715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89853954"/>
                  </a:ext>
                </a:extLst>
              </a:tr>
              <a:tr h="384501">
                <a:tc gridSpan="2"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th-TH" sz="1100" b="1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แผนงาน : </a:t>
                      </a:r>
                      <a:r>
                        <a:rPr lang="th-TH" sz="1100" b="1" kern="1200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พัฒนาเว็บไซต์เครือข่ายสตรีและแหล่งรวบรวมข้อมูลการพัฒนาศักยภาพสตรี</a:t>
                      </a:r>
                      <a:endParaRPr lang="en-US" sz="1100" dirty="0">
                        <a:solidFill>
                          <a:srgbClr val="002060"/>
                        </a:solidFill>
                        <a:effectLst/>
                        <a:latin typeface="Chulabhorn Likit Text" panose="00000500000000000000" pitchFamily="50" charset="-34"/>
                        <a:ea typeface="Calibri" panose="020F0502020204030204" pitchFamily="34" charset="0"/>
                        <a:cs typeface="Chulabhorn Likit Text" panose="00000500000000000000" pitchFamily="50" charset="-34"/>
                      </a:endParaRPr>
                    </a:p>
                  </a:txBody>
                  <a:tcPr marL="57150" marR="5715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endParaRPr lang="en-US" sz="1100" b="1" dirty="0">
                        <a:solidFill>
                          <a:srgbClr val="002060"/>
                        </a:solidFill>
                        <a:effectLst/>
                        <a:latin typeface="Chulabhorn Likit Text" panose="00000500000000000000" pitchFamily="50" charset="-34"/>
                        <a:ea typeface="Calibri" panose="020F0502020204030204" pitchFamily="34" charset="0"/>
                        <a:cs typeface="Chulabhorn Likit Text" panose="00000500000000000000" pitchFamily="50" charset="-34"/>
                      </a:endParaRPr>
                    </a:p>
                  </a:txBody>
                  <a:tcPr marL="57150" marR="5715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endParaRPr lang="en-US" sz="1100" b="1" dirty="0">
                        <a:solidFill>
                          <a:srgbClr val="002060"/>
                        </a:solidFill>
                        <a:effectLst/>
                        <a:latin typeface="Chulabhorn Likit Text" panose="00000800000000000000" pitchFamily="2" charset="-34"/>
                        <a:ea typeface="Calibri" panose="020F0502020204030204" pitchFamily="34" charset="0"/>
                        <a:cs typeface="Chulabhorn Likit Text" panose="00000800000000000000" pitchFamily="2" charset="-34"/>
                      </a:endParaRPr>
                    </a:p>
                  </a:txBody>
                  <a:tcPr marL="57150" marR="5715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b="1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 </a:t>
                      </a:r>
                      <a:endParaRPr lang="en-US" sz="1100" b="1" dirty="0">
                        <a:solidFill>
                          <a:srgbClr val="002060"/>
                        </a:solidFill>
                        <a:effectLst/>
                        <a:latin typeface="Chulabhorn Likit Text" panose="00000500000000000000" pitchFamily="50" charset="-34"/>
                        <a:ea typeface="Calibri" panose="020F0502020204030204" pitchFamily="34" charset="0"/>
                        <a:cs typeface="Chulabhorn Likit Text" panose="00000500000000000000" pitchFamily="50" charset="-34"/>
                      </a:endParaRPr>
                    </a:p>
                  </a:txBody>
                  <a:tcPr marL="57150" marR="5715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b="1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 </a:t>
                      </a:r>
                      <a:endParaRPr lang="en-US" sz="1100" b="1" dirty="0">
                        <a:solidFill>
                          <a:srgbClr val="002060"/>
                        </a:solidFill>
                        <a:effectLst/>
                        <a:latin typeface="Chulabhorn Likit Text" panose="00000500000000000000" pitchFamily="50" charset="-34"/>
                        <a:ea typeface="Calibri" panose="020F0502020204030204" pitchFamily="34" charset="0"/>
                        <a:cs typeface="Chulabhorn Likit Text" panose="00000500000000000000" pitchFamily="50" charset="-34"/>
                      </a:endParaRPr>
                    </a:p>
                  </a:txBody>
                  <a:tcPr marL="57150" marR="5715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b="1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 </a:t>
                      </a:r>
                      <a:endParaRPr lang="en-US" sz="1100" b="1" dirty="0">
                        <a:solidFill>
                          <a:srgbClr val="002060"/>
                        </a:solidFill>
                        <a:effectLst/>
                        <a:latin typeface="Chulabhorn Likit Text" panose="00000500000000000000" pitchFamily="50" charset="-34"/>
                        <a:ea typeface="Calibri" panose="020F0502020204030204" pitchFamily="34" charset="0"/>
                        <a:cs typeface="Chulabhorn Likit Text" panose="00000500000000000000" pitchFamily="50" charset="-34"/>
                      </a:endParaRPr>
                    </a:p>
                  </a:txBody>
                  <a:tcPr marL="57150" marR="5715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b="0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 </a:t>
                      </a:r>
                      <a:endParaRPr lang="en-US" sz="1100" b="0" dirty="0">
                        <a:solidFill>
                          <a:srgbClr val="002060"/>
                        </a:solidFill>
                        <a:effectLst/>
                        <a:latin typeface="Chulabhorn Likit Text" panose="00000500000000000000" pitchFamily="50" charset="-34"/>
                        <a:ea typeface="Calibri" panose="020F0502020204030204" pitchFamily="34" charset="0"/>
                        <a:cs typeface="Chulabhorn Likit Text" panose="00000500000000000000" pitchFamily="50" charset="-34"/>
                      </a:endParaRPr>
                    </a:p>
                  </a:txBody>
                  <a:tcPr marL="57150" marR="5715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b="0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 </a:t>
                      </a:r>
                      <a:endParaRPr lang="en-US" sz="1100" b="0" dirty="0">
                        <a:solidFill>
                          <a:srgbClr val="002060"/>
                        </a:solidFill>
                        <a:effectLst/>
                        <a:latin typeface="Chulabhorn Likit Text" panose="00000500000000000000" pitchFamily="50" charset="-34"/>
                        <a:ea typeface="Calibri" panose="020F0502020204030204" pitchFamily="34" charset="0"/>
                        <a:cs typeface="Chulabhorn Likit Text" panose="00000500000000000000" pitchFamily="50" charset="-34"/>
                      </a:endParaRPr>
                    </a:p>
                  </a:txBody>
                  <a:tcPr marL="57150" marR="5715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b="0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 </a:t>
                      </a:r>
                      <a:endParaRPr lang="en-US" sz="1100" b="0" dirty="0">
                        <a:solidFill>
                          <a:srgbClr val="002060"/>
                        </a:solidFill>
                        <a:effectLst/>
                        <a:latin typeface="Chulabhorn Likit Text" panose="00000500000000000000" pitchFamily="50" charset="-34"/>
                        <a:ea typeface="Calibri" panose="020F0502020204030204" pitchFamily="34" charset="0"/>
                        <a:cs typeface="Chulabhorn Likit Text" panose="00000500000000000000" pitchFamily="50" charset="-34"/>
                      </a:endParaRPr>
                    </a:p>
                  </a:txBody>
                  <a:tcPr marL="57150" marR="5715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b="0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 </a:t>
                      </a:r>
                      <a:endParaRPr lang="en-US" sz="1100" b="0" dirty="0">
                        <a:solidFill>
                          <a:srgbClr val="002060"/>
                        </a:solidFill>
                        <a:effectLst/>
                        <a:latin typeface="Chulabhorn Likit Text" panose="00000500000000000000" pitchFamily="50" charset="-34"/>
                        <a:ea typeface="Calibri" panose="020F0502020204030204" pitchFamily="34" charset="0"/>
                        <a:cs typeface="Chulabhorn Likit Text" panose="00000500000000000000" pitchFamily="50" charset="-34"/>
                      </a:endParaRPr>
                    </a:p>
                  </a:txBody>
                  <a:tcPr marL="57150" marR="5715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b="0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 </a:t>
                      </a:r>
                      <a:endParaRPr lang="en-US" sz="1100" b="0" dirty="0">
                        <a:solidFill>
                          <a:srgbClr val="002060"/>
                        </a:solidFill>
                        <a:effectLst/>
                        <a:latin typeface="Chulabhorn Likit Text" panose="00000500000000000000" pitchFamily="50" charset="-34"/>
                        <a:ea typeface="Calibri" panose="020F0502020204030204" pitchFamily="34" charset="0"/>
                        <a:cs typeface="Chulabhorn Likit Text" panose="00000500000000000000" pitchFamily="50" charset="-34"/>
                      </a:endParaRPr>
                    </a:p>
                  </a:txBody>
                  <a:tcPr marL="57150" marR="5715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b="0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 </a:t>
                      </a:r>
                      <a:endParaRPr lang="en-US" sz="1100" b="0" dirty="0">
                        <a:solidFill>
                          <a:srgbClr val="002060"/>
                        </a:solidFill>
                        <a:effectLst/>
                        <a:latin typeface="Chulabhorn Likit Text" panose="00000500000000000000" pitchFamily="50" charset="-34"/>
                        <a:ea typeface="Calibri" panose="020F0502020204030204" pitchFamily="34" charset="0"/>
                        <a:cs typeface="Chulabhorn Likit Text" panose="00000500000000000000" pitchFamily="50" charset="-34"/>
                      </a:endParaRPr>
                    </a:p>
                  </a:txBody>
                  <a:tcPr marL="57150" marR="5715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b="0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 </a:t>
                      </a:r>
                      <a:endParaRPr lang="en-US" sz="1100" b="0" dirty="0">
                        <a:solidFill>
                          <a:srgbClr val="002060"/>
                        </a:solidFill>
                        <a:effectLst/>
                        <a:latin typeface="Chulabhorn Likit Text" panose="00000500000000000000" pitchFamily="50" charset="-34"/>
                        <a:ea typeface="Calibri" panose="020F0502020204030204" pitchFamily="34" charset="0"/>
                        <a:cs typeface="Chulabhorn Likit Text" panose="00000500000000000000" pitchFamily="50" charset="-34"/>
                      </a:endParaRPr>
                    </a:p>
                  </a:txBody>
                  <a:tcPr marL="57150" marR="5715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b="0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 </a:t>
                      </a:r>
                      <a:endParaRPr lang="en-US" sz="1100" b="0" dirty="0">
                        <a:solidFill>
                          <a:srgbClr val="002060"/>
                        </a:solidFill>
                        <a:effectLst/>
                        <a:latin typeface="Chulabhorn Likit Text" panose="00000500000000000000" pitchFamily="50" charset="-34"/>
                        <a:ea typeface="Calibri" panose="020F0502020204030204" pitchFamily="34" charset="0"/>
                        <a:cs typeface="Chulabhorn Likit Text" panose="00000500000000000000" pitchFamily="50" charset="-34"/>
                      </a:endParaRPr>
                    </a:p>
                  </a:txBody>
                  <a:tcPr marL="57150" marR="5715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b="0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 </a:t>
                      </a:r>
                      <a:endParaRPr lang="en-US" sz="1100" b="0" dirty="0">
                        <a:solidFill>
                          <a:srgbClr val="002060"/>
                        </a:solidFill>
                        <a:effectLst/>
                        <a:latin typeface="Chulabhorn Likit Text" panose="00000500000000000000" pitchFamily="50" charset="-34"/>
                        <a:ea typeface="Calibri" panose="020F0502020204030204" pitchFamily="34" charset="0"/>
                        <a:cs typeface="Chulabhorn Likit Text" panose="00000500000000000000" pitchFamily="50" charset="-34"/>
                      </a:endParaRPr>
                    </a:p>
                  </a:txBody>
                  <a:tcPr marL="57150" marR="5715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b="0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 </a:t>
                      </a:r>
                      <a:endParaRPr lang="en-US" sz="1100" b="0" dirty="0">
                        <a:solidFill>
                          <a:srgbClr val="002060"/>
                        </a:solidFill>
                        <a:effectLst/>
                        <a:latin typeface="Chulabhorn Likit Text" panose="00000500000000000000" pitchFamily="50" charset="-34"/>
                        <a:ea typeface="Calibri" panose="020F0502020204030204" pitchFamily="34" charset="0"/>
                        <a:cs typeface="Chulabhorn Likit Text" panose="00000500000000000000" pitchFamily="50" charset="-34"/>
                      </a:endParaRPr>
                    </a:p>
                  </a:txBody>
                  <a:tcPr marL="57150" marR="5715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endParaRPr lang="en-US" sz="1100" b="0" dirty="0">
                        <a:solidFill>
                          <a:srgbClr val="002060"/>
                        </a:solidFill>
                        <a:effectLst/>
                        <a:latin typeface="Chulabhorn Likit Text" panose="00000500000000000000" pitchFamily="50" charset="-34"/>
                        <a:ea typeface="Calibri" panose="020F0502020204030204" pitchFamily="34" charset="0"/>
                        <a:cs typeface="Chulabhorn Likit Text" panose="00000500000000000000" pitchFamily="50" charset="-34"/>
                      </a:endParaRPr>
                    </a:p>
                  </a:txBody>
                  <a:tcPr marL="57150" marR="5715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59661005"/>
                  </a:ext>
                </a:extLst>
              </a:tr>
              <a:tr h="565343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b="0" dirty="0" smtClean="0">
                          <a:solidFill>
                            <a:srgbClr val="002060"/>
                          </a:solidFill>
                          <a:effectLst/>
                          <a:latin typeface="Chulabhorn Likit Text" panose="00000800000000000000" pitchFamily="2" charset="-34"/>
                          <a:ea typeface="Times New Roman" panose="02020603050405020304" pitchFamily="18" charset="0"/>
                          <a:cs typeface="Chulabhorn Likit Text" panose="00000800000000000000" pitchFamily="2" charset="-34"/>
                        </a:rPr>
                        <a:t>1</a:t>
                      </a:r>
                      <a:r>
                        <a:rPr lang="th-TH" sz="1100" b="0" dirty="0" smtClean="0">
                          <a:solidFill>
                            <a:srgbClr val="002060"/>
                          </a:solidFill>
                          <a:effectLst/>
                          <a:latin typeface="Chulabhorn Likit Text" panose="00000800000000000000" pitchFamily="2" charset="-34"/>
                          <a:ea typeface="Times New Roman" panose="02020603050405020304" pitchFamily="18" charset="0"/>
                          <a:cs typeface="Chulabhorn Likit Text" panose="00000800000000000000" pitchFamily="2" charset="-34"/>
                        </a:rPr>
                        <a:t>.</a:t>
                      </a:r>
                      <a:r>
                        <a:rPr lang="en-US" sz="1100" b="0" dirty="0" smtClean="0">
                          <a:solidFill>
                            <a:srgbClr val="002060"/>
                          </a:solidFill>
                          <a:effectLst/>
                          <a:latin typeface="Chulabhorn Likit Text" panose="00000800000000000000" pitchFamily="2" charset="-34"/>
                          <a:ea typeface="Times New Roman" panose="02020603050405020304" pitchFamily="18" charset="0"/>
                          <a:cs typeface="Chulabhorn Likit Text" panose="00000800000000000000" pitchFamily="2" charset="-34"/>
                        </a:rPr>
                        <a:t> </a:t>
                      </a:r>
                      <a:r>
                        <a:rPr lang="th-TH" sz="1100" b="0" kern="1200" dirty="0">
                          <a:solidFill>
                            <a:srgbClr val="002060"/>
                          </a:solidFill>
                          <a:effectLst/>
                          <a:latin typeface="Chulabhorn Likit Text" panose="00000800000000000000" pitchFamily="2" charset="-34"/>
                          <a:ea typeface="+mn-ea"/>
                          <a:cs typeface="Chulabhorn Likit Text" panose="00000800000000000000" pitchFamily="2" charset="-34"/>
                        </a:rPr>
                        <a:t>โครงการส่งเสริมช่องทางการตลาดผลิตภัณฑ์กลุ่มอาชีพสมาชิกกองทุนพัฒนาบทบาทสตรี </a:t>
                      </a:r>
                      <a:endParaRPr lang="en-US" sz="1100" b="0" dirty="0">
                        <a:solidFill>
                          <a:srgbClr val="002060"/>
                        </a:solidFill>
                        <a:effectLst/>
                        <a:latin typeface="Chulabhorn Likit Text" panose="00000800000000000000" pitchFamily="2" charset="-34"/>
                        <a:ea typeface="Calibri" panose="020F0502020204030204" pitchFamily="34" charset="0"/>
                        <a:cs typeface="Chulabhorn Likit Text" panose="00000800000000000000" pitchFamily="2" charset="-34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th-TH" sz="1100" b="0" baseline="0" dirty="0">
                          <a:solidFill>
                            <a:srgbClr val="002060"/>
                          </a:solidFill>
                          <a:effectLst/>
                          <a:latin typeface="Chulabhorn Likit Text" panose="00000800000000000000" pitchFamily="2" charset="-34"/>
                          <a:ea typeface="Calibri" panose="020F0502020204030204" pitchFamily="34" charset="0"/>
                          <a:cs typeface="Chulabhorn Likit Text" panose="00000800000000000000" pitchFamily="2" charset="-34"/>
                        </a:rPr>
                        <a:t>กลุ่ม/วัน/ครั้ง</a:t>
                      </a:r>
                      <a:endParaRPr lang="en-US" sz="1100" b="0" dirty="0">
                        <a:solidFill>
                          <a:srgbClr val="002060"/>
                        </a:solidFill>
                        <a:effectLst/>
                        <a:latin typeface="Chulabhorn Likit Text" panose="00000800000000000000" pitchFamily="2" charset="-34"/>
                        <a:ea typeface="Calibri" panose="020F0502020204030204" pitchFamily="34" charset="0"/>
                        <a:cs typeface="Chulabhorn Likit Text" panose="00000800000000000000" pitchFamily="2" charset="-34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th-TH" sz="1100" b="0" dirty="0">
                          <a:solidFill>
                            <a:srgbClr val="002060"/>
                          </a:solidFill>
                          <a:effectLst/>
                          <a:latin typeface="Chulabhorn Likit Text" panose="00000800000000000000" pitchFamily="2" charset="-34"/>
                          <a:ea typeface="Calibri" panose="020F0502020204030204" pitchFamily="34" charset="0"/>
                          <a:cs typeface="Chulabhorn Likit Text" panose="00000800000000000000" pitchFamily="2" charset="-34"/>
                        </a:rPr>
                        <a:t>30/1/3</a:t>
                      </a:r>
                      <a:endParaRPr lang="en-US" sz="1100" b="0" dirty="0">
                        <a:solidFill>
                          <a:srgbClr val="002060"/>
                        </a:solidFill>
                        <a:effectLst/>
                        <a:latin typeface="Chulabhorn Likit Text" panose="00000800000000000000" pitchFamily="2" charset="-34"/>
                        <a:ea typeface="Calibri" panose="020F0502020204030204" pitchFamily="34" charset="0"/>
                        <a:cs typeface="Chulabhorn Likit Text" panose="00000800000000000000" pitchFamily="2" charset="-34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b="0" dirty="0">
                          <a:solidFill>
                            <a:srgbClr val="002060"/>
                          </a:solidFill>
                          <a:effectLst/>
                          <a:latin typeface="Chulabhorn Likit Text" panose="00000800000000000000" pitchFamily="2" charset="-34"/>
                          <a:ea typeface="Times New Roman" panose="02020603050405020304" pitchFamily="18" charset="0"/>
                          <a:cs typeface="Chulabhorn Likit Text" panose="00000800000000000000" pitchFamily="2" charset="-34"/>
                        </a:rPr>
                        <a:t>90,000</a:t>
                      </a:r>
                      <a:endParaRPr lang="en-US" sz="1100" b="0" dirty="0">
                        <a:solidFill>
                          <a:srgbClr val="002060"/>
                        </a:solidFill>
                        <a:effectLst/>
                        <a:latin typeface="Chulabhorn Likit Text" panose="00000800000000000000" pitchFamily="2" charset="-34"/>
                        <a:ea typeface="Calibri" panose="020F0502020204030204" pitchFamily="34" charset="0"/>
                        <a:cs typeface="Chulabhorn Likit Text" panose="00000800000000000000" pitchFamily="2" charset="-34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b="0" dirty="0">
                          <a:solidFill>
                            <a:srgbClr val="002060"/>
                          </a:solidFill>
                          <a:effectLst/>
                          <a:latin typeface="Chulabhorn Likit Text" panose="00000800000000000000" pitchFamily="2" charset="-34"/>
                          <a:ea typeface="Times New Roman" panose="02020603050405020304" pitchFamily="18" charset="0"/>
                          <a:cs typeface="Chulabhorn Likit Text" panose="00000800000000000000" pitchFamily="2" charset="-34"/>
                        </a:rPr>
                        <a:t> </a:t>
                      </a:r>
                      <a:endParaRPr lang="en-US" sz="1100" b="0" dirty="0">
                        <a:solidFill>
                          <a:srgbClr val="002060"/>
                        </a:solidFill>
                        <a:effectLst/>
                        <a:latin typeface="Chulabhorn Likit Text" panose="00000800000000000000" pitchFamily="2" charset="-34"/>
                        <a:ea typeface="Calibri" panose="020F0502020204030204" pitchFamily="34" charset="0"/>
                        <a:cs typeface="Chulabhorn Likit Text" panose="00000800000000000000" pitchFamily="2" charset="-34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b="0" dirty="0">
                          <a:solidFill>
                            <a:srgbClr val="002060"/>
                          </a:solidFill>
                          <a:effectLst/>
                          <a:latin typeface="Chulabhorn Likit Text" panose="00000800000000000000" pitchFamily="2" charset="-34"/>
                          <a:ea typeface="Times New Roman" panose="02020603050405020304" pitchFamily="18" charset="0"/>
                          <a:cs typeface="Chulabhorn Likit Text" panose="00000800000000000000" pitchFamily="2" charset="-34"/>
                        </a:rPr>
                        <a:t> </a:t>
                      </a:r>
                      <a:endParaRPr lang="en-US" sz="1100" b="0" dirty="0">
                        <a:solidFill>
                          <a:srgbClr val="002060"/>
                        </a:solidFill>
                        <a:effectLst/>
                        <a:latin typeface="Chulabhorn Likit Text" panose="00000800000000000000" pitchFamily="2" charset="-34"/>
                        <a:ea typeface="Calibri" panose="020F0502020204030204" pitchFamily="34" charset="0"/>
                        <a:cs typeface="Chulabhorn Likit Text" panose="00000800000000000000" pitchFamily="2" charset="-34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b="0" dirty="0">
                          <a:solidFill>
                            <a:srgbClr val="002060"/>
                          </a:solidFill>
                          <a:effectLst/>
                          <a:latin typeface="Chulabhorn Likit Text" panose="00000800000000000000" pitchFamily="2" charset="-34"/>
                          <a:ea typeface="Times New Roman" panose="02020603050405020304" pitchFamily="18" charset="0"/>
                          <a:cs typeface="Chulabhorn Likit Text" panose="00000800000000000000" pitchFamily="2" charset="-34"/>
                        </a:rPr>
                        <a:t> </a:t>
                      </a:r>
                      <a:endParaRPr lang="en-US" sz="1100" b="0" dirty="0">
                        <a:solidFill>
                          <a:srgbClr val="002060"/>
                        </a:solidFill>
                        <a:effectLst/>
                        <a:latin typeface="Chulabhorn Likit Text" panose="00000800000000000000" pitchFamily="2" charset="-34"/>
                        <a:ea typeface="Calibri" panose="020F0502020204030204" pitchFamily="34" charset="0"/>
                        <a:cs typeface="Chulabhorn Likit Text" panose="00000800000000000000" pitchFamily="2" charset="-34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b="0" dirty="0">
                          <a:solidFill>
                            <a:srgbClr val="002060"/>
                          </a:solidFill>
                          <a:effectLst/>
                          <a:latin typeface="Chulabhorn Likit Text" panose="00000800000000000000" pitchFamily="2" charset="-34"/>
                          <a:ea typeface="Times New Roman" panose="02020603050405020304" pitchFamily="18" charset="0"/>
                          <a:cs typeface="Chulabhorn Likit Text" panose="00000800000000000000" pitchFamily="2" charset="-34"/>
                        </a:rPr>
                        <a:t> </a:t>
                      </a:r>
                      <a:endParaRPr lang="en-US" sz="1100" b="0" dirty="0">
                        <a:solidFill>
                          <a:srgbClr val="002060"/>
                        </a:solidFill>
                        <a:effectLst/>
                        <a:latin typeface="Chulabhorn Likit Text" panose="00000800000000000000" pitchFamily="2" charset="-34"/>
                        <a:ea typeface="Calibri" panose="020F0502020204030204" pitchFamily="34" charset="0"/>
                        <a:cs typeface="Chulabhorn Likit Text" panose="00000800000000000000" pitchFamily="2" charset="-34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b="0" dirty="0">
                          <a:solidFill>
                            <a:srgbClr val="002060"/>
                          </a:solidFill>
                          <a:effectLst/>
                          <a:latin typeface="Chulabhorn Likit Text" panose="00000800000000000000" pitchFamily="2" charset="-34"/>
                          <a:ea typeface="Times New Roman" panose="02020603050405020304" pitchFamily="18" charset="0"/>
                          <a:cs typeface="Chulabhorn Likit Text" panose="00000800000000000000" pitchFamily="2" charset="-34"/>
                        </a:rPr>
                        <a:t> </a:t>
                      </a:r>
                      <a:endParaRPr lang="en-US" sz="1100" b="0" dirty="0">
                        <a:solidFill>
                          <a:srgbClr val="002060"/>
                        </a:solidFill>
                        <a:effectLst/>
                        <a:latin typeface="Chulabhorn Likit Text" panose="00000800000000000000" pitchFamily="2" charset="-34"/>
                        <a:ea typeface="Calibri" panose="020F0502020204030204" pitchFamily="34" charset="0"/>
                        <a:cs typeface="Chulabhorn Likit Text" panose="00000800000000000000" pitchFamily="2" charset="-34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b="0" dirty="0">
                          <a:solidFill>
                            <a:srgbClr val="002060"/>
                          </a:solidFill>
                          <a:effectLst/>
                          <a:latin typeface="Chulabhorn Likit Text" panose="00000800000000000000" pitchFamily="2" charset="-34"/>
                          <a:ea typeface="Times New Roman" panose="02020603050405020304" pitchFamily="18" charset="0"/>
                          <a:cs typeface="Chulabhorn Likit Text" panose="00000800000000000000" pitchFamily="2" charset="-34"/>
                        </a:rPr>
                        <a:t> </a:t>
                      </a:r>
                      <a:endParaRPr lang="en-US" sz="1100" b="0" dirty="0">
                        <a:solidFill>
                          <a:srgbClr val="002060"/>
                        </a:solidFill>
                        <a:effectLst/>
                        <a:latin typeface="Chulabhorn Likit Text" panose="00000800000000000000" pitchFamily="2" charset="-34"/>
                        <a:ea typeface="Calibri" panose="020F0502020204030204" pitchFamily="34" charset="0"/>
                        <a:cs typeface="Chulabhorn Likit Text" panose="00000800000000000000" pitchFamily="2" charset="-34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b="0" dirty="0">
                          <a:solidFill>
                            <a:srgbClr val="002060"/>
                          </a:solidFill>
                          <a:effectLst/>
                          <a:latin typeface="Chulabhorn Likit Text" panose="00000800000000000000" pitchFamily="2" charset="-34"/>
                          <a:ea typeface="Times New Roman" panose="02020603050405020304" pitchFamily="18" charset="0"/>
                          <a:cs typeface="Chulabhorn Likit Text" panose="00000800000000000000" pitchFamily="2" charset="-34"/>
                        </a:rPr>
                        <a:t> </a:t>
                      </a:r>
                      <a:endParaRPr lang="en-US" sz="1100" b="0" dirty="0">
                        <a:solidFill>
                          <a:srgbClr val="002060"/>
                        </a:solidFill>
                        <a:effectLst/>
                        <a:latin typeface="Chulabhorn Likit Text" panose="00000800000000000000" pitchFamily="2" charset="-34"/>
                        <a:ea typeface="Calibri" panose="020F0502020204030204" pitchFamily="34" charset="0"/>
                        <a:cs typeface="Chulabhorn Likit Text" panose="00000800000000000000" pitchFamily="2" charset="-34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b="0" dirty="0">
                          <a:solidFill>
                            <a:srgbClr val="002060"/>
                          </a:solidFill>
                          <a:effectLst/>
                          <a:latin typeface="Chulabhorn Likit Text" panose="00000800000000000000" pitchFamily="2" charset="-34"/>
                          <a:ea typeface="Times New Roman" panose="02020603050405020304" pitchFamily="18" charset="0"/>
                          <a:cs typeface="Chulabhorn Likit Text" panose="00000800000000000000" pitchFamily="2" charset="-34"/>
                        </a:rPr>
                        <a:t> </a:t>
                      </a:r>
                      <a:endParaRPr lang="en-US" sz="1100" b="0" dirty="0">
                        <a:solidFill>
                          <a:srgbClr val="002060"/>
                        </a:solidFill>
                        <a:effectLst/>
                        <a:latin typeface="Chulabhorn Likit Text" panose="00000800000000000000" pitchFamily="2" charset="-34"/>
                        <a:ea typeface="Calibri" panose="020F0502020204030204" pitchFamily="34" charset="0"/>
                        <a:cs typeface="Chulabhorn Likit Text" panose="00000800000000000000" pitchFamily="2" charset="-34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b="0" dirty="0">
                          <a:solidFill>
                            <a:srgbClr val="002060"/>
                          </a:solidFill>
                          <a:effectLst/>
                          <a:latin typeface="Chulabhorn Likit Text" panose="00000800000000000000" pitchFamily="2" charset="-34"/>
                          <a:ea typeface="Times New Roman" panose="02020603050405020304" pitchFamily="18" charset="0"/>
                          <a:cs typeface="Chulabhorn Likit Text" panose="00000800000000000000" pitchFamily="2" charset="-34"/>
                        </a:rPr>
                        <a:t> </a:t>
                      </a:r>
                      <a:endParaRPr lang="en-US" sz="1100" b="0" dirty="0">
                        <a:solidFill>
                          <a:srgbClr val="002060"/>
                        </a:solidFill>
                        <a:effectLst/>
                        <a:latin typeface="Chulabhorn Likit Text" panose="00000800000000000000" pitchFamily="2" charset="-34"/>
                        <a:ea typeface="Calibri" panose="020F0502020204030204" pitchFamily="34" charset="0"/>
                        <a:cs typeface="Chulabhorn Likit Text" panose="00000800000000000000" pitchFamily="2" charset="-34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b="0" dirty="0">
                          <a:solidFill>
                            <a:srgbClr val="002060"/>
                          </a:solidFill>
                          <a:effectLst/>
                          <a:latin typeface="Chulabhorn Likit Text" panose="00000800000000000000" pitchFamily="2" charset="-34"/>
                          <a:ea typeface="Times New Roman" panose="02020603050405020304" pitchFamily="18" charset="0"/>
                          <a:cs typeface="Chulabhorn Likit Text" panose="00000800000000000000" pitchFamily="2" charset="-34"/>
                        </a:rPr>
                        <a:t> </a:t>
                      </a:r>
                      <a:endParaRPr lang="en-US" sz="1100" b="0" dirty="0">
                        <a:solidFill>
                          <a:srgbClr val="002060"/>
                        </a:solidFill>
                        <a:effectLst/>
                        <a:latin typeface="Chulabhorn Likit Text" panose="00000800000000000000" pitchFamily="2" charset="-34"/>
                        <a:ea typeface="Calibri" panose="020F0502020204030204" pitchFamily="34" charset="0"/>
                        <a:cs typeface="Chulabhorn Likit Text" panose="00000800000000000000" pitchFamily="2" charset="-34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b="0" dirty="0">
                          <a:solidFill>
                            <a:srgbClr val="002060"/>
                          </a:solidFill>
                          <a:effectLst/>
                          <a:latin typeface="Chulabhorn Likit Text" panose="00000800000000000000" pitchFamily="2" charset="-34"/>
                          <a:ea typeface="Times New Roman" panose="02020603050405020304" pitchFamily="18" charset="0"/>
                          <a:cs typeface="Chulabhorn Likit Text" panose="00000800000000000000" pitchFamily="2" charset="-34"/>
                        </a:rPr>
                        <a:t> </a:t>
                      </a:r>
                      <a:endParaRPr lang="en-US" sz="1100" b="0" dirty="0">
                        <a:solidFill>
                          <a:srgbClr val="002060"/>
                        </a:solidFill>
                        <a:effectLst/>
                        <a:latin typeface="Chulabhorn Likit Text" panose="00000800000000000000" pitchFamily="2" charset="-34"/>
                        <a:ea typeface="Calibri" panose="020F0502020204030204" pitchFamily="34" charset="0"/>
                        <a:cs typeface="Chulabhorn Likit Text" panose="00000800000000000000" pitchFamily="2" charset="-34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b="0" dirty="0">
                          <a:solidFill>
                            <a:srgbClr val="002060"/>
                          </a:solidFill>
                          <a:effectLst/>
                          <a:latin typeface="Chulabhorn Likit Text" panose="00000800000000000000" pitchFamily="2" charset="-34"/>
                          <a:ea typeface="Times New Roman" panose="02020603050405020304" pitchFamily="18" charset="0"/>
                          <a:cs typeface="Chulabhorn Likit Text" panose="00000800000000000000" pitchFamily="2" charset="-34"/>
                        </a:rPr>
                        <a:t> </a:t>
                      </a:r>
                      <a:endParaRPr lang="en-US" sz="1100" b="0" dirty="0">
                        <a:solidFill>
                          <a:srgbClr val="002060"/>
                        </a:solidFill>
                        <a:effectLst/>
                        <a:latin typeface="Chulabhorn Likit Text" panose="00000800000000000000" pitchFamily="2" charset="-34"/>
                        <a:ea typeface="Calibri" panose="020F0502020204030204" pitchFamily="34" charset="0"/>
                        <a:cs typeface="Chulabhorn Likit Text" panose="00000800000000000000" pitchFamily="2" charset="-34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th-TH" sz="1100" b="0" dirty="0">
                          <a:solidFill>
                            <a:srgbClr val="002060"/>
                          </a:solidFill>
                          <a:effectLst/>
                          <a:latin typeface="Chulabhorn Likit Text" panose="00000800000000000000" pitchFamily="2" charset="-34"/>
                          <a:ea typeface="Times New Roman" panose="02020603050405020304" pitchFamily="18" charset="0"/>
                          <a:cs typeface="Chulabhorn Likit Text" panose="00000800000000000000" pitchFamily="2" charset="-34"/>
                        </a:rPr>
                        <a:t>สกส.</a:t>
                      </a:r>
                      <a:endParaRPr lang="en-US" sz="1100" b="0" dirty="0">
                        <a:solidFill>
                          <a:srgbClr val="002060"/>
                        </a:solidFill>
                        <a:effectLst/>
                        <a:latin typeface="Chulabhorn Likit Text" panose="00000800000000000000" pitchFamily="2" charset="-34"/>
                        <a:ea typeface="Calibri" panose="020F0502020204030204" pitchFamily="34" charset="0"/>
                        <a:cs typeface="Chulabhorn Likit Text" panose="00000800000000000000" pitchFamily="2" charset="-34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th-TH" sz="1100" b="0" kern="1200" dirty="0">
                          <a:solidFill>
                            <a:srgbClr val="002060"/>
                          </a:solidFill>
                          <a:effectLst/>
                          <a:latin typeface="Chulabhorn Likit Text" panose="00000800000000000000" pitchFamily="2" charset="-34"/>
                          <a:ea typeface="+mn-ea"/>
                          <a:cs typeface="Chulabhorn Likit Text" panose="00000800000000000000" pitchFamily="2" charset="-34"/>
                        </a:rPr>
                        <a:t>สกส. </a:t>
                      </a:r>
                      <a:br>
                        <a:rPr lang="th-TH" sz="1100" b="0" kern="1200" dirty="0">
                          <a:solidFill>
                            <a:srgbClr val="002060"/>
                          </a:solidFill>
                          <a:effectLst/>
                          <a:latin typeface="Chulabhorn Likit Text" panose="00000800000000000000" pitchFamily="2" charset="-34"/>
                          <a:ea typeface="+mn-ea"/>
                          <a:cs typeface="Chulabhorn Likit Text" panose="00000800000000000000" pitchFamily="2" charset="-34"/>
                        </a:rPr>
                      </a:br>
                      <a:r>
                        <a:rPr lang="th-TH" sz="1100" b="0" kern="1200" dirty="0">
                          <a:solidFill>
                            <a:srgbClr val="002060"/>
                          </a:solidFill>
                          <a:effectLst/>
                          <a:latin typeface="Chulabhorn Likit Text" panose="00000800000000000000" pitchFamily="2" charset="-34"/>
                          <a:ea typeface="+mn-ea"/>
                          <a:cs typeface="Chulabhorn Likit Text" panose="00000800000000000000" pitchFamily="2" charset="-34"/>
                        </a:rPr>
                        <a:t>(ศก.)</a:t>
                      </a:r>
                      <a:endParaRPr lang="en-US" sz="1100" b="0" dirty="0">
                        <a:solidFill>
                          <a:srgbClr val="002060"/>
                        </a:solidFill>
                        <a:effectLst/>
                        <a:latin typeface="Chulabhorn Likit Text" panose="00000800000000000000" pitchFamily="2" charset="-34"/>
                        <a:ea typeface="Calibri" panose="020F0502020204030204" pitchFamily="34" charset="0"/>
                        <a:cs typeface="Chulabhorn Likit Text" panose="00000800000000000000" pitchFamily="2" charset="-34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57205006"/>
                  </a:ext>
                </a:extLst>
              </a:tr>
              <a:tr h="565343">
                <a:tc>
                  <a:txBody>
                    <a:bodyPr/>
                    <a:lstStyle/>
                    <a:p>
                      <a:r>
                        <a:rPr lang="th-TH" sz="1100" b="0" dirty="0" smtClean="0">
                          <a:solidFill>
                            <a:srgbClr val="002060"/>
                          </a:solidFill>
                          <a:effectLst/>
                          <a:latin typeface="Chulabhorn Likit Text" panose="00000800000000000000" pitchFamily="2" charset="-34"/>
                          <a:ea typeface="Times New Roman" panose="02020603050405020304" pitchFamily="18" charset="0"/>
                          <a:cs typeface="Chulabhorn Likit Text" panose="00000800000000000000" pitchFamily="2" charset="-34"/>
                        </a:rPr>
                        <a:t>2.</a:t>
                      </a:r>
                      <a:r>
                        <a:rPr lang="en-US" sz="1100" b="0" dirty="0" smtClean="0">
                          <a:solidFill>
                            <a:srgbClr val="002060"/>
                          </a:solidFill>
                          <a:effectLst/>
                          <a:latin typeface="Chulabhorn Likit Text" panose="00000800000000000000" pitchFamily="2" charset="-34"/>
                          <a:ea typeface="Times New Roman" panose="02020603050405020304" pitchFamily="18" charset="0"/>
                          <a:cs typeface="Chulabhorn Likit Text" panose="00000800000000000000" pitchFamily="2" charset="-34"/>
                        </a:rPr>
                        <a:t> </a:t>
                      </a:r>
                      <a:r>
                        <a:rPr lang="th-TH" sz="1100" b="1" kern="1200" dirty="0" smtClean="0">
                          <a:solidFill>
                            <a:srgbClr val="002060"/>
                          </a:solidFill>
                          <a:effectLst/>
                          <a:latin typeface="Chulabhorn Likit Text Light๙" panose="00000400000000000000" pitchFamily="2" charset="-34"/>
                          <a:ea typeface="+mn-ea"/>
                          <a:cs typeface="Chulabhorn Likit Text Light๙" panose="00000400000000000000" pitchFamily="2" charset="-34"/>
                        </a:rPr>
                        <a:t>โครงการเพิ่มประสิทธิภาพเทคโนโลยีดิจิทัลขององค์กรให้มีความพร้อมใช้งานตอบสนองความต้องการของภารกิจและสามารถนำเทคโนโลยีดิจิทัลมาใช้งานอย่างคุ้มค่า</a:t>
                      </a:r>
                      <a:endParaRPr lang="en-US" sz="1100" b="1" kern="1200" dirty="0">
                        <a:solidFill>
                          <a:srgbClr val="002060"/>
                        </a:solidFill>
                        <a:effectLst/>
                        <a:latin typeface="Chulabhorn Likit Text Light๙" panose="00000400000000000000" pitchFamily="2" charset="-34"/>
                        <a:ea typeface="+mn-ea"/>
                        <a:cs typeface="Chulabhorn Likit Text Light๙" panose="00000400000000000000" pitchFamily="2" charset="-34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th-TH" sz="1100" b="0" baseline="0" dirty="0">
                          <a:solidFill>
                            <a:srgbClr val="002060"/>
                          </a:solidFill>
                          <a:effectLst/>
                          <a:latin typeface="Chulabhorn Likit Text" panose="00000800000000000000" pitchFamily="2" charset="-34"/>
                          <a:ea typeface="Calibri" panose="020F0502020204030204" pitchFamily="34" charset="0"/>
                          <a:cs typeface="Chulabhorn Likit Text" panose="00000800000000000000" pitchFamily="2" charset="-34"/>
                        </a:rPr>
                        <a:t>กลุ่ม/วัน/ครั้ง</a:t>
                      </a:r>
                      <a:endParaRPr lang="en-US" sz="1100" b="0" dirty="0">
                        <a:solidFill>
                          <a:srgbClr val="002060"/>
                        </a:solidFill>
                        <a:effectLst/>
                        <a:latin typeface="Chulabhorn Likit Text" panose="00000800000000000000" pitchFamily="2" charset="-34"/>
                        <a:ea typeface="Calibri" panose="020F0502020204030204" pitchFamily="34" charset="0"/>
                        <a:cs typeface="Chulabhorn Likit Text" panose="00000800000000000000" pitchFamily="2" charset="-34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th-TH" sz="1100" b="0" dirty="0">
                          <a:solidFill>
                            <a:srgbClr val="002060"/>
                          </a:solidFill>
                          <a:effectLst/>
                          <a:latin typeface="Chulabhorn Likit Text" panose="00000800000000000000" pitchFamily="2" charset="-34"/>
                          <a:ea typeface="Calibri" panose="020F0502020204030204" pitchFamily="34" charset="0"/>
                          <a:cs typeface="Chulabhorn Likit Text" panose="00000800000000000000" pitchFamily="2" charset="-34"/>
                        </a:rPr>
                        <a:t>30/1/3</a:t>
                      </a:r>
                      <a:endParaRPr lang="en-US" sz="1100" b="0" dirty="0">
                        <a:solidFill>
                          <a:srgbClr val="002060"/>
                        </a:solidFill>
                        <a:effectLst/>
                        <a:latin typeface="Chulabhorn Likit Text" panose="00000800000000000000" pitchFamily="2" charset="-34"/>
                        <a:ea typeface="Calibri" panose="020F0502020204030204" pitchFamily="34" charset="0"/>
                        <a:cs typeface="Chulabhorn Likit Text" panose="00000800000000000000" pitchFamily="2" charset="-34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b="0" dirty="0">
                          <a:solidFill>
                            <a:srgbClr val="002060"/>
                          </a:solidFill>
                          <a:effectLst/>
                          <a:latin typeface="Chulabhorn Likit Text" panose="00000800000000000000" pitchFamily="2" charset="-34"/>
                          <a:ea typeface="Times New Roman" panose="02020603050405020304" pitchFamily="18" charset="0"/>
                          <a:cs typeface="Chulabhorn Likit Text" panose="00000800000000000000" pitchFamily="2" charset="-34"/>
                        </a:rPr>
                        <a:t>90,000</a:t>
                      </a:r>
                      <a:endParaRPr lang="en-US" sz="1100" b="0" dirty="0">
                        <a:solidFill>
                          <a:srgbClr val="002060"/>
                        </a:solidFill>
                        <a:effectLst/>
                        <a:latin typeface="Chulabhorn Likit Text" panose="00000800000000000000" pitchFamily="2" charset="-34"/>
                        <a:ea typeface="Calibri" panose="020F0502020204030204" pitchFamily="34" charset="0"/>
                        <a:cs typeface="Chulabhorn Likit Text" panose="00000800000000000000" pitchFamily="2" charset="-34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b="0" dirty="0">
                          <a:solidFill>
                            <a:srgbClr val="002060"/>
                          </a:solidFill>
                          <a:effectLst/>
                          <a:latin typeface="Chulabhorn Likit Text" panose="00000800000000000000" pitchFamily="2" charset="-34"/>
                          <a:ea typeface="Times New Roman" panose="02020603050405020304" pitchFamily="18" charset="0"/>
                          <a:cs typeface="Chulabhorn Likit Text" panose="00000800000000000000" pitchFamily="2" charset="-34"/>
                        </a:rPr>
                        <a:t> </a:t>
                      </a:r>
                      <a:endParaRPr lang="en-US" sz="1100" b="0" dirty="0">
                        <a:solidFill>
                          <a:srgbClr val="002060"/>
                        </a:solidFill>
                        <a:effectLst/>
                        <a:latin typeface="Chulabhorn Likit Text" panose="00000800000000000000" pitchFamily="2" charset="-34"/>
                        <a:ea typeface="Calibri" panose="020F0502020204030204" pitchFamily="34" charset="0"/>
                        <a:cs typeface="Chulabhorn Likit Text" panose="00000800000000000000" pitchFamily="2" charset="-34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b="0" dirty="0">
                          <a:solidFill>
                            <a:srgbClr val="002060"/>
                          </a:solidFill>
                          <a:effectLst/>
                          <a:latin typeface="Chulabhorn Likit Text" panose="00000800000000000000" pitchFamily="2" charset="-34"/>
                          <a:ea typeface="Times New Roman" panose="02020603050405020304" pitchFamily="18" charset="0"/>
                          <a:cs typeface="Chulabhorn Likit Text" panose="00000800000000000000" pitchFamily="2" charset="-34"/>
                        </a:rPr>
                        <a:t> </a:t>
                      </a:r>
                      <a:endParaRPr lang="en-US" sz="1100" b="0" dirty="0">
                        <a:solidFill>
                          <a:srgbClr val="002060"/>
                        </a:solidFill>
                        <a:effectLst/>
                        <a:latin typeface="Chulabhorn Likit Text" panose="00000800000000000000" pitchFamily="2" charset="-34"/>
                        <a:ea typeface="Calibri" panose="020F0502020204030204" pitchFamily="34" charset="0"/>
                        <a:cs typeface="Chulabhorn Likit Text" panose="00000800000000000000" pitchFamily="2" charset="-34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b="0" dirty="0">
                          <a:solidFill>
                            <a:srgbClr val="002060"/>
                          </a:solidFill>
                          <a:effectLst/>
                          <a:latin typeface="Chulabhorn Likit Text" panose="00000800000000000000" pitchFamily="2" charset="-34"/>
                          <a:ea typeface="Times New Roman" panose="02020603050405020304" pitchFamily="18" charset="0"/>
                          <a:cs typeface="Chulabhorn Likit Text" panose="00000800000000000000" pitchFamily="2" charset="-34"/>
                        </a:rPr>
                        <a:t> </a:t>
                      </a:r>
                      <a:endParaRPr lang="en-US" sz="1100" b="0" dirty="0">
                        <a:solidFill>
                          <a:srgbClr val="002060"/>
                        </a:solidFill>
                        <a:effectLst/>
                        <a:latin typeface="Chulabhorn Likit Text" panose="00000800000000000000" pitchFamily="2" charset="-34"/>
                        <a:ea typeface="Calibri" panose="020F0502020204030204" pitchFamily="34" charset="0"/>
                        <a:cs typeface="Chulabhorn Likit Text" panose="00000800000000000000" pitchFamily="2" charset="-34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b="0" dirty="0">
                          <a:solidFill>
                            <a:srgbClr val="002060"/>
                          </a:solidFill>
                          <a:effectLst/>
                          <a:latin typeface="Chulabhorn Likit Text" panose="00000800000000000000" pitchFamily="2" charset="-34"/>
                          <a:ea typeface="Times New Roman" panose="02020603050405020304" pitchFamily="18" charset="0"/>
                          <a:cs typeface="Chulabhorn Likit Text" panose="00000800000000000000" pitchFamily="2" charset="-34"/>
                        </a:rPr>
                        <a:t> </a:t>
                      </a:r>
                      <a:endParaRPr lang="en-US" sz="1100" b="0" dirty="0">
                        <a:solidFill>
                          <a:srgbClr val="002060"/>
                        </a:solidFill>
                        <a:effectLst/>
                        <a:latin typeface="Chulabhorn Likit Text" panose="00000800000000000000" pitchFamily="2" charset="-34"/>
                        <a:ea typeface="Calibri" panose="020F0502020204030204" pitchFamily="34" charset="0"/>
                        <a:cs typeface="Chulabhorn Likit Text" panose="00000800000000000000" pitchFamily="2" charset="-34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b="0" dirty="0">
                          <a:solidFill>
                            <a:srgbClr val="002060"/>
                          </a:solidFill>
                          <a:effectLst/>
                          <a:latin typeface="Chulabhorn Likit Text" panose="00000800000000000000" pitchFamily="2" charset="-34"/>
                          <a:ea typeface="Times New Roman" panose="02020603050405020304" pitchFamily="18" charset="0"/>
                          <a:cs typeface="Chulabhorn Likit Text" panose="00000800000000000000" pitchFamily="2" charset="-34"/>
                        </a:rPr>
                        <a:t> </a:t>
                      </a:r>
                      <a:endParaRPr lang="en-US" sz="1100" b="0" dirty="0">
                        <a:solidFill>
                          <a:srgbClr val="002060"/>
                        </a:solidFill>
                        <a:effectLst/>
                        <a:latin typeface="Chulabhorn Likit Text" panose="00000800000000000000" pitchFamily="2" charset="-34"/>
                        <a:ea typeface="Calibri" panose="020F0502020204030204" pitchFamily="34" charset="0"/>
                        <a:cs typeface="Chulabhorn Likit Text" panose="00000800000000000000" pitchFamily="2" charset="-34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b="0" dirty="0">
                          <a:solidFill>
                            <a:srgbClr val="002060"/>
                          </a:solidFill>
                          <a:effectLst/>
                          <a:latin typeface="Chulabhorn Likit Text" panose="00000800000000000000" pitchFamily="2" charset="-34"/>
                          <a:ea typeface="Times New Roman" panose="02020603050405020304" pitchFamily="18" charset="0"/>
                          <a:cs typeface="Chulabhorn Likit Text" panose="00000800000000000000" pitchFamily="2" charset="-34"/>
                        </a:rPr>
                        <a:t> </a:t>
                      </a:r>
                      <a:endParaRPr lang="en-US" sz="1100" b="0" dirty="0">
                        <a:solidFill>
                          <a:srgbClr val="002060"/>
                        </a:solidFill>
                        <a:effectLst/>
                        <a:latin typeface="Chulabhorn Likit Text" panose="00000800000000000000" pitchFamily="2" charset="-34"/>
                        <a:ea typeface="Calibri" panose="020F0502020204030204" pitchFamily="34" charset="0"/>
                        <a:cs typeface="Chulabhorn Likit Text" panose="00000800000000000000" pitchFamily="2" charset="-34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b="0" dirty="0">
                          <a:solidFill>
                            <a:srgbClr val="002060"/>
                          </a:solidFill>
                          <a:effectLst/>
                          <a:latin typeface="Chulabhorn Likit Text" panose="00000800000000000000" pitchFamily="2" charset="-34"/>
                          <a:ea typeface="Times New Roman" panose="02020603050405020304" pitchFamily="18" charset="0"/>
                          <a:cs typeface="Chulabhorn Likit Text" panose="00000800000000000000" pitchFamily="2" charset="-34"/>
                        </a:rPr>
                        <a:t> </a:t>
                      </a:r>
                      <a:endParaRPr lang="en-US" sz="1100" b="0" dirty="0">
                        <a:solidFill>
                          <a:srgbClr val="002060"/>
                        </a:solidFill>
                        <a:effectLst/>
                        <a:latin typeface="Chulabhorn Likit Text" panose="00000800000000000000" pitchFamily="2" charset="-34"/>
                        <a:ea typeface="Calibri" panose="020F0502020204030204" pitchFamily="34" charset="0"/>
                        <a:cs typeface="Chulabhorn Likit Text" panose="00000800000000000000" pitchFamily="2" charset="-34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8D8CA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b="0" dirty="0">
                          <a:solidFill>
                            <a:srgbClr val="002060"/>
                          </a:solidFill>
                          <a:effectLst/>
                          <a:latin typeface="Chulabhorn Likit Text" panose="00000800000000000000" pitchFamily="2" charset="-34"/>
                          <a:ea typeface="Times New Roman" panose="02020603050405020304" pitchFamily="18" charset="0"/>
                          <a:cs typeface="Chulabhorn Likit Text" panose="00000800000000000000" pitchFamily="2" charset="-34"/>
                        </a:rPr>
                        <a:t> </a:t>
                      </a:r>
                      <a:endParaRPr lang="en-US" sz="1100" b="0" dirty="0">
                        <a:solidFill>
                          <a:srgbClr val="002060"/>
                        </a:solidFill>
                        <a:effectLst/>
                        <a:latin typeface="Chulabhorn Likit Text" panose="00000800000000000000" pitchFamily="2" charset="-34"/>
                        <a:ea typeface="Calibri" panose="020F0502020204030204" pitchFamily="34" charset="0"/>
                        <a:cs typeface="Chulabhorn Likit Text" panose="00000800000000000000" pitchFamily="2" charset="-34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8D8CA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b="0" dirty="0">
                          <a:solidFill>
                            <a:srgbClr val="002060"/>
                          </a:solidFill>
                          <a:effectLst/>
                          <a:latin typeface="Chulabhorn Likit Text" panose="00000800000000000000" pitchFamily="2" charset="-34"/>
                          <a:ea typeface="Times New Roman" panose="02020603050405020304" pitchFamily="18" charset="0"/>
                          <a:cs typeface="Chulabhorn Likit Text" panose="00000800000000000000" pitchFamily="2" charset="-34"/>
                        </a:rPr>
                        <a:t> </a:t>
                      </a:r>
                      <a:endParaRPr lang="en-US" sz="1100" b="0" dirty="0">
                        <a:solidFill>
                          <a:srgbClr val="002060"/>
                        </a:solidFill>
                        <a:effectLst/>
                        <a:latin typeface="Chulabhorn Likit Text" panose="00000800000000000000" pitchFamily="2" charset="-34"/>
                        <a:ea typeface="Calibri" panose="020F0502020204030204" pitchFamily="34" charset="0"/>
                        <a:cs typeface="Chulabhorn Likit Text" panose="00000800000000000000" pitchFamily="2" charset="-34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8D8CA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b="0" dirty="0">
                          <a:solidFill>
                            <a:srgbClr val="002060"/>
                          </a:solidFill>
                          <a:effectLst/>
                          <a:latin typeface="Chulabhorn Likit Text" panose="00000800000000000000" pitchFamily="2" charset="-34"/>
                          <a:ea typeface="Times New Roman" panose="02020603050405020304" pitchFamily="18" charset="0"/>
                          <a:cs typeface="Chulabhorn Likit Text" panose="00000800000000000000" pitchFamily="2" charset="-34"/>
                        </a:rPr>
                        <a:t> </a:t>
                      </a:r>
                      <a:endParaRPr lang="en-US" sz="1100" b="0" dirty="0">
                        <a:solidFill>
                          <a:srgbClr val="002060"/>
                        </a:solidFill>
                        <a:effectLst/>
                        <a:latin typeface="Chulabhorn Likit Text" panose="00000800000000000000" pitchFamily="2" charset="-34"/>
                        <a:ea typeface="Calibri" panose="020F0502020204030204" pitchFamily="34" charset="0"/>
                        <a:cs typeface="Chulabhorn Likit Text" panose="00000800000000000000" pitchFamily="2" charset="-34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b="0" dirty="0">
                          <a:solidFill>
                            <a:srgbClr val="002060"/>
                          </a:solidFill>
                          <a:effectLst/>
                          <a:latin typeface="Chulabhorn Likit Text" panose="00000800000000000000" pitchFamily="2" charset="-34"/>
                          <a:ea typeface="Times New Roman" panose="02020603050405020304" pitchFamily="18" charset="0"/>
                          <a:cs typeface="Chulabhorn Likit Text" panose="00000800000000000000" pitchFamily="2" charset="-34"/>
                        </a:rPr>
                        <a:t> </a:t>
                      </a:r>
                      <a:endParaRPr lang="en-US" sz="1100" b="0" dirty="0">
                        <a:solidFill>
                          <a:srgbClr val="002060"/>
                        </a:solidFill>
                        <a:effectLst/>
                        <a:latin typeface="Chulabhorn Likit Text" panose="00000800000000000000" pitchFamily="2" charset="-34"/>
                        <a:ea typeface="Calibri" panose="020F0502020204030204" pitchFamily="34" charset="0"/>
                        <a:cs typeface="Chulabhorn Likit Text" panose="00000800000000000000" pitchFamily="2" charset="-34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b="0" dirty="0">
                          <a:solidFill>
                            <a:srgbClr val="002060"/>
                          </a:solidFill>
                          <a:effectLst/>
                          <a:latin typeface="Chulabhorn Likit Text" panose="00000800000000000000" pitchFamily="2" charset="-34"/>
                          <a:ea typeface="Times New Roman" panose="02020603050405020304" pitchFamily="18" charset="0"/>
                          <a:cs typeface="Chulabhorn Likit Text" panose="00000800000000000000" pitchFamily="2" charset="-34"/>
                        </a:rPr>
                        <a:t> </a:t>
                      </a:r>
                      <a:endParaRPr lang="en-US" sz="1100" b="0" dirty="0">
                        <a:solidFill>
                          <a:srgbClr val="002060"/>
                        </a:solidFill>
                        <a:effectLst/>
                        <a:latin typeface="Chulabhorn Likit Text" panose="00000800000000000000" pitchFamily="2" charset="-34"/>
                        <a:ea typeface="Calibri" panose="020F0502020204030204" pitchFamily="34" charset="0"/>
                        <a:cs typeface="Chulabhorn Likit Text" panose="00000800000000000000" pitchFamily="2" charset="-34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th-TH" sz="1100" b="0" dirty="0">
                          <a:solidFill>
                            <a:srgbClr val="002060"/>
                          </a:solidFill>
                          <a:effectLst/>
                          <a:latin typeface="Chulabhorn Likit Text" panose="00000800000000000000" pitchFamily="2" charset="-34"/>
                          <a:ea typeface="Times New Roman" panose="02020603050405020304" pitchFamily="18" charset="0"/>
                          <a:cs typeface="Chulabhorn Likit Text" panose="00000800000000000000" pitchFamily="2" charset="-34"/>
                        </a:rPr>
                        <a:t>สกส.</a:t>
                      </a:r>
                      <a:endParaRPr lang="en-US" sz="1100" b="0" dirty="0">
                        <a:solidFill>
                          <a:srgbClr val="002060"/>
                        </a:solidFill>
                        <a:effectLst/>
                        <a:latin typeface="Chulabhorn Likit Text" panose="00000800000000000000" pitchFamily="2" charset="-34"/>
                        <a:ea typeface="Calibri" panose="020F0502020204030204" pitchFamily="34" charset="0"/>
                        <a:cs typeface="Chulabhorn Likit Text" panose="00000800000000000000" pitchFamily="2" charset="-34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th-TH" sz="1100" b="0" dirty="0" smtClean="0">
                          <a:solidFill>
                            <a:srgbClr val="002060"/>
                          </a:solidFill>
                          <a:effectLst/>
                          <a:latin typeface="Chulabhorn Likit Text" panose="00000800000000000000" pitchFamily="2" charset="-34"/>
                          <a:ea typeface="Times New Roman" panose="02020603050405020304" pitchFamily="18" charset="0"/>
                          <a:cs typeface="Chulabhorn Likit Text" panose="00000800000000000000" pitchFamily="2" charset="-34"/>
                        </a:rPr>
                        <a:t>สกส.(</a:t>
                      </a:r>
                      <a:r>
                        <a:rPr lang="th-TH" sz="1100" b="0" dirty="0" err="1" smtClean="0">
                          <a:solidFill>
                            <a:srgbClr val="002060"/>
                          </a:solidFill>
                          <a:effectLst/>
                          <a:latin typeface="Chulabhorn Likit Text" panose="00000800000000000000" pitchFamily="2" charset="-34"/>
                          <a:ea typeface="Times New Roman" panose="02020603050405020304" pitchFamily="18" charset="0"/>
                          <a:cs typeface="Chulabhorn Likit Text" panose="00000800000000000000" pitchFamily="2" charset="-34"/>
                        </a:rPr>
                        <a:t>นย</a:t>
                      </a:r>
                      <a:r>
                        <a:rPr lang="th-TH" sz="1100" b="0" dirty="0" smtClean="0">
                          <a:solidFill>
                            <a:srgbClr val="002060"/>
                          </a:solidFill>
                          <a:effectLst/>
                          <a:latin typeface="Chulabhorn Likit Text" panose="00000800000000000000" pitchFamily="2" charset="-34"/>
                          <a:ea typeface="Times New Roman" panose="02020603050405020304" pitchFamily="18" charset="0"/>
                          <a:cs typeface="Chulabhorn Likit Text" panose="00000800000000000000" pitchFamily="2" charset="-34"/>
                        </a:rPr>
                        <a:t>)</a:t>
                      </a:r>
                      <a:endParaRPr lang="en-US" sz="1100" b="0" dirty="0">
                        <a:solidFill>
                          <a:srgbClr val="002060"/>
                        </a:solidFill>
                        <a:effectLst/>
                        <a:latin typeface="Chulabhorn Likit Text" panose="00000800000000000000" pitchFamily="2" charset="-34"/>
                        <a:ea typeface="Calibri" panose="020F0502020204030204" pitchFamily="34" charset="0"/>
                        <a:cs typeface="Chulabhorn Likit Text" panose="00000800000000000000" pitchFamily="2" charset="-34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22939336"/>
                  </a:ext>
                </a:extLst>
              </a:tr>
              <a:tr h="565343">
                <a:tc>
                  <a:txBody>
                    <a:bodyPr/>
                    <a:lstStyle/>
                    <a:p>
                      <a:r>
                        <a:rPr lang="en-US" sz="1100" b="0" dirty="0" smtClean="0">
                          <a:solidFill>
                            <a:srgbClr val="002060"/>
                          </a:solidFill>
                          <a:effectLst/>
                          <a:latin typeface="Chulabhorn Likit Text" panose="00000800000000000000" pitchFamily="2" charset="-34"/>
                          <a:ea typeface="Times New Roman" panose="02020603050405020304" pitchFamily="18" charset="0"/>
                          <a:cs typeface="Chulabhorn Likit Text" panose="00000800000000000000" pitchFamily="2" charset="-34"/>
                        </a:rPr>
                        <a:t>3</a:t>
                      </a:r>
                      <a:r>
                        <a:rPr lang="th-TH" sz="1100" b="0" dirty="0" smtClean="0">
                          <a:solidFill>
                            <a:srgbClr val="002060"/>
                          </a:solidFill>
                          <a:effectLst/>
                          <a:latin typeface="Chulabhorn Likit Text" panose="00000800000000000000" pitchFamily="2" charset="-34"/>
                          <a:ea typeface="Times New Roman" panose="02020603050405020304" pitchFamily="18" charset="0"/>
                          <a:cs typeface="Chulabhorn Likit Text" panose="00000800000000000000" pitchFamily="2" charset="-34"/>
                        </a:rPr>
                        <a:t>. </a:t>
                      </a:r>
                      <a:r>
                        <a:rPr lang="th-TH" sz="1100" b="0" kern="1200" dirty="0">
                          <a:solidFill>
                            <a:srgbClr val="002060"/>
                          </a:solidFill>
                          <a:effectLst/>
                          <a:latin typeface="Chulabhorn Likit Text" panose="00000800000000000000" pitchFamily="2" charset="-34"/>
                          <a:ea typeface="+mn-ea"/>
                          <a:cs typeface="Chulabhorn Likit Text" panose="00000800000000000000" pitchFamily="2" charset="-34"/>
                        </a:rPr>
                        <a:t>โครงการพัฒนาศักยภาพสตรีด้วยเทคโนโลยีดิจิทัล</a:t>
                      </a:r>
                      <a:endParaRPr lang="en-US" sz="1100" b="0" kern="1200" dirty="0">
                        <a:solidFill>
                          <a:srgbClr val="002060"/>
                        </a:solidFill>
                        <a:effectLst/>
                        <a:latin typeface="Chulabhorn Likit Text" panose="00000800000000000000" pitchFamily="2" charset="-34"/>
                        <a:ea typeface="+mn-ea"/>
                        <a:cs typeface="Chulabhorn Likit Text" panose="00000800000000000000" pitchFamily="2" charset="-34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th-TH" sz="1100" b="0" kern="1200" dirty="0">
                          <a:solidFill>
                            <a:srgbClr val="002060"/>
                          </a:solidFill>
                          <a:effectLst/>
                          <a:latin typeface="Chulabhorn Likit Text" panose="00000800000000000000" pitchFamily="2" charset="-34"/>
                          <a:ea typeface="+mn-ea"/>
                          <a:cs typeface="Chulabhorn Likit Text" panose="00000800000000000000" pitchFamily="2" charset="-34"/>
                        </a:rPr>
                        <a:t>กิจกรรม</a:t>
                      </a:r>
                      <a:endParaRPr lang="en-US" sz="1100" b="0" dirty="0">
                        <a:solidFill>
                          <a:srgbClr val="002060"/>
                        </a:solidFill>
                        <a:effectLst/>
                        <a:latin typeface="Chulabhorn Likit Text" panose="00000800000000000000" pitchFamily="2" charset="-34"/>
                        <a:ea typeface="Calibri" panose="020F0502020204030204" pitchFamily="34" charset="0"/>
                        <a:cs typeface="Chulabhorn Likit Text" panose="00000800000000000000" pitchFamily="2" charset="-34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th-TH" sz="1100" b="0" dirty="0">
                          <a:solidFill>
                            <a:srgbClr val="002060"/>
                          </a:solidFill>
                          <a:effectLst/>
                          <a:latin typeface="Chulabhorn Likit Text" panose="00000800000000000000" pitchFamily="2" charset="-34"/>
                          <a:ea typeface="Times New Roman" panose="02020603050405020304" pitchFamily="18" charset="0"/>
                          <a:cs typeface="Chulabhorn Likit Text" panose="00000800000000000000" pitchFamily="2" charset="-34"/>
                        </a:rPr>
                        <a:t>1</a:t>
                      </a:r>
                      <a:endParaRPr lang="en-US" sz="1100" b="0" dirty="0">
                        <a:solidFill>
                          <a:srgbClr val="002060"/>
                        </a:solidFill>
                        <a:effectLst/>
                        <a:latin typeface="Chulabhorn Likit Text" panose="00000800000000000000" pitchFamily="2" charset="-34"/>
                        <a:ea typeface="Calibri" panose="020F0502020204030204" pitchFamily="34" charset="0"/>
                        <a:cs typeface="Chulabhorn Likit Text" panose="00000800000000000000" pitchFamily="2" charset="-34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b="0" dirty="0">
                          <a:solidFill>
                            <a:srgbClr val="002060"/>
                          </a:solidFill>
                          <a:effectLst/>
                          <a:latin typeface="Chulabhorn Likit Text" panose="00000800000000000000" pitchFamily="2" charset="-34"/>
                          <a:ea typeface="Times New Roman" panose="02020603050405020304" pitchFamily="18" charset="0"/>
                          <a:cs typeface="Chulabhorn Likit Text" panose="00000800000000000000" pitchFamily="2" charset="-34"/>
                        </a:rPr>
                        <a:t> 530,000 </a:t>
                      </a:r>
                      <a:endParaRPr lang="en-US" sz="1100" b="0" dirty="0">
                        <a:solidFill>
                          <a:srgbClr val="002060"/>
                        </a:solidFill>
                        <a:effectLst/>
                        <a:latin typeface="Chulabhorn Likit Text" panose="00000800000000000000" pitchFamily="2" charset="-34"/>
                        <a:ea typeface="Calibri" panose="020F0502020204030204" pitchFamily="34" charset="0"/>
                        <a:cs typeface="Chulabhorn Likit Text" panose="00000800000000000000" pitchFamily="2" charset="-34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b="0" dirty="0">
                          <a:solidFill>
                            <a:srgbClr val="002060"/>
                          </a:solidFill>
                          <a:effectLst/>
                          <a:latin typeface="Chulabhorn Likit Text" panose="00000800000000000000" pitchFamily="2" charset="-34"/>
                          <a:ea typeface="Times New Roman" panose="02020603050405020304" pitchFamily="18" charset="0"/>
                          <a:cs typeface="Chulabhorn Likit Text" panose="00000800000000000000" pitchFamily="2" charset="-34"/>
                        </a:rPr>
                        <a:t> </a:t>
                      </a:r>
                      <a:endParaRPr lang="en-US" sz="1100" b="0" dirty="0">
                        <a:solidFill>
                          <a:srgbClr val="002060"/>
                        </a:solidFill>
                        <a:effectLst/>
                        <a:latin typeface="Chulabhorn Likit Text" panose="00000800000000000000" pitchFamily="2" charset="-34"/>
                        <a:ea typeface="Calibri" panose="020F0502020204030204" pitchFamily="34" charset="0"/>
                        <a:cs typeface="Chulabhorn Likit Text" panose="00000800000000000000" pitchFamily="2" charset="-34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b="0" dirty="0">
                          <a:solidFill>
                            <a:srgbClr val="002060"/>
                          </a:solidFill>
                          <a:effectLst/>
                          <a:latin typeface="Chulabhorn Likit Text" panose="00000800000000000000" pitchFamily="2" charset="-34"/>
                          <a:ea typeface="Times New Roman" panose="02020603050405020304" pitchFamily="18" charset="0"/>
                          <a:cs typeface="Chulabhorn Likit Text" panose="00000800000000000000" pitchFamily="2" charset="-34"/>
                        </a:rPr>
                        <a:t> </a:t>
                      </a:r>
                      <a:endParaRPr lang="en-US" sz="1100" b="0" dirty="0">
                        <a:solidFill>
                          <a:srgbClr val="002060"/>
                        </a:solidFill>
                        <a:effectLst/>
                        <a:latin typeface="Chulabhorn Likit Text" panose="00000800000000000000" pitchFamily="2" charset="-34"/>
                        <a:ea typeface="Calibri" panose="020F0502020204030204" pitchFamily="34" charset="0"/>
                        <a:cs typeface="Chulabhorn Likit Text" panose="00000800000000000000" pitchFamily="2" charset="-34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b="0" dirty="0">
                          <a:solidFill>
                            <a:srgbClr val="002060"/>
                          </a:solidFill>
                          <a:effectLst/>
                          <a:latin typeface="Chulabhorn Likit Text" panose="00000800000000000000" pitchFamily="2" charset="-34"/>
                          <a:ea typeface="Times New Roman" panose="02020603050405020304" pitchFamily="18" charset="0"/>
                          <a:cs typeface="Chulabhorn Likit Text" panose="00000800000000000000" pitchFamily="2" charset="-34"/>
                        </a:rPr>
                        <a:t> </a:t>
                      </a:r>
                      <a:endParaRPr lang="en-US" sz="1100" b="0" dirty="0">
                        <a:solidFill>
                          <a:srgbClr val="002060"/>
                        </a:solidFill>
                        <a:effectLst/>
                        <a:latin typeface="Chulabhorn Likit Text" panose="00000800000000000000" pitchFamily="2" charset="-34"/>
                        <a:ea typeface="Calibri" panose="020F0502020204030204" pitchFamily="34" charset="0"/>
                        <a:cs typeface="Chulabhorn Likit Text" panose="00000800000000000000" pitchFamily="2" charset="-34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b="0" dirty="0">
                          <a:solidFill>
                            <a:srgbClr val="002060"/>
                          </a:solidFill>
                          <a:effectLst/>
                          <a:latin typeface="Chulabhorn Likit Text" panose="00000800000000000000" pitchFamily="2" charset="-34"/>
                          <a:ea typeface="Times New Roman" panose="02020603050405020304" pitchFamily="18" charset="0"/>
                          <a:cs typeface="Chulabhorn Likit Text" panose="00000800000000000000" pitchFamily="2" charset="-34"/>
                        </a:rPr>
                        <a:t> </a:t>
                      </a:r>
                      <a:endParaRPr lang="en-US" sz="1100" b="0" dirty="0">
                        <a:solidFill>
                          <a:srgbClr val="002060"/>
                        </a:solidFill>
                        <a:effectLst/>
                        <a:latin typeface="Chulabhorn Likit Text" panose="00000800000000000000" pitchFamily="2" charset="-34"/>
                        <a:ea typeface="Calibri" panose="020F0502020204030204" pitchFamily="34" charset="0"/>
                        <a:cs typeface="Chulabhorn Likit Text" panose="00000800000000000000" pitchFamily="2" charset="-34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b="0" dirty="0">
                          <a:solidFill>
                            <a:srgbClr val="002060"/>
                          </a:solidFill>
                          <a:effectLst/>
                          <a:latin typeface="Chulabhorn Likit Text" panose="00000800000000000000" pitchFamily="2" charset="-34"/>
                          <a:ea typeface="Times New Roman" panose="02020603050405020304" pitchFamily="18" charset="0"/>
                          <a:cs typeface="Chulabhorn Likit Text" panose="00000800000000000000" pitchFamily="2" charset="-34"/>
                        </a:rPr>
                        <a:t> </a:t>
                      </a:r>
                      <a:endParaRPr lang="en-US" sz="1100" b="0" dirty="0">
                        <a:solidFill>
                          <a:srgbClr val="002060"/>
                        </a:solidFill>
                        <a:effectLst/>
                        <a:latin typeface="Chulabhorn Likit Text" panose="00000800000000000000" pitchFamily="2" charset="-34"/>
                        <a:ea typeface="Calibri" panose="020F0502020204030204" pitchFamily="34" charset="0"/>
                        <a:cs typeface="Chulabhorn Likit Text" panose="00000800000000000000" pitchFamily="2" charset="-34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b="0" dirty="0">
                          <a:solidFill>
                            <a:srgbClr val="002060"/>
                          </a:solidFill>
                          <a:effectLst/>
                          <a:latin typeface="Chulabhorn Likit Text" panose="00000800000000000000" pitchFamily="2" charset="-34"/>
                          <a:ea typeface="Times New Roman" panose="02020603050405020304" pitchFamily="18" charset="0"/>
                          <a:cs typeface="Chulabhorn Likit Text" panose="00000800000000000000" pitchFamily="2" charset="-34"/>
                        </a:rPr>
                        <a:t> </a:t>
                      </a:r>
                      <a:endParaRPr lang="en-US" sz="1100" b="0" dirty="0">
                        <a:solidFill>
                          <a:srgbClr val="002060"/>
                        </a:solidFill>
                        <a:effectLst/>
                        <a:latin typeface="Chulabhorn Likit Text" panose="00000800000000000000" pitchFamily="2" charset="-34"/>
                        <a:ea typeface="Calibri" panose="020F0502020204030204" pitchFamily="34" charset="0"/>
                        <a:cs typeface="Chulabhorn Likit Text" panose="00000800000000000000" pitchFamily="2" charset="-34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b="0" dirty="0">
                          <a:solidFill>
                            <a:srgbClr val="002060"/>
                          </a:solidFill>
                          <a:effectLst/>
                          <a:latin typeface="Chulabhorn Likit Text" panose="00000800000000000000" pitchFamily="2" charset="-34"/>
                          <a:ea typeface="Times New Roman" panose="02020603050405020304" pitchFamily="18" charset="0"/>
                          <a:cs typeface="Chulabhorn Likit Text" panose="00000800000000000000" pitchFamily="2" charset="-34"/>
                        </a:rPr>
                        <a:t> </a:t>
                      </a:r>
                      <a:endParaRPr lang="en-US" sz="1100" b="0" dirty="0">
                        <a:solidFill>
                          <a:srgbClr val="002060"/>
                        </a:solidFill>
                        <a:effectLst/>
                        <a:latin typeface="Chulabhorn Likit Text" panose="00000800000000000000" pitchFamily="2" charset="-34"/>
                        <a:ea typeface="Calibri" panose="020F0502020204030204" pitchFamily="34" charset="0"/>
                        <a:cs typeface="Chulabhorn Likit Text" panose="00000800000000000000" pitchFamily="2" charset="-34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8D8CA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b="0" dirty="0">
                          <a:solidFill>
                            <a:srgbClr val="002060"/>
                          </a:solidFill>
                          <a:effectLst/>
                          <a:latin typeface="Chulabhorn Likit Text" panose="00000800000000000000" pitchFamily="2" charset="-34"/>
                          <a:ea typeface="Times New Roman" panose="02020603050405020304" pitchFamily="18" charset="0"/>
                          <a:cs typeface="Chulabhorn Likit Text" panose="00000800000000000000" pitchFamily="2" charset="-34"/>
                        </a:rPr>
                        <a:t> </a:t>
                      </a:r>
                      <a:endParaRPr lang="en-US" sz="1100" b="0" dirty="0">
                        <a:solidFill>
                          <a:srgbClr val="002060"/>
                        </a:solidFill>
                        <a:effectLst/>
                        <a:latin typeface="Chulabhorn Likit Text" panose="00000800000000000000" pitchFamily="2" charset="-34"/>
                        <a:ea typeface="Calibri" panose="020F0502020204030204" pitchFamily="34" charset="0"/>
                        <a:cs typeface="Chulabhorn Likit Text" panose="00000800000000000000" pitchFamily="2" charset="-34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8D8CA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b="0" dirty="0">
                          <a:solidFill>
                            <a:srgbClr val="002060"/>
                          </a:solidFill>
                          <a:effectLst/>
                          <a:latin typeface="Chulabhorn Likit Text" panose="00000800000000000000" pitchFamily="2" charset="-34"/>
                          <a:ea typeface="Times New Roman" panose="02020603050405020304" pitchFamily="18" charset="0"/>
                          <a:cs typeface="Chulabhorn Likit Text" panose="00000800000000000000" pitchFamily="2" charset="-34"/>
                        </a:rPr>
                        <a:t> </a:t>
                      </a:r>
                      <a:endParaRPr lang="en-US" sz="1100" b="0" dirty="0">
                        <a:solidFill>
                          <a:srgbClr val="002060"/>
                        </a:solidFill>
                        <a:effectLst/>
                        <a:latin typeface="Chulabhorn Likit Text" panose="00000800000000000000" pitchFamily="2" charset="-34"/>
                        <a:ea typeface="Calibri" panose="020F0502020204030204" pitchFamily="34" charset="0"/>
                        <a:cs typeface="Chulabhorn Likit Text" panose="00000800000000000000" pitchFamily="2" charset="-34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8D8CA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b="0" dirty="0">
                          <a:solidFill>
                            <a:srgbClr val="002060"/>
                          </a:solidFill>
                          <a:effectLst/>
                          <a:latin typeface="Chulabhorn Likit Text" panose="00000800000000000000" pitchFamily="2" charset="-34"/>
                          <a:ea typeface="Times New Roman" panose="02020603050405020304" pitchFamily="18" charset="0"/>
                          <a:cs typeface="Chulabhorn Likit Text" panose="00000800000000000000" pitchFamily="2" charset="-34"/>
                        </a:rPr>
                        <a:t> </a:t>
                      </a:r>
                      <a:endParaRPr lang="en-US" sz="1100" b="0" dirty="0">
                        <a:solidFill>
                          <a:srgbClr val="002060"/>
                        </a:solidFill>
                        <a:effectLst/>
                        <a:latin typeface="Chulabhorn Likit Text" panose="00000800000000000000" pitchFamily="2" charset="-34"/>
                        <a:ea typeface="Calibri" panose="020F0502020204030204" pitchFamily="34" charset="0"/>
                        <a:cs typeface="Chulabhorn Likit Text" panose="00000800000000000000" pitchFamily="2" charset="-34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b="0" dirty="0">
                          <a:solidFill>
                            <a:srgbClr val="002060"/>
                          </a:solidFill>
                          <a:effectLst/>
                          <a:latin typeface="Chulabhorn Likit Text" panose="00000800000000000000" pitchFamily="2" charset="-34"/>
                          <a:ea typeface="Times New Roman" panose="02020603050405020304" pitchFamily="18" charset="0"/>
                          <a:cs typeface="Chulabhorn Likit Text" panose="00000800000000000000" pitchFamily="2" charset="-34"/>
                        </a:rPr>
                        <a:t> </a:t>
                      </a:r>
                      <a:endParaRPr lang="en-US" sz="1100" b="0" dirty="0">
                        <a:solidFill>
                          <a:srgbClr val="002060"/>
                        </a:solidFill>
                        <a:effectLst/>
                        <a:latin typeface="Chulabhorn Likit Text" panose="00000800000000000000" pitchFamily="2" charset="-34"/>
                        <a:ea typeface="Calibri" panose="020F0502020204030204" pitchFamily="34" charset="0"/>
                        <a:cs typeface="Chulabhorn Likit Text" panose="00000800000000000000" pitchFamily="2" charset="-34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b="0" dirty="0">
                          <a:solidFill>
                            <a:srgbClr val="002060"/>
                          </a:solidFill>
                          <a:effectLst/>
                          <a:latin typeface="Chulabhorn Likit Text" panose="00000800000000000000" pitchFamily="2" charset="-34"/>
                          <a:ea typeface="Times New Roman" panose="02020603050405020304" pitchFamily="18" charset="0"/>
                          <a:cs typeface="Chulabhorn Likit Text" panose="00000800000000000000" pitchFamily="2" charset="-34"/>
                        </a:rPr>
                        <a:t> </a:t>
                      </a:r>
                      <a:endParaRPr lang="en-US" sz="1100" b="0" dirty="0">
                        <a:solidFill>
                          <a:srgbClr val="002060"/>
                        </a:solidFill>
                        <a:effectLst/>
                        <a:latin typeface="Chulabhorn Likit Text" panose="00000800000000000000" pitchFamily="2" charset="-34"/>
                        <a:ea typeface="Calibri" panose="020F0502020204030204" pitchFamily="34" charset="0"/>
                        <a:cs typeface="Chulabhorn Likit Text" panose="00000800000000000000" pitchFamily="2" charset="-34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th-TH" sz="1100" b="0" dirty="0">
                          <a:solidFill>
                            <a:srgbClr val="002060"/>
                          </a:solidFill>
                          <a:effectLst/>
                          <a:latin typeface="Chulabhorn Likit Text" panose="00000800000000000000" pitchFamily="2" charset="-34"/>
                          <a:ea typeface="Times New Roman" panose="02020603050405020304" pitchFamily="18" charset="0"/>
                          <a:cs typeface="Chulabhorn Likit Text" panose="00000800000000000000" pitchFamily="2" charset="-34"/>
                        </a:rPr>
                        <a:t>สกส.</a:t>
                      </a:r>
                      <a:endParaRPr lang="en-US" sz="1100" b="0" dirty="0">
                        <a:solidFill>
                          <a:srgbClr val="002060"/>
                        </a:solidFill>
                        <a:effectLst/>
                        <a:latin typeface="Chulabhorn Likit Text" panose="00000800000000000000" pitchFamily="2" charset="-34"/>
                        <a:ea typeface="Calibri" panose="020F0502020204030204" pitchFamily="34" charset="0"/>
                        <a:cs typeface="Chulabhorn Likit Text" panose="00000800000000000000" pitchFamily="2" charset="-34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th-TH" sz="1100" b="0" dirty="0">
                          <a:solidFill>
                            <a:srgbClr val="002060"/>
                          </a:solidFill>
                          <a:effectLst/>
                          <a:latin typeface="Chulabhorn Likit Text" panose="00000800000000000000" pitchFamily="2" charset="-34"/>
                          <a:ea typeface="Times New Roman" panose="02020603050405020304" pitchFamily="18" charset="0"/>
                          <a:cs typeface="Chulabhorn Likit Text" panose="00000800000000000000" pitchFamily="2" charset="-34"/>
                        </a:rPr>
                        <a:t>สกส.(นย)</a:t>
                      </a:r>
                      <a:endParaRPr lang="en-US" sz="1100" b="0" dirty="0">
                        <a:solidFill>
                          <a:srgbClr val="002060"/>
                        </a:solidFill>
                        <a:effectLst/>
                        <a:latin typeface="Chulabhorn Likit Text" panose="00000800000000000000" pitchFamily="2" charset="-34"/>
                        <a:ea typeface="Calibri" panose="020F0502020204030204" pitchFamily="34" charset="0"/>
                        <a:cs typeface="Chulabhorn Likit Text" panose="00000800000000000000" pitchFamily="2" charset="-34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87183484"/>
                  </a:ext>
                </a:extLst>
              </a:tr>
            </a:tbl>
          </a:graphicData>
        </a:graphic>
      </p:graphicFrame>
      <p:sp>
        <p:nvSpPr>
          <p:cNvPr id="5" name="Text Box 7"/>
          <p:cNvSpPr txBox="1">
            <a:spLocks noChangeArrowheads="1"/>
          </p:cNvSpPr>
          <p:nvPr/>
        </p:nvSpPr>
        <p:spPr bwMode="auto">
          <a:xfrm>
            <a:off x="3862917" y="10903479"/>
            <a:ext cx="2247636" cy="269113"/>
          </a:xfrm>
          <a:prstGeom prst="rect">
            <a:avLst/>
          </a:prstGeom>
          <a:solidFill>
            <a:srgbClr val="FFFFFF"/>
          </a:solidFill>
          <a:ln w="9525">
            <a:noFill/>
            <a:miter lim="800000"/>
            <a:headEnd/>
            <a:tailEnd/>
          </a:ln>
        </p:spPr>
        <p:txBody>
          <a:bodyPr rot="0" vert="horz" wrap="square" lIns="76200" tIns="38100" rIns="76200" bIns="38100" anchor="t" anchorCtr="0">
            <a:spAutoFit/>
          </a:bodyPr>
          <a:lstStyle/>
          <a:p>
            <a:pPr>
              <a:lnSpc>
                <a:spcPct val="107000"/>
              </a:lnSpc>
              <a:spcAft>
                <a:spcPts val="667"/>
              </a:spcAft>
            </a:pPr>
            <a:r>
              <a:rPr lang="th-TH" sz="1167">
                <a:latin typeface="Calibri" panose="020F0502020204030204" pitchFamily="34" charset="0"/>
                <a:ea typeface="Calibri" panose="020F0502020204030204" pitchFamily="34" charset="0"/>
                <a:cs typeface="Cordia New" panose="020B0304020202020204" pitchFamily="34" charset="-34"/>
              </a:rPr>
              <a:t>๒๙</a:t>
            </a:r>
            <a:endParaRPr lang="en-US" sz="917">
              <a:latin typeface="Calibri" panose="020F0502020204030204" pitchFamily="34" charset="0"/>
              <a:ea typeface="Calibri" panose="020F0502020204030204" pitchFamily="34" charset="0"/>
              <a:cs typeface="Cordia New" panose="020B0304020202020204" pitchFamily="34" charset="-34"/>
            </a:endParaRPr>
          </a:p>
        </p:txBody>
      </p:sp>
      <p:sp>
        <p:nvSpPr>
          <p:cNvPr id="6" name="Text Box 5"/>
          <p:cNvSpPr txBox="1">
            <a:spLocks noChangeArrowheads="1"/>
          </p:cNvSpPr>
          <p:nvPr/>
        </p:nvSpPr>
        <p:spPr bwMode="auto">
          <a:xfrm>
            <a:off x="4688417" y="10992115"/>
            <a:ext cx="2247636" cy="269113"/>
          </a:xfrm>
          <a:prstGeom prst="rect">
            <a:avLst/>
          </a:prstGeom>
          <a:solidFill>
            <a:srgbClr val="FFFFFF"/>
          </a:solidFill>
          <a:ln w="9525">
            <a:noFill/>
            <a:miter lim="800000"/>
            <a:headEnd/>
            <a:tailEnd/>
          </a:ln>
        </p:spPr>
        <p:txBody>
          <a:bodyPr rot="0" vert="horz" wrap="square" lIns="76200" tIns="38100" rIns="76200" bIns="38100" anchor="t" anchorCtr="0">
            <a:spAutoFit/>
          </a:bodyPr>
          <a:lstStyle/>
          <a:p>
            <a:pPr>
              <a:lnSpc>
                <a:spcPct val="107000"/>
              </a:lnSpc>
              <a:spcAft>
                <a:spcPts val="667"/>
              </a:spcAft>
            </a:pPr>
            <a:r>
              <a:rPr lang="th-TH" sz="1167">
                <a:latin typeface="Calibri" panose="020F0502020204030204" pitchFamily="34" charset="0"/>
                <a:ea typeface="Calibri" panose="020F0502020204030204" pitchFamily="34" charset="0"/>
                <a:cs typeface="Cordia New" panose="020B0304020202020204" pitchFamily="34" charset="-34"/>
              </a:rPr>
              <a:t>๒๙</a:t>
            </a:r>
            <a:endParaRPr lang="en-US" sz="917">
              <a:latin typeface="Calibri" panose="020F0502020204030204" pitchFamily="34" charset="0"/>
              <a:ea typeface="Calibri" panose="020F0502020204030204" pitchFamily="34" charset="0"/>
              <a:cs typeface="Cordia New" panose="020B0304020202020204" pitchFamily="34" charset="-34"/>
            </a:endParaRPr>
          </a:p>
        </p:txBody>
      </p:sp>
      <p:sp>
        <p:nvSpPr>
          <p:cNvPr id="7" name="Rectangle 3"/>
          <p:cNvSpPr>
            <a:spLocks noChangeArrowheads="1"/>
          </p:cNvSpPr>
          <p:nvPr/>
        </p:nvSpPr>
        <p:spPr bwMode="auto">
          <a:xfrm>
            <a:off x="502019" y="726316"/>
            <a:ext cx="9265373" cy="400110"/>
          </a:xfrm>
          <a:prstGeom prst="rect">
            <a:avLst/>
          </a:prstGeom>
          <a:solidFill>
            <a:srgbClr val="FBF8F1"/>
          </a:solidFill>
          <a:ln>
            <a:noFill/>
          </a:ln>
          <a:effectLst/>
        </p:spPr>
        <p:txBody>
          <a:bodyPr vert="horz" wrap="square" lIns="76200" tIns="38100" rIns="76200" bIns="38100" numCol="1" anchor="ctr" anchorCtr="0" compatLnSpc="1">
            <a:prstTxWarp prst="textNoShape">
              <a:avLst/>
            </a:prstTxWarp>
            <a:spAutoFit/>
          </a:bodyPr>
          <a:lstStyle/>
          <a:p>
            <a:pPr lvl="0" eaLnBrk="0" fontAlgn="base" hangingPunct="0">
              <a:lnSpc>
                <a:spcPct val="150000"/>
              </a:lnSpc>
              <a:spcBef>
                <a:spcPct val="0"/>
              </a:spcBef>
              <a:spcAft>
                <a:spcPct val="0"/>
              </a:spcAft>
            </a:pPr>
            <a:r>
              <a:rPr lang="th-TH" sz="1400" b="1" dirty="0">
                <a:solidFill>
                  <a:srgbClr val="002060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ประเด็นการพัฒนาที่ </a:t>
            </a:r>
            <a:r>
              <a:rPr lang="en-US" sz="1400" b="1" dirty="0">
                <a:solidFill>
                  <a:srgbClr val="002060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2 </a:t>
            </a:r>
            <a:r>
              <a:rPr lang="th-TH" sz="1400" b="1" dirty="0">
                <a:solidFill>
                  <a:srgbClr val="002060"/>
                </a:solidFill>
                <a:effectLst/>
                <a:latin typeface="Chulabhorn Likit Text" panose="00000500000000000000" pitchFamily="50" charset="-34"/>
                <a:ea typeface="Cordia New" panose="020B0304020202020204" pitchFamily="34" charset="-34"/>
                <a:cs typeface="Chulabhorn Likit Text" panose="00000500000000000000" pitchFamily="50" charset="-34"/>
              </a:rPr>
              <a:t>การใช้เทคโนโลยีดิจิทัลเพื่อสนับสนุนการพัฒนาเครือข่ายสตรีและพัฒนาศักยภาพสตรี</a:t>
            </a:r>
            <a:endParaRPr lang="th-TH" altLang="th-TH" sz="1400" b="1" dirty="0">
              <a:solidFill>
                <a:srgbClr val="002060"/>
              </a:solidFill>
              <a:latin typeface="Chulabhorn Likit Text" panose="00000500000000000000" pitchFamily="50" charset="-34"/>
              <a:cs typeface="Chulabhorn Likit Text" panose="00000500000000000000" pitchFamily="50" charset="-34"/>
            </a:endParaRPr>
          </a:p>
        </p:txBody>
      </p:sp>
      <p:sp>
        <p:nvSpPr>
          <p:cNvPr id="8" name="Rectangle 6"/>
          <p:cNvSpPr>
            <a:spLocks noChangeArrowheads="1"/>
          </p:cNvSpPr>
          <p:nvPr/>
        </p:nvSpPr>
        <p:spPr bwMode="auto">
          <a:xfrm>
            <a:off x="874449" y="2394768"/>
            <a:ext cx="153953" cy="3077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76200" tIns="38100" rIns="76200" bIns="38100" numCol="1" anchor="ctr" anchorCtr="0" compatLnSpc="1">
            <a:prstTxWarp prst="textNoShape">
              <a:avLst/>
            </a:prstTxWarp>
            <a:spAutoFit/>
          </a:bodyPr>
          <a:lstStyle/>
          <a:p>
            <a:endParaRPr lang="th-TH" sz="1500"/>
          </a:p>
        </p:txBody>
      </p:sp>
      <p:graphicFrame>
        <p:nvGraphicFramePr>
          <p:cNvPr id="9" name="Table 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16411482"/>
              </p:ext>
            </p:extLst>
          </p:nvPr>
        </p:nvGraphicFramePr>
        <p:xfrm>
          <a:off x="304799" y="4910541"/>
          <a:ext cx="9659813" cy="736792"/>
        </p:xfrm>
        <a:graphic>
          <a:graphicData uri="http://schemas.openxmlformats.org/drawingml/2006/table">
            <a:tbl>
              <a:tblPr firstRow="1" firstCol="1" bandRow="1">
                <a:tableStyleId>{5C22544A-7EE6-4342-B048-85BDC9FD1C3A}</a:tableStyleId>
              </a:tblPr>
              <a:tblGrid>
                <a:gridCol w="1948543">
                  <a:extLst>
                    <a:ext uri="{9D8B030D-6E8A-4147-A177-3AD203B41FA5}">
                      <a16:colId xmlns:a16="http://schemas.microsoft.com/office/drawing/2014/main" val="2917400288"/>
                    </a:ext>
                  </a:extLst>
                </a:gridCol>
                <a:gridCol w="1208314">
                  <a:extLst>
                    <a:ext uri="{9D8B030D-6E8A-4147-A177-3AD203B41FA5}">
                      <a16:colId xmlns:a16="http://schemas.microsoft.com/office/drawing/2014/main" val="2593844466"/>
                    </a:ext>
                  </a:extLst>
                </a:gridCol>
                <a:gridCol w="1208314">
                  <a:extLst>
                    <a:ext uri="{9D8B030D-6E8A-4147-A177-3AD203B41FA5}">
                      <a16:colId xmlns:a16="http://schemas.microsoft.com/office/drawing/2014/main" val="3908670305"/>
                    </a:ext>
                  </a:extLst>
                </a:gridCol>
                <a:gridCol w="1093671">
                  <a:extLst>
                    <a:ext uri="{9D8B030D-6E8A-4147-A177-3AD203B41FA5}">
                      <a16:colId xmlns:a16="http://schemas.microsoft.com/office/drawing/2014/main" val="1224315420"/>
                    </a:ext>
                  </a:extLst>
                </a:gridCol>
                <a:gridCol w="167034">
                  <a:extLst>
                    <a:ext uri="{9D8B030D-6E8A-4147-A177-3AD203B41FA5}">
                      <a16:colId xmlns:a16="http://schemas.microsoft.com/office/drawing/2014/main" val="3329302401"/>
                    </a:ext>
                  </a:extLst>
                </a:gridCol>
                <a:gridCol w="170764">
                  <a:extLst>
                    <a:ext uri="{9D8B030D-6E8A-4147-A177-3AD203B41FA5}">
                      <a16:colId xmlns:a16="http://schemas.microsoft.com/office/drawing/2014/main" val="1210404632"/>
                    </a:ext>
                  </a:extLst>
                </a:gridCol>
                <a:gridCol w="173552">
                  <a:extLst>
                    <a:ext uri="{9D8B030D-6E8A-4147-A177-3AD203B41FA5}">
                      <a16:colId xmlns:a16="http://schemas.microsoft.com/office/drawing/2014/main" val="1155438924"/>
                    </a:ext>
                  </a:extLst>
                </a:gridCol>
                <a:gridCol w="170764">
                  <a:extLst>
                    <a:ext uri="{9D8B030D-6E8A-4147-A177-3AD203B41FA5}">
                      <a16:colId xmlns:a16="http://schemas.microsoft.com/office/drawing/2014/main" val="4181968959"/>
                    </a:ext>
                  </a:extLst>
                </a:gridCol>
                <a:gridCol w="170764">
                  <a:extLst>
                    <a:ext uri="{9D8B030D-6E8A-4147-A177-3AD203B41FA5}">
                      <a16:colId xmlns:a16="http://schemas.microsoft.com/office/drawing/2014/main" val="363384039"/>
                    </a:ext>
                  </a:extLst>
                </a:gridCol>
                <a:gridCol w="173551">
                  <a:extLst>
                    <a:ext uri="{9D8B030D-6E8A-4147-A177-3AD203B41FA5}">
                      <a16:colId xmlns:a16="http://schemas.microsoft.com/office/drawing/2014/main" val="2430190987"/>
                    </a:ext>
                  </a:extLst>
                </a:gridCol>
                <a:gridCol w="170764">
                  <a:extLst>
                    <a:ext uri="{9D8B030D-6E8A-4147-A177-3AD203B41FA5}">
                      <a16:colId xmlns:a16="http://schemas.microsoft.com/office/drawing/2014/main" val="3213374910"/>
                    </a:ext>
                  </a:extLst>
                </a:gridCol>
                <a:gridCol w="170764">
                  <a:extLst>
                    <a:ext uri="{9D8B030D-6E8A-4147-A177-3AD203B41FA5}">
                      <a16:colId xmlns:a16="http://schemas.microsoft.com/office/drawing/2014/main" val="1271948120"/>
                    </a:ext>
                  </a:extLst>
                </a:gridCol>
                <a:gridCol w="173551">
                  <a:extLst>
                    <a:ext uri="{9D8B030D-6E8A-4147-A177-3AD203B41FA5}">
                      <a16:colId xmlns:a16="http://schemas.microsoft.com/office/drawing/2014/main" val="805216838"/>
                    </a:ext>
                  </a:extLst>
                </a:gridCol>
                <a:gridCol w="170764">
                  <a:extLst>
                    <a:ext uri="{9D8B030D-6E8A-4147-A177-3AD203B41FA5}">
                      <a16:colId xmlns:a16="http://schemas.microsoft.com/office/drawing/2014/main" val="3805017890"/>
                    </a:ext>
                  </a:extLst>
                </a:gridCol>
                <a:gridCol w="173551">
                  <a:extLst>
                    <a:ext uri="{9D8B030D-6E8A-4147-A177-3AD203B41FA5}">
                      <a16:colId xmlns:a16="http://schemas.microsoft.com/office/drawing/2014/main" val="1788029405"/>
                    </a:ext>
                  </a:extLst>
                </a:gridCol>
                <a:gridCol w="173552">
                  <a:extLst>
                    <a:ext uri="{9D8B030D-6E8A-4147-A177-3AD203B41FA5}">
                      <a16:colId xmlns:a16="http://schemas.microsoft.com/office/drawing/2014/main" val="147285732"/>
                    </a:ext>
                  </a:extLst>
                </a:gridCol>
                <a:gridCol w="1070798">
                  <a:extLst>
                    <a:ext uri="{9D8B030D-6E8A-4147-A177-3AD203B41FA5}">
                      <a16:colId xmlns:a16="http://schemas.microsoft.com/office/drawing/2014/main" val="2775225572"/>
                    </a:ext>
                  </a:extLst>
                </a:gridCol>
                <a:gridCol w="1070798">
                  <a:extLst>
                    <a:ext uri="{9D8B030D-6E8A-4147-A177-3AD203B41FA5}">
                      <a16:colId xmlns:a16="http://schemas.microsoft.com/office/drawing/2014/main" val="1487120767"/>
                    </a:ext>
                  </a:extLst>
                </a:gridCol>
              </a:tblGrid>
              <a:tr h="368396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0"/>
                        </a:spcAft>
                        <a:tabLst>
                          <a:tab pos="4867275" algn="l"/>
                        </a:tabLst>
                      </a:pPr>
                      <a:r>
                        <a:rPr lang="en-US" sz="1100" b="0" dirty="0" smtClean="0">
                          <a:solidFill>
                            <a:srgbClr val="C00000"/>
                          </a:solidFill>
                          <a:effectLst/>
                          <a:latin typeface="Chulabhorn Likit Text" panose="00000800000000000000" pitchFamily="2" charset="-34"/>
                          <a:ea typeface="Times New Roman" panose="02020603050405020304" pitchFamily="18" charset="0"/>
                          <a:cs typeface="Chulabhorn Likit Text" panose="00000800000000000000" pitchFamily="2" charset="-34"/>
                        </a:rPr>
                        <a:t>4</a:t>
                      </a:r>
                      <a:r>
                        <a:rPr lang="th-TH" sz="1100" b="0" dirty="0" smtClean="0">
                          <a:solidFill>
                            <a:srgbClr val="C00000"/>
                          </a:solidFill>
                          <a:effectLst/>
                          <a:latin typeface="Chulabhorn Likit Text" panose="00000800000000000000" pitchFamily="2" charset="-34"/>
                          <a:ea typeface="Times New Roman" panose="02020603050405020304" pitchFamily="18" charset="0"/>
                          <a:cs typeface="Chulabhorn Likit Text" panose="00000800000000000000" pitchFamily="2" charset="-34"/>
                        </a:rPr>
                        <a:t>. </a:t>
                      </a:r>
                      <a:r>
                        <a:rPr lang="th-TH" sz="1100" b="0" kern="1200" dirty="0">
                          <a:solidFill>
                            <a:srgbClr val="C00000"/>
                          </a:solidFill>
                          <a:effectLst/>
                          <a:latin typeface="Chulabhorn Likit Text" panose="00000800000000000000" pitchFamily="2" charset="-34"/>
                          <a:ea typeface="+mn-ea"/>
                          <a:cs typeface="Chulabhorn Likit Text" panose="00000800000000000000" pitchFamily="2" charset="-34"/>
                        </a:rPr>
                        <a:t>โครงการเพิ่ม</a:t>
                      </a:r>
                      <a:r>
                        <a:rPr lang="th-TH" sz="1100" b="0" kern="1200" dirty="0" smtClean="0">
                          <a:solidFill>
                            <a:srgbClr val="C00000"/>
                          </a:solidFill>
                          <a:effectLst/>
                          <a:latin typeface="Chulabhorn Likit Text" panose="00000800000000000000" pitchFamily="2" charset="-34"/>
                          <a:ea typeface="+mn-ea"/>
                          <a:cs typeface="Chulabhorn Likit Text" panose="00000800000000000000" pitchFamily="2" charset="-34"/>
                        </a:rPr>
                        <a:t>ประสิทธิภาพข้อมูล</a:t>
                      </a:r>
                      <a:r>
                        <a:rPr lang="th-TH" sz="1100" b="0" kern="1200" dirty="0">
                          <a:solidFill>
                            <a:srgbClr val="C00000"/>
                          </a:solidFill>
                          <a:effectLst/>
                          <a:latin typeface="Chulabhorn Likit Text" panose="00000800000000000000" pitchFamily="2" charset="-34"/>
                          <a:ea typeface="+mn-ea"/>
                          <a:cs typeface="Chulabhorn Likit Text" panose="00000800000000000000" pitchFamily="2" charset="-34"/>
                        </a:rPr>
                        <a:t>กลุ่มอาชีพ </a:t>
                      </a:r>
                      <a:endParaRPr lang="en-US" sz="1100" b="0" dirty="0">
                        <a:solidFill>
                          <a:srgbClr val="C00000"/>
                        </a:solidFill>
                        <a:effectLst/>
                        <a:latin typeface="Chulabhorn Likit Text" panose="00000800000000000000" pitchFamily="2" charset="-34"/>
                        <a:ea typeface="Calibri" panose="020F0502020204030204" pitchFamily="34" charset="0"/>
                        <a:cs typeface="Chulabhorn Likit Text" panose="00000800000000000000" pitchFamily="2" charset="-34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th-TH" sz="1100" b="0" kern="1200" dirty="0">
                          <a:solidFill>
                            <a:srgbClr val="002060"/>
                          </a:solidFill>
                          <a:effectLst/>
                          <a:latin typeface="Chulabhorn Likit Text" panose="00000800000000000000" pitchFamily="2" charset="-34"/>
                          <a:ea typeface="+mn-ea"/>
                          <a:cs typeface="Chulabhorn Likit Text" panose="00000800000000000000" pitchFamily="2" charset="-34"/>
                        </a:rPr>
                        <a:t>เว็บไซต์</a:t>
                      </a:r>
                      <a:endParaRPr lang="en-US" sz="1100" b="0" dirty="0">
                        <a:solidFill>
                          <a:srgbClr val="002060"/>
                        </a:solidFill>
                        <a:effectLst/>
                        <a:latin typeface="Chulabhorn Likit Text" panose="00000800000000000000" pitchFamily="2" charset="-34"/>
                        <a:ea typeface="Calibri" panose="020F0502020204030204" pitchFamily="34" charset="0"/>
                        <a:cs typeface="Chulabhorn Likit Text" panose="00000800000000000000" pitchFamily="2" charset="-34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th-TH" sz="1100" b="0" dirty="0">
                          <a:solidFill>
                            <a:srgbClr val="002060"/>
                          </a:solidFill>
                          <a:effectLst/>
                          <a:latin typeface="Chulabhorn Likit Text" panose="00000800000000000000" pitchFamily="2" charset="-34"/>
                          <a:ea typeface="Times New Roman" panose="02020603050405020304" pitchFamily="18" charset="0"/>
                          <a:cs typeface="Chulabhorn Likit Text" panose="00000800000000000000" pitchFamily="2" charset="-34"/>
                        </a:rPr>
                        <a:t>1</a:t>
                      </a:r>
                      <a:endParaRPr lang="en-US" sz="1100" b="0" dirty="0">
                        <a:solidFill>
                          <a:srgbClr val="002060"/>
                        </a:solidFill>
                        <a:effectLst/>
                        <a:latin typeface="Chulabhorn Likit Text" panose="00000800000000000000" pitchFamily="2" charset="-34"/>
                        <a:ea typeface="Calibri" panose="020F0502020204030204" pitchFamily="34" charset="0"/>
                        <a:cs typeface="Chulabhorn Likit Text" panose="00000800000000000000" pitchFamily="2" charset="-34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b="0" dirty="0">
                          <a:solidFill>
                            <a:srgbClr val="002060"/>
                          </a:solidFill>
                          <a:effectLst/>
                          <a:latin typeface="Chulabhorn Likit Text" panose="00000800000000000000" pitchFamily="2" charset="-34"/>
                          <a:ea typeface="Times New Roman" panose="02020603050405020304" pitchFamily="18" charset="0"/>
                          <a:cs typeface="Chulabhorn Likit Text" panose="00000800000000000000" pitchFamily="2" charset="-34"/>
                        </a:rPr>
                        <a:t> 0 </a:t>
                      </a:r>
                      <a:endParaRPr lang="en-US" sz="1100" b="0" dirty="0">
                        <a:solidFill>
                          <a:srgbClr val="002060"/>
                        </a:solidFill>
                        <a:effectLst/>
                        <a:latin typeface="Chulabhorn Likit Text" panose="00000800000000000000" pitchFamily="2" charset="-34"/>
                        <a:ea typeface="Calibri" panose="020F0502020204030204" pitchFamily="34" charset="0"/>
                        <a:cs typeface="Chulabhorn Likit Text" panose="00000800000000000000" pitchFamily="2" charset="-34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b="0" dirty="0">
                          <a:solidFill>
                            <a:srgbClr val="002060"/>
                          </a:solidFill>
                          <a:effectLst/>
                          <a:latin typeface="Chulabhorn Likit Text" panose="00000800000000000000" pitchFamily="2" charset="-34"/>
                          <a:ea typeface="Times New Roman" panose="02020603050405020304" pitchFamily="18" charset="0"/>
                          <a:cs typeface="Chulabhorn Likit Text" panose="00000800000000000000" pitchFamily="2" charset="-34"/>
                        </a:rPr>
                        <a:t> </a:t>
                      </a:r>
                      <a:endParaRPr lang="en-US" sz="1100" b="0" dirty="0">
                        <a:solidFill>
                          <a:srgbClr val="002060"/>
                        </a:solidFill>
                        <a:effectLst/>
                        <a:latin typeface="Chulabhorn Likit Text" panose="00000800000000000000" pitchFamily="2" charset="-34"/>
                        <a:ea typeface="Calibri" panose="020F0502020204030204" pitchFamily="34" charset="0"/>
                        <a:cs typeface="Chulabhorn Likit Text" panose="00000800000000000000" pitchFamily="2" charset="-34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8D8CA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b="0" dirty="0">
                          <a:solidFill>
                            <a:srgbClr val="002060"/>
                          </a:solidFill>
                          <a:effectLst/>
                          <a:latin typeface="Chulabhorn Likit Text" panose="00000800000000000000" pitchFamily="2" charset="-34"/>
                          <a:ea typeface="Times New Roman" panose="02020603050405020304" pitchFamily="18" charset="0"/>
                          <a:cs typeface="Chulabhorn Likit Text" panose="00000800000000000000" pitchFamily="2" charset="-34"/>
                        </a:rPr>
                        <a:t> </a:t>
                      </a:r>
                      <a:endParaRPr lang="en-US" sz="1100" b="0" dirty="0">
                        <a:solidFill>
                          <a:srgbClr val="002060"/>
                        </a:solidFill>
                        <a:effectLst/>
                        <a:latin typeface="Chulabhorn Likit Text" panose="00000800000000000000" pitchFamily="2" charset="-34"/>
                        <a:ea typeface="Calibri" panose="020F0502020204030204" pitchFamily="34" charset="0"/>
                        <a:cs typeface="Chulabhorn Likit Text" panose="00000800000000000000" pitchFamily="2" charset="-34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8D8CA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b="0" dirty="0">
                          <a:solidFill>
                            <a:srgbClr val="002060"/>
                          </a:solidFill>
                          <a:effectLst/>
                          <a:latin typeface="Chulabhorn Likit Text" panose="00000800000000000000" pitchFamily="2" charset="-34"/>
                          <a:ea typeface="Times New Roman" panose="02020603050405020304" pitchFamily="18" charset="0"/>
                          <a:cs typeface="Chulabhorn Likit Text" panose="00000800000000000000" pitchFamily="2" charset="-34"/>
                        </a:rPr>
                        <a:t> </a:t>
                      </a:r>
                      <a:endParaRPr lang="en-US" sz="1100" b="0" dirty="0">
                        <a:solidFill>
                          <a:srgbClr val="002060"/>
                        </a:solidFill>
                        <a:effectLst/>
                        <a:latin typeface="Chulabhorn Likit Text" panose="00000800000000000000" pitchFamily="2" charset="-34"/>
                        <a:ea typeface="Calibri" panose="020F0502020204030204" pitchFamily="34" charset="0"/>
                        <a:cs typeface="Chulabhorn Likit Text" panose="00000800000000000000" pitchFamily="2" charset="-34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8D8CA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b="0" dirty="0">
                          <a:solidFill>
                            <a:srgbClr val="002060"/>
                          </a:solidFill>
                          <a:effectLst/>
                          <a:latin typeface="Chulabhorn Likit Text" panose="00000800000000000000" pitchFamily="2" charset="-34"/>
                          <a:ea typeface="Times New Roman" panose="02020603050405020304" pitchFamily="18" charset="0"/>
                          <a:cs typeface="Chulabhorn Likit Text" panose="00000800000000000000" pitchFamily="2" charset="-34"/>
                        </a:rPr>
                        <a:t> </a:t>
                      </a:r>
                      <a:endParaRPr lang="en-US" sz="1100" b="0" dirty="0">
                        <a:solidFill>
                          <a:srgbClr val="002060"/>
                        </a:solidFill>
                        <a:effectLst/>
                        <a:latin typeface="Chulabhorn Likit Text" panose="00000800000000000000" pitchFamily="2" charset="-34"/>
                        <a:ea typeface="Calibri" panose="020F0502020204030204" pitchFamily="34" charset="0"/>
                        <a:cs typeface="Chulabhorn Likit Text" panose="00000800000000000000" pitchFamily="2" charset="-34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b="0" dirty="0">
                          <a:solidFill>
                            <a:srgbClr val="002060"/>
                          </a:solidFill>
                          <a:effectLst/>
                          <a:latin typeface="Chulabhorn Likit Text" panose="00000800000000000000" pitchFamily="2" charset="-34"/>
                          <a:ea typeface="Times New Roman" panose="02020603050405020304" pitchFamily="18" charset="0"/>
                          <a:cs typeface="Chulabhorn Likit Text" panose="00000800000000000000" pitchFamily="2" charset="-34"/>
                        </a:rPr>
                        <a:t> </a:t>
                      </a:r>
                      <a:endParaRPr lang="en-US" sz="1100" b="0" dirty="0">
                        <a:solidFill>
                          <a:srgbClr val="002060"/>
                        </a:solidFill>
                        <a:effectLst/>
                        <a:latin typeface="Chulabhorn Likit Text" panose="00000800000000000000" pitchFamily="2" charset="-34"/>
                        <a:ea typeface="Calibri" panose="020F0502020204030204" pitchFamily="34" charset="0"/>
                        <a:cs typeface="Chulabhorn Likit Text" panose="00000800000000000000" pitchFamily="2" charset="-34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b="0" dirty="0">
                          <a:solidFill>
                            <a:srgbClr val="002060"/>
                          </a:solidFill>
                          <a:effectLst/>
                          <a:latin typeface="Chulabhorn Likit Text" panose="00000800000000000000" pitchFamily="2" charset="-34"/>
                          <a:ea typeface="Times New Roman" panose="02020603050405020304" pitchFamily="18" charset="0"/>
                          <a:cs typeface="Chulabhorn Likit Text" panose="00000800000000000000" pitchFamily="2" charset="-34"/>
                        </a:rPr>
                        <a:t> </a:t>
                      </a:r>
                      <a:endParaRPr lang="en-US" sz="1100" b="0" dirty="0">
                        <a:solidFill>
                          <a:srgbClr val="002060"/>
                        </a:solidFill>
                        <a:effectLst/>
                        <a:latin typeface="Chulabhorn Likit Text" panose="00000800000000000000" pitchFamily="2" charset="-34"/>
                        <a:ea typeface="Calibri" panose="020F0502020204030204" pitchFamily="34" charset="0"/>
                        <a:cs typeface="Chulabhorn Likit Text" panose="00000800000000000000" pitchFamily="2" charset="-34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b="0" dirty="0">
                          <a:solidFill>
                            <a:srgbClr val="002060"/>
                          </a:solidFill>
                          <a:effectLst/>
                          <a:latin typeface="Chulabhorn Likit Text" panose="00000800000000000000" pitchFamily="2" charset="-34"/>
                          <a:ea typeface="Times New Roman" panose="02020603050405020304" pitchFamily="18" charset="0"/>
                          <a:cs typeface="Chulabhorn Likit Text" panose="00000800000000000000" pitchFamily="2" charset="-34"/>
                        </a:rPr>
                        <a:t> </a:t>
                      </a:r>
                      <a:endParaRPr lang="en-US" sz="1100" b="0" dirty="0">
                        <a:solidFill>
                          <a:srgbClr val="002060"/>
                        </a:solidFill>
                        <a:effectLst/>
                        <a:latin typeface="Chulabhorn Likit Text" panose="00000800000000000000" pitchFamily="2" charset="-34"/>
                        <a:ea typeface="Calibri" panose="020F0502020204030204" pitchFamily="34" charset="0"/>
                        <a:cs typeface="Chulabhorn Likit Text" panose="00000800000000000000" pitchFamily="2" charset="-34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b="0" dirty="0">
                          <a:solidFill>
                            <a:srgbClr val="002060"/>
                          </a:solidFill>
                          <a:effectLst/>
                          <a:latin typeface="Chulabhorn Likit Text" panose="00000800000000000000" pitchFamily="2" charset="-34"/>
                          <a:ea typeface="Times New Roman" panose="02020603050405020304" pitchFamily="18" charset="0"/>
                          <a:cs typeface="Chulabhorn Likit Text" panose="00000800000000000000" pitchFamily="2" charset="-34"/>
                        </a:rPr>
                        <a:t> </a:t>
                      </a:r>
                      <a:endParaRPr lang="en-US" sz="1100" b="0" dirty="0">
                        <a:solidFill>
                          <a:srgbClr val="002060"/>
                        </a:solidFill>
                        <a:effectLst/>
                        <a:latin typeface="Chulabhorn Likit Text" panose="00000800000000000000" pitchFamily="2" charset="-34"/>
                        <a:ea typeface="Calibri" panose="020F0502020204030204" pitchFamily="34" charset="0"/>
                        <a:cs typeface="Chulabhorn Likit Text" panose="00000800000000000000" pitchFamily="2" charset="-34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b="0" dirty="0">
                          <a:solidFill>
                            <a:srgbClr val="002060"/>
                          </a:solidFill>
                          <a:effectLst/>
                          <a:latin typeface="Chulabhorn Likit Text" panose="00000800000000000000" pitchFamily="2" charset="-34"/>
                          <a:ea typeface="Times New Roman" panose="02020603050405020304" pitchFamily="18" charset="0"/>
                          <a:cs typeface="Chulabhorn Likit Text" panose="00000800000000000000" pitchFamily="2" charset="-34"/>
                        </a:rPr>
                        <a:t> </a:t>
                      </a:r>
                      <a:endParaRPr lang="en-US" sz="1100" b="0" dirty="0">
                        <a:solidFill>
                          <a:srgbClr val="002060"/>
                        </a:solidFill>
                        <a:effectLst/>
                        <a:latin typeface="Chulabhorn Likit Text" panose="00000800000000000000" pitchFamily="2" charset="-34"/>
                        <a:ea typeface="Calibri" panose="020F0502020204030204" pitchFamily="34" charset="0"/>
                        <a:cs typeface="Chulabhorn Likit Text" panose="00000800000000000000" pitchFamily="2" charset="-34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b="0" dirty="0">
                          <a:solidFill>
                            <a:srgbClr val="002060"/>
                          </a:solidFill>
                          <a:effectLst/>
                          <a:latin typeface="Chulabhorn Likit Text" panose="00000800000000000000" pitchFamily="2" charset="-34"/>
                          <a:ea typeface="Times New Roman" panose="02020603050405020304" pitchFamily="18" charset="0"/>
                          <a:cs typeface="Chulabhorn Likit Text" panose="00000800000000000000" pitchFamily="2" charset="-34"/>
                        </a:rPr>
                        <a:t> </a:t>
                      </a:r>
                      <a:endParaRPr lang="en-US" sz="1100" b="0" dirty="0">
                        <a:solidFill>
                          <a:srgbClr val="002060"/>
                        </a:solidFill>
                        <a:effectLst/>
                        <a:latin typeface="Chulabhorn Likit Text" panose="00000800000000000000" pitchFamily="2" charset="-34"/>
                        <a:ea typeface="Calibri" panose="020F0502020204030204" pitchFamily="34" charset="0"/>
                        <a:cs typeface="Chulabhorn Likit Text" panose="00000800000000000000" pitchFamily="2" charset="-34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b="0" dirty="0">
                          <a:solidFill>
                            <a:srgbClr val="002060"/>
                          </a:solidFill>
                          <a:effectLst/>
                          <a:latin typeface="Chulabhorn Likit Text" panose="00000800000000000000" pitchFamily="2" charset="-34"/>
                          <a:ea typeface="Times New Roman" panose="02020603050405020304" pitchFamily="18" charset="0"/>
                          <a:cs typeface="Chulabhorn Likit Text" panose="00000800000000000000" pitchFamily="2" charset="-34"/>
                        </a:rPr>
                        <a:t> </a:t>
                      </a:r>
                      <a:endParaRPr lang="en-US" sz="1100" b="0" dirty="0">
                        <a:solidFill>
                          <a:srgbClr val="002060"/>
                        </a:solidFill>
                        <a:effectLst/>
                        <a:latin typeface="Chulabhorn Likit Text" panose="00000800000000000000" pitchFamily="2" charset="-34"/>
                        <a:ea typeface="Calibri" panose="020F0502020204030204" pitchFamily="34" charset="0"/>
                        <a:cs typeface="Chulabhorn Likit Text" panose="00000800000000000000" pitchFamily="2" charset="-34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b="0" dirty="0">
                          <a:solidFill>
                            <a:srgbClr val="002060"/>
                          </a:solidFill>
                          <a:effectLst/>
                          <a:latin typeface="Chulabhorn Likit Text" panose="00000800000000000000" pitchFamily="2" charset="-34"/>
                          <a:ea typeface="Times New Roman" panose="02020603050405020304" pitchFamily="18" charset="0"/>
                          <a:cs typeface="Chulabhorn Likit Text" panose="00000800000000000000" pitchFamily="2" charset="-34"/>
                        </a:rPr>
                        <a:t> </a:t>
                      </a:r>
                      <a:endParaRPr lang="en-US" sz="1100" b="0" dirty="0">
                        <a:solidFill>
                          <a:srgbClr val="002060"/>
                        </a:solidFill>
                        <a:effectLst/>
                        <a:latin typeface="Chulabhorn Likit Text" panose="00000800000000000000" pitchFamily="2" charset="-34"/>
                        <a:ea typeface="Calibri" panose="020F0502020204030204" pitchFamily="34" charset="0"/>
                        <a:cs typeface="Chulabhorn Likit Text" panose="00000800000000000000" pitchFamily="2" charset="-34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th-TH" sz="1100" b="0" dirty="0">
                          <a:solidFill>
                            <a:srgbClr val="002060"/>
                          </a:solidFill>
                          <a:effectLst/>
                          <a:latin typeface="Chulabhorn Likit Text" panose="00000800000000000000" pitchFamily="2" charset="-34"/>
                          <a:ea typeface="Times New Roman" panose="02020603050405020304" pitchFamily="18" charset="0"/>
                          <a:cs typeface="Chulabhorn Likit Text" panose="00000800000000000000" pitchFamily="2" charset="-34"/>
                        </a:rPr>
                        <a:t>สกส.</a:t>
                      </a:r>
                      <a:endParaRPr lang="en-US" sz="1100" b="0" dirty="0">
                        <a:solidFill>
                          <a:srgbClr val="002060"/>
                        </a:solidFill>
                        <a:effectLst/>
                        <a:latin typeface="Chulabhorn Likit Text" panose="00000800000000000000" pitchFamily="2" charset="-34"/>
                        <a:ea typeface="Calibri" panose="020F0502020204030204" pitchFamily="34" charset="0"/>
                        <a:cs typeface="Chulabhorn Likit Text" panose="00000800000000000000" pitchFamily="2" charset="-34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th-TH" sz="1100" b="0" dirty="0">
                          <a:solidFill>
                            <a:srgbClr val="002060"/>
                          </a:solidFill>
                          <a:effectLst/>
                          <a:latin typeface="Chulabhorn Likit Text" panose="00000800000000000000" pitchFamily="2" charset="-34"/>
                          <a:ea typeface="Times New Roman" panose="02020603050405020304" pitchFamily="18" charset="0"/>
                          <a:cs typeface="Chulabhorn Likit Text" panose="00000800000000000000" pitchFamily="2" charset="-34"/>
                        </a:rPr>
                        <a:t>สกส.(นย)</a:t>
                      </a:r>
                      <a:endParaRPr lang="en-US" sz="1100" b="0" dirty="0">
                        <a:solidFill>
                          <a:srgbClr val="002060"/>
                        </a:solidFill>
                        <a:effectLst/>
                        <a:latin typeface="Chulabhorn Likit Text" panose="00000800000000000000" pitchFamily="2" charset="-34"/>
                        <a:ea typeface="Calibri" panose="020F0502020204030204" pitchFamily="34" charset="0"/>
                        <a:cs typeface="Chulabhorn Likit Text" panose="00000800000000000000" pitchFamily="2" charset="-34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56127110"/>
                  </a:ext>
                </a:extLst>
              </a:tr>
              <a:tr h="368396">
                <a:tc gridSpan="3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  <a:tabLst>
                          <a:tab pos="4867275" algn="l"/>
                        </a:tabLst>
                      </a:pPr>
                      <a:r>
                        <a:rPr lang="th-TH" sz="1400" b="1" kern="1200" dirty="0" smtClean="0">
                          <a:solidFill>
                            <a:srgbClr val="002060"/>
                          </a:solidFill>
                          <a:effectLst/>
                          <a:latin typeface="Chulabhorn Likit Text" panose="00000800000000000000" pitchFamily="2" charset="-34"/>
                          <a:ea typeface="+mn-ea"/>
                          <a:cs typeface="Chulabhorn Likit Text" panose="00000800000000000000" pitchFamily="2" charset="-34"/>
                        </a:rPr>
                        <a:t> รวม </a:t>
                      </a:r>
                      <a:endParaRPr lang="en-US" sz="1400" b="1" dirty="0">
                        <a:solidFill>
                          <a:srgbClr val="002060"/>
                        </a:solidFill>
                        <a:effectLst/>
                        <a:latin typeface="Chulabhorn Likit Text" panose="00000800000000000000" pitchFamily="2" charset="-34"/>
                        <a:ea typeface="Calibri" panose="020F0502020204030204" pitchFamily="34" charset="0"/>
                        <a:cs typeface="Chulabhorn Likit Text" panose="00000800000000000000" pitchFamily="2" charset="-34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endParaRPr lang="en-US" sz="1100" b="0" dirty="0">
                        <a:solidFill>
                          <a:srgbClr val="002060"/>
                        </a:solidFill>
                        <a:effectLst/>
                        <a:latin typeface="Chulabhorn Likit Text" panose="00000800000000000000" pitchFamily="2" charset="-34"/>
                        <a:ea typeface="Calibri" panose="020F0502020204030204" pitchFamily="34" charset="0"/>
                        <a:cs typeface="Chulabhorn Likit Text" panose="00000800000000000000" pitchFamily="2" charset="-34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endParaRPr lang="en-US" sz="1100" b="0" dirty="0">
                        <a:solidFill>
                          <a:srgbClr val="002060"/>
                        </a:solidFill>
                        <a:effectLst/>
                        <a:latin typeface="Chulabhorn Likit Text" panose="00000800000000000000" pitchFamily="2" charset="-34"/>
                        <a:ea typeface="Calibri" panose="020F0502020204030204" pitchFamily="34" charset="0"/>
                        <a:cs typeface="Chulabhorn Likit Text" panose="00000800000000000000" pitchFamily="2" charset="-34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b="1" dirty="0" smtClean="0">
                          <a:solidFill>
                            <a:srgbClr val="002060"/>
                          </a:solidFill>
                          <a:effectLst/>
                          <a:latin typeface="Chulabhorn Likit Text" panose="00000800000000000000" pitchFamily="2" charset="-34"/>
                          <a:ea typeface="Calibri" panose="020F0502020204030204" pitchFamily="34" charset="0"/>
                          <a:cs typeface="Chulabhorn Likit Text" panose="00000800000000000000" pitchFamily="2" charset="-34"/>
                        </a:rPr>
                        <a:t>710,000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gridSpan="14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endParaRPr lang="en-US" sz="1100" b="0" dirty="0">
                        <a:solidFill>
                          <a:srgbClr val="002060"/>
                        </a:solidFill>
                        <a:effectLst/>
                        <a:latin typeface="Chulabhorn Likit Text" panose="00000800000000000000" pitchFamily="2" charset="-34"/>
                        <a:ea typeface="Calibri" panose="020F0502020204030204" pitchFamily="34" charset="0"/>
                        <a:cs typeface="Chulabhorn Likit Text" panose="00000800000000000000" pitchFamily="2" charset="-34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8D8CA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endParaRPr lang="en-US" sz="1100" b="0" dirty="0">
                        <a:solidFill>
                          <a:srgbClr val="002060"/>
                        </a:solidFill>
                        <a:effectLst/>
                        <a:latin typeface="Chulabhorn Likit Text" panose="00000800000000000000" pitchFamily="2" charset="-34"/>
                        <a:ea typeface="Calibri" panose="020F0502020204030204" pitchFamily="34" charset="0"/>
                        <a:cs typeface="Chulabhorn Likit Text" panose="00000800000000000000" pitchFamily="2" charset="-34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8D8CA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endParaRPr lang="en-US" sz="1100" b="0" dirty="0">
                        <a:solidFill>
                          <a:srgbClr val="002060"/>
                        </a:solidFill>
                        <a:effectLst/>
                        <a:latin typeface="Chulabhorn Likit Text" panose="00000800000000000000" pitchFamily="2" charset="-34"/>
                        <a:ea typeface="Calibri" panose="020F0502020204030204" pitchFamily="34" charset="0"/>
                        <a:cs typeface="Chulabhorn Likit Text" panose="00000800000000000000" pitchFamily="2" charset="-34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8D8CA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endParaRPr lang="en-US" sz="1100" b="0" dirty="0">
                        <a:solidFill>
                          <a:srgbClr val="002060"/>
                        </a:solidFill>
                        <a:effectLst/>
                        <a:latin typeface="Chulabhorn Likit Text" panose="00000800000000000000" pitchFamily="2" charset="-34"/>
                        <a:ea typeface="Calibri" panose="020F0502020204030204" pitchFamily="34" charset="0"/>
                        <a:cs typeface="Chulabhorn Likit Text" panose="00000800000000000000" pitchFamily="2" charset="-34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endParaRPr lang="en-US" sz="1100" b="0" dirty="0">
                        <a:solidFill>
                          <a:srgbClr val="002060"/>
                        </a:solidFill>
                        <a:effectLst/>
                        <a:latin typeface="Chulabhorn Likit Text" panose="00000800000000000000" pitchFamily="2" charset="-34"/>
                        <a:ea typeface="Calibri" panose="020F0502020204030204" pitchFamily="34" charset="0"/>
                        <a:cs typeface="Chulabhorn Likit Text" panose="00000800000000000000" pitchFamily="2" charset="-34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endParaRPr lang="en-US" sz="1100" b="0" dirty="0">
                        <a:solidFill>
                          <a:srgbClr val="002060"/>
                        </a:solidFill>
                        <a:effectLst/>
                        <a:latin typeface="Chulabhorn Likit Text" panose="00000800000000000000" pitchFamily="2" charset="-34"/>
                        <a:ea typeface="Calibri" panose="020F0502020204030204" pitchFamily="34" charset="0"/>
                        <a:cs typeface="Chulabhorn Likit Text" panose="00000800000000000000" pitchFamily="2" charset="-34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endParaRPr lang="en-US" sz="1100" b="0" dirty="0">
                        <a:solidFill>
                          <a:srgbClr val="002060"/>
                        </a:solidFill>
                        <a:effectLst/>
                        <a:latin typeface="Chulabhorn Likit Text" panose="00000800000000000000" pitchFamily="2" charset="-34"/>
                        <a:ea typeface="Calibri" panose="020F0502020204030204" pitchFamily="34" charset="0"/>
                        <a:cs typeface="Chulabhorn Likit Text" panose="00000800000000000000" pitchFamily="2" charset="-34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endParaRPr lang="en-US" sz="1100" b="0" dirty="0">
                        <a:solidFill>
                          <a:srgbClr val="002060"/>
                        </a:solidFill>
                        <a:effectLst/>
                        <a:latin typeface="Chulabhorn Likit Text" panose="00000800000000000000" pitchFamily="2" charset="-34"/>
                        <a:ea typeface="Calibri" panose="020F0502020204030204" pitchFamily="34" charset="0"/>
                        <a:cs typeface="Chulabhorn Likit Text" panose="00000800000000000000" pitchFamily="2" charset="-34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endParaRPr lang="en-US" sz="1100" b="0" dirty="0">
                        <a:solidFill>
                          <a:srgbClr val="002060"/>
                        </a:solidFill>
                        <a:effectLst/>
                        <a:latin typeface="Chulabhorn Likit Text" panose="00000800000000000000" pitchFamily="2" charset="-34"/>
                        <a:ea typeface="Calibri" panose="020F0502020204030204" pitchFamily="34" charset="0"/>
                        <a:cs typeface="Chulabhorn Likit Text" panose="00000800000000000000" pitchFamily="2" charset="-34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endParaRPr lang="en-US" sz="1100" b="0" dirty="0">
                        <a:solidFill>
                          <a:srgbClr val="002060"/>
                        </a:solidFill>
                        <a:effectLst/>
                        <a:latin typeface="Chulabhorn Likit Text" panose="00000800000000000000" pitchFamily="2" charset="-34"/>
                        <a:ea typeface="Calibri" panose="020F0502020204030204" pitchFamily="34" charset="0"/>
                        <a:cs typeface="Chulabhorn Likit Text" panose="00000800000000000000" pitchFamily="2" charset="-34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endParaRPr lang="en-US" sz="1100" b="0" dirty="0">
                        <a:solidFill>
                          <a:srgbClr val="002060"/>
                        </a:solidFill>
                        <a:effectLst/>
                        <a:latin typeface="Chulabhorn Likit Text" panose="00000800000000000000" pitchFamily="2" charset="-34"/>
                        <a:ea typeface="Calibri" panose="020F0502020204030204" pitchFamily="34" charset="0"/>
                        <a:cs typeface="Chulabhorn Likit Text" panose="00000800000000000000" pitchFamily="2" charset="-34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endParaRPr lang="en-US" sz="1100" b="0" dirty="0">
                        <a:solidFill>
                          <a:srgbClr val="002060"/>
                        </a:solidFill>
                        <a:effectLst/>
                        <a:latin typeface="Chulabhorn Likit Text" panose="00000800000000000000" pitchFamily="2" charset="-34"/>
                        <a:ea typeface="Calibri" panose="020F0502020204030204" pitchFamily="34" charset="0"/>
                        <a:cs typeface="Chulabhorn Likit Text" panose="00000800000000000000" pitchFamily="2" charset="-34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endParaRPr lang="en-US" sz="1100" b="0" dirty="0">
                        <a:solidFill>
                          <a:srgbClr val="002060"/>
                        </a:solidFill>
                        <a:effectLst/>
                        <a:latin typeface="Chulabhorn Likit Text" panose="00000800000000000000" pitchFamily="2" charset="-34"/>
                        <a:ea typeface="Calibri" panose="020F0502020204030204" pitchFamily="34" charset="0"/>
                        <a:cs typeface="Chulabhorn Likit Text" panose="00000800000000000000" pitchFamily="2" charset="-34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endParaRPr lang="en-US" sz="1100" b="0" dirty="0">
                        <a:solidFill>
                          <a:srgbClr val="002060"/>
                        </a:solidFill>
                        <a:effectLst/>
                        <a:latin typeface="Chulabhorn Likit Text" panose="00000800000000000000" pitchFamily="2" charset="-34"/>
                        <a:ea typeface="Calibri" panose="020F0502020204030204" pitchFamily="34" charset="0"/>
                        <a:cs typeface="Chulabhorn Likit Text" panose="00000800000000000000" pitchFamily="2" charset="-34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18259952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404999057"/>
      </p:ext>
    </p:extLst>
  </p:cSld>
  <p:clrMapOvr>
    <a:masterClrMapping/>
  </p:clrMapOvr>
</p:sld>
</file>

<file path=ppt/slides/slide1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ชื่อเรื่อง 1"/>
          <p:cNvSpPr>
            <a:spLocks noGrp="1"/>
          </p:cNvSpPr>
          <p:nvPr>
            <p:ph type="title"/>
          </p:nvPr>
        </p:nvSpPr>
        <p:spPr>
          <a:xfrm>
            <a:off x="1518430" y="311132"/>
            <a:ext cx="6339974" cy="477781"/>
          </a:xfrm>
          <a:solidFill>
            <a:schemeClr val="accent2">
              <a:lumMod val="20000"/>
              <a:lumOff val="80000"/>
            </a:schemeClr>
          </a:solidFill>
          <a:ln>
            <a:noFill/>
          </a:ln>
          <a:effectLst>
            <a:outerShdw blurRad="57785" dist="33020" dir="318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brightRoom" dir="t">
              <a:rot lat="0" lon="0" rev="600000"/>
            </a:lightRig>
          </a:scene3d>
          <a:sp3d prstMaterial="metal">
            <a:bevelT w="38100" h="57150" prst="angle"/>
          </a:sp3d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>
            <a:noAutofit/>
          </a:bodyPr>
          <a:lstStyle/>
          <a:p>
            <a:pPr algn="ctr"/>
            <a:r>
              <a:rPr lang="th-TH" sz="1800" b="1" dirty="0">
                <a:solidFill>
                  <a:srgbClr val="002060"/>
                </a:solidFill>
                <a:latin typeface="Chulabhorn Likit Text" panose="00000500000000000000" pitchFamily="50" charset="-34"/>
                <a:ea typeface="Calibri" panose="020F0502020204030204" pitchFamily="34" charset="0"/>
                <a:cs typeface="Chulabhorn Likit Text" panose="00000500000000000000" pitchFamily="50" charset="-34"/>
              </a:rPr>
              <a:t>โครงการกิจกรรมตาม</a:t>
            </a:r>
            <a:r>
              <a:rPr lang="th-TH" sz="1800" b="1" dirty="0">
                <a:solidFill>
                  <a:srgbClr val="002060"/>
                </a:solidFill>
                <a:latin typeface="Chulabhorn Likit Text" panose="00000500000000000000" pitchFamily="50" charset="-34"/>
                <a:ea typeface="Times New Roman" panose="02020603050405020304" pitchFamily="18" charset="0"/>
                <a:cs typeface="Chulabhorn Likit Text" panose="00000500000000000000" pitchFamily="50" charset="-34"/>
              </a:rPr>
              <a:t>แผนปฏิบัติการดิจิทัลประจำปีบัญชี </a:t>
            </a:r>
            <a:r>
              <a:rPr lang="th-TH" sz="1800" b="1" dirty="0" smtClean="0">
                <a:solidFill>
                  <a:srgbClr val="002060"/>
                </a:solidFill>
                <a:latin typeface="Chulabhorn Likit Text" panose="00000500000000000000" pitchFamily="50" charset="-34"/>
                <a:ea typeface="Times New Roman" panose="02020603050405020304" pitchFamily="18" charset="0"/>
                <a:cs typeface="Chulabhorn Likit Text" panose="00000500000000000000" pitchFamily="50" charset="-34"/>
              </a:rPr>
              <a:t>256</a:t>
            </a:r>
            <a:r>
              <a:rPr lang="en-US" sz="1800" b="1" dirty="0" smtClean="0">
                <a:solidFill>
                  <a:srgbClr val="002060"/>
                </a:solidFill>
                <a:latin typeface="Chulabhorn Likit Text" panose="00000500000000000000" pitchFamily="50" charset="-34"/>
                <a:ea typeface="Times New Roman" panose="02020603050405020304" pitchFamily="18" charset="0"/>
                <a:cs typeface="Chulabhorn Likit Text" panose="00000500000000000000" pitchFamily="50" charset="-34"/>
              </a:rPr>
              <a:t>7</a:t>
            </a:r>
            <a:endParaRPr lang="th-TH" sz="1800" b="1" dirty="0">
              <a:solidFill>
                <a:srgbClr val="002060"/>
              </a:solidFill>
              <a:latin typeface="Chulabhorn Likit Text" panose="00000500000000000000" pitchFamily="50" charset="-34"/>
              <a:cs typeface="Chulabhorn Likit Text" panose="00000500000000000000" pitchFamily="50" charset="-34"/>
            </a:endParaRPr>
          </a:p>
        </p:txBody>
      </p:sp>
      <p:graphicFrame>
        <p:nvGraphicFramePr>
          <p:cNvPr id="4" name="ตาราง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220214537"/>
              </p:ext>
            </p:extLst>
          </p:nvPr>
        </p:nvGraphicFramePr>
        <p:xfrm>
          <a:off x="304800" y="1635099"/>
          <a:ext cx="9659814" cy="2850555"/>
        </p:xfrm>
        <a:graphic>
          <a:graphicData uri="http://schemas.openxmlformats.org/drawingml/2006/table">
            <a:tbl>
              <a:tblPr firstRow="1" firstCol="1" bandRow="1">
                <a:tableStyleId>{5C22544A-7EE6-4342-B048-85BDC9FD1C3A}</a:tableStyleId>
              </a:tblPr>
              <a:tblGrid>
                <a:gridCol w="1950596">
                  <a:extLst>
                    <a:ext uri="{9D8B030D-6E8A-4147-A177-3AD203B41FA5}">
                      <a16:colId xmlns:a16="http://schemas.microsoft.com/office/drawing/2014/main" val="1529843645"/>
                    </a:ext>
                  </a:extLst>
                </a:gridCol>
                <a:gridCol w="1202916">
                  <a:extLst>
                    <a:ext uri="{9D8B030D-6E8A-4147-A177-3AD203B41FA5}">
                      <a16:colId xmlns:a16="http://schemas.microsoft.com/office/drawing/2014/main" val="884212782"/>
                    </a:ext>
                  </a:extLst>
                </a:gridCol>
                <a:gridCol w="1202916">
                  <a:extLst>
                    <a:ext uri="{9D8B030D-6E8A-4147-A177-3AD203B41FA5}">
                      <a16:colId xmlns:a16="http://schemas.microsoft.com/office/drawing/2014/main" val="3442627984"/>
                    </a:ext>
                  </a:extLst>
                </a:gridCol>
                <a:gridCol w="1098685">
                  <a:extLst>
                    <a:ext uri="{9D8B030D-6E8A-4147-A177-3AD203B41FA5}">
                      <a16:colId xmlns:a16="http://schemas.microsoft.com/office/drawing/2014/main" val="2558019147"/>
                    </a:ext>
                  </a:extLst>
                </a:gridCol>
                <a:gridCol w="170764">
                  <a:extLst>
                    <a:ext uri="{9D8B030D-6E8A-4147-A177-3AD203B41FA5}">
                      <a16:colId xmlns:a16="http://schemas.microsoft.com/office/drawing/2014/main" val="3984005289"/>
                    </a:ext>
                  </a:extLst>
                </a:gridCol>
                <a:gridCol w="170764">
                  <a:extLst>
                    <a:ext uri="{9D8B030D-6E8A-4147-A177-3AD203B41FA5}">
                      <a16:colId xmlns:a16="http://schemas.microsoft.com/office/drawing/2014/main" val="1350483379"/>
                    </a:ext>
                  </a:extLst>
                </a:gridCol>
                <a:gridCol w="173552">
                  <a:extLst>
                    <a:ext uri="{9D8B030D-6E8A-4147-A177-3AD203B41FA5}">
                      <a16:colId xmlns:a16="http://schemas.microsoft.com/office/drawing/2014/main" val="1105111200"/>
                    </a:ext>
                  </a:extLst>
                </a:gridCol>
                <a:gridCol w="170764">
                  <a:extLst>
                    <a:ext uri="{9D8B030D-6E8A-4147-A177-3AD203B41FA5}">
                      <a16:colId xmlns:a16="http://schemas.microsoft.com/office/drawing/2014/main" val="929840233"/>
                    </a:ext>
                  </a:extLst>
                </a:gridCol>
                <a:gridCol w="170764">
                  <a:extLst>
                    <a:ext uri="{9D8B030D-6E8A-4147-A177-3AD203B41FA5}">
                      <a16:colId xmlns:a16="http://schemas.microsoft.com/office/drawing/2014/main" val="2274045035"/>
                    </a:ext>
                  </a:extLst>
                </a:gridCol>
                <a:gridCol w="173551">
                  <a:extLst>
                    <a:ext uri="{9D8B030D-6E8A-4147-A177-3AD203B41FA5}">
                      <a16:colId xmlns:a16="http://schemas.microsoft.com/office/drawing/2014/main" val="3131481710"/>
                    </a:ext>
                  </a:extLst>
                </a:gridCol>
                <a:gridCol w="170764">
                  <a:extLst>
                    <a:ext uri="{9D8B030D-6E8A-4147-A177-3AD203B41FA5}">
                      <a16:colId xmlns:a16="http://schemas.microsoft.com/office/drawing/2014/main" val="1811053407"/>
                    </a:ext>
                  </a:extLst>
                </a:gridCol>
                <a:gridCol w="170764">
                  <a:extLst>
                    <a:ext uri="{9D8B030D-6E8A-4147-A177-3AD203B41FA5}">
                      <a16:colId xmlns:a16="http://schemas.microsoft.com/office/drawing/2014/main" val="3330459422"/>
                    </a:ext>
                  </a:extLst>
                </a:gridCol>
                <a:gridCol w="173551">
                  <a:extLst>
                    <a:ext uri="{9D8B030D-6E8A-4147-A177-3AD203B41FA5}">
                      <a16:colId xmlns:a16="http://schemas.microsoft.com/office/drawing/2014/main" val="4039713549"/>
                    </a:ext>
                  </a:extLst>
                </a:gridCol>
                <a:gridCol w="170764">
                  <a:extLst>
                    <a:ext uri="{9D8B030D-6E8A-4147-A177-3AD203B41FA5}">
                      <a16:colId xmlns:a16="http://schemas.microsoft.com/office/drawing/2014/main" val="2998007452"/>
                    </a:ext>
                  </a:extLst>
                </a:gridCol>
                <a:gridCol w="173551">
                  <a:extLst>
                    <a:ext uri="{9D8B030D-6E8A-4147-A177-3AD203B41FA5}">
                      <a16:colId xmlns:a16="http://schemas.microsoft.com/office/drawing/2014/main" val="2068950631"/>
                    </a:ext>
                  </a:extLst>
                </a:gridCol>
                <a:gridCol w="173552">
                  <a:extLst>
                    <a:ext uri="{9D8B030D-6E8A-4147-A177-3AD203B41FA5}">
                      <a16:colId xmlns:a16="http://schemas.microsoft.com/office/drawing/2014/main" val="1283467137"/>
                    </a:ext>
                  </a:extLst>
                </a:gridCol>
                <a:gridCol w="1070798">
                  <a:extLst>
                    <a:ext uri="{9D8B030D-6E8A-4147-A177-3AD203B41FA5}">
                      <a16:colId xmlns:a16="http://schemas.microsoft.com/office/drawing/2014/main" val="4256785886"/>
                    </a:ext>
                  </a:extLst>
                </a:gridCol>
                <a:gridCol w="1070798">
                  <a:extLst>
                    <a:ext uri="{9D8B030D-6E8A-4147-A177-3AD203B41FA5}">
                      <a16:colId xmlns:a16="http://schemas.microsoft.com/office/drawing/2014/main" val="2996011490"/>
                    </a:ext>
                  </a:extLst>
                </a:gridCol>
              </a:tblGrid>
              <a:tr h="576751">
                <a:tc rowSpan="2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th-TH" sz="1100" b="1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กลยุทธ์/</a:t>
                      </a:r>
                      <a:r>
                        <a:rPr lang="en-US" sz="1100" b="1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</a:t>
                      </a:r>
                      <a:r>
                        <a:rPr lang="th-TH" sz="1100" b="1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แผนงาน/โครงการ</a:t>
                      </a:r>
                      <a:r>
                        <a:rPr lang="en-US" sz="1100" b="1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</a:t>
                      </a:r>
                      <a:endParaRPr lang="en-US" sz="1100" b="1" dirty="0">
                        <a:solidFill>
                          <a:srgbClr val="002060"/>
                        </a:solidFill>
                        <a:effectLst/>
                        <a:latin typeface="Chulabhorn Likit Text" panose="00000500000000000000" pitchFamily="50" charset="-34"/>
                        <a:ea typeface="Times New Roman" panose="02020603050405020304" pitchFamily="18" charset="0"/>
                        <a:cs typeface="Chulabhorn Likit Text" panose="00000500000000000000" pitchFamily="50" charset="-34"/>
                      </a:endParaRPr>
                    </a:p>
                  </a:txBody>
                  <a:tcPr marL="57150" marR="5715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indent="0" algn="ctr" defTabSz="761970" rtl="0" eaLnBrk="1" fontAlgn="auto" latinLnBrk="0" hangingPunct="1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th-TH" sz="1100" b="1" dirty="0">
                        <a:solidFill>
                          <a:srgbClr val="00206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  <a:p>
                      <a:pPr marL="0" marR="0" indent="0" algn="ctr" defTabSz="761970" rtl="0" eaLnBrk="1" fontAlgn="auto" latinLnBrk="0" hangingPunct="1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h-TH" sz="1100" b="1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เป้าหมาย</a:t>
                      </a:r>
                    </a:p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endParaRPr lang="en-US" sz="1100" b="1" dirty="0">
                        <a:solidFill>
                          <a:srgbClr val="002060"/>
                        </a:solidFill>
                        <a:effectLst/>
                        <a:latin typeface="Chulabhorn Likit Text" panose="00000500000000000000" pitchFamily="50" charset="-34"/>
                        <a:ea typeface="Calibri" panose="020F0502020204030204" pitchFamily="34" charset="0"/>
                        <a:cs typeface="Chulabhorn Likit Text" panose="00000500000000000000" pitchFamily="50" charset="-34"/>
                      </a:endParaRPr>
                    </a:p>
                  </a:txBody>
                  <a:tcPr marL="57150" marR="5715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endParaRPr lang="en-US" sz="1800" b="1" dirty="0">
                        <a:solidFill>
                          <a:schemeClr val="tx1"/>
                        </a:solidFill>
                        <a:effectLst/>
                        <a:latin typeface="TH SarabunPSK" panose="020B0500040200020003" pitchFamily="34" charset="-34"/>
                        <a:ea typeface="Calibri" panose="020F0502020204030204" pitchFamily="34" charset="0"/>
                        <a:cs typeface="TH SarabunPSK" panose="020B0500040200020003" pitchFamily="34" charset="-34"/>
                      </a:endParaRPr>
                    </a:p>
                  </a:txBody>
                  <a:tcPr marL="57150" marR="57150" marT="0" marB="0" anchor="ctr">
                    <a:solidFill>
                      <a:schemeClr val="accent4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761970" rtl="0" eaLnBrk="1" fontAlgn="auto" latinLnBrk="0" hangingPunct="1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h-TH" sz="1100" b="1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/>
                      </a:r>
                      <a:br>
                        <a:rPr lang="th-TH" sz="1100" b="1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</a:br>
                      <a:r>
                        <a:rPr lang="th-TH" sz="1100" b="1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งบประมาณ</a:t>
                      </a:r>
                      <a:endParaRPr lang="en-US" sz="1100" b="1" dirty="0">
                        <a:solidFill>
                          <a:srgbClr val="00206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th-TH" sz="1100" b="1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(บาท)</a:t>
                      </a:r>
                      <a:r>
                        <a:rPr lang="en-US" sz="1100" b="1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 </a:t>
                      </a:r>
                      <a:endParaRPr lang="en-US" sz="1100" b="1" dirty="0">
                        <a:solidFill>
                          <a:srgbClr val="002060"/>
                        </a:solidFill>
                        <a:effectLst/>
                        <a:latin typeface="Chulabhorn Likit Text" panose="00000500000000000000" pitchFamily="50" charset="-34"/>
                        <a:ea typeface="Calibri" panose="020F0502020204030204" pitchFamily="34" charset="0"/>
                        <a:cs typeface="Chulabhorn Likit Text" panose="00000500000000000000" pitchFamily="50" charset="-34"/>
                      </a:endParaRPr>
                    </a:p>
                  </a:txBody>
                  <a:tcPr marL="57150" marR="5715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 gridSpan="12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th-TH" sz="1100" b="1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ระยะเวลาดำเนินการในปีงบประมาณ </a:t>
                      </a:r>
                      <a:br>
                        <a:rPr lang="th-TH" sz="1100" b="1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</a:br>
                      <a:r>
                        <a:rPr lang="th-TH" sz="1100" b="1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พ.ศ. 256</a:t>
                      </a:r>
                      <a:r>
                        <a:rPr lang="en-US" sz="1100" b="1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6</a:t>
                      </a:r>
                      <a:endParaRPr lang="en-US" sz="1100" b="1" dirty="0">
                        <a:solidFill>
                          <a:srgbClr val="002060"/>
                        </a:solidFill>
                        <a:effectLst/>
                        <a:latin typeface="Chulabhorn Likit Text" panose="00000500000000000000" pitchFamily="50" charset="-34"/>
                        <a:ea typeface="Calibri" panose="020F0502020204030204" pitchFamily="34" charset="0"/>
                        <a:cs typeface="Chulabhorn Likit Text" panose="00000500000000000000" pitchFamily="50" charset="-34"/>
                      </a:endParaRPr>
                    </a:p>
                  </a:txBody>
                  <a:tcPr marL="57150" marR="5715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b="1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 </a:t>
                      </a:r>
                    </a:p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th-TH" sz="1100" b="1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ผู้รับผิดชอบ</a:t>
                      </a:r>
                      <a:endParaRPr lang="en-US" sz="1100" b="1" dirty="0">
                        <a:solidFill>
                          <a:srgbClr val="002060"/>
                        </a:solidFill>
                        <a:effectLst/>
                        <a:latin typeface="Chulabhorn Likit Text" panose="00000500000000000000" pitchFamily="50" charset="-34"/>
                        <a:ea typeface="Calibri" panose="020F0502020204030204" pitchFamily="34" charset="0"/>
                        <a:cs typeface="Chulabhorn Likit Text" panose="00000500000000000000" pitchFamily="50" charset="-34"/>
                      </a:endParaRPr>
                    </a:p>
                  </a:txBody>
                  <a:tcPr marL="57150" marR="5715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761970" rtl="0" eaLnBrk="1" fontAlgn="auto" latinLnBrk="0" hangingPunct="1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h-TH" sz="1100" b="1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หน่วยงานดำเนินการ</a:t>
                      </a:r>
                      <a:endParaRPr lang="en-US" sz="1100" b="1" dirty="0">
                        <a:solidFill>
                          <a:srgbClr val="002060"/>
                        </a:solidFill>
                        <a:effectLst/>
                        <a:latin typeface="Chulabhorn Likit Text" panose="00000500000000000000" pitchFamily="50" charset="-34"/>
                        <a:ea typeface="Calibri" panose="020F0502020204030204" pitchFamily="34" charset="0"/>
                        <a:cs typeface="Chulabhorn Likit Text" panose="00000500000000000000" pitchFamily="50" charset="-34"/>
                      </a:endParaRPr>
                    </a:p>
                  </a:txBody>
                  <a:tcPr marL="57150" marR="5715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56831086"/>
                  </a:ext>
                </a:extLst>
              </a:tr>
              <a:tr h="425568">
                <a:tc vMerge="1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endParaRPr lang="en-US" sz="1800" b="1" dirty="0">
                        <a:solidFill>
                          <a:schemeClr val="tx1"/>
                        </a:solidFill>
                        <a:effectLst/>
                        <a:latin typeface="TH SarabunPSK" panose="020B0500040200020003" pitchFamily="34" charset="-34"/>
                        <a:ea typeface="Times New Roman" panose="02020603050405020304" pitchFamily="18" charset="0"/>
                        <a:cs typeface="TH SarabunPSK" panose="020B0500040200020003" pitchFamily="34" charset="-34"/>
                      </a:endParaRPr>
                    </a:p>
                  </a:txBody>
                  <a:tcPr marL="57150" marR="57150" marT="0" marB="0" anchor="ctr">
                    <a:solidFill>
                      <a:schemeClr val="accent4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761970" rtl="0" eaLnBrk="1" fontAlgn="auto" latinLnBrk="0" hangingPunct="1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h-TH" sz="1100" b="1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หน่วยนับ</a:t>
                      </a:r>
                      <a:endParaRPr lang="en-US" sz="1100" b="1" dirty="0">
                        <a:solidFill>
                          <a:srgbClr val="002060"/>
                        </a:solidFill>
                        <a:effectLst/>
                        <a:latin typeface="Chulabhorn Likit Text" panose="00000500000000000000" pitchFamily="50" charset="-34"/>
                        <a:ea typeface="Calibri" panose="020F0502020204030204" pitchFamily="34" charset="0"/>
                        <a:cs typeface="Chulabhorn Likit Text" panose="00000500000000000000" pitchFamily="50" charset="-34"/>
                      </a:endParaRPr>
                    </a:p>
                  </a:txBody>
                  <a:tcPr marL="57150" marR="5715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th-TH" sz="1100" b="1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ea typeface="Calibri" panose="020F0502020204030204" pitchFamily="34" charset="0"/>
                          <a:cs typeface="Chulabhorn Likit Text" panose="00000500000000000000" pitchFamily="50" charset="-34"/>
                        </a:rPr>
                        <a:t>จำนวน</a:t>
                      </a:r>
                      <a:endParaRPr lang="en-US" sz="1100" b="1" dirty="0">
                        <a:solidFill>
                          <a:srgbClr val="002060"/>
                        </a:solidFill>
                        <a:effectLst/>
                        <a:latin typeface="Chulabhorn Likit Text" panose="00000500000000000000" pitchFamily="50" charset="-34"/>
                        <a:ea typeface="Calibri" panose="020F0502020204030204" pitchFamily="34" charset="0"/>
                        <a:cs typeface="Chulabhorn Likit Text" panose="00000500000000000000" pitchFamily="50" charset="-34"/>
                      </a:endParaRPr>
                    </a:p>
                  </a:txBody>
                  <a:tcPr marL="57150" marR="5715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endParaRPr lang="en-US" sz="1100" b="1" dirty="0">
                        <a:solidFill>
                          <a:srgbClr val="002060"/>
                        </a:solidFill>
                        <a:effectLst/>
                        <a:latin typeface="Chulabhorn Likit Text" panose="00000500000000000000" pitchFamily="50" charset="-34"/>
                        <a:ea typeface="Calibri" panose="020F0502020204030204" pitchFamily="34" charset="0"/>
                        <a:cs typeface="Chulabhorn Likit Text" panose="00000500000000000000" pitchFamily="50" charset="-34"/>
                      </a:endParaRPr>
                    </a:p>
                  </a:txBody>
                  <a:tcPr marL="57150" marR="5715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th-TH" sz="1100" b="1" spc="-100" baseline="0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ไตรมาส 1</a:t>
                      </a:r>
                      <a:endParaRPr lang="en-US" sz="1100" b="1" spc="-100" baseline="0" dirty="0">
                        <a:solidFill>
                          <a:srgbClr val="002060"/>
                        </a:solidFill>
                        <a:effectLst/>
                        <a:latin typeface="Chulabhorn Likit Text" panose="00000500000000000000" pitchFamily="50" charset="-34"/>
                        <a:ea typeface="Calibri" panose="020F0502020204030204" pitchFamily="34" charset="0"/>
                        <a:cs typeface="Chulabhorn Likit Text" panose="00000500000000000000" pitchFamily="50" charset="-34"/>
                      </a:endParaRPr>
                    </a:p>
                  </a:txBody>
                  <a:tcPr marL="57150" marR="5715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 gridSpan="3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th-TH" sz="1100" b="1" spc="-100" baseline="0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ไตรมาส 2</a:t>
                      </a:r>
                      <a:endParaRPr lang="en-US" sz="1100" b="1" spc="-100" baseline="0" dirty="0">
                        <a:solidFill>
                          <a:srgbClr val="002060"/>
                        </a:solidFill>
                        <a:effectLst/>
                        <a:latin typeface="Chulabhorn Likit Text" panose="00000500000000000000" pitchFamily="50" charset="-34"/>
                        <a:ea typeface="Calibri" panose="020F0502020204030204" pitchFamily="34" charset="0"/>
                        <a:cs typeface="Chulabhorn Likit Text" panose="00000500000000000000" pitchFamily="50" charset="-34"/>
                      </a:endParaRPr>
                    </a:p>
                  </a:txBody>
                  <a:tcPr marL="57150" marR="5715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 gridSpan="3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th-TH" sz="1100" b="1" spc="-100" baseline="0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ไตรมาส 3</a:t>
                      </a:r>
                      <a:endParaRPr lang="en-US" sz="1100" b="1" spc="-100" baseline="0" dirty="0">
                        <a:solidFill>
                          <a:srgbClr val="002060"/>
                        </a:solidFill>
                        <a:effectLst/>
                        <a:latin typeface="Chulabhorn Likit Text" panose="00000500000000000000" pitchFamily="50" charset="-34"/>
                        <a:ea typeface="Calibri" panose="020F0502020204030204" pitchFamily="34" charset="0"/>
                        <a:cs typeface="Chulabhorn Likit Text" panose="00000500000000000000" pitchFamily="50" charset="-34"/>
                      </a:endParaRPr>
                    </a:p>
                  </a:txBody>
                  <a:tcPr marL="57150" marR="5715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 gridSpan="3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th-TH" sz="1100" b="1" spc="-100" baseline="0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ไตรมาส 4</a:t>
                      </a:r>
                      <a:endParaRPr lang="en-US" sz="1100" b="1" spc="-100" baseline="0" dirty="0">
                        <a:solidFill>
                          <a:srgbClr val="002060"/>
                        </a:solidFill>
                        <a:effectLst/>
                        <a:latin typeface="Chulabhorn Likit Text" panose="00000500000000000000" pitchFamily="50" charset="-34"/>
                        <a:ea typeface="Calibri" panose="020F0502020204030204" pitchFamily="34" charset="0"/>
                        <a:cs typeface="Chulabhorn Likit Text" panose="00000500000000000000" pitchFamily="50" charset="-34"/>
                      </a:endParaRPr>
                    </a:p>
                  </a:txBody>
                  <a:tcPr marL="57150" marR="5715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endParaRPr lang="en-US" sz="1100" b="1" dirty="0">
                        <a:solidFill>
                          <a:srgbClr val="002060"/>
                        </a:solidFill>
                        <a:effectLst/>
                        <a:latin typeface="Chulabhorn Likit Text" panose="00000500000000000000" pitchFamily="50" charset="-34"/>
                        <a:ea typeface="Calibri" panose="020F0502020204030204" pitchFamily="34" charset="0"/>
                        <a:cs typeface="Chulabhorn Likit Text" panose="00000500000000000000" pitchFamily="50" charset="-34"/>
                      </a:endParaRPr>
                    </a:p>
                  </a:txBody>
                  <a:tcPr marL="57150" marR="5715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endParaRPr lang="en-US" sz="1100" b="1" dirty="0">
                        <a:solidFill>
                          <a:srgbClr val="002060"/>
                        </a:solidFill>
                        <a:effectLst/>
                        <a:latin typeface="Chulabhorn Likit Text" panose="00000500000000000000" pitchFamily="50" charset="-34"/>
                        <a:ea typeface="Calibri" panose="020F0502020204030204" pitchFamily="34" charset="0"/>
                        <a:cs typeface="Chulabhorn Likit Text" panose="00000500000000000000" pitchFamily="50" charset="-34"/>
                      </a:endParaRPr>
                    </a:p>
                  </a:txBody>
                  <a:tcPr marL="57150" marR="5715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89853954"/>
                  </a:ext>
                </a:extLst>
              </a:tr>
              <a:tr h="384501">
                <a:tc gridSpan="2"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th-TH" sz="1100" b="1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แผนงาน : </a:t>
                      </a:r>
                      <a:r>
                        <a:rPr lang="th-TH" sz="1100" b="1" kern="1200" dirty="0" smtClean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ส่งเสริมให้บุคลากรรวบรวม</a:t>
                      </a:r>
                      <a:r>
                        <a:rPr lang="th-TH" sz="1100" b="1" kern="1200" baseline="0" dirty="0" smtClean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 วิเคราะห์ และจัดเก็บองค์ความรู้ด้านการดำเนินงานกองทุนและที่เกี่ยวข้องในเทคโนโลยีดิจิทัล เพื่อแลกเปลี่ยนเรียนรู้ระหว่ากัน</a:t>
                      </a:r>
                      <a:endParaRPr lang="en-US" sz="1100" dirty="0">
                        <a:solidFill>
                          <a:srgbClr val="002060"/>
                        </a:solidFill>
                        <a:effectLst/>
                        <a:latin typeface="Chulabhorn Likit Text" panose="00000500000000000000" pitchFamily="50" charset="-34"/>
                        <a:ea typeface="Calibri" panose="020F0502020204030204" pitchFamily="34" charset="0"/>
                        <a:cs typeface="Chulabhorn Likit Text" panose="00000500000000000000" pitchFamily="50" charset="-34"/>
                      </a:endParaRPr>
                    </a:p>
                  </a:txBody>
                  <a:tcPr marL="57150" marR="5715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endParaRPr lang="en-US" sz="1100" b="1" dirty="0">
                        <a:solidFill>
                          <a:srgbClr val="002060"/>
                        </a:solidFill>
                        <a:effectLst/>
                        <a:latin typeface="Chulabhorn Likit Text" panose="00000500000000000000" pitchFamily="50" charset="-34"/>
                        <a:ea typeface="Calibri" panose="020F0502020204030204" pitchFamily="34" charset="0"/>
                        <a:cs typeface="Chulabhorn Likit Text" panose="00000500000000000000" pitchFamily="50" charset="-34"/>
                      </a:endParaRPr>
                    </a:p>
                  </a:txBody>
                  <a:tcPr marL="57150" marR="5715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endParaRPr lang="en-US" sz="1100" b="1" dirty="0">
                        <a:solidFill>
                          <a:srgbClr val="002060"/>
                        </a:solidFill>
                        <a:effectLst/>
                        <a:latin typeface="Chulabhorn Likit Text" panose="00000800000000000000" pitchFamily="2" charset="-34"/>
                        <a:ea typeface="Calibri" panose="020F0502020204030204" pitchFamily="34" charset="0"/>
                        <a:cs typeface="Chulabhorn Likit Text" panose="00000800000000000000" pitchFamily="2" charset="-34"/>
                      </a:endParaRPr>
                    </a:p>
                  </a:txBody>
                  <a:tcPr marL="57150" marR="5715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b="1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 </a:t>
                      </a:r>
                      <a:endParaRPr lang="en-US" sz="1100" b="1" dirty="0">
                        <a:solidFill>
                          <a:srgbClr val="002060"/>
                        </a:solidFill>
                        <a:effectLst/>
                        <a:latin typeface="Chulabhorn Likit Text" panose="00000500000000000000" pitchFamily="50" charset="-34"/>
                        <a:ea typeface="Calibri" panose="020F0502020204030204" pitchFamily="34" charset="0"/>
                        <a:cs typeface="Chulabhorn Likit Text" panose="00000500000000000000" pitchFamily="50" charset="-34"/>
                      </a:endParaRPr>
                    </a:p>
                  </a:txBody>
                  <a:tcPr marL="57150" marR="5715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b="1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 </a:t>
                      </a:r>
                      <a:endParaRPr lang="en-US" sz="1100" b="1" dirty="0">
                        <a:solidFill>
                          <a:srgbClr val="002060"/>
                        </a:solidFill>
                        <a:effectLst/>
                        <a:latin typeface="Chulabhorn Likit Text" panose="00000500000000000000" pitchFamily="50" charset="-34"/>
                        <a:ea typeface="Calibri" panose="020F0502020204030204" pitchFamily="34" charset="0"/>
                        <a:cs typeface="Chulabhorn Likit Text" panose="00000500000000000000" pitchFamily="50" charset="-34"/>
                      </a:endParaRPr>
                    </a:p>
                  </a:txBody>
                  <a:tcPr marL="57150" marR="5715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b="1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 </a:t>
                      </a:r>
                      <a:endParaRPr lang="en-US" sz="1100" b="1" dirty="0">
                        <a:solidFill>
                          <a:srgbClr val="002060"/>
                        </a:solidFill>
                        <a:effectLst/>
                        <a:latin typeface="Chulabhorn Likit Text" panose="00000500000000000000" pitchFamily="50" charset="-34"/>
                        <a:ea typeface="Calibri" panose="020F0502020204030204" pitchFamily="34" charset="0"/>
                        <a:cs typeface="Chulabhorn Likit Text" panose="00000500000000000000" pitchFamily="50" charset="-34"/>
                      </a:endParaRPr>
                    </a:p>
                  </a:txBody>
                  <a:tcPr marL="57150" marR="5715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b="0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 </a:t>
                      </a:r>
                      <a:endParaRPr lang="en-US" sz="1100" b="0" dirty="0">
                        <a:solidFill>
                          <a:srgbClr val="002060"/>
                        </a:solidFill>
                        <a:effectLst/>
                        <a:latin typeface="Chulabhorn Likit Text" panose="00000500000000000000" pitchFamily="50" charset="-34"/>
                        <a:ea typeface="Calibri" panose="020F0502020204030204" pitchFamily="34" charset="0"/>
                        <a:cs typeface="Chulabhorn Likit Text" panose="00000500000000000000" pitchFamily="50" charset="-34"/>
                      </a:endParaRPr>
                    </a:p>
                  </a:txBody>
                  <a:tcPr marL="57150" marR="5715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b="0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 </a:t>
                      </a:r>
                      <a:endParaRPr lang="en-US" sz="1100" b="0" dirty="0">
                        <a:solidFill>
                          <a:srgbClr val="002060"/>
                        </a:solidFill>
                        <a:effectLst/>
                        <a:latin typeface="Chulabhorn Likit Text" panose="00000500000000000000" pitchFamily="50" charset="-34"/>
                        <a:ea typeface="Calibri" panose="020F0502020204030204" pitchFamily="34" charset="0"/>
                        <a:cs typeface="Chulabhorn Likit Text" panose="00000500000000000000" pitchFamily="50" charset="-34"/>
                      </a:endParaRPr>
                    </a:p>
                  </a:txBody>
                  <a:tcPr marL="57150" marR="5715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b="0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 </a:t>
                      </a:r>
                      <a:endParaRPr lang="en-US" sz="1100" b="0" dirty="0">
                        <a:solidFill>
                          <a:srgbClr val="002060"/>
                        </a:solidFill>
                        <a:effectLst/>
                        <a:latin typeface="Chulabhorn Likit Text" panose="00000500000000000000" pitchFamily="50" charset="-34"/>
                        <a:ea typeface="Calibri" panose="020F0502020204030204" pitchFamily="34" charset="0"/>
                        <a:cs typeface="Chulabhorn Likit Text" panose="00000500000000000000" pitchFamily="50" charset="-34"/>
                      </a:endParaRPr>
                    </a:p>
                  </a:txBody>
                  <a:tcPr marL="57150" marR="5715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b="0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 </a:t>
                      </a:r>
                      <a:endParaRPr lang="en-US" sz="1100" b="0" dirty="0">
                        <a:solidFill>
                          <a:srgbClr val="002060"/>
                        </a:solidFill>
                        <a:effectLst/>
                        <a:latin typeface="Chulabhorn Likit Text" panose="00000500000000000000" pitchFamily="50" charset="-34"/>
                        <a:ea typeface="Calibri" panose="020F0502020204030204" pitchFamily="34" charset="0"/>
                        <a:cs typeface="Chulabhorn Likit Text" panose="00000500000000000000" pitchFamily="50" charset="-34"/>
                      </a:endParaRPr>
                    </a:p>
                  </a:txBody>
                  <a:tcPr marL="57150" marR="5715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b="0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 </a:t>
                      </a:r>
                      <a:endParaRPr lang="en-US" sz="1100" b="0" dirty="0">
                        <a:solidFill>
                          <a:srgbClr val="002060"/>
                        </a:solidFill>
                        <a:effectLst/>
                        <a:latin typeface="Chulabhorn Likit Text" panose="00000500000000000000" pitchFamily="50" charset="-34"/>
                        <a:ea typeface="Calibri" panose="020F0502020204030204" pitchFamily="34" charset="0"/>
                        <a:cs typeface="Chulabhorn Likit Text" panose="00000500000000000000" pitchFamily="50" charset="-34"/>
                      </a:endParaRPr>
                    </a:p>
                  </a:txBody>
                  <a:tcPr marL="57150" marR="5715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b="0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 </a:t>
                      </a:r>
                      <a:endParaRPr lang="en-US" sz="1100" b="0" dirty="0">
                        <a:solidFill>
                          <a:srgbClr val="002060"/>
                        </a:solidFill>
                        <a:effectLst/>
                        <a:latin typeface="Chulabhorn Likit Text" panose="00000500000000000000" pitchFamily="50" charset="-34"/>
                        <a:ea typeface="Calibri" panose="020F0502020204030204" pitchFamily="34" charset="0"/>
                        <a:cs typeface="Chulabhorn Likit Text" panose="00000500000000000000" pitchFamily="50" charset="-34"/>
                      </a:endParaRPr>
                    </a:p>
                  </a:txBody>
                  <a:tcPr marL="57150" marR="5715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b="0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 </a:t>
                      </a:r>
                      <a:endParaRPr lang="en-US" sz="1100" b="0" dirty="0">
                        <a:solidFill>
                          <a:srgbClr val="002060"/>
                        </a:solidFill>
                        <a:effectLst/>
                        <a:latin typeface="Chulabhorn Likit Text" panose="00000500000000000000" pitchFamily="50" charset="-34"/>
                        <a:ea typeface="Calibri" panose="020F0502020204030204" pitchFamily="34" charset="0"/>
                        <a:cs typeface="Chulabhorn Likit Text" panose="00000500000000000000" pitchFamily="50" charset="-34"/>
                      </a:endParaRPr>
                    </a:p>
                  </a:txBody>
                  <a:tcPr marL="57150" marR="5715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b="0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 </a:t>
                      </a:r>
                      <a:endParaRPr lang="en-US" sz="1100" b="0" dirty="0">
                        <a:solidFill>
                          <a:srgbClr val="002060"/>
                        </a:solidFill>
                        <a:effectLst/>
                        <a:latin typeface="Chulabhorn Likit Text" panose="00000500000000000000" pitchFamily="50" charset="-34"/>
                        <a:ea typeface="Calibri" panose="020F0502020204030204" pitchFamily="34" charset="0"/>
                        <a:cs typeface="Chulabhorn Likit Text" panose="00000500000000000000" pitchFamily="50" charset="-34"/>
                      </a:endParaRPr>
                    </a:p>
                  </a:txBody>
                  <a:tcPr marL="57150" marR="5715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b="0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 </a:t>
                      </a:r>
                      <a:endParaRPr lang="en-US" sz="1100" b="0" dirty="0">
                        <a:solidFill>
                          <a:srgbClr val="002060"/>
                        </a:solidFill>
                        <a:effectLst/>
                        <a:latin typeface="Chulabhorn Likit Text" panose="00000500000000000000" pitchFamily="50" charset="-34"/>
                        <a:ea typeface="Calibri" panose="020F0502020204030204" pitchFamily="34" charset="0"/>
                        <a:cs typeface="Chulabhorn Likit Text" panose="00000500000000000000" pitchFamily="50" charset="-34"/>
                      </a:endParaRPr>
                    </a:p>
                  </a:txBody>
                  <a:tcPr marL="57150" marR="5715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b="0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 </a:t>
                      </a:r>
                      <a:endParaRPr lang="en-US" sz="1100" b="0" dirty="0">
                        <a:solidFill>
                          <a:srgbClr val="002060"/>
                        </a:solidFill>
                        <a:effectLst/>
                        <a:latin typeface="Chulabhorn Likit Text" panose="00000500000000000000" pitchFamily="50" charset="-34"/>
                        <a:ea typeface="Calibri" panose="020F0502020204030204" pitchFamily="34" charset="0"/>
                        <a:cs typeface="Chulabhorn Likit Text" panose="00000500000000000000" pitchFamily="50" charset="-34"/>
                      </a:endParaRPr>
                    </a:p>
                  </a:txBody>
                  <a:tcPr marL="57150" marR="5715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endParaRPr lang="en-US" sz="1100" b="0" dirty="0">
                        <a:solidFill>
                          <a:srgbClr val="002060"/>
                        </a:solidFill>
                        <a:effectLst/>
                        <a:latin typeface="Chulabhorn Likit Text" panose="00000500000000000000" pitchFamily="50" charset="-34"/>
                        <a:ea typeface="Calibri" panose="020F0502020204030204" pitchFamily="34" charset="0"/>
                        <a:cs typeface="Chulabhorn Likit Text" panose="00000500000000000000" pitchFamily="50" charset="-34"/>
                      </a:endParaRPr>
                    </a:p>
                  </a:txBody>
                  <a:tcPr marL="57150" marR="5715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59661005"/>
                  </a:ext>
                </a:extLst>
              </a:tr>
              <a:tr h="565343">
                <a:tc>
                  <a:txBody>
                    <a:bodyPr/>
                    <a:lstStyle/>
                    <a:p>
                      <a:r>
                        <a:rPr lang="en-US" sz="1100" b="0" kern="1200" dirty="0" smtClean="0">
                          <a:solidFill>
                            <a:srgbClr val="002060"/>
                          </a:solidFill>
                          <a:effectLst/>
                          <a:latin typeface="Chulabhorn Likit Text" panose="00000800000000000000" pitchFamily="2" charset="-34"/>
                          <a:ea typeface="+mn-ea"/>
                          <a:cs typeface="Chulabhorn Likit Text" panose="00000800000000000000" pitchFamily="2" charset="-34"/>
                        </a:rPr>
                        <a:t>1.</a:t>
                      </a:r>
                      <a:r>
                        <a:rPr lang="th-TH" sz="1100" b="0" kern="1200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โครงการถอดบทเรียนความรู้ของกลุ่มสมาชิกสตรี (</a:t>
                      </a:r>
                      <a:r>
                        <a:rPr lang="en-US" sz="1100" b="0" kern="1200" dirty="0" err="1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Lession</a:t>
                      </a:r>
                      <a:r>
                        <a:rPr lang="en-US" sz="1100" b="0" kern="1200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 Learned)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761970" rtl="0" eaLnBrk="1" fontAlgn="auto" latinLnBrk="0" hangingPunct="1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h-TH" sz="1100" b="0" kern="1200" dirty="0">
                          <a:solidFill>
                            <a:srgbClr val="002060"/>
                          </a:solidFill>
                          <a:effectLst/>
                          <a:latin typeface="Chulabhorn Likit Text" panose="00000800000000000000" pitchFamily="2" charset="-34"/>
                          <a:ea typeface="+mn-ea"/>
                          <a:cs typeface="Chulabhorn Likit Text" panose="00000800000000000000" pitchFamily="2" charset="-34"/>
                        </a:rPr>
                        <a:t>กิจกรรม</a:t>
                      </a:r>
                      <a:endParaRPr lang="en-US" sz="1100" b="0" dirty="0">
                        <a:solidFill>
                          <a:srgbClr val="002060"/>
                        </a:solidFill>
                        <a:effectLst/>
                        <a:latin typeface="Chulabhorn Likit Text" panose="00000800000000000000" pitchFamily="2" charset="-34"/>
                        <a:ea typeface="Calibri" panose="020F0502020204030204" pitchFamily="34" charset="0"/>
                        <a:cs typeface="Chulabhorn Likit Text" panose="00000800000000000000" pitchFamily="2" charset="-34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b="0" dirty="0">
                          <a:solidFill>
                            <a:srgbClr val="002060"/>
                          </a:solidFill>
                          <a:effectLst/>
                          <a:latin typeface="Chulabhorn Likit Text" panose="00000800000000000000" pitchFamily="2" charset="-34"/>
                          <a:ea typeface="Calibri" panose="020F0502020204030204" pitchFamily="34" charset="0"/>
                          <a:cs typeface="Chulabhorn Likit Text" panose="00000800000000000000" pitchFamily="2" charset="-34"/>
                        </a:rPr>
                        <a:t>1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b="0" dirty="0" smtClean="0">
                          <a:solidFill>
                            <a:srgbClr val="002060"/>
                          </a:solidFill>
                          <a:effectLst/>
                          <a:latin typeface="Chulabhorn Likit Text" panose="00000800000000000000" pitchFamily="2" charset="-34"/>
                          <a:ea typeface="Calibri" panose="020F0502020204030204" pitchFamily="34" charset="0"/>
                          <a:cs typeface="Chulabhorn Likit Text" panose="00000800000000000000" pitchFamily="2" charset="-34"/>
                        </a:rPr>
                        <a:t>500,000</a:t>
                      </a:r>
                      <a:endParaRPr lang="en-US" sz="1100" b="0" dirty="0">
                        <a:solidFill>
                          <a:srgbClr val="002060"/>
                        </a:solidFill>
                        <a:effectLst/>
                        <a:latin typeface="Chulabhorn Likit Text" panose="00000800000000000000" pitchFamily="2" charset="-34"/>
                        <a:ea typeface="Calibri" panose="020F0502020204030204" pitchFamily="34" charset="0"/>
                        <a:cs typeface="Chulabhorn Likit Text" panose="00000800000000000000" pitchFamily="2" charset="-34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endParaRPr lang="en-US" sz="1100" b="0" dirty="0">
                        <a:solidFill>
                          <a:srgbClr val="002060"/>
                        </a:solidFill>
                        <a:effectLst/>
                        <a:latin typeface="Chulabhorn Likit Text" panose="00000800000000000000" pitchFamily="2" charset="-34"/>
                        <a:ea typeface="Calibri" panose="020F0502020204030204" pitchFamily="34" charset="0"/>
                        <a:cs typeface="Chulabhorn Likit Text" panose="00000800000000000000" pitchFamily="2" charset="-34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endParaRPr lang="en-US" sz="1100" b="0" dirty="0">
                        <a:solidFill>
                          <a:srgbClr val="002060"/>
                        </a:solidFill>
                        <a:effectLst/>
                        <a:latin typeface="Chulabhorn Likit Text" panose="00000800000000000000" pitchFamily="2" charset="-34"/>
                        <a:ea typeface="Calibri" panose="020F0502020204030204" pitchFamily="34" charset="0"/>
                        <a:cs typeface="Chulabhorn Likit Text" panose="00000800000000000000" pitchFamily="2" charset="-34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endParaRPr lang="en-US" sz="1100" b="0" dirty="0">
                        <a:solidFill>
                          <a:srgbClr val="002060"/>
                        </a:solidFill>
                        <a:effectLst/>
                        <a:latin typeface="Chulabhorn Likit Text" panose="00000800000000000000" pitchFamily="2" charset="-34"/>
                        <a:ea typeface="Calibri" panose="020F0502020204030204" pitchFamily="34" charset="0"/>
                        <a:cs typeface="Chulabhorn Likit Text" panose="00000800000000000000" pitchFamily="2" charset="-34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endParaRPr lang="en-US" sz="1100" b="0" dirty="0">
                        <a:solidFill>
                          <a:srgbClr val="002060"/>
                        </a:solidFill>
                        <a:effectLst/>
                        <a:latin typeface="Chulabhorn Likit Text" panose="00000800000000000000" pitchFamily="2" charset="-34"/>
                        <a:ea typeface="Calibri" panose="020F0502020204030204" pitchFamily="34" charset="0"/>
                        <a:cs typeface="Chulabhorn Likit Text" panose="00000800000000000000" pitchFamily="2" charset="-34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endParaRPr lang="en-US" sz="1100" b="0" dirty="0">
                        <a:solidFill>
                          <a:srgbClr val="002060"/>
                        </a:solidFill>
                        <a:effectLst/>
                        <a:latin typeface="Chulabhorn Likit Text" panose="00000800000000000000" pitchFamily="2" charset="-34"/>
                        <a:ea typeface="Calibri" panose="020F0502020204030204" pitchFamily="34" charset="0"/>
                        <a:cs typeface="Chulabhorn Likit Text" panose="00000800000000000000" pitchFamily="2" charset="-34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endParaRPr lang="en-US" sz="1100" b="0" dirty="0">
                        <a:solidFill>
                          <a:srgbClr val="002060"/>
                        </a:solidFill>
                        <a:effectLst/>
                        <a:latin typeface="Chulabhorn Likit Text" panose="00000800000000000000" pitchFamily="2" charset="-34"/>
                        <a:ea typeface="Calibri" panose="020F0502020204030204" pitchFamily="34" charset="0"/>
                        <a:cs typeface="Chulabhorn Likit Text" panose="00000800000000000000" pitchFamily="2" charset="-34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endParaRPr lang="en-US" sz="1100" b="0" dirty="0">
                        <a:solidFill>
                          <a:srgbClr val="002060"/>
                        </a:solidFill>
                        <a:effectLst/>
                        <a:latin typeface="Chulabhorn Likit Text" panose="00000800000000000000" pitchFamily="2" charset="-34"/>
                        <a:ea typeface="Calibri" panose="020F0502020204030204" pitchFamily="34" charset="0"/>
                        <a:cs typeface="Chulabhorn Likit Text" panose="00000800000000000000" pitchFamily="2" charset="-34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endParaRPr lang="en-US" sz="1100" b="0" dirty="0">
                        <a:solidFill>
                          <a:srgbClr val="002060"/>
                        </a:solidFill>
                        <a:effectLst/>
                        <a:latin typeface="Chulabhorn Likit Text" panose="00000800000000000000" pitchFamily="2" charset="-34"/>
                        <a:ea typeface="Calibri" panose="020F0502020204030204" pitchFamily="34" charset="0"/>
                        <a:cs typeface="Chulabhorn Likit Text" panose="00000800000000000000" pitchFamily="2" charset="-34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endParaRPr lang="en-US" sz="1100" b="0" dirty="0">
                        <a:solidFill>
                          <a:srgbClr val="002060"/>
                        </a:solidFill>
                        <a:effectLst/>
                        <a:latin typeface="Chulabhorn Likit Text" panose="00000800000000000000" pitchFamily="2" charset="-34"/>
                        <a:ea typeface="Calibri" panose="020F0502020204030204" pitchFamily="34" charset="0"/>
                        <a:cs typeface="Chulabhorn Likit Text" panose="00000800000000000000" pitchFamily="2" charset="-34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endParaRPr lang="en-US" sz="1100" b="0" dirty="0">
                        <a:solidFill>
                          <a:srgbClr val="002060"/>
                        </a:solidFill>
                        <a:effectLst/>
                        <a:latin typeface="Chulabhorn Likit Text" panose="00000800000000000000" pitchFamily="2" charset="-34"/>
                        <a:ea typeface="Calibri" panose="020F0502020204030204" pitchFamily="34" charset="0"/>
                        <a:cs typeface="Chulabhorn Likit Text" panose="00000800000000000000" pitchFamily="2" charset="-34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endParaRPr lang="en-US" sz="1100" b="0" dirty="0">
                        <a:solidFill>
                          <a:srgbClr val="002060"/>
                        </a:solidFill>
                        <a:effectLst/>
                        <a:latin typeface="Chulabhorn Likit Text" panose="00000800000000000000" pitchFamily="2" charset="-34"/>
                        <a:ea typeface="Calibri" panose="020F0502020204030204" pitchFamily="34" charset="0"/>
                        <a:cs typeface="Chulabhorn Likit Text" panose="00000800000000000000" pitchFamily="2" charset="-34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endParaRPr lang="en-US" sz="1100" b="0" dirty="0">
                        <a:solidFill>
                          <a:srgbClr val="002060"/>
                        </a:solidFill>
                        <a:effectLst/>
                        <a:latin typeface="Chulabhorn Likit Text" panose="00000800000000000000" pitchFamily="2" charset="-34"/>
                        <a:ea typeface="Calibri" panose="020F0502020204030204" pitchFamily="34" charset="0"/>
                        <a:cs typeface="Chulabhorn Likit Text" panose="00000800000000000000" pitchFamily="2" charset="-34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761970" rtl="0" eaLnBrk="1" fontAlgn="auto" latinLnBrk="0" hangingPunct="1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h-TH" sz="1100" b="0" dirty="0" smtClean="0">
                          <a:solidFill>
                            <a:srgbClr val="002060"/>
                          </a:solidFill>
                          <a:effectLst/>
                          <a:latin typeface="Chulabhorn Likit Text" panose="00000800000000000000" pitchFamily="2" charset="-34"/>
                          <a:ea typeface="Times New Roman" panose="02020603050405020304" pitchFamily="18" charset="0"/>
                          <a:cs typeface="Chulabhorn Likit Text" panose="00000800000000000000" pitchFamily="2" charset="-34"/>
                        </a:rPr>
                        <a:t>สกส.</a:t>
                      </a:r>
                      <a:endParaRPr lang="en-US" sz="1100" b="0" dirty="0" smtClean="0">
                        <a:solidFill>
                          <a:srgbClr val="002060"/>
                        </a:solidFill>
                        <a:effectLst/>
                        <a:latin typeface="Chulabhorn Likit Text" panose="00000800000000000000" pitchFamily="2" charset="-34"/>
                        <a:ea typeface="Calibri" panose="020F0502020204030204" pitchFamily="34" charset="0"/>
                        <a:cs typeface="Chulabhorn Likit Text" panose="00000800000000000000" pitchFamily="2" charset="-34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761970" rtl="0" eaLnBrk="1" fontAlgn="auto" latinLnBrk="0" hangingPunct="1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h-TH" sz="1100" b="0" kern="1200" dirty="0">
                          <a:solidFill>
                            <a:srgbClr val="002060"/>
                          </a:solidFill>
                          <a:effectLst/>
                          <a:latin typeface="Chulabhorn Likit Text" panose="00000800000000000000" pitchFamily="2" charset="-34"/>
                          <a:ea typeface="+mn-ea"/>
                          <a:cs typeface="Chulabhorn Likit Text" panose="00000800000000000000" pitchFamily="2" charset="-34"/>
                        </a:rPr>
                        <a:t>สกส. </a:t>
                      </a:r>
                      <a:br>
                        <a:rPr lang="th-TH" sz="1100" b="0" kern="1200" dirty="0">
                          <a:solidFill>
                            <a:srgbClr val="002060"/>
                          </a:solidFill>
                          <a:effectLst/>
                          <a:latin typeface="Chulabhorn Likit Text" panose="00000800000000000000" pitchFamily="2" charset="-34"/>
                          <a:ea typeface="+mn-ea"/>
                          <a:cs typeface="Chulabhorn Likit Text" panose="00000800000000000000" pitchFamily="2" charset="-34"/>
                        </a:rPr>
                      </a:br>
                      <a:r>
                        <a:rPr lang="th-TH" sz="1100" b="0" kern="1200" dirty="0">
                          <a:solidFill>
                            <a:srgbClr val="002060"/>
                          </a:solidFill>
                          <a:effectLst/>
                          <a:latin typeface="Chulabhorn Likit Text" panose="00000800000000000000" pitchFamily="2" charset="-34"/>
                          <a:ea typeface="+mn-ea"/>
                          <a:cs typeface="Chulabhorn Likit Text" panose="00000800000000000000" pitchFamily="2" charset="-34"/>
                        </a:rPr>
                        <a:t>(ศก.)</a:t>
                      </a:r>
                      <a:endParaRPr lang="en-US" sz="1100" b="0" dirty="0">
                        <a:solidFill>
                          <a:srgbClr val="002060"/>
                        </a:solidFill>
                        <a:effectLst/>
                        <a:latin typeface="Chulabhorn Likit Text" panose="00000800000000000000" pitchFamily="2" charset="-34"/>
                        <a:ea typeface="Calibri" panose="020F0502020204030204" pitchFamily="34" charset="0"/>
                        <a:cs typeface="Chulabhorn Likit Text" panose="00000800000000000000" pitchFamily="2" charset="-34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57205006"/>
                  </a:ext>
                </a:extLst>
              </a:tr>
              <a:tr h="565343">
                <a:tc gridSpan="3">
                  <a:txBody>
                    <a:bodyPr/>
                    <a:lstStyle/>
                    <a:p>
                      <a:pPr marL="0" marR="0" lvl="0" indent="0" algn="ctr" defTabSz="76197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h-TH" sz="1400" b="1" kern="1200" dirty="0" smtClean="0">
                          <a:solidFill>
                            <a:srgbClr val="002060"/>
                          </a:solidFill>
                          <a:effectLst/>
                          <a:latin typeface="Chulabhorn Likit Text" panose="00000800000000000000" pitchFamily="2" charset="-34"/>
                          <a:ea typeface="+mn-ea"/>
                          <a:cs typeface="Chulabhorn Likit Text" panose="00000800000000000000" pitchFamily="2" charset="-34"/>
                        </a:rPr>
                        <a:t> รวม </a:t>
                      </a:r>
                      <a:endParaRPr lang="en-US" sz="1400" b="1" dirty="0" smtClean="0">
                        <a:solidFill>
                          <a:srgbClr val="002060"/>
                        </a:solidFill>
                        <a:effectLst/>
                        <a:latin typeface="Chulabhorn Likit Text" panose="00000800000000000000" pitchFamily="2" charset="-34"/>
                        <a:ea typeface="Calibri" panose="020F0502020204030204" pitchFamily="34" charset="0"/>
                        <a:cs typeface="Chulabhorn Likit Text" panose="00000800000000000000" pitchFamily="2" charset="-34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761970" rtl="0" eaLnBrk="1" fontAlgn="auto" latinLnBrk="0" hangingPunct="1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100" b="0" dirty="0">
                        <a:solidFill>
                          <a:srgbClr val="002060"/>
                        </a:solidFill>
                        <a:effectLst/>
                        <a:latin typeface="Chulabhorn Likit Text" panose="00000800000000000000" pitchFamily="2" charset="-34"/>
                        <a:ea typeface="Calibri" panose="020F0502020204030204" pitchFamily="34" charset="0"/>
                        <a:cs typeface="Chulabhorn Likit Text" panose="00000800000000000000" pitchFamily="2" charset="-34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endParaRPr lang="en-US" sz="1100" b="0" dirty="0">
                        <a:solidFill>
                          <a:srgbClr val="002060"/>
                        </a:solidFill>
                        <a:effectLst/>
                        <a:latin typeface="Chulabhorn Likit Text" panose="00000800000000000000" pitchFamily="2" charset="-34"/>
                        <a:ea typeface="Calibri" panose="020F0502020204030204" pitchFamily="34" charset="0"/>
                        <a:cs typeface="Chulabhorn Likit Text" panose="00000800000000000000" pitchFamily="2" charset="-34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761970" rtl="0" eaLnBrk="1" fontAlgn="auto" latinLnBrk="0" hangingPunct="1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b="1" dirty="0" smtClean="0">
                          <a:solidFill>
                            <a:srgbClr val="002060"/>
                          </a:solidFill>
                          <a:effectLst/>
                          <a:latin typeface="Chulabhorn Likit Text" panose="00000800000000000000" pitchFamily="2" charset="-34"/>
                          <a:ea typeface="Calibri" panose="020F0502020204030204" pitchFamily="34" charset="0"/>
                          <a:cs typeface="Chulabhorn Likit Text" panose="00000800000000000000" pitchFamily="2" charset="-34"/>
                        </a:rPr>
                        <a:t>500,000</a:t>
                      </a:r>
                    </a:p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endParaRPr lang="en-US" sz="1100" b="0" dirty="0">
                        <a:solidFill>
                          <a:srgbClr val="002060"/>
                        </a:solidFill>
                        <a:effectLst/>
                        <a:latin typeface="Chulabhorn Likit Text" panose="00000800000000000000" pitchFamily="2" charset="-34"/>
                        <a:ea typeface="Calibri" panose="020F0502020204030204" pitchFamily="34" charset="0"/>
                        <a:cs typeface="Chulabhorn Likit Text" panose="00000800000000000000" pitchFamily="2" charset="-34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gridSpan="14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endParaRPr lang="en-US" sz="1100" b="0" dirty="0">
                        <a:solidFill>
                          <a:srgbClr val="002060"/>
                        </a:solidFill>
                        <a:effectLst/>
                        <a:latin typeface="Chulabhorn Likit Text" panose="00000800000000000000" pitchFamily="2" charset="-34"/>
                        <a:ea typeface="Calibri" panose="020F0502020204030204" pitchFamily="34" charset="0"/>
                        <a:cs typeface="Chulabhorn Likit Text" panose="00000800000000000000" pitchFamily="2" charset="-34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endParaRPr lang="en-US" sz="1100" b="0" dirty="0">
                        <a:solidFill>
                          <a:srgbClr val="002060"/>
                        </a:solidFill>
                        <a:effectLst/>
                        <a:latin typeface="Chulabhorn Likit Text" panose="00000800000000000000" pitchFamily="2" charset="-34"/>
                        <a:ea typeface="Calibri" panose="020F0502020204030204" pitchFamily="34" charset="0"/>
                        <a:cs typeface="Chulabhorn Likit Text" panose="00000800000000000000" pitchFamily="2" charset="-34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endParaRPr lang="en-US" sz="1100" b="0" dirty="0">
                        <a:solidFill>
                          <a:srgbClr val="002060"/>
                        </a:solidFill>
                        <a:effectLst/>
                        <a:latin typeface="Chulabhorn Likit Text" panose="00000800000000000000" pitchFamily="2" charset="-34"/>
                        <a:ea typeface="Calibri" panose="020F0502020204030204" pitchFamily="34" charset="0"/>
                        <a:cs typeface="Chulabhorn Likit Text" panose="00000800000000000000" pitchFamily="2" charset="-34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endParaRPr lang="en-US" sz="1100" b="0" dirty="0">
                        <a:solidFill>
                          <a:srgbClr val="002060"/>
                        </a:solidFill>
                        <a:effectLst/>
                        <a:latin typeface="Chulabhorn Likit Text" panose="00000800000000000000" pitchFamily="2" charset="-34"/>
                        <a:ea typeface="Calibri" panose="020F0502020204030204" pitchFamily="34" charset="0"/>
                        <a:cs typeface="Chulabhorn Likit Text" panose="00000800000000000000" pitchFamily="2" charset="-34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endParaRPr lang="en-US" sz="1100" b="0" dirty="0">
                        <a:solidFill>
                          <a:srgbClr val="002060"/>
                        </a:solidFill>
                        <a:effectLst/>
                        <a:latin typeface="Chulabhorn Likit Text" panose="00000800000000000000" pitchFamily="2" charset="-34"/>
                        <a:ea typeface="Calibri" panose="020F0502020204030204" pitchFamily="34" charset="0"/>
                        <a:cs typeface="Chulabhorn Likit Text" panose="00000800000000000000" pitchFamily="2" charset="-34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endParaRPr lang="en-US" sz="1100" b="0" dirty="0">
                        <a:solidFill>
                          <a:srgbClr val="002060"/>
                        </a:solidFill>
                        <a:effectLst/>
                        <a:latin typeface="Chulabhorn Likit Text" panose="00000800000000000000" pitchFamily="2" charset="-34"/>
                        <a:ea typeface="Calibri" panose="020F0502020204030204" pitchFamily="34" charset="0"/>
                        <a:cs typeface="Chulabhorn Likit Text" panose="00000800000000000000" pitchFamily="2" charset="-34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endParaRPr lang="en-US" sz="1100" b="0" dirty="0">
                        <a:solidFill>
                          <a:srgbClr val="002060"/>
                        </a:solidFill>
                        <a:effectLst/>
                        <a:latin typeface="Chulabhorn Likit Text" panose="00000800000000000000" pitchFamily="2" charset="-34"/>
                        <a:ea typeface="Calibri" panose="020F0502020204030204" pitchFamily="34" charset="0"/>
                        <a:cs typeface="Chulabhorn Likit Text" panose="00000800000000000000" pitchFamily="2" charset="-34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endParaRPr lang="en-US" sz="1100" b="0" dirty="0">
                        <a:solidFill>
                          <a:srgbClr val="002060"/>
                        </a:solidFill>
                        <a:effectLst/>
                        <a:latin typeface="Chulabhorn Likit Text" panose="00000800000000000000" pitchFamily="2" charset="-34"/>
                        <a:ea typeface="Calibri" panose="020F0502020204030204" pitchFamily="34" charset="0"/>
                        <a:cs typeface="Chulabhorn Likit Text" panose="00000800000000000000" pitchFamily="2" charset="-34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endParaRPr lang="en-US" sz="1100" b="0" dirty="0">
                        <a:solidFill>
                          <a:srgbClr val="002060"/>
                        </a:solidFill>
                        <a:effectLst/>
                        <a:latin typeface="Chulabhorn Likit Text" panose="00000800000000000000" pitchFamily="2" charset="-34"/>
                        <a:ea typeface="Calibri" panose="020F0502020204030204" pitchFamily="34" charset="0"/>
                        <a:cs typeface="Chulabhorn Likit Text" panose="00000800000000000000" pitchFamily="2" charset="-34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endParaRPr lang="en-US" sz="1100" b="0" dirty="0">
                        <a:solidFill>
                          <a:srgbClr val="002060"/>
                        </a:solidFill>
                        <a:effectLst/>
                        <a:latin typeface="Chulabhorn Likit Text" panose="00000800000000000000" pitchFamily="2" charset="-34"/>
                        <a:ea typeface="Calibri" panose="020F0502020204030204" pitchFamily="34" charset="0"/>
                        <a:cs typeface="Chulabhorn Likit Text" panose="00000800000000000000" pitchFamily="2" charset="-34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endParaRPr lang="en-US" sz="1100" b="0" dirty="0">
                        <a:solidFill>
                          <a:srgbClr val="002060"/>
                        </a:solidFill>
                        <a:effectLst/>
                        <a:latin typeface="Chulabhorn Likit Text" panose="00000800000000000000" pitchFamily="2" charset="-34"/>
                        <a:ea typeface="Calibri" panose="020F0502020204030204" pitchFamily="34" charset="0"/>
                        <a:cs typeface="Chulabhorn Likit Text" panose="00000800000000000000" pitchFamily="2" charset="-34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endParaRPr lang="en-US" sz="1100" b="0" dirty="0">
                        <a:solidFill>
                          <a:srgbClr val="002060"/>
                        </a:solidFill>
                        <a:effectLst/>
                        <a:latin typeface="Chulabhorn Likit Text" panose="00000800000000000000" pitchFamily="2" charset="-34"/>
                        <a:ea typeface="Calibri" panose="020F0502020204030204" pitchFamily="34" charset="0"/>
                        <a:cs typeface="Chulabhorn Likit Text" panose="00000800000000000000" pitchFamily="2" charset="-34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indent="0" algn="ctr" defTabSz="761970" rtl="0" eaLnBrk="1" fontAlgn="auto" latinLnBrk="0" hangingPunct="1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100" b="0" dirty="0" smtClean="0">
                        <a:solidFill>
                          <a:srgbClr val="002060"/>
                        </a:solidFill>
                        <a:effectLst/>
                        <a:latin typeface="Chulabhorn Likit Text" panose="00000800000000000000" pitchFamily="2" charset="-34"/>
                        <a:ea typeface="Calibri" panose="020F0502020204030204" pitchFamily="34" charset="0"/>
                        <a:cs typeface="Chulabhorn Likit Text" panose="00000800000000000000" pitchFamily="2" charset="-34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761970" rtl="0" eaLnBrk="1" fontAlgn="auto" latinLnBrk="0" hangingPunct="1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100" b="0" dirty="0">
                        <a:solidFill>
                          <a:srgbClr val="002060"/>
                        </a:solidFill>
                        <a:effectLst/>
                        <a:latin typeface="Chulabhorn Likit Text" panose="00000800000000000000" pitchFamily="2" charset="-34"/>
                        <a:ea typeface="Calibri" panose="020F0502020204030204" pitchFamily="34" charset="0"/>
                        <a:cs typeface="Chulabhorn Likit Text" panose="00000800000000000000" pitchFamily="2" charset="-34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65264696"/>
                  </a:ext>
                </a:extLst>
              </a:tr>
            </a:tbl>
          </a:graphicData>
        </a:graphic>
      </p:graphicFrame>
      <p:sp>
        <p:nvSpPr>
          <p:cNvPr id="5" name="Text Box 7"/>
          <p:cNvSpPr txBox="1">
            <a:spLocks noChangeArrowheads="1"/>
          </p:cNvSpPr>
          <p:nvPr/>
        </p:nvSpPr>
        <p:spPr bwMode="auto">
          <a:xfrm>
            <a:off x="3862917" y="10903479"/>
            <a:ext cx="2247636" cy="269113"/>
          </a:xfrm>
          <a:prstGeom prst="rect">
            <a:avLst/>
          </a:prstGeom>
          <a:solidFill>
            <a:srgbClr val="FFFFFF"/>
          </a:solidFill>
          <a:ln w="9525">
            <a:noFill/>
            <a:miter lim="800000"/>
            <a:headEnd/>
            <a:tailEnd/>
          </a:ln>
        </p:spPr>
        <p:txBody>
          <a:bodyPr rot="0" vert="horz" wrap="square" lIns="76200" tIns="38100" rIns="76200" bIns="38100" anchor="t" anchorCtr="0">
            <a:spAutoFit/>
          </a:bodyPr>
          <a:lstStyle/>
          <a:p>
            <a:pPr>
              <a:lnSpc>
                <a:spcPct val="107000"/>
              </a:lnSpc>
              <a:spcAft>
                <a:spcPts val="667"/>
              </a:spcAft>
            </a:pPr>
            <a:r>
              <a:rPr lang="th-TH" sz="1167">
                <a:latin typeface="Calibri" panose="020F0502020204030204" pitchFamily="34" charset="0"/>
                <a:ea typeface="Calibri" panose="020F0502020204030204" pitchFamily="34" charset="0"/>
                <a:cs typeface="Cordia New" panose="020B0304020202020204" pitchFamily="34" charset="-34"/>
              </a:rPr>
              <a:t>๒๙</a:t>
            </a:r>
            <a:endParaRPr lang="en-US" sz="917">
              <a:latin typeface="Calibri" panose="020F0502020204030204" pitchFamily="34" charset="0"/>
              <a:ea typeface="Calibri" panose="020F0502020204030204" pitchFamily="34" charset="0"/>
              <a:cs typeface="Cordia New" panose="020B0304020202020204" pitchFamily="34" charset="-34"/>
            </a:endParaRPr>
          </a:p>
        </p:txBody>
      </p:sp>
      <p:sp>
        <p:nvSpPr>
          <p:cNvPr id="6" name="Text Box 5"/>
          <p:cNvSpPr txBox="1">
            <a:spLocks noChangeArrowheads="1"/>
          </p:cNvSpPr>
          <p:nvPr/>
        </p:nvSpPr>
        <p:spPr bwMode="auto">
          <a:xfrm>
            <a:off x="4688417" y="10992115"/>
            <a:ext cx="2247636" cy="269113"/>
          </a:xfrm>
          <a:prstGeom prst="rect">
            <a:avLst/>
          </a:prstGeom>
          <a:solidFill>
            <a:srgbClr val="FFFFFF"/>
          </a:solidFill>
          <a:ln w="9525">
            <a:noFill/>
            <a:miter lim="800000"/>
            <a:headEnd/>
            <a:tailEnd/>
          </a:ln>
        </p:spPr>
        <p:txBody>
          <a:bodyPr rot="0" vert="horz" wrap="square" lIns="76200" tIns="38100" rIns="76200" bIns="38100" anchor="t" anchorCtr="0">
            <a:spAutoFit/>
          </a:bodyPr>
          <a:lstStyle/>
          <a:p>
            <a:pPr>
              <a:lnSpc>
                <a:spcPct val="107000"/>
              </a:lnSpc>
              <a:spcAft>
                <a:spcPts val="667"/>
              </a:spcAft>
            </a:pPr>
            <a:r>
              <a:rPr lang="th-TH" sz="1167">
                <a:latin typeface="Calibri" panose="020F0502020204030204" pitchFamily="34" charset="0"/>
                <a:ea typeface="Calibri" panose="020F0502020204030204" pitchFamily="34" charset="0"/>
                <a:cs typeface="Cordia New" panose="020B0304020202020204" pitchFamily="34" charset="-34"/>
              </a:rPr>
              <a:t>๒๙</a:t>
            </a:r>
            <a:endParaRPr lang="en-US" sz="917">
              <a:latin typeface="Calibri" panose="020F0502020204030204" pitchFamily="34" charset="0"/>
              <a:ea typeface="Calibri" panose="020F0502020204030204" pitchFamily="34" charset="0"/>
              <a:cs typeface="Cordia New" panose="020B0304020202020204" pitchFamily="34" charset="-34"/>
            </a:endParaRPr>
          </a:p>
        </p:txBody>
      </p:sp>
      <p:sp>
        <p:nvSpPr>
          <p:cNvPr id="7" name="Rectangle 3"/>
          <p:cNvSpPr>
            <a:spLocks noChangeArrowheads="1"/>
          </p:cNvSpPr>
          <p:nvPr/>
        </p:nvSpPr>
        <p:spPr bwMode="auto">
          <a:xfrm>
            <a:off x="458049" y="1167511"/>
            <a:ext cx="9265373" cy="373179"/>
          </a:xfrm>
          <a:prstGeom prst="rect">
            <a:avLst/>
          </a:prstGeom>
          <a:solidFill>
            <a:srgbClr val="FBF8F1"/>
          </a:solidFill>
          <a:ln>
            <a:noFill/>
          </a:ln>
          <a:effectLst/>
        </p:spPr>
        <p:txBody>
          <a:bodyPr vert="horz" wrap="square" lIns="76200" tIns="38100" rIns="76200" bIns="38100" numCol="1" anchor="ctr" anchorCtr="0" compatLnSpc="1">
            <a:prstTxWarp prst="textNoShape">
              <a:avLst/>
            </a:prstTxWarp>
            <a:spAutoFit/>
          </a:bodyPr>
          <a:lstStyle/>
          <a:p>
            <a:pPr lvl="0" eaLnBrk="0" fontAlgn="base" hangingPunct="0">
              <a:lnSpc>
                <a:spcPct val="150000"/>
              </a:lnSpc>
              <a:spcBef>
                <a:spcPct val="0"/>
              </a:spcBef>
              <a:spcAft>
                <a:spcPct val="0"/>
              </a:spcAft>
            </a:pPr>
            <a:r>
              <a:rPr lang="th-TH" sz="1400" b="1" dirty="0">
                <a:solidFill>
                  <a:srgbClr val="002060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ประเด็นการพัฒนาที่ </a:t>
            </a:r>
            <a:r>
              <a:rPr lang="en-US" sz="1400" b="1" dirty="0">
                <a:solidFill>
                  <a:srgbClr val="002060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3</a:t>
            </a:r>
            <a:r>
              <a:rPr lang="en-US" sz="1400" b="1" dirty="0" smtClean="0">
                <a:solidFill>
                  <a:srgbClr val="002060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 </a:t>
            </a:r>
            <a:r>
              <a:rPr lang="th-TH" sz="1400" b="1" dirty="0" smtClean="0">
                <a:solidFill>
                  <a:srgbClr val="002060"/>
                </a:solidFill>
                <a:effectLst/>
                <a:latin typeface="Chulabhorn Likit Text" panose="00000500000000000000" pitchFamily="50" charset="-34"/>
                <a:ea typeface="Cordia New" panose="020B0304020202020204" pitchFamily="34" charset="-34"/>
                <a:cs typeface="Chulabhorn Likit Text" panose="00000500000000000000" pitchFamily="50" charset="-34"/>
              </a:rPr>
              <a:t>ก้าวสู่การเป็นองค์กรแห่งการเรียนรู้ผ่านเทคโนโลยีดิจิทัล</a:t>
            </a:r>
            <a:endParaRPr lang="th-TH" altLang="th-TH" sz="1400" b="1" dirty="0">
              <a:solidFill>
                <a:srgbClr val="002060"/>
              </a:solidFill>
              <a:latin typeface="Chulabhorn Likit Text" panose="00000500000000000000" pitchFamily="50" charset="-34"/>
              <a:cs typeface="Chulabhorn Likit Text" panose="00000500000000000000" pitchFamily="50" charset="-34"/>
            </a:endParaRPr>
          </a:p>
        </p:txBody>
      </p:sp>
      <p:sp>
        <p:nvSpPr>
          <p:cNvPr id="8" name="Rectangle 6"/>
          <p:cNvSpPr>
            <a:spLocks noChangeArrowheads="1"/>
          </p:cNvSpPr>
          <p:nvPr/>
        </p:nvSpPr>
        <p:spPr bwMode="auto">
          <a:xfrm>
            <a:off x="874449" y="2394768"/>
            <a:ext cx="153953" cy="3077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76200" tIns="38100" rIns="76200" bIns="38100" numCol="1" anchor="ctr" anchorCtr="0" compatLnSpc="1">
            <a:prstTxWarp prst="textNoShape">
              <a:avLst/>
            </a:prstTxWarp>
            <a:spAutoFit/>
          </a:bodyPr>
          <a:lstStyle/>
          <a:p>
            <a:endParaRPr lang="th-TH" sz="1500"/>
          </a:p>
        </p:txBody>
      </p:sp>
    </p:spTree>
    <p:extLst>
      <p:ext uri="{BB962C8B-B14F-4D97-AF65-F5344CB8AC3E}">
        <p14:creationId xmlns:p14="http://schemas.microsoft.com/office/powerpoint/2010/main" val="3708277021"/>
      </p:ext>
    </p:extLst>
  </p:cSld>
  <p:clrMapOvr>
    <a:masterClrMapping/>
  </p:clrMapOvr>
</p:sld>
</file>

<file path=ppt/slides/slide1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ชื่อเรื่อง 1"/>
          <p:cNvSpPr>
            <a:spLocks noGrp="1"/>
          </p:cNvSpPr>
          <p:nvPr>
            <p:ph type="title"/>
          </p:nvPr>
        </p:nvSpPr>
        <p:spPr>
          <a:xfrm>
            <a:off x="1914220" y="211747"/>
            <a:ext cx="6339974" cy="477781"/>
          </a:xfrm>
          <a:solidFill>
            <a:schemeClr val="accent2">
              <a:lumMod val="20000"/>
              <a:lumOff val="80000"/>
            </a:schemeClr>
          </a:solidFill>
          <a:ln>
            <a:noFill/>
          </a:ln>
          <a:effectLst>
            <a:outerShdw blurRad="57785" dist="33020" dir="318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brightRoom" dir="t">
              <a:rot lat="0" lon="0" rev="600000"/>
            </a:lightRig>
          </a:scene3d>
          <a:sp3d prstMaterial="metal">
            <a:bevelT w="38100" h="57150" prst="angle"/>
          </a:sp3d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>
            <a:noAutofit/>
          </a:bodyPr>
          <a:lstStyle/>
          <a:p>
            <a:pPr algn="ctr"/>
            <a:r>
              <a:rPr lang="th-TH" sz="1600" b="1" dirty="0">
                <a:solidFill>
                  <a:srgbClr val="002060"/>
                </a:solidFill>
                <a:latin typeface="Chulabhorn Likit Text" panose="00000500000000000000" pitchFamily="50" charset="-34"/>
                <a:ea typeface="Calibri" panose="020F0502020204030204" pitchFamily="34" charset="0"/>
                <a:cs typeface="Chulabhorn Likit Text" panose="00000500000000000000" pitchFamily="50" charset="-34"/>
              </a:rPr>
              <a:t>โครงการกิจกรรมตาม</a:t>
            </a:r>
            <a:r>
              <a:rPr lang="th-TH" sz="1600" b="1" dirty="0">
                <a:solidFill>
                  <a:srgbClr val="002060"/>
                </a:solidFill>
                <a:latin typeface="Chulabhorn Likit Text" panose="00000500000000000000" pitchFamily="50" charset="-34"/>
                <a:ea typeface="Times New Roman" panose="02020603050405020304" pitchFamily="18" charset="0"/>
                <a:cs typeface="Chulabhorn Likit Text" panose="00000500000000000000" pitchFamily="50" charset="-34"/>
              </a:rPr>
              <a:t>แผนปฏิบัติการดิจิทัลประจำปีบัญชี </a:t>
            </a:r>
            <a:r>
              <a:rPr lang="th-TH" sz="1600" b="1" dirty="0" smtClean="0">
                <a:solidFill>
                  <a:srgbClr val="002060"/>
                </a:solidFill>
                <a:latin typeface="Chulabhorn Likit Text" panose="00000500000000000000" pitchFamily="50" charset="-34"/>
                <a:ea typeface="Times New Roman" panose="02020603050405020304" pitchFamily="18" charset="0"/>
                <a:cs typeface="Chulabhorn Likit Text" panose="00000500000000000000" pitchFamily="50" charset="-34"/>
              </a:rPr>
              <a:t>256</a:t>
            </a:r>
            <a:r>
              <a:rPr lang="en-US" sz="1600" b="1" dirty="0" smtClean="0">
                <a:solidFill>
                  <a:srgbClr val="002060"/>
                </a:solidFill>
                <a:latin typeface="Chulabhorn Likit Text" panose="00000500000000000000" pitchFamily="50" charset="-34"/>
                <a:ea typeface="Times New Roman" panose="02020603050405020304" pitchFamily="18" charset="0"/>
                <a:cs typeface="Chulabhorn Likit Text" panose="00000500000000000000" pitchFamily="50" charset="-34"/>
              </a:rPr>
              <a:t>7</a:t>
            </a:r>
            <a:endParaRPr lang="th-TH" sz="1600" b="1" dirty="0">
              <a:solidFill>
                <a:srgbClr val="002060"/>
              </a:solidFill>
              <a:latin typeface="Chulabhorn Likit Text" panose="00000500000000000000" pitchFamily="50" charset="-34"/>
              <a:cs typeface="Chulabhorn Likit Text" panose="00000500000000000000" pitchFamily="50" charset="-34"/>
            </a:endParaRPr>
          </a:p>
        </p:txBody>
      </p:sp>
      <p:sp>
        <p:nvSpPr>
          <p:cNvPr id="11" name="Rectangle 3"/>
          <p:cNvSpPr>
            <a:spLocks noChangeArrowheads="1"/>
          </p:cNvSpPr>
          <p:nvPr/>
        </p:nvSpPr>
        <p:spPr bwMode="auto">
          <a:xfrm>
            <a:off x="513852" y="798095"/>
            <a:ext cx="8467587" cy="400110"/>
          </a:xfrm>
          <a:prstGeom prst="rect">
            <a:avLst/>
          </a:prstGeom>
          <a:solidFill>
            <a:srgbClr val="FBF8F1"/>
          </a:solidFill>
          <a:ln>
            <a:noFill/>
          </a:ln>
          <a:effectLst/>
        </p:spPr>
        <p:txBody>
          <a:bodyPr vert="horz" wrap="square" lIns="76200" tIns="38100" rIns="76200" bIns="38100" numCol="1" anchor="ctr" anchorCtr="0" compatLnSpc="1">
            <a:prstTxWarp prst="textNoShape">
              <a:avLst/>
            </a:prstTxWarp>
            <a:spAutoFit/>
          </a:bodyPr>
          <a:lstStyle/>
          <a:p>
            <a:pPr eaLnBrk="0" fontAlgn="base" hangingPunct="0">
              <a:lnSpc>
                <a:spcPct val="150000"/>
              </a:lnSpc>
              <a:spcBef>
                <a:spcPct val="0"/>
              </a:spcBef>
              <a:spcAft>
                <a:spcPct val="0"/>
              </a:spcAft>
            </a:pPr>
            <a:r>
              <a:rPr lang="th-TH" sz="1400" b="1" dirty="0">
                <a:solidFill>
                  <a:srgbClr val="002060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ประเด็นการพัฒนาที่ 4 การบริหารจัดการข้อมูลสารสนเทศและเทคโนโลยีดิจิทัลตามหลักธรรมาภิบาล</a:t>
            </a:r>
          </a:p>
        </p:txBody>
      </p:sp>
      <p:sp>
        <p:nvSpPr>
          <p:cNvPr id="12" name="Rectangle 6"/>
          <p:cNvSpPr>
            <a:spLocks noChangeArrowheads="1"/>
          </p:cNvSpPr>
          <p:nvPr/>
        </p:nvSpPr>
        <p:spPr bwMode="auto">
          <a:xfrm>
            <a:off x="874449" y="2394768"/>
            <a:ext cx="153953" cy="3077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76200" tIns="38100" rIns="76200" bIns="38100" numCol="1" anchor="ctr" anchorCtr="0" compatLnSpc="1">
            <a:prstTxWarp prst="textNoShape">
              <a:avLst/>
            </a:prstTxWarp>
            <a:spAutoFit/>
          </a:bodyPr>
          <a:lstStyle/>
          <a:p>
            <a:endParaRPr lang="th-TH" sz="1500"/>
          </a:p>
        </p:txBody>
      </p:sp>
      <p:graphicFrame>
        <p:nvGraphicFramePr>
          <p:cNvPr id="14" name="ตาราง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28641030"/>
              </p:ext>
            </p:extLst>
          </p:nvPr>
        </p:nvGraphicFramePr>
        <p:xfrm>
          <a:off x="406313" y="1306772"/>
          <a:ext cx="9355788" cy="3948135"/>
        </p:xfrm>
        <a:graphic>
          <a:graphicData uri="http://schemas.openxmlformats.org/drawingml/2006/table">
            <a:tbl>
              <a:tblPr firstRow="1" firstCol="1" bandRow="1">
                <a:tableStyleId>{5C22544A-7EE6-4342-B048-85BDC9FD1C3A}</a:tableStyleId>
              </a:tblPr>
              <a:tblGrid>
                <a:gridCol w="1889204">
                  <a:extLst>
                    <a:ext uri="{9D8B030D-6E8A-4147-A177-3AD203B41FA5}">
                      <a16:colId xmlns:a16="http://schemas.microsoft.com/office/drawing/2014/main" val="1529843645"/>
                    </a:ext>
                  </a:extLst>
                </a:gridCol>
                <a:gridCol w="1165057">
                  <a:extLst>
                    <a:ext uri="{9D8B030D-6E8A-4147-A177-3AD203B41FA5}">
                      <a16:colId xmlns:a16="http://schemas.microsoft.com/office/drawing/2014/main" val="884212782"/>
                    </a:ext>
                  </a:extLst>
                </a:gridCol>
                <a:gridCol w="1060539">
                  <a:extLst>
                    <a:ext uri="{9D8B030D-6E8A-4147-A177-3AD203B41FA5}">
                      <a16:colId xmlns:a16="http://schemas.microsoft.com/office/drawing/2014/main" val="3442627984"/>
                    </a:ext>
                  </a:extLst>
                </a:gridCol>
                <a:gridCol w="1168624">
                  <a:extLst>
                    <a:ext uri="{9D8B030D-6E8A-4147-A177-3AD203B41FA5}">
                      <a16:colId xmlns:a16="http://schemas.microsoft.com/office/drawing/2014/main" val="2558019147"/>
                    </a:ext>
                  </a:extLst>
                </a:gridCol>
                <a:gridCol w="165389">
                  <a:extLst>
                    <a:ext uri="{9D8B030D-6E8A-4147-A177-3AD203B41FA5}">
                      <a16:colId xmlns:a16="http://schemas.microsoft.com/office/drawing/2014/main" val="3984005289"/>
                    </a:ext>
                  </a:extLst>
                </a:gridCol>
                <a:gridCol w="165389">
                  <a:extLst>
                    <a:ext uri="{9D8B030D-6E8A-4147-A177-3AD203B41FA5}">
                      <a16:colId xmlns:a16="http://schemas.microsoft.com/office/drawing/2014/main" val="1350483379"/>
                    </a:ext>
                  </a:extLst>
                </a:gridCol>
                <a:gridCol w="168090">
                  <a:extLst>
                    <a:ext uri="{9D8B030D-6E8A-4147-A177-3AD203B41FA5}">
                      <a16:colId xmlns:a16="http://schemas.microsoft.com/office/drawing/2014/main" val="1105111200"/>
                    </a:ext>
                  </a:extLst>
                </a:gridCol>
                <a:gridCol w="165389">
                  <a:extLst>
                    <a:ext uri="{9D8B030D-6E8A-4147-A177-3AD203B41FA5}">
                      <a16:colId xmlns:a16="http://schemas.microsoft.com/office/drawing/2014/main" val="929840233"/>
                    </a:ext>
                  </a:extLst>
                </a:gridCol>
                <a:gridCol w="165389">
                  <a:extLst>
                    <a:ext uri="{9D8B030D-6E8A-4147-A177-3AD203B41FA5}">
                      <a16:colId xmlns:a16="http://schemas.microsoft.com/office/drawing/2014/main" val="2274045035"/>
                    </a:ext>
                  </a:extLst>
                </a:gridCol>
                <a:gridCol w="168089">
                  <a:extLst>
                    <a:ext uri="{9D8B030D-6E8A-4147-A177-3AD203B41FA5}">
                      <a16:colId xmlns:a16="http://schemas.microsoft.com/office/drawing/2014/main" val="3131481710"/>
                    </a:ext>
                  </a:extLst>
                </a:gridCol>
                <a:gridCol w="165389">
                  <a:extLst>
                    <a:ext uri="{9D8B030D-6E8A-4147-A177-3AD203B41FA5}">
                      <a16:colId xmlns:a16="http://schemas.microsoft.com/office/drawing/2014/main" val="1811053407"/>
                    </a:ext>
                  </a:extLst>
                </a:gridCol>
                <a:gridCol w="165389">
                  <a:extLst>
                    <a:ext uri="{9D8B030D-6E8A-4147-A177-3AD203B41FA5}">
                      <a16:colId xmlns:a16="http://schemas.microsoft.com/office/drawing/2014/main" val="3330459422"/>
                    </a:ext>
                  </a:extLst>
                </a:gridCol>
                <a:gridCol w="168089">
                  <a:extLst>
                    <a:ext uri="{9D8B030D-6E8A-4147-A177-3AD203B41FA5}">
                      <a16:colId xmlns:a16="http://schemas.microsoft.com/office/drawing/2014/main" val="4039713549"/>
                    </a:ext>
                  </a:extLst>
                </a:gridCol>
                <a:gridCol w="165389">
                  <a:extLst>
                    <a:ext uri="{9D8B030D-6E8A-4147-A177-3AD203B41FA5}">
                      <a16:colId xmlns:a16="http://schemas.microsoft.com/office/drawing/2014/main" val="2998007452"/>
                    </a:ext>
                  </a:extLst>
                </a:gridCol>
                <a:gridCol w="168089">
                  <a:extLst>
                    <a:ext uri="{9D8B030D-6E8A-4147-A177-3AD203B41FA5}">
                      <a16:colId xmlns:a16="http://schemas.microsoft.com/office/drawing/2014/main" val="2068950631"/>
                    </a:ext>
                  </a:extLst>
                </a:gridCol>
                <a:gridCol w="168090">
                  <a:extLst>
                    <a:ext uri="{9D8B030D-6E8A-4147-A177-3AD203B41FA5}">
                      <a16:colId xmlns:a16="http://schemas.microsoft.com/office/drawing/2014/main" val="1283467137"/>
                    </a:ext>
                  </a:extLst>
                </a:gridCol>
                <a:gridCol w="1037097">
                  <a:extLst>
                    <a:ext uri="{9D8B030D-6E8A-4147-A177-3AD203B41FA5}">
                      <a16:colId xmlns:a16="http://schemas.microsoft.com/office/drawing/2014/main" val="4256785886"/>
                    </a:ext>
                  </a:extLst>
                </a:gridCol>
                <a:gridCol w="1037097">
                  <a:extLst>
                    <a:ext uri="{9D8B030D-6E8A-4147-A177-3AD203B41FA5}">
                      <a16:colId xmlns:a16="http://schemas.microsoft.com/office/drawing/2014/main" val="3597426609"/>
                    </a:ext>
                  </a:extLst>
                </a:gridCol>
              </a:tblGrid>
              <a:tr h="652806">
                <a:tc rowSpan="2">
                  <a:txBody>
                    <a:bodyPr/>
                    <a:lstStyle/>
                    <a:p>
                      <a:pPr algn="ctr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th-TH" sz="1100" b="1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กลยุทธ์/</a:t>
                      </a:r>
                      <a:r>
                        <a:rPr lang="en-US" sz="1100" b="1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</a:t>
                      </a:r>
                      <a:r>
                        <a:rPr lang="th-TH" sz="1100" b="1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แผนงาน/โครงการ</a:t>
                      </a:r>
                      <a:r>
                        <a:rPr lang="en-US" sz="1100" b="1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</a:t>
                      </a:r>
                      <a:endParaRPr lang="en-US" sz="1100" b="1" dirty="0">
                        <a:solidFill>
                          <a:srgbClr val="002060"/>
                        </a:solidFill>
                        <a:effectLst/>
                        <a:latin typeface="Chulabhorn Likit Text" panose="00000500000000000000" pitchFamily="50" charset="-34"/>
                        <a:ea typeface="Times New Roman" panose="02020603050405020304" pitchFamily="18" charset="0"/>
                        <a:cs typeface="Chulabhorn Likit Text" panose="00000500000000000000" pitchFamily="50" charset="-34"/>
                      </a:endParaRPr>
                    </a:p>
                  </a:txBody>
                  <a:tcPr marL="57150" marR="5715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indent="0" algn="ctr" defTabSz="761970" rtl="0" eaLnBrk="1" fontAlgn="auto" latinLnBrk="0" hangingPunct="1">
                        <a:lnSpc>
                          <a:spcPct val="12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th-TH" sz="1100" b="1" dirty="0">
                        <a:solidFill>
                          <a:srgbClr val="00206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  <a:p>
                      <a:pPr marL="0" marR="0" indent="0" algn="ctr" defTabSz="761970" rtl="0" eaLnBrk="1" fontAlgn="auto" latinLnBrk="0" hangingPunct="1">
                        <a:lnSpc>
                          <a:spcPct val="12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h-TH" sz="1100" b="1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เป้าหมาย</a:t>
                      </a:r>
                    </a:p>
                    <a:p>
                      <a:pPr algn="ctr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endParaRPr lang="en-US" sz="1100" b="1" dirty="0">
                        <a:solidFill>
                          <a:srgbClr val="002060"/>
                        </a:solidFill>
                        <a:effectLst/>
                        <a:latin typeface="Chulabhorn Likit Text" panose="00000500000000000000" pitchFamily="50" charset="-34"/>
                        <a:ea typeface="Calibri" panose="020F0502020204030204" pitchFamily="34" charset="0"/>
                        <a:cs typeface="Chulabhorn Likit Text" panose="00000500000000000000" pitchFamily="50" charset="-34"/>
                      </a:endParaRPr>
                    </a:p>
                  </a:txBody>
                  <a:tcPr marL="57150" marR="5715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endParaRPr lang="en-US" sz="1800" b="1" dirty="0">
                        <a:solidFill>
                          <a:schemeClr val="tx1"/>
                        </a:solidFill>
                        <a:effectLst/>
                        <a:latin typeface="TH SarabunPSK" panose="020B0500040200020003" pitchFamily="34" charset="-34"/>
                        <a:ea typeface="Calibri" panose="020F0502020204030204" pitchFamily="34" charset="0"/>
                        <a:cs typeface="TH SarabunPSK" panose="020B0500040200020003" pitchFamily="34" charset="-34"/>
                      </a:endParaRPr>
                    </a:p>
                  </a:txBody>
                  <a:tcPr marL="57150" marR="57150" marT="0" marB="0" anchor="ctr">
                    <a:solidFill>
                      <a:schemeClr val="accent4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761970" rtl="0" eaLnBrk="1" fontAlgn="auto" latinLnBrk="0" hangingPunct="1">
                        <a:lnSpc>
                          <a:spcPct val="12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h-TH" sz="1100" b="1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/>
                      </a:r>
                      <a:br>
                        <a:rPr lang="th-TH" sz="1100" b="1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</a:br>
                      <a:r>
                        <a:rPr lang="th-TH" sz="1100" b="1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งบประมาณ</a:t>
                      </a:r>
                      <a:endParaRPr lang="en-US" sz="1100" b="1" dirty="0">
                        <a:solidFill>
                          <a:srgbClr val="00206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  <a:p>
                      <a:pPr algn="ctr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th-TH" sz="1100" b="1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(บาท)</a:t>
                      </a:r>
                      <a:r>
                        <a:rPr lang="en-US" sz="1100" b="1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 </a:t>
                      </a:r>
                      <a:endParaRPr lang="en-US" sz="1100" b="1" dirty="0">
                        <a:solidFill>
                          <a:srgbClr val="002060"/>
                        </a:solidFill>
                        <a:effectLst/>
                        <a:latin typeface="Chulabhorn Likit Text" panose="00000500000000000000" pitchFamily="50" charset="-34"/>
                        <a:ea typeface="Calibri" panose="020F0502020204030204" pitchFamily="34" charset="0"/>
                        <a:cs typeface="Chulabhorn Likit Text" panose="00000500000000000000" pitchFamily="50" charset="-34"/>
                      </a:endParaRPr>
                    </a:p>
                  </a:txBody>
                  <a:tcPr marL="57150" marR="5715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 gridSpan="12">
                  <a:txBody>
                    <a:bodyPr/>
                    <a:lstStyle/>
                    <a:p>
                      <a:pPr algn="ctr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th-TH" sz="1100" b="1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ระยะเวลาดำเนินการในปีงบประมาณ </a:t>
                      </a:r>
                      <a:br>
                        <a:rPr lang="th-TH" sz="1100" b="1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</a:br>
                      <a:r>
                        <a:rPr lang="th-TH" sz="1100" b="1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พ.ศ. 256</a:t>
                      </a:r>
                      <a:r>
                        <a:rPr lang="en-US" sz="1100" b="1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6</a:t>
                      </a:r>
                      <a:endParaRPr lang="en-US" sz="1100" b="1" dirty="0">
                        <a:solidFill>
                          <a:srgbClr val="002060"/>
                        </a:solidFill>
                        <a:effectLst/>
                        <a:latin typeface="Chulabhorn Likit Text" panose="00000500000000000000" pitchFamily="50" charset="-34"/>
                        <a:ea typeface="Calibri" panose="020F0502020204030204" pitchFamily="34" charset="0"/>
                        <a:cs typeface="Chulabhorn Likit Text" panose="00000500000000000000" pitchFamily="50" charset="-34"/>
                      </a:endParaRPr>
                    </a:p>
                  </a:txBody>
                  <a:tcPr marL="57150" marR="5715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n-US" sz="1100" b="1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 </a:t>
                      </a:r>
                    </a:p>
                    <a:p>
                      <a:pPr algn="ctr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th-TH" sz="1100" b="1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ผู้รับผิดชอบ</a:t>
                      </a:r>
                      <a:endParaRPr lang="en-US" sz="1100" b="1" dirty="0">
                        <a:solidFill>
                          <a:srgbClr val="002060"/>
                        </a:solidFill>
                        <a:effectLst/>
                        <a:latin typeface="Chulabhorn Likit Text" panose="00000500000000000000" pitchFamily="50" charset="-34"/>
                        <a:ea typeface="Calibri" panose="020F0502020204030204" pitchFamily="34" charset="0"/>
                        <a:cs typeface="Chulabhorn Likit Text" panose="00000500000000000000" pitchFamily="50" charset="-34"/>
                      </a:endParaRPr>
                    </a:p>
                  </a:txBody>
                  <a:tcPr marL="57150" marR="5715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indent="0" algn="ctr" defTabSz="761970" rtl="0" eaLnBrk="1" fontAlgn="auto" latinLnBrk="0" hangingPunct="1">
                        <a:lnSpc>
                          <a:spcPct val="12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h-TH" sz="1100" b="1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หน่วยงานดำเนินการ</a:t>
                      </a:r>
                      <a:endParaRPr lang="en-US" sz="1100" b="1" dirty="0">
                        <a:solidFill>
                          <a:srgbClr val="002060"/>
                        </a:solidFill>
                        <a:effectLst/>
                        <a:latin typeface="Chulabhorn Likit Text" panose="00000500000000000000" pitchFamily="50" charset="-34"/>
                        <a:ea typeface="Calibri" panose="020F0502020204030204" pitchFamily="34" charset="0"/>
                        <a:cs typeface="Chulabhorn Likit Text" panose="00000500000000000000" pitchFamily="50" charset="-34"/>
                      </a:endParaRPr>
                    </a:p>
                    <a:p>
                      <a:pPr algn="ctr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endParaRPr lang="en-US" sz="1100" b="1" dirty="0">
                        <a:solidFill>
                          <a:srgbClr val="002060"/>
                        </a:solidFill>
                        <a:effectLst/>
                        <a:latin typeface="Chulabhorn Likit Text" panose="00000500000000000000" pitchFamily="50" charset="-34"/>
                        <a:ea typeface="Calibri" panose="020F0502020204030204" pitchFamily="34" charset="0"/>
                        <a:cs typeface="Chulabhorn Likit Text" panose="00000500000000000000" pitchFamily="50" charset="-34"/>
                      </a:endParaRPr>
                    </a:p>
                  </a:txBody>
                  <a:tcPr marL="57150" marR="5715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56831086"/>
                  </a:ext>
                </a:extLst>
              </a:tr>
              <a:tr h="435204">
                <a:tc vMerge="1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endParaRPr lang="en-US" sz="1800" b="1" dirty="0">
                        <a:solidFill>
                          <a:schemeClr val="tx1"/>
                        </a:solidFill>
                        <a:effectLst/>
                        <a:latin typeface="TH SarabunPSK" panose="020B0500040200020003" pitchFamily="34" charset="-34"/>
                        <a:ea typeface="Times New Roman" panose="02020603050405020304" pitchFamily="18" charset="0"/>
                        <a:cs typeface="TH SarabunPSK" panose="020B0500040200020003" pitchFamily="34" charset="-34"/>
                      </a:endParaRPr>
                    </a:p>
                  </a:txBody>
                  <a:tcPr marL="57150" marR="57150" marT="0" marB="0" anchor="ctr">
                    <a:solidFill>
                      <a:schemeClr val="accent4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761970" rtl="0" eaLnBrk="1" fontAlgn="auto" latinLnBrk="0" hangingPunct="1">
                        <a:lnSpc>
                          <a:spcPct val="12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h-TH" sz="1100" b="1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หน่วยนับ</a:t>
                      </a:r>
                      <a:endParaRPr lang="en-US" sz="1100" b="1" dirty="0">
                        <a:solidFill>
                          <a:srgbClr val="002060"/>
                        </a:solidFill>
                        <a:effectLst/>
                        <a:latin typeface="Chulabhorn Likit Text" panose="00000500000000000000" pitchFamily="50" charset="-34"/>
                        <a:ea typeface="Calibri" panose="020F0502020204030204" pitchFamily="34" charset="0"/>
                        <a:cs typeface="Chulabhorn Likit Text" panose="00000500000000000000" pitchFamily="50" charset="-34"/>
                      </a:endParaRPr>
                    </a:p>
                  </a:txBody>
                  <a:tcPr marL="57150" marR="5715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th-TH" sz="1100" b="1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ea typeface="Calibri" panose="020F0502020204030204" pitchFamily="34" charset="0"/>
                          <a:cs typeface="Chulabhorn Likit Text" panose="00000500000000000000" pitchFamily="50" charset="-34"/>
                        </a:rPr>
                        <a:t>จำนวน</a:t>
                      </a:r>
                      <a:endParaRPr lang="en-US" sz="1100" b="1" dirty="0">
                        <a:solidFill>
                          <a:srgbClr val="002060"/>
                        </a:solidFill>
                        <a:effectLst/>
                        <a:latin typeface="Chulabhorn Likit Text" panose="00000500000000000000" pitchFamily="50" charset="-34"/>
                        <a:ea typeface="Calibri" panose="020F0502020204030204" pitchFamily="34" charset="0"/>
                        <a:cs typeface="Chulabhorn Likit Text" panose="00000500000000000000" pitchFamily="50" charset="-34"/>
                      </a:endParaRPr>
                    </a:p>
                  </a:txBody>
                  <a:tcPr marL="57150" marR="5715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endParaRPr lang="en-US" sz="1100" b="1" dirty="0">
                        <a:solidFill>
                          <a:srgbClr val="002060"/>
                        </a:solidFill>
                        <a:effectLst/>
                        <a:latin typeface="Chulabhorn Likit Text" panose="00000500000000000000" pitchFamily="50" charset="-34"/>
                        <a:ea typeface="Calibri" panose="020F0502020204030204" pitchFamily="34" charset="0"/>
                        <a:cs typeface="Chulabhorn Likit Text" panose="00000500000000000000" pitchFamily="50" charset="-34"/>
                      </a:endParaRPr>
                    </a:p>
                  </a:txBody>
                  <a:tcPr marL="57150" marR="5715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algn="ctr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th-TH" sz="1100" b="1" spc="-100" baseline="0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ไตรมาส 1</a:t>
                      </a:r>
                      <a:endParaRPr lang="en-US" sz="1100" b="1" spc="-100" baseline="0" dirty="0">
                        <a:solidFill>
                          <a:srgbClr val="002060"/>
                        </a:solidFill>
                        <a:effectLst/>
                        <a:latin typeface="Chulabhorn Likit Text" panose="00000500000000000000" pitchFamily="50" charset="-34"/>
                        <a:ea typeface="Calibri" panose="020F0502020204030204" pitchFamily="34" charset="0"/>
                        <a:cs typeface="Chulabhorn Likit Text" panose="00000500000000000000" pitchFamily="50" charset="-34"/>
                      </a:endParaRPr>
                    </a:p>
                  </a:txBody>
                  <a:tcPr marL="57150" marR="5715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 gridSpan="3">
                  <a:txBody>
                    <a:bodyPr/>
                    <a:lstStyle/>
                    <a:p>
                      <a:pPr algn="ctr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th-TH" sz="1100" b="1" spc="-100" baseline="0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ไตรมาส 2</a:t>
                      </a:r>
                      <a:endParaRPr lang="en-US" sz="1100" b="1" spc="-100" baseline="0" dirty="0">
                        <a:solidFill>
                          <a:srgbClr val="002060"/>
                        </a:solidFill>
                        <a:effectLst/>
                        <a:latin typeface="Chulabhorn Likit Text" panose="00000500000000000000" pitchFamily="50" charset="-34"/>
                        <a:ea typeface="Calibri" panose="020F0502020204030204" pitchFamily="34" charset="0"/>
                        <a:cs typeface="Chulabhorn Likit Text" panose="00000500000000000000" pitchFamily="50" charset="-34"/>
                      </a:endParaRPr>
                    </a:p>
                  </a:txBody>
                  <a:tcPr marL="57150" marR="5715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 gridSpan="3">
                  <a:txBody>
                    <a:bodyPr/>
                    <a:lstStyle/>
                    <a:p>
                      <a:pPr algn="ctr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th-TH" sz="1100" b="1" spc="-100" baseline="0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ไตรมาส 3</a:t>
                      </a:r>
                      <a:endParaRPr lang="en-US" sz="1100" b="1" spc="-100" baseline="0" dirty="0">
                        <a:solidFill>
                          <a:srgbClr val="002060"/>
                        </a:solidFill>
                        <a:effectLst/>
                        <a:latin typeface="Chulabhorn Likit Text" panose="00000500000000000000" pitchFamily="50" charset="-34"/>
                        <a:ea typeface="Calibri" panose="020F0502020204030204" pitchFamily="34" charset="0"/>
                        <a:cs typeface="Chulabhorn Likit Text" panose="00000500000000000000" pitchFamily="50" charset="-34"/>
                      </a:endParaRPr>
                    </a:p>
                  </a:txBody>
                  <a:tcPr marL="57150" marR="5715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 gridSpan="3">
                  <a:txBody>
                    <a:bodyPr/>
                    <a:lstStyle/>
                    <a:p>
                      <a:pPr algn="ctr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th-TH" sz="1100" b="1" spc="-100" baseline="0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ไตรมาส 4</a:t>
                      </a:r>
                      <a:endParaRPr lang="en-US" sz="1100" b="1" spc="-100" baseline="0" dirty="0">
                        <a:solidFill>
                          <a:srgbClr val="002060"/>
                        </a:solidFill>
                        <a:effectLst/>
                        <a:latin typeface="Chulabhorn Likit Text" panose="00000500000000000000" pitchFamily="50" charset="-34"/>
                        <a:ea typeface="Calibri" panose="020F0502020204030204" pitchFamily="34" charset="0"/>
                        <a:cs typeface="Chulabhorn Likit Text" panose="00000500000000000000" pitchFamily="50" charset="-34"/>
                      </a:endParaRPr>
                    </a:p>
                  </a:txBody>
                  <a:tcPr marL="57150" marR="5715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endParaRPr lang="en-US" sz="1100" b="1" dirty="0">
                        <a:solidFill>
                          <a:srgbClr val="002060"/>
                        </a:solidFill>
                        <a:effectLst/>
                        <a:latin typeface="Chulabhorn Likit Text" panose="00000500000000000000" pitchFamily="50" charset="-34"/>
                        <a:ea typeface="Calibri" panose="020F0502020204030204" pitchFamily="34" charset="0"/>
                        <a:cs typeface="Chulabhorn Likit Text" panose="00000500000000000000" pitchFamily="50" charset="-34"/>
                      </a:endParaRPr>
                    </a:p>
                  </a:txBody>
                  <a:tcPr marL="57150" marR="5715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endParaRPr lang="en-US" sz="1800" b="1" dirty="0">
                        <a:solidFill>
                          <a:schemeClr val="tx1"/>
                        </a:solidFill>
                        <a:effectLst/>
                        <a:latin typeface="TH SarabunPSK" panose="020B0500040200020003" pitchFamily="34" charset="-34"/>
                        <a:ea typeface="Calibri" panose="020F0502020204030204" pitchFamily="34" charset="0"/>
                        <a:cs typeface="TH SarabunPSK" panose="020B0500040200020003" pitchFamily="34" charset="-34"/>
                      </a:endParaRPr>
                    </a:p>
                  </a:txBody>
                  <a:tcPr marL="57150" marR="57150" marT="0" marB="0" anchor="ctr">
                    <a:solidFill>
                      <a:schemeClr val="accent4">
                        <a:lumMod val="40000"/>
                        <a:lumOff val="6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89853954"/>
                  </a:ext>
                </a:extLst>
              </a:tr>
              <a:tr h="652806">
                <a:tc gridSpan="3">
                  <a:txBody>
                    <a:bodyPr/>
                    <a:lstStyle/>
                    <a:p>
                      <a:pPr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th-TH" sz="1100" b="1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แผนงาน :</a:t>
                      </a:r>
                      <a:r>
                        <a:rPr lang="th-TH" sz="1100" b="1" spc="40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ea typeface="Cordia New" panose="020B0304020202020204" pitchFamily="34" charset="-34"/>
                          <a:cs typeface="Chulabhorn Likit Text" panose="00000500000000000000" pitchFamily="50" charset="-34"/>
                        </a:rPr>
                        <a:t>บริหารจัดการ</a:t>
                      </a:r>
                      <a:r>
                        <a:rPr lang="th-TH" sz="1100" b="1" spc="30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ea typeface="Cordia New" panose="020B0304020202020204" pitchFamily="34" charset="-34"/>
                          <a:cs typeface="Chulabhorn Likit Text" panose="00000500000000000000" pitchFamily="50" charset="-34"/>
                        </a:rPr>
                        <a:t>ระบบ</a:t>
                      </a:r>
                      <a:r>
                        <a:rPr lang="th-TH" sz="1100" b="1" spc="40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ea typeface="Cordia New" panose="020B0304020202020204" pitchFamily="34" charset="-34"/>
                          <a:cs typeface="Chulabhorn Likit Text" panose="00000500000000000000" pitchFamily="50" charset="-34"/>
                        </a:rPr>
                        <a:t>เทคโน</a:t>
                      </a:r>
                      <a:r>
                        <a:rPr lang="th-TH" sz="1100" b="1" spc="30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ea typeface="Cordia New" panose="020B0304020202020204" pitchFamily="34" charset="-34"/>
                          <a:cs typeface="Chulabhorn Likit Text" panose="00000500000000000000" pitchFamily="50" charset="-34"/>
                        </a:rPr>
                        <a:t>โลยี</a:t>
                      </a:r>
                      <a:r>
                        <a:rPr lang="th-TH" sz="1100" b="1" spc="30" dirty="0">
                          <a:solidFill>
                            <a:srgbClr val="002060"/>
                          </a:solidFill>
                          <a:latin typeface="Chulabhorn Likit Text" panose="00000500000000000000" pitchFamily="50" charset="-34"/>
                          <a:ea typeface="Cordia New" panose="020B0304020202020204" pitchFamily="34" charset="-34"/>
                          <a:cs typeface="Chulabhorn Likit Text" panose="00000500000000000000" pitchFamily="50" charset="-34"/>
                        </a:rPr>
                        <a:t>ดิจิทัล</a:t>
                      </a:r>
                      <a:r>
                        <a:rPr lang="th-TH" sz="1100" b="1" spc="30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ea typeface="Cordia New" panose="020B0304020202020204" pitchFamily="34" charset="-34"/>
                          <a:cs typeface="Chulabhorn Likit Text" panose="00000500000000000000" pitchFamily="50" charset="-34"/>
                        </a:rPr>
                        <a:t>ขององค์กรให้มี</a:t>
                      </a:r>
                      <a:br>
                        <a:rPr lang="th-TH" sz="1100" b="1" spc="30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ea typeface="Cordia New" panose="020B0304020202020204" pitchFamily="34" charset="-34"/>
                          <a:cs typeface="Chulabhorn Likit Text" panose="00000500000000000000" pitchFamily="50" charset="-34"/>
                        </a:rPr>
                      </a:br>
                      <a:r>
                        <a:rPr lang="th-TH" sz="1100" b="1" spc="30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ea typeface="Cordia New" panose="020B0304020202020204" pitchFamily="34" charset="-34"/>
                          <a:cs typeface="Chulabhorn Likit Text" panose="00000500000000000000" pitchFamily="50" charset="-34"/>
                        </a:rPr>
                        <a:t>ความ</a:t>
                      </a:r>
                      <a:r>
                        <a:rPr lang="th-TH" sz="1100" b="1" spc="40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ea typeface="Cordia New" panose="020B0304020202020204" pitchFamily="34" charset="-34"/>
                          <a:cs typeface="Chulabhorn Likit Text" panose="00000500000000000000" pitchFamily="50" charset="-34"/>
                        </a:rPr>
                        <a:t>พร้อ</a:t>
                      </a:r>
                      <a:r>
                        <a:rPr lang="th-TH" sz="1100" b="1" spc="30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ea typeface="Cordia New" panose="020B0304020202020204" pitchFamily="34" charset="-34"/>
                          <a:cs typeface="Chulabhorn Likit Text" panose="00000500000000000000" pitchFamily="50" charset="-34"/>
                        </a:rPr>
                        <a:t>มใช้งาน</a:t>
                      </a:r>
                      <a:r>
                        <a:rPr lang="th-TH" sz="1100" b="1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ea typeface="Cordia New" panose="020B0304020202020204" pitchFamily="34" charset="-34"/>
                          <a:cs typeface="Chulabhorn Likit Text" panose="00000500000000000000" pitchFamily="50" charset="-34"/>
                        </a:rPr>
                        <a:t> ตอบสนองความต้องการของภารกิจ </a:t>
                      </a:r>
                      <a:br>
                        <a:rPr lang="th-TH" sz="1100" b="1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ea typeface="Cordia New" panose="020B0304020202020204" pitchFamily="34" charset="-34"/>
                          <a:cs typeface="Chulabhorn Likit Text" panose="00000500000000000000" pitchFamily="50" charset="-34"/>
                        </a:rPr>
                      </a:br>
                      <a:r>
                        <a:rPr lang="th-TH" sz="1100" b="1" spc="-80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ea typeface="Cordia New" panose="020B0304020202020204" pitchFamily="34" charset="-34"/>
                          <a:cs typeface="Chulabhorn Likit Text" panose="00000500000000000000" pitchFamily="50" charset="-34"/>
                        </a:rPr>
                        <a:t>และสามารถนำเทคโนโลยีมาใช้งานได้อย่างคุ้มค่า</a:t>
                      </a:r>
                      <a:endParaRPr lang="en-US" sz="1100" dirty="0">
                        <a:solidFill>
                          <a:srgbClr val="002060"/>
                        </a:solidFill>
                        <a:effectLst/>
                        <a:latin typeface="Chulabhorn Likit Text" panose="00000500000000000000" pitchFamily="50" charset="-34"/>
                        <a:ea typeface="Calibri" panose="020F0502020204030204" pitchFamily="34" charset="0"/>
                        <a:cs typeface="Chulabhorn Likit Text" panose="00000500000000000000" pitchFamily="50" charset="-34"/>
                      </a:endParaRPr>
                    </a:p>
                  </a:txBody>
                  <a:tcPr marL="57150" marR="5715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>
                    <a:solidFill>
                      <a:srgbClr val="EC7A2C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endParaRPr lang="en-US" sz="1100" b="1" dirty="0">
                        <a:solidFill>
                          <a:srgbClr val="002060"/>
                        </a:solidFill>
                        <a:effectLst/>
                        <a:latin typeface="Chulabhorn Likit Text" panose="00000800000000000000" pitchFamily="2" charset="-34"/>
                        <a:ea typeface="Calibri" panose="020F0502020204030204" pitchFamily="34" charset="0"/>
                        <a:cs typeface="Chulabhorn Likit Text" panose="00000800000000000000" pitchFamily="2" charset="-34"/>
                      </a:endParaRPr>
                    </a:p>
                  </a:txBody>
                  <a:tcPr marL="57150" marR="5715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n-US" sz="1100" b="1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 </a:t>
                      </a:r>
                      <a:endParaRPr lang="en-US" sz="1100" b="1" dirty="0">
                        <a:solidFill>
                          <a:srgbClr val="002060"/>
                        </a:solidFill>
                        <a:effectLst/>
                        <a:latin typeface="Chulabhorn Likit Text" panose="00000500000000000000" pitchFamily="50" charset="-34"/>
                        <a:ea typeface="Calibri" panose="020F0502020204030204" pitchFamily="34" charset="0"/>
                        <a:cs typeface="Chulabhorn Likit Text" panose="00000500000000000000" pitchFamily="50" charset="-34"/>
                      </a:endParaRPr>
                    </a:p>
                  </a:txBody>
                  <a:tcPr marL="57150" marR="5715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n-US" sz="1100" b="1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 </a:t>
                      </a:r>
                      <a:endParaRPr lang="en-US" sz="1100" b="1" dirty="0">
                        <a:solidFill>
                          <a:srgbClr val="002060"/>
                        </a:solidFill>
                        <a:effectLst/>
                        <a:latin typeface="Chulabhorn Likit Text" panose="00000500000000000000" pitchFamily="50" charset="-34"/>
                        <a:ea typeface="Calibri" panose="020F0502020204030204" pitchFamily="34" charset="0"/>
                        <a:cs typeface="Chulabhorn Likit Text" panose="00000500000000000000" pitchFamily="50" charset="-34"/>
                      </a:endParaRPr>
                    </a:p>
                  </a:txBody>
                  <a:tcPr marL="57150" marR="5715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n-US" sz="1100" b="1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 </a:t>
                      </a:r>
                      <a:endParaRPr lang="en-US" sz="1100" b="1" dirty="0">
                        <a:solidFill>
                          <a:srgbClr val="002060"/>
                        </a:solidFill>
                        <a:effectLst/>
                        <a:latin typeface="Chulabhorn Likit Text" panose="00000500000000000000" pitchFamily="50" charset="-34"/>
                        <a:ea typeface="Calibri" panose="020F0502020204030204" pitchFamily="34" charset="0"/>
                        <a:cs typeface="Chulabhorn Likit Text" panose="00000500000000000000" pitchFamily="50" charset="-34"/>
                      </a:endParaRPr>
                    </a:p>
                  </a:txBody>
                  <a:tcPr marL="57150" marR="5715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n-US" sz="1100" b="0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 </a:t>
                      </a:r>
                      <a:endParaRPr lang="en-US" sz="1100" b="0" dirty="0">
                        <a:solidFill>
                          <a:srgbClr val="002060"/>
                        </a:solidFill>
                        <a:effectLst/>
                        <a:latin typeface="Chulabhorn Likit Text" panose="00000500000000000000" pitchFamily="50" charset="-34"/>
                        <a:ea typeface="Calibri" panose="020F0502020204030204" pitchFamily="34" charset="0"/>
                        <a:cs typeface="Chulabhorn Likit Text" panose="00000500000000000000" pitchFamily="50" charset="-34"/>
                      </a:endParaRPr>
                    </a:p>
                  </a:txBody>
                  <a:tcPr marL="57150" marR="5715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n-US" sz="1100" b="0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 </a:t>
                      </a:r>
                      <a:endParaRPr lang="en-US" sz="1100" b="0" dirty="0">
                        <a:solidFill>
                          <a:srgbClr val="002060"/>
                        </a:solidFill>
                        <a:effectLst/>
                        <a:latin typeface="Chulabhorn Likit Text" panose="00000500000000000000" pitchFamily="50" charset="-34"/>
                        <a:ea typeface="Calibri" panose="020F0502020204030204" pitchFamily="34" charset="0"/>
                        <a:cs typeface="Chulabhorn Likit Text" panose="00000500000000000000" pitchFamily="50" charset="-34"/>
                      </a:endParaRPr>
                    </a:p>
                  </a:txBody>
                  <a:tcPr marL="57150" marR="5715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n-US" sz="1100" b="0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 </a:t>
                      </a:r>
                      <a:endParaRPr lang="en-US" sz="1100" b="0" dirty="0">
                        <a:solidFill>
                          <a:srgbClr val="002060"/>
                        </a:solidFill>
                        <a:effectLst/>
                        <a:latin typeface="Chulabhorn Likit Text" panose="00000500000000000000" pitchFamily="50" charset="-34"/>
                        <a:ea typeface="Calibri" panose="020F0502020204030204" pitchFamily="34" charset="0"/>
                        <a:cs typeface="Chulabhorn Likit Text" panose="00000500000000000000" pitchFamily="50" charset="-34"/>
                      </a:endParaRPr>
                    </a:p>
                  </a:txBody>
                  <a:tcPr marL="57150" marR="5715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n-US" sz="1100" b="0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 </a:t>
                      </a:r>
                      <a:endParaRPr lang="en-US" sz="1100" b="0" dirty="0">
                        <a:solidFill>
                          <a:srgbClr val="002060"/>
                        </a:solidFill>
                        <a:effectLst/>
                        <a:latin typeface="Chulabhorn Likit Text" panose="00000500000000000000" pitchFamily="50" charset="-34"/>
                        <a:ea typeface="Calibri" panose="020F0502020204030204" pitchFamily="34" charset="0"/>
                        <a:cs typeface="Chulabhorn Likit Text" panose="00000500000000000000" pitchFamily="50" charset="-34"/>
                      </a:endParaRPr>
                    </a:p>
                  </a:txBody>
                  <a:tcPr marL="57150" marR="5715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n-US" sz="1100" b="0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 </a:t>
                      </a:r>
                      <a:endParaRPr lang="en-US" sz="1100" b="0" dirty="0">
                        <a:solidFill>
                          <a:srgbClr val="002060"/>
                        </a:solidFill>
                        <a:effectLst/>
                        <a:latin typeface="Chulabhorn Likit Text" panose="00000500000000000000" pitchFamily="50" charset="-34"/>
                        <a:ea typeface="Calibri" panose="020F0502020204030204" pitchFamily="34" charset="0"/>
                        <a:cs typeface="Chulabhorn Likit Text" panose="00000500000000000000" pitchFamily="50" charset="-34"/>
                      </a:endParaRPr>
                    </a:p>
                  </a:txBody>
                  <a:tcPr marL="57150" marR="5715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n-US" sz="1100" b="0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 </a:t>
                      </a:r>
                      <a:endParaRPr lang="en-US" sz="1100" b="0" dirty="0">
                        <a:solidFill>
                          <a:srgbClr val="002060"/>
                        </a:solidFill>
                        <a:effectLst/>
                        <a:latin typeface="Chulabhorn Likit Text" panose="00000500000000000000" pitchFamily="50" charset="-34"/>
                        <a:ea typeface="Calibri" panose="020F0502020204030204" pitchFamily="34" charset="0"/>
                        <a:cs typeface="Chulabhorn Likit Text" panose="00000500000000000000" pitchFamily="50" charset="-34"/>
                      </a:endParaRPr>
                    </a:p>
                  </a:txBody>
                  <a:tcPr marL="57150" marR="5715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n-US" sz="1100" b="0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 </a:t>
                      </a:r>
                      <a:endParaRPr lang="en-US" sz="1100" b="0" dirty="0">
                        <a:solidFill>
                          <a:srgbClr val="002060"/>
                        </a:solidFill>
                        <a:effectLst/>
                        <a:latin typeface="Chulabhorn Likit Text" panose="00000500000000000000" pitchFamily="50" charset="-34"/>
                        <a:ea typeface="Calibri" panose="020F0502020204030204" pitchFamily="34" charset="0"/>
                        <a:cs typeface="Chulabhorn Likit Text" panose="00000500000000000000" pitchFamily="50" charset="-34"/>
                      </a:endParaRPr>
                    </a:p>
                  </a:txBody>
                  <a:tcPr marL="57150" marR="5715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n-US" sz="1100" b="0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 </a:t>
                      </a:r>
                      <a:endParaRPr lang="en-US" sz="1100" b="0" dirty="0">
                        <a:solidFill>
                          <a:srgbClr val="002060"/>
                        </a:solidFill>
                        <a:effectLst/>
                        <a:latin typeface="Chulabhorn Likit Text" panose="00000500000000000000" pitchFamily="50" charset="-34"/>
                        <a:ea typeface="Calibri" panose="020F0502020204030204" pitchFamily="34" charset="0"/>
                        <a:cs typeface="Chulabhorn Likit Text" panose="00000500000000000000" pitchFamily="50" charset="-34"/>
                      </a:endParaRPr>
                    </a:p>
                  </a:txBody>
                  <a:tcPr marL="57150" marR="5715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n-US" sz="1100" b="0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 </a:t>
                      </a:r>
                      <a:endParaRPr lang="en-US" sz="1100" b="0" dirty="0">
                        <a:solidFill>
                          <a:srgbClr val="002060"/>
                        </a:solidFill>
                        <a:effectLst/>
                        <a:latin typeface="Chulabhorn Likit Text" panose="00000500000000000000" pitchFamily="50" charset="-34"/>
                        <a:ea typeface="Calibri" panose="020F0502020204030204" pitchFamily="34" charset="0"/>
                        <a:cs typeface="Chulabhorn Likit Text" panose="00000500000000000000" pitchFamily="50" charset="-34"/>
                      </a:endParaRPr>
                    </a:p>
                  </a:txBody>
                  <a:tcPr marL="57150" marR="5715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n-US" sz="1100" b="0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 </a:t>
                      </a:r>
                      <a:endParaRPr lang="en-US" sz="1100" b="0" dirty="0">
                        <a:solidFill>
                          <a:srgbClr val="002060"/>
                        </a:solidFill>
                        <a:effectLst/>
                        <a:latin typeface="Chulabhorn Likit Text" panose="00000500000000000000" pitchFamily="50" charset="-34"/>
                        <a:ea typeface="Calibri" panose="020F0502020204030204" pitchFamily="34" charset="0"/>
                        <a:cs typeface="Chulabhorn Likit Text" panose="00000500000000000000" pitchFamily="50" charset="-34"/>
                      </a:endParaRPr>
                    </a:p>
                  </a:txBody>
                  <a:tcPr marL="57150" marR="5715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endParaRPr lang="en-US" sz="1100" b="0" dirty="0">
                        <a:solidFill>
                          <a:srgbClr val="002060"/>
                        </a:solidFill>
                        <a:effectLst/>
                        <a:latin typeface="Chulabhorn Likit Text" panose="00000500000000000000" pitchFamily="50" charset="-34"/>
                        <a:ea typeface="Calibri" panose="020F0502020204030204" pitchFamily="34" charset="0"/>
                        <a:cs typeface="Chulabhorn Likit Text" panose="00000500000000000000" pitchFamily="50" charset="-34"/>
                      </a:endParaRPr>
                    </a:p>
                  </a:txBody>
                  <a:tcPr marL="57150" marR="5715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59661005"/>
                  </a:ext>
                </a:extLst>
              </a:tr>
              <a:tr h="776169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th-TH" sz="1100" b="0" dirty="0">
                          <a:solidFill>
                            <a:srgbClr val="002060"/>
                          </a:solidFill>
                          <a:effectLst/>
                          <a:latin typeface="Chulabhorn Likit Text" panose="00000800000000000000" pitchFamily="2" charset="-34"/>
                          <a:ea typeface="Times New Roman" panose="02020603050405020304" pitchFamily="18" charset="0"/>
                          <a:cs typeface="Chulabhorn Likit Text" panose="00000800000000000000" pitchFamily="2" charset="-34"/>
                        </a:rPr>
                        <a:t>1. </a:t>
                      </a:r>
                      <a:r>
                        <a:rPr lang="th-TH" sz="1100" b="1" kern="1200" dirty="0" smtClean="0">
                          <a:solidFill>
                            <a:srgbClr val="002060"/>
                          </a:solidFill>
                          <a:effectLst/>
                          <a:latin typeface="Chulabhorn Likit Text Light๙" panose="00000400000000000000" pitchFamily="2" charset="-34"/>
                          <a:ea typeface="+mn-ea"/>
                          <a:cs typeface="Chulabhorn Likit Text Light๙" panose="00000400000000000000" pitchFamily="2" charset="-34"/>
                        </a:rPr>
                        <a:t>โครงการเพิ่มประสิทธิภาพระบบบัญชีการเงิน (</a:t>
                      </a:r>
                      <a:r>
                        <a:rPr lang="en-US" sz="1100" b="1" kern="1200" dirty="0" smtClean="0">
                          <a:solidFill>
                            <a:srgbClr val="002060"/>
                          </a:solidFill>
                          <a:effectLst/>
                          <a:latin typeface="Chulabhorn Likit Text Light๙" panose="00000400000000000000" pitchFamily="2" charset="-34"/>
                          <a:ea typeface="+mn-ea"/>
                          <a:cs typeface="Chulabhorn Likit Text Light๙" panose="00000400000000000000" pitchFamily="2" charset="-34"/>
                        </a:rPr>
                        <a:t>ERP</a:t>
                      </a:r>
                      <a:r>
                        <a:rPr lang="th-TH" sz="1100" b="1" kern="1200" dirty="0" smtClean="0">
                          <a:solidFill>
                            <a:srgbClr val="002060"/>
                          </a:solidFill>
                          <a:effectLst/>
                          <a:latin typeface="Chulabhorn Likit Text Light๙" panose="00000400000000000000" pitchFamily="2" charset="-34"/>
                          <a:ea typeface="+mn-ea"/>
                          <a:cs typeface="Chulabhorn Likit Text Light๙" panose="00000400000000000000" pitchFamily="2" charset="-34"/>
                        </a:rPr>
                        <a:t>) และระบบโปรแกรมทะเบียนลูกหนี้ (</a:t>
                      </a:r>
                      <a:r>
                        <a:rPr lang="en-US" sz="1100" b="1" kern="1200" dirty="0" smtClean="0">
                          <a:solidFill>
                            <a:srgbClr val="002060"/>
                          </a:solidFill>
                          <a:effectLst/>
                          <a:latin typeface="Chulabhorn Likit Text Light๙" panose="00000400000000000000" pitchFamily="2" charset="-34"/>
                          <a:ea typeface="+mn-ea"/>
                          <a:cs typeface="Chulabhorn Likit Text Light๙" panose="00000400000000000000" pitchFamily="2" charset="-34"/>
                        </a:rPr>
                        <a:t>LM</a:t>
                      </a:r>
                      <a:r>
                        <a:rPr lang="th-TH" sz="1100" b="1" kern="1200" dirty="0" smtClean="0">
                          <a:solidFill>
                            <a:srgbClr val="002060"/>
                          </a:solidFill>
                          <a:effectLst/>
                          <a:latin typeface="Chulabhorn Likit Text Light๙" panose="00000400000000000000" pitchFamily="2" charset="-34"/>
                          <a:ea typeface="+mn-ea"/>
                          <a:cs typeface="Chulabhorn Likit Text Light๙" panose="00000400000000000000" pitchFamily="2" charset="-34"/>
                        </a:rPr>
                        <a:t>)</a:t>
                      </a:r>
                      <a:endParaRPr lang="en-US" sz="1100" b="0" dirty="0">
                        <a:solidFill>
                          <a:srgbClr val="002060"/>
                        </a:solidFill>
                        <a:effectLst/>
                        <a:latin typeface="Chulabhorn Likit Text Light๙" panose="00000400000000000000" pitchFamily="2" charset="-34"/>
                        <a:ea typeface="Calibri" panose="020F0502020204030204" pitchFamily="34" charset="0"/>
                        <a:cs typeface="Chulabhorn Likit Text Light๙" panose="00000400000000000000" pitchFamily="2" charset="-34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th-TH" sz="1100" b="0" dirty="0">
                          <a:solidFill>
                            <a:srgbClr val="002060"/>
                          </a:solidFill>
                          <a:effectLst/>
                          <a:latin typeface="Chulabhorn Likit Text" panose="00000800000000000000" pitchFamily="2" charset="-34"/>
                          <a:ea typeface="Times New Roman" panose="02020603050405020304" pitchFamily="18" charset="0"/>
                          <a:cs typeface="Chulabhorn Likit Text" panose="00000800000000000000" pitchFamily="2" charset="-34"/>
                        </a:rPr>
                        <a:t>ระบบ</a:t>
                      </a:r>
                      <a:endParaRPr lang="en-US" sz="1100" b="0" dirty="0">
                        <a:solidFill>
                          <a:srgbClr val="002060"/>
                        </a:solidFill>
                        <a:effectLst/>
                        <a:latin typeface="Chulabhorn Likit Text" panose="00000800000000000000" pitchFamily="2" charset="-34"/>
                        <a:ea typeface="Calibri" panose="020F0502020204030204" pitchFamily="34" charset="0"/>
                        <a:cs typeface="Chulabhorn Likit Text" panose="00000800000000000000" pitchFamily="2" charset="-34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th-TH" sz="1100" b="0" dirty="0">
                          <a:solidFill>
                            <a:srgbClr val="002060"/>
                          </a:solidFill>
                          <a:effectLst/>
                          <a:latin typeface="Chulabhorn Likit Text" panose="00000800000000000000" pitchFamily="2" charset="-34"/>
                          <a:ea typeface="Times New Roman" panose="02020603050405020304" pitchFamily="18" charset="0"/>
                          <a:cs typeface="Chulabhorn Likit Text" panose="00000800000000000000" pitchFamily="2" charset="-34"/>
                        </a:rPr>
                        <a:t>1</a:t>
                      </a:r>
                      <a:endParaRPr lang="en-US" sz="1100" b="0" dirty="0">
                        <a:solidFill>
                          <a:srgbClr val="002060"/>
                        </a:solidFill>
                        <a:effectLst/>
                        <a:latin typeface="Chulabhorn Likit Text" panose="00000800000000000000" pitchFamily="2" charset="-34"/>
                        <a:ea typeface="Calibri" panose="020F0502020204030204" pitchFamily="34" charset="0"/>
                        <a:cs typeface="Chulabhorn Likit Text" panose="00000800000000000000" pitchFamily="2" charset="-34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b="0" dirty="0" smtClean="0">
                          <a:solidFill>
                            <a:srgbClr val="002060"/>
                          </a:solidFill>
                          <a:effectLst/>
                          <a:latin typeface="Chulabhorn Likit Text" panose="00000800000000000000" pitchFamily="2" charset="-34"/>
                          <a:ea typeface="Times New Roman" panose="02020603050405020304" pitchFamily="18" charset="0"/>
                          <a:cs typeface="Chulabhorn Likit Text" panose="00000800000000000000" pitchFamily="2" charset="-34"/>
                        </a:rPr>
                        <a:t>3</a:t>
                      </a:r>
                      <a:r>
                        <a:rPr lang="th-TH" sz="1100" b="0" dirty="0" smtClean="0">
                          <a:solidFill>
                            <a:srgbClr val="002060"/>
                          </a:solidFill>
                          <a:effectLst/>
                          <a:latin typeface="Chulabhorn Likit Text" panose="00000800000000000000" pitchFamily="2" charset="-34"/>
                          <a:ea typeface="Times New Roman" panose="02020603050405020304" pitchFamily="18" charset="0"/>
                          <a:cs typeface="Chulabhorn Likit Text" panose="00000800000000000000" pitchFamily="2" charset="-34"/>
                        </a:rPr>
                        <a:t>,</a:t>
                      </a:r>
                      <a:r>
                        <a:rPr lang="en-US" sz="1100" b="0" dirty="0" smtClean="0">
                          <a:solidFill>
                            <a:srgbClr val="002060"/>
                          </a:solidFill>
                          <a:effectLst/>
                          <a:latin typeface="Chulabhorn Likit Text" panose="00000800000000000000" pitchFamily="2" charset="-34"/>
                          <a:ea typeface="Times New Roman" panose="02020603050405020304" pitchFamily="18" charset="0"/>
                          <a:cs typeface="Chulabhorn Likit Text" panose="00000800000000000000" pitchFamily="2" charset="-34"/>
                        </a:rPr>
                        <a:t>3</a:t>
                      </a:r>
                      <a:r>
                        <a:rPr lang="th-TH" sz="1100" b="0" dirty="0" smtClean="0">
                          <a:solidFill>
                            <a:srgbClr val="002060"/>
                          </a:solidFill>
                          <a:effectLst/>
                          <a:latin typeface="Chulabhorn Likit Text" panose="00000800000000000000" pitchFamily="2" charset="-34"/>
                          <a:ea typeface="Times New Roman" panose="02020603050405020304" pitchFamily="18" charset="0"/>
                          <a:cs typeface="Chulabhorn Likit Text" panose="00000800000000000000" pitchFamily="2" charset="-34"/>
                        </a:rPr>
                        <a:t>00</a:t>
                      </a:r>
                      <a:r>
                        <a:rPr lang="en-US" sz="1100" b="0" dirty="0">
                          <a:solidFill>
                            <a:srgbClr val="002060"/>
                          </a:solidFill>
                          <a:effectLst/>
                          <a:latin typeface="Chulabhorn Likit Text" panose="00000800000000000000" pitchFamily="2" charset="-34"/>
                          <a:ea typeface="Times New Roman" panose="02020603050405020304" pitchFamily="18" charset="0"/>
                          <a:cs typeface="Chulabhorn Likit Text" panose="00000800000000000000" pitchFamily="2" charset="-34"/>
                        </a:rPr>
                        <a:t>,000</a:t>
                      </a:r>
                      <a:endParaRPr lang="en-US" sz="1100" b="0" dirty="0">
                        <a:solidFill>
                          <a:srgbClr val="002060"/>
                        </a:solidFill>
                        <a:effectLst/>
                        <a:latin typeface="Chulabhorn Likit Text" panose="00000800000000000000" pitchFamily="2" charset="-34"/>
                        <a:ea typeface="Calibri" panose="020F0502020204030204" pitchFamily="34" charset="0"/>
                        <a:cs typeface="Chulabhorn Likit Text" panose="00000800000000000000" pitchFamily="2" charset="-34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endParaRPr lang="en-US" sz="1100" b="0" dirty="0">
                        <a:solidFill>
                          <a:srgbClr val="002060"/>
                        </a:solidFill>
                        <a:effectLst/>
                        <a:latin typeface="Chulabhorn Likit Text" panose="00000800000000000000" pitchFamily="2" charset="-34"/>
                        <a:ea typeface="Calibri" panose="020F0502020204030204" pitchFamily="34" charset="0"/>
                        <a:cs typeface="Chulabhorn Likit Text" panose="00000800000000000000" pitchFamily="2" charset="-34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endParaRPr lang="en-US" sz="1100" b="0" dirty="0">
                        <a:solidFill>
                          <a:srgbClr val="002060"/>
                        </a:solidFill>
                        <a:effectLst/>
                        <a:latin typeface="Chulabhorn Likit Text" panose="00000800000000000000" pitchFamily="2" charset="-34"/>
                        <a:ea typeface="Calibri" panose="020F0502020204030204" pitchFamily="34" charset="0"/>
                        <a:cs typeface="Chulabhorn Likit Text" panose="00000800000000000000" pitchFamily="2" charset="-34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endParaRPr lang="en-US" sz="1100" b="0" dirty="0">
                        <a:solidFill>
                          <a:srgbClr val="002060"/>
                        </a:solidFill>
                        <a:effectLst/>
                        <a:latin typeface="Chulabhorn Likit Text" panose="00000800000000000000" pitchFamily="2" charset="-34"/>
                        <a:ea typeface="Calibri" panose="020F0502020204030204" pitchFamily="34" charset="0"/>
                        <a:cs typeface="Chulabhorn Likit Text" panose="00000800000000000000" pitchFamily="2" charset="-34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b="0" dirty="0">
                          <a:solidFill>
                            <a:srgbClr val="002060"/>
                          </a:solidFill>
                          <a:effectLst/>
                          <a:latin typeface="Chulabhorn Likit Text" panose="00000800000000000000" pitchFamily="2" charset="-34"/>
                          <a:ea typeface="Times New Roman" panose="02020603050405020304" pitchFamily="18" charset="0"/>
                          <a:cs typeface="Chulabhorn Likit Text" panose="00000800000000000000" pitchFamily="2" charset="-34"/>
                        </a:rPr>
                        <a:t> </a:t>
                      </a:r>
                      <a:endParaRPr lang="en-US" sz="1100" b="0" dirty="0">
                        <a:solidFill>
                          <a:srgbClr val="002060"/>
                        </a:solidFill>
                        <a:effectLst/>
                        <a:latin typeface="Chulabhorn Likit Text" panose="00000800000000000000" pitchFamily="2" charset="-34"/>
                        <a:ea typeface="Calibri" panose="020F0502020204030204" pitchFamily="34" charset="0"/>
                        <a:cs typeface="Chulabhorn Likit Text" panose="00000800000000000000" pitchFamily="2" charset="-34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b="0" dirty="0">
                          <a:solidFill>
                            <a:srgbClr val="002060"/>
                          </a:solidFill>
                          <a:effectLst/>
                          <a:latin typeface="Chulabhorn Likit Text" panose="00000800000000000000" pitchFamily="2" charset="-34"/>
                          <a:ea typeface="Times New Roman" panose="02020603050405020304" pitchFamily="18" charset="0"/>
                          <a:cs typeface="Chulabhorn Likit Text" panose="00000800000000000000" pitchFamily="2" charset="-34"/>
                        </a:rPr>
                        <a:t> </a:t>
                      </a:r>
                      <a:endParaRPr lang="en-US" sz="1100" b="0" dirty="0">
                        <a:solidFill>
                          <a:srgbClr val="002060"/>
                        </a:solidFill>
                        <a:effectLst/>
                        <a:latin typeface="Chulabhorn Likit Text" panose="00000800000000000000" pitchFamily="2" charset="-34"/>
                        <a:ea typeface="Calibri" panose="020F0502020204030204" pitchFamily="34" charset="0"/>
                        <a:cs typeface="Chulabhorn Likit Text" panose="00000800000000000000" pitchFamily="2" charset="-34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b="0" dirty="0">
                          <a:solidFill>
                            <a:srgbClr val="002060"/>
                          </a:solidFill>
                          <a:effectLst/>
                          <a:latin typeface="Chulabhorn Likit Text" panose="00000800000000000000" pitchFamily="2" charset="-34"/>
                          <a:ea typeface="Times New Roman" panose="02020603050405020304" pitchFamily="18" charset="0"/>
                          <a:cs typeface="Chulabhorn Likit Text" panose="00000800000000000000" pitchFamily="2" charset="-34"/>
                        </a:rPr>
                        <a:t> </a:t>
                      </a:r>
                      <a:endParaRPr lang="en-US" sz="1100" b="0" dirty="0">
                        <a:solidFill>
                          <a:srgbClr val="002060"/>
                        </a:solidFill>
                        <a:effectLst/>
                        <a:latin typeface="Chulabhorn Likit Text" panose="00000800000000000000" pitchFamily="2" charset="-34"/>
                        <a:ea typeface="Calibri" panose="020F0502020204030204" pitchFamily="34" charset="0"/>
                        <a:cs typeface="Chulabhorn Likit Text" panose="00000800000000000000" pitchFamily="2" charset="-34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b="0" dirty="0">
                          <a:solidFill>
                            <a:srgbClr val="002060"/>
                          </a:solidFill>
                          <a:effectLst/>
                          <a:latin typeface="Chulabhorn Likit Text" panose="00000800000000000000" pitchFamily="2" charset="-34"/>
                          <a:ea typeface="Times New Roman" panose="02020603050405020304" pitchFamily="18" charset="0"/>
                          <a:cs typeface="Chulabhorn Likit Text" panose="00000800000000000000" pitchFamily="2" charset="-34"/>
                        </a:rPr>
                        <a:t> </a:t>
                      </a:r>
                      <a:endParaRPr lang="en-US" sz="1100" b="0" dirty="0">
                        <a:solidFill>
                          <a:srgbClr val="002060"/>
                        </a:solidFill>
                        <a:effectLst/>
                        <a:latin typeface="Chulabhorn Likit Text" panose="00000800000000000000" pitchFamily="2" charset="-34"/>
                        <a:ea typeface="Calibri" panose="020F0502020204030204" pitchFamily="34" charset="0"/>
                        <a:cs typeface="Chulabhorn Likit Text" panose="00000800000000000000" pitchFamily="2" charset="-34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b="0" dirty="0">
                          <a:solidFill>
                            <a:srgbClr val="002060"/>
                          </a:solidFill>
                          <a:effectLst/>
                          <a:latin typeface="Chulabhorn Likit Text" panose="00000800000000000000" pitchFamily="2" charset="-34"/>
                          <a:ea typeface="Times New Roman" panose="02020603050405020304" pitchFamily="18" charset="0"/>
                          <a:cs typeface="Chulabhorn Likit Text" panose="00000800000000000000" pitchFamily="2" charset="-34"/>
                        </a:rPr>
                        <a:t> </a:t>
                      </a:r>
                      <a:endParaRPr lang="en-US" sz="1100" b="0" dirty="0">
                        <a:solidFill>
                          <a:srgbClr val="002060"/>
                        </a:solidFill>
                        <a:effectLst/>
                        <a:latin typeface="Chulabhorn Likit Text" panose="00000800000000000000" pitchFamily="2" charset="-34"/>
                        <a:ea typeface="Calibri" panose="020F0502020204030204" pitchFamily="34" charset="0"/>
                        <a:cs typeface="Chulabhorn Likit Text" panose="00000800000000000000" pitchFamily="2" charset="-34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b="0" dirty="0">
                          <a:solidFill>
                            <a:srgbClr val="002060"/>
                          </a:solidFill>
                          <a:effectLst/>
                          <a:latin typeface="Chulabhorn Likit Text" panose="00000800000000000000" pitchFamily="2" charset="-34"/>
                          <a:ea typeface="Times New Roman" panose="02020603050405020304" pitchFamily="18" charset="0"/>
                          <a:cs typeface="Chulabhorn Likit Text" panose="00000800000000000000" pitchFamily="2" charset="-34"/>
                        </a:rPr>
                        <a:t> </a:t>
                      </a:r>
                      <a:endParaRPr lang="en-US" sz="1100" b="0" dirty="0">
                        <a:solidFill>
                          <a:srgbClr val="002060"/>
                        </a:solidFill>
                        <a:effectLst/>
                        <a:latin typeface="Chulabhorn Likit Text" panose="00000800000000000000" pitchFamily="2" charset="-34"/>
                        <a:ea typeface="Calibri" panose="020F0502020204030204" pitchFamily="34" charset="0"/>
                        <a:cs typeface="Chulabhorn Likit Text" panose="00000800000000000000" pitchFamily="2" charset="-34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b="0" dirty="0">
                          <a:solidFill>
                            <a:srgbClr val="002060"/>
                          </a:solidFill>
                          <a:effectLst/>
                          <a:latin typeface="Chulabhorn Likit Text" panose="00000800000000000000" pitchFamily="2" charset="-34"/>
                          <a:ea typeface="Times New Roman" panose="02020603050405020304" pitchFamily="18" charset="0"/>
                          <a:cs typeface="Chulabhorn Likit Text" panose="00000800000000000000" pitchFamily="2" charset="-34"/>
                        </a:rPr>
                        <a:t> </a:t>
                      </a:r>
                      <a:endParaRPr lang="en-US" sz="1100" b="0" dirty="0">
                        <a:solidFill>
                          <a:srgbClr val="002060"/>
                        </a:solidFill>
                        <a:effectLst/>
                        <a:latin typeface="Chulabhorn Likit Text" panose="00000800000000000000" pitchFamily="2" charset="-34"/>
                        <a:ea typeface="Calibri" panose="020F0502020204030204" pitchFamily="34" charset="0"/>
                        <a:cs typeface="Chulabhorn Likit Text" panose="00000800000000000000" pitchFamily="2" charset="-34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b="0" dirty="0">
                          <a:solidFill>
                            <a:srgbClr val="002060"/>
                          </a:solidFill>
                          <a:effectLst/>
                          <a:latin typeface="Chulabhorn Likit Text" panose="00000800000000000000" pitchFamily="2" charset="-34"/>
                          <a:ea typeface="Times New Roman" panose="02020603050405020304" pitchFamily="18" charset="0"/>
                          <a:cs typeface="Chulabhorn Likit Text" panose="00000800000000000000" pitchFamily="2" charset="-34"/>
                        </a:rPr>
                        <a:t> </a:t>
                      </a:r>
                      <a:endParaRPr lang="en-US" sz="1100" b="0" dirty="0">
                        <a:solidFill>
                          <a:srgbClr val="002060"/>
                        </a:solidFill>
                        <a:effectLst/>
                        <a:latin typeface="Chulabhorn Likit Text" panose="00000800000000000000" pitchFamily="2" charset="-34"/>
                        <a:ea typeface="Calibri" panose="020F0502020204030204" pitchFamily="34" charset="0"/>
                        <a:cs typeface="Chulabhorn Likit Text" panose="00000800000000000000" pitchFamily="2" charset="-34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b="0" dirty="0">
                          <a:solidFill>
                            <a:srgbClr val="002060"/>
                          </a:solidFill>
                          <a:effectLst/>
                          <a:latin typeface="Chulabhorn Likit Text" panose="00000800000000000000" pitchFamily="2" charset="-34"/>
                          <a:ea typeface="Times New Roman" panose="02020603050405020304" pitchFamily="18" charset="0"/>
                          <a:cs typeface="Chulabhorn Likit Text" panose="00000800000000000000" pitchFamily="2" charset="-34"/>
                        </a:rPr>
                        <a:t> </a:t>
                      </a:r>
                      <a:endParaRPr lang="en-US" sz="1100" b="0" dirty="0">
                        <a:solidFill>
                          <a:srgbClr val="002060"/>
                        </a:solidFill>
                        <a:effectLst/>
                        <a:latin typeface="Chulabhorn Likit Text" panose="00000800000000000000" pitchFamily="2" charset="-34"/>
                        <a:ea typeface="Calibri" panose="020F0502020204030204" pitchFamily="34" charset="0"/>
                        <a:cs typeface="Chulabhorn Likit Text" panose="00000800000000000000" pitchFamily="2" charset="-34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th-TH" sz="1100" b="0" dirty="0">
                          <a:solidFill>
                            <a:srgbClr val="002060"/>
                          </a:solidFill>
                          <a:effectLst/>
                          <a:latin typeface="Chulabhorn Likit Text" panose="00000800000000000000" pitchFamily="2" charset="-34"/>
                          <a:ea typeface="Times New Roman" panose="02020603050405020304" pitchFamily="18" charset="0"/>
                          <a:cs typeface="Chulabhorn Likit Text" panose="00000800000000000000" pitchFamily="2" charset="-34"/>
                        </a:rPr>
                        <a:t>สกส. </a:t>
                      </a:r>
                      <a:endParaRPr lang="en-US" sz="1100" b="0" dirty="0">
                        <a:solidFill>
                          <a:srgbClr val="002060"/>
                        </a:solidFill>
                        <a:effectLst/>
                        <a:latin typeface="Chulabhorn Likit Text" panose="00000800000000000000" pitchFamily="2" charset="-34"/>
                        <a:ea typeface="Calibri" panose="020F0502020204030204" pitchFamily="34" charset="0"/>
                        <a:cs typeface="Chulabhorn Likit Text" panose="00000800000000000000" pitchFamily="2" charset="-34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th-TH" sz="1100" b="0" dirty="0">
                          <a:solidFill>
                            <a:srgbClr val="002060"/>
                          </a:solidFill>
                          <a:effectLst/>
                          <a:latin typeface="Chulabhorn Likit Text" panose="00000800000000000000" pitchFamily="2" charset="-34"/>
                          <a:ea typeface="Times New Roman" panose="02020603050405020304" pitchFamily="18" charset="0"/>
                          <a:cs typeface="Chulabhorn Likit Text" panose="00000800000000000000" pitchFamily="2" charset="-34"/>
                        </a:rPr>
                        <a:t>สกส.(นย)</a:t>
                      </a:r>
                      <a:endParaRPr lang="en-US" sz="1100" b="0" dirty="0">
                        <a:solidFill>
                          <a:srgbClr val="002060"/>
                        </a:solidFill>
                        <a:effectLst/>
                        <a:latin typeface="Chulabhorn Likit Text" panose="00000800000000000000" pitchFamily="2" charset="-34"/>
                        <a:ea typeface="Calibri" panose="020F0502020204030204" pitchFamily="34" charset="0"/>
                        <a:cs typeface="Chulabhorn Likit Text" panose="00000800000000000000" pitchFamily="2" charset="-34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63469256"/>
                  </a:ext>
                </a:extLst>
              </a:tr>
              <a:tr h="776169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b="0" kern="1200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2. </a:t>
                      </a:r>
                      <a:r>
                        <a:rPr lang="th-TH" sz="1100" b="1" kern="1200" dirty="0" smtClean="0">
                          <a:solidFill>
                            <a:srgbClr val="002060"/>
                          </a:solidFill>
                          <a:effectLst/>
                          <a:latin typeface="Chulabhorn Likit Text Light๙" panose="00000400000000000000" pitchFamily="2" charset="-34"/>
                          <a:ea typeface="+mn-ea"/>
                          <a:cs typeface="Chulabhorn Likit Text Light๙" panose="00000400000000000000" pitchFamily="2" charset="-34"/>
                        </a:rPr>
                        <a:t>โครงการบำรุงรักษาระบบสารสนเทศเพื่อใช้ในการสนับสนุนงานด้านบริหารจัดการกองทุนพัฒนาบทบาทสตรี</a:t>
                      </a:r>
                      <a:endParaRPr lang="en-US" sz="1100" b="0" dirty="0">
                        <a:solidFill>
                          <a:srgbClr val="002060"/>
                        </a:solidFill>
                        <a:effectLst/>
                        <a:latin typeface="Chulabhorn Likit Text Light๙" panose="00000400000000000000" pitchFamily="2" charset="-34"/>
                        <a:ea typeface="Calibri" panose="020F0502020204030204" pitchFamily="34" charset="0"/>
                        <a:cs typeface="Chulabhorn Likit Text Light๙" panose="00000400000000000000" pitchFamily="2" charset="-34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8D8CA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th-TH" sz="1100" b="0" dirty="0">
                          <a:solidFill>
                            <a:srgbClr val="002060"/>
                          </a:solidFill>
                          <a:effectLst/>
                          <a:latin typeface="Chulabhorn Likit Text" panose="00000800000000000000" pitchFamily="2" charset="-34"/>
                          <a:ea typeface="Times New Roman" panose="02020603050405020304" pitchFamily="18" charset="0"/>
                          <a:cs typeface="Chulabhorn Likit Text" panose="00000800000000000000" pitchFamily="2" charset="-34"/>
                        </a:rPr>
                        <a:t>ระบบ</a:t>
                      </a:r>
                      <a:endParaRPr lang="en-US" sz="1100" b="0" dirty="0">
                        <a:solidFill>
                          <a:srgbClr val="002060"/>
                        </a:solidFill>
                        <a:effectLst/>
                        <a:latin typeface="Chulabhorn Likit Text" panose="00000800000000000000" pitchFamily="2" charset="-34"/>
                        <a:ea typeface="Calibri" panose="020F0502020204030204" pitchFamily="34" charset="0"/>
                        <a:cs typeface="Chulabhorn Likit Text" panose="00000800000000000000" pitchFamily="2" charset="-34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8D8CA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th-TH" sz="1100" b="0" dirty="0">
                          <a:solidFill>
                            <a:srgbClr val="002060"/>
                          </a:solidFill>
                          <a:effectLst/>
                          <a:latin typeface="Chulabhorn Likit Text" panose="00000800000000000000" pitchFamily="2" charset="-34"/>
                          <a:ea typeface="Times New Roman" panose="02020603050405020304" pitchFamily="18" charset="0"/>
                          <a:cs typeface="Chulabhorn Likit Text" panose="00000800000000000000" pitchFamily="2" charset="-34"/>
                        </a:rPr>
                        <a:t>1</a:t>
                      </a:r>
                      <a:endParaRPr lang="en-US" sz="1100" b="0" dirty="0">
                        <a:solidFill>
                          <a:srgbClr val="002060"/>
                        </a:solidFill>
                        <a:effectLst/>
                        <a:latin typeface="Chulabhorn Likit Text" panose="00000800000000000000" pitchFamily="2" charset="-34"/>
                        <a:ea typeface="Calibri" panose="020F0502020204030204" pitchFamily="34" charset="0"/>
                        <a:cs typeface="Chulabhorn Likit Text" panose="00000800000000000000" pitchFamily="2" charset="-34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8D8CA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b="0" dirty="0" smtClean="0">
                          <a:solidFill>
                            <a:srgbClr val="002060"/>
                          </a:solidFill>
                          <a:effectLst/>
                          <a:latin typeface="Chulabhorn Likit Text" panose="00000800000000000000" pitchFamily="2" charset="-34"/>
                          <a:ea typeface="Calibri" panose="020F0502020204030204" pitchFamily="34" charset="0"/>
                          <a:cs typeface="Chulabhorn Likit Text" panose="00000800000000000000" pitchFamily="2" charset="-34"/>
                        </a:rPr>
                        <a:t>3,000,000</a:t>
                      </a:r>
                      <a:endParaRPr lang="en-US" sz="1100" b="0" dirty="0">
                        <a:solidFill>
                          <a:srgbClr val="002060"/>
                        </a:solidFill>
                        <a:effectLst/>
                        <a:latin typeface="Chulabhorn Likit Text" panose="00000800000000000000" pitchFamily="2" charset="-34"/>
                        <a:ea typeface="Calibri" panose="020F0502020204030204" pitchFamily="34" charset="0"/>
                        <a:cs typeface="Chulabhorn Likit Text" panose="00000800000000000000" pitchFamily="2" charset="-34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8D8CA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endParaRPr lang="en-US" sz="1100" b="0" dirty="0">
                        <a:solidFill>
                          <a:srgbClr val="002060"/>
                        </a:solidFill>
                        <a:effectLst/>
                        <a:latin typeface="Chulabhorn Likit Text" panose="00000800000000000000" pitchFamily="2" charset="-34"/>
                        <a:ea typeface="Calibri" panose="020F0502020204030204" pitchFamily="34" charset="0"/>
                        <a:cs typeface="Chulabhorn Likit Text" panose="00000800000000000000" pitchFamily="2" charset="-34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8D8CA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endParaRPr lang="en-US" sz="1100" b="0" dirty="0">
                        <a:solidFill>
                          <a:srgbClr val="002060"/>
                        </a:solidFill>
                        <a:effectLst/>
                        <a:latin typeface="Chulabhorn Likit Text" panose="00000800000000000000" pitchFamily="2" charset="-34"/>
                        <a:ea typeface="Calibri" panose="020F0502020204030204" pitchFamily="34" charset="0"/>
                        <a:cs typeface="Chulabhorn Likit Text" panose="00000800000000000000" pitchFamily="2" charset="-34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8D8CA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endParaRPr lang="en-US" sz="1100" b="0" dirty="0">
                        <a:solidFill>
                          <a:srgbClr val="002060"/>
                        </a:solidFill>
                        <a:effectLst/>
                        <a:latin typeface="Chulabhorn Likit Text" panose="00000800000000000000" pitchFamily="2" charset="-34"/>
                        <a:ea typeface="Calibri" panose="020F0502020204030204" pitchFamily="34" charset="0"/>
                        <a:cs typeface="Chulabhorn Likit Text" panose="00000800000000000000" pitchFamily="2" charset="-34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8D8CA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endParaRPr lang="en-US" sz="1100" b="0" dirty="0">
                        <a:solidFill>
                          <a:srgbClr val="002060"/>
                        </a:solidFill>
                        <a:effectLst/>
                        <a:latin typeface="Chulabhorn Likit Text" panose="00000800000000000000" pitchFamily="2" charset="-34"/>
                        <a:ea typeface="Calibri" panose="020F0502020204030204" pitchFamily="34" charset="0"/>
                        <a:cs typeface="Chulabhorn Likit Text" panose="00000800000000000000" pitchFamily="2" charset="-34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endParaRPr lang="en-US" sz="1100" b="0" dirty="0">
                        <a:solidFill>
                          <a:srgbClr val="002060"/>
                        </a:solidFill>
                        <a:effectLst/>
                        <a:latin typeface="Chulabhorn Likit Text" panose="00000800000000000000" pitchFamily="2" charset="-34"/>
                        <a:ea typeface="Calibri" panose="020F0502020204030204" pitchFamily="34" charset="0"/>
                        <a:cs typeface="Chulabhorn Likit Text" panose="00000800000000000000" pitchFamily="2" charset="-34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endParaRPr lang="en-US" sz="1100" b="0" dirty="0">
                        <a:solidFill>
                          <a:srgbClr val="002060"/>
                        </a:solidFill>
                        <a:effectLst/>
                        <a:latin typeface="Chulabhorn Likit Text" panose="00000800000000000000" pitchFamily="2" charset="-34"/>
                        <a:ea typeface="Calibri" panose="020F0502020204030204" pitchFamily="34" charset="0"/>
                        <a:cs typeface="Chulabhorn Likit Text" panose="00000800000000000000" pitchFamily="2" charset="-34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endParaRPr lang="en-US" sz="1100" b="0" dirty="0">
                        <a:solidFill>
                          <a:srgbClr val="002060"/>
                        </a:solidFill>
                        <a:effectLst/>
                        <a:latin typeface="Chulabhorn Likit Text" panose="00000800000000000000" pitchFamily="2" charset="-34"/>
                        <a:ea typeface="Calibri" panose="020F0502020204030204" pitchFamily="34" charset="0"/>
                        <a:cs typeface="Chulabhorn Likit Text" panose="00000800000000000000" pitchFamily="2" charset="-34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endParaRPr lang="en-US" sz="1100" b="0" dirty="0">
                        <a:solidFill>
                          <a:srgbClr val="002060"/>
                        </a:solidFill>
                        <a:effectLst/>
                        <a:latin typeface="Chulabhorn Likit Text" panose="00000800000000000000" pitchFamily="2" charset="-34"/>
                        <a:ea typeface="Calibri" panose="020F0502020204030204" pitchFamily="34" charset="0"/>
                        <a:cs typeface="Chulabhorn Likit Text" panose="00000800000000000000" pitchFamily="2" charset="-34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endParaRPr lang="en-US" sz="1100" b="0" dirty="0">
                        <a:solidFill>
                          <a:srgbClr val="002060"/>
                        </a:solidFill>
                        <a:effectLst/>
                        <a:latin typeface="Chulabhorn Likit Text" panose="00000800000000000000" pitchFamily="2" charset="-34"/>
                        <a:ea typeface="Calibri" panose="020F0502020204030204" pitchFamily="34" charset="0"/>
                        <a:cs typeface="Chulabhorn Likit Text" panose="00000800000000000000" pitchFamily="2" charset="-34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endParaRPr lang="en-US" sz="1100" b="0" dirty="0">
                        <a:solidFill>
                          <a:srgbClr val="002060"/>
                        </a:solidFill>
                        <a:effectLst/>
                        <a:latin typeface="Chulabhorn Likit Text" panose="00000800000000000000" pitchFamily="2" charset="-34"/>
                        <a:ea typeface="Calibri" panose="020F0502020204030204" pitchFamily="34" charset="0"/>
                        <a:cs typeface="Chulabhorn Likit Text" panose="00000800000000000000" pitchFamily="2" charset="-34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8D8CA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endParaRPr lang="en-US" sz="1100" b="0" dirty="0">
                        <a:solidFill>
                          <a:srgbClr val="002060"/>
                        </a:solidFill>
                        <a:effectLst/>
                        <a:latin typeface="Chulabhorn Likit Text" panose="00000800000000000000" pitchFamily="2" charset="-34"/>
                        <a:ea typeface="Calibri" panose="020F0502020204030204" pitchFamily="34" charset="0"/>
                        <a:cs typeface="Chulabhorn Likit Text" panose="00000800000000000000" pitchFamily="2" charset="-34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8D8CA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endParaRPr lang="en-US" sz="1100" b="0" dirty="0">
                        <a:solidFill>
                          <a:srgbClr val="002060"/>
                        </a:solidFill>
                        <a:effectLst/>
                        <a:latin typeface="Chulabhorn Likit Text" panose="00000800000000000000" pitchFamily="2" charset="-34"/>
                        <a:ea typeface="Calibri" panose="020F0502020204030204" pitchFamily="34" charset="0"/>
                        <a:cs typeface="Chulabhorn Likit Text" panose="00000800000000000000" pitchFamily="2" charset="-34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8D8CA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th-TH" sz="1100" b="0" dirty="0">
                          <a:solidFill>
                            <a:srgbClr val="002060"/>
                          </a:solidFill>
                          <a:effectLst/>
                          <a:latin typeface="Chulabhorn Likit Text" panose="00000800000000000000" pitchFamily="2" charset="-34"/>
                          <a:ea typeface="Times New Roman" panose="02020603050405020304" pitchFamily="18" charset="0"/>
                          <a:cs typeface="Chulabhorn Likit Text" panose="00000800000000000000" pitchFamily="2" charset="-34"/>
                        </a:rPr>
                        <a:t>สกส.</a:t>
                      </a:r>
                      <a:endParaRPr lang="en-US" sz="1100" b="0" dirty="0">
                        <a:solidFill>
                          <a:srgbClr val="002060"/>
                        </a:solidFill>
                        <a:effectLst/>
                        <a:latin typeface="Chulabhorn Likit Text" panose="00000800000000000000" pitchFamily="2" charset="-34"/>
                        <a:ea typeface="Calibri" panose="020F0502020204030204" pitchFamily="34" charset="0"/>
                        <a:cs typeface="Chulabhorn Likit Text" panose="00000800000000000000" pitchFamily="2" charset="-34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8D8C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761970" rtl="0" eaLnBrk="1" fontAlgn="auto" latinLnBrk="0" hangingPunct="1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h-TH" sz="1100" b="0" dirty="0">
                          <a:solidFill>
                            <a:srgbClr val="002060"/>
                          </a:solidFill>
                          <a:effectLst/>
                          <a:latin typeface="Chulabhorn Likit Text" panose="00000800000000000000" pitchFamily="2" charset="-34"/>
                          <a:ea typeface="Times New Roman" panose="02020603050405020304" pitchFamily="18" charset="0"/>
                          <a:cs typeface="Chulabhorn Likit Text" panose="00000800000000000000" pitchFamily="2" charset="-34"/>
                        </a:rPr>
                        <a:t>สกส.(</a:t>
                      </a:r>
                      <a:r>
                        <a:rPr lang="th-TH" sz="1100" b="0" dirty="0" err="1">
                          <a:solidFill>
                            <a:srgbClr val="002060"/>
                          </a:solidFill>
                          <a:effectLst/>
                          <a:latin typeface="Chulabhorn Likit Text" panose="00000800000000000000" pitchFamily="2" charset="-34"/>
                          <a:ea typeface="Times New Roman" panose="02020603050405020304" pitchFamily="18" charset="0"/>
                          <a:cs typeface="Chulabhorn Likit Text" panose="00000800000000000000" pitchFamily="2" charset="-34"/>
                        </a:rPr>
                        <a:t>นย</a:t>
                      </a:r>
                      <a:r>
                        <a:rPr lang="th-TH" sz="1100" b="0" dirty="0">
                          <a:solidFill>
                            <a:srgbClr val="002060"/>
                          </a:solidFill>
                          <a:effectLst/>
                          <a:latin typeface="Chulabhorn Likit Text" panose="00000800000000000000" pitchFamily="2" charset="-34"/>
                          <a:ea typeface="Times New Roman" panose="02020603050405020304" pitchFamily="18" charset="0"/>
                          <a:cs typeface="Chulabhorn Likit Text" panose="00000800000000000000" pitchFamily="2" charset="-34"/>
                        </a:rPr>
                        <a:t>)</a:t>
                      </a:r>
                      <a:endParaRPr lang="en-US" sz="1100" b="0" dirty="0">
                        <a:solidFill>
                          <a:srgbClr val="002060"/>
                        </a:solidFill>
                        <a:effectLst/>
                        <a:latin typeface="Chulabhorn Likit Text" panose="00000800000000000000" pitchFamily="2" charset="-34"/>
                        <a:ea typeface="Calibri" panose="020F0502020204030204" pitchFamily="34" charset="0"/>
                        <a:cs typeface="Chulabhorn Likit Text" panose="00000800000000000000" pitchFamily="2" charset="-34"/>
                      </a:endParaRPr>
                    </a:p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endParaRPr lang="en-US" sz="1100" b="0" dirty="0">
                        <a:solidFill>
                          <a:srgbClr val="002060"/>
                        </a:solidFill>
                        <a:effectLst/>
                        <a:latin typeface="Chulabhorn Likit Text" panose="00000800000000000000" pitchFamily="2" charset="-34"/>
                        <a:ea typeface="Calibri" panose="020F0502020204030204" pitchFamily="34" charset="0"/>
                        <a:cs typeface="Chulabhorn Likit Text" panose="00000800000000000000" pitchFamily="2" charset="-34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8D8CA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12357483"/>
                  </a:ext>
                </a:extLst>
              </a:tr>
              <a:tr h="654981">
                <a:tc>
                  <a:txBody>
                    <a:bodyPr/>
                    <a:lstStyle/>
                    <a:p>
                      <a:pPr marL="0" marR="0" lvl="0" indent="0" algn="l" defTabSz="761970" rtl="0" eaLnBrk="1" fontAlgn="auto" latinLnBrk="0" hangingPunct="1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b="0" dirty="0">
                          <a:solidFill>
                            <a:srgbClr val="C00000"/>
                          </a:solidFill>
                          <a:effectLst/>
                          <a:latin typeface="Chulabhorn Likit Text" panose="00000800000000000000" pitchFamily="2" charset="-34"/>
                          <a:ea typeface="Times New Roman" panose="02020603050405020304" pitchFamily="18" charset="0"/>
                          <a:cs typeface="Chulabhorn Likit Text" panose="00000800000000000000" pitchFamily="2" charset="-34"/>
                        </a:rPr>
                        <a:t>3</a:t>
                      </a:r>
                      <a:r>
                        <a:rPr lang="th-TH" sz="1100" b="0" dirty="0" smtClean="0">
                          <a:solidFill>
                            <a:srgbClr val="C00000"/>
                          </a:solidFill>
                          <a:effectLst/>
                          <a:latin typeface="Chulabhorn Likit Text" panose="00000800000000000000" pitchFamily="2" charset="-34"/>
                          <a:ea typeface="Times New Roman" panose="02020603050405020304" pitchFamily="18" charset="0"/>
                          <a:cs typeface="Chulabhorn Likit Text" panose="00000800000000000000" pitchFamily="2" charset="-34"/>
                        </a:rPr>
                        <a:t>.</a:t>
                      </a:r>
                      <a:r>
                        <a:rPr lang="th-TH" sz="1100" b="1" kern="1200" dirty="0" smtClean="0">
                          <a:solidFill>
                            <a:srgbClr val="C00000"/>
                          </a:solidFill>
                          <a:effectLst/>
                          <a:latin typeface="Chulabhorn Likit Text Light๙" panose="00000400000000000000" pitchFamily="2" charset="-34"/>
                          <a:ea typeface="+mn-ea"/>
                          <a:cs typeface="Chulabhorn Likit Text Light๙" panose="00000400000000000000" pitchFamily="2" charset="-34"/>
                        </a:rPr>
                        <a:t>โครงการ</a:t>
                      </a:r>
                      <a:r>
                        <a:rPr lang="th-TH" sz="1100" b="1" kern="1200" dirty="0" err="1" smtClean="0">
                          <a:solidFill>
                            <a:srgbClr val="C00000"/>
                          </a:solidFill>
                          <a:effectLst/>
                          <a:latin typeface="Chulabhorn Likit Text Light๙" panose="00000400000000000000" pitchFamily="2" charset="-34"/>
                          <a:ea typeface="+mn-ea"/>
                          <a:cs typeface="Chulabhorn Likit Text Light๙" panose="00000400000000000000" pitchFamily="2" charset="-34"/>
                        </a:rPr>
                        <a:t>การจัด</a:t>
                      </a:r>
                      <a:r>
                        <a:rPr lang="th-TH" sz="1100" b="1" kern="1200" dirty="0" smtClean="0">
                          <a:solidFill>
                            <a:srgbClr val="C00000"/>
                          </a:solidFill>
                          <a:effectLst/>
                          <a:latin typeface="Chulabhorn Likit Text Light๙" panose="00000400000000000000" pitchFamily="2" charset="-34"/>
                          <a:ea typeface="+mn-ea"/>
                          <a:cs typeface="Chulabhorn Likit Text Light๙" panose="00000400000000000000" pitchFamily="2" charset="-34"/>
                        </a:rPr>
                        <a:t>ทำคู่มือแนวทางการบริหารจัดการหนี้ผ่านช่องทางออนไลน์</a:t>
                      </a:r>
                      <a:r>
                        <a:rPr lang="th-TH" sz="1100" b="0" kern="1200" dirty="0">
                          <a:solidFill>
                            <a:srgbClr val="002060"/>
                          </a:solidFill>
                          <a:effectLst/>
                          <a:latin typeface="Chulabhorn Likit Text" panose="00000800000000000000" pitchFamily="2" charset="-34"/>
                          <a:ea typeface="+mn-ea"/>
                          <a:cs typeface="Chulabhorn Likit Text" panose="00000800000000000000" pitchFamily="2" charset="-34"/>
                        </a:rPr>
                        <a:t>	</a:t>
                      </a:r>
                      <a:endParaRPr lang="en-US" sz="1100" b="0" dirty="0">
                        <a:solidFill>
                          <a:srgbClr val="002060"/>
                        </a:solidFill>
                        <a:effectLst/>
                        <a:latin typeface="Chulabhorn Likit Text" panose="00000800000000000000" pitchFamily="2" charset="-34"/>
                        <a:ea typeface="Calibri" panose="020F0502020204030204" pitchFamily="34" charset="0"/>
                        <a:cs typeface="Chulabhorn Likit Text" panose="00000800000000000000" pitchFamily="2" charset="-34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th-TH" sz="1100" b="0" dirty="0" smtClean="0">
                          <a:solidFill>
                            <a:srgbClr val="002060"/>
                          </a:solidFill>
                          <a:effectLst/>
                          <a:latin typeface="Chulabhorn Likit Text" panose="00000800000000000000" pitchFamily="2" charset="-34"/>
                          <a:ea typeface="Calibri" panose="020F0502020204030204" pitchFamily="34" charset="0"/>
                          <a:cs typeface="Chulabhorn Likit Text" panose="00000800000000000000" pitchFamily="2" charset="-34"/>
                        </a:rPr>
                        <a:t>เล่ม</a:t>
                      </a:r>
                      <a:endParaRPr lang="en-US" sz="1100" b="0" dirty="0">
                        <a:solidFill>
                          <a:srgbClr val="002060"/>
                        </a:solidFill>
                        <a:effectLst/>
                        <a:latin typeface="Chulabhorn Likit Text" panose="00000800000000000000" pitchFamily="2" charset="-34"/>
                        <a:ea typeface="Calibri" panose="020F0502020204030204" pitchFamily="34" charset="0"/>
                        <a:cs typeface="Chulabhorn Likit Text" panose="00000800000000000000" pitchFamily="2" charset="-34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th-TH" sz="1100" b="0" dirty="0">
                          <a:solidFill>
                            <a:srgbClr val="002060"/>
                          </a:solidFill>
                          <a:effectLst/>
                          <a:latin typeface="Chulabhorn Likit Text" panose="00000800000000000000" pitchFamily="2" charset="-34"/>
                          <a:ea typeface="Times New Roman" panose="02020603050405020304" pitchFamily="18" charset="0"/>
                          <a:cs typeface="Chulabhorn Likit Text" panose="00000800000000000000" pitchFamily="2" charset="-34"/>
                        </a:rPr>
                        <a:t>1</a:t>
                      </a:r>
                      <a:endParaRPr lang="en-US" sz="1100" b="0" dirty="0">
                        <a:solidFill>
                          <a:srgbClr val="002060"/>
                        </a:solidFill>
                        <a:effectLst/>
                        <a:latin typeface="Chulabhorn Likit Text" panose="00000800000000000000" pitchFamily="2" charset="-34"/>
                        <a:ea typeface="Calibri" panose="020F0502020204030204" pitchFamily="34" charset="0"/>
                        <a:cs typeface="Chulabhorn Likit Text" panose="00000800000000000000" pitchFamily="2" charset="-34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b="0" dirty="0" smtClean="0">
                          <a:solidFill>
                            <a:srgbClr val="002060"/>
                          </a:solidFill>
                          <a:effectLst/>
                          <a:latin typeface="Chulabhorn Likit Text" panose="00000800000000000000" pitchFamily="2" charset="-34"/>
                          <a:ea typeface="Times New Roman" panose="02020603050405020304" pitchFamily="18" charset="0"/>
                          <a:cs typeface="Chulabhorn Likit Text" panose="00000800000000000000" pitchFamily="2" charset="-34"/>
                        </a:rPr>
                        <a:t>2,0</a:t>
                      </a:r>
                      <a:r>
                        <a:rPr lang="th-TH" sz="1100" b="0" dirty="0" smtClean="0">
                          <a:solidFill>
                            <a:srgbClr val="002060"/>
                          </a:solidFill>
                          <a:effectLst/>
                          <a:latin typeface="Chulabhorn Likit Text" panose="00000800000000000000" pitchFamily="2" charset="-34"/>
                          <a:ea typeface="Times New Roman" panose="02020603050405020304" pitchFamily="18" charset="0"/>
                          <a:cs typeface="Chulabhorn Likit Text" panose="00000800000000000000" pitchFamily="2" charset="-34"/>
                        </a:rPr>
                        <a:t>00</a:t>
                      </a:r>
                      <a:r>
                        <a:rPr lang="en-US" sz="1100" b="0" dirty="0">
                          <a:solidFill>
                            <a:srgbClr val="002060"/>
                          </a:solidFill>
                          <a:effectLst/>
                          <a:latin typeface="Chulabhorn Likit Text" panose="00000800000000000000" pitchFamily="2" charset="-34"/>
                          <a:ea typeface="Times New Roman" panose="02020603050405020304" pitchFamily="18" charset="0"/>
                          <a:cs typeface="Chulabhorn Likit Text" panose="00000800000000000000" pitchFamily="2" charset="-34"/>
                        </a:rPr>
                        <a:t>,000</a:t>
                      </a:r>
                      <a:endParaRPr lang="en-US" sz="1100" b="0" dirty="0">
                        <a:solidFill>
                          <a:srgbClr val="002060"/>
                        </a:solidFill>
                        <a:effectLst/>
                        <a:latin typeface="Chulabhorn Likit Text" panose="00000800000000000000" pitchFamily="2" charset="-34"/>
                        <a:ea typeface="Calibri" panose="020F0502020204030204" pitchFamily="34" charset="0"/>
                        <a:cs typeface="Chulabhorn Likit Text" panose="00000800000000000000" pitchFamily="2" charset="-34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endParaRPr lang="en-US" sz="1100" b="0" dirty="0">
                        <a:solidFill>
                          <a:srgbClr val="002060"/>
                        </a:solidFill>
                        <a:effectLst/>
                        <a:latin typeface="Chulabhorn Likit Text" panose="00000800000000000000" pitchFamily="2" charset="-34"/>
                        <a:ea typeface="Calibri" panose="020F0502020204030204" pitchFamily="34" charset="0"/>
                        <a:cs typeface="Chulabhorn Likit Text" panose="00000800000000000000" pitchFamily="2" charset="-34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endParaRPr lang="en-US" sz="1100" b="0" dirty="0">
                        <a:solidFill>
                          <a:srgbClr val="002060"/>
                        </a:solidFill>
                        <a:effectLst/>
                        <a:latin typeface="Chulabhorn Likit Text" panose="00000800000000000000" pitchFamily="2" charset="-34"/>
                        <a:ea typeface="Calibri" panose="020F0502020204030204" pitchFamily="34" charset="0"/>
                        <a:cs typeface="Chulabhorn Likit Text" panose="00000800000000000000" pitchFamily="2" charset="-34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endParaRPr lang="en-US" sz="1100" b="0" dirty="0">
                        <a:solidFill>
                          <a:srgbClr val="002060"/>
                        </a:solidFill>
                        <a:effectLst/>
                        <a:latin typeface="Chulabhorn Likit Text" panose="00000800000000000000" pitchFamily="2" charset="-34"/>
                        <a:ea typeface="Calibri" panose="020F0502020204030204" pitchFamily="34" charset="0"/>
                        <a:cs typeface="Chulabhorn Likit Text" panose="00000800000000000000" pitchFamily="2" charset="-34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b="0" dirty="0">
                          <a:solidFill>
                            <a:srgbClr val="002060"/>
                          </a:solidFill>
                          <a:effectLst/>
                          <a:latin typeface="Chulabhorn Likit Text" panose="00000800000000000000" pitchFamily="2" charset="-34"/>
                          <a:ea typeface="Times New Roman" panose="02020603050405020304" pitchFamily="18" charset="0"/>
                          <a:cs typeface="Chulabhorn Likit Text" panose="00000800000000000000" pitchFamily="2" charset="-34"/>
                        </a:rPr>
                        <a:t> </a:t>
                      </a:r>
                      <a:endParaRPr lang="en-US" sz="1100" b="0" dirty="0">
                        <a:solidFill>
                          <a:srgbClr val="002060"/>
                        </a:solidFill>
                        <a:effectLst/>
                        <a:latin typeface="Chulabhorn Likit Text" panose="00000800000000000000" pitchFamily="2" charset="-34"/>
                        <a:ea typeface="Calibri" panose="020F0502020204030204" pitchFamily="34" charset="0"/>
                        <a:cs typeface="Chulabhorn Likit Text" panose="00000800000000000000" pitchFamily="2" charset="-34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b="0" dirty="0">
                          <a:solidFill>
                            <a:srgbClr val="002060"/>
                          </a:solidFill>
                          <a:effectLst/>
                          <a:latin typeface="Chulabhorn Likit Text" panose="00000800000000000000" pitchFamily="2" charset="-34"/>
                          <a:ea typeface="Times New Roman" panose="02020603050405020304" pitchFamily="18" charset="0"/>
                          <a:cs typeface="Chulabhorn Likit Text" panose="00000800000000000000" pitchFamily="2" charset="-34"/>
                        </a:rPr>
                        <a:t> </a:t>
                      </a:r>
                      <a:endParaRPr lang="en-US" sz="1100" b="0" dirty="0">
                        <a:solidFill>
                          <a:srgbClr val="002060"/>
                        </a:solidFill>
                        <a:effectLst/>
                        <a:latin typeface="Chulabhorn Likit Text" panose="00000800000000000000" pitchFamily="2" charset="-34"/>
                        <a:ea typeface="Calibri" panose="020F0502020204030204" pitchFamily="34" charset="0"/>
                        <a:cs typeface="Chulabhorn Likit Text" panose="00000800000000000000" pitchFamily="2" charset="-34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b="0" dirty="0">
                          <a:solidFill>
                            <a:srgbClr val="002060"/>
                          </a:solidFill>
                          <a:effectLst/>
                          <a:latin typeface="Chulabhorn Likit Text" panose="00000800000000000000" pitchFamily="2" charset="-34"/>
                          <a:ea typeface="Times New Roman" panose="02020603050405020304" pitchFamily="18" charset="0"/>
                          <a:cs typeface="Chulabhorn Likit Text" panose="00000800000000000000" pitchFamily="2" charset="-34"/>
                        </a:rPr>
                        <a:t> </a:t>
                      </a:r>
                      <a:endParaRPr lang="en-US" sz="1100" b="0" dirty="0">
                        <a:solidFill>
                          <a:srgbClr val="002060"/>
                        </a:solidFill>
                        <a:effectLst/>
                        <a:latin typeface="Chulabhorn Likit Text" panose="00000800000000000000" pitchFamily="2" charset="-34"/>
                        <a:ea typeface="Calibri" panose="020F0502020204030204" pitchFamily="34" charset="0"/>
                        <a:cs typeface="Chulabhorn Likit Text" panose="00000800000000000000" pitchFamily="2" charset="-34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b="0" dirty="0">
                          <a:solidFill>
                            <a:srgbClr val="002060"/>
                          </a:solidFill>
                          <a:effectLst/>
                          <a:latin typeface="Chulabhorn Likit Text" panose="00000800000000000000" pitchFamily="2" charset="-34"/>
                          <a:ea typeface="Times New Roman" panose="02020603050405020304" pitchFamily="18" charset="0"/>
                          <a:cs typeface="Chulabhorn Likit Text" panose="00000800000000000000" pitchFamily="2" charset="-34"/>
                        </a:rPr>
                        <a:t> </a:t>
                      </a:r>
                      <a:endParaRPr lang="en-US" sz="1100" b="0" dirty="0">
                        <a:solidFill>
                          <a:srgbClr val="002060"/>
                        </a:solidFill>
                        <a:effectLst/>
                        <a:latin typeface="Chulabhorn Likit Text" panose="00000800000000000000" pitchFamily="2" charset="-34"/>
                        <a:ea typeface="Calibri" panose="020F0502020204030204" pitchFamily="34" charset="0"/>
                        <a:cs typeface="Chulabhorn Likit Text" panose="00000800000000000000" pitchFamily="2" charset="-34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b="0" dirty="0">
                          <a:solidFill>
                            <a:srgbClr val="002060"/>
                          </a:solidFill>
                          <a:effectLst/>
                          <a:latin typeface="Chulabhorn Likit Text" panose="00000800000000000000" pitchFamily="2" charset="-34"/>
                          <a:ea typeface="Times New Roman" panose="02020603050405020304" pitchFamily="18" charset="0"/>
                          <a:cs typeface="Chulabhorn Likit Text" panose="00000800000000000000" pitchFamily="2" charset="-34"/>
                        </a:rPr>
                        <a:t> </a:t>
                      </a:r>
                      <a:endParaRPr lang="en-US" sz="1100" b="0" dirty="0">
                        <a:solidFill>
                          <a:srgbClr val="002060"/>
                        </a:solidFill>
                        <a:effectLst/>
                        <a:latin typeface="Chulabhorn Likit Text" panose="00000800000000000000" pitchFamily="2" charset="-34"/>
                        <a:ea typeface="Calibri" panose="020F0502020204030204" pitchFamily="34" charset="0"/>
                        <a:cs typeface="Chulabhorn Likit Text" panose="00000800000000000000" pitchFamily="2" charset="-34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8D8CA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b="0" dirty="0">
                          <a:solidFill>
                            <a:srgbClr val="002060"/>
                          </a:solidFill>
                          <a:effectLst/>
                          <a:latin typeface="Chulabhorn Likit Text" panose="00000800000000000000" pitchFamily="2" charset="-34"/>
                          <a:ea typeface="Times New Roman" panose="02020603050405020304" pitchFamily="18" charset="0"/>
                          <a:cs typeface="Chulabhorn Likit Text" panose="00000800000000000000" pitchFamily="2" charset="-34"/>
                        </a:rPr>
                        <a:t> </a:t>
                      </a:r>
                      <a:endParaRPr lang="en-US" sz="1100" b="0" dirty="0">
                        <a:solidFill>
                          <a:srgbClr val="002060"/>
                        </a:solidFill>
                        <a:effectLst/>
                        <a:latin typeface="Chulabhorn Likit Text" panose="00000800000000000000" pitchFamily="2" charset="-34"/>
                        <a:ea typeface="Calibri" panose="020F0502020204030204" pitchFamily="34" charset="0"/>
                        <a:cs typeface="Chulabhorn Likit Text" panose="00000800000000000000" pitchFamily="2" charset="-34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8D8CA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b="0" dirty="0">
                          <a:solidFill>
                            <a:srgbClr val="002060"/>
                          </a:solidFill>
                          <a:effectLst/>
                          <a:latin typeface="Chulabhorn Likit Text" panose="00000800000000000000" pitchFamily="2" charset="-34"/>
                          <a:ea typeface="Times New Roman" panose="02020603050405020304" pitchFamily="18" charset="0"/>
                          <a:cs typeface="Chulabhorn Likit Text" panose="00000800000000000000" pitchFamily="2" charset="-34"/>
                        </a:rPr>
                        <a:t> </a:t>
                      </a:r>
                      <a:endParaRPr lang="en-US" sz="1100" b="0" dirty="0">
                        <a:solidFill>
                          <a:srgbClr val="002060"/>
                        </a:solidFill>
                        <a:effectLst/>
                        <a:latin typeface="Chulabhorn Likit Text" panose="00000800000000000000" pitchFamily="2" charset="-34"/>
                        <a:ea typeface="Calibri" panose="020F0502020204030204" pitchFamily="34" charset="0"/>
                        <a:cs typeface="Chulabhorn Likit Text" panose="00000800000000000000" pitchFamily="2" charset="-34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8D8CA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b="0" dirty="0">
                          <a:solidFill>
                            <a:srgbClr val="002060"/>
                          </a:solidFill>
                          <a:effectLst/>
                          <a:latin typeface="Chulabhorn Likit Text" panose="00000800000000000000" pitchFamily="2" charset="-34"/>
                          <a:ea typeface="Times New Roman" panose="02020603050405020304" pitchFamily="18" charset="0"/>
                          <a:cs typeface="Chulabhorn Likit Text" panose="00000800000000000000" pitchFamily="2" charset="-34"/>
                        </a:rPr>
                        <a:t> </a:t>
                      </a:r>
                      <a:endParaRPr lang="en-US" sz="1100" b="0" dirty="0">
                        <a:solidFill>
                          <a:srgbClr val="002060"/>
                        </a:solidFill>
                        <a:effectLst/>
                        <a:latin typeface="Chulabhorn Likit Text" panose="00000800000000000000" pitchFamily="2" charset="-34"/>
                        <a:ea typeface="Calibri" panose="020F0502020204030204" pitchFamily="34" charset="0"/>
                        <a:cs typeface="Chulabhorn Likit Text" panose="00000800000000000000" pitchFamily="2" charset="-34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b="0" dirty="0">
                          <a:solidFill>
                            <a:srgbClr val="002060"/>
                          </a:solidFill>
                          <a:effectLst/>
                          <a:latin typeface="Chulabhorn Likit Text" panose="00000800000000000000" pitchFamily="2" charset="-34"/>
                          <a:ea typeface="Times New Roman" panose="02020603050405020304" pitchFamily="18" charset="0"/>
                          <a:cs typeface="Chulabhorn Likit Text" panose="00000800000000000000" pitchFamily="2" charset="-34"/>
                        </a:rPr>
                        <a:t> </a:t>
                      </a:r>
                      <a:endParaRPr lang="en-US" sz="1100" b="0" dirty="0">
                        <a:solidFill>
                          <a:srgbClr val="002060"/>
                        </a:solidFill>
                        <a:effectLst/>
                        <a:latin typeface="Chulabhorn Likit Text" panose="00000800000000000000" pitchFamily="2" charset="-34"/>
                        <a:ea typeface="Calibri" panose="020F0502020204030204" pitchFamily="34" charset="0"/>
                        <a:cs typeface="Chulabhorn Likit Text" panose="00000800000000000000" pitchFamily="2" charset="-34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th-TH" sz="1100" b="0" dirty="0">
                          <a:solidFill>
                            <a:srgbClr val="002060"/>
                          </a:solidFill>
                          <a:effectLst/>
                          <a:latin typeface="Chulabhorn Likit Text" panose="00000800000000000000" pitchFamily="2" charset="-34"/>
                          <a:ea typeface="Times New Roman" panose="02020603050405020304" pitchFamily="18" charset="0"/>
                          <a:cs typeface="Chulabhorn Likit Text" panose="00000800000000000000" pitchFamily="2" charset="-34"/>
                        </a:rPr>
                        <a:t>สกส. </a:t>
                      </a:r>
                      <a:endParaRPr lang="en-US" sz="1100" b="0" dirty="0">
                        <a:solidFill>
                          <a:srgbClr val="002060"/>
                        </a:solidFill>
                        <a:effectLst/>
                        <a:latin typeface="Chulabhorn Likit Text" panose="00000800000000000000" pitchFamily="2" charset="-34"/>
                        <a:ea typeface="Calibri" panose="020F0502020204030204" pitchFamily="34" charset="0"/>
                        <a:cs typeface="Chulabhorn Likit Text" panose="00000800000000000000" pitchFamily="2" charset="-34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th-TH" sz="1100" b="0" dirty="0">
                          <a:solidFill>
                            <a:srgbClr val="002060"/>
                          </a:solidFill>
                          <a:effectLst/>
                          <a:latin typeface="Chulabhorn Likit Text" panose="00000800000000000000" pitchFamily="2" charset="-34"/>
                          <a:ea typeface="Times New Roman" panose="02020603050405020304" pitchFamily="18" charset="0"/>
                          <a:cs typeface="Chulabhorn Likit Text" panose="00000800000000000000" pitchFamily="2" charset="-34"/>
                        </a:rPr>
                        <a:t>สกส.(นย)</a:t>
                      </a:r>
                      <a:endParaRPr lang="en-US" sz="1100" b="0" dirty="0">
                        <a:solidFill>
                          <a:srgbClr val="002060"/>
                        </a:solidFill>
                        <a:effectLst/>
                        <a:latin typeface="Chulabhorn Likit Text" panose="00000800000000000000" pitchFamily="2" charset="-34"/>
                        <a:ea typeface="Calibri" panose="020F0502020204030204" pitchFamily="34" charset="0"/>
                        <a:cs typeface="Chulabhorn Likit Text" panose="00000800000000000000" pitchFamily="2" charset="-34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46956612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757196288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6" name="Group 25"/>
          <p:cNvGrpSpPr/>
          <p:nvPr/>
        </p:nvGrpSpPr>
        <p:grpSpPr>
          <a:xfrm>
            <a:off x="-23583" y="5154909"/>
            <a:ext cx="10183585" cy="694389"/>
            <a:chOff x="-23583" y="5154909"/>
            <a:chExt cx="10183585" cy="694389"/>
          </a:xfrm>
        </p:grpSpPr>
        <p:grpSp>
          <p:nvGrpSpPr>
            <p:cNvPr id="27" name="Group 26"/>
            <p:cNvGrpSpPr/>
            <p:nvPr/>
          </p:nvGrpSpPr>
          <p:grpSpPr>
            <a:xfrm>
              <a:off x="-23583" y="5154909"/>
              <a:ext cx="10183585" cy="694389"/>
              <a:chOff x="-23583" y="5134125"/>
              <a:chExt cx="10183585" cy="715174"/>
            </a:xfrm>
          </p:grpSpPr>
          <p:grpSp>
            <p:nvGrpSpPr>
              <p:cNvPr id="29" name="กลุ่ม 1">
                <a:extLst>
                  <a:ext uri="{FF2B5EF4-FFF2-40B4-BE49-F238E27FC236}">
                    <a16:creationId xmlns:a16="http://schemas.microsoft.com/office/drawing/2014/main" id="{58DAA6D8-19A9-434E-BD10-9F227ECAADEE}"/>
                  </a:ext>
                </a:extLst>
              </p:cNvPr>
              <p:cNvGrpSpPr/>
              <p:nvPr/>
            </p:nvGrpSpPr>
            <p:grpSpPr>
              <a:xfrm>
                <a:off x="-23583" y="5274993"/>
                <a:ext cx="10183585" cy="470079"/>
                <a:chOff x="-21226" y="4621292"/>
                <a:chExt cx="9165227" cy="561020"/>
              </a:xfrm>
            </p:grpSpPr>
            <p:grpSp>
              <p:nvGrpSpPr>
                <p:cNvPr id="36" name="กลุ่ม 7">
                  <a:extLst>
                    <a:ext uri="{FF2B5EF4-FFF2-40B4-BE49-F238E27FC236}">
                      <a16:creationId xmlns:a16="http://schemas.microsoft.com/office/drawing/2014/main" id="{30C28730-7CDF-4231-A774-6A7122EB4AEA}"/>
                    </a:ext>
                  </a:extLst>
                </p:cNvPr>
                <p:cNvGrpSpPr/>
                <p:nvPr/>
              </p:nvGrpSpPr>
              <p:grpSpPr>
                <a:xfrm>
                  <a:off x="-21226" y="4635401"/>
                  <a:ext cx="5133813" cy="546911"/>
                  <a:chOff x="-45702" y="6428830"/>
                  <a:chExt cx="7109733" cy="450425"/>
                </a:xfrm>
              </p:grpSpPr>
              <p:sp>
                <p:nvSpPr>
                  <p:cNvPr id="40" name="รูปแบบอิสระ: รูปร่าง 55">
                    <a:extLst>
                      <a:ext uri="{FF2B5EF4-FFF2-40B4-BE49-F238E27FC236}">
                        <a16:creationId xmlns:a16="http://schemas.microsoft.com/office/drawing/2014/main" id="{447532BC-F1AF-418B-B954-69A21822D4D1}"/>
                      </a:ext>
                    </a:extLst>
                  </p:cNvPr>
                  <p:cNvSpPr/>
                  <p:nvPr/>
                </p:nvSpPr>
                <p:spPr>
                  <a:xfrm>
                    <a:off x="-16309" y="6508953"/>
                    <a:ext cx="6875685" cy="339767"/>
                  </a:xfrm>
                  <a:custGeom>
                    <a:avLst/>
                    <a:gdLst>
                      <a:gd name="connsiteX0" fmla="*/ 0 w 6028447"/>
                      <a:gd name="connsiteY0" fmla="*/ 0 h 339767"/>
                      <a:gd name="connsiteX1" fmla="*/ 6028447 w 6028447"/>
                      <a:gd name="connsiteY1" fmla="*/ 0 h 339767"/>
                      <a:gd name="connsiteX2" fmla="*/ 5679852 w 6028447"/>
                      <a:gd name="connsiteY2" fmla="*/ 339767 h 339767"/>
                      <a:gd name="connsiteX3" fmla="*/ 0 w 6028447"/>
                      <a:gd name="connsiteY3" fmla="*/ 339767 h 339767"/>
                      <a:gd name="connsiteX4" fmla="*/ 0 w 6028447"/>
                      <a:gd name="connsiteY4" fmla="*/ 0 h 3397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028447" h="339767">
                        <a:moveTo>
                          <a:pt x="0" y="0"/>
                        </a:moveTo>
                        <a:lnTo>
                          <a:pt x="6028447" y="0"/>
                        </a:lnTo>
                        <a:lnTo>
                          <a:pt x="5679852" y="339767"/>
                        </a:lnTo>
                        <a:lnTo>
                          <a:pt x="0" y="33976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206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th-TH" sz="2000" dirty="0"/>
                  </a:p>
                </p:txBody>
              </p:sp>
              <p:sp>
                <p:nvSpPr>
                  <p:cNvPr id="41" name="รูปแบบอิสระ: รูปร่าง 50">
                    <a:extLst>
                      <a:ext uri="{FF2B5EF4-FFF2-40B4-BE49-F238E27FC236}">
                        <a16:creationId xmlns:a16="http://schemas.microsoft.com/office/drawing/2014/main" id="{72AD55B9-27A4-40A2-86AD-A09FD1FBB379}"/>
                      </a:ext>
                    </a:extLst>
                  </p:cNvPr>
                  <p:cNvSpPr/>
                  <p:nvPr/>
                </p:nvSpPr>
                <p:spPr>
                  <a:xfrm>
                    <a:off x="-45702" y="6433550"/>
                    <a:ext cx="7025615" cy="426691"/>
                  </a:xfrm>
                  <a:custGeom>
                    <a:avLst/>
                    <a:gdLst>
                      <a:gd name="connsiteX0" fmla="*/ 0 w 6123140"/>
                      <a:gd name="connsiteY0" fmla="*/ 0 h 426691"/>
                      <a:gd name="connsiteX1" fmla="*/ 6123140 w 6123140"/>
                      <a:gd name="connsiteY1" fmla="*/ 0 h 426691"/>
                      <a:gd name="connsiteX2" fmla="*/ 6008569 w 6123140"/>
                      <a:gd name="connsiteY2" fmla="*/ 111669 h 426691"/>
                      <a:gd name="connsiteX3" fmla="*/ 5685361 w 6123140"/>
                      <a:gd name="connsiteY3" fmla="*/ 426691 h 426691"/>
                      <a:gd name="connsiteX4" fmla="*/ 5679852 w 6123140"/>
                      <a:gd name="connsiteY4" fmla="*/ 426691 h 426691"/>
                      <a:gd name="connsiteX5" fmla="*/ 6028447 w 6123140"/>
                      <a:gd name="connsiteY5" fmla="*/ 86924 h 426691"/>
                      <a:gd name="connsiteX6" fmla="*/ 0 w 6123140"/>
                      <a:gd name="connsiteY6" fmla="*/ 86924 h 426691"/>
                      <a:gd name="connsiteX7" fmla="*/ 0 w 6123140"/>
                      <a:gd name="connsiteY7" fmla="*/ 0 h 4266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123140" h="426691">
                        <a:moveTo>
                          <a:pt x="0" y="0"/>
                        </a:moveTo>
                        <a:lnTo>
                          <a:pt x="6123140" y="0"/>
                        </a:lnTo>
                        <a:lnTo>
                          <a:pt x="6008569" y="111669"/>
                        </a:lnTo>
                        <a:lnTo>
                          <a:pt x="5685361" y="426691"/>
                        </a:lnTo>
                        <a:lnTo>
                          <a:pt x="5679852" y="426691"/>
                        </a:lnTo>
                        <a:lnTo>
                          <a:pt x="6028447" y="86924"/>
                        </a:lnTo>
                        <a:lnTo>
                          <a:pt x="0" y="8692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FBE4AE"/>
                      </a:gs>
                      <a:gs pos="13000">
                        <a:srgbClr val="BD922A"/>
                      </a:gs>
                      <a:gs pos="21001">
                        <a:srgbClr val="BD922A"/>
                      </a:gs>
                      <a:gs pos="63000">
                        <a:srgbClr val="FBE4AE"/>
                      </a:gs>
                      <a:gs pos="67000">
                        <a:srgbClr val="BD922A"/>
                      </a:gs>
                      <a:gs pos="69000">
                        <a:srgbClr val="835E17"/>
                      </a:gs>
                      <a:gs pos="82001">
                        <a:srgbClr val="A28949"/>
                      </a:gs>
                      <a:gs pos="100000">
                        <a:srgbClr val="FAE3B7"/>
                      </a:gs>
                    </a:gsLst>
                    <a:lin ang="0" scaled="1"/>
                  </a:gra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th-TH" sz="2000" dirty="0"/>
                  </a:p>
                </p:txBody>
              </p:sp>
              <p:sp>
                <p:nvSpPr>
                  <p:cNvPr id="42" name="รูปแบบอิสระ: รูปร่าง 49">
                    <a:extLst>
                      <a:ext uri="{FF2B5EF4-FFF2-40B4-BE49-F238E27FC236}">
                        <a16:creationId xmlns:a16="http://schemas.microsoft.com/office/drawing/2014/main" id="{0CC04605-512B-40BA-BB6C-C4CA6329F254}"/>
                      </a:ext>
                    </a:extLst>
                  </p:cNvPr>
                  <p:cNvSpPr/>
                  <p:nvPr/>
                </p:nvSpPr>
                <p:spPr>
                  <a:xfrm rot="380166">
                    <a:off x="6515308" y="6428830"/>
                    <a:ext cx="548723" cy="450425"/>
                  </a:xfrm>
                  <a:custGeom>
                    <a:avLst/>
                    <a:gdLst>
                      <a:gd name="connsiteX0" fmla="*/ 411471 w 524882"/>
                      <a:gd name="connsiteY0" fmla="*/ 0 h 426691"/>
                      <a:gd name="connsiteX1" fmla="*/ 524882 w 524882"/>
                      <a:gd name="connsiteY1" fmla="*/ 0 h 426691"/>
                      <a:gd name="connsiteX2" fmla="*/ 113411 w 524882"/>
                      <a:gd name="connsiteY2" fmla="*/ 426691 h 426691"/>
                      <a:gd name="connsiteX3" fmla="*/ 0 w 524882"/>
                      <a:gd name="connsiteY3" fmla="*/ 426691 h 426691"/>
                      <a:gd name="connsiteX4" fmla="*/ 411471 w 524882"/>
                      <a:gd name="connsiteY4" fmla="*/ 0 h 4266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4882" h="426691">
                        <a:moveTo>
                          <a:pt x="411471" y="0"/>
                        </a:moveTo>
                        <a:lnTo>
                          <a:pt x="524882" y="0"/>
                        </a:lnTo>
                        <a:lnTo>
                          <a:pt x="113411" y="426691"/>
                        </a:lnTo>
                        <a:lnTo>
                          <a:pt x="0" y="426691"/>
                        </a:lnTo>
                        <a:lnTo>
                          <a:pt x="411471" y="0"/>
                        </a:lnTo>
                        <a:close/>
                      </a:path>
                    </a:pathLst>
                  </a:custGeom>
                  <a:gradFill flip="none" rotWithShape="1">
                    <a:gsLst>
                      <a:gs pos="0">
                        <a:srgbClr val="FBE4AE"/>
                      </a:gs>
                      <a:gs pos="13000">
                        <a:srgbClr val="BD922A"/>
                      </a:gs>
                      <a:gs pos="21001">
                        <a:srgbClr val="BD922A"/>
                      </a:gs>
                      <a:gs pos="63000">
                        <a:srgbClr val="FBE4AE"/>
                      </a:gs>
                      <a:gs pos="67000">
                        <a:srgbClr val="BD922A"/>
                      </a:gs>
                      <a:gs pos="69000">
                        <a:srgbClr val="835E17"/>
                      </a:gs>
                      <a:gs pos="82001">
                        <a:srgbClr val="A28949"/>
                      </a:gs>
                      <a:gs pos="100000">
                        <a:srgbClr val="FAE3B7"/>
                      </a:gs>
                    </a:gsLst>
                    <a:path path="circle">
                      <a:fillToRect l="100000" b="100000"/>
                    </a:path>
                    <a:tileRect t="-100000" r="-100000"/>
                  </a:gra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th-TH" sz="2000"/>
                  </a:p>
                </p:txBody>
              </p:sp>
            </p:grpSp>
            <p:grpSp>
              <p:nvGrpSpPr>
                <p:cNvPr id="37" name="กลุ่ม 4">
                  <a:extLst>
                    <a:ext uri="{FF2B5EF4-FFF2-40B4-BE49-F238E27FC236}">
                      <a16:creationId xmlns:a16="http://schemas.microsoft.com/office/drawing/2014/main" id="{33080593-C486-4A4E-A259-28A964353B4D}"/>
                    </a:ext>
                  </a:extLst>
                </p:cNvPr>
                <p:cNvGrpSpPr/>
                <p:nvPr/>
              </p:nvGrpSpPr>
              <p:grpSpPr>
                <a:xfrm>
                  <a:off x="7524888" y="4621292"/>
                  <a:ext cx="1619113" cy="531030"/>
                  <a:chOff x="9543115" y="6415804"/>
                  <a:chExt cx="2661401" cy="453428"/>
                </a:xfrm>
              </p:grpSpPr>
              <p:sp>
                <p:nvSpPr>
                  <p:cNvPr id="38" name="รูปแบบอิสระ: รูปร่าง 38">
                    <a:extLst>
                      <a:ext uri="{FF2B5EF4-FFF2-40B4-BE49-F238E27FC236}">
                        <a16:creationId xmlns:a16="http://schemas.microsoft.com/office/drawing/2014/main" id="{18287458-5345-45BB-A7B2-0AE1DDE4E433}"/>
                      </a:ext>
                    </a:extLst>
                  </p:cNvPr>
                  <p:cNvSpPr/>
                  <p:nvPr/>
                </p:nvSpPr>
                <p:spPr>
                  <a:xfrm>
                    <a:off x="9543115" y="6415804"/>
                    <a:ext cx="2661398" cy="441288"/>
                  </a:xfrm>
                  <a:custGeom>
                    <a:avLst/>
                    <a:gdLst>
                      <a:gd name="connsiteX0" fmla="*/ 437779 w 1373020"/>
                      <a:gd name="connsiteY0" fmla="*/ 0 h 426691"/>
                      <a:gd name="connsiteX1" fmla="*/ 1373020 w 1373020"/>
                      <a:gd name="connsiteY1" fmla="*/ 0 h 426691"/>
                      <a:gd name="connsiteX2" fmla="*/ 1373020 w 1373020"/>
                      <a:gd name="connsiteY2" fmla="*/ 426691 h 426691"/>
                      <a:gd name="connsiteX3" fmla="*/ 0 w 1373020"/>
                      <a:gd name="connsiteY3" fmla="*/ 426691 h 426691"/>
                      <a:gd name="connsiteX4" fmla="*/ 323208 w 1373020"/>
                      <a:gd name="connsiteY4" fmla="*/ 111669 h 426691"/>
                      <a:gd name="connsiteX5" fmla="*/ 437779 w 1373020"/>
                      <a:gd name="connsiteY5" fmla="*/ 0 h 4266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73020" h="426691">
                        <a:moveTo>
                          <a:pt x="437779" y="0"/>
                        </a:moveTo>
                        <a:lnTo>
                          <a:pt x="1373020" y="0"/>
                        </a:lnTo>
                        <a:lnTo>
                          <a:pt x="1373020" y="426691"/>
                        </a:lnTo>
                        <a:lnTo>
                          <a:pt x="0" y="426691"/>
                        </a:lnTo>
                        <a:lnTo>
                          <a:pt x="323208" y="111669"/>
                        </a:lnTo>
                        <a:lnTo>
                          <a:pt x="437779" y="0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FBE4AE"/>
                      </a:gs>
                      <a:gs pos="13000">
                        <a:srgbClr val="BD922A"/>
                      </a:gs>
                      <a:gs pos="21001">
                        <a:srgbClr val="BD922A"/>
                      </a:gs>
                      <a:gs pos="63000">
                        <a:srgbClr val="FBE4AE"/>
                      </a:gs>
                      <a:gs pos="67000">
                        <a:srgbClr val="BD922A"/>
                      </a:gs>
                      <a:gs pos="69000">
                        <a:srgbClr val="835E17"/>
                      </a:gs>
                      <a:gs pos="82001">
                        <a:srgbClr val="A28949"/>
                      </a:gs>
                      <a:gs pos="100000">
                        <a:srgbClr val="FAE3B7"/>
                      </a:gs>
                    </a:gsLst>
                    <a:lin ang="0" scaled="1"/>
                  </a:gra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th-TH" sz="2000"/>
                  </a:p>
                </p:txBody>
              </p:sp>
              <p:sp>
                <p:nvSpPr>
                  <p:cNvPr id="39" name="รูปแบบอิสระ: รูปร่าง 31">
                    <a:extLst>
                      <a:ext uri="{FF2B5EF4-FFF2-40B4-BE49-F238E27FC236}">
                        <a16:creationId xmlns:a16="http://schemas.microsoft.com/office/drawing/2014/main" id="{CB515603-CB57-4A48-B8A7-C4BD2C469F4B}"/>
                      </a:ext>
                    </a:extLst>
                  </p:cNvPr>
                  <p:cNvSpPr/>
                  <p:nvPr/>
                </p:nvSpPr>
                <p:spPr>
                  <a:xfrm>
                    <a:off x="9543115" y="6510930"/>
                    <a:ext cx="2661401" cy="358302"/>
                  </a:xfrm>
                  <a:custGeom>
                    <a:avLst/>
                    <a:gdLst>
                      <a:gd name="connsiteX0" fmla="*/ 349528 w 1399340"/>
                      <a:gd name="connsiteY0" fmla="*/ 0 h 340675"/>
                      <a:gd name="connsiteX1" fmla="*/ 1399340 w 1399340"/>
                      <a:gd name="connsiteY1" fmla="*/ 0 h 340675"/>
                      <a:gd name="connsiteX2" fmla="*/ 1399340 w 1399340"/>
                      <a:gd name="connsiteY2" fmla="*/ 340675 h 340675"/>
                      <a:gd name="connsiteX3" fmla="*/ 0 w 1399340"/>
                      <a:gd name="connsiteY3" fmla="*/ 340675 h 340675"/>
                      <a:gd name="connsiteX4" fmla="*/ 349528 w 1399340"/>
                      <a:gd name="connsiteY4" fmla="*/ 0 h 3406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99340" h="340675">
                        <a:moveTo>
                          <a:pt x="349528" y="0"/>
                        </a:moveTo>
                        <a:lnTo>
                          <a:pt x="1399340" y="0"/>
                        </a:lnTo>
                        <a:lnTo>
                          <a:pt x="1399340" y="340675"/>
                        </a:lnTo>
                        <a:lnTo>
                          <a:pt x="0" y="340675"/>
                        </a:lnTo>
                        <a:lnTo>
                          <a:pt x="349528" y="0"/>
                        </a:lnTo>
                        <a:close/>
                      </a:path>
                    </a:pathLst>
                  </a:custGeom>
                  <a:solidFill>
                    <a:srgbClr val="00206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th-TH" sz="2000"/>
                  </a:p>
                </p:txBody>
              </p:sp>
            </p:grpSp>
          </p:grpSp>
          <p:pic>
            <p:nvPicPr>
              <p:cNvPr id="30" name="Picture 23">
                <a:extLst>
                  <a:ext uri="{FF2B5EF4-FFF2-40B4-BE49-F238E27FC236}">
                    <a16:creationId xmlns:a16="http://schemas.microsoft.com/office/drawing/2014/main" id="{A9FCDA38-8F0B-49DF-8F2E-B899B1F3623D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7699853" y="5264104"/>
                <a:ext cx="625615" cy="408428"/>
              </a:xfrm>
              <a:prstGeom prst="rect">
                <a:avLst/>
              </a:prstGeom>
            </p:spPr>
          </p:pic>
          <p:pic>
            <p:nvPicPr>
              <p:cNvPr id="31" name="Picture 24">
                <a:extLst>
                  <a:ext uri="{FF2B5EF4-FFF2-40B4-BE49-F238E27FC236}">
                    <a16:creationId xmlns:a16="http://schemas.microsoft.com/office/drawing/2014/main" id="{199745AA-CFB3-443D-A566-E11575BA5223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6440755" y="5252961"/>
                <a:ext cx="384697" cy="433336"/>
              </a:xfrm>
              <a:prstGeom prst="rect">
                <a:avLst/>
              </a:prstGeom>
            </p:spPr>
          </p:pic>
          <p:pic>
            <p:nvPicPr>
              <p:cNvPr id="32" name="Picture 35">
                <a:extLst>
                  <a:ext uri="{FF2B5EF4-FFF2-40B4-BE49-F238E27FC236}">
                    <a16:creationId xmlns:a16="http://schemas.microsoft.com/office/drawing/2014/main" id="{9584FECB-F937-4F01-8CDD-C92F98A2F1BC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6882063" y="5338458"/>
                <a:ext cx="373365" cy="309768"/>
              </a:xfrm>
              <a:prstGeom prst="rect">
                <a:avLst/>
              </a:prstGeom>
            </p:spPr>
          </p:pic>
          <p:pic>
            <p:nvPicPr>
              <p:cNvPr id="33" name="Picture 36">
                <a:extLst>
                  <a:ext uri="{FF2B5EF4-FFF2-40B4-BE49-F238E27FC236}">
                    <a16:creationId xmlns:a16="http://schemas.microsoft.com/office/drawing/2014/main" id="{62FFD426-AD6C-47DA-99D3-A7217E240C18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5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7345100" y="5340250"/>
                <a:ext cx="281130" cy="303691"/>
              </a:xfrm>
              <a:prstGeom prst="rect">
                <a:avLst/>
              </a:prstGeom>
            </p:spPr>
          </p:pic>
          <p:pic>
            <p:nvPicPr>
              <p:cNvPr id="34" name="Picture 2" descr="C:\Users\Administrator\Desktop\change for good.png"/>
              <p:cNvPicPr>
                <a:picLocks noChangeAspect="1" noChangeArrowheads="1"/>
              </p:cNvPicPr>
              <p:nvPr/>
            </p:nvPicPr>
            <p:blipFill>
              <a:blip r:embed="rId6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606130" y="5281839"/>
                <a:ext cx="890907" cy="501037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sp>
            <p:nvSpPr>
              <p:cNvPr id="35" name="รูปแบบอิสระ: รูปร่าง 49">
                <a:extLst>
                  <a:ext uri="{FF2B5EF4-FFF2-40B4-BE49-F238E27FC236}">
                    <a16:creationId xmlns:a16="http://schemas.microsoft.com/office/drawing/2014/main" id="{0CC04605-512B-40BA-BB6C-C4CA6329F254}"/>
                  </a:ext>
                </a:extLst>
              </p:cNvPr>
              <p:cNvSpPr/>
              <p:nvPr/>
            </p:nvSpPr>
            <p:spPr>
              <a:xfrm rot="1816843">
                <a:off x="8384884" y="5134125"/>
                <a:ext cx="366819" cy="715174"/>
              </a:xfrm>
              <a:custGeom>
                <a:avLst/>
                <a:gdLst>
                  <a:gd name="connsiteX0" fmla="*/ 411471 w 524882"/>
                  <a:gd name="connsiteY0" fmla="*/ 0 h 426691"/>
                  <a:gd name="connsiteX1" fmla="*/ 524882 w 524882"/>
                  <a:gd name="connsiteY1" fmla="*/ 0 h 426691"/>
                  <a:gd name="connsiteX2" fmla="*/ 113411 w 524882"/>
                  <a:gd name="connsiteY2" fmla="*/ 426691 h 426691"/>
                  <a:gd name="connsiteX3" fmla="*/ 0 w 524882"/>
                  <a:gd name="connsiteY3" fmla="*/ 426691 h 426691"/>
                  <a:gd name="connsiteX4" fmla="*/ 411471 w 524882"/>
                  <a:gd name="connsiteY4" fmla="*/ 0 h 4266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24882" h="426691">
                    <a:moveTo>
                      <a:pt x="411471" y="0"/>
                    </a:moveTo>
                    <a:lnTo>
                      <a:pt x="524882" y="0"/>
                    </a:lnTo>
                    <a:lnTo>
                      <a:pt x="113411" y="426691"/>
                    </a:lnTo>
                    <a:lnTo>
                      <a:pt x="0" y="426691"/>
                    </a:lnTo>
                    <a:lnTo>
                      <a:pt x="411471" y="0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rgbClr val="FBE4AE"/>
                  </a:gs>
                  <a:gs pos="13000">
                    <a:srgbClr val="BD922A"/>
                  </a:gs>
                  <a:gs pos="21001">
                    <a:srgbClr val="BD922A"/>
                  </a:gs>
                  <a:gs pos="63000">
                    <a:srgbClr val="FBE4AE"/>
                  </a:gs>
                  <a:gs pos="67000">
                    <a:srgbClr val="BD922A"/>
                  </a:gs>
                  <a:gs pos="69000">
                    <a:srgbClr val="835E17"/>
                  </a:gs>
                  <a:gs pos="82001">
                    <a:srgbClr val="A28949"/>
                  </a:gs>
                  <a:gs pos="100000">
                    <a:srgbClr val="FAE3B7"/>
                  </a:gs>
                </a:gsLst>
                <a:path path="circle">
                  <a:fillToRect l="100000" b="100000"/>
                </a:path>
                <a:tileRect t="-100000" r="-10000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th-TH" sz="2000"/>
              </a:p>
            </p:txBody>
          </p:sp>
        </p:grpSp>
        <p:sp>
          <p:nvSpPr>
            <p:cNvPr id="28" name="TextBox 7"/>
            <p:cNvSpPr txBox="1"/>
            <p:nvPr/>
          </p:nvSpPr>
          <p:spPr>
            <a:xfrm>
              <a:off x="216981" y="5442506"/>
              <a:ext cx="5166910" cy="24622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th-TH" sz="1000" b="1" dirty="0">
                  <a:solidFill>
                    <a:schemeClr val="bg1"/>
                  </a:solidFill>
                  <a:latin typeface="Chulabhorn Likit Text" panose="00000500000000000000" pitchFamily="50" charset="-34"/>
                  <a:cs typeface="Chulabhorn Likit Text" panose="00000500000000000000" pitchFamily="50" charset="-34"/>
                </a:rPr>
                <a:t>เศรษฐกิจฐานรากมั่นคง ชุมชนเข้มแข็งอย่างยั่งยืน ด้วยหลักปรัชญาของเศรษฐกิจพอเพียง</a:t>
              </a:r>
            </a:p>
          </p:txBody>
        </p:sp>
      </p:grpSp>
      <p:grpSp>
        <p:nvGrpSpPr>
          <p:cNvPr id="54" name="Group 53"/>
          <p:cNvGrpSpPr/>
          <p:nvPr/>
        </p:nvGrpSpPr>
        <p:grpSpPr>
          <a:xfrm>
            <a:off x="-23582" y="-361931"/>
            <a:ext cx="10332648" cy="1385058"/>
            <a:chOff x="-23582" y="-361931"/>
            <a:chExt cx="10332648" cy="1385058"/>
          </a:xfrm>
        </p:grpSpPr>
        <p:grpSp>
          <p:nvGrpSpPr>
            <p:cNvPr id="55" name="กลุ่ม 25">
              <a:extLst>
                <a:ext uri="{FF2B5EF4-FFF2-40B4-BE49-F238E27FC236}">
                  <a16:creationId xmlns:a16="http://schemas.microsoft.com/office/drawing/2014/main" id="{7D06518B-9B45-4201-A300-3BEEF5DCD03B}"/>
                </a:ext>
              </a:extLst>
            </p:cNvPr>
            <p:cNvGrpSpPr/>
            <p:nvPr/>
          </p:nvGrpSpPr>
          <p:grpSpPr>
            <a:xfrm>
              <a:off x="-23582" y="-361931"/>
              <a:ext cx="10201628" cy="1385058"/>
              <a:chOff x="-21224" y="-365563"/>
              <a:chExt cx="9181465" cy="1246552"/>
            </a:xfrm>
          </p:grpSpPr>
          <p:sp>
            <p:nvSpPr>
              <p:cNvPr id="58" name="รูปแบบอิสระ: รูปร่าง 62">
                <a:extLst>
                  <a:ext uri="{FF2B5EF4-FFF2-40B4-BE49-F238E27FC236}">
                    <a16:creationId xmlns:a16="http://schemas.microsoft.com/office/drawing/2014/main" id="{763F6E50-E3DE-4F2F-B389-800C6A2058F9}"/>
                  </a:ext>
                </a:extLst>
              </p:cNvPr>
              <p:cNvSpPr/>
              <p:nvPr/>
            </p:nvSpPr>
            <p:spPr>
              <a:xfrm rot="10800000">
                <a:off x="-21224" y="349041"/>
                <a:ext cx="7820283" cy="100071"/>
              </a:xfrm>
              <a:custGeom>
                <a:avLst/>
                <a:gdLst>
                  <a:gd name="connsiteX0" fmla="*/ 437779 w 1373020"/>
                  <a:gd name="connsiteY0" fmla="*/ 0 h 426691"/>
                  <a:gd name="connsiteX1" fmla="*/ 1373020 w 1373020"/>
                  <a:gd name="connsiteY1" fmla="*/ 0 h 426691"/>
                  <a:gd name="connsiteX2" fmla="*/ 1373020 w 1373020"/>
                  <a:gd name="connsiteY2" fmla="*/ 426691 h 426691"/>
                  <a:gd name="connsiteX3" fmla="*/ 0 w 1373020"/>
                  <a:gd name="connsiteY3" fmla="*/ 426691 h 426691"/>
                  <a:gd name="connsiteX4" fmla="*/ 323208 w 1373020"/>
                  <a:gd name="connsiteY4" fmla="*/ 111669 h 426691"/>
                  <a:gd name="connsiteX5" fmla="*/ 437779 w 1373020"/>
                  <a:gd name="connsiteY5" fmla="*/ 0 h 4266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373020" h="426691">
                    <a:moveTo>
                      <a:pt x="437779" y="0"/>
                    </a:moveTo>
                    <a:lnTo>
                      <a:pt x="1373020" y="0"/>
                    </a:lnTo>
                    <a:lnTo>
                      <a:pt x="1373020" y="426691"/>
                    </a:lnTo>
                    <a:lnTo>
                      <a:pt x="0" y="426691"/>
                    </a:lnTo>
                    <a:lnTo>
                      <a:pt x="323208" y="111669"/>
                    </a:lnTo>
                    <a:lnTo>
                      <a:pt x="437779" y="0"/>
                    </a:lnTo>
                    <a:close/>
                  </a:path>
                </a:pathLst>
              </a:custGeom>
              <a:gradFill>
                <a:gsLst>
                  <a:gs pos="0">
                    <a:srgbClr val="FBE4AE"/>
                  </a:gs>
                  <a:gs pos="13000">
                    <a:srgbClr val="BD922A"/>
                  </a:gs>
                  <a:gs pos="21001">
                    <a:srgbClr val="BD922A"/>
                  </a:gs>
                  <a:gs pos="63000">
                    <a:srgbClr val="FBE4AE"/>
                  </a:gs>
                  <a:gs pos="67000">
                    <a:srgbClr val="BD922A"/>
                  </a:gs>
                  <a:gs pos="69000">
                    <a:srgbClr val="835E17"/>
                  </a:gs>
                  <a:gs pos="82001">
                    <a:srgbClr val="A28949"/>
                  </a:gs>
                  <a:gs pos="100000">
                    <a:srgbClr val="FAE3B7"/>
                  </a:gs>
                </a:gsLst>
                <a:lin ang="0" scaled="1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th-TH" sz="2000" dirty="0"/>
              </a:p>
            </p:txBody>
          </p:sp>
          <p:sp>
            <p:nvSpPr>
              <p:cNvPr id="59" name="รูปแบบอิสระ: รูปร่าง 62">
                <a:extLst>
                  <a:ext uri="{FF2B5EF4-FFF2-40B4-BE49-F238E27FC236}">
                    <a16:creationId xmlns:a16="http://schemas.microsoft.com/office/drawing/2014/main" id="{6170159F-B4D3-4017-9CD6-524599548825}"/>
                  </a:ext>
                </a:extLst>
              </p:cNvPr>
              <p:cNvSpPr/>
              <p:nvPr/>
            </p:nvSpPr>
            <p:spPr>
              <a:xfrm flipV="1">
                <a:off x="5266749" y="-20538"/>
                <a:ext cx="3893491" cy="487172"/>
              </a:xfrm>
              <a:custGeom>
                <a:avLst/>
                <a:gdLst>
                  <a:gd name="connsiteX0" fmla="*/ 437779 w 1373020"/>
                  <a:gd name="connsiteY0" fmla="*/ 0 h 426691"/>
                  <a:gd name="connsiteX1" fmla="*/ 1373020 w 1373020"/>
                  <a:gd name="connsiteY1" fmla="*/ 0 h 426691"/>
                  <a:gd name="connsiteX2" fmla="*/ 1373020 w 1373020"/>
                  <a:gd name="connsiteY2" fmla="*/ 426691 h 426691"/>
                  <a:gd name="connsiteX3" fmla="*/ 0 w 1373020"/>
                  <a:gd name="connsiteY3" fmla="*/ 426691 h 426691"/>
                  <a:gd name="connsiteX4" fmla="*/ 323208 w 1373020"/>
                  <a:gd name="connsiteY4" fmla="*/ 111669 h 426691"/>
                  <a:gd name="connsiteX5" fmla="*/ 437779 w 1373020"/>
                  <a:gd name="connsiteY5" fmla="*/ 0 h 4266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373020" h="426691">
                    <a:moveTo>
                      <a:pt x="437779" y="0"/>
                    </a:moveTo>
                    <a:lnTo>
                      <a:pt x="1373020" y="0"/>
                    </a:lnTo>
                    <a:lnTo>
                      <a:pt x="1373020" y="426691"/>
                    </a:lnTo>
                    <a:lnTo>
                      <a:pt x="0" y="426691"/>
                    </a:lnTo>
                    <a:lnTo>
                      <a:pt x="323208" y="111669"/>
                    </a:lnTo>
                    <a:lnTo>
                      <a:pt x="437779" y="0"/>
                    </a:lnTo>
                    <a:close/>
                  </a:path>
                </a:pathLst>
              </a:custGeom>
              <a:gradFill>
                <a:gsLst>
                  <a:gs pos="0">
                    <a:srgbClr val="FBE4AE"/>
                  </a:gs>
                  <a:gs pos="13000">
                    <a:srgbClr val="BD922A"/>
                  </a:gs>
                  <a:gs pos="21001">
                    <a:srgbClr val="BD922A"/>
                  </a:gs>
                  <a:gs pos="63000">
                    <a:srgbClr val="FBE4AE"/>
                  </a:gs>
                  <a:gs pos="67000">
                    <a:srgbClr val="BD922A"/>
                  </a:gs>
                  <a:gs pos="69000">
                    <a:srgbClr val="835E17"/>
                  </a:gs>
                  <a:gs pos="82001">
                    <a:srgbClr val="A28949"/>
                  </a:gs>
                  <a:gs pos="100000">
                    <a:srgbClr val="FAE3B7"/>
                  </a:gs>
                </a:gsLst>
                <a:lin ang="0" scaled="1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th-TH" sz="2000" dirty="0"/>
              </a:p>
            </p:txBody>
          </p:sp>
          <p:sp>
            <p:nvSpPr>
              <p:cNvPr id="60" name="สี่เหลี่ยมผืนผ้า 11">
                <a:extLst>
                  <a:ext uri="{FF2B5EF4-FFF2-40B4-BE49-F238E27FC236}">
                    <a16:creationId xmlns:a16="http://schemas.microsoft.com/office/drawing/2014/main" id="{F9F4841F-3BBC-4457-AA88-3D070EC45B06}"/>
                  </a:ext>
                </a:extLst>
              </p:cNvPr>
              <p:cNvSpPr/>
              <p:nvPr/>
            </p:nvSpPr>
            <p:spPr>
              <a:xfrm>
                <a:off x="0" y="-57269"/>
                <a:ext cx="9160241" cy="404810"/>
              </a:xfrm>
              <a:prstGeom prst="rect">
                <a:avLst/>
              </a:prstGeom>
              <a:solidFill>
                <a:srgbClr val="002060"/>
              </a:solidFill>
              <a:ln>
                <a:solidFill>
                  <a:schemeClr val="accent4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endParaRPr lang="th-TH" sz="1200" b="1" dirty="0">
                  <a:solidFill>
                    <a:schemeClr val="bg1"/>
                  </a:solidFill>
                  <a:latin typeface="Chulabhorn Likit Text" panose="00000500000000000000" pitchFamily="50" charset="-34"/>
                  <a:cs typeface="Chulabhorn Likit Text" panose="00000500000000000000" pitchFamily="50" charset="-34"/>
                </a:endParaRPr>
              </a:p>
            </p:txBody>
          </p:sp>
          <p:sp>
            <p:nvSpPr>
              <p:cNvPr id="61" name="วงรี 13">
                <a:extLst>
                  <a:ext uri="{FF2B5EF4-FFF2-40B4-BE49-F238E27FC236}">
                    <a16:creationId xmlns:a16="http://schemas.microsoft.com/office/drawing/2014/main" id="{26798FC3-BA23-4F57-9494-6FF28D367843}"/>
                  </a:ext>
                </a:extLst>
              </p:cNvPr>
              <p:cNvSpPr/>
              <p:nvPr/>
            </p:nvSpPr>
            <p:spPr>
              <a:xfrm>
                <a:off x="5364490" y="-365563"/>
                <a:ext cx="1840389" cy="1246552"/>
              </a:xfrm>
              <a:prstGeom prst="ellipse">
                <a:avLst/>
              </a:prstGeom>
              <a:solidFill>
                <a:srgbClr val="FBF7F1"/>
              </a:solidFill>
              <a:ln>
                <a:noFill/>
              </a:ln>
              <a:effectLst>
                <a:softEdge rad="31750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2000" dirty="0"/>
              </a:p>
            </p:txBody>
          </p:sp>
          <p:pic>
            <p:nvPicPr>
              <p:cNvPr id="62" name="รูปภาพ 65">
                <a:extLst>
                  <a:ext uri="{FF2B5EF4-FFF2-40B4-BE49-F238E27FC236}">
                    <a16:creationId xmlns:a16="http://schemas.microsoft.com/office/drawing/2014/main" id="{FF1C8559-7F07-4282-B711-DDC3A7946EB7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r="65168" b="30186"/>
              <a:stretch/>
            </p:blipFill>
            <p:spPr>
              <a:xfrm>
                <a:off x="5911596" y="-52058"/>
                <a:ext cx="760236" cy="501554"/>
              </a:xfrm>
              <a:custGeom>
                <a:avLst/>
                <a:gdLst>
                  <a:gd name="connsiteX0" fmla="*/ 0 w 1500565"/>
                  <a:gd name="connsiteY0" fmla="*/ 0 h 990006"/>
                  <a:gd name="connsiteX1" fmla="*/ 1500565 w 1500565"/>
                  <a:gd name="connsiteY1" fmla="*/ 0 h 990006"/>
                  <a:gd name="connsiteX2" fmla="*/ 1500565 w 1500565"/>
                  <a:gd name="connsiteY2" fmla="*/ 699241 h 990006"/>
                  <a:gd name="connsiteX3" fmla="*/ 1454656 w 1500565"/>
                  <a:gd name="connsiteY3" fmla="*/ 699241 h 990006"/>
                  <a:gd name="connsiteX4" fmla="*/ 1454656 w 1500565"/>
                  <a:gd name="connsiteY4" fmla="*/ 958222 h 990006"/>
                  <a:gd name="connsiteX5" fmla="*/ 1500565 w 1500565"/>
                  <a:gd name="connsiteY5" fmla="*/ 958222 h 990006"/>
                  <a:gd name="connsiteX6" fmla="*/ 1500565 w 1500565"/>
                  <a:gd name="connsiteY6" fmla="*/ 990006 h 990006"/>
                  <a:gd name="connsiteX7" fmla="*/ 0 w 1500565"/>
                  <a:gd name="connsiteY7" fmla="*/ 990006 h 9900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00565" h="990006">
                    <a:moveTo>
                      <a:pt x="0" y="0"/>
                    </a:moveTo>
                    <a:lnTo>
                      <a:pt x="1500565" y="0"/>
                    </a:lnTo>
                    <a:lnTo>
                      <a:pt x="1500565" y="699241"/>
                    </a:lnTo>
                    <a:lnTo>
                      <a:pt x="1454656" y="699241"/>
                    </a:lnTo>
                    <a:lnTo>
                      <a:pt x="1454656" y="958222"/>
                    </a:lnTo>
                    <a:lnTo>
                      <a:pt x="1500565" y="958222"/>
                    </a:lnTo>
                    <a:lnTo>
                      <a:pt x="1500565" y="990006"/>
                    </a:lnTo>
                    <a:lnTo>
                      <a:pt x="0" y="990006"/>
                    </a:lnTo>
                    <a:close/>
                  </a:path>
                </a:pathLst>
              </a:custGeom>
            </p:spPr>
          </p:pic>
        </p:grpSp>
        <p:sp>
          <p:nvSpPr>
            <p:cNvPr id="56" name="กล่องข้อความ 8">
              <a:extLst>
                <a:ext uri="{FF2B5EF4-FFF2-40B4-BE49-F238E27FC236}">
                  <a16:creationId xmlns:a16="http://schemas.microsoft.com/office/drawing/2014/main" id="{BF84CABE-5C70-4013-8958-0D4F9CD0D474}"/>
                </a:ext>
              </a:extLst>
            </p:cNvPr>
            <p:cNvSpPr txBox="1"/>
            <p:nvPr/>
          </p:nvSpPr>
          <p:spPr>
            <a:xfrm>
              <a:off x="7815870" y="-24981"/>
              <a:ext cx="2493196" cy="49859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lnSpc>
                  <a:spcPct val="110000"/>
                </a:lnSpc>
              </a:pPr>
              <a:r>
                <a:rPr lang="en-US" sz="1200" b="1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Chulabhorn Likit Text" panose="00000500000000000000" pitchFamily="50" charset="-34"/>
                  <a:cs typeface="Chulabhorn Likit Text" panose="00000500000000000000" pitchFamily="50" charset="-34"/>
                </a:rPr>
                <a:t>60 </a:t>
              </a:r>
              <a:r>
                <a:rPr lang="th-TH" sz="1200" b="1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Chulabhorn Likit Text" panose="00000500000000000000" pitchFamily="50" charset="-34"/>
                  <a:cs typeface="Chulabhorn Likit Text" panose="00000500000000000000" pitchFamily="50" charset="-34"/>
                </a:rPr>
                <a:t>ปี กรมการพัฒนาชุมชน</a:t>
              </a:r>
            </a:p>
            <a:p>
              <a:pPr>
                <a:lnSpc>
                  <a:spcPct val="110000"/>
                </a:lnSpc>
              </a:pPr>
              <a:r>
                <a:rPr lang="th-TH" sz="1200" b="1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Chulabhorn Likit Text" panose="00000500000000000000" pitchFamily="50" charset="-34"/>
                  <a:cs typeface="Chulabhorn Likit Text" panose="00000500000000000000" pitchFamily="50" charset="-34"/>
                </a:rPr>
                <a:t>สร้างสรรค์ชุมชน สร้างคน สร้างชาติ</a:t>
              </a:r>
              <a:endParaRPr lang="en-US" sz="12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hulabhorn Likit Text" panose="00000500000000000000" pitchFamily="50" charset="-34"/>
                <a:cs typeface="Chulabhorn Likit Text" panose="00000500000000000000" pitchFamily="50" charset="-34"/>
              </a:endParaRPr>
            </a:p>
          </p:txBody>
        </p:sp>
        <p:sp>
          <p:nvSpPr>
            <p:cNvPr id="57" name="สี่เหลี่ยมผืนผ้ามุมมน 89">
              <a:extLst>
                <a:ext uri="{FF2B5EF4-FFF2-40B4-BE49-F238E27FC236}">
                  <a16:creationId xmlns:a16="http://schemas.microsoft.com/office/drawing/2014/main" id="{DBD58DB1-2D1D-473D-B9E5-40B9622A67E9}"/>
                </a:ext>
              </a:extLst>
            </p:cNvPr>
            <p:cNvSpPr/>
            <p:nvPr/>
          </p:nvSpPr>
          <p:spPr>
            <a:xfrm>
              <a:off x="376265" y="-13115"/>
              <a:ext cx="4815479" cy="433808"/>
            </a:xfrm>
            <a:prstGeom prst="round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t"/>
            <a:lstStyle/>
            <a:p>
              <a:r>
                <a:rPr lang="th-TH" sz="1200" b="1" dirty="0">
                  <a:solidFill>
                    <a:schemeClr val="bg1"/>
                  </a:solidFill>
                  <a:latin typeface="Chulabhorn Likit Text" panose="00000500000000000000" pitchFamily="50" charset="-34"/>
                  <a:cs typeface="Chulabhorn Likit Text" panose="00000500000000000000" pitchFamily="50" charset="-34"/>
                </a:rPr>
                <a:t>การเบิกจ่ายงบประมาณกองทุนพัฒนาบทบาทสตรี </a:t>
              </a:r>
              <a:br>
                <a:rPr lang="th-TH" sz="1200" b="1" dirty="0">
                  <a:solidFill>
                    <a:schemeClr val="bg1"/>
                  </a:solidFill>
                  <a:latin typeface="Chulabhorn Likit Text" panose="00000500000000000000" pitchFamily="50" charset="-34"/>
                  <a:cs typeface="Chulabhorn Likit Text" panose="00000500000000000000" pitchFamily="50" charset="-34"/>
                </a:rPr>
              </a:br>
              <a:r>
                <a:rPr lang="th-TH" sz="1200" b="1" dirty="0">
                  <a:solidFill>
                    <a:schemeClr val="bg1"/>
                  </a:solidFill>
                  <a:latin typeface="Chulabhorn Likit Text" panose="00000500000000000000" pitchFamily="50" charset="-34"/>
                  <a:cs typeface="Chulabhorn Likit Text" panose="00000500000000000000" pitchFamily="50" charset="-34"/>
                </a:rPr>
                <a:t>ประจำปีงบประมาณ พ.ศ. 2566 (ข้อมูล ณ 23 พฤษภาคม 2566) (ต่อ)</a:t>
              </a:r>
            </a:p>
          </p:txBody>
        </p:sp>
      </p:grpSp>
      <p:graphicFrame>
        <p:nvGraphicFramePr>
          <p:cNvPr id="2" name="Table 32">
            <a:extLst>
              <a:ext uri="{FF2B5EF4-FFF2-40B4-BE49-F238E27FC236}">
                <a16:creationId xmlns:a16="http://schemas.microsoft.com/office/drawing/2014/main" id="{2EA90F75-1F36-C5AA-270A-A054D51D38F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480199941"/>
              </p:ext>
            </p:extLst>
          </p:nvPr>
        </p:nvGraphicFramePr>
        <p:xfrm>
          <a:off x="127322" y="634385"/>
          <a:ext cx="9860909" cy="4570599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3024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28737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40021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39088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804386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1501300">
                  <a:extLst>
                    <a:ext uri="{9D8B030D-6E8A-4147-A177-3AD203B41FA5}">
                      <a16:colId xmlns:a16="http://schemas.microsoft.com/office/drawing/2014/main" val="934870095"/>
                    </a:ext>
                  </a:extLst>
                </a:gridCol>
                <a:gridCol w="1670922">
                  <a:extLst>
                    <a:ext uri="{9D8B030D-6E8A-4147-A177-3AD203B41FA5}">
                      <a16:colId xmlns:a16="http://schemas.microsoft.com/office/drawing/2014/main" val="1470791809"/>
                    </a:ext>
                  </a:extLst>
                </a:gridCol>
                <a:gridCol w="1175586">
                  <a:extLst>
                    <a:ext uri="{9D8B030D-6E8A-4147-A177-3AD203B41FA5}">
                      <a16:colId xmlns:a16="http://schemas.microsoft.com/office/drawing/2014/main" val="3504360862"/>
                    </a:ext>
                  </a:extLst>
                </a:gridCol>
              </a:tblGrid>
              <a:tr h="452860">
                <a:tc rowSpan="2">
                  <a:txBody>
                    <a:bodyPr/>
                    <a:lstStyle/>
                    <a:p>
                      <a:pPr algn="ctr"/>
                      <a:r>
                        <a:rPr lang="th-TH" sz="1200" b="1" dirty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ลำดับที่</a:t>
                      </a:r>
                    </a:p>
                  </a:txBody>
                  <a:tcPr marL="76200" marR="76200" marT="38100" marB="381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4D4E2">
                        <a:alpha val="60000"/>
                      </a:srgb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th-TH" sz="1200" b="1" dirty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จังหวัด</a:t>
                      </a:r>
                    </a:p>
                  </a:txBody>
                  <a:tcPr marL="76200" marR="76200" marT="38100" marB="381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4D4E2">
                        <a:alpha val="6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th-TH" sz="1200" b="1" dirty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งบประมาณจัดสรร</a:t>
                      </a:r>
                    </a:p>
                  </a:txBody>
                  <a:tcPr marL="76200" marR="76200" marT="38100" marB="381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4D4E2">
                        <a:alpha val="60000"/>
                      </a:srgb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/>
                      <a:r>
                        <a:rPr lang="th-TH" sz="1200" b="1" dirty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ผลการเบิกจ่าย</a:t>
                      </a:r>
                    </a:p>
                  </a:txBody>
                  <a:tcPr marL="76200" marR="76200" marT="38100" marB="381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4D4E2">
                        <a:alpha val="60000"/>
                      </a:srgb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th-TH" sz="1300" dirty="0">
                        <a:solidFill>
                          <a:srgbClr val="002060"/>
                        </a:solidFill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anchor="ctr">
                    <a:solidFill>
                      <a:schemeClr val="accent1">
                        <a:lumMod val="40000"/>
                        <a:lumOff val="60000"/>
                        <a:alpha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th-TH" sz="1200" b="1" dirty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เป้าหมายไตรมาสที่ 3 (77 </a:t>
                      </a:r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%)</a:t>
                      </a:r>
                    </a:p>
                  </a:txBody>
                  <a:tcPr marL="76200" marR="76200" marT="38100" marB="381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4D4E2">
                        <a:alpha val="6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h-TH" sz="1200" b="1" dirty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สูง/ต่ำ กว่าเป้าหมาย</a:t>
                      </a:r>
                      <a:br>
                        <a:rPr lang="th-TH" sz="1200" b="1" dirty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</a:br>
                      <a:r>
                        <a:rPr lang="th-TH" sz="1200" b="1" dirty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ผลการเบิกจ่าย</a:t>
                      </a:r>
                    </a:p>
                  </a:txBody>
                  <a:tcPr marL="76200" marR="76200" marT="38100" marB="381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4D4E2">
                        <a:alpha val="6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th-TH" sz="1200" b="1" dirty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คงเหลืองบประมาณ</a:t>
                      </a:r>
                    </a:p>
                  </a:txBody>
                  <a:tcPr marL="76200" marR="76200" marT="38100" marB="381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4D4E2">
                        <a:alpha val="6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50535">
                <a:tc vMerge="1">
                  <a:txBody>
                    <a:bodyPr/>
                    <a:lstStyle/>
                    <a:p>
                      <a:pPr algn="ctr"/>
                      <a:endParaRPr lang="th-TH" sz="1300" b="1" dirty="0">
                        <a:solidFill>
                          <a:srgbClr val="002060"/>
                        </a:solidFill>
                        <a:latin typeface="Chulabhorn Likit Text Light" panose="00000400000000000000" pitchFamily="50" charset="-34"/>
                        <a:cs typeface="Chulabhorn Likit Text Light" panose="00000400000000000000" pitchFamily="50" charset="-34"/>
                      </a:endParaRPr>
                    </a:p>
                  </a:txBody>
                  <a:tcPr marL="109728" marR="109728" marT="54864" marB="54864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pPr algn="l" fontAlgn="ctr"/>
                      <a:endParaRPr lang="th-TH" sz="1300" b="1" i="0" u="none" strike="noStrike" dirty="0">
                        <a:solidFill>
                          <a:srgbClr val="002060"/>
                        </a:solidFill>
                        <a:effectLst/>
                        <a:latin typeface="Chulabhorn Likit Text Light" panose="00000400000000000000" pitchFamily="50" charset="-34"/>
                        <a:cs typeface="Chulabhorn Likit Text Light" panose="00000400000000000000" pitchFamily="50" charset="-34"/>
                      </a:endParaRPr>
                    </a:p>
                  </a:txBody>
                  <a:tcPr marL="11430" marR="11430" marT="1143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th-TH" sz="1200" b="1" dirty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(บาท)</a:t>
                      </a:r>
                    </a:p>
                  </a:txBody>
                  <a:tcPr marL="76200" marR="76200" marT="38100" marB="381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4D4E2">
                        <a:alpha val="6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th-TH" sz="1200" b="1" dirty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เป็นเงิน (บาท)</a:t>
                      </a:r>
                    </a:p>
                  </a:txBody>
                  <a:tcPr marL="76200" marR="76200" marT="38100" marB="381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4D4E2">
                        <a:alpha val="6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200" b="1" i="0" u="none" strike="noStrike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ร้อยละ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4D4E2">
                        <a:alpha val="6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200" b="1" i="0" u="none" strike="noStrike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เป็นเงิน (บาท)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4D4E2">
                        <a:alpha val="6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200" b="1" i="0" u="none" strike="noStrike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ร้อยละ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4D4E2">
                        <a:alpha val="6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200" b="1" i="0" u="none" strike="noStrike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(บาท)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4D4E2">
                        <a:alpha val="6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58840699"/>
                  </a:ext>
                </a:extLst>
              </a:tr>
              <a:tr h="411938"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3">
                        <a:alpha val="7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เพชรบูรณ์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3">
                        <a:alpha val="7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th-TH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12,257,265.00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3">
                        <a:alpha val="7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11,641,884.00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3">
                        <a:alpha val="7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94.98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3">
                        <a:alpha val="7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th-TH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</a:t>
                      </a:r>
                      <a:r>
                        <a:rPr lang="th-TH" sz="12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9,438,094.05 </a:t>
                      </a:r>
                      <a:endParaRPr lang="th-TH" sz="120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3">
                        <a:alpha val="7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17.98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3">
                        <a:alpha val="7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615,381.00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3">
                        <a:alpha val="7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08878"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DF4F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ตาก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DF4F5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th-TH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11,858,615.00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DF4F5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11,247,787.51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DF4F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94.85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DF4F5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th-TH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 9,131,133.55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DF4F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17.85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DF4F5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610,827.49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DF4F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9585"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3">
                        <a:alpha val="7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สุรินทร์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3">
                        <a:alpha val="7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th-TH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14,170,265.00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3">
                        <a:alpha val="7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13,430,050.40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3">
                        <a:alpha val="7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94.78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3">
                        <a:alpha val="7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th-TH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</a:t>
                      </a:r>
                      <a:r>
                        <a:rPr lang="th-TH" sz="12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10,911,104.05 </a:t>
                      </a:r>
                      <a:endParaRPr lang="th-TH" sz="120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3">
                        <a:alpha val="7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17.78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3">
                        <a:alpha val="7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740,214.60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3">
                        <a:alpha val="7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6894"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DF4F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สกลนคร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DF4F5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th-TH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14,133,390.00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DF4F5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th-TH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13,377,079.98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DF4F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94.65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DF4F5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th-TH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10,882,710.30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DF4F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17.65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DF4F5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756,310.02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DF4F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76894"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3">
                        <a:alpha val="7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บึงกาฬ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3">
                        <a:alpha val="7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th-TH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8,316,780.00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3">
                        <a:alpha val="7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7,868,189.84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3">
                        <a:alpha val="7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94.61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3">
                        <a:alpha val="7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th-TH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</a:t>
                      </a:r>
                      <a:r>
                        <a:rPr lang="th-TH" sz="12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6,403,920.60 </a:t>
                      </a:r>
                      <a:endParaRPr lang="th-TH" sz="120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3">
                        <a:alpha val="7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17.61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3">
                        <a:alpha val="7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448,590.16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3">
                        <a:alpha val="7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76894"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DF4F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อำนาจเจริญ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DF4F5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th-TH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7,236,505.00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DF4F5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6,837,874.73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DF4F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94.49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DF4F5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th-TH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5,572,108.85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DF4F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17.49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DF4F5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398,630.27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DF4F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76894"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3">
                        <a:alpha val="7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ยโสธร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3">
                        <a:alpha val="7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th-TH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</a:t>
                      </a:r>
                      <a:r>
                        <a:rPr lang="th-TH" sz="12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9,533,555.00 </a:t>
                      </a:r>
                      <a:endParaRPr lang="th-TH" sz="120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3">
                        <a:alpha val="7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8,973,457.41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3">
                        <a:alpha val="7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94.12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3">
                        <a:alpha val="7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th-TH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7,340,837.35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3">
                        <a:alpha val="7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17.12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3">
                        <a:alpha val="7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560,097.59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3">
                        <a:alpha val="7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76894"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DF4F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หนองคาย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DF4F5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th-TH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</a:t>
                      </a:r>
                      <a:r>
                        <a:rPr lang="th-TH" sz="12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9,425,255.00 </a:t>
                      </a:r>
                      <a:endParaRPr lang="th-TH" sz="120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DF4F5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8,845,806.56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DF4F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93.85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DF4F5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th-TH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7,257,446.35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DF4F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16.85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DF4F5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579,448.44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DF4F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76894"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3">
                        <a:alpha val="7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พระนครศรีอยุธยา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3">
                        <a:alpha val="7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th-TH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11,737,840.00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3">
                        <a:alpha val="7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11,000,982.94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3">
                        <a:alpha val="7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93.72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3">
                        <a:alpha val="7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th-TH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9,038,136.80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3">
                        <a:alpha val="7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16.72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3">
                        <a:alpha val="7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736,857.06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3">
                        <a:alpha val="7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76894"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20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DF4F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ราชบุรี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DF4F5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th-TH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12,159,890.00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DF4F5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11,393,304.67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DF4F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93.70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DF4F5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th-TH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9,363,115.30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DF4F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16.70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DF4F5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th-TH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766,585.33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DF4F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405053008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ชื่อเรื่อง 1"/>
          <p:cNvSpPr>
            <a:spLocks noGrp="1"/>
          </p:cNvSpPr>
          <p:nvPr>
            <p:ph type="title"/>
          </p:nvPr>
        </p:nvSpPr>
        <p:spPr>
          <a:xfrm>
            <a:off x="1914220" y="334580"/>
            <a:ext cx="6339974" cy="392534"/>
          </a:xfrm>
          <a:solidFill>
            <a:schemeClr val="accent2">
              <a:lumMod val="20000"/>
              <a:lumOff val="80000"/>
            </a:schemeClr>
          </a:solidFill>
          <a:ln>
            <a:noFill/>
          </a:ln>
          <a:effectLst>
            <a:outerShdw blurRad="57785" dist="33020" dir="318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brightRoom" dir="t">
              <a:rot lat="0" lon="0" rev="600000"/>
            </a:lightRig>
          </a:scene3d>
          <a:sp3d prstMaterial="metal">
            <a:bevelT w="38100" h="57150" prst="angle"/>
          </a:sp3d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>
            <a:noAutofit/>
          </a:bodyPr>
          <a:lstStyle/>
          <a:p>
            <a:pPr algn="ctr"/>
            <a:r>
              <a:rPr lang="th-TH" sz="1600" b="1" dirty="0">
                <a:solidFill>
                  <a:srgbClr val="002060"/>
                </a:solidFill>
                <a:latin typeface="Chulabhorn Likit Text" panose="00000500000000000000" pitchFamily="50" charset="-34"/>
                <a:ea typeface="Calibri" panose="020F0502020204030204" pitchFamily="34" charset="0"/>
                <a:cs typeface="Chulabhorn Likit Text" panose="00000500000000000000" pitchFamily="50" charset="-34"/>
              </a:rPr>
              <a:t>โครงการกิจกรรมตาม</a:t>
            </a:r>
            <a:r>
              <a:rPr lang="th-TH" sz="1600" b="1" dirty="0">
                <a:solidFill>
                  <a:srgbClr val="002060"/>
                </a:solidFill>
                <a:latin typeface="Chulabhorn Likit Text" panose="00000500000000000000" pitchFamily="50" charset="-34"/>
                <a:ea typeface="Times New Roman" panose="02020603050405020304" pitchFamily="18" charset="0"/>
                <a:cs typeface="Chulabhorn Likit Text" panose="00000500000000000000" pitchFamily="50" charset="-34"/>
              </a:rPr>
              <a:t>แผนปฏิบัติการดิจิทัลประจำปีบัญชี </a:t>
            </a:r>
            <a:r>
              <a:rPr lang="th-TH" sz="1600" b="1" dirty="0" smtClean="0">
                <a:solidFill>
                  <a:srgbClr val="002060"/>
                </a:solidFill>
                <a:latin typeface="Chulabhorn Likit Text" panose="00000500000000000000" pitchFamily="50" charset="-34"/>
                <a:ea typeface="Times New Roman" panose="02020603050405020304" pitchFamily="18" charset="0"/>
                <a:cs typeface="Chulabhorn Likit Text" panose="00000500000000000000" pitchFamily="50" charset="-34"/>
              </a:rPr>
              <a:t>256</a:t>
            </a:r>
            <a:r>
              <a:rPr lang="en-US" sz="1600" b="1" dirty="0" smtClean="0">
                <a:solidFill>
                  <a:srgbClr val="002060"/>
                </a:solidFill>
                <a:latin typeface="Chulabhorn Likit Text" panose="00000500000000000000" pitchFamily="50" charset="-34"/>
                <a:ea typeface="Times New Roman" panose="02020603050405020304" pitchFamily="18" charset="0"/>
                <a:cs typeface="Chulabhorn Likit Text" panose="00000500000000000000" pitchFamily="50" charset="-34"/>
              </a:rPr>
              <a:t>7</a:t>
            </a:r>
            <a:endParaRPr lang="th-TH" sz="1600" b="1" dirty="0">
              <a:solidFill>
                <a:srgbClr val="002060"/>
              </a:solidFill>
              <a:latin typeface="Chulabhorn Likit Text" panose="00000500000000000000" pitchFamily="50" charset="-34"/>
              <a:cs typeface="Chulabhorn Likit Text" panose="00000500000000000000" pitchFamily="50" charset="-34"/>
            </a:endParaRPr>
          </a:p>
        </p:txBody>
      </p:sp>
      <p:sp>
        <p:nvSpPr>
          <p:cNvPr id="11" name="Rectangle 3"/>
          <p:cNvSpPr>
            <a:spLocks noChangeArrowheads="1"/>
          </p:cNvSpPr>
          <p:nvPr/>
        </p:nvSpPr>
        <p:spPr bwMode="auto">
          <a:xfrm>
            <a:off x="546903" y="811333"/>
            <a:ext cx="8467587" cy="373179"/>
          </a:xfrm>
          <a:prstGeom prst="rect">
            <a:avLst/>
          </a:prstGeom>
          <a:solidFill>
            <a:srgbClr val="FBF8F1"/>
          </a:solidFill>
          <a:ln>
            <a:noFill/>
          </a:ln>
          <a:effectLst/>
        </p:spPr>
        <p:txBody>
          <a:bodyPr vert="horz" wrap="square" lIns="76200" tIns="38100" rIns="76200" bIns="38100" numCol="1" anchor="ctr" anchorCtr="0" compatLnSpc="1">
            <a:prstTxWarp prst="textNoShape">
              <a:avLst/>
            </a:prstTxWarp>
            <a:spAutoFit/>
          </a:bodyPr>
          <a:lstStyle/>
          <a:p>
            <a:pPr eaLnBrk="0" fontAlgn="base" hangingPunct="0">
              <a:lnSpc>
                <a:spcPct val="150000"/>
              </a:lnSpc>
              <a:spcBef>
                <a:spcPct val="0"/>
              </a:spcBef>
              <a:spcAft>
                <a:spcPct val="0"/>
              </a:spcAft>
            </a:pPr>
            <a:r>
              <a:rPr lang="th-TH" sz="1400" b="1" dirty="0">
                <a:solidFill>
                  <a:srgbClr val="002060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ประเด็นการพัฒนาที่ 4</a:t>
            </a:r>
            <a:r>
              <a:rPr lang="en-US" sz="1400" b="1" dirty="0">
                <a:solidFill>
                  <a:srgbClr val="002060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 </a:t>
            </a:r>
            <a:r>
              <a:rPr lang="th-TH" sz="1400" b="1" dirty="0">
                <a:solidFill>
                  <a:srgbClr val="002060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การบริหารจัดการข้อมูลสารสนเทศและเทคโนโลยีดิจิทัลตามหลักธรรมา</a:t>
            </a:r>
            <a:r>
              <a:rPr lang="th-TH" sz="1400" b="1" dirty="0" err="1">
                <a:solidFill>
                  <a:srgbClr val="002060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ภิ</a:t>
            </a:r>
            <a:r>
              <a:rPr lang="th-TH" sz="1400" b="1" dirty="0">
                <a:solidFill>
                  <a:srgbClr val="002060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บาล</a:t>
            </a:r>
          </a:p>
        </p:txBody>
      </p:sp>
      <p:sp>
        <p:nvSpPr>
          <p:cNvPr id="12" name="Rectangle 6"/>
          <p:cNvSpPr>
            <a:spLocks noChangeArrowheads="1"/>
          </p:cNvSpPr>
          <p:nvPr/>
        </p:nvSpPr>
        <p:spPr bwMode="auto">
          <a:xfrm>
            <a:off x="874449" y="2394768"/>
            <a:ext cx="153953" cy="3077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76200" tIns="38100" rIns="76200" bIns="38100" numCol="1" anchor="ctr" anchorCtr="0" compatLnSpc="1">
            <a:prstTxWarp prst="textNoShape">
              <a:avLst/>
            </a:prstTxWarp>
            <a:spAutoFit/>
          </a:bodyPr>
          <a:lstStyle/>
          <a:p>
            <a:endParaRPr lang="th-TH" sz="1500"/>
          </a:p>
        </p:txBody>
      </p:sp>
      <p:graphicFrame>
        <p:nvGraphicFramePr>
          <p:cNvPr id="14" name="ตาราง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038901753"/>
              </p:ext>
            </p:extLst>
          </p:nvPr>
        </p:nvGraphicFramePr>
        <p:xfrm>
          <a:off x="406399" y="1268731"/>
          <a:ext cx="9336252" cy="3399913"/>
        </p:xfrm>
        <a:graphic>
          <a:graphicData uri="http://schemas.openxmlformats.org/drawingml/2006/table">
            <a:tbl>
              <a:tblPr firstRow="1" firstCol="1" bandRow="1">
                <a:tableStyleId>{5C22544A-7EE6-4342-B048-85BDC9FD1C3A}</a:tableStyleId>
              </a:tblPr>
              <a:tblGrid>
                <a:gridCol w="1885259">
                  <a:extLst>
                    <a:ext uri="{9D8B030D-6E8A-4147-A177-3AD203B41FA5}">
                      <a16:colId xmlns:a16="http://schemas.microsoft.com/office/drawing/2014/main" val="1529843645"/>
                    </a:ext>
                  </a:extLst>
                </a:gridCol>
                <a:gridCol w="1162624">
                  <a:extLst>
                    <a:ext uri="{9D8B030D-6E8A-4147-A177-3AD203B41FA5}">
                      <a16:colId xmlns:a16="http://schemas.microsoft.com/office/drawing/2014/main" val="884212782"/>
                    </a:ext>
                  </a:extLst>
                </a:gridCol>
                <a:gridCol w="1014911">
                  <a:extLst>
                    <a:ext uri="{9D8B030D-6E8A-4147-A177-3AD203B41FA5}">
                      <a16:colId xmlns:a16="http://schemas.microsoft.com/office/drawing/2014/main" val="3442627984"/>
                    </a:ext>
                  </a:extLst>
                </a:gridCol>
                <a:gridCol w="1187064">
                  <a:extLst>
                    <a:ext uri="{9D8B030D-6E8A-4147-A177-3AD203B41FA5}">
                      <a16:colId xmlns:a16="http://schemas.microsoft.com/office/drawing/2014/main" val="2558019147"/>
                    </a:ext>
                  </a:extLst>
                </a:gridCol>
                <a:gridCol w="187576">
                  <a:extLst>
                    <a:ext uri="{9D8B030D-6E8A-4147-A177-3AD203B41FA5}">
                      <a16:colId xmlns:a16="http://schemas.microsoft.com/office/drawing/2014/main" val="3984005289"/>
                    </a:ext>
                  </a:extLst>
                </a:gridCol>
                <a:gridCol w="165044">
                  <a:extLst>
                    <a:ext uri="{9D8B030D-6E8A-4147-A177-3AD203B41FA5}">
                      <a16:colId xmlns:a16="http://schemas.microsoft.com/office/drawing/2014/main" val="1350483379"/>
                    </a:ext>
                  </a:extLst>
                </a:gridCol>
                <a:gridCol w="167739">
                  <a:extLst>
                    <a:ext uri="{9D8B030D-6E8A-4147-A177-3AD203B41FA5}">
                      <a16:colId xmlns:a16="http://schemas.microsoft.com/office/drawing/2014/main" val="1105111200"/>
                    </a:ext>
                  </a:extLst>
                </a:gridCol>
                <a:gridCol w="198228">
                  <a:extLst>
                    <a:ext uri="{9D8B030D-6E8A-4147-A177-3AD203B41FA5}">
                      <a16:colId xmlns:a16="http://schemas.microsoft.com/office/drawing/2014/main" val="929840233"/>
                    </a:ext>
                  </a:extLst>
                </a:gridCol>
                <a:gridCol w="165044">
                  <a:extLst>
                    <a:ext uri="{9D8B030D-6E8A-4147-A177-3AD203B41FA5}">
                      <a16:colId xmlns:a16="http://schemas.microsoft.com/office/drawing/2014/main" val="2274045035"/>
                    </a:ext>
                  </a:extLst>
                </a:gridCol>
                <a:gridCol w="178963">
                  <a:extLst>
                    <a:ext uri="{9D8B030D-6E8A-4147-A177-3AD203B41FA5}">
                      <a16:colId xmlns:a16="http://schemas.microsoft.com/office/drawing/2014/main" val="3131481710"/>
                    </a:ext>
                  </a:extLst>
                </a:gridCol>
                <a:gridCol w="178963">
                  <a:extLst>
                    <a:ext uri="{9D8B030D-6E8A-4147-A177-3AD203B41FA5}">
                      <a16:colId xmlns:a16="http://schemas.microsoft.com/office/drawing/2014/main" val="1811053407"/>
                    </a:ext>
                  </a:extLst>
                </a:gridCol>
                <a:gridCol w="178962">
                  <a:extLst>
                    <a:ext uri="{9D8B030D-6E8A-4147-A177-3AD203B41FA5}">
                      <a16:colId xmlns:a16="http://schemas.microsoft.com/office/drawing/2014/main" val="3330459422"/>
                    </a:ext>
                  </a:extLst>
                </a:gridCol>
                <a:gridCol w="190149">
                  <a:extLst>
                    <a:ext uri="{9D8B030D-6E8A-4147-A177-3AD203B41FA5}">
                      <a16:colId xmlns:a16="http://schemas.microsoft.com/office/drawing/2014/main" val="4039713549"/>
                    </a:ext>
                  </a:extLst>
                </a:gridCol>
                <a:gridCol w="178963">
                  <a:extLst>
                    <a:ext uri="{9D8B030D-6E8A-4147-A177-3AD203B41FA5}">
                      <a16:colId xmlns:a16="http://schemas.microsoft.com/office/drawing/2014/main" val="2998007452"/>
                    </a:ext>
                  </a:extLst>
                </a:gridCol>
                <a:gridCol w="190149">
                  <a:extLst>
                    <a:ext uri="{9D8B030D-6E8A-4147-A177-3AD203B41FA5}">
                      <a16:colId xmlns:a16="http://schemas.microsoft.com/office/drawing/2014/main" val="2068950631"/>
                    </a:ext>
                  </a:extLst>
                </a:gridCol>
                <a:gridCol w="178963">
                  <a:extLst>
                    <a:ext uri="{9D8B030D-6E8A-4147-A177-3AD203B41FA5}">
                      <a16:colId xmlns:a16="http://schemas.microsoft.com/office/drawing/2014/main" val="1283467137"/>
                    </a:ext>
                  </a:extLst>
                </a:gridCol>
                <a:gridCol w="973112">
                  <a:extLst>
                    <a:ext uri="{9D8B030D-6E8A-4147-A177-3AD203B41FA5}">
                      <a16:colId xmlns:a16="http://schemas.microsoft.com/office/drawing/2014/main" val="4256785886"/>
                    </a:ext>
                  </a:extLst>
                </a:gridCol>
                <a:gridCol w="954539">
                  <a:extLst>
                    <a:ext uri="{9D8B030D-6E8A-4147-A177-3AD203B41FA5}">
                      <a16:colId xmlns:a16="http://schemas.microsoft.com/office/drawing/2014/main" val="3597426609"/>
                    </a:ext>
                  </a:extLst>
                </a:gridCol>
              </a:tblGrid>
              <a:tr h="682521">
                <a:tc rowSpan="2">
                  <a:txBody>
                    <a:bodyPr/>
                    <a:lstStyle/>
                    <a:p>
                      <a:pPr algn="ctr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th-TH" sz="1100" b="1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กลยุทธ์/</a:t>
                      </a:r>
                      <a:r>
                        <a:rPr lang="en-US" sz="1100" b="1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</a:t>
                      </a:r>
                      <a:r>
                        <a:rPr lang="th-TH" sz="1100" b="1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แผนงาน/โครงการ</a:t>
                      </a:r>
                      <a:r>
                        <a:rPr lang="en-US" sz="1100" b="1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</a:t>
                      </a:r>
                      <a:endParaRPr lang="en-US" sz="1100" b="1" dirty="0">
                        <a:solidFill>
                          <a:srgbClr val="002060"/>
                        </a:solidFill>
                        <a:effectLst/>
                        <a:latin typeface="Chulabhorn Likit Text" panose="00000500000000000000" pitchFamily="50" charset="-34"/>
                        <a:ea typeface="Times New Roman" panose="02020603050405020304" pitchFamily="18" charset="0"/>
                        <a:cs typeface="Chulabhorn Likit Text" panose="00000500000000000000" pitchFamily="50" charset="-34"/>
                      </a:endParaRPr>
                    </a:p>
                  </a:txBody>
                  <a:tcPr marL="57150" marR="5715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indent="0" algn="ctr" defTabSz="761970" rtl="0" eaLnBrk="1" fontAlgn="auto" latinLnBrk="0" hangingPunct="1">
                        <a:lnSpc>
                          <a:spcPct val="12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th-TH" sz="1100" b="1" dirty="0">
                        <a:solidFill>
                          <a:srgbClr val="00206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  <a:p>
                      <a:pPr marL="0" marR="0" indent="0" algn="ctr" defTabSz="761970" rtl="0" eaLnBrk="1" fontAlgn="auto" latinLnBrk="0" hangingPunct="1">
                        <a:lnSpc>
                          <a:spcPct val="12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h-TH" sz="1100" b="1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เป้าหมาย</a:t>
                      </a:r>
                    </a:p>
                    <a:p>
                      <a:pPr algn="ctr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endParaRPr lang="en-US" sz="1100" b="1" dirty="0">
                        <a:solidFill>
                          <a:srgbClr val="002060"/>
                        </a:solidFill>
                        <a:effectLst/>
                        <a:latin typeface="Chulabhorn Likit Text" panose="00000500000000000000" pitchFamily="50" charset="-34"/>
                        <a:ea typeface="Calibri" panose="020F0502020204030204" pitchFamily="34" charset="0"/>
                        <a:cs typeface="Chulabhorn Likit Text" panose="00000500000000000000" pitchFamily="50" charset="-34"/>
                      </a:endParaRPr>
                    </a:p>
                  </a:txBody>
                  <a:tcPr marL="57150" marR="5715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endParaRPr lang="en-US" sz="1800" b="1" dirty="0">
                        <a:solidFill>
                          <a:schemeClr val="tx1"/>
                        </a:solidFill>
                        <a:effectLst/>
                        <a:latin typeface="TH SarabunPSK" panose="020B0500040200020003" pitchFamily="34" charset="-34"/>
                        <a:ea typeface="Calibri" panose="020F0502020204030204" pitchFamily="34" charset="0"/>
                        <a:cs typeface="TH SarabunPSK" panose="020B0500040200020003" pitchFamily="34" charset="-34"/>
                      </a:endParaRPr>
                    </a:p>
                  </a:txBody>
                  <a:tcPr marL="57150" marR="57150" marT="0" marB="0" anchor="ctr">
                    <a:solidFill>
                      <a:schemeClr val="accent4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761970" rtl="0" eaLnBrk="1" fontAlgn="auto" latinLnBrk="0" hangingPunct="1">
                        <a:lnSpc>
                          <a:spcPct val="12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h-TH" sz="1100" b="1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/>
                      </a:r>
                      <a:br>
                        <a:rPr lang="th-TH" sz="1100" b="1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</a:br>
                      <a:r>
                        <a:rPr lang="th-TH" sz="1100" b="1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งบประมาณ</a:t>
                      </a:r>
                      <a:endParaRPr lang="en-US" sz="1100" b="1" dirty="0">
                        <a:solidFill>
                          <a:srgbClr val="00206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  <a:p>
                      <a:pPr algn="ctr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th-TH" sz="1100" b="1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(บาท)</a:t>
                      </a:r>
                      <a:r>
                        <a:rPr lang="en-US" sz="1100" b="1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 </a:t>
                      </a:r>
                      <a:endParaRPr lang="en-US" sz="1100" b="1" dirty="0">
                        <a:solidFill>
                          <a:srgbClr val="002060"/>
                        </a:solidFill>
                        <a:effectLst/>
                        <a:latin typeface="Chulabhorn Likit Text" panose="00000500000000000000" pitchFamily="50" charset="-34"/>
                        <a:ea typeface="Calibri" panose="020F0502020204030204" pitchFamily="34" charset="0"/>
                        <a:cs typeface="Chulabhorn Likit Text" panose="00000500000000000000" pitchFamily="50" charset="-34"/>
                      </a:endParaRPr>
                    </a:p>
                  </a:txBody>
                  <a:tcPr marL="57150" marR="5715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 gridSpan="12">
                  <a:txBody>
                    <a:bodyPr/>
                    <a:lstStyle/>
                    <a:p>
                      <a:pPr algn="ctr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th-TH" sz="1100" b="1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ระยะเวลาดำเนินการในปีงบประมาณ </a:t>
                      </a:r>
                      <a:br>
                        <a:rPr lang="th-TH" sz="1100" b="1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</a:br>
                      <a:r>
                        <a:rPr lang="th-TH" sz="1100" b="1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พ.ศ. 256</a:t>
                      </a:r>
                      <a:r>
                        <a:rPr lang="en-US" sz="1100" b="1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6</a:t>
                      </a:r>
                      <a:endParaRPr lang="en-US" sz="1100" b="1" dirty="0">
                        <a:solidFill>
                          <a:srgbClr val="002060"/>
                        </a:solidFill>
                        <a:effectLst/>
                        <a:latin typeface="Chulabhorn Likit Text" panose="00000500000000000000" pitchFamily="50" charset="-34"/>
                        <a:ea typeface="Calibri" panose="020F0502020204030204" pitchFamily="34" charset="0"/>
                        <a:cs typeface="Chulabhorn Likit Text" panose="00000500000000000000" pitchFamily="50" charset="-34"/>
                      </a:endParaRPr>
                    </a:p>
                  </a:txBody>
                  <a:tcPr marL="57150" marR="5715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n-US" sz="1100" b="1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 </a:t>
                      </a:r>
                    </a:p>
                    <a:p>
                      <a:pPr algn="ctr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th-TH" sz="1100" b="1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ผู้รับผิดชอบ</a:t>
                      </a:r>
                      <a:endParaRPr lang="en-US" sz="1100" b="1" dirty="0">
                        <a:solidFill>
                          <a:srgbClr val="002060"/>
                        </a:solidFill>
                        <a:effectLst/>
                        <a:latin typeface="Chulabhorn Likit Text" panose="00000500000000000000" pitchFamily="50" charset="-34"/>
                        <a:ea typeface="Calibri" panose="020F0502020204030204" pitchFamily="34" charset="0"/>
                        <a:cs typeface="Chulabhorn Likit Text" panose="00000500000000000000" pitchFamily="50" charset="-34"/>
                      </a:endParaRPr>
                    </a:p>
                  </a:txBody>
                  <a:tcPr marL="57150" marR="5715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indent="0" algn="ctr" defTabSz="761970" rtl="0" eaLnBrk="1" fontAlgn="auto" latinLnBrk="0" hangingPunct="1">
                        <a:lnSpc>
                          <a:spcPct val="12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h-TH" sz="1100" b="1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หน่วยงานดำเนินการ</a:t>
                      </a:r>
                      <a:endParaRPr lang="en-US" sz="1100" b="1" dirty="0">
                        <a:solidFill>
                          <a:srgbClr val="002060"/>
                        </a:solidFill>
                        <a:effectLst/>
                        <a:latin typeface="Chulabhorn Likit Text" panose="00000500000000000000" pitchFamily="50" charset="-34"/>
                        <a:ea typeface="Calibri" panose="020F0502020204030204" pitchFamily="34" charset="0"/>
                        <a:cs typeface="Chulabhorn Likit Text" panose="00000500000000000000" pitchFamily="50" charset="-34"/>
                      </a:endParaRPr>
                    </a:p>
                    <a:p>
                      <a:pPr algn="ctr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endParaRPr lang="en-US" sz="1100" b="1" dirty="0">
                        <a:solidFill>
                          <a:srgbClr val="002060"/>
                        </a:solidFill>
                        <a:effectLst/>
                        <a:latin typeface="Chulabhorn Likit Text" panose="00000500000000000000" pitchFamily="50" charset="-34"/>
                        <a:ea typeface="Calibri" panose="020F0502020204030204" pitchFamily="34" charset="0"/>
                        <a:cs typeface="Chulabhorn Likit Text" panose="00000500000000000000" pitchFamily="50" charset="-34"/>
                      </a:endParaRPr>
                    </a:p>
                  </a:txBody>
                  <a:tcPr marL="57150" marR="5715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56831086"/>
                  </a:ext>
                </a:extLst>
              </a:tr>
              <a:tr h="455412">
                <a:tc vMerge="1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endParaRPr lang="en-US" sz="1800" b="1" dirty="0">
                        <a:solidFill>
                          <a:schemeClr val="tx1"/>
                        </a:solidFill>
                        <a:effectLst/>
                        <a:latin typeface="TH SarabunPSK" panose="020B0500040200020003" pitchFamily="34" charset="-34"/>
                        <a:ea typeface="Times New Roman" panose="02020603050405020304" pitchFamily="18" charset="0"/>
                        <a:cs typeface="TH SarabunPSK" panose="020B0500040200020003" pitchFamily="34" charset="-34"/>
                      </a:endParaRPr>
                    </a:p>
                  </a:txBody>
                  <a:tcPr marL="57150" marR="57150" marT="0" marB="0" anchor="ctr">
                    <a:solidFill>
                      <a:schemeClr val="accent4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761970" rtl="0" eaLnBrk="1" fontAlgn="auto" latinLnBrk="0" hangingPunct="1">
                        <a:lnSpc>
                          <a:spcPct val="12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h-TH" sz="1100" b="1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หน่วยนับ</a:t>
                      </a:r>
                      <a:endParaRPr lang="en-US" sz="1100" b="1" dirty="0">
                        <a:solidFill>
                          <a:srgbClr val="002060"/>
                        </a:solidFill>
                        <a:effectLst/>
                        <a:latin typeface="Chulabhorn Likit Text" panose="00000500000000000000" pitchFamily="50" charset="-34"/>
                        <a:ea typeface="Calibri" panose="020F0502020204030204" pitchFamily="34" charset="0"/>
                        <a:cs typeface="Chulabhorn Likit Text" panose="00000500000000000000" pitchFamily="50" charset="-34"/>
                      </a:endParaRPr>
                    </a:p>
                  </a:txBody>
                  <a:tcPr marL="57150" marR="5715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th-TH" sz="1100" b="1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ea typeface="Calibri" panose="020F0502020204030204" pitchFamily="34" charset="0"/>
                          <a:cs typeface="Chulabhorn Likit Text" panose="00000500000000000000" pitchFamily="50" charset="-34"/>
                        </a:rPr>
                        <a:t>จำนวน</a:t>
                      </a:r>
                      <a:endParaRPr lang="en-US" sz="1100" b="1" dirty="0">
                        <a:solidFill>
                          <a:srgbClr val="002060"/>
                        </a:solidFill>
                        <a:effectLst/>
                        <a:latin typeface="Chulabhorn Likit Text" panose="00000500000000000000" pitchFamily="50" charset="-34"/>
                        <a:ea typeface="Calibri" panose="020F0502020204030204" pitchFamily="34" charset="0"/>
                        <a:cs typeface="Chulabhorn Likit Text" panose="00000500000000000000" pitchFamily="50" charset="-34"/>
                      </a:endParaRPr>
                    </a:p>
                  </a:txBody>
                  <a:tcPr marL="57150" marR="5715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endParaRPr lang="en-US" sz="1100" b="1" dirty="0">
                        <a:solidFill>
                          <a:srgbClr val="002060"/>
                        </a:solidFill>
                        <a:effectLst/>
                        <a:latin typeface="Chulabhorn Likit Text" panose="00000500000000000000" pitchFamily="50" charset="-34"/>
                        <a:ea typeface="Calibri" panose="020F0502020204030204" pitchFamily="34" charset="0"/>
                        <a:cs typeface="Chulabhorn Likit Text" panose="00000500000000000000" pitchFamily="50" charset="-34"/>
                      </a:endParaRPr>
                    </a:p>
                  </a:txBody>
                  <a:tcPr marL="57150" marR="5715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algn="ctr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th-TH" sz="1100" b="1" spc="-100" baseline="0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ไตรมาส 1</a:t>
                      </a:r>
                      <a:endParaRPr lang="en-US" sz="1100" b="1" spc="-100" baseline="0" dirty="0">
                        <a:solidFill>
                          <a:srgbClr val="002060"/>
                        </a:solidFill>
                        <a:effectLst/>
                        <a:latin typeface="Chulabhorn Likit Text" panose="00000500000000000000" pitchFamily="50" charset="-34"/>
                        <a:ea typeface="Calibri" panose="020F0502020204030204" pitchFamily="34" charset="0"/>
                        <a:cs typeface="Chulabhorn Likit Text" panose="00000500000000000000" pitchFamily="50" charset="-34"/>
                      </a:endParaRPr>
                    </a:p>
                  </a:txBody>
                  <a:tcPr marL="57150" marR="5715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 gridSpan="3">
                  <a:txBody>
                    <a:bodyPr/>
                    <a:lstStyle/>
                    <a:p>
                      <a:pPr algn="ctr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th-TH" sz="1100" b="1" spc="-100" baseline="0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ไตรมาส 2</a:t>
                      </a:r>
                      <a:endParaRPr lang="en-US" sz="1100" b="1" spc="-100" baseline="0" dirty="0">
                        <a:solidFill>
                          <a:srgbClr val="002060"/>
                        </a:solidFill>
                        <a:effectLst/>
                        <a:latin typeface="Chulabhorn Likit Text" panose="00000500000000000000" pitchFamily="50" charset="-34"/>
                        <a:ea typeface="Calibri" panose="020F0502020204030204" pitchFamily="34" charset="0"/>
                        <a:cs typeface="Chulabhorn Likit Text" panose="00000500000000000000" pitchFamily="50" charset="-34"/>
                      </a:endParaRPr>
                    </a:p>
                  </a:txBody>
                  <a:tcPr marL="57150" marR="5715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 gridSpan="3">
                  <a:txBody>
                    <a:bodyPr/>
                    <a:lstStyle/>
                    <a:p>
                      <a:pPr algn="ctr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th-TH" sz="1100" b="1" spc="-100" baseline="0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ไตรมาส 3</a:t>
                      </a:r>
                      <a:endParaRPr lang="en-US" sz="1100" b="1" spc="-100" baseline="0" dirty="0">
                        <a:solidFill>
                          <a:srgbClr val="002060"/>
                        </a:solidFill>
                        <a:effectLst/>
                        <a:latin typeface="Chulabhorn Likit Text" panose="00000500000000000000" pitchFamily="50" charset="-34"/>
                        <a:ea typeface="Calibri" panose="020F0502020204030204" pitchFamily="34" charset="0"/>
                        <a:cs typeface="Chulabhorn Likit Text" panose="00000500000000000000" pitchFamily="50" charset="-34"/>
                      </a:endParaRPr>
                    </a:p>
                  </a:txBody>
                  <a:tcPr marL="57150" marR="5715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 gridSpan="3">
                  <a:txBody>
                    <a:bodyPr/>
                    <a:lstStyle/>
                    <a:p>
                      <a:pPr algn="ctr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th-TH" sz="1100" b="1" spc="-100" baseline="0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ไตรมาส 4</a:t>
                      </a:r>
                      <a:endParaRPr lang="en-US" sz="1100" b="1" spc="-100" baseline="0" dirty="0">
                        <a:solidFill>
                          <a:srgbClr val="002060"/>
                        </a:solidFill>
                        <a:effectLst/>
                        <a:latin typeface="Chulabhorn Likit Text" panose="00000500000000000000" pitchFamily="50" charset="-34"/>
                        <a:ea typeface="Calibri" panose="020F0502020204030204" pitchFamily="34" charset="0"/>
                        <a:cs typeface="Chulabhorn Likit Text" panose="00000500000000000000" pitchFamily="50" charset="-34"/>
                      </a:endParaRPr>
                    </a:p>
                  </a:txBody>
                  <a:tcPr marL="57150" marR="5715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endParaRPr lang="en-US" sz="1100" b="1" dirty="0">
                        <a:solidFill>
                          <a:srgbClr val="002060"/>
                        </a:solidFill>
                        <a:effectLst/>
                        <a:latin typeface="Chulabhorn Likit Text" panose="00000500000000000000" pitchFamily="50" charset="-34"/>
                        <a:ea typeface="Calibri" panose="020F0502020204030204" pitchFamily="34" charset="0"/>
                        <a:cs typeface="Chulabhorn Likit Text" panose="00000500000000000000" pitchFamily="50" charset="-34"/>
                      </a:endParaRPr>
                    </a:p>
                  </a:txBody>
                  <a:tcPr marL="57150" marR="5715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endParaRPr lang="en-US" sz="1800" b="1" dirty="0">
                        <a:solidFill>
                          <a:schemeClr val="tx1"/>
                        </a:solidFill>
                        <a:effectLst/>
                        <a:latin typeface="TH SarabunPSK" panose="020B0500040200020003" pitchFamily="34" charset="-34"/>
                        <a:ea typeface="Calibri" panose="020F0502020204030204" pitchFamily="34" charset="0"/>
                        <a:cs typeface="TH SarabunPSK" panose="020B0500040200020003" pitchFamily="34" charset="-34"/>
                      </a:endParaRPr>
                    </a:p>
                  </a:txBody>
                  <a:tcPr marL="57150" marR="57150" marT="0" marB="0" anchor="ctr">
                    <a:solidFill>
                      <a:schemeClr val="accent4">
                        <a:lumMod val="40000"/>
                        <a:lumOff val="6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89853954"/>
                  </a:ext>
                </a:extLst>
              </a:tr>
              <a:tr h="682521">
                <a:tc gridSpan="3">
                  <a:txBody>
                    <a:bodyPr/>
                    <a:lstStyle/>
                    <a:p>
                      <a:pPr marL="0" marR="0" indent="0" algn="l" defTabSz="761970" rtl="0" eaLnBrk="1" fontAlgn="auto" latinLnBrk="0" hangingPunct="1">
                        <a:lnSpc>
                          <a:spcPct val="12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h-TH" sz="1100" b="1" spc="0" baseline="0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แผนงาน : </a:t>
                      </a:r>
                      <a:r>
                        <a:rPr lang="th-TH" sz="1100" b="1" spc="0" baseline="0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ea typeface="Cordia New" panose="020B0304020202020204" pitchFamily="34" charset="-34"/>
                          <a:cs typeface="Chulabhorn Likit Text" panose="00000500000000000000" pitchFamily="50" charset="-34"/>
                        </a:rPr>
                        <a:t>บริหารจัดการระบบเทคโนโลยี</a:t>
                      </a:r>
                      <a:r>
                        <a:rPr lang="th-TH" sz="1100" b="1" spc="0" baseline="0" dirty="0">
                          <a:solidFill>
                            <a:srgbClr val="002060"/>
                          </a:solidFill>
                          <a:latin typeface="Chulabhorn Likit Text" panose="00000500000000000000" pitchFamily="50" charset="-34"/>
                          <a:ea typeface="Cordia New" panose="020B0304020202020204" pitchFamily="34" charset="-34"/>
                          <a:cs typeface="Chulabhorn Likit Text" panose="00000500000000000000" pitchFamily="50" charset="-34"/>
                        </a:rPr>
                        <a:t>ดิจิทัล</a:t>
                      </a:r>
                      <a:r>
                        <a:rPr lang="th-TH" sz="1100" b="1" spc="0" baseline="0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ea typeface="Cordia New" panose="020B0304020202020204" pitchFamily="34" charset="-34"/>
                          <a:cs typeface="Chulabhorn Likit Text" panose="00000500000000000000" pitchFamily="50" charset="-34"/>
                        </a:rPr>
                        <a:t>ขององค์กรให้มี</a:t>
                      </a:r>
                      <a:br>
                        <a:rPr lang="th-TH" sz="1100" b="1" spc="0" baseline="0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ea typeface="Cordia New" panose="020B0304020202020204" pitchFamily="34" charset="-34"/>
                          <a:cs typeface="Chulabhorn Likit Text" panose="00000500000000000000" pitchFamily="50" charset="-34"/>
                        </a:rPr>
                      </a:br>
                      <a:r>
                        <a:rPr lang="th-TH" sz="1100" b="1" spc="0" baseline="0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ea typeface="Cordia New" panose="020B0304020202020204" pitchFamily="34" charset="-34"/>
                          <a:cs typeface="Chulabhorn Likit Text" panose="00000500000000000000" pitchFamily="50" charset="-34"/>
                        </a:rPr>
                        <a:t>ความพร้อมใช้งาน ตอบสนองความต้องการของภารกิจ </a:t>
                      </a:r>
                      <a:br>
                        <a:rPr lang="th-TH" sz="1100" b="1" spc="0" baseline="0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ea typeface="Cordia New" panose="020B0304020202020204" pitchFamily="34" charset="-34"/>
                          <a:cs typeface="Chulabhorn Likit Text" panose="00000500000000000000" pitchFamily="50" charset="-34"/>
                        </a:rPr>
                      </a:br>
                      <a:r>
                        <a:rPr lang="th-TH" sz="1100" b="1" spc="0" baseline="0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ea typeface="Cordia New" panose="020B0304020202020204" pitchFamily="34" charset="-34"/>
                          <a:cs typeface="Chulabhorn Likit Text" panose="00000500000000000000" pitchFamily="50" charset="-34"/>
                        </a:rPr>
                        <a:t>และสามารถนำเทคโนโลยีมาใช้งานได้อย่างคุ้มค่า</a:t>
                      </a:r>
                      <a:endParaRPr lang="en-US" sz="1100" spc="0" baseline="0" dirty="0">
                        <a:solidFill>
                          <a:srgbClr val="002060"/>
                        </a:solidFill>
                        <a:effectLst/>
                        <a:latin typeface="Chulabhorn Likit Text" panose="00000500000000000000" pitchFamily="50" charset="-34"/>
                        <a:ea typeface="Calibri" panose="020F0502020204030204" pitchFamily="34" charset="0"/>
                        <a:cs typeface="Chulabhorn Likit Text" panose="00000500000000000000" pitchFamily="50" charset="-34"/>
                      </a:endParaRPr>
                    </a:p>
                  </a:txBody>
                  <a:tcPr marL="57150" marR="5715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>
                    <a:solidFill>
                      <a:srgbClr val="EC7A2C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endParaRPr lang="en-US" sz="1100" b="1" dirty="0">
                        <a:solidFill>
                          <a:srgbClr val="002060"/>
                        </a:solidFill>
                        <a:effectLst/>
                        <a:latin typeface="Chulabhorn Likit Text" panose="00000800000000000000" pitchFamily="2" charset="-34"/>
                        <a:ea typeface="Calibri" panose="020F0502020204030204" pitchFamily="34" charset="0"/>
                        <a:cs typeface="Chulabhorn Likit Text" panose="00000800000000000000" pitchFamily="2" charset="-34"/>
                      </a:endParaRPr>
                    </a:p>
                  </a:txBody>
                  <a:tcPr marL="57150" marR="5715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n-US" sz="1100" b="1" spc="0" baseline="0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 </a:t>
                      </a:r>
                      <a:endParaRPr lang="en-US" sz="1100" b="1" spc="0" baseline="0" dirty="0">
                        <a:solidFill>
                          <a:srgbClr val="002060"/>
                        </a:solidFill>
                        <a:effectLst/>
                        <a:latin typeface="Chulabhorn Likit Text" panose="00000500000000000000" pitchFamily="50" charset="-34"/>
                        <a:ea typeface="Calibri" panose="020F0502020204030204" pitchFamily="34" charset="0"/>
                        <a:cs typeface="Chulabhorn Likit Text" panose="00000500000000000000" pitchFamily="50" charset="-34"/>
                      </a:endParaRPr>
                    </a:p>
                  </a:txBody>
                  <a:tcPr marL="57150" marR="5715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n-US" sz="1100" b="1" spc="0" baseline="0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 </a:t>
                      </a:r>
                      <a:endParaRPr lang="en-US" sz="1100" b="1" spc="0" baseline="0" dirty="0">
                        <a:solidFill>
                          <a:srgbClr val="002060"/>
                        </a:solidFill>
                        <a:effectLst/>
                        <a:latin typeface="Chulabhorn Likit Text" panose="00000500000000000000" pitchFamily="50" charset="-34"/>
                        <a:ea typeface="Calibri" panose="020F0502020204030204" pitchFamily="34" charset="0"/>
                        <a:cs typeface="Chulabhorn Likit Text" panose="00000500000000000000" pitchFamily="50" charset="-34"/>
                      </a:endParaRPr>
                    </a:p>
                  </a:txBody>
                  <a:tcPr marL="57150" marR="5715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n-US" sz="1100" b="1" spc="0" baseline="0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 </a:t>
                      </a:r>
                      <a:endParaRPr lang="en-US" sz="1100" b="1" spc="0" baseline="0" dirty="0">
                        <a:solidFill>
                          <a:srgbClr val="002060"/>
                        </a:solidFill>
                        <a:effectLst/>
                        <a:latin typeface="Chulabhorn Likit Text" panose="00000500000000000000" pitchFamily="50" charset="-34"/>
                        <a:ea typeface="Calibri" panose="020F0502020204030204" pitchFamily="34" charset="0"/>
                        <a:cs typeface="Chulabhorn Likit Text" panose="00000500000000000000" pitchFamily="50" charset="-34"/>
                      </a:endParaRPr>
                    </a:p>
                  </a:txBody>
                  <a:tcPr marL="57150" marR="5715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n-US" sz="1100" b="0" spc="0" baseline="0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 </a:t>
                      </a:r>
                      <a:endParaRPr lang="en-US" sz="1100" b="0" spc="0" baseline="0" dirty="0">
                        <a:solidFill>
                          <a:srgbClr val="002060"/>
                        </a:solidFill>
                        <a:effectLst/>
                        <a:latin typeface="Chulabhorn Likit Text" panose="00000500000000000000" pitchFamily="50" charset="-34"/>
                        <a:ea typeface="Calibri" panose="020F0502020204030204" pitchFamily="34" charset="0"/>
                        <a:cs typeface="Chulabhorn Likit Text" panose="00000500000000000000" pitchFamily="50" charset="-34"/>
                      </a:endParaRPr>
                    </a:p>
                  </a:txBody>
                  <a:tcPr marL="57150" marR="5715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n-US" sz="1100" b="0" spc="0" baseline="0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 </a:t>
                      </a:r>
                      <a:endParaRPr lang="en-US" sz="1100" b="0" spc="0" baseline="0" dirty="0">
                        <a:solidFill>
                          <a:srgbClr val="002060"/>
                        </a:solidFill>
                        <a:effectLst/>
                        <a:latin typeface="Chulabhorn Likit Text" panose="00000500000000000000" pitchFamily="50" charset="-34"/>
                        <a:ea typeface="Calibri" panose="020F0502020204030204" pitchFamily="34" charset="0"/>
                        <a:cs typeface="Chulabhorn Likit Text" panose="00000500000000000000" pitchFamily="50" charset="-34"/>
                      </a:endParaRPr>
                    </a:p>
                  </a:txBody>
                  <a:tcPr marL="57150" marR="5715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n-US" sz="1100" b="0" spc="0" baseline="0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 </a:t>
                      </a:r>
                      <a:endParaRPr lang="en-US" sz="1100" b="0" spc="0" baseline="0" dirty="0">
                        <a:solidFill>
                          <a:srgbClr val="002060"/>
                        </a:solidFill>
                        <a:effectLst/>
                        <a:latin typeface="Chulabhorn Likit Text" panose="00000500000000000000" pitchFamily="50" charset="-34"/>
                        <a:ea typeface="Calibri" panose="020F0502020204030204" pitchFamily="34" charset="0"/>
                        <a:cs typeface="Chulabhorn Likit Text" panose="00000500000000000000" pitchFamily="50" charset="-34"/>
                      </a:endParaRPr>
                    </a:p>
                  </a:txBody>
                  <a:tcPr marL="57150" marR="5715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n-US" sz="1100" b="0" spc="0" baseline="0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 </a:t>
                      </a:r>
                      <a:endParaRPr lang="en-US" sz="1100" b="0" spc="0" baseline="0" dirty="0">
                        <a:solidFill>
                          <a:srgbClr val="002060"/>
                        </a:solidFill>
                        <a:effectLst/>
                        <a:latin typeface="Chulabhorn Likit Text" panose="00000500000000000000" pitchFamily="50" charset="-34"/>
                        <a:ea typeface="Calibri" panose="020F0502020204030204" pitchFamily="34" charset="0"/>
                        <a:cs typeface="Chulabhorn Likit Text" panose="00000500000000000000" pitchFamily="50" charset="-34"/>
                      </a:endParaRPr>
                    </a:p>
                  </a:txBody>
                  <a:tcPr marL="57150" marR="5715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n-US" sz="1100" b="0" spc="0" baseline="0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 </a:t>
                      </a:r>
                      <a:endParaRPr lang="en-US" sz="1100" b="0" spc="0" baseline="0" dirty="0">
                        <a:solidFill>
                          <a:srgbClr val="002060"/>
                        </a:solidFill>
                        <a:effectLst/>
                        <a:latin typeface="Chulabhorn Likit Text" panose="00000500000000000000" pitchFamily="50" charset="-34"/>
                        <a:ea typeface="Calibri" panose="020F0502020204030204" pitchFamily="34" charset="0"/>
                        <a:cs typeface="Chulabhorn Likit Text" panose="00000500000000000000" pitchFamily="50" charset="-34"/>
                      </a:endParaRPr>
                    </a:p>
                  </a:txBody>
                  <a:tcPr marL="57150" marR="5715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n-US" sz="1100" b="0" spc="0" baseline="0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 </a:t>
                      </a:r>
                      <a:endParaRPr lang="en-US" sz="1100" b="0" spc="0" baseline="0" dirty="0">
                        <a:solidFill>
                          <a:srgbClr val="002060"/>
                        </a:solidFill>
                        <a:effectLst/>
                        <a:latin typeface="Chulabhorn Likit Text" panose="00000500000000000000" pitchFamily="50" charset="-34"/>
                        <a:ea typeface="Calibri" panose="020F0502020204030204" pitchFamily="34" charset="0"/>
                        <a:cs typeface="Chulabhorn Likit Text" panose="00000500000000000000" pitchFamily="50" charset="-34"/>
                      </a:endParaRPr>
                    </a:p>
                  </a:txBody>
                  <a:tcPr marL="57150" marR="5715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n-US" sz="1100" b="0" spc="0" baseline="0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 </a:t>
                      </a:r>
                      <a:endParaRPr lang="en-US" sz="1100" b="0" spc="0" baseline="0" dirty="0">
                        <a:solidFill>
                          <a:srgbClr val="002060"/>
                        </a:solidFill>
                        <a:effectLst/>
                        <a:latin typeface="Chulabhorn Likit Text" panose="00000500000000000000" pitchFamily="50" charset="-34"/>
                        <a:ea typeface="Calibri" panose="020F0502020204030204" pitchFamily="34" charset="0"/>
                        <a:cs typeface="Chulabhorn Likit Text" panose="00000500000000000000" pitchFamily="50" charset="-34"/>
                      </a:endParaRPr>
                    </a:p>
                  </a:txBody>
                  <a:tcPr marL="57150" marR="5715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n-US" sz="1100" b="0" spc="0" baseline="0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 </a:t>
                      </a:r>
                      <a:endParaRPr lang="en-US" sz="1100" b="0" spc="0" baseline="0" dirty="0">
                        <a:solidFill>
                          <a:srgbClr val="002060"/>
                        </a:solidFill>
                        <a:effectLst/>
                        <a:latin typeface="Chulabhorn Likit Text" panose="00000500000000000000" pitchFamily="50" charset="-34"/>
                        <a:ea typeface="Calibri" panose="020F0502020204030204" pitchFamily="34" charset="0"/>
                        <a:cs typeface="Chulabhorn Likit Text" panose="00000500000000000000" pitchFamily="50" charset="-34"/>
                      </a:endParaRPr>
                    </a:p>
                  </a:txBody>
                  <a:tcPr marL="57150" marR="5715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n-US" sz="1100" b="0" spc="0" baseline="0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 </a:t>
                      </a:r>
                      <a:endParaRPr lang="en-US" sz="1100" b="0" spc="0" baseline="0" dirty="0">
                        <a:solidFill>
                          <a:srgbClr val="002060"/>
                        </a:solidFill>
                        <a:effectLst/>
                        <a:latin typeface="Chulabhorn Likit Text" panose="00000500000000000000" pitchFamily="50" charset="-34"/>
                        <a:ea typeface="Calibri" panose="020F0502020204030204" pitchFamily="34" charset="0"/>
                        <a:cs typeface="Chulabhorn Likit Text" panose="00000500000000000000" pitchFamily="50" charset="-34"/>
                      </a:endParaRPr>
                    </a:p>
                  </a:txBody>
                  <a:tcPr marL="57150" marR="5715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n-US" sz="1100" b="0" spc="0" baseline="0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 </a:t>
                      </a:r>
                      <a:endParaRPr lang="en-US" sz="1100" b="0" spc="0" baseline="0" dirty="0">
                        <a:solidFill>
                          <a:srgbClr val="002060"/>
                        </a:solidFill>
                        <a:effectLst/>
                        <a:latin typeface="Chulabhorn Likit Text" panose="00000500000000000000" pitchFamily="50" charset="-34"/>
                        <a:ea typeface="Calibri" panose="020F0502020204030204" pitchFamily="34" charset="0"/>
                        <a:cs typeface="Chulabhorn Likit Text" panose="00000500000000000000" pitchFamily="50" charset="-34"/>
                      </a:endParaRPr>
                    </a:p>
                  </a:txBody>
                  <a:tcPr marL="57150" marR="5715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endParaRPr lang="en-US" sz="1100" b="0" spc="0" baseline="0" dirty="0">
                        <a:solidFill>
                          <a:srgbClr val="002060"/>
                        </a:solidFill>
                        <a:effectLst/>
                        <a:latin typeface="Chulabhorn Likit Text" panose="00000500000000000000" pitchFamily="50" charset="-34"/>
                        <a:ea typeface="Calibri" panose="020F0502020204030204" pitchFamily="34" charset="0"/>
                        <a:cs typeface="Chulabhorn Likit Text" panose="00000500000000000000" pitchFamily="50" charset="-34"/>
                      </a:endParaRPr>
                    </a:p>
                  </a:txBody>
                  <a:tcPr marL="57150" marR="5715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59661005"/>
                  </a:ext>
                </a:extLst>
              </a:tr>
              <a:tr h="682521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b="0" kern="1200" dirty="0">
                          <a:solidFill>
                            <a:srgbClr val="C00000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4</a:t>
                      </a:r>
                      <a:r>
                        <a:rPr lang="en-US" sz="1100" b="0" kern="1200" dirty="0" smtClean="0">
                          <a:solidFill>
                            <a:srgbClr val="C00000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. </a:t>
                      </a:r>
                      <a:r>
                        <a:rPr lang="th-TH" sz="1100" b="0" kern="1200" dirty="0">
                          <a:solidFill>
                            <a:srgbClr val="C00000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โครงการเพิ่มประสิทธิภาพโครงสร้างพื้นฐานระบบเครือข่าย</a:t>
                      </a:r>
                      <a:endParaRPr lang="en-US" sz="1100" b="0" dirty="0">
                        <a:solidFill>
                          <a:srgbClr val="C00000"/>
                        </a:solidFill>
                        <a:effectLst/>
                        <a:latin typeface="Chulabhorn Likit Text" panose="00000500000000000000" pitchFamily="50" charset="-34"/>
                        <a:ea typeface="Calibri" panose="020F0502020204030204" pitchFamily="34" charset="0"/>
                        <a:cs typeface="Chulabhorn Likit Text" panose="00000500000000000000" pitchFamily="50" charset="-34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th-TH" sz="1100" b="0" dirty="0">
                          <a:solidFill>
                            <a:srgbClr val="002060"/>
                          </a:solidFill>
                          <a:effectLst/>
                          <a:latin typeface="Chulabhorn Likit Text" panose="00000800000000000000" pitchFamily="2" charset="-34"/>
                          <a:ea typeface="Times New Roman" panose="02020603050405020304" pitchFamily="18" charset="0"/>
                          <a:cs typeface="Chulabhorn Likit Text" panose="00000800000000000000" pitchFamily="2" charset="-34"/>
                        </a:rPr>
                        <a:t>ระบบ</a:t>
                      </a:r>
                      <a:endParaRPr lang="en-US" sz="1100" b="0" dirty="0">
                        <a:solidFill>
                          <a:srgbClr val="002060"/>
                        </a:solidFill>
                        <a:effectLst/>
                        <a:latin typeface="Chulabhorn Likit Text" panose="00000800000000000000" pitchFamily="2" charset="-34"/>
                        <a:ea typeface="Calibri" panose="020F0502020204030204" pitchFamily="34" charset="0"/>
                        <a:cs typeface="Chulabhorn Likit Text" panose="00000800000000000000" pitchFamily="2" charset="-34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th-TH" sz="1100" b="0" dirty="0">
                          <a:solidFill>
                            <a:srgbClr val="002060"/>
                          </a:solidFill>
                          <a:effectLst/>
                          <a:latin typeface="Chulabhorn Likit Text" panose="00000800000000000000" pitchFamily="2" charset="-34"/>
                          <a:ea typeface="Times New Roman" panose="02020603050405020304" pitchFamily="18" charset="0"/>
                          <a:cs typeface="Chulabhorn Likit Text" panose="00000800000000000000" pitchFamily="2" charset="-34"/>
                        </a:rPr>
                        <a:t>1</a:t>
                      </a:r>
                      <a:endParaRPr lang="en-US" sz="1100" b="0" dirty="0">
                        <a:solidFill>
                          <a:srgbClr val="002060"/>
                        </a:solidFill>
                        <a:effectLst/>
                        <a:latin typeface="Chulabhorn Likit Text" panose="00000800000000000000" pitchFamily="2" charset="-34"/>
                        <a:ea typeface="Calibri" panose="020F0502020204030204" pitchFamily="34" charset="0"/>
                        <a:cs typeface="Chulabhorn Likit Text" panose="00000800000000000000" pitchFamily="2" charset="-34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b="0" dirty="0">
                          <a:solidFill>
                            <a:srgbClr val="002060"/>
                          </a:solidFill>
                          <a:effectLst/>
                          <a:latin typeface="Chulabhorn Likit Text" panose="00000800000000000000" pitchFamily="2" charset="-34"/>
                          <a:ea typeface="Calibri" panose="020F0502020204030204" pitchFamily="34" charset="0"/>
                          <a:cs typeface="Chulabhorn Likit Text" panose="00000800000000000000" pitchFamily="2" charset="-34"/>
                        </a:rPr>
                        <a:t>16,800,000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endParaRPr lang="en-US" sz="1100" b="0" dirty="0">
                        <a:solidFill>
                          <a:srgbClr val="002060"/>
                        </a:solidFill>
                        <a:effectLst/>
                        <a:latin typeface="Chulabhorn Likit Text" panose="00000800000000000000" pitchFamily="2" charset="-34"/>
                        <a:ea typeface="Calibri" panose="020F0502020204030204" pitchFamily="34" charset="0"/>
                        <a:cs typeface="Chulabhorn Likit Text" panose="00000800000000000000" pitchFamily="2" charset="-34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endParaRPr lang="en-US" sz="1100" b="0" dirty="0">
                        <a:solidFill>
                          <a:srgbClr val="002060"/>
                        </a:solidFill>
                        <a:effectLst/>
                        <a:latin typeface="Chulabhorn Likit Text" panose="00000800000000000000" pitchFamily="2" charset="-34"/>
                        <a:ea typeface="Calibri" panose="020F0502020204030204" pitchFamily="34" charset="0"/>
                        <a:cs typeface="Chulabhorn Likit Text" panose="00000800000000000000" pitchFamily="2" charset="-34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endParaRPr lang="en-US" sz="1100" b="0" dirty="0">
                        <a:solidFill>
                          <a:srgbClr val="002060"/>
                        </a:solidFill>
                        <a:effectLst/>
                        <a:latin typeface="Chulabhorn Likit Text" panose="00000800000000000000" pitchFamily="2" charset="-34"/>
                        <a:ea typeface="Calibri" panose="020F0502020204030204" pitchFamily="34" charset="0"/>
                        <a:cs typeface="Chulabhorn Likit Text" panose="00000800000000000000" pitchFamily="2" charset="-34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endParaRPr lang="en-US" sz="1100" b="0" dirty="0">
                        <a:solidFill>
                          <a:srgbClr val="002060"/>
                        </a:solidFill>
                        <a:effectLst/>
                        <a:latin typeface="Chulabhorn Likit Text" panose="00000800000000000000" pitchFamily="2" charset="-34"/>
                        <a:ea typeface="Calibri" panose="020F0502020204030204" pitchFamily="34" charset="0"/>
                        <a:cs typeface="Chulabhorn Likit Text" panose="00000800000000000000" pitchFamily="2" charset="-34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endParaRPr lang="en-US" sz="1100" b="0" dirty="0">
                        <a:solidFill>
                          <a:srgbClr val="002060"/>
                        </a:solidFill>
                        <a:effectLst/>
                        <a:latin typeface="Chulabhorn Likit Text" panose="00000800000000000000" pitchFamily="2" charset="-34"/>
                        <a:ea typeface="Calibri" panose="020F0502020204030204" pitchFamily="34" charset="0"/>
                        <a:cs typeface="Chulabhorn Likit Text" panose="00000800000000000000" pitchFamily="2" charset="-34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endParaRPr lang="en-US" sz="1100" b="0" dirty="0">
                        <a:solidFill>
                          <a:srgbClr val="002060"/>
                        </a:solidFill>
                        <a:effectLst/>
                        <a:latin typeface="Chulabhorn Likit Text" panose="00000800000000000000" pitchFamily="2" charset="-34"/>
                        <a:ea typeface="Calibri" panose="020F0502020204030204" pitchFamily="34" charset="0"/>
                        <a:cs typeface="Chulabhorn Likit Text" panose="00000800000000000000" pitchFamily="2" charset="-34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endParaRPr lang="en-US" sz="1100" b="0" dirty="0">
                        <a:solidFill>
                          <a:srgbClr val="002060"/>
                        </a:solidFill>
                        <a:effectLst/>
                        <a:latin typeface="Chulabhorn Likit Text" panose="00000800000000000000" pitchFamily="2" charset="-34"/>
                        <a:ea typeface="Calibri" panose="020F0502020204030204" pitchFamily="34" charset="0"/>
                        <a:cs typeface="Chulabhorn Likit Text" panose="00000800000000000000" pitchFamily="2" charset="-34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endParaRPr lang="en-US" sz="1100" b="0" dirty="0">
                        <a:solidFill>
                          <a:srgbClr val="002060"/>
                        </a:solidFill>
                        <a:effectLst/>
                        <a:latin typeface="Chulabhorn Likit Text" panose="00000800000000000000" pitchFamily="2" charset="-34"/>
                        <a:ea typeface="Calibri" panose="020F0502020204030204" pitchFamily="34" charset="0"/>
                        <a:cs typeface="Chulabhorn Likit Text" panose="00000800000000000000" pitchFamily="2" charset="-34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endParaRPr lang="en-US" sz="1100" b="0" dirty="0">
                        <a:solidFill>
                          <a:srgbClr val="002060"/>
                        </a:solidFill>
                        <a:effectLst/>
                        <a:latin typeface="Chulabhorn Likit Text" panose="00000800000000000000" pitchFamily="2" charset="-34"/>
                        <a:ea typeface="Calibri" panose="020F0502020204030204" pitchFamily="34" charset="0"/>
                        <a:cs typeface="Chulabhorn Likit Text" panose="00000800000000000000" pitchFamily="2" charset="-34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endParaRPr lang="en-US" sz="1100" b="0" dirty="0">
                        <a:solidFill>
                          <a:srgbClr val="002060"/>
                        </a:solidFill>
                        <a:effectLst/>
                        <a:latin typeface="Chulabhorn Likit Text" panose="00000800000000000000" pitchFamily="2" charset="-34"/>
                        <a:ea typeface="Calibri" panose="020F0502020204030204" pitchFamily="34" charset="0"/>
                        <a:cs typeface="Chulabhorn Likit Text" panose="00000800000000000000" pitchFamily="2" charset="-34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endParaRPr lang="en-US" sz="1100" b="0" dirty="0">
                        <a:solidFill>
                          <a:srgbClr val="002060"/>
                        </a:solidFill>
                        <a:effectLst/>
                        <a:latin typeface="Chulabhorn Likit Text" panose="00000800000000000000" pitchFamily="2" charset="-34"/>
                        <a:ea typeface="Calibri" panose="020F0502020204030204" pitchFamily="34" charset="0"/>
                        <a:cs typeface="Chulabhorn Likit Text" panose="00000800000000000000" pitchFamily="2" charset="-34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endParaRPr lang="en-US" sz="1100" b="0" dirty="0">
                        <a:solidFill>
                          <a:srgbClr val="002060"/>
                        </a:solidFill>
                        <a:effectLst/>
                        <a:latin typeface="Chulabhorn Likit Text" panose="00000800000000000000" pitchFamily="2" charset="-34"/>
                        <a:ea typeface="Calibri" panose="020F0502020204030204" pitchFamily="34" charset="0"/>
                        <a:cs typeface="Chulabhorn Likit Text" panose="00000800000000000000" pitchFamily="2" charset="-34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th-TH" sz="1100" b="0" dirty="0">
                          <a:solidFill>
                            <a:srgbClr val="002060"/>
                          </a:solidFill>
                          <a:effectLst/>
                          <a:latin typeface="Chulabhorn Likit Text" panose="00000800000000000000" pitchFamily="2" charset="-34"/>
                          <a:ea typeface="Times New Roman" panose="02020603050405020304" pitchFamily="18" charset="0"/>
                          <a:cs typeface="Chulabhorn Likit Text" panose="00000800000000000000" pitchFamily="2" charset="-34"/>
                        </a:rPr>
                        <a:t>สกส.</a:t>
                      </a:r>
                      <a:endParaRPr lang="en-US" sz="1100" b="0" dirty="0">
                        <a:solidFill>
                          <a:srgbClr val="002060"/>
                        </a:solidFill>
                        <a:effectLst/>
                        <a:latin typeface="Chulabhorn Likit Text" panose="00000800000000000000" pitchFamily="2" charset="-34"/>
                        <a:ea typeface="Calibri" panose="020F0502020204030204" pitchFamily="34" charset="0"/>
                        <a:cs typeface="Chulabhorn Likit Text" panose="00000800000000000000" pitchFamily="2" charset="-34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761970" rtl="0" eaLnBrk="1" fontAlgn="auto" latinLnBrk="0" hangingPunct="1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h-TH" sz="1100" b="0" dirty="0">
                          <a:solidFill>
                            <a:srgbClr val="002060"/>
                          </a:solidFill>
                          <a:effectLst/>
                          <a:latin typeface="Chulabhorn Likit Text" panose="00000800000000000000" pitchFamily="2" charset="-34"/>
                          <a:ea typeface="Times New Roman" panose="02020603050405020304" pitchFamily="18" charset="0"/>
                          <a:cs typeface="Chulabhorn Likit Text" panose="00000800000000000000" pitchFamily="2" charset="-34"/>
                        </a:rPr>
                        <a:t>สกส.(</a:t>
                      </a:r>
                      <a:r>
                        <a:rPr lang="th-TH" sz="1100" b="0" dirty="0" err="1">
                          <a:solidFill>
                            <a:srgbClr val="002060"/>
                          </a:solidFill>
                          <a:effectLst/>
                          <a:latin typeface="Chulabhorn Likit Text" panose="00000800000000000000" pitchFamily="2" charset="-34"/>
                          <a:ea typeface="Times New Roman" panose="02020603050405020304" pitchFamily="18" charset="0"/>
                          <a:cs typeface="Chulabhorn Likit Text" panose="00000800000000000000" pitchFamily="2" charset="-34"/>
                        </a:rPr>
                        <a:t>นย</a:t>
                      </a:r>
                      <a:r>
                        <a:rPr lang="th-TH" sz="1100" b="0" dirty="0">
                          <a:solidFill>
                            <a:srgbClr val="002060"/>
                          </a:solidFill>
                          <a:effectLst/>
                          <a:latin typeface="Chulabhorn Likit Text" panose="00000800000000000000" pitchFamily="2" charset="-34"/>
                          <a:ea typeface="Times New Roman" panose="02020603050405020304" pitchFamily="18" charset="0"/>
                          <a:cs typeface="Chulabhorn Likit Text" panose="00000800000000000000" pitchFamily="2" charset="-34"/>
                        </a:rPr>
                        <a:t>)</a:t>
                      </a:r>
                      <a:endParaRPr lang="en-US" sz="1100" b="0" dirty="0">
                        <a:solidFill>
                          <a:srgbClr val="002060"/>
                        </a:solidFill>
                        <a:effectLst/>
                        <a:latin typeface="Chulabhorn Likit Text" panose="00000800000000000000" pitchFamily="2" charset="-34"/>
                        <a:ea typeface="Calibri" panose="020F0502020204030204" pitchFamily="34" charset="0"/>
                        <a:cs typeface="Chulabhorn Likit Text" panose="00000800000000000000" pitchFamily="2" charset="-34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67940957"/>
                  </a:ext>
                </a:extLst>
              </a:tr>
              <a:tr h="682521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b="0" dirty="0">
                          <a:solidFill>
                            <a:srgbClr val="C00000"/>
                          </a:solidFill>
                          <a:effectLst/>
                          <a:latin typeface="Chulabhorn Likit Text" panose="00000500000000000000" pitchFamily="50" charset="-34"/>
                          <a:ea typeface="Times New Roman" panose="02020603050405020304" pitchFamily="18" charset="0"/>
                          <a:cs typeface="Chulabhorn Likit Text" panose="00000500000000000000" pitchFamily="50" charset="-34"/>
                        </a:rPr>
                        <a:t>5</a:t>
                      </a:r>
                      <a:r>
                        <a:rPr lang="th-TH" sz="1100" b="0" dirty="0">
                          <a:solidFill>
                            <a:srgbClr val="C00000"/>
                          </a:solidFill>
                          <a:effectLst/>
                          <a:latin typeface="Chulabhorn Likit Text" panose="00000500000000000000" pitchFamily="50" charset="-34"/>
                          <a:ea typeface="Times New Roman" panose="02020603050405020304" pitchFamily="18" charset="0"/>
                          <a:cs typeface="Chulabhorn Likit Text" panose="00000500000000000000" pitchFamily="50" charset="-34"/>
                        </a:rPr>
                        <a:t>. </a:t>
                      </a:r>
                      <a:r>
                        <a:rPr lang="th-TH" sz="1100" b="0" kern="1200" dirty="0" smtClean="0">
                          <a:solidFill>
                            <a:srgbClr val="C00000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โครงการฝึกอบรมการใช้งานระบบบัญชีการเงิน (</a:t>
                      </a:r>
                      <a:r>
                        <a:rPr lang="en-US" sz="1100" b="0" kern="1200" dirty="0" smtClean="0">
                          <a:solidFill>
                            <a:srgbClr val="C00000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ERP</a:t>
                      </a:r>
                      <a:r>
                        <a:rPr lang="th-TH" sz="1100" b="0" kern="1200" dirty="0" smtClean="0">
                          <a:solidFill>
                            <a:srgbClr val="C00000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) และระบบโปรแกรมทะเบียนลูกหนี้ใหม่ (</a:t>
                      </a:r>
                      <a:r>
                        <a:rPr lang="en-US" sz="1100" b="0" kern="1200" dirty="0" smtClean="0">
                          <a:solidFill>
                            <a:srgbClr val="C00000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Loan Management </a:t>
                      </a:r>
                      <a:r>
                        <a:rPr lang="th-TH" sz="1100" b="0" kern="1200" dirty="0" smtClean="0">
                          <a:solidFill>
                            <a:srgbClr val="C00000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: </a:t>
                      </a:r>
                      <a:r>
                        <a:rPr lang="en-US" sz="1100" b="0" kern="1200" dirty="0" smtClean="0">
                          <a:solidFill>
                            <a:srgbClr val="C00000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LM</a:t>
                      </a:r>
                      <a:r>
                        <a:rPr lang="th-TH" sz="1100" b="0" kern="1200" dirty="0" smtClean="0">
                          <a:solidFill>
                            <a:srgbClr val="C00000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)</a:t>
                      </a:r>
                      <a:endParaRPr lang="en-US" sz="1100" b="0" dirty="0">
                        <a:solidFill>
                          <a:srgbClr val="C00000"/>
                        </a:solidFill>
                        <a:effectLst/>
                        <a:latin typeface="Chulabhorn Likit Text" panose="00000500000000000000" pitchFamily="50" charset="-34"/>
                        <a:ea typeface="Calibri" panose="020F0502020204030204" pitchFamily="34" charset="0"/>
                        <a:cs typeface="Chulabhorn Likit Text" panose="00000500000000000000" pitchFamily="50" charset="-34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th-TH" sz="1100" b="0" dirty="0">
                          <a:solidFill>
                            <a:srgbClr val="002060"/>
                          </a:solidFill>
                          <a:effectLst/>
                          <a:latin typeface="Chulabhorn Likit Text" panose="00000800000000000000" pitchFamily="2" charset="-34"/>
                          <a:ea typeface="Times New Roman" panose="02020603050405020304" pitchFamily="18" charset="0"/>
                          <a:cs typeface="Chulabhorn Likit Text" panose="00000800000000000000" pitchFamily="2" charset="-34"/>
                        </a:rPr>
                        <a:t>แผนงาน</a:t>
                      </a:r>
                      <a:endParaRPr lang="en-US" sz="1100" b="0" dirty="0">
                        <a:solidFill>
                          <a:srgbClr val="002060"/>
                        </a:solidFill>
                        <a:effectLst/>
                        <a:latin typeface="Chulabhorn Likit Text" panose="00000800000000000000" pitchFamily="2" charset="-34"/>
                        <a:ea typeface="Calibri" panose="020F0502020204030204" pitchFamily="34" charset="0"/>
                        <a:cs typeface="Chulabhorn Likit Text" panose="00000800000000000000" pitchFamily="2" charset="-34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th-TH" sz="1100" b="0" dirty="0">
                          <a:solidFill>
                            <a:srgbClr val="002060"/>
                          </a:solidFill>
                          <a:effectLst/>
                          <a:latin typeface="Chulabhorn Likit Text" panose="00000800000000000000" pitchFamily="2" charset="-34"/>
                          <a:ea typeface="Times New Roman" panose="02020603050405020304" pitchFamily="18" charset="0"/>
                          <a:cs typeface="Chulabhorn Likit Text" panose="00000800000000000000" pitchFamily="2" charset="-34"/>
                        </a:rPr>
                        <a:t>1</a:t>
                      </a:r>
                      <a:endParaRPr lang="en-US" sz="1100" b="0" dirty="0">
                        <a:solidFill>
                          <a:srgbClr val="002060"/>
                        </a:solidFill>
                        <a:effectLst/>
                        <a:latin typeface="Chulabhorn Likit Text" panose="00000800000000000000" pitchFamily="2" charset="-34"/>
                        <a:ea typeface="Calibri" panose="020F0502020204030204" pitchFamily="34" charset="0"/>
                        <a:cs typeface="Chulabhorn Likit Text" panose="00000800000000000000" pitchFamily="2" charset="-34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b="0" dirty="0" smtClean="0">
                          <a:solidFill>
                            <a:srgbClr val="002060"/>
                          </a:solidFill>
                          <a:effectLst/>
                          <a:latin typeface="Chulabhorn Likit Text" panose="00000800000000000000" pitchFamily="2" charset="-34"/>
                          <a:ea typeface="Calibri" panose="020F0502020204030204" pitchFamily="34" charset="0"/>
                          <a:cs typeface="Chulabhorn Likit Text" panose="00000800000000000000" pitchFamily="2" charset="-34"/>
                        </a:rPr>
                        <a:t>1,565,440</a:t>
                      </a:r>
                      <a:endParaRPr lang="en-US" sz="1100" b="0" dirty="0">
                        <a:solidFill>
                          <a:srgbClr val="002060"/>
                        </a:solidFill>
                        <a:effectLst/>
                        <a:latin typeface="Chulabhorn Likit Text" panose="00000800000000000000" pitchFamily="2" charset="-34"/>
                        <a:ea typeface="Calibri" panose="020F0502020204030204" pitchFamily="34" charset="0"/>
                        <a:cs typeface="Chulabhorn Likit Text" panose="00000800000000000000" pitchFamily="2" charset="-34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b="0" dirty="0">
                          <a:solidFill>
                            <a:srgbClr val="002060"/>
                          </a:solidFill>
                          <a:effectLst/>
                          <a:latin typeface="Chulabhorn Likit Text" panose="00000800000000000000" pitchFamily="2" charset="-34"/>
                          <a:ea typeface="Times New Roman" panose="02020603050405020304" pitchFamily="18" charset="0"/>
                          <a:cs typeface="Chulabhorn Likit Text" panose="00000800000000000000" pitchFamily="2" charset="-34"/>
                        </a:rPr>
                        <a:t> </a:t>
                      </a:r>
                      <a:endParaRPr lang="en-US" sz="1100" b="0" dirty="0">
                        <a:solidFill>
                          <a:srgbClr val="002060"/>
                        </a:solidFill>
                        <a:effectLst/>
                        <a:latin typeface="Chulabhorn Likit Text" panose="00000800000000000000" pitchFamily="2" charset="-34"/>
                        <a:ea typeface="Calibri" panose="020F0502020204030204" pitchFamily="34" charset="0"/>
                        <a:cs typeface="Chulabhorn Likit Text" panose="00000800000000000000" pitchFamily="2" charset="-34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b="0" dirty="0">
                          <a:solidFill>
                            <a:srgbClr val="002060"/>
                          </a:solidFill>
                          <a:effectLst/>
                          <a:latin typeface="Chulabhorn Likit Text" panose="00000800000000000000" pitchFamily="2" charset="-34"/>
                          <a:ea typeface="Times New Roman" panose="02020603050405020304" pitchFamily="18" charset="0"/>
                          <a:cs typeface="Chulabhorn Likit Text" panose="00000800000000000000" pitchFamily="2" charset="-34"/>
                        </a:rPr>
                        <a:t> </a:t>
                      </a:r>
                      <a:endParaRPr lang="en-US" sz="1100" b="0" dirty="0">
                        <a:solidFill>
                          <a:srgbClr val="002060"/>
                        </a:solidFill>
                        <a:effectLst/>
                        <a:latin typeface="Chulabhorn Likit Text" panose="00000800000000000000" pitchFamily="2" charset="-34"/>
                        <a:ea typeface="Calibri" panose="020F0502020204030204" pitchFamily="34" charset="0"/>
                        <a:cs typeface="Chulabhorn Likit Text" panose="00000800000000000000" pitchFamily="2" charset="-34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b="0" dirty="0">
                          <a:solidFill>
                            <a:srgbClr val="002060"/>
                          </a:solidFill>
                          <a:effectLst/>
                          <a:latin typeface="Chulabhorn Likit Text" panose="00000800000000000000" pitchFamily="2" charset="-34"/>
                          <a:ea typeface="Times New Roman" panose="02020603050405020304" pitchFamily="18" charset="0"/>
                          <a:cs typeface="Chulabhorn Likit Text" panose="00000800000000000000" pitchFamily="2" charset="-34"/>
                        </a:rPr>
                        <a:t> </a:t>
                      </a:r>
                      <a:endParaRPr lang="en-US" sz="1100" b="0" dirty="0">
                        <a:solidFill>
                          <a:srgbClr val="002060"/>
                        </a:solidFill>
                        <a:effectLst/>
                        <a:latin typeface="Chulabhorn Likit Text" panose="00000800000000000000" pitchFamily="2" charset="-34"/>
                        <a:ea typeface="Calibri" panose="020F0502020204030204" pitchFamily="34" charset="0"/>
                        <a:cs typeface="Chulabhorn Likit Text" panose="00000800000000000000" pitchFamily="2" charset="-34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b="0" dirty="0">
                          <a:solidFill>
                            <a:srgbClr val="002060"/>
                          </a:solidFill>
                          <a:effectLst/>
                          <a:latin typeface="Chulabhorn Likit Text" panose="00000800000000000000" pitchFamily="2" charset="-34"/>
                          <a:ea typeface="Times New Roman" panose="02020603050405020304" pitchFamily="18" charset="0"/>
                          <a:cs typeface="Chulabhorn Likit Text" panose="00000800000000000000" pitchFamily="2" charset="-34"/>
                        </a:rPr>
                        <a:t> </a:t>
                      </a:r>
                      <a:endParaRPr lang="en-US" sz="1100" b="0" dirty="0">
                        <a:solidFill>
                          <a:srgbClr val="002060"/>
                        </a:solidFill>
                        <a:effectLst/>
                        <a:latin typeface="Chulabhorn Likit Text" panose="00000800000000000000" pitchFamily="2" charset="-34"/>
                        <a:ea typeface="Calibri" panose="020F0502020204030204" pitchFamily="34" charset="0"/>
                        <a:cs typeface="Chulabhorn Likit Text" panose="00000800000000000000" pitchFamily="2" charset="-34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8D8CA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b="0" dirty="0">
                          <a:solidFill>
                            <a:srgbClr val="002060"/>
                          </a:solidFill>
                          <a:effectLst/>
                          <a:latin typeface="Chulabhorn Likit Text" panose="00000800000000000000" pitchFamily="2" charset="-34"/>
                          <a:ea typeface="Times New Roman" panose="02020603050405020304" pitchFamily="18" charset="0"/>
                          <a:cs typeface="Chulabhorn Likit Text" panose="00000800000000000000" pitchFamily="2" charset="-34"/>
                        </a:rPr>
                        <a:t> </a:t>
                      </a:r>
                      <a:endParaRPr lang="en-US" sz="1100" b="0" dirty="0">
                        <a:solidFill>
                          <a:srgbClr val="002060"/>
                        </a:solidFill>
                        <a:effectLst/>
                        <a:latin typeface="Chulabhorn Likit Text" panose="00000800000000000000" pitchFamily="2" charset="-34"/>
                        <a:ea typeface="Calibri" panose="020F0502020204030204" pitchFamily="34" charset="0"/>
                        <a:cs typeface="Chulabhorn Likit Text" panose="00000800000000000000" pitchFamily="2" charset="-34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8D8CA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th-TH" sz="1100" b="0" dirty="0">
                          <a:solidFill>
                            <a:srgbClr val="002060"/>
                          </a:solidFill>
                          <a:effectLst/>
                          <a:latin typeface="Chulabhorn Likit Text" panose="00000800000000000000" pitchFamily="2" charset="-34"/>
                          <a:ea typeface="Times New Roman" panose="02020603050405020304" pitchFamily="18" charset="0"/>
                          <a:cs typeface="Chulabhorn Likit Text" panose="00000800000000000000" pitchFamily="2" charset="-34"/>
                        </a:rPr>
                        <a:t> </a:t>
                      </a:r>
                      <a:endParaRPr lang="en-US" sz="1100" b="0" dirty="0">
                        <a:solidFill>
                          <a:srgbClr val="002060"/>
                        </a:solidFill>
                        <a:effectLst/>
                        <a:latin typeface="Chulabhorn Likit Text" panose="00000800000000000000" pitchFamily="2" charset="-34"/>
                        <a:ea typeface="Calibri" panose="020F0502020204030204" pitchFamily="34" charset="0"/>
                        <a:cs typeface="Chulabhorn Likit Text" panose="00000800000000000000" pitchFamily="2" charset="-34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8D8CA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b="0" dirty="0">
                          <a:solidFill>
                            <a:srgbClr val="002060"/>
                          </a:solidFill>
                          <a:effectLst/>
                          <a:latin typeface="Chulabhorn Likit Text" panose="00000800000000000000" pitchFamily="2" charset="-34"/>
                          <a:ea typeface="Times New Roman" panose="02020603050405020304" pitchFamily="18" charset="0"/>
                          <a:cs typeface="Chulabhorn Likit Text" panose="00000800000000000000" pitchFamily="2" charset="-34"/>
                        </a:rPr>
                        <a:t> </a:t>
                      </a:r>
                      <a:endParaRPr lang="en-US" sz="1100" b="0" dirty="0">
                        <a:solidFill>
                          <a:srgbClr val="002060"/>
                        </a:solidFill>
                        <a:effectLst/>
                        <a:latin typeface="Chulabhorn Likit Text" panose="00000800000000000000" pitchFamily="2" charset="-34"/>
                        <a:ea typeface="Calibri" panose="020F0502020204030204" pitchFamily="34" charset="0"/>
                        <a:cs typeface="Chulabhorn Likit Text" panose="00000800000000000000" pitchFamily="2" charset="-34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b="0" dirty="0">
                          <a:solidFill>
                            <a:srgbClr val="002060"/>
                          </a:solidFill>
                          <a:effectLst/>
                          <a:latin typeface="Chulabhorn Likit Text" panose="00000800000000000000" pitchFamily="2" charset="-34"/>
                          <a:ea typeface="Times New Roman" panose="02020603050405020304" pitchFamily="18" charset="0"/>
                          <a:cs typeface="Chulabhorn Likit Text" panose="00000800000000000000" pitchFamily="2" charset="-34"/>
                        </a:rPr>
                        <a:t> </a:t>
                      </a:r>
                      <a:endParaRPr lang="en-US" sz="1100" b="0" dirty="0">
                        <a:solidFill>
                          <a:srgbClr val="002060"/>
                        </a:solidFill>
                        <a:effectLst/>
                        <a:latin typeface="Chulabhorn Likit Text" panose="00000800000000000000" pitchFamily="2" charset="-34"/>
                        <a:ea typeface="Calibri" panose="020F0502020204030204" pitchFamily="34" charset="0"/>
                        <a:cs typeface="Chulabhorn Likit Text" panose="00000800000000000000" pitchFamily="2" charset="-34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b="0" dirty="0">
                          <a:solidFill>
                            <a:srgbClr val="002060"/>
                          </a:solidFill>
                          <a:effectLst/>
                          <a:latin typeface="Chulabhorn Likit Text" panose="00000800000000000000" pitchFamily="2" charset="-34"/>
                          <a:ea typeface="Times New Roman" panose="02020603050405020304" pitchFamily="18" charset="0"/>
                          <a:cs typeface="Chulabhorn Likit Text" panose="00000800000000000000" pitchFamily="2" charset="-34"/>
                        </a:rPr>
                        <a:t> </a:t>
                      </a:r>
                      <a:endParaRPr lang="en-US" sz="1100" b="0" dirty="0">
                        <a:solidFill>
                          <a:srgbClr val="002060"/>
                        </a:solidFill>
                        <a:effectLst/>
                        <a:latin typeface="Chulabhorn Likit Text" panose="00000800000000000000" pitchFamily="2" charset="-34"/>
                        <a:ea typeface="Calibri" panose="020F0502020204030204" pitchFamily="34" charset="0"/>
                        <a:cs typeface="Chulabhorn Likit Text" panose="00000800000000000000" pitchFamily="2" charset="-34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b="0" dirty="0">
                          <a:solidFill>
                            <a:srgbClr val="002060"/>
                          </a:solidFill>
                          <a:effectLst/>
                          <a:latin typeface="Chulabhorn Likit Text" panose="00000800000000000000" pitchFamily="2" charset="-34"/>
                          <a:ea typeface="Times New Roman" panose="02020603050405020304" pitchFamily="18" charset="0"/>
                          <a:cs typeface="Chulabhorn Likit Text" panose="00000800000000000000" pitchFamily="2" charset="-34"/>
                        </a:rPr>
                        <a:t> </a:t>
                      </a:r>
                      <a:endParaRPr lang="en-US" sz="1100" b="0" dirty="0">
                        <a:solidFill>
                          <a:srgbClr val="002060"/>
                        </a:solidFill>
                        <a:effectLst/>
                        <a:latin typeface="Chulabhorn Likit Text" panose="00000800000000000000" pitchFamily="2" charset="-34"/>
                        <a:ea typeface="Calibri" panose="020F0502020204030204" pitchFamily="34" charset="0"/>
                        <a:cs typeface="Chulabhorn Likit Text" panose="00000800000000000000" pitchFamily="2" charset="-34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b="0" dirty="0">
                          <a:solidFill>
                            <a:srgbClr val="002060"/>
                          </a:solidFill>
                          <a:effectLst/>
                          <a:latin typeface="Chulabhorn Likit Text" panose="00000800000000000000" pitchFamily="2" charset="-34"/>
                          <a:ea typeface="Times New Roman" panose="02020603050405020304" pitchFamily="18" charset="0"/>
                          <a:cs typeface="Chulabhorn Likit Text" panose="00000800000000000000" pitchFamily="2" charset="-34"/>
                        </a:rPr>
                        <a:t> </a:t>
                      </a:r>
                      <a:endParaRPr lang="en-US" sz="1100" b="0" dirty="0">
                        <a:solidFill>
                          <a:srgbClr val="002060"/>
                        </a:solidFill>
                        <a:effectLst/>
                        <a:latin typeface="Chulabhorn Likit Text" panose="00000800000000000000" pitchFamily="2" charset="-34"/>
                        <a:ea typeface="Calibri" panose="020F0502020204030204" pitchFamily="34" charset="0"/>
                        <a:cs typeface="Chulabhorn Likit Text" panose="00000800000000000000" pitchFamily="2" charset="-34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b="0" dirty="0">
                          <a:solidFill>
                            <a:srgbClr val="002060"/>
                          </a:solidFill>
                          <a:effectLst/>
                          <a:latin typeface="Chulabhorn Likit Text" panose="00000800000000000000" pitchFamily="2" charset="-34"/>
                          <a:ea typeface="Times New Roman" panose="02020603050405020304" pitchFamily="18" charset="0"/>
                          <a:cs typeface="Chulabhorn Likit Text" panose="00000800000000000000" pitchFamily="2" charset="-34"/>
                        </a:rPr>
                        <a:t> </a:t>
                      </a:r>
                      <a:endParaRPr lang="en-US" sz="1100" b="0" dirty="0">
                        <a:solidFill>
                          <a:srgbClr val="002060"/>
                        </a:solidFill>
                        <a:effectLst/>
                        <a:latin typeface="Chulabhorn Likit Text" panose="00000800000000000000" pitchFamily="2" charset="-34"/>
                        <a:ea typeface="Calibri" panose="020F0502020204030204" pitchFamily="34" charset="0"/>
                        <a:cs typeface="Chulabhorn Likit Text" panose="00000800000000000000" pitchFamily="2" charset="-34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th-TH" sz="1100" b="0" dirty="0">
                          <a:solidFill>
                            <a:srgbClr val="002060"/>
                          </a:solidFill>
                          <a:effectLst/>
                          <a:latin typeface="Chulabhorn Likit Text" panose="00000800000000000000" pitchFamily="2" charset="-34"/>
                          <a:ea typeface="Times New Roman" panose="02020603050405020304" pitchFamily="18" charset="0"/>
                          <a:cs typeface="Chulabhorn Likit Text" panose="00000800000000000000" pitchFamily="2" charset="-34"/>
                        </a:rPr>
                        <a:t>สกส. </a:t>
                      </a:r>
                      <a:endParaRPr lang="en-US" sz="1100" b="0" dirty="0">
                        <a:solidFill>
                          <a:srgbClr val="002060"/>
                        </a:solidFill>
                        <a:effectLst/>
                        <a:latin typeface="Chulabhorn Likit Text" panose="00000800000000000000" pitchFamily="2" charset="-34"/>
                        <a:ea typeface="Calibri" panose="020F0502020204030204" pitchFamily="34" charset="0"/>
                        <a:cs typeface="Chulabhorn Likit Text" panose="00000800000000000000" pitchFamily="2" charset="-34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761970" rtl="0" eaLnBrk="1" fontAlgn="auto" latinLnBrk="0" hangingPunct="1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h-TH" sz="1100" b="0" dirty="0" smtClean="0">
                          <a:solidFill>
                            <a:srgbClr val="002060"/>
                          </a:solidFill>
                          <a:effectLst/>
                          <a:latin typeface="Chulabhorn Likit Text" panose="00000800000000000000" pitchFamily="2" charset="-34"/>
                          <a:ea typeface="Times New Roman" panose="02020603050405020304" pitchFamily="18" charset="0"/>
                          <a:cs typeface="Chulabhorn Likit Text" panose="00000800000000000000" pitchFamily="2" charset="-34"/>
                        </a:rPr>
                        <a:t>สกส.(</a:t>
                      </a:r>
                      <a:r>
                        <a:rPr lang="th-TH" sz="1100" b="0" dirty="0" err="1" smtClean="0">
                          <a:solidFill>
                            <a:srgbClr val="002060"/>
                          </a:solidFill>
                          <a:effectLst/>
                          <a:latin typeface="Chulabhorn Likit Text" panose="00000800000000000000" pitchFamily="2" charset="-34"/>
                          <a:ea typeface="Times New Roman" panose="02020603050405020304" pitchFamily="18" charset="0"/>
                          <a:cs typeface="Chulabhorn Likit Text" panose="00000800000000000000" pitchFamily="2" charset="-34"/>
                        </a:rPr>
                        <a:t>นย</a:t>
                      </a:r>
                      <a:r>
                        <a:rPr lang="th-TH" sz="1100" b="0" dirty="0" smtClean="0">
                          <a:solidFill>
                            <a:srgbClr val="002060"/>
                          </a:solidFill>
                          <a:effectLst/>
                          <a:latin typeface="Chulabhorn Likit Text" panose="00000800000000000000" pitchFamily="2" charset="-34"/>
                          <a:ea typeface="Times New Roman" panose="02020603050405020304" pitchFamily="18" charset="0"/>
                          <a:cs typeface="Chulabhorn Likit Text" panose="00000800000000000000" pitchFamily="2" charset="-34"/>
                        </a:rPr>
                        <a:t>)</a:t>
                      </a:r>
                      <a:endParaRPr lang="en-US" sz="1100" b="0" dirty="0">
                        <a:solidFill>
                          <a:srgbClr val="002060"/>
                        </a:solidFill>
                        <a:effectLst/>
                        <a:latin typeface="Chulabhorn Likit Text" panose="00000800000000000000" pitchFamily="2" charset="-34"/>
                        <a:ea typeface="Calibri" panose="020F0502020204030204" pitchFamily="34" charset="0"/>
                        <a:cs typeface="Chulabhorn Likit Text" panose="00000800000000000000" pitchFamily="2" charset="-34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12357483"/>
                  </a:ext>
                </a:extLst>
              </a:tr>
            </a:tbl>
          </a:graphicData>
        </a:graphic>
      </p:graphicFrame>
      <p:graphicFrame>
        <p:nvGraphicFramePr>
          <p:cNvPr id="2" name="Table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829993211"/>
              </p:ext>
            </p:extLst>
          </p:nvPr>
        </p:nvGraphicFramePr>
        <p:xfrm>
          <a:off x="406398" y="4668645"/>
          <a:ext cx="9336254" cy="538163"/>
        </p:xfrm>
        <a:graphic>
          <a:graphicData uri="http://schemas.openxmlformats.org/drawingml/2006/table">
            <a:tbl>
              <a:tblPr firstRow="1" firstCol="1" bandRow="1">
                <a:tableStyleId>{5C22544A-7EE6-4342-B048-85BDC9FD1C3A}</a:tableStyleId>
              </a:tblPr>
              <a:tblGrid>
                <a:gridCol w="1885259">
                  <a:extLst>
                    <a:ext uri="{9D8B030D-6E8A-4147-A177-3AD203B41FA5}">
                      <a16:colId xmlns:a16="http://schemas.microsoft.com/office/drawing/2014/main" val="811077369"/>
                    </a:ext>
                  </a:extLst>
                </a:gridCol>
                <a:gridCol w="1162624">
                  <a:extLst>
                    <a:ext uri="{9D8B030D-6E8A-4147-A177-3AD203B41FA5}">
                      <a16:colId xmlns:a16="http://schemas.microsoft.com/office/drawing/2014/main" val="3419904593"/>
                    </a:ext>
                  </a:extLst>
                </a:gridCol>
                <a:gridCol w="1016119">
                  <a:extLst>
                    <a:ext uri="{9D8B030D-6E8A-4147-A177-3AD203B41FA5}">
                      <a16:colId xmlns:a16="http://schemas.microsoft.com/office/drawing/2014/main" val="3195375858"/>
                    </a:ext>
                  </a:extLst>
                </a:gridCol>
                <a:gridCol w="1181100">
                  <a:extLst>
                    <a:ext uri="{9D8B030D-6E8A-4147-A177-3AD203B41FA5}">
                      <a16:colId xmlns:a16="http://schemas.microsoft.com/office/drawing/2014/main" val="3036717488"/>
                    </a:ext>
                  </a:extLst>
                </a:gridCol>
                <a:gridCol w="192333">
                  <a:extLst>
                    <a:ext uri="{9D8B030D-6E8A-4147-A177-3AD203B41FA5}">
                      <a16:colId xmlns:a16="http://schemas.microsoft.com/office/drawing/2014/main" val="402963238"/>
                    </a:ext>
                  </a:extLst>
                </a:gridCol>
                <a:gridCol w="165045">
                  <a:extLst>
                    <a:ext uri="{9D8B030D-6E8A-4147-A177-3AD203B41FA5}">
                      <a16:colId xmlns:a16="http://schemas.microsoft.com/office/drawing/2014/main" val="1901812925"/>
                    </a:ext>
                  </a:extLst>
                </a:gridCol>
                <a:gridCol w="167738">
                  <a:extLst>
                    <a:ext uri="{9D8B030D-6E8A-4147-A177-3AD203B41FA5}">
                      <a16:colId xmlns:a16="http://schemas.microsoft.com/office/drawing/2014/main" val="1479365548"/>
                    </a:ext>
                  </a:extLst>
                </a:gridCol>
                <a:gridCol w="198784">
                  <a:extLst>
                    <a:ext uri="{9D8B030D-6E8A-4147-A177-3AD203B41FA5}">
                      <a16:colId xmlns:a16="http://schemas.microsoft.com/office/drawing/2014/main" val="493309188"/>
                    </a:ext>
                  </a:extLst>
                </a:gridCol>
                <a:gridCol w="177800">
                  <a:extLst>
                    <a:ext uri="{9D8B030D-6E8A-4147-A177-3AD203B41FA5}">
                      <a16:colId xmlns:a16="http://schemas.microsoft.com/office/drawing/2014/main" val="3753717366"/>
                    </a:ext>
                  </a:extLst>
                </a:gridCol>
                <a:gridCol w="177800">
                  <a:extLst>
                    <a:ext uri="{9D8B030D-6E8A-4147-A177-3AD203B41FA5}">
                      <a16:colId xmlns:a16="http://schemas.microsoft.com/office/drawing/2014/main" val="1249486491"/>
                    </a:ext>
                  </a:extLst>
                </a:gridCol>
                <a:gridCol w="177800">
                  <a:extLst>
                    <a:ext uri="{9D8B030D-6E8A-4147-A177-3AD203B41FA5}">
                      <a16:colId xmlns:a16="http://schemas.microsoft.com/office/drawing/2014/main" val="3460999230"/>
                    </a:ext>
                  </a:extLst>
                </a:gridCol>
                <a:gridCol w="165100">
                  <a:extLst>
                    <a:ext uri="{9D8B030D-6E8A-4147-A177-3AD203B41FA5}">
                      <a16:colId xmlns:a16="http://schemas.microsoft.com/office/drawing/2014/main" val="1543414524"/>
                    </a:ext>
                  </a:extLst>
                </a:gridCol>
                <a:gridCol w="203200">
                  <a:extLst>
                    <a:ext uri="{9D8B030D-6E8A-4147-A177-3AD203B41FA5}">
                      <a16:colId xmlns:a16="http://schemas.microsoft.com/office/drawing/2014/main" val="196980216"/>
                    </a:ext>
                  </a:extLst>
                </a:gridCol>
                <a:gridCol w="177800">
                  <a:extLst>
                    <a:ext uri="{9D8B030D-6E8A-4147-A177-3AD203B41FA5}">
                      <a16:colId xmlns:a16="http://schemas.microsoft.com/office/drawing/2014/main" val="2010223083"/>
                    </a:ext>
                  </a:extLst>
                </a:gridCol>
                <a:gridCol w="193040">
                  <a:extLst>
                    <a:ext uri="{9D8B030D-6E8A-4147-A177-3AD203B41FA5}">
                      <a16:colId xmlns:a16="http://schemas.microsoft.com/office/drawing/2014/main" val="4175452847"/>
                    </a:ext>
                  </a:extLst>
                </a:gridCol>
                <a:gridCol w="162560">
                  <a:extLst>
                    <a:ext uri="{9D8B030D-6E8A-4147-A177-3AD203B41FA5}">
                      <a16:colId xmlns:a16="http://schemas.microsoft.com/office/drawing/2014/main" val="2597593395"/>
                    </a:ext>
                  </a:extLst>
                </a:gridCol>
                <a:gridCol w="977900">
                  <a:extLst>
                    <a:ext uri="{9D8B030D-6E8A-4147-A177-3AD203B41FA5}">
                      <a16:colId xmlns:a16="http://schemas.microsoft.com/office/drawing/2014/main" val="737087095"/>
                    </a:ext>
                  </a:extLst>
                </a:gridCol>
                <a:gridCol w="954252">
                  <a:extLst>
                    <a:ext uri="{9D8B030D-6E8A-4147-A177-3AD203B41FA5}">
                      <a16:colId xmlns:a16="http://schemas.microsoft.com/office/drawing/2014/main" val="2298161070"/>
                    </a:ext>
                  </a:extLst>
                </a:gridCol>
              </a:tblGrid>
              <a:tr h="459729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b="0" dirty="0">
                          <a:solidFill>
                            <a:srgbClr val="C00000"/>
                          </a:solidFill>
                          <a:effectLst/>
                          <a:latin typeface="Chulabhorn Likit Text" panose="00000500000000000000" pitchFamily="50" charset="-34"/>
                          <a:ea typeface="Times New Roman" panose="02020603050405020304" pitchFamily="18" charset="0"/>
                          <a:cs typeface="Chulabhorn Likit Text" panose="00000500000000000000" pitchFamily="50" charset="-34"/>
                        </a:rPr>
                        <a:t>6</a:t>
                      </a:r>
                      <a:r>
                        <a:rPr lang="th-TH" sz="1100" b="0" dirty="0">
                          <a:solidFill>
                            <a:srgbClr val="C00000"/>
                          </a:solidFill>
                          <a:effectLst/>
                          <a:latin typeface="Chulabhorn Likit Text" panose="00000500000000000000" pitchFamily="50" charset="-34"/>
                          <a:ea typeface="Times New Roman" panose="02020603050405020304" pitchFamily="18" charset="0"/>
                          <a:cs typeface="Chulabhorn Likit Text" panose="00000500000000000000" pitchFamily="50" charset="-34"/>
                        </a:rPr>
                        <a:t>. </a:t>
                      </a:r>
                      <a:r>
                        <a:rPr lang="th-TH" sz="1100" b="0" kern="1200" dirty="0" smtClean="0">
                          <a:solidFill>
                            <a:srgbClr val="C00000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โครงการเสริมสร้างภาพลักษณ์องค์กรของกองทุนพัฒนาบทบาทสตรี</a:t>
                      </a:r>
                      <a:endParaRPr lang="en-US" sz="1100" b="0" dirty="0">
                        <a:solidFill>
                          <a:srgbClr val="C00000"/>
                        </a:solidFill>
                        <a:effectLst/>
                        <a:latin typeface="Chulabhorn Likit Text" panose="00000500000000000000" pitchFamily="50" charset="-34"/>
                        <a:ea typeface="Calibri" panose="020F0502020204030204" pitchFamily="34" charset="0"/>
                        <a:cs typeface="Chulabhorn Likit Text" panose="00000500000000000000" pitchFamily="50" charset="-34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th-TH" sz="1100" b="0" dirty="0">
                          <a:solidFill>
                            <a:srgbClr val="002060"/>
                          </a:solidFill>
                          <a:effectLst/>
                          <a:latin typeface="Chulabhorn Likit Text" panose="00000800000000000000" pitchFamily="2" charset="-34"/>
                          <a:ea typeface="Times New Roman" panose="02020603050405020304" pitchFamily="18" charset="0"/>
                          <a:cs typeface="Chulabhorn Likit Text" panose="00000800000000000000" pitchFamily="2" charset="-34"/>
                        </a:rPr>
                        <a:t>เว็บไซต์</a:t>
                      </a:r>
                      <a:endParaRPr lang="en-US" sz="1100" b="0" dirty="0">
                        <a:solidFill>
                          <a:srgbClr val="002060"/>
                        </a:solidFill>
                        <a:effectLst/>
                        <a:latin typeface="Chulabhorn Likit Text" panose="00000800000000000000" pitchFamily="2" charset="-34"/>
                        <a:ea typeface="Calibri" panose="020F0502020204030204" pitchFamily="34" charset="0"/>
                        <a:cs typeface="Chulabhorn Likit Text" panose="00000800000000000000" pitchFamily="2" charset="-34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th-TH" sz="1100" b="0" dirty="0">
                          <a:solidFill>
                            <a:srgbClr val="002060"/>
                          </a:solidFill>
                          <a:effectLst/>
                          <a:latin typeface="Chulabhorn Likit Text" panose="00000800000000000000" pitchFamily="2" charset="-34"/>
                          <a:ea typeface="Times New Roman" panose="02020603050405020304" pitchFamily="18" charset="0"/>
                          <a:cs typeface="Chulabhorn Likit Text" panose="00000800000000000000" pitchFamily="2" charset="-34"/>
                        </a:rPr>
                        <a:t>1</a:t>
                      </a:r>
                      <a:endParaRPr lang="en-US" sz="1100" b="0" dirty="0">
                        <a:solidFill>
                          <a:srgbClr val="002060"/>
                        </a:solidFill>
                        <a:effectLst/>
                        <a:latin typeface="Chulabhorn Likit Text" panose="00000800000000000000" pitchFamily="2" charset="-34"/>
                        <a:ea typeface="Calibri" panose="020F0502020204030204" pitchFamily="34" charset="0"/>
                        <a:cs typeface="Chulabhorn Likit Text" panose="00000800000000000000" pitchFamily="2" charset="-34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b="0" dirty="0" smtClean="0">
                          <a:solidFill>
                            <a:srgbClr val="002060"/>
                          </a:solidFill>
                          <a:effectLst/>
                          <a:latin typeface="Chulabhorn Likit Text" panose="00000800000000000000" pitchFamily="2" charset="-34"/>
                          <a:ea typeface="Times New Roman" panose="02020603050405020304" pitchFamily="18" charset="0"/>
                          <a:cs typeface="Chulabhorn Likit Text" panose="00000800000000000000" pitchFamily="2" charset="-34"/>
                        </a:rPr>
                        <a:t>1,500,000 </a:t>
                      </a:r>
                      <a:endParaRPr lang="en-US" sz="1100" b="0" dirty="0">
                        <a:solidFill>
                          <a:srgbClr val="002060"/>
                        </a:solidFill>
                        <a:effectLst/>
                        <a:latin typeface="Chulabhorn Likit Text" panose="00000800000000000000" pitchFamily="2" charset="-34"/>
                        <a:ea typeface="Calibri" panose="020F0502020204030204" pitchFamily="34" charset="0"/>
                        <a:cs typeface="Chulabhorn Likit Text" panose="00000800000000000000" pitchFamily="2" charset="-34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b="0" dirty="0">
                          <a:solidFill>
                            <a:srgbClr val="002060"/>
                          </a:solidFill>
                          <a:effectLst/>
                          <a:latin typeface="Chulabhorn Likit Text" panose="00000800000000000000" pitchFamily="2" charset="-34"/>
                          <a:ea typeface="Times New Roman" panose="02020603050405020304" pitchFamily="18" charset="0"/>
                          <a:cs typeface="Chulabhorn Likit Text" panose="00000800000000000000" pitchFamily="2" charset="-34"/>
                        </a:rPr>
                        <a:t> </a:t>
                      </a:r>
                      <a:endParaRPr lang="en-US" sz="1100" b="0" dirty="0">
                        <a:solidFill>
                          <a:srgbClr val="002060"/>
                        </a:solidFill>
                        <a:effectLst/>
                        <a:latin typeface="Chulabhorn Likit Text" panose="00000800000000000000" pitchFamily="2" charset="-34"/>
                        <a:ea typeface="Calibri" panose="020F0502020204030204" pitchFamily="34" charset="0"/>
                        <a:cs typeface="Chulabhorn Likit Text" panose="00000800000000000000" pitchFamily="2" charset="-34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8D8CA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b="0" dirty="0">
                          <a:solidFill>
                            <a:srgbClr val="002060"/>
                          </a:solidFill>
                          <a:effectLst/>
                          <a:latin typeface="Chulabhorn Likit Text" panose="00000800000000000000" pitchFamily="2" charset="-34"/>
                          <a:ea typeface="Times New Roman" panose="02020603050405020304" pitchFamily="18" charset="0"/>
                          <a:cs typeface="Chulabhorn Likit Text" panose="00000800000000000000" pitchFamily="2" charset="-34"/>
                        </a:rPr>
                        <a:t> </a:t>
                      </a:r>
                      <a:endParaRPr lang="en-US" sz="1100" b="0" dirty="0">
                        <a:solidFill>
                          <a:srgbClr val="002060"/>
                        </a:solidFill>
                        <a:effectLst/>
                        <a:latin typeface="Chulabhorn Likit Text" panose="00000800000000000000" pitchFamily="2" charset="-34"/>
                        <a:ea typeface="Calibri" panose="020F0502020204030204" pitchFamily="34" charset="0"/>
                        <a:cs typeface="Chulabhorn Likit Text" panose="00000800000000000000" pitchFamily="2" charset="-34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8D8CA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b="0" dirty="0">
                          <a:solidFill>
                            <a:srgbClr val="002060"/>
                          </a:solidFill>
                          <a:effectLst/>
                          <a:latin typeface="Chulabhorn Likit Text" panose="00000800000000000000" pitchFamily="2" charset="-34"/>
                          <a:ea typeface="Times New Roman" panose="02020603050405020304" pitchFamily="18" charset="0"/>
                          <a:cs typeface="Chulabhorn Likit Text" panose="00000800000000000000" pitchFamily="2" charset="-34"/>
                        </a:rPr>
                        <a:t> </a:t>
                      </a:r>
                      <a:endParaRPr lang="en-US" sz="1100" b="0" dirty="0">
                        <a:solidFill>
                          <a:srgbClr val="002060"/>
                        </a:solidFill>
                        <a:effectLst/>
                        <a:latin typeface="Chulabhorn Likit Text" panose="00000800000000000000" pitchFamily="2" charset="-34"/>
                        <a:ea typeface="Calibri" panose="020F0502020204030204" pitchFamily="34" charset="0"/>
                        <a:cs typeface="Chulabhorn Likit Text" panose="00000800000000000000" pitchFamily="2" charset="-34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8D8CA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b="0" dirty="0">
                          <a:solidFill>
                            <a:srgbClr val="002060"/>
                          </a:solidFill>
                          <a:effectLst/>
                          <a:latin typeface="Chulabhorn Likit Text" panose="00000800000000000000" pitchFamily="2" charset="-34"/>
                          <a:ea typeface="Times New Roman" panose="02020603050405020304" pitchFamily="18" charset="0"/>
                          <a:cs typeface="Chulabhorn Likit Text" panose="00000800000000000000" pitchFamily="2" charset="-34"/>
                        </a:rPr>
                        <a:t> </a:t>
                      </a:r>
                      <a:endParaRPr lang="en-US" sz="1100" b="0" dirty="0">
                        <a:solidFill>
                          <a:srgbClr val="002060"/>
                        </a:solidFill>
                        <a:effectLst/>
                        <a:latin typeface="Chulabhorn Likit Text" panose="00000800000000000000" pitchFamily="2" charset="-34"/>
                        <a:ea typeface="Calibri" panose="020F0502020204030204" pitchFamily="34" charset="0"/>
                        <a:cs typeface="Chulabhorn Likit Text" panose="00000800000000000000" pitchFamily="2" charset="-34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b="0" dirty="0">
                          <a:solidFill>
                            <a:srgbClr val="002060"/>
                          </a:solidFill>
                          <a:effectLst/>
                          <a:latin typeface="Chulabhorn Likit Text" panose="00000800000000000000" pitchFamily="2" charset="-34"/>
                          <a:ea typeface="Times New Roman" panose="02020603050405020304" pitchFamily="18" charset="0"/>
                          <a:cs typeface="Chulabhorn Likit Text" panose="00000800000000000000" pitchFamily="2" charset="-34"/>
                        </a:rPr>
                        <a:t> </a:t>
                      </a:r>
                      <a:endParaRPr lang="en-US" sz="1100" b="0" dirty="0">
                        <a:solidFill>
                          <a:srgbClr val="002060"/>
                        </a:solidFill>
                        <a:effectLst/>
                        <a:latin typeface="Chulabhorn Likit Text" panose="00000800000000000000" pitchFamily="2" charset="-34"/>
                        <a:ea typeface="Calibri" panose="020F0502020204030204" pitchFamily="34" charset="0"/>
                        <a:cs typeface="Chulabhorn Likit Text" panose="00000800000000000000" pitchFamily="2" charset="-34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b="0" dirty="0">
                          <a:solidFill>
                            <a:srgbClr val="002060"/>
                          </a:solidFill>
                          <a:effectLst/>
                          <a:latin typeface="Chulabhorn Likit Text" panose="00000800000000000000" pitchFamily="2" charset="-34"/>
                          <a:ea typeface="Times New Roman" panose="02020603050405020304" pitchFamily="18" charset="0"/>
                          <a:cs typeface="Chulabhorn Likit Text" panose="00000800000000000000" pitchFamily="2" charset="-34"/>
                        </a:rPr>
                        <a:t> </a:t>
                      </a:r>
                      <a:endParaRPr lang="en-US" sz="1100" b="0" dirty="0">
                        <a:solidFill>
                          <a:srgbClr val="002060"/>
                        </a:solidFill>
                        <a:effectLst/>
                        <a:latin typeface="Chulabhorn Likit Text" panose="00000800000000000000" pitchFamily="2" charset="-34"/>
                        <a:ea typeface="Calibri" panose="020F0502020204030204" pitchFamily="34" charset="0"/>
                        <a:cs typeface="Chulabhorn Likit Text" panose="00000800000000000000" pitchFamily="2" charset="-34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b="0" dirty="0">
                          <a:solidFill>
                            <a:srgbClr val="002060"/>
                          </a:solidFill>
                          <a:effectLst/>
                          <a:latin typeface="Chulabhorn Likit Text" panose="00000800000000000000" pitchFamily="2" charset="-34"/>
                          <a:ea typeface="Times New Roman" panose="02020603050405020304" pitchFamily="18" charset="0"/>
                          <a:cs typeface="Chulabhorn Likit Text" panose="00000800000000000000" pitchFamily="2" charset="-34"/>
                        </a:rPr>
                        <a:t> </a:t>
                      </a:r>
                      <a:endParaRPr lang="en-US" sz="1100" b="0" dirty="0">
                        <a:solidFill>
                          <a:srgbClr val="002060"/>
                        </a:solidFill>
                        <a:effectLst/>
                        <a:latin typeface="Chulabhorn Likit Text" panose="00000800000000000000" pitchFamily="2" charset="-34"/>
                        <a:ea typeface="Calibri" panose="020F0502020204030204" pitchFamily="34" charset="0"/>
                        <a:cs typeface="Chulabhorn Likit Text" panose="00000800000000000000" pitchFamily="2" charset="-34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b="0" dirty="0">
                          <a:solidFill>
                            <a:srgbClr val="002060"/>
                          </a:solidFill>
                          <a:effectLst/>
                          <a:latin typeface="Chulabhorn Likit Text" panose="00000800000000000000" pitchFamily="2" charset="-34"/>
                          <a:ea typeface="Times New Roman" panose="02020603050405020304" pitchFamily="18" charset="0"/>
                          <a:cs typeface="Chulabhorn Likit Text" panose="00000800000000000000" pitchFamily="2" charset="-34"/>
                        </a:rPr>
                        <a:t> </a:t>
                      </a:r>
                      <a:endParaRPr lang="en-US" sz="1100" b="0" dirty="0">
                        <a:solidFill>
                          <a:srgbClr val="002060"/>
                        </a:solidFill>
                        <a:effectLst/>
                        <a:latin typeface="Chulabhorn Likit Text" panose="00000800000000000000" pitchFamily="2" charset="-34"/>
                        <a:ea typeface="Calibri" panose="020F0502020204030204" pitchFamily="34" charset="0"/>
                        <a:cs typeface="Chulabhorn Likit Text" panose="00000800000000000000" pitchFamily="2" charset="-34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b="0" dirty="0">
                          <a:solidFill>
                            <a:srgbClr val="002060"/>
                          </a:solidFill>
                          <a:effectLst/>
                          <a:latin typeface="Chulabhorn Likit Text" panose="00000800000000000000" pitchFamily="2" charset="-34"/>
                          <a:ea typeface="Times New Roman" panose="02020603050405020304" pitchFamily="18" charset="0"/>
                          <a:cs typeface="Chulabhorn Likit Text" panose="00000800000000000000" pitchFamily="2" charset="-34"/>
                        </a:rPr>
                        <a:t> </a:t>
                      </a:r>
                      <a:endParaRPr lang="en-US" sz="1100" b="0" dirty="0">
                        <a:solidFill>
                          <a:srgbClr val="002060"/>
                        </a:solidFill>
                        <a:effectLst/>
                        <a:latin typeface="Chulabhorn Likit Text" panose="00000800000000000000" pitchFamily="2" charset="-34"/>
                        <a:ea typeface="Calibri" panose="020F0502020204030204" pitchFamily="34" charset="0"/>
                        <a:cs typeface="Chulabhorn Likit Text" panose="00000800000000000000" pitchFamily="2" charset="-34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b="0" dirty="0">
                          <a:solidFill>
                            <a:srgbClr val="002060"/>
                          </a:solidFill>
                          <a:effectLst/>
                          <a:latin typeface="Chulabhorn Likit Text" panose="00000800000000000000" pitchFamily="2" charset="-34"/>
                          <a:ea typeface="Times New Roman" panose="02020603050405020304" pitchFamily="18" charset="0"/>
                          <a:cs typeface="Chulabhorn Likit Text" panose="00000800000000000000" pitchFamily="2" charset="-34"/>
                        </a:rPr>
                        <a:t> </a:t>
                      </a:r>
                      <a:endParaRPr lang="en-US" sz="1100" b="0" dirty="0">
                        <a:solidFill>
                          <a:srgbClr val="002060"/>
                        </a:solidFill>
                        <a:effectLst/>
                        <a:latin typeface="Chulabhorn Likit Text" panose="00000800000000000000" pitchFamily="2" charset="-34"/>
                        <a:ea typeface="Calibri" panose="020F0502020204030204" pitchFamily="34" charset="0"/>
                        <a:cs typeface="Chulabhorn Likit Text" panose="00000800000000000000" pitchFamily="2" charset="-34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b="0" dirty="0">
                          <a:solidFill>
                            <a:srgbClr val="002060"/>
                          </a:solidFill>
                          <a:effectLst/>
                          <a:latin typeface="Chulabhorn Likit Text" panose="00000800000000000000" pitchFamily="2" charset="-34"/>
                          <a:ea typeface="Times New Roman" panose="02020603050405020304" pitchFamily="18" charset="0"/>
                          <a:cs typeface="Chulabhorn Likit Text" panose="00000800000000000000" pitchFamily="2" charset="-34"/>
                        </a:rPr>
                        <a:t> </a:t>
                      </a:r>
                      <a:endParaRPr lang="en-US" sz="1100" b="0" dirty="0">
                        <a:solidFill>
                          <a:srgbClr val="002060"/>
                        </a:solidFill>
                        <a:effectLst/>
                        <a:latin typeface="Chulabhorn Likit Text" panose="00000800000000000000" pitchFamily="2" charset="-34"/>
                        <a:ea typeface="Calibri" panose="020F0502020204030204" pitchFamily="34" charset="0"/>
                        <a:cs typeface="Chulabhorn Likit Text" panose="00000800000000000000" pitchFamily="2" charset="-34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b="0" dirty="0">
                          <a:solidFill>
                            <a:srgbClr val="002060"/>
                          </a:solidFill>
                          <a:effectLst/>
                          <a:latin typeface="Chulabhorn Likit Text" panose="00000800000000000000" pitchFamily="2" charset="-34"/>
                          <a:ea typeface="Times New Roman" panose="02020603050405020304" pitchFamily="18" charset="0"/>
                          <a:cs typeface="Chulabhorn Likit Text" panose="00000800000000000000" pitchFamily="2" charset="-34"/>
                        </a:rPr>
                        <a:t> </a:t>
                      </a:r>
                      <a:endParaRPr lang="en-US" sz="1100" b="0" dirty="0">
                        <a:solidFill>
                          <a:srgbClr val="002060"/>
                        </a:solidFill>
                        <a:effectLst/>
                        <a:latin typeface="Chulabhorn Likit Text" panose="00000800000000000000" pitchFamily="2" charset="-34"/>
                        <a:ea typeface="Calibri" panose="020F0502020204030204" pitchFamily="34" charset="0"/>
                        <a:cs typeface="Chulabhorn Likit Text" panose="00000800000000000000" pitchFamily="2" charset="-34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th-TH" sz="1100" b="0" dirty="0">
                          <a:solidFill>
                            <a:srgbClr val="002060"/>
                          </a:solidFill>
                          <a:effectLst/>
                          <a:latin typeface="Chulabhorn Likit Text" panose="00000800000000000000" pitchFamily="2" charset="-34"/>
                          <a:ea typeface="Times New Roman" panose="02020603050405020304" pitchFamily="18" charset="0"/>
                          <a:cs typeface="Chulabhorn Likit Text" panose="00000800000000000000" pitchFamily="2" charset="-34"/>
                        </a:rPr>
                        <a:t>สกส.</a:t>
                      </a:r>
                      <a:endParaRPr lang="en-US" sz="1100" b="0" dirty="0">
                        <a:solidFill>
                          <a:srgbClr val="002060"/>
                        </a:solidFill>
                        <a:effectLst/>
                        <a:latin typeface="Chulabhorn Likit Text" panose="00000800000000000000" pitchFamily="2" charset="-34"/>
                        <a:ea typeface="Calibri" panose="020F0502020204030204" pitchFamily="34" charset="0"/>
                        <a:cs typeface="Chulabhorn Likit Text" panose="00000800000000000000" pitchFamily="2" charset="-34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761970" rtl="0" eaLnBrk="1" fontAlgn="auto" latinLnBrk="0" hangingPunct="1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h-TH" sz="1100" b="0" kern="1200" dirty="0" smtClean="0">
                          <a:solidFill>
                            <a:srgbClr val="002060"/>
                          </a:solidFill>
                          <a:effectLst/>
                          <a:latin typeface="Chulabhorn Likit Text" panose="00000800000000000000" pitchFamily="2" charset="-34"/>
                          <a:ea typeface="+mn-ea"/>
                          <a:cs typeface="Chulabhorn Likit Text" panose="00000800000000000000" pitchFamily="2" charset="-34"/>
                        </a:rPr>
                        <a:t>สกส. </a:t>
                      </a:r>
                      <a:br>
                        <a:rPr lang="th-TH" sz="1100" b="0" kern="1200" dirty="0" smtClean="0">
                          <a:solidFill>
                            <a:srgbClr val="002060"/>
                          </a:solidFill>
                          <a:effectLst/>
                          <a:latin typeface="Chulabhorn Likit Text" panose="00000800000000000000" pitchFamily="2" charset="-34"/>
                          <a:ea typeface="+mn-ea"/>
                          <a:cs typeface="Chulabhorn Likit Text" panose="00000800000000000000" pitchFamily="2" charset="-34"/>
                        </a:rPr>
                      </a:br>
                      <a:r>
                        <a:rPr lang="th-TH" sz="1100" b="0" kern="1200" dirty="0" smtClean="0">
                          <a:solidFill>
                            <a:srgbClr val="002060"/>
                          </a:solidFill>
                          <a:effectLst/>
                          <a:latin typeface="Chulabhorn Likit Text" panose="00000800000000000000" pitchFamily="2" charset="-34"/>
                          <a:ea typeface="+mn-ea"/>
                          <a:cs typeface="Chulabhorn Likit Text" panose="00000800000000000000" pitchFamily="2" charset="-34"/>
                        </a:rPr>
                        <a:t>(ศก.)</a:t>
                      </a:r>
                      <a:endParaRPr lang="en-US" sz="1100" b="0" dirty="0">
                        <a:solidFill>
                          <a:srgbClr val="002060"/>
                        </a:solidFill>
                        <a:effectLst/>
                        <a:latin typeface="Chulabhorn Likit Text" panose="00000800000000000000" pitchFamily="2" charset="-34"/>
                        <a:ea typeface="Calibri" panose="020F0502020204030204" pitchFamily="34" charset="0"/>
                        <a:cs typeface="Chulabhorn Likit Text" panose="00000800000000000000" pitchFamily="2" charset="-34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207199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535174608"/>
      </p:ext>
    </p:extLst>
  </p:cSld>
  <p:clrMapOvr>
    <a:masterClrMapping/>
  </p:clrMapOvr>
</p:sld>
</file>

<file path=ppt/slides/slide1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ชื่อเรื่อง 1"/>
          <p:cNvSpPr>
            <a:spLocks noGrp="1"/>
          </p:cNvSpPr>
          <p:nvPr>
            <p:ph type="title"/>
          </p:nvPr>
        </p:nvSpPr>
        <p:spPr>
          <a:xfrm>
            <a:off x="1914220" y="228428"/>
            <a:ext cx="6339974" cy="477781"/>
          </a:xfrm>
          <a:solidFill>
            <a:schemeClr val="accent2">
              <a:lumMod val="20000"/>
              <a:lumOff val="80000"/>
            </a:schemeClr>
          </a:solidFill>
          <a:ln>
            <a:noFill/>
          </a:ln>
          <a:effectLst>
            <a:outerShdw blurRad="57785" dist="33020" dir="318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brightRoom" dir="t">
              <a:rot lat="0" lon="0" rev="600000"/>
            </a:lightRig>
          </a:scene3d>
          <a:sp3d prstMaterial="metal">
            <a:bevelT w="38100" h="57150" prst="angle"/>
          </a:sp3d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>
            <a:noAutofit/>
          </a:bodyPr>
          <a:lstStyle/>
          <a:p>
            <a:pPr algn="ctr"/>
            <a:r>
              <a:rPr lang="th-TH" sz="1600" b="1" dirty="0">
                <a:solidFill>
                  <a:srgbClr val="002060"/>
                </a:solidFill>
                <a:latin typeface="Chulabhorn Likit Text" panose="00000500000000000000" pitchFamily="50" charset="-34"/>
                <a:ea typeface="Calibri" panose="020F0502020204030204" pitchFamily="34" charset="0"/>
                <a:cs typeface="Chulabhorn Likit Text" panose="00000500000000000000" pitchFamily="50" charset="-34"/>
              </a:rPr>
              <a:t>โครงการกิจกรรมตาม</a:t>
            </a:r>
            <a:r>
              <a:rPr lang="th-TH" sz="1600" b="1" dirty="0">
                <a:solidFill>
                  <a:srgbClr val="002060"/>
                </a:solidFill>
                <a:latin typeface="Chulabhorn Likit Text" panose="00000500000000000000" pitchFamily="50" charset="-34"/>
                <a:ea typeface="Times New Roman" panose="02020603050405020304" pitchFamily="18" charset="0"/>
                <a:cs typeface="Chulabhorn Likit Text" panose="00000500000000000000" pitchFamily="50" charset="-34"/>
              </a:rPr>
              <a:t>แผนปฏิบัติการดิจิทัลประจำปีบัญชี </a:t>
            </a:r>
            <a:r>
              <a:rPr lang="th-TH" sz="1600" b="1" dirty="0" smtClean="0">
                <a:solidFill>
                  <a:srgbClr val="002060"/>
                </a:solidFill>
                <a:latin typeface="Chulabhorn Likit Text" panose="00000500000000000000" pitchFamily="50" charset="-34"/>
                <a:ea typeface="Times New Roman" panose="02020603050405020304" pitchFamily="18" charset="0"/>
                <a:cs typeface="Chulabhorn Likit Text" panose="00000500000000000000" pitchFamily="50" charset="-34"/>
              </a:rPr>
              <a:t>256</a:t>
            </a:r>
            <a:r>
              <a:rPr lang="en-US" sz="1600" b="1" dirty="0" smtClean="0">
                <a:solidFill>
                  <a:srgbClr val="002060"/>
                </a:solidFill>
                <a:latin typeface="Chulabhorn Likit Text" panose="00000500000000000000" pitchFamily="50" charset="-34"/>
                <a:ea typeface="Times New Roman" panose="02020603050405020304" pitchFamily="18" charset="0"/>
                <a:cs typeface="Chulabhorn Likit Text" panose="00000500000000000000" pitchFamily="50" charset="-34"/>
              </a:rPr>
              <a:t>7</a:t>
            </a:r>
            <a:endParaRPr lang="th-TH" sz="1600" b="1" dirty="0">
              <a:solidFill>
                <a:srgbClr val="002060"/>
              </a:solidFill>
              <a:latin typeface="Chulabhorn Likit Text" panose="00000500000000000000" pitchFamily="50" charset="-34"/>
              <a:cs typeface="Chulabhorn Likit Text" panose="00000500000000000000" pitchFamily="50" charset="-34"/>
            </a:endParaRPr>
          </a:p>
        </p:txBody>
      </p:sp>
      <p:sp>
        <p:nvSpPr>
          <p:cNvPr id="11" name="Rectangle 3"/>
          <p:cNvSpPr>
            <a:spLocks noChangeArrowheads="1"/>
          </p:cNvSpPr>
          <p:nvPr/>
        </p:nvSpPr>
        <p:spPr bwMode="auto">
          <a:xfrm>
            <a:off x="610449" y="818672"/>
            <a:ext cx="8467587" cy="373179"/>
          </a:xfrm>
          <a:prstGeom prst="rect">
            <a:avLst/>
          </a:prstGeom>
          <a:solidFill>
            <a:srgbClr val="FBF8F1"/>
          </a:solidFill>
          <a:ln>
            <a:noFill/>
          </a:ln>
          <a:effectLst/>
        </p:spPr>
        <p:txBody>
          <a:bodyPr vert="horz" wrap="square" lIns="76200" tIns="38100" rIns="76200" bIns="38100" numCol="1" anchor="ctr" anchorCtr="0" compatLnSpc="1">
            <a:prstTxWarp prst="textNoShape">
              <a:avLst/>
            </a:prstTxWarp>
            <a:spAutoFit/>
          </a:bodyPr>
          <a:lstStyle/>
          <a:p>
            <a:pPr eaLnBrk="0" fontAlgn="base" hangingPunct="0">
              <a:lnSpc>
                <a:spcPct val="150000"/>
              </a:lnSpc>
              <a:spcBef>
                <a:spcPct val="0"/>
              </a:spcBef>
              <a:spcAft>
                <a:spcPct val="0"/>
              </a:spcAft>
            </a:pPr>
            <a:r>
              <a:rPr lang="th-TH" sz="1400" b="1" dirty="0">
                <a:solidFill>
                  <a:srgbClr val="002060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ประเด็นการพัฒนาที่ 4</a:t>
            </a:r>
            <a:r>
              <a:rPr lang="en-US" sz="1400" b="1" dirty="0">
                <a:solidFill>
                  <a:srgbClr val="002060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 </a:t>
            </a:r>
            <a:r>
              <a:rPr lang="th-TH" sz="1400" b="1" dirty="0">
                <a:solidFill>
                  <a:srgbClr val="002060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การบริหารจัดการข้อมูลสารสนเทศและเทคโนโลยีดิจิทัลตามหลักธรรมา</a:t>
            </a:r>
            <a:r>
              <a:rPr lang="th-TH" sz="1400" b="1" dirty="0" err="1">
                <a:solidFill>
                  <a:srgbClr val="002060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ภิ</a:t>
            </a:r>
            <a:r>
              <a:rPr lang="th-TH" sz="1400" b="1" dirty="0">
                <a:solidFill>
                  <a:srgbClr val="002060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บาล</a:t>
            </a:r>
          </a:p>
        </p:txBody>
      </p:sp>
      <p:sp>
        <p:nvSpPr>
          <p:cNvPr id="12" name="Rectangle 6"/>
          <p:cNvSpPr>
            <a:spLocks noChangeArrowheads="1"/>
          </p:cNvSpPr>
          <p:nvPr/>
        </p:nvSpPr>
        <p:spPr bwMode="auto">
          <a:xfrm>
            <a:off x="874449" y="2394768"/>
            <a:ext cx="153953" cy="3077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76200" tIns="38100" rIns="76200" bIns="38100" numCol="1" anchor="ctr" anchorCtr="0" compatLnSpc="1">
            <a:prstTxWarp prst="textNoShape">
              <a:avLst/>
            </a:prstTxWarp>
            <a:spAutoFit/>
          </a:bodyPr>
          <a:lstStyle/>
          <a:p>
            <a:endParaRPr lang="th-TH" sz="1500"/>
          </a:p>
        </p:txBody>
      </p:sp>
      <p:graphicFrame>
        <p:nvGraphicFramePr>
          <p:cNvPr id="14" name="ตาราง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834171977"/>
              </p:ext>
            </p:extLst>
          </p:nvPr>
        </p:nvGraphicFramePr>
        <p:xfrm>
          <a:off x="379470" y="1276217"/>
          <a:ext cx="9401059" cy="2399160"/>
        </p:xfrm>
        <a:graphic>
          <a:graphicData uri="http://schemas.openxmlformats.org/drawingml/2006/table">
            <a:tbl>
              <a:tblPr firstRow="1" firstCol="1" bandRow="1">
                <a:tableStyleId>{5C22544A-7EE6-4342-B048-85BDC9FD1C3A}</a:tableStyleId>
              </a:tblPr>
              <a:tblGrid>
                <a:gridCol w="1898345">
                  <a:extLst>
                    <a:ext uri="{9D8B030D-6E8A-4147-A177-3AD203B41FA5}">
                      <a16:colId xmlns:a16="http://schemas.microsoft.com/office/drawing/2014/main" val="1529843645"/>
                    </a:ext>
                  </a:extLst>
                </a:gridCol>
                <a:gridCol w="1170694">
                  <a:extLst>
                    <a:ext uri="{9D8B030D-6E8A-4147-A177-3AD203B41FA5}">
                      <a16:colId xmlns:a16="http://schemas.microsoft.com/office/drawing/2014/main" val="884212782"/>
                    </a:ext>
                  </a:extLst>
                </a:gridCol>
                <a:gridCol w="1170694">
                  <a:extLst>
                    <a:ext uri="{9D8B030D-6E8A-4147-A177-3AD203B41FA5}">
                      <a16:colId xmlns:a16="http://schemas.microsoft.com/office/drawing/2014/main" val="3442627984"/>
                    </a:ext>
                  </a:extLst>
                </a:gridCol>
                <a:gridCol w="1069254">
                  <a:extLst>
                    <a:ext uri="{9D8B030D-6E8A-4147-A177-3AD203B41FA5}">
                      <a16:colId xmlns:a16="http://schemas.microsoft.com/office/drawing/2014/main" val="2558019147"/>
                    </a:ext>
                  </a:extLst>
                </a:gridCol>
                <a:gridCol w="166190">
                  <a:extLst>
                    <a:ext uri="{9D8B030D-6E8A-4147-A177-3AD203B41FA5}">
                      <a16:colId xmlns:a16="http://schemas.microsoft.com/office/drawing/2014/main" val="3984005289"/>
                    </a:ext>
                  </a:extLst>
                </a:gridCol>
                <a:gridCol w="166190">
                  <a:extLst>
                    <a:ext uri="{9D8B030D-6E8A-4147-A177-3AD203B41FA5}">
                      <a16:colId xmlns:a16="http://schemas.microsoft.com/office/drawing/2014/main" val="1350483379"/>
                    </a:ext>
                  </a:extLst>
                </a:gridCol>
                <a:gridCol w="168903">
                  <a:extLst>
                    <a:ext uri="{9D8B030D-6E8A-4147-A177-3AD203B41FA5}">
                      <a16:colId xmlns:a16="http://schemas.microsoft.com/office/drawing/2014/main" val="1105111200"/>
                    </a:ext>
                  </a:extLst>
                </a:gridCol>
                <a:gridCol w="166190">
                  <a:extLst>
                    <a:ext uri="{9D8B030D-6E8A-4147-A177-3AD203B41FA5}">
                      <a16:colId xmlns:a16="http://schemas.microsoft.com/office/drawing/2014/main" val="929840233"/>
                    </a:ext>
                  </a:extLst>
                </a:gridCol>
                <a:gridCol w="166190">
                  <a:extLst>
                    <a:ext uri="{9D8B030D-6E8A-4147-A177-3AD203B41FA5}">
                      <a16:colId xmlns:a16="http://schemas.microsoft.com/office/drawing/2014/main" val="2274045035"/>
                    </a:ext>
                  </a:extLst>
                </a:gridCol>
                <a:gridCol w="168902">
                  <a:extLst>
                    <a:ext uri="{9D8B030D-6E8A-4147-A177-3AD203B41FA5}">
                      <a16:colId xmlns:a16="http://schemas.microsoft.com/office/drawing/2014/main" val="3131481710"/>
                    </a:ext>
                  </a:extLst>
                </a:gridCol>
                <a:gridCol w="166190">
                  <a:extLst>
                    <a:ext uri="{9D8B030D-6E8A-4147-A177-3AD203B41FA5}">
                      <a16:colId xmlns:a16="http://schemas.microsoft.com/office/drawing/2014/main" val="1811053407"/>
                    </a:ext>
                  </a:extLst>
                </a:gridCol>
                <a:gridCol w="166190">
                  <a:extLst>
                    <a:ext uri="{9D8B030D-6E8A-4147-A177-3AD203B41FA5}">
                      <a16:colId xmlns:a16="http://schemas.microsoft.com/office/drawing/2014/main" val="3330459422"/>
                    </a:ext>
                  </a:extLst>
                </a:gridCol>
                <a:gridCol w="168902">
                  <a:extLst>
                    <a:ext uri="{9D8B030D-6E8A-4147-A177-3AD203B41FA5}">
                      <a16:colId xmlns:a16="http://schemas.microsoft.com/office/drawing/2014/main" val="4039713549"/>
                    </a:ext>
                  </a:extLst>
                </a:gridCol>
                <a:gridCol w="166190">
                  <a:extLst>
                    <a:ext uri="{9D8B030D-6E8A-4147-A177-3AD203B41FA5}">
                      <a16:colId xmlns:a16="http://schemas.microsoft.com/office/drawing/2014/main" val="2998007452"/>
                    </a:ext>
                  </a:extLst>
                </a:gridCol>
                <a:gridCol w="168902">
                  <a:extLst>
                    <a:ext uri="{9D8B030D-6E8A-4147-A177-3AD203B41FA5}">
                      <a16:colId xmlns:a16="http://schemas.microsoft.com/office/drawing/2014/main" val="2068950631"/>
                    </a:ext>
                  </a:extLst>
                </a:gridCol>
                <a:gridCol w="168903">
                  <a:extLst>
                    <a:ext uri="{9D8B030D-6E8A-4147-A177-3AD203B41FA5}">
                      <a16:colId xmlns:a16="http://schemas.microsoft.com/office/drawing/2014/main" val="1283467137"/>
                    </a:ext>
                  </a:extLst>
                </a:gridCol>
                <a:gridCol w="1042115">
                  <a:extLst>
                    <a:ext uri="{9D8B030D-6E8A-4147-A177-3AD203B41FA5}">
                      <a16:colId xmlns:a16="http://schemas.microsoft.com/office/drawing/2014/main" val="4256785886"/>
                    </a:ext>
                  </a:extLst>
                </a:gridCol>
                <a:gridCol w="1042115">
                  <a:extLst>
                    <a:ext uri="{9D8B030D-6E8A-4147-A177-3AD203B41FA5}">
                      <a16:colId xmlns:a16="http://schemas.microsoft.com/office/drawing/2014/main" val="3597426609"/>
                    </a:ext>
                  </a:extLst>
                </a:gridCol>
              </a:tblGrid>
              <a:tr h="608210">
                <a:tc rowSpan="2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th-TH" sz="1100" b="1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กลยุทธ์/</a:t>
                      </a:r>
                      <a:r>
                        <a:rPr lang="en-US" sz="1100" b="1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</a:t>
                      </a:r>
                      <a:r>
                        <a:rPr lang="th-TH" sz="1100" b="1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แผนงาน/โครงการ</a:t>
                      </a:r>
                      <a:r>
                        <a:rPr lang="en-US" sz="1100" b="1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</a:t>
                      </a:r>
                      <a:endParaRPr lang="en-US" sz="1100" b="1" dirty="0">
                        <a:solidFill>
                          <a:srgbClr val="002060"/>
                        </a:solidFill>
                        <a:effectLst/>
                        <a:latin typeface="Chulabhorn Likit Text" panose="00000500000000000000" pitchFamily="50" charset="-34"/>
                        <a:ea typeface="Times New Roman" panose="02020603050405020304" pitchFamily="18" charset="0"/>
                        <a:cs typeface="Chulabhorn Likit Text" panose="00000500000000000000" pitchFamily="50" charset="-34"/>
                      </a:endParaRPr>
                    </a:p>
                  </a:txBody>
                  <a:tcPr marL="57150" marR="5715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indent="0" algn="ctr" defTabSz="761970" rtl="0" eaLnBrk="1" fontAlgn="auto" latinLnBrk="0" hangingPunct="1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th-TH" sz="1100" b="1" dirty="0">
                        <a:solidFill>
                          <a:srgbClr val="00206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  <a:p>
                      <a:pPr marL="0" marR="0" indent="0" algn="ctr" defTabSz="761970" rtl="0" eaLnBrk="1" fontAlgn="auto" latinLnBrk="0" hangingPunct="1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h-TH" sz="1100" b="1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เป้าหมาย</a:t>
                      </a:r>
                    </a:p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endParaRPr lang="en-US" sz="1100" b="1" dirty="0">
                        <a:solidFill>
                          <a:srgbClr val="002060"/>
                        </a:solidFill>
                        <a:effectLst/>
                        <a:latin typeface="Chulabhorn Likit Text" panose="00000500000000000000" pitchFamily="50" charset="-34"/>
                        <a:ea typeface="Calibri" panose="020F0502020204030204" pitchFamily="34" charset="0"/>
                        <a:cs typeface="Chulabhorn Likit Text" panose="00000500000000000000" pitchFamily="50" charset="-34"/>
                      </a:endParaRPr>
                    </a:p>
                  </a:txBody>
                  <a:tcPr marL="57150" marR="5715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endParaRPr lang="en-US" sz="1800" b="1" dirty="0">
                        <a:solidFill>
                          <a:schemeClr val="tx1"/>
                        </a:solidFill>
                        <a:effectLst/>
                        <a:latin typeface="TH SarabunPSK" panose="020B0500040200020003" pitchFamily="34" charset="-34"/>
                        <a:ea typeface="Calibri" panose="020F0502020204030204" pitchFamily="34" charset="0"/>
                        <a:cs typeface="TH SarabunPSK" panose="020B0500040200020003" pitchFamily="34" charset="-34"/>
                      </a:endParaRPr>
                    </a:p>
                  </a:txBody>
                  <a:tcPr marL="57150" marR="57150" marT="0" marB="0" anchor="ctr">
                    <a:solidFill>
                      <a:schemeClr val="accent4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761970" rtl="0" eaLnBrk="1" fontAlgn="auto" latinLnBrk="0" hangingPunct="1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h-TH" sz="1100" b="1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/>
                      </a:r>
                      <a:br>
                        <a:rPr lang="th-TH" sz="1100" b="1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</a:br>
                      <a:r>
                        <a:rPr lang="th-TH" sz="1100" b="1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งบประมาณ</a:t>
                      </a:r>
                      <a:endParaRPr lang="en-US" sz="1100" b="1" dirty="0">
                        <a:solidFill>
                          <a:srgbClr val="00206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th-TH" sz="1100" b="1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(บาท)</a:t>
                      </a:r>
                      <a:r>
                        <a:rPr lang="en-US" sz="1100" b="1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 </a:t>
                      </a:r>
                      <a:endParaRPr lang="en-US" sz="1100" b="1" dirty="0">
                        <a:solidFill>
                          <a:srgbClr val="002060"/>
                        </a:solidFill>
                        <a:effectLst/>
                        <a:latin typeface="Chulabhorn Likit Text" panose="00000500000000000000" pitchFamily="50" charset="-34"/>
                        <a:ea typeface="Calibri" panose="020F0502020204030204" pitchFamily="34" charset="0"/>
                        <a:cs typeface="Chulabhorn Likit Text" panose="00000500000000000000" pitchFamily="50" charset="-34"/>
                      </a:endParaRPr>
                    </a:p>
                  </a:txBody>
                  <a:tcPr marL="57150" marR="5715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 gridSpan="12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th-TH" sz="1100" b="1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ระยะเวลาดำเนินการในปีงบประมาณ </a:t>
                      </a:r>
                      <a:br>
                        <a:rPr lang="th-TH" sz="1100" b="1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</a:br>
                      <a:r>
                        <a:rPr lang="th-TH" sz="1100" b="1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พ.ศ. 256</a:t>
                      </a:r>
                      <a:r>
                        <a:rPr lang="en-US" sz="1100" b="1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6</a:t>
                      </a:r>
                      <a:endParaRPr lang="en-US" sz="1100" b="1" dirty="0">
                        <a:solidFill>
                          <a:srgbClr val="002060"/>
                        </a:solidFill>
                        <a:effectLst/>
                        <a:latin typeface="Chulabhorn Likit Text" panose="00000500000000000000" pitchFamily="50" charset="-34"/>
                        <a:ea typeface="Calibri" panose="020F0502020204030204" pitchFamily="34" charset="0"/>
                        <a:cs typeface="Chulabhorn Likit Text" panose="00000500000000000000" pitchFamily="50" charset="-34"/>
                      </a:endParaRPr>
                    </a:p>
                  </a:txBody>
                  <a:tcPr marL="57150" marR="5715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b="1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 </a:t>
                      </a:r>
                    </a:p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th-TH" sz="1100" b="1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ผู้รับผิดชอบ</a:t>
                      </a:r>
                      <a:endParaRPr lang="en-US" sz="1100" b="1" dirty="0">
                        <a:solidFill>
                          <a:srgbClr val="002060"/>
                        </a:solidFill>
                        <a:effectLst/>
                        <a:latin typeface="Chulabhorn Likit Text" panose="00000500000000000000" pitchFamily="50" charset="-34"/>
                        <a:ea typeface="Calibri" panose="020F0502020204030204" pitchFamily="34" charset="0"/>
                        <a:cs typeface="Chulabhorn Likit Text" panose="00000500000000000000" pitchFamily="50" charset="-34"/>
                      </a:endParaRPr>
                    </a:p>
                  </a:txBody>
                  <a:tcPr marL="57150" marR="5715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indent="0" algn="ctr" defTabSz="761970" rtl="0" eaLnBrk="1" fontAlgn="auto" latinLnBrk="0" hangingPunct="1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h-TH" sz="1100" b="1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หน่วยงานดำเนินการ</a:t>
                      </a:r>
                      <a:endParaRPr lang="en-US" sz="1100" b="1" dirty="0">
                        <a:solidFill>
                          <a:srgbClr val="002060"/>
                        </a:solidFill>
                        <a:effectLst/>
                        <a:latin typeface="Chulabhorn Likit Text" panose="00000500000000000000" pitchFamily="50" charset="-34"/>
                        <a:ea typeface="Calibri" panose="020F0502020204030204" pitchFamily="34" charset="0"/>
                        <a:cs typeface="Chulabhorn Likit Text" panose="00000500000000000000" pitchFamily="50" charset="-34"/>
                      </a:endParaRPr>
                    </a:p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endParaRPr lang="en-US" sz="1100" b="1" dirty="0">
                        <a:solidFill>
                          <a:srgbClr val="002060"/>
                        </a:solidFill>
                        <a:effectLst/>
                        <a:latin typeface="Chulabhorn Likit Text" panose="00000500000000000000" pitchFamily="50" charset="-34"/>
                        <a:ea typeface="Calibri" panose="020F0502020204030204" pitchFamily="34" charset="0"/>
                        <a:cs typeface="Chulabhorn Likit Text" panose="00000500000000000000" pitchFamily="50" charset="-34"/>
                      </a:endParaRPr>
                    </a:p>
                  </a:txBody>
                  <a:tcPr marL="57150" marR="5715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56831086"/>
                  </a:ext>
                </a:extLst>
              </a:tr>
              <a:tr h="448781">
                <a:tc vMerge="1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endParaRPr lang="en-US" sz="1800" b="1" dirty="0">
                        <a:solidFill>
                          <a:schemeClr val="tx1"/>
                        </a:solidFill>
                        <a:effectLst/>
                        <a:latin typeface="TH SarabunPSK" panose="020B0500040200020003" pitchFamily="34" charset="-34"/>
                        <a:ea typeface="Times New Roman" panose="02020603050405020304" pitchFamily="18" charset="0"/>
                        <a:cs typeface="TH SarabunPSK" panose="020B0500040200020003" pitchFamily="34" charset="-34"/>
                      </a:endParaRPr>
                    </a:p>
                  </a:txBody>
                  <a:tcPr marL="57150" marR="57150" marT="0" marB="0" anchor="ctr">
                    <a:solidFill>
                      <a:schemeClr val="accent4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761970" rtl="0" eaLnBrk="1" fontAlgn="auto" latinLnBrk="0" hangingPunct="1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h-TH" sz="1100" b="1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หน่วยนับ</a:t>
                      </a:r>
                      <a:endParaRPr lang="en-US" sz="1100" b="1" dirty="0">
                        <a:solidFill>
                          <a:srgbClr val="002060"/>
                        </a:solidFill>
                        <a:effectLst/>
                        <a:latin typeface="Chulabhorn Likit Text" panose="00000500000000000000" pitchFamily="50" charset="-34"/>
                        <a:ea typeface="Calibri" panose="020F0502020204030204" pitchFamily="34" charset="0"/>
                        <a:cs typeface="Chulabhorn Likit Text" panose="00000500000000000000" pitchFamily="50" charset="-34"/>
                      </a:endParaRPr>
                    </a:p>
                  </a:txBody>
                  <a:tcPr marL="57150" marR="5715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th-TH" sz="1100" b="1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ea typeface="Calibri" panose="020F0502020204030204" pitchFamily="34" charset="0"/>
                          <a:cs typeface="Chulabhorn Likit Text" panose="00000500000000000000" pitchFamily="50" charset="-34"/>
                        </a:rPr>
                        <a:t>จำนวน</a:t>
                      </a:r>
                      <a:endParaRPr lang="en-US" sz="1100" b="1" dirty="0">
                        <a:solidFill>
                          <a:srgbClr val="002060"/>
                        </a:solidFill>
                        <a:effectLst/>
                        <a:latin typeface="Chulabhorn Likit Text" panose="00000500000000000000" pitchFamily="50" charset="-34"/>
                        <a:ea typeface="Calibri" panose="020F0502020204030204" pitchFamily="34" charset="0"/>
                        <a:cs typeface="Chulabhorn Likit Text" panose="00000500000000000000" pitchFamily="50" charset="-34"/>
                      </a:endParaRPr>
                    </a:p>
                  </a:txBody>
                  <a:tcPr marL="57150" marR="5715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endParaRPr lang="en-US" sz="1100" b="1" dirty="0">
                        <a:solidFill>
                          <a:srgbClr val="002060"/>
                        </a:solidFill>
                        <a:effectLst/>
                        <a:latin typeface="Chulabhorn Likit Text" panose="00000500000000000000" pitchFamily="50" charset="-34"/>
                        <a:ea typeface="Calibri" panose="020F0502020204030204" pitchFamily="34" charset="0"/>
                        <a:cs typeface="Chulabhorn Likit Text" panose="00000500000000000000" pitchFamily="50" charset="-34"/>
                      </a:endParaRPr>
                    </a:p>
                  </a:txBody>
                  <a:tcPr marL="57150" marR="5715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th-TH" sz="1100" b="1" spc="-100" baseline="0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ไตรมาส 1</a:t>
                      </a:r>
                      <a:endParaRPr lang="en-US" sz="1100" b="1" spc="-100" baseline="0" dirty="0">
                        <a:solidFill>
                          <a:srgbClr val="002060"/>
                        </a:solidFill>
                        <a:effectLst/>
                        <a:latin typeface="Chulabhorn Likit Text" panose="00000500000000000000" pitchFamily="50" charset="-34"/>
                        <a:ea typeface="Calibri" panose="020F0502020204030204" pitchFamily="34" charset="0"/>
                        <a:cs typeface="Chulabhorn Likit Text" panose="00000500000000000000" pitchFamily="50" charset="-34"/>
                      </a:endParaRPr>
                    </a:p>
                  </a:txBody>
                  <a:tcPr marL="57150" marR="5715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 gridSpan="3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th-TH" sz="1100" b="1" spc="-100" baseline="0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ไตรมาส 2</a:t>
                      </a:r>
                      <a:endParaRPr lang="en-US" sz="1100" b="1" spc="-100" baseline="0" dirty="0">
                        <a:solidFill>
                          <a:srgbClr val="002060"/>
                        </a:solidFill>
                        <a:effectLst/>
                        <a:latin typeface="Chulabhorn Likit Text" panose="00000500000000000000" pitchFamily="50" charset="-34"/>
                        <a:ea typeface="Calibri" panose="020F0502020204030204" pitchFamily="34" charset="0"/>
                        <a:cs typeface="Chulabhorn Likit Text" panose="00000500000000000000" pitchFamily="50" charset="-34"/>
                      </a:endParaRPr>
                    </a:p>
                  </a:txBody>
                  <a:tcPr marL="57150" marR="5715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 gridSpan="3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th-TH" sz="1100" b="1" spc="-100" baseline="0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ไตรมาส 3</a:t>
                      </a:r>
                      <a:endParaRPr lang="en-US" sz="1100" b="1" spc="-100" baseline="0" dirty="0">
                        <a:solidFill>
                          <a:srgbClr val="002060"/>
                        </a:solidFill>
                        <a:effectLst/>
                        <a:latin typeface="Chulabhorn Likit Text" panose="00000500000000000000" pitchFamily="50" charset="-34"/>
                        <a:ea typeface="Calibri" panose="020F0502020204030204" pitchFamily="34" charset="0"/>
                        <a:cs typeface="Chulabhorn Likit Text" panose="00000500000000000000" pitchFamily="50" charset="-34"/>
                      </a:endParaRPr>
                    </a:p>
                  </a:txBody>
                  <a:tcPr marL="57150" marR="5715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 gridSpan="3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th-TH" sz="1100" b="1" spc="-100" baseline="0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ไตรมาส 4</a:t>
                      </a:r>
                      <a:endParaRPr lang="en-US" sz="1100" b="1" spc="-100" baseline="0" dirty="0">
                        <a:solidFill>
                          <a:srgbClr val="002060"/>
                        </a:solidFill>
                        <a:effectLst/>
                        <a:latin typeface="Chulabhorn Likit Text" panose="00000500000000000000" pitchFamily="50" charset="-34"/>
                        <a:ea typeface="Calibri" panose="020F0502020204030204" pitchFamily="34" charset="0"/>
                        <a:cs typeface="Chulabhorn Likit Text" panose="00000500000000000000" pitchFamily="50" charset="-34"/>
                      </a:endParaRPr>
                    </a:p>
                  </a:txBody>
                  <a:tcPr marL="57150" marR="5715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endParaRPr lang="en-US" sz="1100" b="1" dirty="0">
                        <a:solidFill>
                          <a:srgbClr val="002060"/>
                        </a:solidFill>
                        <a:effectLst/>
                        <a:latin typeface="Chulabhorn Likit Text" panose="00000500000000000000" pitchFamily="50" charset="-34"/>
                        <a:ea typeface="Calibri" panose="020F0502020204030204" pitchFamily="34" charset="0"/>
                        <a:cs typeface="Chulabhorn Likit Text" panose="00000500000000000000" pitchFamily="50" charset="-34"/>
                      </a:endParaRPr>
                    </a:p>
                  </a:txBody>
                  <a:tcPr marL="57150" marR="5715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endParaRPr lang="en-US" sz="1800" b="1" dirty="0">
                        <a:solidFill>
                          <a:schemeClr val="tx1"/>
                        </a:solidFill>
                        <a:effectLst/>
                        <a:latin typeface="TH SarabunPSK" panose="020B0500040200020003" pitchFamily="34" charset="-34"/>
                        <a:ea typeface="Calibri" panose="020F0502020204030204" pitchFamily="34" charset="0"/>
                        <a:cs typeface="TH SarabunPSK" panose="020B0500040200020003" pitchFamily="34" charset="-34"/>
                      </a:endParaRPr>
                    </a:p>
                  </a:txBody>
                  <a:tcPr marL="57150" marR="57150" marT="0" marB="0" anchor="ctr">
                    <a:solidFill>
                      <a:schemeClr val="accent4">
                        <a:lumMod val="40000"/>
                        <a:lumOff val="6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89853954"/>
                  </a:ext>
                </a:extLst>
              </a:tr>
              <a:tr h="445231">
                <a:tc gridSpan="3">
                  <a:txBody>
                    <a:bodyPr/>
                    <a:lstStyle/>
                    <a:p>
                      <a:pPr marL="0" marR="0" indent="0" algn="l" defTabSz="761970" rtl="0" eaLnBrk="1" fontAlgn="auto" latinLnBrk="0" hangingPunct="1">
                        <a:lnSpc>
                          <a:spcPct val="12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h-TH" sz="1100" b="1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แผนงาน :</a:t>
                      </a:r>
                      <a:r>
                        <a:rPr lang="en-US" sz="1100" b="1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</a:t>
                      </a:r>
                      <a:r>
                        <a:rPr lang="th-TH" sz="1100" b="1" kern="1200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จัดหาเทคโนโลยีดิจิทัลขององค์กร ให้สามารถเชื่อมโยงข้อมูลได้ทั่วประเทศ </a:t>
                      </a:r>
                      <a:endParaRPr lang="en-US" sz="1100" dirty="0">
                        <a:solidFill>
                          <a:srgbClr val="002060"/>
                        </a:solidFill>
                        <a:effectLst/>
                        <a:latin typeface="Chulabhorn Likit Text" panose="00000500000000000000" pitchFamily="50" charset="-34"/>
                        <a:ea typeface="Calibri" panose="020F0502020204030204" pitchFamily="34" charset="0"/>
                        <a:cs typeface="Chulabhorn Likit Text" panose="00000500000000000000" pitchFamily="50" charset="-34"/>
                      </a:endParaRPr>
                    </a:p>
                  </a:txBody>
                  <a:tcPr marL="57150" marR="5715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>
                    <a:solidFill>
                      <a:srgbClr val="EC7A2C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endParaRPr lang="en-US" sz="1100" b="1" dirty="0">
                        <a:solidFill>
                          <a:srgbClr val="002060"/>
                        </a:solidFill>
                        <a:effectLst/>
                        <a:latin typeface="Chulabhorn Likit Text" panose="00000800000000000000" pitchFamily="2" charset="-34"/>
                        <a:ea typeface="Calibri" panose="020F0502020204030204" pitchFamily="34" charset="0"/>
                        <a:cs typeface="Chulabhorn Likit Text" panose="00000800000000000000" pitchFamily="2" charset="-34"/>
                      </a:endParaRPr>
                    </a:p>
                  </a:txBody>
                  <a:tcPr marL="57150" marR="5715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n-US" sz="1100" b="1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 </a:t>
                      </a:r>
                      <a:endParaRPr lang="en-US" sz="1100" b="1" dirty="0">
                        <a:solidFill>
                          <a:srgbClr val="002060"/>
                        </a:solidFill>
                        <a:effectLst/>
                        <a:latin typeface="Chulabhorn Likit Text" panose="00000500000000000000" pitchFamily="50" charset="-34"/>
                        <a:ea typeface="Calibri" panose="020F0502020204030204" pitchFamily="34" charset="0"/>
                        <a:cs typeface="Chulabhorn Likit Text" panose="00000500000000000000" pitchFamily="50" charset="-34"/>
                      </a:endParaRPr>
                    </a:p>
                  </a:txBody>
                  <a:tcPr marL="57150" marR="5715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n-US" sz="1100" b="1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 </a:t>
                      </a:r>
                      <a:endParaRPr lang="en-US" sz="1100" b="1" dirty="0">
                        <a:solidFill>
                          <a:srgbClr val="002060"/>
                        </a:solidFill>
                        <a:effectLst/>
                        <a:latin typeface="Chulabhorn Likit Text" panose="00000500000000000000" pitchFamily="50" charset="-34"/>
                        <a:ea typeface="Calibri" panose="020F0502020204030204" pitchFamily="34" charset="0"/>
                        <a:cs typeface="Chulabhorn Likit Text" panose="00000500000000000000" pitchFamily="50" charset="-34"/>
                      </a:endParaRPr>
                    </a:p>
                  </a:txBody>
                  <a:tcPr marL="57150" marR="5715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n-US" sz="1100" b="1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 </a:t>
                      </a:r>
                      <a:endParaRPr lang="en-US" sz="1100" b="1" dirty="0">
                        <a:solidFill>
                          <a:srgbClr val="002060"/>
                        </a:solidFill>
                        <a:effectLst/>
                        <a:latin typeface="Chulabhorn Likit Text" panose="00000500000000000000" pitchFamily="50" charset="-34"/>
                        <a:ea typeface="Calibri" panose="020F0502020204030204" pitchFamily="34" charset="0"/>
                        <a:cs typeface="Chulabhorn Likit Text" panose="00000500000000000000" pitchFamily="50" charset="-34"/>
                      </a:endParaRPr>
                    </a:p>
                  </a:txBody>
                  <a:tcPr marL="57150" marR="5715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n-US" sz="1100" b="0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 </a:t>
                      </a:r>
                      <a:endParaRPr lang="en-US" sz="1100" b="0" dirty="0">
                        <a:solidFill>
                          <a:srgbClr val="002060"/>
                        </a:solidFill>
                        <a:effectLst/>
                        <a:latin typeface="Chulabhorn Likit Text" panose="00000500000000000000" pitchFamily="50" charset="-34"/>
                        <a:ea typeface="Calibri" panose="020F0502020204030204" pitchFamily="34" charset="0"/>
                        <a:cs typeface="Chulabhorn Likit Text" panose="00000500000000000000" pitchFamily="50" charset="-34"/>
                      </a:endParaRPr>
                    </a:p>
                  </a:txBody>
                  <a:tcPr marL="57150" marR="5715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n-US" sz="1100" b="0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 </a:t>
                      </a:r>
                      <a:endParaRPr lang="en-US" sz="1100" b="0" dirty="0">
                        <a:solidFill>
                          <a:srgbClr val="002060"/>
                        </a:solidFill>
                        <a:effectLst/>
                        <a:latin typeface="Chulabhorn Likit Text" panose="00000500000000000000" pitchFamily="50" charset="-34"/>
                        <a:ea typeface="Calibri" panose="020F0502020204030204" pitchFamily="34" charset="0"/>
                        <a:cs typeface="Chulabhorn Likit Text" panose="00000500000000000000" pitchFamily="50" charset="-34"/>
                      </a:endParaRPr>
                    </a:p>
                  </a:txBody>
                  <a:tcPr marL="57150" marR="5715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n-US" sz="1100" b="0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 </a:t>
                      </a:r>
                      <a:endParaRPr lang="en-US" sz="1100" b="0" dirty="0">
                        <a:solidFill>
                          <a:srgbClr val="002060"/>
                        </a:solidFill>
                        <a:effectLst/>
                        <a:latin typeface="Chulabhorn Likit Text" panose="00000500000000000000" pitchFamily="50" charset="-34"/>
                        <a:ea typeface="Calibri" panose="020F0502020204030204" pitchFamily="34" charset="0"/>
                        <a:cs typeface="Chulabhorn Likit Text" panose="00000500000000000000" pitchFamily="50" charset="-34"/>
                      </a:endParaRPr>
                    </a:p>
                  </a:txBody>
                  <a:tcPr marL="57150" marR="5715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n-US" sz="1100" b="0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 </a:t>
                      </a:r>
                      <a:endParaRPr lang="en-US" sz="1100" b="0" dirty="0">
                        <a:solidFill>
                          <a:srgbClr val="002060"/>
                        </a:solidFill>
                        <a:effectLst/>
                        <a:latin typeface="Chulabhorn Likit Text" panose="00000500000000000000" pitchFamily="50" charset="-34"/>
                        <a:ea typeface="Calibri" panose="020F0502020204030204" pitchFamily="34" charset="0"/>
                        <a:cs typeface="Chulabhorn Likit Text" panose="00000500000000000000" pitchFamily="50" charset="-34"/>
                      </a:endParaRPr>
                    </a:p>
                  </a:txBody>
                  <a:tcPr marL="57150" marR="5715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n-US" sz="1100" b="0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 </a:t>
                      </a:r>
                      <a:endParaRPr lang="en-US" sz="1100" b="0" dirty="0">
                        <a:solidFill>
                          <a:srgbClr val="002060"/>
                        </a:solidFill>
                        <a:effectLst/>
                        <a:latin typeface="Chulabhorn Likit Text" panose="00000500000000000000" pitchFamily="50" charset="-34"/>
                        <a:ea typeface="Calibri" panose="020F0502020204030204" pitchFamily="34" charset="0"/>
                        <a:cs typeface="Chulabhorn Likit Text" panose="00000500000000000000" pitchFamily="50" charset="-34"/>
                      </a:endParaRPr>
                    </a:p>
                  </a:txBody>
                  <a:tcPr marL="57150" marR="5715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n-US" sz="1100" b="0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 </a:t>
                      </a:r>
                      <a:endParaRPr lang="en-US" sz="1100" b="0" dirty="0">
                        <a:solidFill>
                          <a:srgbClr val="002060"/>
                        </a:solidFill>
                        <a:effectLst/>
                        <a:latin typeface="Chulabhorn Likit Text" panose="00000500000000000000" pitchFamily="50" charset="-34"/>
                        <a:ea typeface="Calibri" panose="020F0502020204030204" pitchFamily="34" charset="0"/>
                        <a:cs typeface="Chulabhorn Likit Text" panose="00000500000000000000" pitchFamily="50" charset="-34"/>
                      </a:endParaRPr>
                    </a:p>
                  </a:txBody>
                  <a:tcPr marL="57150" marR="5715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n-US" sz="1100" b="0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 </a:t>
                      </a:r>
                      <a:endParaRPr lang="en-US" sz="1100" b="0" dirty="0">
                        <a:solidFill>
                          <a:srgbClr val="002060"/>
                        </a:solidFill>
                        <a:effectLst/>
                        <a:latin typeface="Chulabhorn Likit Text" panose="00000500000000000000" pitchFamily="50" charset="-34"/>
                        <a:ea typeface="Calibri" panose="020F0502020204030204" pitchFamily="34" charset="0"/>
                        <a:cs typeface="Chulabhorn Likit Text" panose="00000500000000000000" pitchFamily="50" charset="-34"/>
                      </a:endParaRPr>
                    </a:p>
                  </a:txBody>
                  <a:tcPr marL="57150" marR="5715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n-US" sz="1100" b="0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 </a:t>
                      </a:r>
                      <a:endParaRPr lang="en-US" sz="1100" b="0" dirty="0">
                        <a:solidFill>
                          <a:srgbClr val="002060"/>
                        </a:solidFill>
                        <a:effectLst/>
                        <a:latin typeface="Chulabhorn Likit Text" panose="00000500000000000000" pitchFamily="50" charset="-34"/>
                        <a:ea typeface="Calibri" panose="020F0502020204030204" pitchFamily="34" charset="0"/>
                        <a:cs typeface="Chulabhorn Likit Text" panose="00000500000000000000" pitchFamily="50" charset="-34"/>
                      </a:endParaRPr>
                    </a:p>
                  </a:txBody>
                  <a:tcPr marL="57150" marR="5715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n-US" sz="1100" b="0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 </a:t>
                      </a:r>
                      <a:endParaRPr lang="en-US" sz="1100" b="0" dirty="0">
                        <a:solidFill>
                          <a:srgbClr val="002060"/>
                        </a:solidFill>
                        <a:effectLst/>
                        <a:latin typeface="Chulabhorn Likit Text" panose="00000500000000000000" pitchFamily="50" charset="-34"/>
                        <a:ea typeface="Calibri" panose="020F0502020204030204" pitchFamily="34" charset="0"/>
                        <a:cs typeface="Chulabhorn Likit Text" panose="00000500000000000000" pitchFamily="50" charset="-34"/>
                      </a:endParaRPr>
                    </a:p>
                  </a:txBody>
                  <a:tcPr marL="57150" marR="5715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n-US" sz="1100" b="0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 </a:t>
                      </a:r>
                      <a:endParaRPr lang="en-US" sz="1100" b="0" dirty="0">
                        <a:solidFill>
                          <a:srgbClr val="002060"/>
                        </a:solidFill>
                        <a:effectLst/>
                        <a:latin typeface="Chulabhorn Likit Text" panose="00000500000000000000" pitchFamily="50" charset="-34"/>
                        <a:ea typeface="Calibri" panose="020F0502020204030204" pitchFamily="34" charset="0"/>
                        <a:cs typeface="Chulabhorn Likit Text" panose="00000500000000000000" pitchFamily="50" charset="-34"/>
                      </a:endParaRPr>
                    </a:p>
                  </a:txBody>
                  <a:tcPr marL="57150" marR="5715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endParaRPr lang="en-US" sz="1100" b="0" dirty="0">
                        <a:solidFill>
                          <a:srgbClr val="002060"/>
                        </a:solidFill>
                        <a:effectLst/>
                        <a:latin typeface="Chulabhorn Likit Text" panose="00000500000000000000" pitchFamily="50" charset="-34"/>
                        <a:ea typeface="Calibri" panose="020F0502020204030204" pitchFamily="34" charset="0"/>
                        <a:cs typeface="Chulabhorn Likit Text" panose="00000500000000000000" pitchFamily="50" charset="-34"/>
                      </a:endParaRPr>
                    </a:p>
                  </a:txBody>
                  <a:tcPr marL="57150" marR="5715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59661005"/>
                  </a:ext>
                </a:extLst>
              </a:tr>
              <a:tr h="838852">
                <a:tc>
                  <a:txBody>
                    <a:bodyPr/>
                    <a:lstStyle/>
                    <a:p>
                      <a:pPr marL="0" marR="0" lvl="0" indent="0" algn="l" defTabSz="761970" rtl="0" eaLnBrk="1" fontAlgn="auto" latinLnBrk="0" hangingPunct="1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b="0" dirty="0" smtClean="0">
                          <a:solidFill>
                            <a:srgbClr val="002060"/>
                          </a:solidFill>
                          <a:effectLst/>
                          <a:latin typeface="Chulabhorn Likit Text" panose="00000800000000000000" pitchFamily="2" charset="-34"/>
                          <a:ea typeface="Times New Roman" panose="02020603050405020304" pitchFamily="18" charset="0"/>
                          <a:cs typeface="Chulabhorn Likit Text" panose="00000800000000000000" pitchFamily="2" charset="-34"/>
                        </a:rPr>
                        <a:t>7</a:t>
                      </a:r>
                      <a:r>
                        <a:rPr lang="th-TH" sz="1100" b="0" dirty="0" smtClean="0">
                          <a:solidFill>
                            <a:srgbClr val="002060"/>
                          </a:solidFill>
                          <a:effectLst/>
                          <a:latin typeface="Chulabhorn Likit Text" panose="00000800000000000000" pitchFamily="2" charset="-34"/>
                          <a:ea typeface="Times New Roman" panose="02020603050405020304" pitchFamily="18" charset="0"/>
                          <a:cs typeface="Chulabhorn Likit Text" panose="00000800000000000000" pitchFamily="2" charset="-34"/>
                        </a:rPr>
                        <a:t>. </a:t>
                      </a:r>
                      <a:r>
                        <a:rPr lang="th-TH" sz="1100" b="0" kern="1200" dirty="0">
                          <a:solidFill>
                            <a:srgbClr val="002060"/>
                          </a:solidFill>
                          <a:effectLst/>
                          <a:latin typeface="Chulabhorn Likit Text" panose="00000800000000000000" pitchFamily="2" charset="-34"/>
                          <a:ea typeface="+mn-ea"/>
                          <a:cs typeface="Chulabhorn Likit Text" panose="00000800000000000000" pitchFamily="2" charset="-34"/>
                        </a:rPr>
                        <a:t>โครงการเพิ่มประสิทธิภาพการบริหารจัดการความมั่นคงปลอดภัย</a:t>
                      </a:r>
                      <a:r>
                        <a:rPr lang="th-TH" sz="1100" b="0" kern="1200" dirty="0" smtClean="0">
                          <a:solidFill>
                            <a:srgbClr val="002060"/>
                          </a:solidFill>
                          <a:effectLst/>
                          <a:latin typeface="Chulabhorn Likit Text" panose="00000800000000000000" pitchFamily="2" charset="-34"/>
                          <a:ea typeface="+mn-ea"/>
                          <a:cs typeface="Chulabhorn Likit Text" panose="00000800000000000000" pitchFamily="2" charset="-34"/>
                        </a:rPr>
                        <a:t>สารสนเทศกองทุนพัฒนาบทบาทสตรี</a:t>
                      </a:r>
                      <a:r>
                        <a:rPr lang="th-TH" sz="1100" b="0" kern="1200" baseline="0" dirty="0" smtClean="0">
                          <a:solidFill>
                            <a:srgbClr val="002060"/>
                          </a:solidFill>
                          <a:effectLst/>
                          <a:latin typeface="Chulabhorn Likit Text" panose="00000800000000000000" pitchFamily="2" charset="-34"/>
                          <a:ea typeface="+mn-ea"/>
                          <a:cs typeface="Chulabhorn Likit Text" panose="00000800000000000000" pitchFamily="2" charset="-34"/>
                        </a:rPr>
                        <a:t> </a:t>
                      </a:r>
                      <a:r>
                        <a:rPr lang="th-TH" sz="1100" b="0" kern="1200" dirty="0" smtClean="0">
                          <a:solidFill>
                            <a:srgbClr val="002060"/>
                          </a:solidFill>
                          <a:effectLst/>
                          <a:latin typeface="Chulabhorn Likit Text" panose="00000800000000000000" pitchFamily="2" charset="-34"/>
                          <a:ea typeface="+mn-ea"/>
                          <a:cs typeface="Chulabhorn Likit Text" panose="00000800000000000000" pitchFamily="2" charset="-34"/>
                        </a:rPr>
                        <a:t>ตาม</a:t>
                      </a:r>
                      <a:r>
                        <a:rPr lang="th-TH" sz="1100" b="0" kern="1200" dirty="0">
                          <a:solidFill>
                            <a:srgbClr val="002060"/>
                          </a:solidFill>
                          <a:effectLst/>
                          <a:latin typeface="Chulabhorn Likit Text" panose="00000800000000000000" pitchFamily="2" charset="-34"/>
                          <a:ea typeface="+mn-ea"/>
                          <a:cs typeface="Chulabhorn Likit Text" panose="00000800000000000000" pitchFamily="2" charset="-34"/>
                        </a:rPr>
                        <a:t>แนวทางมาตรฐานสากล	</a:t>
                      </a:r>
                      <a:endParaRPr lang="en-US" sz="1100" b="0" dirty="0">
                        <a:solidFill>
                          <a:srgbClr val="002060"/>
                        </a:solidFill>
                        <a:effectLst/>
                        <a:latin typeface="Chulabhorn Likit Text" panose="00000800000000000000" pitchFamily="2" charset="-34"/>
                        <a:ea typeface="Calibri" panose="020F0502020204030204" pitchFamily="34" charset="0"/>
                        <a:cs typeface="Chulabhorn Likit Text" panose="00000800000000000000" pitchFamily="2" charset="-34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th-TH" sz="1100" b="0" dirty="0">
                          <a:solidFill>
                            <a:srgbClr val="002060"/>
                          </a:solidFill>
                          <a:effectLst/>
                          <a:latin typeface="Chulabhorn Likit Text" panose="00000800000000000000" pitchFamily="2" charset="-34"/>
                          <a:ea typeface="Times New Roman" panose="02020603050405020304" pitchFamily="18" charset="0"/>
                          <a:cs typeface="Chulabhorn Likit Text" panose="00000800000000000000" pitchFamily="2" charset="-34"/>
                        </a:rPr>
                        <a:t>ระบบ</a:t>
                      </a:r>
                      <a:endParaRPr lang="en-US" sz="1100" b="0" dirty="0">
                        <a:solidFill>
                          <a:srgbClr val="002060"/>
                        </a:solidFill>
                        <a:effectLst/>
                        <a:latin typeface="Chulabhorn Likit Text" panose="00000800000000000000" pitchFamily="2" charset="-34"/>
                        <a:ea typeface="Calibri" panose="020F0502020204030204" pitchFamily="34" charset="0"/>
                        <a:cs typeface="Chulabhorn Likit Text" panose="00000800000000000000" pitchFamily="2" charset="-34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th-TH" sz="1100" b="0" dirty="0">
                          <a:solidFill>
                            <a:srgbClr val="002060"/>
                          </a:solidFill>
                          <a:effectLst/>
                          <a:latin typeface="Chulabhorn Likit Text" panose="00000800000000000000" pitchFamily="2" charset="-34"/>
                          <a:ea typeface="Times New Roman" panose="02020603050405020304" pitchFamily="18" charset="0"/>
                          <a:cs typeface="Chulabhorn Likit Text" panose="00000800000000000000" pitchFamily="2" charset="-34"/>
                        </a:rPr>
                        <a:t>1</a:t>
                      </a:r>
                      <a:endParaRPr lang="en-US" sz="1100" b="0" dirty="0">
                        <a:solidFill>
                          <a:srgbClr val="002060"/>
                        </a:solidFill>
                        <a:effectLst/>
                        <a:latin typeface="Chulabhorn Likit Text" panose="00000800000000000000" pitchFamily="2" charset="-34"/>
                        <a:ea typeface="Calibri" panose="020F0502020204030204" pitchFamily="34" charset="0"/>
                        <a:cs typeface="Chulabhorn Likit Text" panose="00000800000000000000" pitchFamily="2" charset="-34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th-TH" sz="1100" b="0" dirty="0">
                          <a:solidFill>
                            <a:srgbClr val="002060"/>
                          </a:solidFill>
                          <a:effectLst/>
                          <a:latin typeface="Chulabhorn Likit Text" panose="00000800000000000000" pitchFamily="2" charset="-34"/>
                          <a:ea typeface="Times New Roman" panose="02020603050405020304" pitchFamily="18" charset="0"/>
                          <a:cs typeface="Chulabhorn Likit Text" panose="00000800000000000000" pitchFamily="2" charset="-34"/>
                        </a:rPr>
                        <a:t>800</a:t>
                      </a:r>
                      <a:r>
                        <a:rPr lang="en-US" sz="1100" b="0" dirty="0">
                          <a:solidFill>
                            <a:srgbClr val="002060"/>
                          </a:solidFill>
                          <a:effectLst/>
                          <a:latin typeface="Chulabhorn Likit Text" panose="00000800000000000000" pitchFamily="2" charset="-34"/>
                          <a:ea typeface="Times New Roman" panose="02020603050405020304" pitchFamily="18" charset="0"/>
                          <a:cs typeface="Chulabhorn Likit Text" panose="00000800000000000000" pitchFamily="2" charset="-34"/>
                        </a:rPr>
                        <a:t>,000</a:t>
                      </a:r>
                      <a:endParaRPr lang="en-US" sz="1100" b="0" dirty="0">
                        <a:solidFill>
                          <a:srgbClr val="002060"/>
                        </a:solidFill>
                        <a:effectLst/>
                        <a:latin typeface="Chulabhorn Likit Text" panose="00000800000000000000" pitchFamily="2" charset="-34"/>
                        <a:ea typeface="Calibri" panose="020F0502020204030204" pitchFamily="34" charset="0"/>
                        <a:cs typeface="Chulabhorn Likit Text" panose="00000800000000000000" pitchFamily="2" charset="-34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endParaRPr lang="en-US" sz="1100" b="0" dirty="0">
                        <a:solidFill>
                          <a:srgbClr val="002060"/>
                        </a:solidFill>
                        <a:effectLst/>
                        <a:latin typeface="Chulabhorn Likit Text" panose="00000800000000000000" pitchFamily="2" charset="-34"/>
                        <a:ea typeface="Calibri" panose="020F0502020204030204" pitchFamily="34" charset="0"/>
                        <a:cs typeface="Chulabhorn Likit Text" panose="00000800000000000000" pitchFamily="2" charset="-34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8D8CA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endParaRPr lang="en-US" sz="1100" b="0" dirty="0">
                        <a:solidFill>
                          <a:srgbClr val="002060"/>
                        </a:solidFill>
                        <a:effectLst/>
                        <a:latin typeface="Chulabhorn Likit Text" panose="00000800000000000000" pitchFamily="2" charset="-34"/>
                        <a:ea typeface="Calibri" panose="020F0502020204030204" pitchFamily="34" charset="0"/>
                        <a:cs typeface="Chulabhorn Likit Text" panose="00000800000000000000" pitchFamily="2" charset="-34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8D8CA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endParaRPr lang="en-US" sz="1100" b="0" dirty="0">
                        <a:solidFill>
                          <a:srgbClr val="002060"/>
                        </a:solidFill>
                        <a:effectLst/>
                        <a:latin typeface="Chulabhorn Likit Text" panose="00000800000000000000" pitchFamily="2" charset="-34"/>
                        <a:ea typeface="Calibri" panose="020F0502020204030204" pitchFamily="34" charset="0"/>
                        <a:cs typeface="Chulabhorn Likit Text" panose="00000800000000000000" pitchFamily="2" charset="-34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8D8CA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b="0" dirty="0">
                          <a:solidFill>
                            <a:srgbClr val="002060"/>
                          </a:solidFill>
                          <a:effectLst/>
                          <a:latin typeface="Chulabhorn Likit Text" panose="00000800000000000000" pitchFamily="2" charset="-34"/>
                          <a:ea typeface="Times New Roman" panose="02020603050405020304" pitchFamily="18" charset="0"/>
                          <a:cs typeface="Chulabhorn Likit Text" panose="00000800000000000000" pitchFamily="2" charset="-34"/>
                        </a:rPr>
                        <a:t> </a:t>
                      </a:r>
                      <a:endParaRPr lang="en-US" sz="1100" b="0" dirty="0">
                        <a:solidFill>
                          <a:srgbClr val="002060"/>
                        </a:solidFill>
                        <a:effectLst/>
                        <a:latin typeface="Chulabhorn Likit Text" panose="00000800000000000000" pitchFamily="2" charset="-34"/>
                        <a:ea typeface="Calibri" panose="020F0502020204030204" pitchFamily="34" charset="0"/>
                        <a:cs typeface="Chulabhorn Likit Text" panose="00000800000000000000" pitchFamily="2" charset="-34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b="0" dirty="0">
                          <a:solidFill>
                            <a:srgbClr val="002060"/>
                          </a:solidFill>
                          <a:effectLst/>
                          <a:latin typeface="Chulabhorn Likit Text" panose="00000800000000000000" pitchFamily="2" charset="-34"/>
                          <a:ea typeface="Times New Roman" panose="02020603050405020304" pitchFamily="18" charset="0"/>
                          <a:cs typeface="Chulabhorn Likit Text" panose="00000800000000000000" pitchFamily="2" charset="-34"/>
                        </a:rPr>
                        <a:t> </a:t>
                      </a:r>
                      <a:endParaRPr lang="en-US" sz="1100" b="0" dirty="0">
                        <a:solidFill>
                          <a:srgbClr val="002060"/>
                        </a:solidFill>
                        <a:effectLst/>
                        <a:latin typeface="Chulabhorn Likit Text" panose="00000800000000000000" pitchFamily="2" charset="-34"/>
                        <a:ea typeface="Calibri" panose="020F0502020204030204" pitchFamily="34" charset="0"/>
                        <a:cs typeface="Chulabhorn Likit Text" panose="00000800000000000000" pitchFamily="2" charset="-34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b="0" dirty="0">
                          <a:solidFill>
                            <a:srgbClr val="002060"/>
                          </a:solidFill>
                          <a:effectLst/>
                          <a:latin typeface="Chulabhorn Likit Text" panose="00000800000000000000" pitchFamily="2" charset="-34"/>
                          <a:ea typeface="Times New Roman" panose="02020603050405020304" pitchFamily="18" charset="0"/>
                          <a:cs typeface="Chulabhorn Likit Text" panose="00000800000000000000" pitchFamily="2" charset="-34"/>
                        </a:rPr>
                        <a:t> </a:t>
                      </a:r>
                      <a:endParaRPr lang="en-US" sz="1100" b="0" dirty="0">
                        <a:solidFill>
                          <a:srgbClr val="002060"/>
                        </a:solidFill>
                        <a:effectLst/>
                        <a:latin typeface="Chulabhorn Likit Text" panose="00000800000000000000" pitchFamily="2" charset="-34"/>
                        <a:ea typeface="Calibri" panose="020F0502020204030204" pitchFamily="34" charset="0"/>
                        <a:cs typeface="Chulabhorn Likit Text" panose="00000800000000000000" pitchFamily="2" charset="-34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b="0" dirty="0">
                          <a:solidFill>
                            <a:srgbClr val="002060"/>
                          </a:solidFill>
                          <a:effectLst/>
                          <a:latin typeface="Chulabhorn Likit Text" panose="00000800000000000000" pitchFamily="2" charset="-34"/>
                          <a:ea typeface="Times New Roman" panose="02020603050405020304" pitchFamily="18" charset="0"/>
                          <a:cs typeface="Chulabhorn Likit Text" panose="00000800000000000000" pitchFamily="2" charset="-34"/>
                        </a:rPr>
                        <a:t> </a:t>
                      </a:r>
                      <a:endParaRPr lang="en-US" sz="1100" b="0" dirty="0">
                        <a:solidFill>
                          <a:srgbClr val="002060"/>
                        </a:solidFill>
                        <a:effectLst/>
                        <a:latin typeface="Chulabhorn Likit Text" panose="00000800000000000000" pitchFamily="2" charset="-34"/>
                        <a:ea typeface="Calibri" panose="020F0502020204030204" pitchFamily="34" charset="0"/>
                        <a:cs typeface="Chulabhorn Likit Text" panose="00000800000000000000" pitchFamily="2" charset="-34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b="0" dirty="0">
                          <a:solidFill>
                            <a:srgbClr val="002060"/>
                          </a:solidFill>
                          <a:effectLst/>
                          <a:latin typeface="Chulabhorn Likit Text" panose="00000800000000000000" pitchFamily="2" charset="-34"/>
                          <a:ea typeface="Times New Roman" panose="02020603050405020304" pitchFamily="18" charset="0"/>
                          <a:cs typeface="Chulabhorn Likit Text" panose="00000800000000000000" pitchFamily="2" charset="-34"/>
                        </a:rPr>
                        <a:t> </a:t>
                      </a:r>
                      <a:endParaRPr lang="en-US" sz="1100" b="0" dirty="0">
                        <a:solidFill>
                          <a:srgbClr val="002060"/>
                        </a:solidFill>
                        <a:effectLst/>
                        <a:latin typeface="Chulabhorn Likit Text" panose="00000800000000000000" pitchFamily="2" charset="-34"/>
                        <a:ea typeface="Calibri" panose="020F0502020204030204" pitchFamily="34" charset="0"/>
                        <a:cs typeface="Chulabhorn Likit Text" panose="00000800000000000000" pitchFamily="2" charset="-34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b="0" dirty="0">
                          <a:solidFill>
                            <a:srgbClr val="002060"/>
                          </a:solidFill>
                          <a:effectLst/>
                          <a:latin typeface="Chulabhorn Likit Text" panose="00000800000000000000" pitchFamily="2" charset="-34"/>
                          <a:ea typeface="Times New Roman" panose="02020603050405020304" pitchFamily="18" charset="0"/>
                          <a:cs typeface="Chulabhorn Likit Text" panose="00000800000000000000" pitchFamily="2" charset="-34"/>
                        </a:rPr>
                        <a:t> </a:t>
                      </a:r>
                      <a:endParaRPr lang="en-US" sz="1100" b="0" dirty="0">
                        <a:solidFill>
                          <a:srgbClr val="002060"/>
                        </a:solidFill>
                        <a:effectLst/>
                        <a:latin typeface="Chulabhorn Likit Text" panose="00000800000000000000" pitchFamily="2" charset="-34"/>
                        <a:ea typeface="Calibri" panose="020F0502020204030204" pitchFamily="34" charset="0"/>
                        <a:cs typeface="Chulabhorn Likit Text" panose="00000800000000000000" pitchFamily="2" charset="-34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b="0" dirty="0">
                          <a:solidFill>
                            <a:srgbClr val="002060"/>
                          </a:solidFill>
                          <a:effectLst/>
                          <a:latin typeface="Chulabhorn Likit Text" panose="00000800000000000000" pitchFamily="2" charset="-34"/>
                          <a:ea typeface="Times New Roman" panose="02020603050405020304" pitchFamily="18" charset="0"/>
                          <a:cs typeface="Chulabhorn Likit Text" panose="00000800000000000000" pitchFamily="2" charset="-34"/>
                        </a:rPr>
                        <a:t> </a:t>
                      </a:r>
                      <a:endParaRPr lang="en-US" sz="1100" b="0" dirty="0">
                        <a:solidFill>
                          <a:srgbClr val="002060"/>
                        </a:solidFill>
                        <a:effectLst/>
                        <a:latin typeface="Chulabhorn Likit Text" panose="00000800000000000000" pitchFamily="2" charset="-34"/>
                        <a:ea typeface="Calibri" panose="020F0502020204030204" pitchFamily="34" charset="0"/>
                        <a:cs typeface="Chulabhorn Likit Text" panose="00000800000000000000" pitchFamily="2" charset="-34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b="0" dirty="0">
                          <a:solidFill>
                            <a:srgbClr val="002060"/>
                          </a:solidFill>
                          <a:effectLst/>
                          <a:latin typeface="Chulabhorn Likit Text" panose="00000800000000000000" pitchFamily="2" charset="-34"/>
                          <a:ea typeface="Times New Roman" panose="02020603050405020304" pitchFamily="18" charset="0"/>
                          <a:cs typeface="Chulabhorn Likit Text" panose="00000800000000000000" pitchFamily="2" charset="-34"/>
                        </a:rPr>
                        <a:t> </a:t>
                      </a:r>
                      <a:endParaRPr lang="en-US" sz="1100" b="0" dirty="0">
                        <a:solidFill>
                          <a:srgbClr val="002060"/>
                        </a:solidFill>
                        <a:effectLst/>
                        <a:latin typeface="Chulabhorn Likit Text" panose="00000800000000000000" pitchFamily="2" charset="-34"/>
                        <a:ea typeface="Calibri" panose="020F0502020204030204" pitchFamily="34" charset="0"/>
                        <a:cs typeface="Chulabhorn Likit Text" panose="00000800000000000000" pitchFamily="2" charset="-34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b="0" dirty="0">
                          <a:solidFill>
                            <a:srgbClr val="002060"/>
                          </a:solidFill>
                          <a:effectLst/>
                          <a:latin typeface="Chulabhorn Likit Text" panose="00000800000000000000" pitchFamily="2" charset="-34"/>
                          <a:ea typeface="Times New Roman" panose="02020603050405020304" pitchFamily="18" charset="0"/>
                          <a:cs typeface="Chulabhorn Likit Text" panose="00000800000000000000" pitchFamily="2" charset="-34"/>
                        </a:rPr>
                        <a:t> </a:t>
                      </a:r>
                      <a:endParaRPr lang="en-US" sz="1100" b="0" dirty="0">
                        <a:solidFill>
                          <a:srgbClr val="002060"/>
                        </a:solidFill>
                        <a:effectLst/>
                        <a:latin typeface="Chulabhorn Likit Text" panose="00000800000000000000" pitchFamily="2" charset="-34"/>
                        <a:ea typeface="Calibri" panose="020F0502020204030204" pitchFamily="34" charset="0"/>
                        <a:cs typeface="Chulabhorn Likit Text" panose="00000800000000000000" pitchFamily="2" charset="-34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th-TH" sz="1100" b="0" dirty="0">
                          <a:solidFill>
                            <a:srgbClr val="002060"/>
                          </a:solidFill>
                          <a:effectLst/>
                          <a:latin typeface="Chulabhorn Likit Text" panose="00000800000000000000" pitchFamily="2" charset="-34"/>
                          <a:ea typeface="Times New Roman" panose="02020603050405020304" pitchFamily="18" charset="0"/>
                          <a:cs typeface="Chulabhorn Likit Text" panose="00000800000000000000" pitchFamily="2" charset="-34"/>
                        </a:rPr>
                        <a:t>สกส. </a:t>
                      </a:r>
                      <a:endParaRPr lang="en-US" sz="1100" b="0" dirty="0">
                        <a:solidFill>
                          <a:srgbClr val="002060"/>
                        </a:solidFill>
                        <a:effectLst/>
                        <a:latin typeface="Chulabhorn Likit Text" panose="00000800000000000000" pitchFamily="2" charset="-34"/>
                        <a:ea typeface="Calibri" panose="020F0502020204030204" pitchFamily="34" charset="0"/>
                        <a:cs typeface="Chulabhorn Likit Text" panose="00000800000000000000" pitchFamily="2" charset="-34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th-TH" sz="1100" b="0" dirty="0">
                          <a:solidFill>
                            <a:srgbClr val="002060"/>
                          </a:solidFill>
                          <a:effectLst/>
                          <a:latin typeface="Chulabhorn Likit Text" panose="00000800000000000000" pitchFamily="2" charset="-34"/>
                          <a:ea typeface="Times New Roman" panose="02020603050405020304" pitchFamily="18" charset="0"/>
                          <a:cs typeface="Chulabhorn Likit Text" panose="00000800000000000000" pitchFamily="2" charset="-34"/>
                        </a:rPr>
                        <a:t>สกส.(นย)</a:t>
                      </a:r>
                      <a:endParaRPr lang="en-US" sz="1100" b="0" dirty="0">
                        <a:solidFill>
                          <a:srgbClr val="002060"/>
                        </a:solidFill>
                        <a:effectLst/>
                        <a:latin typeface="Chulabhorn Likit Text" panose="00000800000000000000" pitchFamily="2" charset="-34"/>
                        <a:ea typeface="Calibri" panose="020F0502020204030204" pitchFamily="34" charset="0"/>
                        <a:cs typeface="Chulabhorn Likit Text" panose="00000800000000000000" pitchFamily="2" charset="-34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12357483"/>
                  </a:ext>
                </a:extLst>
              </a:tr>
            </a:tbl>
          </a:graphicData>
        </a:graphic>
      </p:graphicFrame>
      <p:graphicFrame>
        <p:nvGraphicFramePr>
          <p:cNvPr id="2" name="Table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703867529"/>
              </p:ext>
            </p:extLst>
          </p:nvPr>
        </p:nvGraphicFramePr>
        <p:xfrm>
          <a:off x="379470" y="3675920"/>
          <a:ext cx="9401059" cy="899935"/>
        </p:xfrm>
        <a:graphic>
          <a:graphicData uri="http://schemas.openxmlformats.org/drawingml/2006/table">
            <a:tbl>
              <a:tblPr firstRow="1" firstCol="1" bandRow="1">
                <a:tableStyleId>{5C22544A-7EE6-4342-B048-85BDC9FD1C3A}</a:tableStyleId>
              </a:tblPr>
              <a:tblGrid>
                <a:gridCol w="1898345">
                  <a:extLst>
                    <a:ext uri="{9D8B030D-6E8A-4147-A177-3AD203B41FA5}">
                      <a16:colId xmlns:a16="http://schemas.microsoft.com/office/drawing/2014/main" val="2917400288"/>
                    </a:ext>
                  </a:extLst>
                </a:gridCol>
                <a:gridCol w="1170694">
                  <a:extLst>
                    <a:ext uri="{9D8B030D-6E8A-4147-A177-3AD203B41FA5}">
                      <a16:colId xmlns:a16="http://schemas.microsoft.com/office/drawing/2014/main" val="2593844466"/>
                    </a:ext>
                  </a:extLst>
                </a:gridCol>
                <a:gridCol w="1170694">
                  <a:extLst>
                    <a:ext uri="{9D8B030D-6E8A-4147-A177-3AD203B41FA5}">
                      <a16:colId xmlns:a16="http://schemas.microsoft.com/office/drawing/2014/main" val="3908670305"/>
                    </a:ext>
                  </a:extLst>
                </a:gridCol>
                <a:gridCol w="1069254">
                  <a:extLst>
                    <a:ext uri="{9D8B030D-6E8A-4147-A177-3AD203B41FA5}">
                      <a16:colId xmlns:a16="http://schemas.microsoft.com/office/drawing/2014/main" val="1224315420"/>
                    </a:ext>
                  </a:extLst>
                </a:gridCol>
                <a:gridCol w="166190">
                  <a:extLst>
                    <a:ext uri="{9D8B030D-6E8A-4147-A177-3AD203B41FA5}">
                      <a16:colId xmlns:a16="http://schemas.microsoft.com/office/drawing/2014/main" val="3329302401"/>
                    </a:ext>
                  </a:extLst>
                </a:gridCol>
                <a:gridCol w="166190">
                  <a:extLst>
                    <a:ext uri="{9D8B030D-6E8A-4147-A177-3AD203B41FA5}">
                      <a16:colId xmlns:a16="http://schemas.microsoft.com/office/drawing/2014/main" val="1210404632"/>
                    </a:ext>
                  </a:extLst>
                </a:gridCol>
                <a:gridCol w="168903">
                  <a:extLst>
                    <a:ext uri="{9D8B030D-6E8A-4147-A177-3AD203B41FA5}">
                      <a16:colId xmlns:a16="http://schemas.microsoft.com/office/drawing/2014/main" val="1155438924"/>
                    </a:ext>
                  </a:extLst>
                </a:gridCol>
                <a:gridCol w="166190">
                  <a:extLst>
                    <a:ext uri="{9D8B030D-6E8A-4147-A177-3AD203B41FA5}">
                      <a16:colId xmlns:a16="http://schemas.microsoft.com/office/drawing/2014/main" val="4181968959"/>
                    </a:ext>
                  </a:extLst>
                </a:gridCol>
                <a:gridCol w="166190">
                  <a:extLst>
                    <a:ext uri="{9D8B030D-6E8A-4147-A177-3AD203B41FA5}">
                      <a16:colId xmlns:a16="http://schemas.microsoft.com/office/drawing/2014/main" val="363384039"/>
                    </a:ext>
                  </a:extLst>
                </a:gridCol>
                <a:gridCol w="168902">
                  <a:extLst>
                    <a:ext uri="{9D8B030D-6E8A-4147-A177-3AD203B41FA5}">
                      <a16:colId xmlns:a16="http://schemas.microsoft.com/office/drawing/2014/main" val="2430190987"/>
                    </a:ext>
                  </a:extLst>
                </a:gridCol>
                <a:gridCol w="166190">
                  <a:extLst>
                    <a:ext uri="{9D8B030D-6E8A-4147-A177-3AD203B41FA5}">
                      <a16:colId xmlns:a16="http://schemas.microsoft.com/office/drawing/2014/main" val="3213374910"/>
                    </a:ext>
                  </a:extLst>
                </a:gridCol>
                <a:gridCol w="166190">
                  <a:extLst>
                    <a:ext uri="{9D8B030D-6E8A-4147-A177-3AD203B41FA5}">
                      <a16:colId xmlns:a16="http://schemas.microsoft.com/office/drawing/2014/main" val="1271948120"/>
                    </a:ext>
                  </a:extLst>
                </a:gridCol>
                <a:gridCol w="168902">
                  <a:extLst>
                    <a:ext uri="{9D8B030D-6E8A-4147-A177-3AD203B41FA5}">
                      <a16:colId xmlns:a16="http://schemas.microsoft.com/office/drawing/2014/main" val="805216838"/>
                    </a:ext>
                  </a:extLst>
                </a:gridCol>
                <a:gridCol w="166190">
                  <a:extLst>
                    <a:ext uri="{9D8B030D-6E8A-4147-A177-3AD203B41FA5}">
                      <a16:colId xmlns:a16="http://schemas.microsoft.com/office/drawing/2014/main" val="3805017890"/>
                    </a:ext>
                  </a:extLst>
                </a:gridCol>
                <a:gridCol w="168902">
                  <a:extLst>
                    <a:ext uri="{9D8B030D-6E8A-4147-A177-3AD203B41FA5}">
                      <a16:colId xmlns:a16="http://schemas.microsoft.com/office/drawing/2014/main" val="1788029405"/>
                    </a:ext>
                  </a:extLst>
                </a:gridCol>
                <a:gridCol w="168903">
                  <a:extLst>
                    <a:ext uri="{9D8B030D-6E8A-4147-A177-3AD203B41FA5}">
                      <a16:colId xmlns:a16="http://schemas.microsoft.com/office/drawing/2014/main" val="147285732"/>
                    </a:ext>
                  </a:extLst>
                </a:gridCol>
                <a:gridCol w="1042115">
                  <a:extLst>
                    <a:ext uri="{9D8B030D-6E8A-4147-A177-3AD203B41FA5}">
                      <a16:colId xmlns:a16="http://schemas.microsoft.com/office/drawing/2014/main" val="2775225572"/>
                    </a:ext>
                  </a:extLst>
                </a:gridCol>
                <a:gridCol w="1042115">
                  <a:extLst>
                    <a:ext uri="{9D8B030D-6E8A-4147-A177-3AD203B41FA5}">
                      <a16:colId xmlns:a16="http://schemas.microsoft.com/office/drawing/2014/main" val="1487120767"/>
                    </a:ext>
                  </a:extLst>
                </a:gridCol>
              </a:tblGrid>
              <a:tr h="899935">
                <a:tc>
                  <a:txBody>
                    <a:bodyPr/>
                    <a:lstStyle/>
                    <a:p>
                      <a:r>
                        <a:rPr lang="en-US" sz="1100" b="1" kern="1200" dirty="0" smtClean="0">
                          <a:solidFill>
                            <a:srgbClr val="C00000"/>
                          </a:solidFill>
                          <a:effectLst/>
                          <a:latin typeface="Chulabhorn Likit Text" panose="00000800000000000000" pitchFamily="2" charset="-34"/>
                          <a:ea typeface="+mn-ea"/>
                          <a:cs typeface="Chulabhorn Likit Text" panose="00000800000000000000" pitchFamily="2" charset="-34"/>
                        </a:rPr>
                        <a:t>8.</a:t>
                      </a:r>
                      <a:r>
                        <a:rPr lang="th-TH" sz="1100" b="1" kern="1200" dirty="0" smtClean="0">
                          <a:solidFill>
                            <a:srgbClr val="C00000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 </a:t>
                      </a:r>
                      <a:r>
                        <a:rPr lang="th-TH" sz="1100" b="1" kern="1200" dirty="0" smtClean="0">
                          <a:solidFill>
                            <a:srgbClr val="C00000"/>
                          </a:solidFill>
                          <a:effectLst/>
                          <a:latin typeface="Chulabhorn Likit Text Light๙" panose="00000400000000000000" pitchFamily="2" charset="-34"/>
                          <a:ea typeface="+mn-ea"/>
                          <a:cs typeface="Chulabhorn Likit Text Light๙" panose="00000400000000000000" pitchFamily="2" charset="-34"/>
                        </a:rPr>
                        <a:t>โครงการเสริมสร้างภาคีเครือข่ายด้านเทคโนโลยีจิทัล</a:t>
                      </a:r>
                      <a:br>
                        <a:rPr lang="th-TH" sz="1100" b="1" kern="1200" dirty="0" smtClean="0">
                          <a:solidFill>
                            <a:srgbClr val="C00000"/>
                          </a:solidFill>
                          <a:effectLst/>
                          <a:latin typeface="Chulabhorn Likit Text Light๙" panose="00000400000000000000" pitchFamily="2" charset="-34"/>
                          <a:ea typeface="+mn-ea"/>
                          <a:cs typeface="Chulabhorn Likit Text Light๙" panose="00000400000000000000" pitchFamily="2" charset="-34"/>
                        </a:rPr>
                      </a:br>
                      <a:r>
                        <a:rPr lang="th-TH" sz="1100" b="1" kern="1200" dirty="0" smtClean="0">
                          <a:solidFill>
                            <a:srgbClr val="C00000"/>
                          </a:solidFill>
                          <a:effectLst/>
                          <a:latin typeface="Chulabhorn Likit Text Light๙" panose="00000400000000000000" pitchFamily="2" charset="-34"/>
                          <a:ea typeface="+mn-ea"/>
                          <a:cs typeface="Chulabhorn Likit Text Light๙" panose="00000400000000000000" pitchFamily="2" charset="-34"/>
                        </a:rPr>
                        <a:t>เพื่อเพิ่มศักยภาพกองทุนพัฒนาบทบาทสตรี</a:t>
                      </a:r>
                      <a:endParaRPr lang="en-US" sz="1100" b="1" kern="1200" dirty="0">
                        <a:solidFill>
                          <a:srgbClr val="C00000"/>
                        </a:solidFill>
                        <a:effectLst/>
                        <a:latin typeface="Chulabhorn Likit Text Light๙" panose="00000400000000000000" pitchFamily="2" charset="-34"/>
                        <a:ea typeface="+mn-ea"/>
                        <a:cs typeface="Chulabhorn Likit Text Light๙" panose="00000400000000000000" pitchFamily="2" charset="-34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th-TH" sz="1100" b="0" dirty="0" smtClean="0">
                          <a:solidFill>
                            <a:srgbClr val="002060"/>
                          </a:solidFill>
                          <a:effectLst/>
                          <a:latin typeface="Chulabhorn Likit Text" panose="00000800000000000000" pitchFamily="2" charset="-34"/>
                          <a:ea typeface="Times New Roman" panose="02020603050405020304" pitchFamily="18" charset="0"/>
                          <a:cs typeface="Chulabhorn Likit Text" panose="00000800000000000000" pitchFamily="2" charset="-34"/>
                        </a:rPr>
                        <a:t>ระบบ</a:t>
                      </a:r>
                      <a:endParaRPr lang="en-US" sz="1100" b="0" dirty="0">
                        <a:solidFill>
                          <a:srgbClr val="002060"/>
                        </a:solidFill>
                        <a:effectLst/>
                        <a:latin typeface="Chulabhorn Likit Text" panose="00000800000000000000" pitchFamily="2" charset="-34"/>
                        <a:ea typeface="Calibri" panose="020F0502020204030204" pitchFamily="34" charset="0"/>
                        <a:cs typeface="Chulabhorn Likit Text" panose="00000800000000000000" pitchFamily="2" charset="-34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b="0" dirty="0">
                          <a:solidFill>
                            <a:srgbClr val="002060"/>
                          </a:solidFill>
                          <a:effectLst/>
                          <a:latin typeface="Chulabhorn Likit Text" panose="00000800000000000000" pitchFamily="2" charset="-34"/>
                          <a:ea typeface="Calibri" panose="020F0502020204030204" pitchFamily="34" charset="0"/>
                          <a:cs typeface="Chulabhorn Likit Text" panose="00000800000000000000" pitchFamily="2" charset="-34"/>
                        </a:rPr>
                        <a:t>1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b="0" dirty="0" smtClean="0">
                          <a:solidFill>
                            <a:srgbClr val="002060"/>
                          </a:solidFill>
                          <a:effectLst/>
                          <a:latin typeface="Chulabhorn Likit Text" panose="00000800000000000000" pitchFamily="2" charset="-34"/>
                          <a:ea typeface="Calibri" panose="020F0502020204030204" pitchFamily="34" charset="0"/>
                          <a:cs typeface="Chulabhorn Likit Text" panose="00000800000000000000" pitchFamily="2" charset="-34"/>
                        </a:rPr>
                        <a:t>250,000</a:t>
                      </a:r>
                      <a:endParaRPr lang="en-US" sz="1100" b="0" dirty="0">
                        <a:solidFill>
                          <a:srgbClr val="002060"/>
                        </a:solidFill>
                        <a:effectLst/>
                        <a:latin typeface="Chulabhorn Likit Text" panose="00000800000000000000" pitchFamily="2" charset="-34"/>
                        <a:ea typeface="Calibri" panose="020F0502020204030204" pitchFamily="34" charset="0"/>
                        <a:cs typeface="Chulabhorn Likit Text" panose="00000800000000000000" pitchFamily="2" charset="-34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endParaRPr lang="en-US" sz="1100" b="0" dirty="0">
                        <a:solidFill>
                          <a:srgbClr val="002060"/>
                        </a:solidFill>
                        <a:effectLst/>
                        <a:latin typeface="Chulabhorn Likit Text" panose="00000800000000000000" pitchFamily="2" charset="-34"/>
                        <a:ea typeface="Calibri" panose="020F0502020204030204" pitchFamily="34" charset="0"/>
                        <a:cs typeface="Chulabhorn Likit Text" panose="00000800000000000000" pitchFamily="2" charset="-34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8D8CA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endParaRPr lang="en-US" sz="1100" b="0" dirty="0">
                        <a:solidFill>
                          <a:srgbClr val="002060"/>
                        </a:solidFill>
                        <a:effectLst/>
                        <a:latin typeface="Chulabhorn Likit Text" panose="00000800000000000000" pitchFamily="2" charset="-34"/>
                        <a:ea typeface="Calibri" panose="020F0502020204030204" pitchFamily="34" charset="0"/>
                        <a:cs typeface="Chulabhorn Likit Text" panose="00000800000000000000" pitchFamily="2" charset="-34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8D8CA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endParaRPr lang="en-US" sz="1100" b="0" dirty="0">
                        <a:solidFill>
                          <a:srgbClr val="002060"/>
                        </a:solidFill>
                        <a:effectLst/>
                        <a:latin typeface="Chulabhorn Likit Text" panose="00000800000000000000" pitchFamily="2" charset="-34"/>
                        <a:ea typeface="Calibri" panose="020F0502020204030204" pitchFamily="34" charset="0"/>
                        <a:cs typeface="Chulabhorn Likit Text" panose="00000800000000000000" pitchFamily="2" charset="-34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8D8CA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endParaRPr lang="en-US" sz="1100" b="0" dirty="0">
                        <a:solidFill>
                          <a:srgbClr val="002060"/>
                        </a:solidFill>
                        <a:effectLst/>
                        <a:latin typeface="Chulabhorn Likit Text" panose="00000800000000000000" pitchFamily="2" charset="-34"/>
                        <a:ea typeface="Calibri" panose="020F0502020204030204" pitchFamily="34" charset="0"/>
                        <a:cs typeface="Chulabhorn Likit Text" panose="00000800000000000000" pitchFamily="2" charset="-34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endParaRPr lang="en-US" sz="1100" b="0" dirty="0">
                        <a:solidFill>
                          <a:srgbClr val="002060"/>
                        </a:solidFill>
                        <a:effectLst/>
                        <a:latin typeface="Chulabhorn Likit Text" panose="00000800000000000000" pitchFamily="2" charset="-34"/>
                        <a:ea typeface="Calibri" panose="020F0502020204030204" pitchFamily="34" charset="0"/>
                        <a:cs typeface="Chulabhorn Likit Text" panose="00000800000000000000" pitchFamily="2" charset="-34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endParaRPr lang="en-US" sz="1100" b="0" dirty="0">
                        <a:solidFill>
                          <a:srgbClr val="002060"/>
                        </a:solidFill>
                        <a:effectLst/>
                        <a:latin typeface="Chulabhorn Likit Text" panose="00000800000000000000" pitchFamily="2" charset="-34"/>
                        <a:ea typeface="Calibri" panose="020F0502020204030204" pitchFamily="34" charset="0"/>
                        <a:cs typeface="Chulabhorn Likit Text" panose="00000800000000000000" pitchFamily="2" charset="-34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endParaRPr lang="en-US" sz="1100" b="0" dirty="0">
                        <a:solidFill>
                          <a:srgbClr val="002060"/>
                        </a:solidFill>
                        <a:effectLst/>
                        <a:latin typeface="Chulabhorn Likit Text" panose="00000800000000000000" pitchFamily="2" charset="-34"/>
                        <a:ea typeface="Calibri" panose="020F0502020204030204" pitchFamily="34" charset="0"/>
                        <a:cs typeface="Chulabhorn Likit Text" panose="00000800000000000000" pitchFamily="2" charset="-34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endParaRPr lang="en-US" sz="1100" b="0" dirty="0">
                        <a:solidFill>
                          <a:srgbClr val="002060"/>
                        </a:solidFill>
                        <a:effectLst/>
                        <a:latin typeface="Chulabhorn Likit Text" panose="00000800000000000000" pitchFamily="2" charset="-34"/>
                        <a:ea typeface="Calibri" panose="020F0502020204030204" pitchFamily="34" charset="0"/>
                        <a:cs typeface="Chulabhorn Likit Text" panose="00000800000000000000" pitchFamily="2" charset="-34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endParaRPr lang="en-US" sz="1100" b="0" dirty="0">
                        <a:solidFill>
                          <a:srgbClr val="002060"/>
                        </a:solidFill>
                        <a:effectLst/>
                        <a:latin typeface="Chulabhorn Likit Text" panose="00000800000000000000" pitchFamily="2" charset="-34"/>
                        <a:ea typeface="Calibri" panose="020F0502020204030204" pitchFamily="34" charset="0"/>
                        <a:cs typeface="Chulabhorn Likit Text" panose="00000800000000000000" pitchFamily="2" charset="-34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endParaRPr lang="en-US" sz="1100" b="0" dirty="0">
                        <a:solidFill>
                          <a:srgbClr val="002060"/>
                        </a:solidFill>
                        <a:effectLst/>
                        <a:latin typeface="Chulabhorn Likit Text" panose="00000800000000000000" pitchFamily="2" charset="-34"/>
                        <a:ea typeface="Calibri" panose="020F0502020204030204" pitchFamily="34" charset="0"/>
                        <a:cs typeface="Chulabhorn Likit Text" panose="00000800000000000000" pitchFamily="2" charset="-34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endParaRPr lang="en-US" sz="1100" b="0" dirty="0">
                        <a:solidFill>
                          <a:srgbClr val="002060"/>
                        </a:solidFill>
                        <a:effectLst/>
                        <a:latin typeface="Chulabhorn Likit Text" panose="00000800000000000000" pitchFamily="2" charset="-34"/>
                        <a:ea typeface="Calibri" panose="020F0502020204030204" pitchFamily="34" charset="0"/>
                        <a:cs typeface="Chulabhorn Likit Text" panose="00000800000000000000" pitchFamily="2" charset="-34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endParaRPr lang="en-US" sz="1100" b="0" dirty="0">
                        <a:solidFill>
                          <a:srgbClr val="002060"/>
                        </a:solidFill>
                        <a:effectLst/>
                        <a:latin typeface="Chulabhorn Likit Text" panose="00000800000000000000" pitchFamily="2" charset="-34"/>
                        <a:ea typeface="Calibri" panose="020F0502020204030204" pitchFamily="34" charset="0"/>
                        <a:cs typeface="Chulabhorn Likit Text" panose="00000800000000000000" pitchFamily="2" charset="-34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761970" rtl="0" eaLnBrk="1" fontAlgn="auto" latinLnBrk="0" hangingPunct="1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h-TH" sz="1100" b="0" dirty="0" smtClean="0">
                          <a:solidFill>
                            <a:srgbClr val="002060"/>
                          </a:solidFill>
                          <a:effectLst/>
                          <a:latin typeface="Chulabhorn Likit Text" panose="00000800000000000000" pitchFamily="2" charset="-34"/>
                          <a:ea typeface="Times New Roman" panose="02020603050405020304" pitchFamily="18" charset="0"/>
                          <a:cs typeface="Chulabhorn Likit Text" panose="00000800000000000000" pitchFamily="2" charset="-34"/>
                        </a:rPr>
                        <a:t>สกส.</a:t>
                      </a:r>
                      <a:endParaRPr lang="en-US" sz="1100" b="0" dirty="0" smtClean="0">
                        <a:solidFill>
                          <a:srgbClr val="002060"/>
                        </a:solidFill>
                        <a:effectLst/>
                        <a:latin typeface="Chulabhorn Likit Text" panose="00000800000000000000" pitchFamily="2" charset="-34"/>
                        <a:ea typeface="Calibri" panose="020F0502020204030204" pitchFamily="34" charset="0"/>
                        <a:cs typeface="Chulabhorn Likit Text" panose="00000800000000000000" pitchFamily="2" charset="-34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th-TH" sz="1100" b="0" dirty="0" smtClean="0">
                          <a:solidFill>
                            <a:srgbClr val="002060"/>
                          </a:solidFill>
                          <a:effectLst/>
                          <a:latin typeface="Chulabhorn Likit Text" panose="00000800000000000000" pitchFamily="2" charset="-34"/>
                          <a:ea typeface="Times New Roman" panose="02020603050405020304" pitchFamily="18" charset="0"/>
                          <a:cs typeface="Chulabhorn Likit Text" panose="00000800000000000000" pitchFamily="2" charset="-34"/>
                        </a:rPr>
                        <a:t>สกส.(</a:t>
                      </a:r>
                      <a:r>
                        <a:rPr lang="th-TH" sz="1100" b="0" dirty="0" err="1" smtClean="0">
                          <a:solidFill>
                            <a:srgbClr val="002060"/>
                          </a:solidFill>
                          <a:effectLst/>
                          <a:latin typeface="Chulabhorn Likit Text" panose="00000800000000000000" pitchFamily="2" charset="-34"/>
                          <a:ea typeface="Times New Roman" panose="02020603050405020304" pitchFamily="18" charset="0"/>
                          <a:cs typeface="Chulabhorn Likit Text" panose="00000800000000000000" pitchFamily="2" charset="-34"/>
                        </a:rPr>
                        <a:t>นย</a:t>
                      </a:r>
                      <a:r>
                        <a:rPr lang="th-TH" sz="1100" b="0" dirty="0" smtClean="0">
                          <a:solidFill>
                            <a:srgbClr val="002060"/>
                          </a:solidFill>
                          <a:effectLst/>
                          <a:latin typeface="Chulabhorn Likit Text" panose="00000800000000000000" pitchFamily="2" charset="-34"/>
                          <a:ea typeface="Times New Roman" panose="02020603050405020304" pitchFamily="18" charset="0"/>
                          <a:cs typeface="Chulabhorn Likit Text" panose="00000800000000000000" pitchFamily="2" charset="-34"/>
                        </a:rPr>
                        <a:t>)</a:t>
                      </a:r>
                      <a:endParaRPr lang="en-US" sz="1100" b="0" dirty="0">
                        <a:solidFill>
                          <a:srgbClr val="002060"/>
                        </a:solidFill>
                        <a:effectLst/>
                        <a:latin typeface="Chulabhorn Likit Text" panose="00000800000000000000" pitchFamily="2" charset="-34"/>
                        <a:ea typeface="Calibri" panose="020F0502020204030204" pitchFamily="34" charset="0"/>
                        <a:cs typeface="Chulabhorn Likit Text" panose="00000800000000000000" pitchFamily="2" charset="-34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56127110"/>
                  </a:ext>
                </a:extLst>
              </a:tr>
            </a:tbl>
          </a:graphicData>
        </a:graphic>
      </p:graphicFrame>
      <p:graphicFrame>
        <p:nvGraphicFramePr>
          <p:cNvPr id="3" name="Table 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351298048"/>
              </p:ext>
            </p:extLst>
          </p:nvPr>
        </p:nvGraphicFramePr>
        <p:xfrm>
          <a:off x="379470" y="4581883"/>
          <a:ext cx="9401059" cy="1030227"/>
        </p:xfrm>
        <a:graphic>
          <a:graphicData uri="http://schemas.openxmlformats.org/drawingml/2006/table">
            <a:tbl>
              <a:tblPr firstRow="1" firstCol="1" bandRow="1">
                <a:tableStyleId>{5C22544A-7EE6-4342-B048-85BDC9FD1C3A}</a:tableStyleId>
              </a:tblPr>
              <a:tblGrid>
                <a:gridCol w="1898345">
                  <a:extLst>
                    <a:ext uri="{9D8B030D-6E8A-4147-A177-3AD203B41FA5}">
                      <a16:colId xmlns:a16="http://schemas.microsoft.com/office/drawing/2014/main" val="725790752"/>
                    </a:ext>
                  </a:extLst>
                </a:gridCol>
                <a:gridCol w="1170694">
                  <a:extLst>
                    <a:ext uri="{9D8B030D-6E8A-4147-A177-3AD203B41FA5}">
                      <a16:colId xmlns:a16="http://schemas.microsoft.com/office/drawing/2014/main" val="1262601212"/>
                    </a:ext>
                  </a:extLst>
                </a:gridCol>
                <a:gridCol w="1170694">
                  <a:extLst>
                    <a:ext uri="{9D8B030D-6E8A-4147-A177-3AD203B41FA5}">
                      <a16:colId xmlns:a16="http://schemas.microsoft.com/office/drawing/2014/main" val="4036960812"/>
                    </a:ext>
                  </a:extLst>
                </a:gridCol>
                <a:gridCol w="1069254">
                  <a:extLst>
                    <a:ext uri="{9D8B030D-6E8A-4147-A177-3AD203B41FA5}">
                      <a16:colId xmlns:a16="http://schemas.microsoft.com/office/drawing/2014/main" val="2344421327"/>
                    </a:ext>
                  </a:extLst>
                </a:gridCol>
                <a:gridCol w="166190">
                  <a:extLst>
                    <a:ext uri="{9D8B030D-6E8A-4147-A177-3AD203B41FA5}">
                      <a16:colId xmlns:a16="http://schemas.microsoft.com/office/drawing/2014/main" val="4060929001"/>
                    </a:ext>
                  </a:extLst>
                </a:gridCol>
                <a:gridCol w="166190">
                  <a:extLst>
                    <a:ext uri="{9D8B030D-6E8A-4147-A177-3AD203B41FA5}">
                      <a16:colId xmlns:a16="http://schemas.microsoft.com/office/drawing/2014/main" val="1735314326"/>
                    </a:ext>
                  </a:extLst>
                </a:gridCol>
                <a:gridCol w="168903">
                  <a:extLst>
                    <a:ext uri="{9D8B030D-6E8A-4147-A177-3AD203B41FA5}">
                      <a16:colId xmlns:a16="http://schemas.microsoft.com/office/drawing/2014/main" val="3933782682"/>
                    </a:ext>
                  </a:extLst>
                </a:gridCol>
                <a:gridCol w="166190">
                  <a:extLst>
                    <a:ext uri="{9D8B030D-6E8A-4147-A177-3AD203B41FA5}">
                      <a16:colId xmlns:a16="http://schemas.microsoft.com/office/drawing/2014/main" val="3986725349"/>
                    </a:ext>
                  </a:extLst>
                </a:gridCol>
                <a:gridCol w="166190">
                  <a:extLst>
                    <a:ext uri="{9D8B030D-6E8A-4147-A177-3AD203B41FA5}">
                      <a16:colId xmlns:a16="http://schemas.microsoft.com/office/drawing/2014/main" val="2927259118"/>
                    </a:ext>
                  </a:extLst>
                </a:gridCol>
                <a:gridCol w="168902">
                  <a:extLst>
                    <a:ext uri="{9D8B030D-6E8A-4147-A177-3AD203B41FA5}">
                      <a16:colId xmlns:a16="http://schemas.microsoft.com/office/drawing/2014/main" val="1413209483"/>
                    </a:ext>
                  </a:extLst>
                </a:gridCol>
                <a:gridCol w="166190">
                  <a:extLst>
                    <a:ext uri="{9D8B030D-6E8A-4147-A177-3AD203B41FA5}">
                      <a16:colId xmlns:a16="http://schemas.microsoft.com/office/drawing/2014/main" val="435419160"/>
                    </a:ext>
                  </a:extLst>
                </a:gridCol>
                <a:gridCol w="166190">
                  <a:extLst>
                    <a:ext uri="{9D8B030D-6E8A-4147-A177-3AD203B41FA5}">
                      <a16:colId xmlns:a16="http://schemas.microsoft.com/office/drawing/2014/main" val="2339857150"/>
                    </a:ext>
                  </a:extLst>
                </a:gridCol>
                <a:gridCol w="168902">
                  <a:extLst>
                    <a:ext uri="{9D8B030D-6E8A-4147-A177-3AD203B41FA5}">
                      <a16:colId xmlns:a16="http://schemas.microsoft.com/office/drawing/2014/main" val="2964613117"/>
                    </a:ext>
                  </a:extLst>
                </a:gridCol>
                <a:gridCol w="166190">
                  <a:extLst>
                    <a:ext uri="{9D8B030D-6E8A-4147-A177-3AD203B41FA5}">
                      <a16:colId xmlns:a16="http://schemas.microsoft.com/office/drawing/2014/main" val="2128418857"/>
                    </a:ext>
                  </a:extLst>
                </a:gridCol>
                <a:gridCol w="168902">
                  <a:extLst>
                    <a:ext uri="{9D8B030D-6E8A-4147-A177-3AD203B41FA5}">
                      <a16:colId xmlns:a16="http://schemas.microsoft.com/office/drawing/2014/main" val="4157933000"/>
                    </a:ext>
                  </a:extLst>
                </a:gridCol>
                <a:gridCol w="168903">
                  <a:extLst>
                    <a:ext uri="{9D8B030D-6E8A-4147-A177-3AD203B41FA5}">
                      <a16:colId xmlns:a16="http://schemas.microsoft.com/office/drawing/2014/main" val="3021938643"/>
                    </a:ext>
                  </a:extLst>
                </a:gridCol>
                <a:gridCol w="1042115">
                  <a:extLst>
                    <a:ext uri="{9D8B030D-6E8A-4147-A177-3AD203B41FA5}">
                      <a16:colId xmlns:a16="http://schemas.microsoft.com/office/drawing/2014/main" val="3509545354"/>
                    </a:ext>
                  </a:extLst>
                </a:gridCol>
                <a:gridCol w="1042115">
                  <a:extLst>
                    <a:ext uri="{9D8B030D-6E8A-4147-A177-3AD203B41FA5}">
                      <a16:colId xmlns:a16="http://schemas.microsoft.com/office/drawing/2014/main" val="696406938"/>
                    </a:ext>
                  </a:extLst>
                </a:gridCol>
              </a:tblGrid>
              <a:tr h="437853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b="1" kern="1200" dirty="0" smtClean="0">
                          <a:solidFill>
                            <a:srgbClr val="002060"/>
                          </a:solidFill>
                          <a:effectLst/>
                          <a:latin typeface="Chulabhorn Likit Text" panose="00000800000000000000" pitchFamily="2" charset="-34"/>
                          <a:ea typeface="+mn-ea"/>
                          <a:cs typeface="Chulabhorn Likit Text" panose="00000800000000000000" pitchFamily="2" charset="-34"/>
                        </a:rPr>
                        <a:t>9.</a:t>
                      </a:r>
                      <a:r>
                        <a:rPr lang="th-TH" sz="1100" b="1" kern="1200" dirty="0" smtClean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 </a:t>
                      </a:r>
                      <a:r>
                        <a:rPr lang="th-TH" sz="1100" b="0" kern="1200" dirty="0" smtClean="0">
                          <a:solidFill>
                            <a:srgbClr val="002060"/>
                          </a:solidFill>
                          <a:effectLst/>
                          <a:latin typeface="Chulabhorn Likit Text" panose="00000800000000000000" pitchFamily="2" charset="-34"/>
                          <a:ea typeface="+mn-ea"/>
                          <a:cs typeface="Chulabhorn Likit Text" panose="00000800000000000000" pitchFamily="2" charset="-34"/>
                        </a:rPr>
                        <a:t>โครงการพัฒนาเว็บไซต์กองทุนพัฒนาบทบาทสตรีให้ตรงตาม พรบ.ข้อมูลส่วนบุคคล</a:t>
                      </a:r>
                      <a:endParaRPr lang="en-US" sz="1100" b="0" dirty="0">
                        <a:solidFill>
                          <a:srgbClr val="002060"/>
                        </a:solidFill>
                        <a:effectLst/>
                        <a:latin typeface="Chulabhorn Likit Text" panose="00000800000000000000" pitchFamily="2" charset="-34"/>
                        <a:ea typeface="Calibri" panose="020F0502020204030204" pitchFamily="34" charset="0"/>
                        <a:cs typeface="Chulabhorn Likit Text" panose="00000800000000000000" pitchFamily="2" charset="-34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th-TH" sz="1100" b="0" dirty="0" smtClean="0">
                          <a:solidFill>
                            <a:srgbClr val="002060"/>
                          </a:solidFill>
                          <a:effectLst/>
                          <a:latin typeface="Chulabhorn Likit Text" panose="00000800000000000000" pitchFamily="2" charset="-34"/>
                          <a:ea typeface="Calibri" panose="020F0502020204030204" pitchFamily="34" charset="0"/>
                          <a:cs typeface="Chulabhorn Likit Text" panose="00000800000000000000" pitchFamily="2" charset="-34"/>
                        </a:rPr>
                        <a:t>เว็บไซต์</a:t>
                      </a:r>
                      <a:endParaRPr lang="en-US" sz="1100" b="0" dirty="0">
                        <a:solidFill>
                          <a:srgbClr val="002060"/>
                        </a:solidFill>
                        <a:effectLst/>
                        <a:latin typeface="Chulabhorn Likit Text" panose="00000800000000000000" pitchFamily="2" charset="-34"/>
                        <a:ea typeface="Calibri" panose="020F0502020204030204" pitchFamily="34" charset="0"/>
                        <a:cs typeface="Chulabhorn Likit Text" panose="00000800000000000000" pitchFamily="2" charset="-34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b="0" dirty="0">
                          <a:solidFill>
                            <a:srgbClr val="002060"/>
                          </a:solidFill>
                          <a:effectLst/>
                          <a:latin typeface="Chulabhorn Likit Text" panose="00000800000000000000" pitchFamily="2" charset="-34"/>
                          <a:ea typeface="Calibri" panose="020F0502020204030204" pitchFamily="34" charset="0"/>
                          <a:cs typeface="Chulabhorn Likit Text" panose="00000800000000000000" pitchFamily="2" charset="-34"/>
                        </a:rPr>
                        <a:t>1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th-TH" sz="1100" b="0" dirty="0" smtClean="0">
                          <a:solidFill>
                            <a:srgbClr val="002060"/>
                          </a:solidFill>
                          <a:effectLst/>
                          <a:latin typeface="Chulabhorn Likit Text" panose="00000800000000000000" pitchFamily="2" charset="-34"/>
                          <a:ea typeface="Calibri" panose="020F0502020204030204" pitchFamily="34" charset="0"/>
                          <a:cs typeface="Chulabhorn Likit Text" panose="00000800000000000000" pitchFamily="2" charset="-34"/>
                        </a:rPr>
                        <a:t>ไม่ใช้งบประมาณ</a:t>
                      </a:r>
                      <a:endParaRPr lang="en-US" sz="1100" b="0" dirty="0">
                        <a:solidFill>
                          <a:srgbClr val="002060"/>
                        </a:solidFill>
                        <a:effectLst/>
                        <a:latin typeface="Chulabhorn Likit Text" panose="00000800000000000000" pitchFamily="2" charset="-34"/>
                        <a:ea typeface="Calibri" panose="020F0502020204030204" pitchFamily="34" charset="0"/>
                        <a:cs typeface="Chulabhorn Likit Text" panose="00000800000000000000" pitchFamily="2" charset="-34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endParaRPr lang="en-US" sz="1100" b="0" dirty="0">
                        <a:solidFill>
                          <a:srgbClr val="002060"/>
                        </a:solidFill>
                        <a:effectLst/>
                        <a:latin typeface="Chulabhorn Likit Text" panose="00000800000000000000" pitchFamily="2" charset="-34"/>
                        <a:ea typeface="Calibri" panose="020F0502020204030204" pitchFamily="34" charset="0"/>
                        <a:cs typeface="Chulabhorn Likit Text" panose="00000800000000000000" pitchFamily="2" charset="-34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8D8CA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endParaRPr lang="en-US" sz="1100" b="0" dirty="0">
                        <a:solidFill>
                          <a:srgbClr val="002060"/>
                        </a:solidFill>
                        <a:effectLst/>
                        <a:latin typeface="Chulabhorn Likit Text" panose="00000800000000000000" pitchFamily="2" charset="-34"/>
                        <a:ea typeface="Calibri" panose="020F0502020204030204" pitchFamily="34" charset="0"/>
                        <a:cs typeface="Chulabhorn Likit Text" panose="00000800000000000000" pitchFamily="2" charset="-34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8D8CA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endParaRPr lang="en-US" sz="1100" b="0" dirty="0">
                        <a:solidFill>
                          <a:srgbClr val="002060"/>
                        </a:solidFill>
                        <a:effectLst/>
                        <a:latin typeface="Chulabhorn Likit Text" panose="00000800000000000000" pitchFamily="2" charset="-34"/>
                        <a:ea typeface="Calibri" panose="020F0502020204030204" pitchFamily="34" charset="0"/>
                        <a:cs typeface="Chulabhorn Likit Text" panose="00000800000000000000" pitchFamily="2" charset="-34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8D8CA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endParaRPr lang="en-US" sz="1100" b="0" dirty="0">
                        <a:solidFill>
                          <a:srgbClr val="002060"/>
                        </a:solidFill>
                        <a:effectLst/>
                        <a:latin typeface="Chulabhorn Likit Text" panose="00000800000000000000" pitchFamily="2" charset="-34"/>
                        <a:ea typeface="Calibri" panose="020F0502020204030204" pitchFamily="34" charset="0"/>
                        <a:cs typeface="Chulabhorn Likit Text" panose="00000800000000000000" pitchFamily="2" charset="-34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endParaRPr lang="en-US" sz="1100" b="0" dirty="0">
                        <a:solidFill>
                          <a:srgbClr val="002060"/>
                        </a:solidFill>
                        <a:effectLst/>
                        <a:latin typeface="Chulabhorn Likit Text" panose="00000800000000000000" pitchFamily="2" charset="-34"/>
                        <a:ea typeface="Calibri" panose="020F0502020204030204" pitchFamily="34" charset="0"/>
                        <a:cs typeface="Chulabhorn Likit Text" panose="00000800000000000000" pitchFamily="2" charset="-34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endParaRPr lang="en-US" sz="1100" b="0" dirty="0">
                        <a:solidFill>
                          <a:srgbClr val="002060"/>
                        </a:solidFill>
                        <a:effectLst/>
                        <a:latin typeface="Chulabhorn Likit Text" panose="00000800000000000000" pitchFamily="2" charset="-34"/>
                        <a:ea typeface="Calibri" panose="020F0502020204030204" pitchFamily="34" charset="0"/>
                        <a:cs typeface="Chulabhorn Likit Text" panose="00000800000000000000" pitchFamily="2" charset="-34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endParaRPr lang="en-US" sz="1100" b="0" dirty="0">
                        <a:solidFill>
                          <a:srgbClr val="002060"/>
                        </a:solidFill>
                        <a:effectLst/>
                        <a:latin typeface="Chulabhorn Likit Text" panose="00000800000000000000" pitchFamily="2" charset="-34"/>
                        <a:ea typeface="Calibri" panose="020F0502020204030204" pitchFamily="34" charset="0"/>
                        <a:cs typeface="Chulabhorn Likit Text" panose="00000800000000000000" pitchFamily="2" charset="-34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endParaRPr lang="en-US" sz="1100" b="0" dirty="0">
                        <a:solidFill>
                          <a:srgbClr val="002060"/>
                        </a:solidFill>
                        <a:effectLst/>
                        <a:latin typeface="Chulabhorn Likit Text" panose="00000800000000000000" pitchFamily="2" charset="-34"/>
                        <a:ea typeface="Calibri" panose="020F0502020204030204" pitchFamily="34" charset="0"/>
                        <a:cs typeface="Chulabhorn Likit Text" panose="00000800000000000000" pitchFamily="2" charset="-34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endParaRPr lang="en-US" sz="1100" b="0" dirty="0">
                        <a:solidFill>
                          <a:srgbClr val="002060"/>
                        </a:solidFill>
                        <a:effectLst/>
                        <a:latin typeface="Chulabhorn Likit Text" panose="00000800000000000000" pitchFamily="2" charset="-34"/>
                        <a:ea typeface="Calibri" panose="020F0502020204030204" pitchFamily="34" charset="0"/>
                        <a:cs typeface="Chulabhorn Likit Text" panose="00000800000000000000" pitchFamily="2" charset="-34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endParaRPr lang="en-US" sz="1100" b="0" dirty="0">
                        <a:solidFill>
                          <a:srgbClr val="002060"/>
                        </a:solidFill>
                        <a:effectLst/>
                        <a:latin typeface="Chulabhorn Likit Text" panose="00000800000000000000" pitchFamily="2" charset="-34"/>
                        <a:ea typeface="Calibri" panose="020F0502020204030204" pitchFamily="34" charset="0"/>
                        <a:cs typeface="Chulabhorn Likit Text" panose="00000800000000000000" pitchFamily="2" charset="-34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endParaRPr lang="en-US" sz="1100" b="0" dirty="0">
                        <a:solidFill>
                          <a:srgbClr val="002060"/>
                        </a:solidFill>
                        <a:effectLst/>
                        <a:latin typeface="Chulabhorn Likit Text" panose="00000800000000000000" pitchFamily="2" charset="-34"/>
                        <a:ea typeface="Calibri" panose="020F0502020204030204" pitchFamily="34" charset="0"/>
                        <a:cs typeface="Chulabhorn Likit Text" panose="00000800000000000000" pitchFamily="2" charset="-34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endParaRPr lang="en-US" sz="1100" b="0" dirty="0">
                        <a:solidFill>
                          <a:srgbClr val="002060"/>
                        </a:solidFill>
                        <a:effectLst/>
                        <a:latin typeface="Chulabhorn Likit Text" panose="00000800000000000000" pitchFamily="2" charset="-34"/>
                        <a:ea typeface="Calibri" panose="020F0502020204030204" pitchFamily="34" charset="0"/>
                        <a:cs typeface="Chulabhorn Likit Text" panose="00000800000000000000" pitchFamily="2" charset="-34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761970" rtl="0" eaLnBrk="1" fontAlgn="auto" latinLnBrk="0" hangingPunct="1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h-TH" sz="1100" b="0" dirty="0" smtClean="0">
                          <a:solidFill>
                            <a:srgbClr val="002060"/>
                          </a:solidFill>
                          <a:effectLst/>
                          <a:latin typeface="Chulabhorn Likit Text" panose="00000800000000000000" pitchFamily="2" charset="-34"/>
                          <a:ea typeface="Times New Roman" panose="02020603050405020304" pitchFamily="18" charset="0"/>
                          <a:cs typeface="Chulabhorn Likit Text" panose="00000800000000000000" pitchFamily="2" charset="-34"/>
                        </a:rPr>
                        <a:t>สกส.</a:t>
                      </a:r>
                      <a:endParaRPr lang="en-US" sz="1100" b="0" dirty="0" smtClean="0">
                        <a:solidFill>
                          <a:srgbClr val="002060"/>
                        </a:solidFill>
                        <a:effectLst/>
                        <a:latin typeface="Chulabhorn Likit Text" panose="00000800000000000000" pitchFamily="2" charset="-34"/>
                        <a:ea typeface="Calibri" panose="020F0502020204030204" pitchFamily="34" charset="0"/>
                        <a:cs typeface="Chulabhorn Likit Text" panose="00000800000000000000" pitchFamily="2" charset="-34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th-TH" sz="1100" b="0" dirty="0" smtClean="0">
                          <a:solidFill>
                            <a:srgbClr val="002060"/>
                          </a:solidFill>
                          <a:effectLst/>
                          <a:latin typeface="Chulabhorn Likit Text" panose="00000800000000000000" pitchFamily="2" charset="-34"/>
                          <a:ea typeface="Times New Roman" panose="02020603050405020304" pitchFamily="18" charset="0"/>
                          <a:cs typeface="Chulabhorn Likit Text" panose="00000800000000000000" pitchFamily="2" charset="-34"/>
                        </a:rPr>
                        <a:t>สกส.(</a:t>
                      </a:r>
                      <a:r>
                        <a:rPr lang="th-TH" sz="1100" b="0" dirty="0" err="1" smtClean="0">
                          <a:solidFill>
                            <a:srgbClr val="002060"/>
                          </a:solidFill>
                          <a:effectLst/>
                          <a:latin typeface="Chulabhorn Likit Text" panose="00000800000000000000" pitchFamily="2" charset="-34"/>
                          <a:ea typeface="Times New Roman" panose="02020603050405020304" pitchFamily="18" charset="0"/>
                          <a:cs typeface="Chulabhorn Likit Text" panose="00000800000000000000" pitchFamily="2" charset="-34"/>
                        </a:rPr>
                        <a:t>นย</a:t>
                      </a:r>
                      <a:r>
                        <a:rPr lang="th-TH" sz="1100" b="0" dirty="0" smtClean="0">
                          <a:solidFill>
                            <a:srgbClr val="002060"/>
                          </a:solidFill>
                          <a:effectLst/>
                          <a:latin typeface="Chulabhorn Likit Text" panose="00000800000000000000" pitchFamily="2" charset="-34"/>
                          <a:ea typeface="Times New Roman" panose="02020603050405020304" pitchFamily="18" charset="0"/>
                          <a:cs typeface="Chulabhorn Likit Text" panose="00000800000000000000" pitchFamily="2" charset="-34"/>
                        </a:rPr>
                        <a:t>)</a:t>
                      </a:r>
                      <a:endParaRPr lang="en-US" sz="1100" b="0" dirty="0">
                        <a:solidFill>
                          <a:srgbClr val="002060"/>
                        </a:solidFill>
                        <a:effectLst/>
                        <a:latin typeface="Chulabhorn Likit Text" panose="00000800000000000000" pitchFamily="2" charset="-34"/>
                        <a:ea typeface="Calibri" panose="020F0502020204030204" pitchFamily="34" charset="0"/>
                        <a:cs typeface="Chulabhorn Likit Text" panose="00000800000000000000" pitchFamily="2" charset="-34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46384728"/>
                  </a:ext>
                </a:extLst>
              </a:tr>
              <a:tr h="492064">
                <a:tc gridSpan="3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th-TH" sz="1400" b="0" dirty="0" smtClean="0">
                          <a:solidFill>
                            <a:srgbClr val="002060"/>
                          </a:solidFill>
                          <a:effectLst/>
                          <a:latin typeface="Chulabhorn Likit Text" panose="00000800000000000000" pitchFamily="2" charset="-34"/>
                          <a:ea typeface="Calibri" panose="020F0502020204030204" pitchFamily="34" charset="0"/>
                          <a:cs typeface="Chulabhorn Likit Text" panose="00000800000000000000" pitchFamily="2" charset="-34"/>
                        </a:rPr>
                        <a:t>รวม</a:t>
                      </a:r>
                      <a:endParaRPr lang="en-US" sz="1400" b="0" dirty="0">
                        <a:solidFill>
                          <a:srgbClr val="002060"/>
                        </a:solidFill>
                        <a:effectLst/>
                        <a:latin typeface="Chulabhorn Likit Text" panose="00000800000000000000" pitchFamily="2" charset="-34"/>
                        <a:ea typeface="Calibri" panose="020F0502020204030204" pitchFamily="34" charset="0"/>
                        <a:cs typeface="Chulabhorn Likit Text" panose="00000800000000000000" pitchFamily="2" charset="-34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endParaRPr lang="en-US" sz="1100" b="0" dirty="0">
                        <a:solidFill>
                          <a:srgbClr val="002060"/>
                        </a:solidFill>
                        <a:effectLst/>
                        <a:latin typeface="Chulabhorn Likit Text" panose="00000800000000000000" pitchFamily="2" charset="-34"/>
                        <a:ea typeface="Calibri" panose="020F0502020204030204" pitchFamily="34" charset="0"/>
                        <a:cs typeface="Chulabhorn Likit Text" panose="00000800000000000000" pitchFamily="2" charset="-34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endParaRPr lang="en-US" sz="1100" b="0" dirty="0">
                        <a:solidFill>
                          <a:srgbClr val="002060"/>
                        </a:solidFill>
                        <a:effectLst/>
                        <a:latin typeface="Chulabhorn Likit Text" panose="00000800000000000000" pitchFamily="2" charset="-34"/>
                        <a:ea typeface="Calibri" panose="020F0502020204030204" pitchFamily="34" charset="0"/>
                        <a:cs typeface="Chulabhorn Likit Text" panose="00000800000000000000" pitchFamily="2" charset="-34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761970" rtl="0" eaLnBrk="1" fontAlgn="auto" latinLnBrk="0" hangingPunct="1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b="1" dirty="0" smtClean="0">
                          <a:solidFill>
                            <a:srgbClr val="002060"/>
                          </a:solidFill>
                          <a:effectLst/>
                          <a:latin typeface="Chulabhorn Likit Text" panose="00000800000000000000" pitchFamily="2" charset="-34"/>
                          <a:cs typeface="Chulabhorn Likit Text" panose="00000800000000000000" pitchFamily="2" charset="-34"/>
                        </a:rPr>
                        <a:t>29,215,440</a:t>
                      </a:r>
                      <a:endParaRPr lang="en-US" sz="1100" b="1" dirty="0" smtClean="0">
                        <a:solidFill>
                          <a:srgbClr val="002060"/>
                        </a:solidFill>
                        <a:effectLst/>
                        <a:latin typeface="Chulabhorn Likit Text" panose="00000800000000000000" pitchFamily="2" charset="-34"/>
                        <a:ea typeface="Calibri" panose="020F0502020204030204" pitchFamily="34" charset="0"/>
                        <a:cs typeface="Chulabhorn Likit Text" panose="00000800000000000000" pitchFamily="2" charset="-34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gridSpan="14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endParaRPr lang="en-US" sz="1100" b="0" dirty="0">
                        <a:solidFill>
                          <a:srgbClr val="002060"/>
                        </a:solidFill>
                        <a:effectLst/>
                        <a:latin typeface="Chulabhorn Likit Text" panose="00000800000000000000" pitchFamily="2" charset="-34"/>
                        <a:ea typeface="Calibri" panose="020F0502020204030204" pitchFamily="34" charset="0"/>
                        <a:cs typeface="Chulabhorn Likit Text" panose="00000800000000000000" pitchFamily="2" charset="-34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8D8CA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endParaRPr lang="en-US" sz="1100" b="0" dirty="0">
                        <a:solidFill>
                          <a:srgbClr val="002060"/>
                        </a:solidFill>
                        <a:effectLst/>
                        <a:latin typeface="Chulabhorn Likit Text" panose="00000800000000000000" pitchFamily="2" charset="-34"/>
                        <a:ea typeface="Calibri" panose="020F0502020204030204" pitchFamily="34" charset="0"/>
                        <a:cs typeface="Chulabhorn Likit Text" panose="00000800000000000000" pitchFamily="2" charset="-34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8D8CA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endParaRPr lang="en-US" sz="1100" b="0" dirty="0">
                        <a:solidFill>
                          <a:srgbClr val="002060"/>
                        </a:solidFill>
                        <a:effectLst/>
                        <a:latin typeface="Chulabhorn Likit Text" panose="00000800000000000000" pitchFamily="2" charset="-34"/>
                        <a:ea typeface="Calibri" panose="020F0502020204030204" pitchFamily="34" charset="0"/>
                        <a:cs typeface="Chulabhorn Likit Text" panose="00000800000000000000" pitchFamily="2" charset="-34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8D8CA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endParaRPr lang="en-US" sz="1100" b="0" dirty="0">
                        <a:solidFill>
                          <a:srgbClr val="002060"/>
                        </a:solidFill>
                        <a:effectLst/>
                        <a:latin typeface="Chulabhorn Likit Text" panose="00000800000000000000" pitchFamily="2" charset="-34"/>
                        <a:ea typeface="Calibri" panose="020F0502020204030204" pitchFamily="34" charset="0"/>
                        <a:cs typeface="Chulabhorn Likit Text" panose="00000800000000000000" pitchFamily="2" charset="-34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endParaRPr lang="en-US" sz="1100" b="0" dirty="0">
                        <a:solidFill>
                          <a:srgbClr val="002060"/>
                        </a:solidFill>
                        <a:effectLst/>
                        <a:latin typeface="Chulabhorn Likit Text" panose="00000800000000000000" pitchFamily="2" charset="-34"/>
                        <a:ea typeface="Calibri" panose="020F0502020204030204" pitchFamily="34" charset="0"/>
                        <a:cs typeface="Chulabhorn Likit Text" panose="00000800000000000000" pitchFamily="2" charset="-34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endParaRPr lang="en-US" sz="1100" b="0" dirty="0">
                        <a:solidFill>
                          <a:srgbClr val="002060"/>
                        </a:solidFill>
                        <a:effectLst/>
                        <a:latin typeface="Chulabhorn Likit Text" panose="00000800000000000000" pitchFamily="2" charset="-34"/>
                        <a:ea typeface="Calibri" panose="020F0502020204030204" pitchFamily="34" charset="0"/>
                        <a:cs typeface="Chulabhorn Likit Text" panose="00000800000000000000" pitchFamily="2" charset="-34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endParaRPr lang="en-US" sz="1100" b="0" dirty="0">
                        <a:solidFill>
                          <a:srgbClr val="002060"/>
                        </a:solidFill>
                        <a:effectLst/>
                        <a:latin typeface="Chulabhorn Likit Text" panose="00000800000000000000" pitchFamily="2" charset="-34"/>
                        <a:ea typeface="Calibri" panose="020F0502020204030204" pitchFamily="34" charset="0"/>
                        <a:cs typeface="Chulabhorn Likit Text" panose="00000800000000000000" pitchFamily="2" charset="-34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endParaRPr lang="en-US" sz="1100" b="0" dirty="0">
                        <a:solidFill>
                          <a:srgbClr val="002060"/>
                        </a:solidFill>
                        <a:effectLst/>
                        <a:latin typeface="Chulabhorn Likit Text" panose="00000800000000000000" pitchFamily="2" charset="-34"/>
                        <a:ea typeface="Calibri" panose="020F0502020204030204" pitchFamily="34" charset="0"/>
                        <a:cs typeface="Chulabhorn Likit Text" panose="00000800000000000000" pitchFamily="2" charset="-34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endParaRPr lang="en-US" sz="1100" b="0" dirty="0">
                        <a:solidFill>
                          <a:srgbClr val="002060"/>
                        </a:solidFill>
                        <a:effectLst/>
                        <a:latin typeface="Chulabhorn Likit Text" panose="00000800000000000000" pitchFamily="2" charset="-34"/>
                        <a:ea typeface="Calibri" panose="020F0502020204030204" pitchFamily="34" charset="0"/>
                        <a:cs typeface="Chulabhorn Likit Text" panose="00000800000000000000" pitchFamily="2" charset="-34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endParaRPr lang="en-US" sz="1100" b="0" dirty="0">
                        <a:solidFill>
                          <a:srgbClr val="002060"/>
                        </a:solidFill>
                        <a:effectLst/>
                        <a:latin typeface="Chulabhorn Likit Text" panose="00000800000000000000" pitchFamily="2" charset="-34"/>
                        <a:ea typeface="Calibri" panose="020F0502020204030204" pitchFamily="34" charset="0"/>
                        <a:cs typeface="Chulabhorn Likit Text" panose="00000800000000000000" pitchFamily="2" charset="-34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endParaRPr lang="en-US" sz="1100" b="0" dirty="0">
                        <a:solidFill>
                          <a:srgbClr val="002060"/>
                        </a:solidFill>
                        <a:effectLst/>
                        <a:latin typeface="Chulabhorn Likit Text" panose="00000800000000000000" pitchFamily="2" charset="-34"/>
                        <a:ea typeface="Calibri" panose="020F0502020204030204" pitchFamily="34" charset="0"/>
                        <a:cs typeface="Chulabhorn Likit Text" panose="00000800000000000000" pitchFamily="2" charset="-34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endParaRPr lang="en-US" sz="1100" b="0" dirty="0">
                        <a:solidFill>
                          <a:srgbClr val="002060"/>
                        </a:solidFill>
                        <a:effectLst/>
                        <a:latin typeface="Chulabhorn Likit Text" panose="00000800000000000000" pitchFamily="2" charset="-34"/>
                        <a:ea typeface="Calibri" panose="020F0502020204030204" pitchFamily="34" charset="0"/>
                        <a:cs typeface="Chulabhorn Likit Text" panose="00000800000000000000" pitchFamily="2" charset="-34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indent="0" algn="ctr" defTabSz="761970" rtl="0" eaLnBrk="1" fontAlgn="auto" latinLnBrk="0" hangingPunct="1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100" b="0" dirty="0" smtClean="0">
                        <a:solidFill>
                          <a:srgbClr val="002060"/>
                        </a:solidFill>
                        <a:effectLst/>
                        <a:latin typeface="Chulabhorn Likit Text" panose="00000800000000000000" pitchFamily="2" charset="-34"/>
                        <a:ea typeface="Calibri" panose="020F0502020204030204" pitchFamily="34" charset="0"/>
                        <a:cs typeface="Chulabhorn Likit Text" panose="00000800000000000000" pitchFamily="2" charset="-34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endParaRPr lang="en-US" sz="1100" b="0" dirty="0">
                        <a:solidFill>
                          <a:srgbClr val="002060"/>
                        </a:solidFill>
                        <a:effectLst/>
                        <a:latin typeface="Chulabhorn Likit Text" panose="00000800000000000000" pitchFamily="2" charset="-34"/>
                        <a:ea typeface="Calibri" panose="020F0502020204030204" pitchFamily="34" charset="0"/>
                        <a:cs typeface="Chulabhorn Likit Text" panose="00000800000000000000" pitchFamily="2" charset="-34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11010617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54744278"/>
      </p:ext>
    </p:extLst>
  </p:cSld>
  <p:clrMapOvr>
    <a:masterClrMapping/>
  </p:clrMapOvr>
</p:sld>
</file>

<file path=ppt/slides/slide1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ชื่อเรื่อง 1"/>
          <p:cNvSpPr>
            <a:spLocks noGrp="1"/>
          </p:cNvSpPr>
          <p:nvPr>
            <p:ph type="title"/>
          </p:nvPr>
        </p:nvSpPr>
        <p:spPr>
          <a:xfrm>
            <a:off x="1914220" y="334579"/>
            <a:ext cx="6339974" cy="477781"/>
          </a:xfrm>
          <a:solidFill>
            <a:schemeClr val="accent2">
              <a:lumMod val="20000"/>
              <a:lumOff val="80000"/>
            </a:schemeClr>
          </a:solidFill>
          <a:ln>
            <a:noFill/>
          </a:ln>
          <a:effectLst>
            <a:outerShdw blurRad="57785" dist="33020" dir="318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brightRoom" dir="t">
              <a:rot lat="0" lon="0" rev="600000"/>
            </a:lightRig>
          </a:scene3d>
          <a:sp3d prstMaterial="metal">
            <a:bevelT w="38100" h="57150" prst="angle"/>
          </a:sp3d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>
            <a:noAutofit/>
          </a:bodyPr>
          <a:lstStyle/>
          <a:p>
            <a:pPr algn="ctr"/>
            <a:r>
              <a:rPr lang="th-TH" sz="1600" b="1" dirty="0">
                <a:solidFill>
                  <a:srgbClr val="002060"/>
                </a:solidFill>
                <a:latin typeface="Chulabhorn Likit Text" panose="00000500000000000000" pitchFamily="50" charset="-34"/>
                <a:ea typeface="Calibri" panose="020F0502020204030204" pitchFamily="34" charset="0"/>
                <a:cs typeface="Chulabhorn Likit Text" panose="00000500000000000000" pitchFamily="50" charset="-34"/>
              </a:rPr>
              <a:t>โครงการกิจกรรมตาม</a:t>
            </a:r>
            <a:r>
              <a:rPr lang="th-TH" sz="1600" b="1" dirty="0">
                <a:solidFill>
                  <a:srgbClr val="002060"/>
                </a:solidFill>
                <a:latin typeface="Chulabhorn Likit Text" panose="00000500000000000000" pitchFamily="50" charset="-34"/>
                <a:ea typeface="Times New Roman" panose="02020603050405020304" pitchFamily="18" charset="0"/>
                <a:cs typeface="Chulabhorn Likit Text" panose="00000500000000000000" pitchFamily="50" charset="-34"/>
              </a:rPr>
              <a:t>แผนปฏิบัติการดิจิทัลประจำปีบัญชี </a:t>
            </a:r>
            <a:r>
              <a:rPr lang="th-TH" sz="1600" b="1" dirty="0" smtClean="0">
                <a:solidFill>
                  <a:srgbClr val="002060"/>
                </a:solidFill>
                <a:latin typeface="Chulabhorn Likit Text" panose="00000500000000000000" pitchFamily="50" charset="-34"/>
                <a:ea typeface="Times New Roman" panose="02020603050405020304" pitchFamily="18" charset="0"/>
                <a:cs typeface="Chulabhorn Likit Text" panose="00000500000000000000" pitchFamily="50" charset="-34"/>
              </a:rPr>
              <a:t>256</a:t>
            </a:r>
            <a:r>
              <a:rPr lang="en-US" sz="1600" b="1" dirty="0" smtClean="0">
                <a:solidFill>
                  <a:srgbClr val="002060"/>
                </a:solidFill>
                <a:latin typeface="Chulabhorn Likit Text" panose="00000500000000000000" pitchFamily="50" charset="-34"/>
                <a:ea typeface="Times New Roman" panose="02020603050405020304" pitchFamily="18" charset="0"/>
                <a:cs typeface="Chulabhorn Likit Text" panose="00000500000000000000" pitchFamily="50" charset="-34"/>
              </a:rPr>
              <a:t>7</a:t>
            </a:r>
            <a:endParaRPr lang="th-TH" sz="1600" b="1" dirty="0">
              <a:solidFill>
                <a:srgbClr val="002060"/>
              </a:solidFill>
              <a:latin typeface="Chulabhorn Likit Text" panose="00000500000000000000" pitchFamily="50" charset="-34"/>
              <a:cs typeface="Chulabhorn Likit Text" panose="00000500000000000000" pitchFamily="50" charset="-34"/>
            </a:endParaRPr>
          </a:p>
        </p:txBody>
      </p:sp>
      <p:sp>
        <p:nvSpPr>
          <p:cNvPr id="11" name="Rectangle 3"/>
          <p:cNvSpPr>
            <a:spLocks noChangeArrowheads="1"/>
          </p:cNvSpPr>
          <p:nvPr/>
        </p:nvSpPr>
        <p:spPr bwMode="auto">
          <a:xfrm>
            <a:off x="546903" y="1047112"/>
            <a:ext cx="8467587" cy="415498"/>
          </a:xfrm>
          <a:prstGeom prst="rect">
            <a:avLst/>
          </a:prstGeom>
          <a:solidFill>
            <a:srgbClr val="FBF8F1"/>
          </a:solidFill>
          <a:ln>
            <a:noFill/>
          </a:ln>
          <a:effectLst/>
        </p:spPr>
        <p:txBody>
          <a:bodyPr vert="horz" wrap="square" lIns="76200" tIns="38100" rIns="76200" bIns="38100" numCol="1" anchor="ctr" anchorCtr="0" compatLnSpc="1">
            <a:prstTxWarp prst="textNoShape">
              <a:avLst/>
            </a:prstTxWarp>
            <a:spAutoFit/>
          </a:bodyPr>
          <a:lstStyle/>
          <a:p>
            <a:pPr eaLnBrk="0" fontAlgn="base" hangingPunct="0">
              <a:lnSpc>
                <a:spcPct val="150000"/>
              </a:lnSpc>
              <a:spcBef>
                <a:spcPct val="0"/>
              </a:spcBef>
              <a:spcAft>
                <a:spcPct val="0"/>
              </a:spcAft>
            </a:pPr>
            <a:r>
              <a:rPr lang="th-TH" sz="1600" b="1" dirty="0">
                <a:solidFill>
                  <a:srgbClr val="002060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ประเด็นการพัฒนาที่ </a:t>
            </a:r>
            <a:r>
              <a:rPr lang="en-US" sz="1600" b="1" dirty="0">
                <a:solidFill>
                  <a:srgbClr val="002060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5 </a:t>
            </a:r>
            <a:r>
              <a:rPr lang="th-TH" sz="1600" b="1" dirty="0">
                <a:solidFill>
                  <a:srgbClr val="002060"/>
                </a:solidFill>
                <a:effectLst/>
                <a:latin typeface="Chulabhorn Likit Text" panose="00000500000000000000" pitchFamily="50" charset="-34"/>
                <a:ea typeface="Cordia New" panose="020B0304020202020204" pitchFamily="34" charset="-34"/>
                <a:cs typeface="Chulabhorn Likit Text" panose="00000500000000000000" pitchFamily="50" charset="-34"/>
              </a:rPr>
              <a:t>พัฒนาศักยภาพบุคลากรในการใช้เทคโนโลยีดิจิทัล</a:t>
            </a:r>
            <a:endParaRPr lang="th-TH" sz="1600" b="1" dirty="0">
              <a:solidFill>
                <a:srgbClr val="002060"/>
              </a:solidFill>
              <a:latin typeface="Chulabhorn Likit Text" panose="00000500000000000000" pitchFamily="50" charset="-34"/>
              <a:cs typeface="Chulabhorn Likit Text" panose="00000500000000000000" pitchFamily="50" charset="-34"/>
            </a:endParaRPr>
          </a:p>
        </p:txBody>
      </p:sp>
      <p:sp>
        <p:nvSpPr>
          <p:cNvPr id="12" name="Rectangle 6"/>
          <p:cNvSpPr>
            <a:spLocks noChangeArrowheads="1"/>
          </p:cNvSpPr>
          <p:nvPr/>
        </p:nvSpPr>
        <p:spPr bwMode="auto">
          <a:xfrm>
            <a:off x="874449" y="2394768"/>
            <a:ext cx="153953" cy="3077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76200" tIns="38100" rIns="76200" bIns="38100" numCol="1" anchor="ctr" anchorCtr="0" compatLnSpc="1">
            <a:prstTxWarp prst="textNoShape">
              <a:avLst/>
            </a:prstTxWarp>
            <a:spAutoFit/>
          </a:bodyPr>
          <a:lstStyle/>
          <a:p>
            <a:endParaRPr lang="th-TH" sz="1500"/>
          </a:p>
        </p:txBody>
      </p:sp>
      <p:graphicFrame>
        <p:nvGraphicFramePr>
          <p:cNvPr id="14" name="ตาราง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833762042"/>
              </p:ext>
            </p:extLst>
          </p:nvPr>
        </p:nvGraphicFramePr>
        <p:xfrm>
          <a:off x="355214" y="1623598"/>
          <a:ext cx="9449572" cy="3760802"/>
        </p:xfrm>
        <a:graphic>
          <a:graphicData uri="http://schemas.openxmlformats.org/drawingml/2006/table">
            <a:tbl>
              <a:tblPr firstRow="1" firstCol="1" bandRow="1">
                <a:tableStyleId>{5C22544A-7EE6-4342-B048-85BDC9FD1C3A}</a:tableStyleId>
              </a:tblPr>
              <a:tblGrid>
                <a:gridCol w="1908142">
                  <a:extLst>
                    <a:ext uri="{9D8B030D-6E8A-4147-A177-3AD203B41FA5}">
                      <a16:colId xmlns:a16="http://schemas.microsoft.com/office/drawing/2014/main" val="1529843645"/>
                    </a:ext>
                  </a:extLst>
                </a:gridCol>
                <a:gridCol w="1030829">
                  <a:extLst>
                    <a:ext uri="{9D8B030D-6E8A-4147-A177-3AD203B41FA5}">
                      <a16:colId xmlns:a16="http://schemas.microsoft.com/office/drawing/2014/main" val="884212782"/>
                    </a:ext>
                  </a:extLst>
                </a:gridCol>
                <a:gridCol w="145906">
                  <a:extLst>
                    <a:ext uri="{9D8B030D-6E8A-4147-A177-3AD203B41FA5}">
                      <a16:colId xmlns:a16="http://schemas.microsoft.com/office/drawing/2014/main" val="884627868"/>
                    </a:ext>
                  </a:extLst>
                </a:gridCol>
                <a:gridCol w="1225694">
                  <a:extLst>
                    <a:ext uri="{9D8B030D-6E8A-4147-A177-3AD203B41FA5}">
                      <a16:colId xmlns:a16="http://schemas.microsoft.com/office/drawing/2014/main" val="3442627984"/>
                    </a:ext>
                  </a:extLst>
                </a:gridCol>
                <a:gridCol w="1025814">
                  <a:extLst>
                    <a:ext uri="{9D8B030D-6E8A-4147-A177-3AD203B41FA5}">
                      <a16:colId xmlns:a16="http://schemas.microsoft.com/office/drawing/2014/main" val="2558019147"/>
                    </a:ext>
                  </a:extLst>
                </a:gridCol>
                <a:gridCol w="167047">
                  <a:extLst>
                    <a:ext uri="{9D8B030D-6E8A-4147-A177-3AD203B41FA5}">
                      <a16:colId xmlns:a16="http://schemas.microsoft.com/office/drawing/2014/main" val="3984005289"/>
                    </a:ext>
                  </a:extLst>
                </a:gridCol>
                <a:gridCol w="167047">
                  <a:extLst>
                    <a:ext uri="{9D8B030D-6E8A-4147-A177-3AD203B41FA5}">
                      <a16:colId xmlns:a16="http://schemas.microsoft.com/office/drawing/2014/main" val="1350483379"/>
                    </a:ext>
                  </a:extLst>
                </a:gridCol>
                <a:gridCol w="169775">
                  <a:extLst>
                    <a:ext uri="{9D8B030D-6E8A-4147-A177-3AD203B41FA5}">
                      <a16:colId xmlns:a16="http://schemas.microsoft.com/office/drawing/2014/main" val="1105111200"/>
                    </a:ext>
                  </a:extLst>
                </a:gridCol>
                <a:gridCol w="167047">
                  <a:extLst>
                    <a:ext uri="{9D8B030D-6E8A-4147-A177-3AD203B41FA5}">
                      <a16:colId xmlns:a16="http://schemas.microsoft.com/office/drawing/2014/main" val="929840233"/>
                    </a:ext>
                  </a:extLst>
                </a:gridCol>
                <a:gridCol w="167047">
                  <a:extLst>
                    <a:ext uri="{9D8B030D-6E8A-4147-A177-3AD203B41FA5}">
                      <a16:colId xmlns:a16="http://schemas.microsoft.com/office/drawing/2014/main" val="2274045035"/>
                    </a:ext>
                  </a:extLst>
                </a:gridCol>
                <a:gridCol w="169774">
                  <a:extLst>
                    <a:ext uri="{9D8B030D-6E8A-4147-A177-3AD203B41FA5}">
                      <a16:colId xmlns:a16="http://schemas.microsoft.com/office/drawing/2014/main" val="3131481710"/>
                    </a:ext>
                  </a:extLst>
                </a:gridCol>
                <a:gridCol w="167047">
                  <a:extLst>
                    <a:ext uri="{9D8B030D-6E8A-4147-A177-3AD203B41FA5}">
                      <a16:colId xmlns:a16="http://schemas.microsoft.com/office/drawing/2014/main" val="1811053407"/>
                    </a:ext>
                  </a:extLst>
                </a:gridCol>
                <a:gridCol w="167047">
                  <a:extLst>
                    <a:ext uri="{9D8B030D-6E8A-4147-A177-3AD203B41FA5}">
                      <a16:colId xmlns:a16="http://schemas.microsoft.com/office/drawing/2014/main" val="3330459422"/>
                    </a:ext>
                  </a:extLst>
                </a:gridCol>
                <a:gridCol w="169774">
                  <a:extLst>
                    <a:ext uri="{9D8B030D-6E8A-4147-A177-3AD203B41FA5}">
                      <a16:colId xmlns:a16="http://schemas.microsoft.com/office/drawing/2014/main" val="4039713549"/>
                    </a:ext>
                  </a:extLst>
                </a:gridCol>
                <a:gridCol w="167047">
                  <a:extLst>
                    <a:ext uri="{9D8B030D-6E8A-4147-A177-3AD203B41FA5}">
                      <a16:colId xmlns:a16="http://schemas.microsoft.com/office/drawing/2014/main" val="2998007452"/>
                    </a:ext>
                  </a:extLst>
                </a:gridCol>
                <a:gridCol w="169774">
                  <a:extLst>
                    <a:ext uri="{9D8B030D-6E8A-4147-A177-3AD203B41FA5}">
                      <a16:colId xmlns:a16="http://schemas.microsoft.com/office/drawing/2014/main" val="2068950631"/>
                    </a:ext>
                  </a:extLst>
                </a:gridCol>
                <a:gridCol w="169775">
                  <a:extLst>
                    <a:ext uri="{9D8B030D-6E8A-4147-A177-3AD203B41FA5}">
                      <a16:colId xmlns:a16="http://schemas.microsoft.com/office/drawing/2014/main" val="1283467137"/>
                    </a:ext>
                  </a:extLst>
                </a:gridCol>
                <a:gridCol w="1047493">
                  <a:extLst>
                    <a:ext uri="{9D8B030D-6E8A-4147-A177-3AD203B41FA5}">
                      <a16:colId xmlns:a16="http://schemas.microsoft.com/office/drawing/2014/main" val="4256785886"/>
                    </a:ext>
                  </a:extLst>
                </a:gridCol>
                <a:gridCol w="1047493">
                  <a:extLst>
                    <a:ext uri="{9D8B030D-6E8A-4147-A177-3AD203B41FA5}">
                      <a16:colId xmlns:a16="http://schemas.microsoft.com/office/drawing/2014/main" val="3597426609"/>
                    </a:ext>
                  </a:extLst>
                </a:gridCol>
              </a:tblGrid>
              <a:tr h="559820">
                <a:tc rowSpan="2">
                  <a:txBody>
                    <a:bodyPr/>
                    <a:lstStyle/>
                    <a:p>
                      <a:pPr algn="ctr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th-TH" sz="1100" b="1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กลยุทธ์/</a:t>
                      </a:r>
                      <a:r>
                        <a:rPr lang="en-US" sz="1100" b="1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</a:t>
                      </a:r>
                      <a:r>
                        <a:rPr lang="th-TH" sz="1100" b="1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แผนงาน/โครงการ</a:t>
                      </a:r>
                      <a:r>
                        <a:rPr lang="en-US" sz="1100" b="1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</a:t>
                      </a:r>
                      <a:endParaRPr lang="en-US" sz="1100" b="1" dirty="0">
                        <a:solidFill>
                          <a:srgbClr val="002060"/>
                        </a:solidFill>
                        <a:effectLst/>
                        <a:latin typeface="Chulabhorn Likit Text" panose="00000500000000000000" pitchFamily="50" charset="-34"/>
                        <a:ea typeface="Times New Roman" panose="02020603050405020304" pitchFamily="18" charset="0"/>
                        <a:cs typeface="Chulabhorn Likit Text" panose="00000500000000000000" pitchFamily="50" charset="-34"/>
                      </a:endParaRPr>
                    </a:p>
                  </a:txBody>
                  <a:tcPr marL="57150" marR="5715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indent="0" algn="ctr" defTabSz="761970" rtl="0" eaLnBrk="1" fontAlgn="auto" latinLnBrk="0" hangingPunct="1">
                        <a:lnSpc>
                          <a:spcPct val="12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th-TH" sz="1100" b="1" dirty="0">
                        <a:solidFill>
                          <a:srgbClr val="00206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  <a:p>
                      <a:pPr marL="0" marR="0" indent="0" algn="ctr" defTabSz="761970" rtl="0" eaLnBrk="1" fontAlgn="auto" latinLnBrk="0" hangingPunct="1">
                        <a:lnSpc>
                          <a:spcPct val="12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h-TH" sz="1100" b="1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เป้าหมาย</a:t>
                      </a:r>
                    </a:p>
                    <a:p>
                      <a:pPr algn="ctr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endParaRPr lang="en-US" sz="1100" b="1" dirty="0">
                        <a:solidFill>
                          <a:srgbClr val="002060"/>
                        </a:solidFill>
                        <a:effectLst/>
                        <a:latin typeface="Chulabhorn Likit Text" panose="00000500000000000000" pitchFamily="50" charset="-34"/>
                        <a:ea typeface="Calibri" panose="020F0502020204030204" pitchFamily="34" charset="0"/>
                        <a:cs typeface="Chulabhorn Likit Text" panose="00000500000000000000" pitchFamily="50" charset="-34"/>
                      </a:endParaRPr>
                    </a:p>
                  </a:txBody>
                  <a:tcPr marL="57150" marR="5715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endParaRPr lang="en-US" sz="1800" b="1" dirty="0">
                        <a:solidFill>
                          <a:schemeClr val="tx1"/>
                        </a:solidFill>
                        <a:effectLst/>
                        <a:latin typeface="TH SarabunPSK" panose="020B0500040200020003" pitchFamily="34" charset="-34"/>
                        <a:ea typeface="Calibri" panose="020F0502020204030204" pitchFamily="34" charset="0"/>
                        <a:cs typeface="TH SarabunPSK" panose="020B0500040200020003" pitchFamily="34" charset="-34"/>
                      </a:endParaRPr>
                    </a:p>
                  </a:txBody>
                  <a:tcPr marL="57150" marR="57150" marT="0" marB="0" anchor="ctr">
                    <a:solidFill>
                      <a:schemeClr val="accent4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761970" rtl="0" eaLnBrk="1" fontAlgn="auto" latinLnBrk="0" hangingPunct="1">
                        <a:lnSpc>
                          <a:spcPct val="12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h-TH" sz="1100" b="1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/>
                      </a:r>
                      <a:br>
                        <a:rPr lang="th-TH" sz="1100" b="1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</a:br>
                      <a:r>
                        <a:rPr lang="th-TH" sz="1100" b="1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งบประมาณ</a:t>
                      </a:r>
                      <a:endParaRPr lang="en-US" sz="1100" b="1" dirty="0">
                        <a:solidFill>
                          <a:srgbClr val="00206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  <a:p>
                      <a:pPr algn="ctr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th-TH" sz="1100" b="1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(บาท)</a:t>
                      </a:r>
                      <a:r>
                        <a:rPr lang="en-US" sz="1100" b="1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 </a:t>
                      </a:r>
                      <a:endParaRPr lang="en-US" sz="1100" b="1" dirty="0">
                        <a:solidFill>
                          <a:srgbClr val="002060"/>
                        </a:solidFill>
                        <a:effectLst/>
                        <a:latin typeface="Chulabhorn Likit Text" panose="00000500000000000000" pitchFamily="50" charset="-34"/>
                        <a:ea typeface="Calibri" panose="020F0502020204030204" pitchFamily="34" charset="0"/>
                        <a:cs typeface="Chulabhorn Likit Text" panose="00000500000000000000" pitchFamily="50" charset="-34"/>
                      </a:endParaRPr>
                    </a:p>
                  </a:txBody>
                  <a:tcPr marL="57150" marR="5715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 gridSpan="12">
                  <a:txBody>
                    <a:bodyPr/>
                    <a:lstStyle/>
                    <a:p>
                      <a:pPr algn="ctr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th-TH" sz="1100" b="1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ระยะเวลาดำเนินการในปีงบประมาณ </a:t>
                      </a:r>
                      <a:br>
                        <a:rPr lang="th-TH" sz="1100" b="1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</a:br>
                      <a:r>
                        <a:rPr lang="th-TH" sz="1100" b="1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พ.ศ. 256</a:t>
                      </a:r>
                      <a:r>
                        <a:rPr lang="en-US" sz="1100" b="1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6</a:t>
                      </a:r>
                      <a:endParaRPr lang="en-US" sz="1100" b="1" dirty="0">
                        <a:solidFill>
                          <a:srgbClr val="002060"/>
                        </a:solidFill>
                        <a:effectLst/>
                        <a:latin typeface="Chulabhorn Likit Text" panose="00000500000000000000" pitchFamily="50" charset="-34"/>
                        <a:ea typeface="Calibri" panose="020F0502020204030204" pitchFamily="34" charset="0"/>
                        <a:cs typeface="Chulabhorn Likit Text" panose="00000500000000000000" pitchFamily="50" charset="-34"/>
                      </a:endParaRPr>
                    </a:p>
                  </a:txBody>
                  <a:tcPr marL="57150" marR="5715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n-US" sz="1100" b="1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 </a:t>
                      </a:r>
                    </a:p>
                    <a:p>
                      <a:pPr algn="ctr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th-TH" sz="1100" b="1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ผู้รับผิดชอบ</a:t>
                      </a:r>
                      <a:endParaRPr lang="en-US" sz="1100" b="1" dirty="0">
                        <a:solidFill>
                          <a:srgbClr val="002060"/>
                        </a:solidFill>
                        <a:effectLst/>
                        <a:latin typeface="Chulabhorn Likit Text" panose="00000500000000000000" pitchFamily="50" charset="-34"/>
                        <a:ea typeface="Calibri" panose="020F0502020204030204" pitchFamily="34" charset="0"/>
                        <a:cs typeface="Chulabhorn Likit Text" panose="00000500000000000000" pitchFamily="50" charset="-34"/>
                      </a:endParaRPr>
                    </a:p>
                  </a:txBody>
                  <a:tcPr marL="57150" marR="5715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indent="0" algn="ctr" defTabSz="761970" rtl="0" eaLnBrk="1" fontAlgn="auto" latinLnBrk="0" hangingPunct="1">
                        <a:lnSpc>
                          <a:spcPct val="12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h-TH" sz="1100" b="1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หน่วยงานดำเนินการ</a:t>
                      </a:r>
                      <a:endParaRPr lang="en-US" sz="1100" b="1" dirty="0">
                        <a:solidFill>
                          <a:srgbClr val="002060"/>
                        </a:solidFill>
                        <a:effectLst/>
                        <a:latin typeface="Chulabhorn Likit Text" panose="00000500000000000000" pitchFamily="50" charset="-34"/>
                        <a:ea typeface="Calibri" panose="020F0502020204030204" pitchFamily="34" charset="0"/>
                        <a:cs typeface="Chulabhorn Likit Text" panose="00000500000000000000" pitchFamily="50" charset="-34"/>
                      </a:endParaRPr>
                    </a:p>
                    <a:p>
                      <a:pPr algn="ctr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endParaRPr lang="en-US" sz="1100" b="1" dirty="0">
                        <a:solidFill>
                          <a:srgbClr val="002060"/>
                        </a:solidFill>
                        <a:effectLst/>
                        <a:latin typeface="Chulabhorn Likit Text" panose="00000500000000000000" pitchFamily="50" charset="-34"/>
                        <a:ea typeface="Calibri" panose="020F0502020204030204" pitchFamily="34" charset="0"/>
                        <a:cs typeface="Chulabhorn Likit Text" panose="00000500000000000000" pitchFamily="50" charset="-34"/>
                      </a:endParaRPr>
                    </a:p>
                  </a:txBody>
                  <a:tcPr marL="57150" marR="5715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56831086"/>
                  </a:ext>
                </a:extLst>
              </a:tr>
              <a:tr h="373213">
                <a:tc vMerge="1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endParaRPr lang="en-US" sz="1800" b="1" dirty="0">
                        <a:solidFill>
                          <a:schemeClr val="tx1"/>
                        </a:solidFill>
                        <a:effectLst/>
                        <a:latin typeface="TH SarabunPSK" panose="020B0500040200020003" pitchFamily="34" charset="-34"/>
                        <a:ea typeface="Times New Roman" panose="02020603050405020304" pitchFamily="18" charset="0"/>
                        <a:cs typeface="TH SarabunPSK" panose="020B0500040200020003" pitchFamily="34" charset="-34"/>
                      </a:endParaRPr>
                    </a:p>
                  </a:txBody>
                  <a:tcPr marL="57150" marR="57150" marT="0" marB="0" anchor="ctr">
                    <a:solidFill>
                      <a:schemeClr val="accent4">
                        <a:lumMod val="40000"/>
                        <a:lumOff val="6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indent="0" algn="ctr" defTabSz="761970" rtl="0" eaLnBrk="1" fontAlgn="auto" latinLnBrk="0" hangingPunct="1">
                        <a:lnSpc>
                          <a:spcPct val="12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h-TH" sz="1100" b="1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หน่วยนับ</a:t>
                      </a:r>
                      <a:endParaRPr lang="en-US" sz="1100" b="1" dirty="0">
                        <a:solidFill>
                          <a:srgbClr val="002060"/>
                        </a:solidFill>
                        <a:effectLst/>
                        <a:latin typeface="Chulabhorn Likit Text" panose="00000500000000000000" pitchFamily="50" charset="-34"/>
                        <a:ea typeface="Calibri" panose="020F0502020204030204" pitchFamily="34" charset="0"/>
                        <a:cs typeface="Chulabhorn Likit Text" panose="00000500000000000000" pitchFamily="50" charset="-34"/>
                      </a:endParaRPr>
                    </a:p>
                  </a:txBody>
                  <a:tcPr marL="57150" marR="5715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indent="0" algn="ctr" defTabSz="761970" rtl="0" eaLnBrk="1" fontAlgn="auto" latinLnBrk="0" hangingPunct="1">
                        <a:lnSpc>
                          <a:spcPct val="12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100" b="1" dirty="0">
                        <a:solidFill>
                          <a:srgbClr val="002060"/>
                        </a:solidFill>
                        <a:effectLst/>
                        <a:latin typeface="Chulabhorn Likit Text" panose="00000500000000000000" pitchFamily="50" charset="-34"/>
                        <a:ea typeface="Calibri" panose="020F0502020204030204" pitchFamily="34" charset="0"/>
                        <a:cs typeface="Chulabhorn Likit Text" panose="00000500000000000000" pitchFamily="50" charset="-34"/>
                      </a:endParaRPr>
                    </a:p>
                  </a:txBody>
                  <a:tcPr marL="57150" marR="57150" marT="0" marB="0" anchor="ctr">
                    <a:solidFill>
                      <a:schemeClr val="accent2">
                        <a:lumMod val="5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th-TH" sz="1100" b="1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ea typeface="Calibri" panose="020F0502020204030204" pitchFamily="34" charset="0"/>
                          <a:cs typeface="Chulabhorn Likit Text" panose="00000500000000000000" pitchFamily="50" charset="-34"/>
                        </a:rPr>
                        <a:t>จำนวน</a:t>
                      </a:r>
                      <a:endParaRPr lang="en-US" sz="1100" b="1" dirty="0">
                        <a:solidFill>
                          <a:srgbClr val="002060"/>
                        </a:solidFill>
                        <a:effectLst/>
                        <a:latin typeface="Chulabhorn Likit Text" panose="00000500000000000000" pitchFamily="50" charset="-34"/>
                        <a:ea typeface="Calibri" panose="020F0502020204030204" pitchFamily="34" charset="0"/>
                        <a:cs typeface="Chulabhorn Likit Text" panose="00000500000000000000" pitchFamily="50" charset="-34"/>
                      </a:endParaRPr>
                    </a:p>
                  </a:txBody>
                  <a:tcPr marL="57150" marR="5715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endParaRPr lang="en-US" sz="1100" b="1" dirty="0">
                        <a:solidFill>
                          <a:srgbClr val="002060"/>
                        </a:solidFill>
                        <a:effectLst/>
                        <a:latin typeface="Chulabhorn Likit Text" panose="00000500000000000000" pitchFamily="50" charset="-34"/>
                        <a:ea typeface="Calibri" panose="020F0502020204030204" pitchFamily="34" charset="0"/>
                        <a:cs typeface="Chulabhorn Likit Text" panose="00000500000000000000" pitchFamily="50" charset="-34"/>
                      </a:endParaRPr>
                    </a:p>
                  </a:txBody>
                  <a:tcPr marL="57150" marR="5715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algn="ctr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th-TH" sz="1100" b="1" spc="-100" baseline="0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ไตรมาส 1</a:t>
                      </a:r>
                      <a:endParaRPr lang="en-US" sz="1100" b="1" spc="-100" baseline="0" dirty="0">
                        <a:solidFill>
                          <a:srgbClr val="002060"/>
                        </a:solidFill>
                        <a:effectLst/>
                        <a:latin typeface="Chulabhorn Likit Text" panose="00000500000000000000" pitchFamily="50" charset="-34"/>
                        <a:ea typeface="Calibri" panose="020F0502020204030204" pitchFamily="34" charset="0"/>
                        <a:cs typeface="Chulabhorn Likit Text" panose="00000500000000000000" pitchFamily="50" charset="-34"/>
                      </a:endParaRPr>
                    </a:p>
                  </a:txBody>
                  <a:tcPr marL="57150" marR="5715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 gridSpan="3">
                  <a:txBody>
                    <a:bodyPr/>
                    <a:lstStyle/>
                    <a:p>
                      <a:pPr algn="ctr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th-TH" sz="1100" b="1" spc="-100" baseline="0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ไตรมาส 2</a:t>
                      </a:r>
                      <a:endParaRPr lang="en-US" sz="1100" b="1" spc="-100" baseline="0" dirty="0">
                        <a:solidFill>
                          <a:srgbClr val="002060"/>
                        </a:solidFill>
                        <a:effectLst/>
                        <a:latin typeface="Chulabhorn Likit Text" panose="00000500000000000000" pitchFamily="50" charset="-34"/>
                        <a:ea typeface="Calibri" panose="020F0502020204030204" pitchFamily="34" charset="0"/>
                        <a:cs typeface="Chulabhorn Likit Text" panose="00000500000000000000" pitchFamily="50" charset="-34"/>
                      </a:endParaRPr>
                    </a:p>
                  </a:txBody>
                  <a:tcPr marL="57150" marR="5715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 gridSpan="3">
                  <a:txBody>
                    <a:bodyPr/>
                    <a:lstStyle/>
                    <a:p>
                      <a:pPr algn="ctr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th-TH" sz="1100" b="1" spc="-100" baseline="0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ไตรมาส 3</a:t>
                      </a:r>
                      <a:endParaRPr lang="en-US" sz="1100" b="1" spc="-100" baseline="0" dirty="0">
                        <a:solidFill>
                          <a:srgbClr val="002060"/>
                        </a:solidFill>
                        <a:effectLst/>
                        <a:latin typeface="Chulabhorn Likit Text" panose="00000500000000000000" pitchFamily="50" charset="-34"/>
                        <a:ea typeface="Calibri" panose="020F0502020204030204" pitchFamily="34" charset="0"/>
                        <a:cs typeface="Chulabhorn Likit Text" panose="00000500000000000000" pitchFamily="50" charset="-34"/>
                      </a:endParaRPr>
                    </a:p>
                  </a:txBody>
                  <a:tcPr marL="57150" marR="5715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 gridSpan="3">
                  <a:txBody>
                    <a:bodyPr/>
                    <a:lstStyle/>
                    <a:p>
                      <a:pPr algn="ctr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th-TH" sz="1100" b="1" spc="-100" baseline="0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ไตรมาส 4</a:t>
                      </a:r>
                      <a:endParaRPr lang="en-US" sz="1100" b="1" spc="-100" baseline="0" dirty="0">
                        <a:solidFill>
                          <a:srgbClr val="002060"/>
                        </a:solidFill>
                        <a:effectLst/>
                        <a:latin typeface="Chulabhorn Likit Text" panose="00000500000000000000" pitchFamily="50" charset="-34"/>
                        <a:ea typeface="Calibri" panose="020F0502020204030204" pitchFamily="34" charset="0"/>
                        <a:cs typeface="Chulabhorn Likit Text" panose="00000500000000000000" pitchFamily="50" charset="-34"/>
                      </a:endParaRPr>
                    </a:p>
                  </a:txBody>
                  <a:tcPr marL="57150" marR="5715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endParaRPr lang="en-US" sz="1100" b="1" dirty="0">
                        <a:solidFill>
                          <a:srgbClr val="002060"/>
                        </a:solidFill>
                        <a:effectLst/>
                        <a:latin typeface="Chulabhorn Likit Text" panose="00000500000000000000" pitchFamily="50" charset="-34"/>
                        <a:ea typeface="Calibri" panose="020F0502020204030204" pitchFamily="34" charset="0"/>
                        <a:cs typeface="Chulabhorn Likit Text" panose="00000500000000000000" pitchFamily="50" charset="-34"/>
                      </a:endParaRPr>
                    </a:p>
                  </a:txBody>
                  <a:tcPr marL="57150" marR="5715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endParaRPr lang="en-US" sz="1800" b="1" dirty="0">
                        <a:solidFill>
                          <a:schemeClr val="tx1"/>
                        </a:solidFill>
                        <a:effectLst/>
                        <a:latin typeface="TH SarabunPSK" panose="020B0500040200020003" pitchFamily="34" charset="-34"/>
                        <a:ea typeface="Calibri" panose="020F0502020204030204" pitchFamily="34" charset="0"/>
                        <a:cs typeface="TH SarabunPSK" panose="020B0500040200020003" pitchFamily="34" charset="-34"/>
                      </a:endParaRPr>
                    </a:p>
                  </a:txBody>
                  <a:tcPr marL="57150" marR="57150" marT="0" marB="0" anchor="ctr">
                    <a:solidFill>
                      <a:schemeClr val="accent4">
                        <a:lumMod val="40000"/>
                        <a:lumOff val="6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89853954"/>
                  </a:ext>
                </a:extLst>
              </a:tr>
              <a:tr h="559820">
                <a:tc gridSpan="4">
                  <a:txBody>
                    <a:bodyPr/>
                    <a:lstStyle/>
                    <a:p>
                      <a:pPr>
                        <a:lnSpc>
                          <a:spcPct val="120000"/>
                        </a:lnSpc>
                      </a:pPr>
                      <a:r>
                        <a:rPr lang="th-TH" sz="1100" b="1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แผนงาน :</a:t>
                      </a:r>
                      <a:r>
                        <a:rPr lang="en-US" sz="1100" b="1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</a:t>
                      </a:r>
                      <a:r>
                        <a:rPr lang="th-TH" sz="1100" b="1" kern="1200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พัฒนาบุคลากรให้มีขีดความสามารถในการใช้เทคโนโลยีดิจิทัล เพื่อเพิ่มประสิทธิภาพในการปฏิบัติงานและสามารถนำมาประยุกต์ใช้งานอย่างเหมาะสม </a:t>
                      </a:r>
                      <a:endParaRPr lang="en-US" sz="1100" b="1" kern="1200" dirty="0">
                        <a:solidFill>
                          <a:srgbClr val="002060"/>
                        </a:solidFill>
                        <a:effectLst/>
                        <a:latin typeface="Chulabhorn Likit Text" panose="00000500000000000000" pitchFamily="50" charset="-34"/>
                        <a:ea typeface="+mn-ea"/>
                        <a:cs typeface="Chulabhorn Likit Text" panose="00000500000000000000" pitchFamily="50" charset="-34"/>
                      </a:endParaRPr>
                    </a:p>
                  </a:txBody>
                  <a:tcPr marL="57150" marR="5715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>
                    <a:solidFill>
                      <a:srgbClr val="EC7A2C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endParaRPr lang="en-US" sz="1100" b="1" dirty="0">
                        <a:solidFill>
                          <a:srgbClr val="002060"/>
                        </a:solidFill>
                        <a:effectLst/>
                        <a:latin typeface="Chulabhorn Likit Text" panose="00000500000000000000" pitchFamily="50" charset="-34"/>
                        <a:ea typeface="Calibri" panose="020F0502020204030204" pitchFamily="34" charset="0"/>
                        <a:cs typeface="Chulabhorn Likit Text" panose="00000500000000000000" pitchFamily="50" charset="-34"/>
                      </a:endParaRPr>
                    </a:p>
                  </a:txBody>
                  <a:tcPr marL="57150" marR="5715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n-US" sz="1100" b="1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 </a:t>
                      </a:r>
                      <a:endParaRPr lang="en-US" sz="1100" b="1" dirty="0">
                        <a:solidFill>
                          <a:srgbClr val="002060"/>
                        </a:solidFill>
                        <a:effectLst/>
                        <a:latin typeface="Chulabhorn Likit Text" panose="00000500000000000000" pitchFamily="50" charset="-34"/>
                        <a:ea typeface="Calibri" panose="020F0502020204030204" pitchFamily="34" charset="0"/>
                        <a:cs typeface="Chulabhorn Likit Text" panose="00000500000000000000" pitchFamily="50" charset="-34"/>
                      </a:endParaRPr>
                    </a:p>
                  </a:txBody>
                  <a:tcPr marL="57150" marR="5715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n-US" sz="1100" b="1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 </a:t>
                      </a:r>
                      <a:endParaRPr lang="en-US" sz="1100" b="1" dirty="0">
                        <a:solidFill>
                          <a:srgbClr val="002060"/>
                        </a:solidFill>
                        <a:effectLst/>
                        <a:latin typeface="Chulabhorn Likit Text" panose="00000500000000000000" pitchFamily="50" charset="-34"/>
                        <a:ea typeface="Calibri" panose="020F0502020204030204" pitchFamily="34" charset="0"/>
                        <a:cs typeface="Chulabhorn Likit Text" panose="00000500000000000000" pitchFamily="50" charset="-34"/>
                      </a:endParaRPr>
                    </a:p>
                  </a:txBody>
                  <a:tcPr marL="57150" marR="5715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n-US" sz="1100" b="1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 </a:t>
                      </a:r>
                      <a:endParaRPr lang="en-US" sz="1100" b="1" dirty="0">
                        <a:solidFill>
                          <a:srgbClr val="002060"/>
                        </a:solidFill>
                        <a:effectLst/>
                        <a:latin typeface="Chulabhorn Likit Text" panose="00000500000000000000" pitchFamily="50" charset="-34"/>
                        <a:ea typeface="Calibri" panose="020F0502020204030204" pitchFamily="34" charset="0"/>
                        <a:cs typeface="Chulabhorn Likit Text" panose="00000500000000000000" pitchFamily="50" charset="-34"/>
                      </a:endParaRPr>
                    </a:p>
                  </a:txBody>
                  <a:tcPr marL="57150" marR="5715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n-US" sz="1100" b="1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 </a:t>
                      </a:r>
                      <a:endParaRPr lang="en-US" sz="1100" b="1" dirty="0">
                        <a:solidFill>
                          <a:srgbClr val="002060"/>
                        </a:solidFill>
                        <a:effectLst/>
                        <a:latin typeface="Chulabhorn Likit Text" panose="00000500000000000000" pitchFamily="50" charset="-34"/>
                        <a:ea typeface="Calibri" panose="020F0502020204030204" pitchFamily="34" charset="0"/>
                        <a:cs typeface="Chulabhorn Likit Text" panose="00000500000000000000" pitchFamily="50" charset="-34"/>
                      </a:endParaRPr>
                    </a:p>
                  </a:txBody>
                  <a:tcPr marL="57150" marR="5715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n-US" sz="1100" b="1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 </a:t>
                      </a:r>
                      <a:endParaRPr lang="en-US" sz="1100" b="1" dirty="0">
                        <a:solidFill>
                          <a:srgbClr val="002060"/>
                        </a:solidFill>
                        <a:effectLst/>
                        <a:latin typeface="Chulabhorn Likit Text" panose="00000500000000000000" pitchFamily="50" charset="-34"/>
                        <a:ea typeface="Calibri" panose="020F0502020204030204" pitchFamily="34" charset="0"/>
                        <a:cs typeface="Chulabhorn Likit Text" panose="00000500000000000000" pitchFamily="50" charset="-34"/>
                      </a:endParaRPr>
                    </a:p>
                  </a:txBody>
                  <a:tcPr marL="57150" marR="5715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n-US" sz="1100" b="1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 </a:t>
                      </a:r>
                      <a:endParaRPr lang="en-US" sz="1100" b="1" dirty="0">
                        <a:solidFill>
                          <a:srgbClr val="002060"/>
                        </a:solidFill>
                        <a:effectLst/>
                        <a:latin typeface="Chulabhorn Likit Text" panose="00000500000000000000" pitchFamily="50" charset="-34"/>
                        <a:ea typeface="Calibri" panose="020F0502020204030204" pitchFamily="34" charset="0"/>
                        <a:cs typeface="Chulabhorn Likit Text" panose="00000500000000000000" pitchFamily="50" charset="-34"/>
                      </a:endParaRPr>
                    </a:p>
                  </a:txBody>
                  <a:tcPr marL="57150" marR="5715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n-US" sz="1100" b="1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 </a:t>
                      </a:r>
                      <a:endParaRPr lang="en-US" sz="1100" b="1" dirty="0">
                        <a:solidFill>
                          <a:srgbClr val="002060"/>
                        </a:solidFill>
                        <a:effectLst/>
                        <a:latin typeface="Chulabhorn Likit Text" panose="00000500000000000000" pitchFamily="50" charset="-34"/>
                        <a:ea typeface="Calibri" panose="020F0502020204030204" pitchFamily="34" charset="0"/>
                        <a:cs typeface="Chulabhorn Likit Text" panose="00000500000000000000" pitchFamily="50" charset="-34"/>
                      </a:endParaRPr>
                    </a:p>
                  </a:txBody>
                  <a:tcPr marL="57150" marR="5715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n-US" sz="1100" b="1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 </a:t>
                      </a:r>
                      <a:endParaRPr lang="en-US" sz="1100" b="1" dirty="0">
                        <a:solidFill>
                          <a:srgbClr val="002060"/>
                        </a:solidFill>
                        <a:effectLst/>
                        <a:latin typeface="Chulabhorn Likit Text" panose="00000500000000000000" pitchFamily="50" charset="-34"/>
                        <a:ea typeface="Calibri" panose="020F0502020204030204" pitchFamily="34" charset="0"/>
                        <a:cs typeface="Chulabhorn Likit Text" panose="00000500000000000000" pitchFamily="50" charset="-34"/>
                      </a:endParaRPr>
                    </a:p>
                  </a:txBody>
                  <a:tcPr marL="57150" marR="5715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n-US" sz="1100" b="1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 </a:t>
                      </a:r>
                      <a:endParaRPr lang="en-US" sz="1100" b="1" dirty="0">
                        <a:solidFill>
                          <a:srgbClr val="002060"/>
                        </a:solidFill>
                        <a:effectLst/>
                        <a:latin typeface="Chulabhorn Likit Text" panose="00000500000000000000" pitchFamily="50" charset="-34"/>
                        <a:ea typeface="Calibri" panose="020F0502020204030204" pitchFamily="34" charset="0"/>
                        <a:cs typeface="Chulabhorn Likit Text" panose="00000500000000000000" pitchFamily="50" charset="-34"/>
                      </a:endParaRPr>
                    </a:p>
                  </a:txBody>
                  <a:tcPr marL="57150" marR="5715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n-US" sz="1100" b="1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 </a:t>
                      </a:r>
                      <a:endParaRPr lang="en-US" sz="1100" b="1" dirty="0">
                        <a:solidFill>
                          <a:srgbClr val="002060"/>
                        </a:solidFill>
                        <a:effectLst/>
                        <a:latin typeface="Chulabhorn Likit Text" panose="00000500000000000000" pitchFamily="50" charset="-34"/>
                        <a:ea typeface="Calibri" panose="020F0502020204030204" pitchFamily="34" charset="0"/>
                        <a:cs typeface="Chulabhorn Likit Text" panose="00000500000000000000" pitchFamily="50" charset="-34"/>
                      </a:endParaRPr>
                    </a:p>
                  </a:txBody>
                  <a:tcPr marL="57150" marR="5715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n-US" sz="1100" b="1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 </a:t>
                      </a:r>
                      <a:endParaRPr lang="en-US" sz="1100" b="1" dirty="0">
                        <a:solidFill>
                          <a:srgbClr val="002060"/>
                        </a:solidFill>
                        <a:effectLst/>
                        <a:latin typeface="Chulabhorn Likit Text" panose="00000500000000000000" pitchFamily="50" charset="-34"/>
                        <a:ea typeface="Calibri" panose="020F0502020204030204" pitchFamily="34" charset="0"/>
                        <a:cs typeface="Chulabhorn Likit Text" panose="00000500000000000000" pitchFamily="50" charset="-34"/>
                      </a:endParaRPr>
                    </a:p>
                  </a:txBody>
                  <a:tcPr marL="57150" marR="5715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n-US" sz="1100" b="1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 </a:t>
                      </a:r>
                      <a:endParaRPr lang="en-US" sz="1100" b="1" dirty="0">
                        <a:solidFill>
                          <a:srgbClr val="002060"/>
                        </a:solidFill>
                        <a:effectLst/>
                        <a:latin typeface="Chulabhorn Likit Text" panose="00000500000000000000" pitchFamily="50" charset="-34"/>
                        <a:ea typeface="Calibri" panose="020F0502020204030204" pitchFamily="34" charset="0"/>
                        <a:cs typeface="Chulabhorn Likit Text" panose="00000500000000000000" pitchFamily="50" charset="-34"/>
                      </a:endParaRPr>
                    </a:p>
                  </a:txBody>
                  <a:tcPr marL="57150" marR="5715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n-US" sz="1100" b="1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 </a:t>
                      </a:r>
                      <a:endParaRPr lang="en-US" sz="1100" b="1" dirty="0">
                        <a:solidFill>
                          <a:srgbClr val="002060"/>
                        </a:solidFill>
                        <a:effectLst/>
                        <a:latin typeface="Chulabhorn Likit Text" panose="00000500000000000000" pitchFamily="50" charset="-34"/>
                        <a:ea typeface="Calibri" panose="020F0502020204030204" pitchFamily="34" charset="0"/>
                        <a:cs typeface="Chulabhorn Likit Text" panose="00000500000000000000" pitchFamily="50" charset="-34"/>
                      </a:endParaRPr>
                    </a:p>
                  </a:txBody>
                  <a:tcPr marL="57150" marR="5715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endParaRPr lang="en-US" sz="1100" b="1" dirty="0">
                        <a:solidFill>
                          <a:srgbClr val="002060"/>
                        </a:solidFill>
                        <a:effectLst/>
                        <a:latin typeface="Chulabhorn Likit Text" panose="00000500000000000000" pitchFamily="50" charset="-34"/>
                        <a:ea typeface="Calibri" panose="020F0502020204030204" pitchFamily="34" charset="0"/>
                        <a:cs typeface="Chulabhorn Likit Text" panose="00000500000000000000" pitchFamily="50" charset="-34"/>
                      </a:endParaRPr>
                    </a:p>
                  </a:txBody>
                  <a:tcPr marL="57150" marR="5715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59661005"/>
                  </a:ext>
                </a:extLst>
              </a:tr>
              <a:tr h="593956">
                <a:tc>
                  <a:txBody>
                    <a:bodyPr/>
                    <a:lstStyle/>
                    <a:p>
                      <a:pPr algn="l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n-US" sz="1100" b="0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ea typeface="Times New Roman" panose="02020603050405020304" pitchFamily="18" charset="0"/>
                          <a:cs typeface="Chulabhorn Likit Text" panose="00000500000000000000" pitchFamily="50" charset="-34"/>
                        </a:rPr>
                        <a:t>1</a:t>
                      </a:r>
                      <a:r>
                        <a:rPr lang="th-TH" sz="1100" b="0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ea typeface="Times New Roman" panose="02020603050405020304" pitchFamily="18" charset="0"/>
                          <a:cs typeface="Chulabhorn Likit Text" panose="00000500000000000000" pitchFamily="50" charset="-34"/>
                        </a:rPr>
                        <a:t>.</a:t>
                      </a:r>
                      <a:r>
                        <a:rPr lang="en-US" sz="1100" b="0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ea typeface="Times New Roman" panose="02020603050405020304" pitchFamily="18" charset="0"/>
                          <a:cs typeface="Chulabhorn Likit Text" panose="00000500000000000000" pitchFamily="50" charset="-34"/>
                        </a:rPr>
                        <a:t> </a:t>
                      </a:r>
                      <a:r>
                        <a:rPr lang="th-TH" sz="1100" b="0" kern="1200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โครงการเพิ่มประสิทธิภาพบุคลากรในการบริหารกองทุนพัฒนาบทบาทสตรี</a:t>
                      </a:r>
                      <a:endParaRPr lang="en-US" sz="1100" b="0" dirty="0">
                        <a:solidFill>
                          <a:srgbClr val="002060"/>
                        </a:solidFill>
                        <a:effectLst/>
                        <a:latin typeface="Chulabhorn Likit Text" panose="00000500000000000000" pitchFamily="50" charset="-34"/>
                        <a:ea typeface="Calibri" panose="020F0502020204030204" pitchFamily="34" charset="0"/>
                        <a:cs typeface="Chulabhorn Likit Text" panose="00000500000000000000" pitchFamily="50" charset="-34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761970" rtl="0" eaLnBrk="1" fontAlgn="auto" latinLnBrk="0" hangingPunct="1">
                        <a:lnSpc>
                          <a:spcPct val="12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h-TH" sz="1100" b="0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ea typeface="Calibri" panose="020F0502020204030204" pitchFamily="34" charset="0"/>
                          <a:cs typeface="Chulabhorn Likit Text" panose="00000500000000000000" pitchFamily="50" charset="-34"/>
                        </a:rPr>
                        <a:t>รุ่น</a:t>
                      </a:r>
                      <a:r>
                        <a:rPr lang="en-US" sz="1100" b="0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ea typeface="Calibri" panose="020F0502020204030204" pitchFamily="34" charset="0"/>
                          <a:cs typeface="Chulabhorn Likit Text" panose="00000500000000000000" pitchFamily="50" charset="-34"/>
                        </a:rPr>
                        <a:t>/</a:t>
                      </a:r>
                      <a:r>
                        <a:rPr lang="th-TH" sz="1100" b="0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ea typeface="Calibri" panose="020F0502020204030204" pitchFamily="34" charset="0"/>
                          <a:cs typeface="Chulabhorn Likit Text" panose="00000500000000000000" pitchFamily="50" charset="-34"/>
                        </a:rPr>
                        <a:t>วัน</a:t>
                      </a:r>
                      <a:r>
                        <a:rPr lang="en-US" sz="1100" b="0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ea typeface="Calibri" panose="020F0502020204030204" pitchFamily="34" charset="0"/>
                          <a:cs typeface="Chulabhorn Likit Text" panose="00000500000000000000" pitchFamily="50" charset="-34"/>
                        </a:rPr>
                        <a:t>/</a:t>
                      </a:r>
                      <a:r>
                        <a:rPr lang="th-TH" sz="1100" b="0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ea typeface="Calibri" panose="020F0502020204030204" pitchFamily="34" charset="0"/>
                          <a:cs typeface="Chulabhorn Likit Text" panose="00000500000000000000" pitchFamily="50" charset="-34"/>
                        </a:rPr>
                        <a:t>คน</a:t>
                      </a:r>
                      <a:endParaRPr lang="en-US" sz="1100" b="0" dirty="0">
                        <a:solidFill>
                          <a:srgbClr val="002060"/>
                        </a:solidFill>
                        <a:effectLst/>
                        <a:latin typeface="Chulabhorn Likit Text" panose="00000500000000000000" pitchFamily="50" charset="-34"/>
                        <a:ea typeface="Calibri" panose="020F0502020204030204" pitchFamily="34" charset="0"/>
                        <a:cs typeface="Chulabhorn Likit Text" panose="00000500000000000000" pitchFamily="50" charset="-34"/>
                      </a:endParaRPr>
                    </a:p>
                    <a:p>
                      <a:pPr algn="ctr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endParaRPr lang="en-US" sz="1100" b="0" dirty="0">
                        <a:solidFill>
                          <a:srgbClr val="002060"/>
                        </a:solidFill>
                        <a:effectLst/>
                        <a:latin typeface="Chulabhorn Likit Text" panose="00000500000000000000" pitchFamily="50" charset="-34"/>
                        <a:ea typeface="Calibri" panose="020F0502020204030204" pitchFamily="34" charset="0"/>
                        <a:cs typeface="Chulabhorn Likit Text" panose="00000500000000000000" pitchFamily="50" charset="-34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761970" rtl="0" eaLnBrk="1" fontAlgn="auto" latinLnBrk="0" hangingPunct="1">
                        <a:lnSpc>
                          <a:spcPct val="12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h-TH" sz="1100" b="0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ea typeface="Calibri" panose="020F0502020204030204" pitchFamily="34" charset="0"/>
                          <a:cs typeface="Chulabhorn Likit Text" panose="00000500000000000000" pitchFamily="50" charset="-34"/>
                        </a:rPr>
                        <a:t>เจ้าหน้าที่กองทุนพัฒนาบทบาทสตรี</a:t>
                      </a:r>
                      <a:endParaRPr lang="en-US" sz="1100" b="0" dirty="0">
                        <a:solidFill>
                          <a:srgbClr val="002060"/>
                        </a:solidFill>
                        <a:effectLst/>
                        <a:latin typeface="Chulabhorn Likit Text" panose="00000500000000000000" pitchFamily="50" charset="-34"/>
                        <a:ea typeface="Calibri" panose="020F0502020204030204" pitchFamily="34" charset="0"/>
                        <a:cs typeface="Chulabhorn Likit Text" panose="00000500000000000000" pitchFamily="50" charset="-34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761970" rtl="0" eaLnBrk="1" fontAlgn="auto" latinLnBrk="0" hangingPunct="1">
                        <a:lnSpc>
                          <a:spcPct val="12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h-TH" sz="1100" b="1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ea typeface="Calibri" panose="020F0502020204030204" pitchFamily="34" charset="0"/>
                          <a:cs typeface="Chulabhorn Likit Text" panose="00000500000000000000" pitchFamily="50" charset="-34"/>
                        </a:rPr>
                        <a:t>เจ้าหน้าที่กองทุนพัฒนาบทบาทสตรี</a:t>
                      </a:r>
                      <a:endParaRPr lang="en-US" sz="1100" b="1" dirty="0">
                        <a:solidFill>
                          <a:srgbClr val="002060"/>
                        </a:solidFill>
                        <a:effectLst/>
                        <a:latin typeface="Chulabhorn Likit Text" panose="00000500000000000000" pitchFamily="50" charset="-34"/>
                        <a:ea typeface="Calibri" panose="020F0502020204030204" pitchFamily="34" charset="0"/>
                        <a:cs typeface="Chulabhorn Likit Text" panose="00000500000000000000" pitchFamily="50" charset="-34"/>
                      </a:endParaRPr>
                    </a:p>
                    <a:p>
                      <a:pPr algn="ctr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endParaRPr lang="en-US" sz="1100" b="1" dirty="0">
                        <a:solidFill>
                          <a:srgbClr val="002060"/>
                        </a:solidFill>
                        <a:effectLst/>
                        <a:latin typeface="Chulabhorn Likit Text" panose="00000500000000000000" pitchFamily="50" charset="-34"/>
                        <a:ea typeface="Calibri" panose="020F0502020204030204" pitchFamily="34" charset="0"/>
                        <a:cs typeface="Chulabhorn Likit Text" panose="00000500000000000000" pitchFamily="50" charset="-34"/>
                      </a:endParaRPr>
                    </a:p>
                  </a:txBody>
                  <a:tcPr marL="68580" marR="68580" marT="0" marB="0"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n-US" sz="1100" b="0" dirty="0" smtClean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ea typeface="Times New Roman" panose="02020603050405020304" pitchFamily="18" charset="0"/>
                          <a:cs typeface="Chulabhorn Likit Text" panose="00000500000000000000" pitchFamily="50" charset="-34"/>
                        </a:rPr>
                        <a:t>5</a:t>
                      </a:r>
                      <a:r>
                        <a:rPr lang="th-TH" sz="1100" b="0" dirty="0" smtClean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ea typeface="Times New Roman" panose="02020603050405020304" pitchFamily="18" charset="0"/>
                          <a:cs typeface="Chulabhorn Likit Text" panose="00000500000000000000" pitchFamily="50" charset="-34"/>
                        </a:rPr>
                        <a:t>0</a:t>
                      </a:r>
                      <a:r>
                        <a:rPr lang="en-US" sz="1100" b="0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ea typeface="Times New Roman" panose="02020603050405020304" pitchFamily="18" charset="0"/>
                          <a:cs typeface="Chulabhorn Likit Text" panose="00000500000000000000" pitchFamily="50" charset="-34"/>
                        </a:rPr>
                        <a:t>0,000</a:t>
                      </a:r>
                      <a:endParaRPr lang="en-US" sz="1100" b="0" dirty="0">
                        <a:solidFill>
                          <a:srgbClr val="002060"/>
                        </a:solidFill>
                        <a:effectLst/>
                        <a:latin typeface="Chulabhorn Likit Text" panose="00000500000000000000" pitchFamily="50" charset="-34"/>
                        <a:ea typeface="Calibri" panose="020F0502020204030204" pitchFamily="34" charset="0"/>
                        <a:cs typeface="Chulabhorn Likit Text" panose="00000500000000000000" pitchFamily="50" charset="-34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n-US" sz="1100" b="0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ea typeface="Times New Roman" panose="02020603050405020304" pitchFamily="18" charset="0"/>
                          <a:cs typeface="Chulabhorn Likit Text" panose="00000500000000000000" pitchFamily="50" charset="-34"/>
                        </a:rPr>
                        <a:t> </a:t>
                      </a:r>
                      <a:endParaRPr lang="en-US" sz="1100" b="0" dirty="0">
                        <a:solidFill>
                          <a:srgbClr val="002060"/>
                        </a:solidFill>
                        <a:effectLst/>
                        <a:latin typeface="Chulabhorn Likit Text" panose="00000500000000000000" pitchFamily="50" charset="-34"/>
                        <a:ea typeface="Calibri" panose="020F0502020204030204" pitchFamily="34" charset="0"/>
                        <a:cs typeface="Chulabhorn Likit Text" panose="00000500000000000000" pitchFamily="50" charset="-34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n-US" sz="1100" b="0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ea typeface="Times New Roman" panose="02020603050405020304" pitchFamily="18" charset="0"/>
                          <a:cs typeface="Chulabhorn Likit Text" panose="00000500000000000000" pitchFamily="50" charset="-34"/>
                        </a:rPr>
                        <a:t> </a:t>
                      </a:r>
                      <a:endParaRPr lang="en-US" sz="1100" b="0" dirty="0">
                        <a:solidFill>
                          <a:srgbClr val="002060"/>
                        </a:solidFill>
                        <a:effectLst/>
                        <a:latin typeface="Chulabhorn Likit Text" panose="00000500000000000000" pitchFamily="50" charset="-34"/>
                        <a:ea typeface="Calibri" panose="020F0502020204030204" pitchFamily="34" charset="0"/>
                        <a:cs typeface="Chulabhorn Likit Text" panose="00000500000000000000" pitchFamily="50" charset="-34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n-US" sz="1100" b="0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ea typeface="Times New Roman" panose="02020603050405020304" pitchFamily="18" charset="0"/>
                          <a:cs typeface="Chulabhorn Likit Text" panose="00000500000000000000" pitchFamily="50" charset="-34"/>
                        </a:rPr>
                        <a:t> </a:t>
                      </a:r>
                      <a:endParaRPr lang="en-US" sz="1100" b="0" dirty="0">
                        <a:solidFill>
                          <a:srgbClr val="002060"/>
                        </a:solidFill>
                        <a:effectLst/>
                        <a:latin typeface="Chulabhorn Likit Text" panose="00000500000000000000" pitchFamily="50" charset="-34"/>
                        <a:ea typeface="Calibri" panose="020F0502020204030204" pitchFamily="34" charset="0"/>
                        <a:cs typeface="Chulabhorn Likit Text" panose="00000500000000000000" pitchFamily="50" charset="-34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n-US" sz="1100" b="0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ea typeface="Times New Roman" panose="02020603050405020304" pitchFamily="18" charset="0"/>
                          <a:cs typeface="Chulabhorn Likit Text" panose="00000500000000000000" pitchFamily="50" charset="-34"/>
                        </a:rPr>
                        <a:t> </a:t>
                      </a:r>
                      <a:endParaRPr lang="en-US" sz="1100" b="0" dirty="0">
                        <a:solidFill>
                          <a:srgbClr val="002060"/>
                        </a:solidFill>
                        <a:effectLst/>
                        <a:latin typeface="Chulabhorn Likit Text" panose="00000500000000000000" pitchFamily="50" charset="-34"/>
                        <a:ea typeface="Calibri" panose="020F0502020204030204" pitchFamily="34" charset="0"/>
                        <a:cs typeface="Chulabhorn Likit Text" panose="00000500000000000000" pitchFamily="50" charset="-34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n-US" sz="1100" b="0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ea typeface="Times New Roman" panose="02020603050405020304" pitchFamily="18" charset="0"/>
                          <a:cs typeface="Chulabhorn Likit Text" panose="00000500000000000000" pitchFamily="50" charset="-34"/>
                        </a:rPr>
                        <a:t> </a:t>
                      </a:r>
                      <a:endParaRPr lang="en-US" sz="1100" b="0" dirty="0">
                        <a:solidFill>
                          <a:srgbClr val="002060"/>
                        </a:solidFill>
                        <a:effectLst/>
                        <a:latin typeface="Chulabhorn Likit Text" panose="00000500000000000000" pitchFamily="50" charset="-34"/>
                        <a:ea typeface="Calibri" panose="020F0502020204030204" pitchFamily="34" charset="0"/>
                        <a:cs typeface="Chulabhorn Likit Text" panose="00000500000000000000" pitchFamily="50" charset="-34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n-US" sz="1100" b="0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ea typeface="Times New Roman" panose="02020603050405020304" pitchFamily="18" charset="0"/>
                          <a:cs typeface="Chulabhorn Likit Text" panose="00000500000000000000" pitchFamily="50" charset="-34"/>
                        </a:rPr>
                        <a:t> </a:t>
                      </a:r>
                      <a:endParaRPr lang="en-US" sz="1100" b="0" dirty="0">
                        <a:solidFill>
                          <a:srgbClr val="002060"/>
                        </a:solidFill>
                        <a:effectLst/>
                        <a:latin typeface="Chulabhorn Likit Text" panose="00000500000000000000" pitchFamily="50" charset="-34"/>
                        <a:ea typeface="Calibri" panose="020F0502020204030204" pitchFamily="34" charset="0"/>
                        <a:cs typeface="Chulabhorn Likit Text" panose="00000500000000000000" pitchFamily="50" charset="-34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n-US" sz="1100" b="0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ea typeface="Times New Roman" panose="02020603050405020304" pitchFamily="18" charset="0"/>
                          <a:cs typeface="Chulabhorn Likit Text" panose="00000500000000000000" pitchFamily="50" charset="-34"/>
                        </a:rPr>
                        <a:t> </a:t>
                      </a:r>
                      <a:endParaRPr lang="en-US" sz="1100" b="0" dirty="0">
                        <a:solidFill>
                          <a:srgbClr val="002060"/>
                        </a:solidFill>
                        <a:effectLst/>
                        <a:latin typeface="Chulabhorn Likit Text" panose="00000500000000000000" pitchFamily="50" charset="-34"/>
                        <a:ea typeface="Calibri" panose="020F0502020204030204" pitchFamily="34" charset="0"/>
                        <a:cs typeface="Chulabhorn Likit Text" panose="00000500000000000000" pitchFamily="50" charset="-34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n-US" sz="1100" b="0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ea typeface="Times New Roman" panose="02020603050405020304" pitchFamily="18" charset="0"/>
                          <a:cs typeface="Chulabhorn Likit Text" panose="00000500000000000000" pitchFamily="50" charset="-34"/>
                        </a:rPr>
                        <a:t> </a:t>
                      </a:r>
                      <a:endParaRPr lang="en-US" sz="1100" b="0" dirty="0">
                        <a:solidFill>
                          <a:srgbClr val="002060"/>
                        </a:solidFill>
                        <a:effectLst/>
                        <a:latin typeface="Chulabhorn Likit Text" panose="00000500000000000000" pitchFamily="50" charset="-34"/>
                        <a:ea typeface="Calibri" panose="020F0502020204030204" pitchFamily="34" charset="0"/>
                        <a:cs typeface="Chulabhorn Likit Text" panose="00000500000000000000" pitchFamily="50" charset="-34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n-US" sz="1100" b="0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ea typeface="Times New Roman" panose="02020603050405020304" pitchFamily="18" charset="0"/>
                          <a:cs typeface="Chulabhorn Likit Text" panose="00000500000000000000" pitchFamily="50" charset="-34"/>
                        </a:rPr>
                        <a:t> </a:t>
                      </a:r>
                      <a:endParaRPr lang="en-US" sz="1100" b="0" dirty="0">
                        <a:solidFill>
                          <a:srgbClr val="002060"/>
                        </a:solidFill>
                        <a:effectLst/>
                        <a:latin typeface="Chulabhorn Likit Text" panose="00000500000000000000" pitchFamily="50" charset="-34"/>
                        <a:ea typeface="Calibri" panose="020F0502020204030204" pitchFamily="34" charset="0"/>
                        <a:cs typeface="Chulabhorn Likit Text" panose="00000500000000000000" pitchFamily="50" charset="-34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n-US" sz="1100" b="0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ea typeface="Times New Roman" panose="02020603050405020304" pitchFamily="18" charset="0"/>
                          <a:cs typeface="Chulabhorn Likit Text" panose="00000500000000000000" pitchFamily="50" charset="-34"/>
                        </a:rPr>
                        <a:t> </a:t>
                      </a:r>
                      <a:endParaRPr lang="en-US" sz="1100" b="0" dirty="0">
                        <a:solidFill>
                          <a:srgbClr val="002060"/>
                        </a:solidFill>
                        <a:effectLst/>
                        <a:latin typeface="Chulabhorn Likit Text" panose="00000500000000000000" pitchFamily="50" charset="-34"/>
                        <a:ea typeface="Calibri" panose="020F0502020204030204" pitchFamily="34" charset="0"/>
                        <a:cs typeface="Chulabhorn Likit Text" panose="00000500000000000000" pitchFamily="50" charset="-34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n-US" sz="1100" b="0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ea typeface="Times New Roman" panose="02020603050405020304" pitchFamily="18" charset="0"/>
                          <a:cs typeface="Chulabhorn Likit Text" panose="00000500000000000000" pitchFamily="50" charset="-34"/>
                        </a:rPr>
                        <a:t> </a:t>
                      </a:r>
                      <a:endParaRPr lang="en-US" sz="1100" b="0" dirty="0">
                        <a:solidFill>
                          <a:srgbClr val="002060"/>
                        </a:solidFill>
                        <a:effectLst/>
                        <a:latin typeface="Chulabhorn Likit Text" panose="00000500000000000000" pitchFamily="50" charset="-34"/>
                        <a:ea typeface="Calibri" panose="020F0502020204030204" pitchFamily="34" charset="0"/>
                        <a:cs typeface="Chulabhorn Likit Text" panose="00000500000000000000" pitchFamily="50" charset="-34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n-US" sz="1100" b="0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ea typeface="Times New Roman" panose="02020603050405020304" pitchFamily="18" charset="0"/>
                          <a:cs typeface="Chulabhorn Likit Text" panose="00000500000000000000" pitchFamily="50" charset="-34"/>
                        </a:rPr>
                        <a:t> </a:t>
                      </a:r>
                      <a:endParaRPr lang="en-US" sz="1100" b="0" dirty="0">
                        <a:solidFill>
                          <a:srgbClr val="002060"/>
                        </a:solidFill>
                        <a:effectLst/>
                        <a:latin typeface="Chulabhorn Likit Text" panose="00000500000000000000" pitchFamily="50" charset="-34"/>
                        <a:ea typeface="Calibri" panose="020F0502020204030204" pitchFamily="34" charset="0"/>
                        <a:cs typeface="Chulabhorn Likit Text" panose="00000500000000000000" pitchFamily="50" charset="-34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th-TH" sz="1100" b="0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ea typeface="Times New Roman" panose="02020603050405020304" pitchFamily="18" charset="0"/>
                          <a:cs typeface="Chulabhorn Likit Text" panose="00000500000000000000" pitchFamily="50" charset="-34"/>
                        </a:rPr>
                        <a:t>สกส.</a:t>
                      </a:r>
                      <a:endParaRPr lang="en-US" sz="1100" b="0" dirty="0">
                        <a:solidFill>
                          <a:srgbClr val="002060"/>
                        </a:solidFill>
                        <a:effectLst/>
                        <a:latin typeface="Chulabhorn Likit Text" panose="00000500000000000000" pitchFamily="50" charset="-34"/>
                        <a:ea typeface="Calibri" panose="020F0502020204030204" pitchFamily="34" charset="0"/>
                        <a:cs typeface="Chulabhorn Likit Text" panose="00000500000000000000" pitchFamily="50" charset="-34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th-TH" sz="1100" b="0" kern="1200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สกส. (นย.)</a:t>
                      </a:r>
                      <a:endParaRPr lang="en-US" sz="1100" b="0" dirty="0">
                        <a:solidFill>
                          <a:srgbClr val="002060"/>
                        </a:solidFill>
                        <a:effectLst/>
                        <a:latin typeface="Chulabhorn Likit Text" panose="00000500000000000000" pitchFamily="50" charset="-34"/>
                        <a:ea typeface="Calibri" panose="020F0502020204030204" pitchFamily="34" charset="0"/>
                        <a:cs typeface="Chulabhorn Likit Text" panose="00000500000000000000" pitchFamily="50" charset="-34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12357483"/>
                  </a:ext>
                </a:extLst>
              </a:tr>
              <a:tr h="859992">
                <a:tc>
                  <a:txBody>
                    <a:bodyPr/>
                    <a:lstStyle/>
                    <a:p>
                      <a:pPr marL="0" marR="0" lvl="0" indent="0" algn="l" defTabSz="761970" rtl="0" eaLnBrk="1" fontAlgn="auto" latinLnBrk="0" hangingPunct="1">
                        <a:lnSpc>
                          <a:spcPct val="12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b="0" dirty="0">
                          <a:solidFill>
                            <a:srgbClr val="C00000"/>
                          </a:solidFill>
                          <a:effectLst/>
                          <a:latin typeface="Chulabhorn Likit Text" panose="00000500000000000000" pitchFamily="50" charset="-34"/>
                          <a:ea typeface="Calibri" panose="020F0502020204030204" pitchFamily="34" charset="0"/>
                          <a:cs typeface="Chulabhorn Likit Text" panose="00000500000000000000" pitchFamily="50" charset="-34"/>
                        </a:rPr>
                        <a:t>2. </a:t>
                      </a:r>
                      <a:r>
                        <a:rPr lang="th-TH" sz="1200" b="0" kern="1200" dirty="0">
                          <a:solidFill>
                            <a:srgbClr val="C00000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โครงการเพิ่มประสิทธิภาพบุคลากรด้านเทคโนโลยีดิจิทัล (</a:t>
                      </a:r>
                      <a:r>
                        <a:rPr lang="en-US" sz="1200" b="0" kern="1200" dirty="0">
                          <a:solidFill>
                            <a:srgbClr val="C00000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Digital Literacy</a:t>
                      </a:r>
                      <a:r>
                        <a:rPr lang="en-US" sz="1200" b="0" kern="1200" dirty="0" smtClean="0">
                          <a:solidFill>
                            <a:srgbClr val="C00000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)</a:t>
                      </a:r>
                      <a:r>
                        <a:rPr lang="th-TH" sz="1200" b="0" kern="1200" dirty="0" smtClean="0">
                          <a:solidFill>
                            <a:srgbClr val="C00000"/>
                          </a:solidFill>
                          <a:effectLst/>
                          <a:latin typeface="Chulabhorn Likit Text" panose="00000800000000000000" pitchFamily="2" charset="-34"/>
                          <a:ea typeface="+mn-ea"/>
                          <a:cs typeface="Chulabhorn Likit Text" panose="00000800000000000000" pitchFamily="2" charset="-34"/>
                        </a:rPr>
                        <a:t> กองทุนพัฒนาบทบาทสตรี</a:t>
                      </a:r>
                      <a:endParaRPr lang="en-US" sz="1200" b="0" dirty="0" smtClean="0">
                        <a:solidFill>
                          <a:srgbClr val="C00000"/>
                        </a:solidFill>
                        <a:effectLst/>
                        <a:latin typeface="Chulabhorn Likit Text" panose="00000800000000000000" pitchFamily="2" charset="-34"/>
                        <a:ea typeface="Calibri" panose="020F0502020204030204" pitchFamily="34" charset="0"/>
                        <a:cs typeface="Chulabhorn Likit Text" panose="00000800000000000000" pitchFamily="2" charset="-34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th-TH" sz="1100" b="0" dirty="0">
                          <a:solidFill>
                            <a:srgbClr val="002060"/>
                          </a:solidFill>
                          <a:effectLst/>
                          <a:latin typeface="Chulabhorn Likit Text" panose="00000800000000000000" pitchFamily="2" charset="-34"/>
                          <a:ea typeface="Times New Roman" panose="02020603050405020304" pitchFamily="18" charset="0"/>
                          <a:cs typeface="Chulabhorn Likit Text" panose="00000800000000000000" pitchFamily="2" charset="-34"/>
                        </a:rPr>
                        <a:t>ระบบ</a:t>
                      </a:r>
                      <a:endParaRPr lang="en-US" sz="1100" b="0" dirty="0">
                        <a:solidFill>
                          <a:srgbClr val="002060"/>
                        </a:solidFill>
                        <a:effectLst/>
                        <a:latin typeface="Chulabhorn Likit Text" panose="00000800000000000000" pitchFamily="2" charset="-34"/>
                        <a:ea typeface="Calibri" panose="020F0502020204030204" pitchFamily="34" charset="0"/>
                        <a:cs typeface="Chulabhorn Likit Text" panose="00000800000000000000" pitchFamily="2" charset="-34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b="0" dirty="0">
                          <a:solidFill>
                            <a:srgbClr val="002060"/>
                          </a:solidFill>
                          <a:effectLst/>
                          <a:latin typeface="Chulabhorn Likit Text" panose="00000800000000000000" pitchFamily="2" charset="-34"/>
                          <a:ea typeface="Times New Roman" panose="02020603050405020304" pitchFamily="18" charset="0"/>
                          <a:cs typeface="Chulabhorn Likit Text" panose="00000800000000000000" pitchFamily="2" charset="-34"/>
                        </a:rPr>
                        <a:t>1</a:t>
                      </a:r>
                      <a:endParaRPr lang="en-US" sz="1100" b="0" dirty="0">
                        <a:solidFill>
                          <a:srgbClr val="002060"/>
                        </a:solidFill>
                        <a:effectLst/>
                        <a:latin typeface="Chulabhorn Likit Text" panose="00000800000000000000" pitchFamily="2" charset="-34"/>
                        <a:ea typeface="Calibri" panose="020F0502020204030204" pitchFamily="34" charset="0"/>
                        <a:cs typeface="Chulabhorn Likit Text" panose="00000800000000000000" pitchFamily="2" charset="-34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endParaRPr lang="en-US" sz="1100" b="1" dirty="0">
                        <a:solidFill>
                          <a:srgbClr val="002060"/>
                        </a:solidFill>
                        <a:effectLst/>
                        <a:latin typeface="Chulabhorn Likit Text" panose="00000800000000000000" pitchFamily="2" charset="-34"/>
                        <a:ea typeface="Calibri" panose="020F0502020204030204" pitchFamily="34" charset="0"/>
                        <a:cs typeface="Chulabhorn Likit Text" panose="00000800000000000000" pitchFamily="2" charset="-34"/>
                      </a:endParaRPr>
                    </a:p>
                  </a:txBody>
                  <a:tcPr marL="68580" marR="68580" marT="0" marB="0"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761970" rtl="0" eaLnBrk="1" fontAlgn="auto" latinLnBrk="0" hangingPunct="1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b="0" dirty="0">
                          <a:solidFill>
                            <a:srgbClr val="002060"/>
                          </a:solidFill>
                          <a:effectLst/>
                          <a:latin typeface="Chulabhorn Likit Text" panose="00000800000000000000" pitchFamily="2" charset="-34"/>
                          <a:ea typeface="Times New Roman" panose="02020603050405020304" pitchFamily="18" charset="0"/>
                          <a:cs typeface="Chulabhorn Likit Text" panose="00000800000000000000" pitchFamily="2" charset="-34"/>
                        </a:rPr>
                        <a:t>50</a:t>
                      </a:r>
                      <a:r>
                        <a:rPr lang="th-TH" sz="1100" b="0" dirty="0">
                          <a:solidFill>
                            <a:srgbClr val="002060"/>
                          </a:solidFill>
                          <a:effectLst/>
                          <a:latin typeface="Chulabhorn Likit Text" panose="00000800000000000000" pitchFamily="2" charset="-34"/>
                          <a:ea typeface="Times New Roman" panose="02020603050405020304" pitchFamily="18" charset="0"/>
                          <a:cs typeface="Chulabhorn Likit Text" panose="00000800000000000000" pitchFamily="2" charset="-34"/>
                        </a:rPr>
                        <a:t>0</a:t>
                      </a:r>
                      <a:r>
                        <a:rPr lang="en-US" sz="1100" b="0" dirty="0">
                          <a:solidFill>
                            <a:srgbClr val="002060"/>
                          </a:solidFill>
                          <a:effectLst/>
                          <a:latin typeface="Chulabhorn Likit Text" panose="00000800000000000000" pitchFamily="2" charset="-34"/>
                          <a:ea typeface="Times New Roman" panose="02020603050405020304" pitchFamily="18" charset="0"/>
                          <a:cs typeface="Chulabhorn Likit Text" panose="00000800000000000000" pitchFamily="2" charset="-34"/>
                        </a:rPr>
                        <a:t>,000</a:t>
                      </a:r>
                      <a:endParaRPr lang="en-US" sz="1100" b="0" dirty="0">
                        <a:solidFill>
                          <a:srgbClr val="002060"/>
                        </a:solidFill>
                        <a:effectLst/>
                        <a:latin typeface="Chulabhorn Likit Text" panose="00000800000000000000" pitchFamily="2" charset="-34"/>
                        <a:ea typeface="Calibri" panose="020F0502020204030204" pitchFamily="34" charset="0"/>
                        <a:cs typeface="Chulabhorn Likit Text" panose="00000800000000000000" pitchFamily="2" charset="-34"/>
                      </a:endParaRPr>
                    </a:p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endParaRPr lang="en-US" sz="1100" b="0" dirty="0">
                        <a:solidFill>
                          <a:srgbClr val="002060"/>
                        </a:solidFill>
                        <a:effectLst/>
                        <a:latin typeface="Chulabhorn Likit Text" panose="00000800000000000000" pitchFamily="2" charset="-34"/>
                        <a:ea typeface="Calibri" panose="020F0502020204030204" pitchFamily="34" charset="0"/>
                        <a:cs typeface="Chulabhorn Likit Text" panose="00000800000000000000" pitchFamily="2" charset="-34"/>
                      </a:endParaRPr>
                    </a:p>
                  </a:txBody>
                  <a:tcPr marL="68580" marR="68580" marT="0" marB="0"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endParaRPr lang="en-US" sz="1100" b="0" dirty="0">
                        <a:solidFill>
                          <a:srgbClr val="002060"/>
                        </a:solidFill>
                        <a:effectLst/>
                        <a:latin typeface="Chulabhorn Likit Text" panose="00000800000000000000" pitchFamily="2" charset="-34"/>
                        <a:ea typeface="Calibri" panose="020F0502020204030204" pitchFamily="34" charset="0"/>
                        <a:cs typeface="Chulabhorn Likit Text" panose="00000800000000000000" pitchFamily="2" charset="-34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endParaRPr lang="en-US" sz="1100" b="0" dirty="0">
                        <a:solidFill>
                          <a:srgbClr val="002060"/>
                        </a:solidFill>
                        <a:effectLst/>
                        <a:latin typeface="Chulabhorn Likit Text" panose="00000800000000000000" pitchFamily="2" charset="-34"/>
                        <a:ea typeface="Calibri" panose="020F0502020204030204" pitchFamily="34" charset="0"/>
                        <a:cs typeface="Chulabhorn Likit Text" panose="00000800000000000000" pitchFamily="2" charset="-34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b="0" dirty="0">
                          <a:solidFill>
                            <a:srgbClr val="002060"/>
                          </a:solidFill>
                          <a:effectLst/>
                          <a:latin typeface="Chulabhorn Likit Text" panose="00000800000000000000" pitchFamily="2" charset="-34"/>
                          <a:ea typeface="Times New Roman" panose="02020603050405020304" pitchFamily="18" charset="0"/>
                          <a:cs typeface="Chulabhorn Likit Text" panose="00000800000000000000" pitchFamily="2" charset="-34"/>
                        </a:rPr>
                        <a:t> </a:t>
                      </a:r>
                      <a:endParaRPr lang="en-US" sz="1100" b="0" dirty="0">
                        <a:solidFill>
                          <a:srgbClr val="002060"/>
                        </a:solidFill>
                        <a:effectLst/>
                        <a:latin typeface="Chulabhorn Likit Text" panose="00000800000000000000" pitchFamily="2" charset="-34"/>
                        <a:ea typeface="Calibri" panose="020F0502020204030204" pitchFamily="34" charset="0"/>
                        <a:cs typeface="Chulabhorn Likit Text" panose="00000800000000000000" pitchFamily="2" charset="-34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b="0" dirty="0">
                          <a:solidFill>
                            <a:srgbClr val="002060"/>
                          </a:solidFill>
                          <a:effectLst/>
                          <a:latin typeface="Chulabhorn Likit Text" panose="00000800000000000000" pitchFamily="2" charset="-34"/>
                          <a:ea typeface="Times New Roman" panose="02020603050405020304" pitchFamily="18" charset="0"/>
                          <a:cs typeface="Chulabhorn Likit Text" panose="00000800000000000000" pitchFamily="2" charset="-34"/>
                        </a:rPr>
                        <a:t> </a:t>
                      </a:r>
                      <a:endParaRPr lang="en-US" sz="1100" b="0" dirty="0">
                        <a:solidFill>
                          <a:srgbClr val="002060"/>
                        </a:solidFill>
                        <a:effectLst/>
                        <a:latin typeface="Chulabhorn Likit Text" panose="00000800000000000000" pitchFamily="2" charset="-34"/>
                        <a:ea typeface="Calibri" panose="020F0502020204030204" pitchFamily="34" charset="0"/>
                        <a:cs typeface="Chulabhorn Likit Text" panose="00000800000000000000" pitchFamily="2" charset="-34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b="0" dirty="0">
                          <a:solidFill>
                            <a:srgbClr val="002060"/>
                          </a:solidFill>
                          <a:effectLst/>
                          <a:latin typeface="Chulabhorn Likit Text" panose="00000800000000000000" pitchFamily="2" charset="-34"/>
                          <a:ea typeface="Times New Roman" panose="02020603050405020304" pitchFamily="18" charset="0"/>
                          <a:cs typeface="Chulabhorn Likit Text" panose="00000800000000000000" pitchFamily="2" charset="-34"/>
                        </a:rPr>
                        <a:t> </a:t>
                      </a:r>
                      <a:endParaRPr lang="en-US" sz="1100" b="0" dirty="0">
                        <a:solidFill>
                          <a:srgbClr val="002060"/>
                        </a:solidFill>
                        <a:effectLst/>
                        <a:latin typeface="Chulabhorn Likit Text" panose="00000800000000000000" pitchFamily="2" charset="-34"/>
                        <a:ea typeface="Calibri" panose="020F0502020204030204" pitchFamily="34" charset="0"/>
                        <a:cs typeface="Chulabhorn Likit Text" panose="00000800000000000000" pitchFamily="2" charset="-34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b="0" dirty="0">
                          <a:solidFill>
                            <a:srgbClr val="002060"/>
                          </a:solidFill>
                          <a:effectLst/>
                          <a:latin typeface="Chulabhorn Likit Text" panose="00000800000000000000" pitchFamily="2" charset="-34"/>
                          <a:ea typeface="Times New Roman" panose="02020603050405020304" pitchFamily="18" charset="0"/>
                          <a:cs typeface="Chulabhorn Likit Text" panose="00000800000000000000" pitchFamily="2" charset="-34"/>
                        </a:rPr>
                        <a:t> </a:t>
                      </a:r>
                      <a:endParaRPr lang="en-US" sz="1100" b="0" dirty="0">
                        <a:solidFill>
                          <a:srgbClr val="002060"/>
                        </a:solidFill>
                        <a:effectLst/>
                        <a:latin typeface="Chulabhorn Likit Text" panose="00000800000000000000" pitchFamily="2" charset="-34"/>
                        <a:ea typeface="Calibri" panose="020F0502020204030204" pitchFamily="34" charset="0"/>
                        <a:cs typeface="Chulabhorn Likit Text" panose="00000800000000000000" pitchFamily="2" charset="-34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b="0" dirty="0">
                          <a:solidFill>
                            <a:srgbClr val="002060"/>
                          </a:solidFill>
                          <a:effectLst/>
                          <a:latin typeface="Chulabhorn Likit Text" panose="00000800000000000000" pitchFamily="2" charset="-34"/>
                          <a:ea typeface="Times New Roman" panose="02020603050405020304" pitchFamily="18" charset="0"/>
                          <a:cs typeface="Chulabhorn Likit Text" panose="00000800000000000000" pitchFamily="2" charset="-34"/>
                        </a:rPr>
                        <a:t> </a:t>
                      </a:r>
                      <a:endParaRPr lang="en-US" sz="1100" b="0" dirty="0">
                        <a:solidFill>
                          <a:srgbClr val="002060"/>
                        </a:solidFill>
                        <a:effectLst/>
                        <a:latin typeface="Chulabhorn Likit Text" panose="00000800000000000000" pitchFamily="2" charset="-34"/>
                        <a:ea typeface="Calibri" panose="020F0502020204030204" pitchFamily="34" charset="0"/>
                        <a:cs typeface="Chulabhorn Likit Text" panose="00000800000000000000" pitchFamily="2" charset="-34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b="0" dirty="0">
                          <a:solidFill>
                            <a:srgbClr val="002060"/>
                          </a:solidFill>
                          <a:effectLst/>
                          <a:latin typeface="Chulabhorn Likit Text" panose="00000800000000000000" pitchFamily="2" charset="-34"/>
                          <a:ea typeface="Times New Roman" panose="02020603050405020304" pitchFamily="18" charset="0"/>
                          <a:cs typeface="Chulabhorn Likit Text" panose="00000800000000000000" pitchFamily="2" charset="-34"/>
                        </a:rPr>
                        <a:t> </a:t>
                      </a:r>
                      <a:endParaRPr lang="en-US" sz="1100" b="0" dirty="0">
                        <a:solidFill>
                          <a:srgbClr val="002060"/>
                        </a:solidFill>
                        <a:effectLst/>
                        <a:latin typeface="Chulabhorn Likit Text" panose="00000800000000000000" pitchFamily="2" charset="-34"/>
                        <a:ea typeface="Calibri" panose="020F0502020204030204" pitchFamily="34" charset="0"/>
                        <a:cs typeface="Chulabhorn Likit Text" panose="00000800000000000000" pitchFamily="2" charset="-34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b="0" dirty="0">
                          <a:solidFill>
                            <a:srgbClr val="002060"/>
                          </a:solidFill>
                          <a:effectLst/>
                          <a:latin typeface="Chulabhorn Likit Text" panose="00000800000000000000" pitchFamily="2" charset="-34"/>
                          <a:ea typeface="Times New Roman" panose="02020603050405020304" pitchFamily="18" charset="0"/>
                          <a:cs typeface="Chulabhorn Likit Text" panose="00000800000000000000" pitchFamily="2" charset="-34"/>
                        </a:rPr>
                        <a:t> </a:t>
                      </a:r>
                      <a:endParaRPr lang="en-US" sz="1100" b="0" dirty="0">
                        <a:solidFill>
                          <a:srgbClr val="002060"/>
                        </a:solidFill>
                        <a:effectLst/>
                        <a:latin typeface="Chulabhorn Likit Text" panose="00000800000000000000" pitchFamily="2" charset="-34"/>
                        <a:ea typeface="Calibri" panose="020F0502020204030204" pitchFamily="34" charset="0"/>
                        <a:cs typeface="Chulabhorn Likit Text" panose="00000800000000000000" pitchFamily="2" charset="-34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b="0" dirty="0">
                          <a:solidFill>
                            <a:srgbClr val="002060"/>
                          </a:solidFill>
                          <a:effectLst/>
                          <a:latin typeface="Chulabhorn Likit Text" panose="00000800000000000000" pitchFamily="2" charset="-34"/>
                          <a:ea typeface="Times New Roman" panose="02020603050405020304" pitchFamily="18" charset="0"/>
                          <a:cs typeface="Chulabhorn Likit Text" panose="00000800000000000000" pitchFamily="2" charset="-34"/>
                        </a:rPr>
                        <a:t> </a:t>
                      </a:r>
                      <a:endParaRPr lang="en-US" sz="1100" b="0" dirty="0">
                        <a:solidFill>
                          <a:srgbClr val="002060"/>
                        </a:solidFill>
                        <a:effectLst/>
                        <a:latin typeface="Chulabhorn Likit Text" panose="00000800000000000000" pitchFamily="2" charset="-34"/>
                        <a:ea typeface="Calibri" panose="020F0502020204030204" pitchFamily="34" charset="0"/>
                        <a:cs typeface="Chulabhorn Likit Text" panose="00000800000000000000" pitchFamily="2" charset="-34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b="0" dirty="0">
                          <a:solidFill>
                            <a:srgbClr val="002060"/>
                          </a:solidFill>
                          <a:effectLst/>
                          <a:latin typeface="Chulabhorn Likit Text" panose="00000800000000000000" pitchFamily="2" charset="-34"/>
                          <a:ea typeface="Times New Roman" panose="02020603050405020304" pitchFamily="18" charset="0"/>
                          <a:cs typeface="Chulabhorn Likit Text" panose="00000800000000000000" pitchFamily="2" charset="-34"/>
                        </a:rPr>
                        <a:t> </a:t>
                      </a:r>
                      <a:endParaRPr lang="en-US" sz="1100" b="0" dirty="0">
                        <a:solidFill>
                          <a:srgbClr val="002060"/>
                        </a:solidFill>
                        <a:effectLst/>
                        <a:latin typeface="Chulabhorn Likit Text" panose="00000800000000000000" pitchFamily="2" charset="-34"/>
                        <a:ea typeface="Calibri" panose="020F0502020204030204" pitchFamily="34" charset="0"/>
                        <a:cs typeface="Chulabhorn Likit Text" panose="00000800000000000000" pitchFamily="2" charset="-34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endParaRPr lang="en-US" sz="1100" b="0" dirty="0">
                        <a:solidFill>
                          <a:srgbClr val="002060"/>
                        </a:solidFill>
                        <a:effectLst/>
                        <a:latin typeface="Chulabhorn Likit Text" panose="00000800000000000000" pitchFamily="2" charset="-34"/>
                        <a:ea typeface="Calibri" panose="020F0502020204030204" pitchFamily="34" charset="0"/>
                        <a:cs typeface="Chulabhorn Likit Text" panose="00000800000000000000" pitchFamily="2" charset="-34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th-TH" sz="1100" b="0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ea typeface="Times New Roman" panose="02020603050405020304" pitchFamily="18" charset="0"/>
                          <a:cs typeface="Chulabhorn Likit Text" panose="00000500000000000000" pitchFamily="50" charset="-34"/>
                        </a:rPr>
                        <a:t>สกส.</a:t>
                      </a:r>
                      <a:endParaRPr lang="en-US" sz="1100" b="0" dirty="0">
                        <a:solidFill>
                          <a:srgbClr val="002060"/>
                        </a:solidFill>
                        <a:effectLst/>
                        <a:latin typeface="Chulabhorn Likit Text" panose="00000500000000000000" pitchFamily="50" charset="-34"/>
                        <a:ea typeface="Calibri" panose="020F0502020204030204" pitchFamily="34" charset="0"/>
                        <a:cs typeface="Chulabhorn Likit Text" panose="00000500000000000000" pitchFamily="50" charset="-34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th-TH" sz="1100" b="0" kern="1200" dirty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สกส. (นย.)</a:t>
                      </a:r>
                      <a:endParaRPr lang="en-US" sz="1100" b="0" dirty="0">
                        <a:solidFill>
                          <a:srgbClr val="002060"/>
                        </a:solidFill>
                        <a:effectLst/>
                        <a:latin typeface="Chulabhorn Likit Text" panose="00000500000000000000" pitchFamily="50" charset="-34"/>
                        <a:ea typeface="Calibri" panose="020F0502020204030204" pitchFamily="34" charset="0"/>
                        <a:cs typeface="Chulabhorn Likit Text" panose="00000500000000000000" pitchFamily="50" charset="-34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16836638"/>
                  </a:ext>
                </a:extLst>
              </a:tr>
              <a:tr h="712802">
                <a:tc gridSpan="4">
                  <a:txBody>
                    <a:bodyPr/>
                    <a:lstStyle/>
                    <a:p>
                      <a:pPr algn="ctr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th-TH" sz="1200" b="0" dirty="0" smtClean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ea typeface="Calibri" panose="020F0502020204030204" pitchFamily="34" charset="0"/>
                          <a:cs typeface="Chulabhorn Likit Text" panose="00000500000000000000" pitchFamily="50" charset="-34"/>
                        </a:rPr>
                        <a:t>รวม</a:t>
                      </a:r>
                      <a:endParaRPr lang="en-US" sz="1200" b="0" dirty="0">
                        <a:solidFill>
                          <a:srgbClr val="002060"/>
                        </a:solidFill>
                        <a:effectLst/>
                        <a:latin typeface="Chulabhorn Likit Text" panose="00000500000000000000" pitchFamily="50" charset="-34"/>
                        <a:ea typeface="Calibri" panose="020F0502020204030204" pitchFamily="34" charset="0"/>
                        <a:cs typeface="Chulabhorn Likit Text" panose="00000500000000000000" pitchFamily="50" charset="-34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endParaRPr lang="en-US" sz="1100" b="0" dirty="0">
                        <a:solidFill>
                          <a:srgbClr val="002060"/>
                        </a:solidFill>
                        <a:effectLst/>
                        <a:latin typeface="Chulabhorn Likit Text" panose="00000800000000000000" pitchFamily="2" charset="-34"/>
                        <a:ea typeface="Calibri" panose="020F0502020204030204" pitchFamily="34" charset="0"/>
                        <a:cs typeface="Chulabhorn Likit Text" panose="00000800000000000000" pitchFamily="2" charset="-34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endParaRPr lang="en-US" sz="1100" b="0" dirty="0">
                        <a:solidFill>
                          <a:srgbClr val="002060"/>
                        </a:solidFill>
                        <a:effectLst/>
                        <a:latin typeface="Chulabhorn Likit Text" panose="00000800000000000000" pitchFamily="2" charset="-34"/>
                        <a:ea typeface="Calibri" panose="020F0502020204030204" pitchFamily="34" charset="0"/>
                        <a:cs typeface="Chulabhorn Likit Text" panose="00000800000000000000" pitchFamily="2" charset="-34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761970" rtl="0" eaLnBrk="1" fontAlgn="auto" latinLnBrk="0" hangingPunct="1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b="1" dirty="0" smtClean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ea typeface="Times New Roman" panose="02020603050405020304" pitchFamily="18" charset="0"/>
                          <a:cs typeface="Chulabhorn Likit Text" panose="00000500000000000000" pitchFamily="50" charset="-34"/>
                        </a:rPr>
                        <a:t>1,000,000</a:t>
                      </a:r>
                      <a:endParaRPr lang="en-US" sz="1100" b="1" dirty="0" smtClean="0">
                        <a:solidFill>
                          <a:srgbClr val="002060"/>
                        </a:solidFill>
                        <a:effectLst/>
                        <a:latin typeface="Chulabhorn Likit Text" panose="00000500000000000000" pitchFamily="50" charset="-34"/>
                        <a:ea typeface="Calibri" panose="020F0502020204030204" pitchFamily="34" charset="0"/>
                        <a:cs typeface="Chulabhorn Likit Text" panose="00000500000000000000" pitchFamily="50" charset="-34"/>
                      </a:endParaRPr>
                    </a:p>
                  </a:txBody>
                  <a:tcPr marL="68580" marR="68580" marT="0" marB="0" anchor="ctr"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gridSpan="14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endParaRPr lang="en-US" sz="1100" b="0" dirty="0">
                        <a:solidFill>
                          <a:srgbClr val="002060"/>
                        </a:solidFill>
                        <a:effectLst/>
                        <a:latin typeface="Chulabhorn Likit Text" panose="00000800000000000000" pitchFamily="2" charset="-34"/>
                        <a:ea typeface="Calibri" panose="020F0502020204030204" pitchFamily="34" charset="0"/>
                        <a:cs typeface="Chulabhorn Likit Text" panose="00000800000000000000" pitchFamily="2" charset="-34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endParaRPr lang="en-US" sz="1100" b="0" dirty="0">
                        <a:solidFill>
                          <a:srgbClr val="002060"/>
                        </a:solidFill>
                        <a:effectLst/>
                        <a:latin typeface="Chulabhorn Likit Text" panose="00000800000000000000" pitchFamily="2" charset="-34"/>
                        <a:ea typeface="Calibri" panose="020F0502020204030204" pitchFamily="34" charset="0"/>
                        <a:cs typeface="Chulabhorn Likit Text" panose="00000800000000000000" pitchFamily="2" charset="-34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endParaRPr lang="en-US" sz="1100" b="0" dirty="0">
                        <a:solidFill>
                          <a:srgbClr val="002060"/>
                        </a:solidFill>
                        <a:effectLst/>
                        <a:latin typeface="Chulabhorn Likit Text" panose="00000800000000000000" pitchFamily="2" charset="-34"/>
                        <a:ea typeface="Calibri" panose="020F0502020204030204" pitchFamily="34" charset="0"/>
                        <a:cs typeface="Chulabhorn Likit Text" panose="00000800000000000000" pitchFamily="2" charset="-34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endParaRPr lang="en-US" sz="1100" b="0" dirty="0">
                        <a:solidFill>
                          <a:srgbClr val="002060"/>
                        </a:solidFill>
                        <a:effectLst/>
                        <a:latin typeface="Chulabhorn Likit Text" panose="00000800000000000000" pitchFamily="2" charset="-34"/>
                        <a:ea typeface="Calibri" panose="020F0502020204030204" pitchFamily="34" charset="0"/>
                        <a:cs typeface="Chulabhorn Likit Text" panose="00000800000000000000" pitchFamily="2" charset="-34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endParaRPr lang="en-US" sz="1100" b="0" dirty="0">
                        <a:solidFill>
                          <a:srgbClr val="002060"/>
                        </a:solidFill>
                        <a:effectLst/>
                        <a:latin typeface="Chulabhorn Likit Text" panose="00000800000000000000" pitchFamily="2" charset="-34"/>
                        <a:ea typeface="Calibri" panose="020F0502020204030204" pitchFamily="34" charset="0"/>
                        <a:cs typeface="Chulabhorn Likit Text" panose="00000800000000000000" pitchFamily="2" charset="-34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endParaRPr lang="en-US" sz="1100" b="0" dirty="0">
                        <a:solidFill>
                          <a:srgbClr val="002060"/>
                        </a:solidFill>
                        <a:effectLst/>
                        <a:latin typeface="Chulabhorn Likit Text" panose="00000800000000000000" pitchFamily="2" charset="-34"/>
                        <a:ea typeface="Calibri" panose="020F0502020204030204" pitchFamily="34" charset="0"/>
                        <a:cs typeface="Chulabhorn Likit Text" panose="00000800000000000000" pitchFamily="2" charset="-34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endParaRPr lang="en-US" sz="1100" b="0" dirty="0">
                        <a:solidFill>
                          <a:srgbClr val="002060"/>
                        </a:solidFill>
                        <a:effectLst/>
                        <a:latin typeface="Chulabhorn Likit Text" panose="00000800000000000000" pitchFamily="2" charset="-34"/>
                        <a:ea typeface="Calibri" panose="020F0502020204030204" pitchFamily="34" charset="0"/>
                        <a:cs typeface="Chulabhorn Likit Text" panose="00000800000000000000" pitchFamily="2" charset="-34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endParaRPr lang="en-US" sz="1100" b="0" dirty="0">
                        <a:solidFill>
                          <a:srgbClr val="002060"/>
                        </a:solidFill>
                        <a:effectLst/>
                        <a:latin typeface="Chulabhorn Likit Text" panose="00000800000000000000" pitchFamily="2" charset="-34"/>
                        <a:ea typeface="Calibri" panose="020F0502020204030204" pitchFamily="34" charset="0"/>
                        <a:cs typeface="Chulabhorn Likit Text" panose="00000800000000000000" pitchFamily="2" charset="-34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endParaRPr lang="en-US" sz="1100" b="0" dirty="0">
                        <a:solidFill>
                          <a:srgbClr val="002060"/>
                        </a:solidFill>
                        <a:effectLst/>
                        <a:latin typeface="Chulabhorn Likit Text" panose="00000800000000000000" pitchFamily="2" charset="-34"/>
                        <a:ea typeface="Calibri" panose="020F0502020204030204" pitchFamily="34" charset="0"/>
                        <a:cs typeface="Chulabhorn Likit Text" panose="00000800000000000000" pitchFamily="2" charset="-34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endParaRPr lang="en-US" sz="1100" b="0" dirty="0">
                        <a:solidFill>
                          <a:srgbClr val="002060"/>
                        </a:solidFill>
                        <a:effectLst/>
                        <a:latin typeface="Chulabhorn Likit Text" panose="00000800000000000000" pitchFamily="2" charset="-34"/>
                        <a:ea typeface="Calibri" panose="020F0502020204030204" pitchFamily="34" charset="0"/>
                        <a:cs typeface="Chulabhorn Likit Text" panose="00000800000000000000" pitchFamily="2" charset="-34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endParaRPr lang="en-US" sz="1100" b="0" dirty="0">
                        <a:solidFill>
                          <a:srgbClr val="002060"/>
                        </a:solidFill>
                        <a:effectLst/>
                        <a:latin typeface="Chulabhorn Likit Text" panose="00000800000000000000" pitchFamily="2" charset="-34"/>
                        <a:ea typeface="Calibri" panose="020F0502020204030204" pitchFamily="34" charset="0"/>
                        <a:cs typeface="Chulabhorn Likit Text" panose="00000800000000000000" pitchFamily="2" charset="-34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endParaRPr lang="en-US" sz="1100" b="0" dirty="0">
                        <a:solidFill>
                          <a:srgbClr val="002060"/>
                        </a:solidFill>
                        <a:effectLst/>
                        <a:latin typeface="Chulabhorn Likit Text" panose="00000800000000000000" pitchFamily="2" charset="-34"/>
                        <a:ea typeface="Calibri" panose="020F0502020204030204" pitchFamily="34" charset="0"/>
                        <a:cs typeface="Chulabhorn Likit Text" panose="00000800000000000000" pitchFamily="2" charset="-34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endParaRPr lang="en-US" sz="1100" b="0" dirty="0">
                        <a:solidFill>
                          <a:srgbClr val="002060"/>
                        </a:solidFill>
                        <a:effectLst/>
                        <a:latin typeface="Chulabhorn Likit Text" panose="00000500000000000000" pitchFamily="50" charset="-34"/>
                        <a:ea typeface="Calibri" panose="020F0502020204030204" pitchFamily="34" charset="0"/>
                        <a:cs typeface="Chulabhorn Likit Text" panose="00000500000000000000" pitchFamily="50" charset="-34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endParaRPr lang="en-US" sz="1100" b="0" dirty="0">
                        <a:solidFill>
                          <a:srgbClr val="002060"/>
                        </a:solidFill>
                        <a:effectLst/>
                        <a:latin typeface="Chulabhorn Likit Text" panose="00000500000000000000" pitchFamily="50" charset="-34"/>
                        <a:ea typeface="Calibri" panose="020F0502020204030204" pitchFamily="34" charset="0"/>
                        <a:cs typeface="Chulabhorn Likit Text" panose="00000500000000000000" pitchFamily="50" charset="-34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2412395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917798694"/>
      </p:ext>
    </p:extLst>
  </p:cSld>
  <p:clrMapOvr>
    <a:masterClrMapping/>
  </p:clrMapOvr>
</p:sld>
</file>

<file path=ppt/slides/slide1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สี่เหลี่ยมผืนผ้า: มุมมน 24">
            <a:extLst>
              <a:ext uri="{FF2B5EF4-FFF2-40B4-BE49-F238E27FC236}">
                <a16:creationId xmlns:a16="http://schemas.microsoft.com/office/drawing/2014/main" id="{D992C9EC-F489-4262-8A24-43469489E10F}"/>
              </a:ext>
            </a:extLst>
          </p:cNvPr>
          <p:cNvSpPr/>
          <p:nvPr/>
        </p:nvSpPr>
        <p:spPr>
          <a:xfrm>
            <a:off x="-51401" y="2383467"/>
            <a:ext cx="10160000" cy="1283555"/>
          </a:xfrm>
          <a:prstGeom prst="roundRect">
            <a:avLst/>
          </a:prstGeom>
          <a:noFill/>
          <a:ln>
            <a:noFill/>
          </a:ln>
          <a:scene3d>
            <a:camera prst="orthographicFront"/>
            <a:lightRig rig="threePt" dir="t"/>
          </a:scene3d>
          <a:sp3d>
            <a:bevelT w="139700" h="139700" prst="divot"/>
          </a:sp3d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rtlCol="0" anchor="t"/>
          <a:lstStyle/>
          <a:p>
            <a:pPr algn="ctr">
              <a:lnSpc>
                <a:spcPct val="130000"/>
              </a:lnSpc>
            </a:pPr>
            <a:r>
              <a:rPr lang="th-TH" sz="1900" b="1" spc="-50" dirty="0">
                <a:ln>
                  <a:solidFill>
                    <a:schemeClr val="tx1"/>
                  </a:solidFill>
                </a:ln>
                <a:solidFill>
                  <a:schemeClr val="tx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 </a:t>
            </a:r>
            <a:r>
              <a:rPr lang="th-TH" sz="1900" b="1" spc="-50" dirty="0" smtClean="0">
                <a:ln>
                  <a:solidFill>
                    <a:schemeClr val="tx1"/>
                  </a:solidFill>
                </a:ln>
                <a:solidFill>
                  <a:schemeClr val="tx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5.11 </a:t>
            </a:r>
            <a:r>
              <a:rPr lang="th-TH" sz="1900" b="1" spc="-50" dirty="0">
                <a:ln>
                  <a:solidFill>
                    <a:schemeClr val="tx1"/>
                  </a:solidFill>
                </a:ln>
                <a:solidFill>
                  <a:schemeClr val="tx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ร่างแผนยุทธศาสตร์การบริหารทรัพยากรบุคคล กองทุนพัฒนาบทบาทสตรี (ระยะ 5 ปี)   </a:t>
            </a:r>
          </a:p>
          <a:p>
            <a:pPr algn="ctr">
              <a:lnSpc>
                <a:spcPct val="130000"/>
              </a:lnSpc>
            </a:pPr>
            <a:r>
              <a:rPr lang="th-TH" sz="1900" b="1" spc="-50" dirty="0" smtClean="0">
                <a:ln>
                  <a:solidFill>
                    <a:schemeClr val="tx1"/>
                  </a:solidFill>
                </a:ln>
                <a:solidFill>
                  <a:schemeClr val="tx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ปีงบประมาณ </a:t>
            </a:r>
            <a:r>
              <a:rPr lang="th-TH" sz="1900" b="1" spc="-50" dirty="0">
                <a:ln>
                  <a:solidFill>
                    <a:schemeClr val="tx1"/>
                  </a:solidFill>
                </a:ln>
                <a:solidFill>
                  <a:schemeClr val="tx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พ.ศ. 2566 - 2570 และร่างแผนปฏิบัติการบริหารทรัพยากร</a:t>
            </a:r>
            <a:r>
              <a:rPr lang="th-TH" sz="1900" b="1" spc="-50" dirty="0" smtClean="0">
                <a:ln>
                  <a:solidFill>
                    <a:schemeClr val="tx1"/>
                  </a:solidFill>
                </a:ln>
                <a:solidFill>
                  <a:schemeClr val="tx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บุคคล </a:t>
            </a:r>
          </a:p>
          <a:p>
            <a:pPr algn="ctr">
              <a:lnSpc>
                <a:spcPct val="130000"/>
              </a:lnSpc>
            </a:pPr>
            <a:r>
              <a:rPr lang="th-TH" sz="1900" b="1" spc="-50" dirty="0" smtClean="0">
                <a:ln>
                  <a:solidFill>
                    <a:schemeClr val="tx1"/>
                  </a:solidFill>
                </a:ln>
                <a:solidFill>
                  <a:schemeClr val="tx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 กองทุนพัฒนาบทบาทสตรี ปีงบประมาณ พ.ศ. 2567</a:t>
            </a:r>
            <a:endParaRPr lang="th-TH" sz="1900" b="1" spc="-50" dirty="0">
              <a:ln>
                <a:solidFill>
                  <a:schemeClr val="tx1"/>
                </a:solidFill>
              </a:ln>
              <a:solidFill>
                <a:schemeClr val="tx1"/>
              </a:solidFill>
              <a:latin typeface="Chulabhorn Likit Text" panose="00000500000000000000" pitchFamily="50" charset="-34"/>
              <a:cs typeface="Chulabhorn Likit Text" panose="00000500000000000000" pitchFamily="50" charset="-34"/>
            </a:endParaRPr>
          </a:p>
        </p:txBody>
      </p:sp>
      <p:grpSp>
        <p:nvGrpSpPr>
          <p:cNvPr id="62" name="Group 61"/>
          <p:cNvGrpSpPr/>
          <p:nvPr/>
        </p:nvGrpSpPr>
        <p:grpSpPr>
          <a:xfrm>
            <a:off x="-23581" y="-271597"/>
            <a:ext cx="10193050" cy="1541268"/>
            <a:chOff x="-23581" y="-271597"/>
            <a:chExt cx="10193050" cy="1541268"/>
          </a:xfrm>
        </p:grpSpPr>
        <p:grpSp>
          <p:nvGrpSpPr>
            <p:cNvPr id="63" name="กลุ่ม 52">
              <a:extLst>
                <a:ext uri="{FF2B5EF4-FFF2-40B4-BE49-F238E27FC236}">
                  <a16:creationId xmlns:a16="http://schemas.microsoft.com/office/drawing/2014/main" id="{84E5CB32-C22A-40FB-BE79-3F261B775F5E}"/>
                </a:ext>
              </a:extLst>
            </p:cNvPr>
            <p:cNvGrpSpPr/>
            <p:nvPr/>
          </p:nvGrpSpPr>
          <p:grpSpPr>
            <a:xfrm>
              <a:off x="-23581" y="299"/>
              <a:ext cx="10193050" cy="674950"/>
              <a:chOff x="-29746" y="-164554"/>
              <a:chExt cx="9173747" cy="607455"/>
            </a:xfrm>
          </p:grpSpPr>
          <p:sp>
            <p:nvSpPr>
              <p:cNvPr id="68" name="สี่เหลี่ยมผืนผ้า: มุมมน 48">
                <a:extLst>
                  <a:ext uri="{FF2B5EF4-FFF2-40B4-BE49-F238E27FC236}">
                    <a16:creationId xmlns:a16="http://schemas.microsoft.com/office/drawing/2014/main" id="{DCE62B95-9C16-4E87-82CC-AF99B1F01983}"/>
                  </a:ext>
                </a:extLst>
              </p:cNvPr>
              <p:cNvSpPr/>
              <p:nvPr/>
            </p:nvSpPr>
            <p:spPr>
              <a:xfrm>
                <a:off x="5692012" y="65211"/>
                <a:ext cx="3441748" cy="377690"/>
              </a:xfrm>
              <a:prstGeom prst="roundRect">
                <a:avLst/>
              </a:prstGeom>
              <a:gradFill flip="none" rotWithShape="1">
                <a:gsLst>
                  <a:gs pos="0">
                    <a:srgbClr val="8E7300"/>
                  </a:gs>
                  <a:gs pos="51000">
                    <a:srgbClr val="FFFFFF"/>
                  </a:gs>
                  <a:gs pos="76000">
                    <a:srgbClr val="BC9800"/>
                  </a:gs>
                  <a:gs pos="24000">
                    <a:srgbClr val="BC9800"/>
                  </a:gs>
                  <a:gs pos="100000">
                    <a:srgbClr val="9A7D00"/>
                  </a:gs>
                </a:gsLst>
                <a:lin ang="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2000"/>
              </a:p>
            </p:txBody>
          </p:sp>
          <p:sp>
            <p:nvSpPr>
              <p:cNvPr id="69" name="สี่เหลี่ยมผืนผ้า 47">
                <a:extLst>
                  <a:ext uri="{FF2B5EF4-FFF2-40B4-BE49-F238E27FC236}">
                    <a16:creationId xmlns:a16="http://schemas.microsoft.com/office/drawing/2014/main" id="{667204FE-3C1C-4980-AD32-890094B05AFC}"/>
                  </a:ext>
                </a:extLst>
              </p:cNvPr>
              <p:cNvSpPr/>
              <p:nvPr/>
            </p:nvSpPr>
            <p:spPr>
              <a:xfrm>
                <a:off x="-29746" y="-164554"/>
                <a:ext cx="9173747" cy="517884"/>
              </a:xfrm>
              <a:prstGeom prst="rect">
                <a:avLst/>
              </a:prstGeom>
              <a:gradFill flip="none" rotWithShape="1">
                <a:gsLst>
                  <a:gs pos="0">
                    <a:srgbClr val="8E7300"/>
                  </a:gs>
                  <a:gs pos="51000">
                    <a:srgbClr val="FFFFFF"/>
                  </a:gs>
                  <a:gs pos="76000">
                    <a:srgbClr val="BC9800"/>
                  </a:gs>
                  <a:gs pos="24000">
                    <a:srgbClr val="BC9800"/>
                  </a:gs>
                  <a:gs pos="100000">
                    <a:srgbClr val="9A7D00"/>
                  </a:gs>
                </a:gsLst>
                <a:lin ang="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2000"/>
              </a:p>
            </p:txBody>
          </p:sp>
          <p:sp>
            <p:nvSpPr>
              <p:cNvPr id="70" name="แผนผังลำดับงาน: ป้อนข้อมูลด้วยตนเอง 4">
                <a:extLst>
                  <a:ext uri="{FF2B5EF4-FFF2-40B4-BE49-F238E27FC236}">
                    <a16:creationId xmlns:a16="http://schemas.microsoft.com/office/drawing/2014/main" id="{CDB1064D-F2C9-4D02-9722-A4463B75D08B}"/>
                  </a:ext>
                </a:extLst>
              </p:cNvPr>
              <p:cNvSpPr/>
              <p:nvPr/>
            </p:nvSpPr>
            <p:spPr>
              <a:xfrm>
                <a:off x="5883027" y="51469"/>
                <a:ext cx="3260973" cy="301861"/>
              </a:xfrm>
              <a:prstGeom prst="flowChartAlternateProcess">
                <a:avLst/>
              </a:prstGeom>
              <a:solidFill>
                <a:srgbClr val="00206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2000" dirty="0"/>
              </a:p>
            </p:txBody>
          </p:sp>
          <p:sp>
            <p:nvSpPr>
              <p:cNvPr id="71" name="สี่เหลี่ยมผืนผ้า 3">
                <a:extLst>
                  <a:ext uri="{FF2B5EF4-FFF2-40B4-BE49-F238E27FC236}">
                    <a16:creationId xmlns:a16="http://schemas.microsoft.com/office/drawing/2014/main" id="{8493D4F4-6FD8-4552-904E-DB7274115DA0}"/>
                  </a:ext>
                </a:extLst>
              </p:cNvPr>
              <p:cNvSpPr/>
              <p:nvPr/>
            </p:nvSpPr>
            <p:spPr>
              <a:xfrm>
                <a:off x="-29746" y="-164554"/>
                <a:ext cx="9173747" cy="432048"/>
              </a:xfrm>
              <a:prstGeom prst="rect">
                <a:avLst/>
              </a:prstGeom>
              <a:solidFill>
                <a:srgbClr val="00206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2000"/>
              </a:p>
            </p:txBody>
          </p:sp>
        </p:grpSp>
        <p:grpSp>
          <p:nvGrpSpPr>
            <p:cNvPr id="64" name="กลุ่ม 9">
              <a:extLst>
                <a:ext uri="{FF2B5EF4-FFF2-40B4-BE49-F238E27FC236}">
                  <a16:creationId xmlns:a16="http://schemas.microsoft.com/office/drawing/2014/main" id="{D2312BD0-5401-4FDB-9FF3-B1382B3C9639}"/>
                </a:ext>
              </a:extLst>
            </p:cNvPr>
            <p:cNvGrpSpPr/>
            <p:nvPr/>
          </p:nvGrpSpPr>
          <p:grpSpPr>
            <a:xfrm>
              <a:off x="5792566" y="-271597"/>
              <a:ext cx="1899096" cy="1541268"/>
              <a:chOff x="5491686" y="-481268"/>
              <a:chExt cx="1709187" cy="1387141"/>
            </a:xfrm>
          </p:grpSpPr>
          <p:sp>
            <p:nvSpPr>
              <p:cNvPr id="66" name="วงรี 13">
                <a:extLst>
                  <a:ext uri="{FF2B5EF4-FFF2-40B4-BE49-F238E27FC236}">
                    <a16:creationId xmlns:a16="http://schemas.microsoft.com/office/drawing/2014/main" id="{722B5707-C41F-4885-825E-D2676CEE49E1}"/>
                  </a:ext>
                </a:extLst>
              </p:cNvPr>
              <p:cNvSpPr/>
              <p:nvPr/>
            </p:nvSpPr>
            <p:spPr>
              <a:xfrm>
                <a:off x="5491686" y="-481268"/>
                <a:ext cx="1709187" cy="1387141"/>
              </a:xfrm>
              <a:prstGeom prst="ellipse">
                <a:avLst/>
              </a:prstGeom>
              <a:solidFill>
                <a:srgbClr val="FBF7F1"/>
              </a:solidFill>
              <a:ln>
                <a:noFill/>
              </a:ln>
              <a:effectLst>
                <a:softEdge rad="31750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2000"/>
              </a:p>
            </p:txBody>
          </p:sp>
          <p:pic>
            <p:nvPicPr>
              <p:cNvPr id="67" name="รูปภาพ 65">
                <a:extLst>
                  <a:ext uri="{FF2B5EF4-FFF2-40B4-BE49-F238E27FC236}">
                    <a16:creationId xmlns:a16="http://schemas.microsoft.com/office/drawing/2014/main" id="{EF9B53AA-6A14-4E04-B937-D6234A306BD7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r="65168" b="30186"/>
              <a:stretch/>
            </p:blipFill>
            <p:spPr>
              <a:xfrm>
                <a:off x="5978910" y="-202056"/>
                <a:ext cx="857563" cy="565764"/>
              </a:xfrm>
              <a:custGeom>
                <a:avLst/>
                <a:gdLst>
                  <a:gd name="connsiteX0" fmla="*/ 0 w 1500565"/>
                  <a:gd name="connsiteY0" fmla="*/ 0 h 990006"/>
                  <a:gd name="connsiteX1" fmla="*/ 1500565 w 1500565"/>
                  <a:gd name="connsiteY1" fmla="*/ 0 h 990006"/>
                  <a:gd name="connsiteX2" fmla="*/ 1500565 w 1500565"/>
                  <a:gd name="connsiteY2" fmla="*/ 699241 h 990006"/>
                  <a:gd name="connsiteX3" fmla="*/ 1454656 w 1500565"/>
                  <a:gd name="connsiteY3" fmla="*/ 699241 h 990006"/>
                  <a:gd name="connsiteX4" fmla="*/ 1454656 w 1500565"/>
                  <a:gd name="connsiteY4" fmla="*/ 958222 h 990006"/>
                  <a:gd name="connsiteX5" fmla="*/ 1500565 w 1500565"/>
                  <a:gd name="connsiteY5" fmla="*/ 958222 h 990006"/>
                  <a:gd name="connsiteX6" fmla="*/ 1500565 w 1500565"/>
                  <a:gd name="connsiteY6" fmla="*/ 990006 h 990006"/>
                  <a:gd name="connsiteX7" fmla="*/ 0 w 1500565"/>
                  <a:gd name="connsiteY7" fmla="*/ 990006 h 9900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00565" h="990006">
                    <a:moveTo>
                      <a:pt x="0" y="0"/>
                    </a:moveTo>
                    <a:lnTo>
                      <a:pt x="1500565" y="0"/>
                    </a:lnTo>
                    <a:lnTo>
                      <a:pt x="1500565" y="699241"/>
                    </a:lnTo>
                    <a:lnTo>
                      <a:pt x="1454656" y="699241"/>
                    </a:lnTo>
                    <a:lnTo>
                      <a:pt x="1454656" y="958222"/>
                    </a:lnTo>
                    <a:lnTo>
                      <a:pt x="1500565" y="958222"/>
                    </a:lnTo>
                    <a:lnTo>
                      <a:pt x="1500565" y="990006"/>
                    </a:lnTo>
                    <a:lnTo>
                      <a:pt x="0" y="990006"/>
                    </a:lnTo>
                    <a:close/>
                  </a:path>
                </a:pathLst>
              </a:custGeom>
            </p:spPr>
          </p:pic>
        </p:grpSp>
      </p:grpSp>
      <p:grpSp>
        <p:nvGrpSpPr>
          <p:cNvPr id="95" name="Group 94"/>
          <p:cNvGrpSpPr/>
          <p:nvPr/>
        </p:nvGrpSpPr>
        <p:grpSpPr>
          <a:xfrm>
            <a:off x="-23583" y="5154909"/>
            <a:ext cx="10183585" cy="694389"/>
            <a:chOff x="-23583" y="5134125"/>
            <a:chExt cx="10183585" cy="715174"/>
          </a:xfrm>
        </p:grpSpPr>
        <p:grpSp>
          <p:nvGrpSpPr>
            <p:cNvPr id="96" name="กลุ่ม 1">
              <a:extLst>
                <a:ext uri="{FF2B5EF4-FFF2-40B4-BE49-F238E27FC236}">
                  <a16:creationId xmlns:a16="http://schemas.microsoft.com/office/drawing/2014/main" id="{58DAA6D8-19A9-434E-BD10-9F227ECAADEE}"/>
                </a:ext>
              </a:extLst>
            </p:cNvPr>
            <p:cNvGrpSpPr/>
            <p:nvPr/>
          </p:nvGrpSpPr>
          <p:grpSpPr>
            <a:xfrm>
              <a:off x="-23583" y="5274993"/>
              <a:ext cx="10183585" cy="470079"/>
              <a:chOff x="-21226" y="4621292"/>
              <a:chExt cx="9165227" cy="561020"/>
            </a:xfrm>
          </p:grpSpPr>
          <p:grpSp>
            <p:nvGrpSpPr>
              <p:cNvPr id="103" name="กลุ่ม 7">
                <a:extLst>
                  <a:ext uri="{FF2B5EF4-FFF2-40B4-BE49-F238E27FC236}">
                    <a16:creationId xmlns:a16="http://schemas.microsoft.com/office/drawing/2014/main" id="{30C28730-7CDF-4231-A774-6A7122EB4AEA}"/>
                  </a:ext>
                </a:extLst>
              </p:cNvPr>
              <p:cNvGrpSpPr/>
              <p:nvPr/>
            </p:nvGrpSpPr>
            <p:grpSpPr>
              <a:xfrm>
                <a:off x="-21226" y="4635401"/>
                <a:ext cx="5133813" cy="546911"/>
                <a:chOff x="-45702" y="6428830"/>
                <a:chExt cx="7109733" cy="450425"/>
              </a:xfrm>
            </p:grpSpPr>
            <p:sp>
              <p:nvSpPr>
                <p:cNvPr id="107" name="รูปแบบอิสระ: รูปร่าง 55">
                  <a:extLst>
                    <a:ext uri="{FF2B5EF4-FFF2-40B4-BE49-F238E27FC236}">
                      <a16:creationId xmlns:a16="http://schemas.microsoft.com/office/drawing/2014/main" id="{447532BC-F1AF-418B-B954-69A21822D4D1}"/>
                    </a:ext>
                  </a:extLst>
                </p:cNvPr>
                <p:cNvSpPr/>
                <p:nvPr/>
              </p:nvSpPr>
              <p:spPr>
                <a:xfrm>
                  <a:off x="-16309" y="6508953"/>
                  <a:ext cx="6875685" cy="339767"/>
                </a:xfrm>
                <a:custGeom>
                  <a:avLst/>
                  <a:gdLst>
                    <a:gd name="connsiteX0" fmla="*/ 0 w 6028447"/>
                    <a:gd name="connsiteY0" fmla="*/ 0 h 339767"/>
                    <a:gd name="connsiteX1" fmla="*/ 6028447 w 6028447"/>
                    <a:gd name="connsiteY1" fmla="*/ 0 h 339767"/>
                    <a:gd name="connsiteX2" fmla="*/ 5679852 w 6028447"/>
                    <a:gd name="connsiteY2" fmla="*/ 339767 h 339767"/>
                    <a:gd name="connsiteX3" fmla="*/ 0 w 6028447"/>
                    <a:gd name="connsiteY3" fmla="*/ 339767 h 339767"/>
                    <a:gd name="connsiteX4" fmla="*/ 0 w 6028447"/>
                    <a:gd name="connsiteY4" fmla="*/ 0 h 3397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028447" h="339767">
                      <a:moveTo>
                        <a:pt x="0" y="0"/>
                      </a:moveTo>
                      <a:lnTo>
                        <a:pt x="6028447" y="0"/>
                      </a:lnTo>
                      <a:lnTo>
                        <a:pt x="5679852" y="339767"/>
                      </a:lnTo>
                      <a:lnTo>
                        <a:pt x="0" y="33976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th-TH" sz="2000" dirty="0"/>
                </a:p>
              </p:txBody>
            </p:sp>
            <p:sp>
              <p:nvSpPr>
                <p:cNvPr id="108" name="รูปแบบอิสระ: รูปร่าง 50">
                  <a:extLst>
                    <a:ext uri="{FF2B5EF4-FFF2-40B4-BE49-F238E27FC236}">
                      <a16:creationId xmlns:a16="http://schemas.microsoft.com/office/drawing/2014/main" id="{72AD55B9-27A4-40A2-86AD-A09FD1FBB379}"/>
                    </a:ext>
                  </a:extLst>
                </p:cNvPr>
                <p:cNvSpPr/>
                <p:nvPr/>
              </p:nvSpPr>
              <p:spPr>
                <a:xfrm>
                  <a:off x="-45702" y="6433550"/>
                  <a:ext cx="7025615" cy="426691"/>
                </a:xfrm>
                <a:custGeom>
                  <a:avLst/>
                  <a:gdLst>
                    <a:gd name="connsiteX0" fmla="*/ 0 w 6123140"/>
                    <a:gd name="connsiteY0" fmla="*/ 0 h 426691"/>
                    <a:gd name="connsiteX1" fmla="*/ 6123140 w 6123140"/>
                    <a:gd name="connsiteY1" fmla="*/ 0 h 426691"/>
                    <a:gd name="connsiteX2" fmla="*/ 6008569 w 6123140"/>
                    <a:gd name="connsiteY2" fmla="*/ 111669 h 426691"/>
                    <a:gd name="connsiteX3" fmla="*/ 5685361 w 6123140"/>
                    <a:gd name="connsiteY3" fmla="*/ 426691 h 426691"/>
                    <a:gd name="connsiteX4" fmla="*/ 5679852 w 6123140"/>
                    <a:gd name="connsiteY4" fmla="*/ 426691 h 426691"/>
                    <a:gd name="connsiteX5" fmla="*/ 6028447 w 6123140"/>
                    <a:gd name="connsiteY5" fmla="*/ 86924 h 426691"/>
                    <a:gd name="connsiteX6" fmla="*/ 0 w 6123140"/>
                    <a:gd name="connsiteY6" fmla="*/ 86924 h 426691"/>
                    <a:gd name="connsiteX7" fmla="*/ 0 w 6123140"/>
                    <a:gd name="connsiteY7" fmla="*/ 0 h 4266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123140" h="426691">
                      <a:moveTo>
                        <a:pt x="0" y="0"/>
                      </a:moveTo>
                      <a:lnTo>
                        <a:pt x="6123140" y="0"/>
                      </a:lnTo>
                      <a:lnTo>
                        <a:pt x="6008569" y="111669"/>
                      </a:lnTo>
                      <a:lnTo>
                        <a:pt x="5685361" y="426691"/>
                      </a:lnTo>
                      <a:lnTo>
                        <a:pt x="5679852" y="426691"/>
                      </a:lnTo>
                      <a:lnTo>
                        <a:pt x="6028447" y="86924"/>
                      </a:lnTo>
                      <a:lnTo>
                        <a:pt x="0" y="8692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>
                  <a:gsLst>
                    <a:gs pos="0">
                      <a:srgbClr val="FBE4AE"/>
                    </a:gs>
                    <a:gs pos="13000">
                      <a:srgbClr val="BD922A"/>
                    </a:gs>
                    <a:gs pos="21001">
                      <a:srgbClr val="BD922A"/>
                    </a:gs>
                    <a:gs pos="63000">
                      <a:srgbClr val="FBE4AE"/>
                    </a:gs>
                    <a:gs pos="67000">
                      <a:srgbClr val="BD922A"/>
                    </a:gs>
                    <a:gs pos="69000">
                      <a:srgbClr val="835E17"/>
                    </a:gs>
                    <a:gs pos="82001">
                      <a:srgbClr val="A28949"/>
                    </a:gs>
                    <a:gs pos="100000">
                      <a:srgbClr val="FAE3B7"/>
                    </a:gs>
                  </a:gsLst>
                  <a:lin ang="0" scaled="1"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th-TH" sz="2000" dirty="0"/>
                </a:p>
              </p:txBody>
            </p:sp>
            <p:sp>
              <p:nvSpPr>
                <p:cNvPr id="109" name="รูปแบบอิสระ: รูปร่าง 49">
                  <a:extLst>
                    <a:ext uri="{FF2B5EF4-FFF2-40B4-BE49-F238E27FC236}">
                      <a16:creationId xmlns:a16="http://schemas.microsoft.com/office/drawing/2014/main" id="{0CC04605-512B-40BA-BB6C-C4CA6329F254}"/>
                    </a:ext>
                  </a:extLst>
                </p:cNvPr>
                <p:cNvSpPr/>
                <p:nvPr/>
              </p:nvSpPr>
              <p:spPr>
                <a:xfrm rot="380166">
                  <a:off x="6515308" y="6428830"/>
                  <a:ext cx="548723" cy="450425"/>
                </a:xfrm>
                <a:custGeom>
                  <a:avLst/>
                  <a:gdLst>
                    <a:gd name="connsiteX0" fmla="*/ 411471 w 524882"/>
                    <a:gd name="connsiteY0" fmla="*/ 0 h 426691"/>
                    <a:gd name="connsiteX1" fmla="*/ 524882 w 524882"/>
                    <a:gd name="connsiteY1" fmla="*/ 0 h 426691"/>
                    <a:gd name="connsiteX2" fmla="*/ 113411 w 524882"/>
                    <a:gd name="connsiteY2" fmla="*/ 426691 h 426691"/>
                    <a:gd name="connsiteX3" fmla="*/ 0 w 524882"/>
                    <a:gd name="connsiteY3" fmla="*/ 426691 h 426691"/>
                    <a:gd name="connsiteX4" fmla="*/ 411471 w 524882"/>
                    <a:gd name="connsiteY4" fmla="*/ 0 h 4266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24882" h="426691">
                      <a:moveTo>
                        <a:pt x="411471" y="0"/>
                      </a:moveTo>
                      <a:lnTo>
                        <a:pt x="524882" y="0"/>
                      </a:lnTo>
                      <a:lnTo>
                        <a:pt x="113411" y="426691"/>
                      </a:lnTo>
                      <a:lnTo>
                        <a:pt x="0" y="426691"/>
                      </a:lnTo>
                      <a:lnTo>
                        <a:pt x="411471" y="0"/>
                      </a:ln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FBE4AE"/>
                    </a:gs>
                    <a:gs pos="13000">
                      <a:srgbClr val="BD922A"/>
                    </a:gs>
                    <a:gs pos="21001">
                      <a:srgbClr val="BD922A"/>
                    </a:gs>
                    <a:gs pos="63000">
                      <a:srgbClr val="FBE4AE"/>
                    </a:gs>
                    <a:gs pos="67000">
                      <a:srgbClr val="BD922A"/>
                    </a:gs>
                    <a:gs pos="69000">
                      <a:srgbClr val="835E17"/>
                    </a:gs>
                    <a:gs pos="82001">
                      <a:srgbClr val="A28949"/>
                    </a:gs>
                    <a:gs pos="100000">
                      <a:srgbClr val="FAE3B7"/>
                    </a:gs>
                  </a:gsLst>
                  <a:path path="circle">
                    <a:fillToRect l="100000" b="100000"/>
                  </a:path>
                  <a:tileRect t="-100000" r="-100000"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th-TH" sz="2000"/>
                </a:p>
              </p:txBody>
            </p:sp>
          </p:grpSp>
          <p:grpSp>
            <p:nvGrpSpPr>
              <p:cNvPr id="104" name="กลุ่ม 4">
                <a:extLst>
                  <a:ext uri="{FF2B5EF4-FFF2-40B4-BE49-F238E27FC236}">
                    <a16:creationId xmlns:a16="http://schemas.microsoft.com/office/drawing/2014/main" id="{33080593-C486-4A4E-A259-28A964353B4D}"/>
                  </a:ext>
                </a:extLst>
              </p:cNvPr>
              <p:cNvGrpSpPr/>
              <p:nvPr/>
            </p:nvGrpSpPr>
            <p:grpSpPr>
              <a:xfrm>
                <a:off x="7524888" y="4621292"/>
                <a:ext cx="1619113" cy="531030"/>
                <a:chOff x="9543115" y="6415804"/>
                <a:chExt cx="2661401" cy="453428"/>
              </a:xfrm>
            </p:grpSpPr>
            <p:sp>
              <p:nvSpPr>
                <p:cNvPr id="105" name="รูปแบบอิสระ: รูปร่าง 38">
                  <a:extLst>
                    <a:ext uri="{FF2B5EF4-FFF2-40B4-BE49-F238E27FC236}">
                      <a16:creationId xmlns:a16="http://schemas.microsoft.com/office/drawing/2014/main" id="{18287458-5345-45BB-A7B2-0AE1DDE4E433}"/>
                    </a:ext>
                  </a:extLst>
                </p:cNvPr>
                <p:cNvSpPr/>
                <p:nvPr/>
              </p:nvSpPr>
              <p:spPr>
                <a:xfrm>
                  <a:off x="9543115" y="6415804"/>
                  <a:ext cx="2661398" cy="441288"/>
                </a:xfrm>
                <a:custGeom>
                  <a:avLst/>
                  <a:gdLst>
                    <a:gd name="connsiteX0" fmla="*/ 437779 w 1373020"/>
                    <a:gd name="connsiteY0" fmla="*/ 0 h 426691"/>
                    <a:gd name="connsiteX1" fmla="*/ 1373020 w 1373020"/>
                    <a:gd name="connsiteY1" fmla="*/ 0 h 426691"/>
                    <a:gd name="connsiteX2" fmla="*/ 1373020 w 1373020"/>
                    <a:gd name="connsiteY2" fmla="*/ 426691 h 426691"/>
                    <a:gd name="connsiteX3" fmla="*/ 0 w 1373020"/>
                    <a:gd name="connsiteY3" fmla="*/ 426691 h 426691"/>
                    <a:gd name="connsiteX4" fmla="*/ 323208 w 1373020"/>
                    <a:gd name="connsiteY4" fmla="*/ 111669 h 426691"/>
                    <a:gd name="connsiteX5" fmla="*/ 437779 w 1373020"/>
                    <a:gd name="connsiteY5" fmla="*/ 0 h 4266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73020" h="426691">
                      <a:moveTo>
                        <a:pt x="437779" y="0"/>
                      </a:moveTo>
                      <a:lnTo>
                        <a:pt x="1373020" y="0"/>
                      </a:lnTo>
                      <a:lnTo>
                        <a:pt x="1373020" y="426691"/>
                      </a:lnTo>
                      <a:lnTo>
                        <a:pt x="0" y="426691"/>
                      </a:lnTo>
                      <a:lnTo>
                        <a:pt x="323208" y="111669"/>
                      </a:lnTo>
                      <a:lnTo>
                        <a:pt x="437779" y="0"/>
                      </a:lnTo>
                      <a:close/>
                    </a:path>
                  </a:pathLst>
                </a:custGeom>
                <a:gradFill>
                  <a:gsLst>
                    <a:gs pos="0">
                      <a:srgbClr val="FBE4AE"/>
                    </a:gs>
                    <a:gs pos="13000">
                      <a:srgbClr val="BD922A"/>
                    </a:gs>
                    <a:gs pos="21001">
                      <a:srgbClr val="BD922A"/>
                    </a:gs>
                    <a:gs pos="63000">
                      <a:srgbClr val="FBE4AE"/>
                    </a:gs>
                    <a:gs pos="67000">
                      <a:srgbClr val="BD922A"/>
                    </a:gs>
                    <a:gs pos="69000">
                      <a:srgbClr val="835E17"/>
                    </a:gs>
                    <a:gs pos="82001">
                      <a:srgbClr val="A28949"/>
                    </a:gs>
                    <a:gs pos="100000">
                      <a:srgbClr val="FAE3B7"/>
                    </a:gs>
                  </a:gsLst>
                  <a:lin ang="0" scaled="1"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th-TH" sz="2000"/>
                </a:p>
              </p:txBody>
            </p:sp>
            <p:sp>
              <p:nvSpPr>
                <p:cNvPr id="106" name="รูปแบบอิสระ: รูปร่าง 31">
                  <a:extLst>
                    <a:ext uri="{FF2B5EF4-FFF2-40B4-BE49-F238E27FC236}">
                      <a16:creationId xmlns:a16="http://schemas.microsoft.com/office/drawing/2014/main" id="{CB515603-CB57-4A48-B8A7-C4BD2C469F4B}"/>
                    </a:ext>
                  </a:extLst>
                </p:cNvPr>
                <p:cNvSpPr/>
                <p:nvPr/>
              </p:nvSpPr>
              <p:spPr>
                <a:xfrm>
                  <a:off x="9543115" y="6510930"/>
                  <a:ext cx="2661401" cy="358302"/>
                </a:xfrm>
                <a:custGeom>
                  <a:avLst/>
                  <a:gdLst>
                    <a:gd name="connsiteX0" fmla="*/ 349528 w 1399340"/>
                    <a:gd name="connsiteY0" fmla="*/ 0 h 340675"/>
                    <a:gd name="connsiteX1" fmla="*/ 1399340 w 1399340"/>
                    <a:gd name="connsiteY1" fmla="*/ 0 h 340675"/>
                    <a:gd name="connsiteX2" fmla="*/ 1399340 w 1399340"/>
                    <a:gd name="connsiteY2" fmla="*/ 340675 h 340675"/>
                    <a:gd name="connsiteX3" fmla="*/ 0 w 1399340"/>
                    <a:gd name="connsiteY3" fmla="*/ 340675 h 340675"/>
                    <a:gd name="connsiteX4" fmla="*/ 349528 w 1399340"/>
                    <a:gd name="connsiteY4" fmla="*/ 0 h 3406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99340" h="340675">
                      <a:moveTo>
                        <a:pt x="349528" y="0"/>
                      </a:moveTo>
                      <a:lnTo>
                        <a:pt x="1399340" y="0"/>
                      </a:lnTo>
                      <a:lnTo>
                        <a:pt x="1399340" y="340675"/>
                      </a:lnTo>
                      <a:lnTo>
                        <a:pt x="0" y="340675"/>
                      </a:lnTo>
                      <a:lnTo>
                        <a:pt x="349528" y="0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th-TH" sz="2000"/>
                </a:p>
              </p:txBody>
            </p:sp>
          </p:grpSp>
        </p:grpSp>
        <p:pic>
          <p:nvPicPr>
            <p:cNvPr id="97" name="Picture 23">
              <a:extLst>
                <a:ext uri="{FF2B5EF4-FFF2-40B4-BE49-F238E27FC236}">
                  <a16:creationId xmlns:a16="http://schemas.microsoft.com/office/drawing/2014/main" id="{A9FCDA38-8F0B-49DF-8F2E-B899B1F3623D}"/>
                </a:ext>
              </a:extLst>
            </p:cNvPr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699853" y="5264104"/>
              <a:ext cx="625615" cy="408428"/>
            </a:xfrm>
            <a:prstGeom prst="rect">
              <a:avLst/>
            </a:prstGeom>
          </p:spPr>
        </p:pic>
        <p:pic>
          <p:nvPicPr>
            <p:cNvPr id="98" name="Picture 24">
              <a:extLst>
                <a:ext uri="{FF2B5EF4-FFF2-40B4-BE49-F238E27FC236}">
                  <a16:creationId xmlns:a16="http://schemas.microsoft.com/office/drawing/2014/main" id="{199745AA-CFB3-443D-A566-E11575BA5223}"/>
                </a:ext>
              </a:extLst>
            </p:cNvPr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440755" y="5252961"/>
              <a:ext cx="384697" cy="433336"/>
            </a:xfrm>
            <a:prstGeom prst="rect">
              <a:avLst/>
            </a:prstGeom>
          </p:spPr>
        </p:pic>
        <p:pic>
          <p:nvPicPr>
            <p:cNvPr id="99" name="Picture 35">
              <a:extLst>
                <a:ext uri="{FF2B5EF4-FFF2-40B4-BE49-F238E27FC236}">
                  <a16:creationId xmlns:a16="http://schemas.microsoft.com/office/drawing/2014/main" id="{9584FECB-F937-4F01-8CDD-C92F98A2F1BC}"/>
                </a:ext>
              </a:extLst>
            </p:cNvPr>
            <p:cNvPicPr>
              <a:picLocks noChangeAspect="1"/>
            </p:cNvPicPr>
            <p:nvPr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882063" y="5338458"/>
              <a:ext cx="373365" cy="309768"/>
            </a:xfrm>
            <a:prstGeom prst="rect">
              <a:avLst/>
            </a:prstGeom>
          </p:spPr>
        </p:pic>
        <p:pic>
          <p:nvPicPr>
            <p:cNvPr id="100" name="Picture 36">
              <a:extLst>
                <a:ext uri="{FF2B5EF4-FFF2-40B4-BE49-F238E27FC236}">
                  <a16:creationId xmlns:a16="http://schemas.microsoft.com/office/drawing/2014/main" id="{62FFD426-AD6C-47DA-99D3-A7217E240C18}"/>
                </a:ext>
              </a:extLst>
            </p:cNvPr>
            <p:cNvPicPr>
              <a:picLocks noChangeAspect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345100" y="5340250"/>
              <a:ext cx="281130" cy="303691"/>
            </a:xfrm>
            <a:prstGeom prst="rect">
              <a:avLst/>
            </a:prstGeom>
          </p:spPr>
        </p:pic>
        <p:pic>
          <p:nvPicPr>
            <p:cNvPr id="101" name="Picture 2" descr="C:\Users\Administrator\Desktop\change for good.png"/>
            <p:cNvPicPr>
              <a:picLocks noChangeAspect="1" noChangeArrowheads="1"/>
            </p:cNvPicPr>
            <p:nvPr/>
          </p:nvPicPr>
          <p:blipFill>
            <a:blip r:embed="rId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606130" y="5281839"/>
              <a:ext cx="890907" cy="501037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02" name="รูปแบบอิสระ: รูปร่าง 49">
              <a:extLst>
                <a:ext uri="{FF2B5EF4-FFF2-40B4-BE49-F238E27FC236}">
                  <a16:creationId xmlns:a16="http://schemas.microsoft.com/office/drawing/2014/main" id="{0CC04605-512B-40BA-BB6C-C4CA6329F254}"/>
                </a:ext>
              </a:extLst>
            </p:cNvPr>
            <p:cNvSpPr/>
            <p:nvPr/>
          </p:nvSpPr>
          <p:spPr>
            <a:xfrm rot="1816843">
              <a:off x="8384884" y="5134125"/>
              <a:ext cx="366819" cy="715174"/>
            </a:xfrm>
            <a:custGeom>
              <a:avLst/>
              <a:gdLst>
                <a:gd name="connsiteX0" fmla="*/ 411471 w 524882"/>
                <a:gd name="connsiteY0" fmla="*/ 0 h 426691"/>
                <a:gd name="connsiteX1" fmla="*/ 524882 w 524882"/>
                <a:gd name="connsiteY1" fmla="*/ 0 h 426691"/>
                <a:gd name="connsiteX2" fmla="*/ 113411 w 524882"/>
                <a:gd name="connsiteY2" fmla="*/ 426691 h 426691"/>
                <a:gd name="connsiteX3" fmla="*/ 0 w 524882"/>
                <a:gd name="connsiteY3" fmla="*/ 426691 h 426691"/>
                <a:gd name="connsiteX4" fmla="*/ 411471 w 524882"/>
                <a:gd name="connsiteY4" fmla="*/ 0 h 426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4882" h="426691">
                  <a:moveTo>
                    <a:pt x="411471" y="0"/>
                  </a:moveTo>
                  <a:lnTo>
                    <a:pt x="524882" y="0"/>
                  </a:lnTo>
                  <a:lnTo>
                    <a:pt x="113411" y="426691"/>
                  </a:lnTo>
                  <a:lnTo>
                    <a:pt x="0" y="426691"/>
                  </a:lnTo>
                  <a:lnTo>
                    <a:pt x="411471" y="0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BE4AE"/>
                </a:gs>
                <a:gs pos="13000">
                  <a:srgbClr val="BD922A"/>
                </a:gs>
                <a:gs pos="21001">
                  <a:srgbClr val="BD922A"/>
                </a:gs>
                <a:gs pos="63000">
                  <a:srgbClr val="FBE4AE"/>
                </a:gs>
                <a:gs pos="67000">
                  <a:srgbClr val="BD922A"/>
                </a:gs>
                <a:gs pos="69000">
                  <a:srgbClr val="835E17"/>
                </a:gs>
                <a:gs pos="82001">
                  <a:srgbClr val="A28949"/>
                </a:gs>
                <a:gs pos="100000">
                  <a:srgbClr val="FAE3B7"/>
                </a:gs>
              </a:gsLst>
              <a:path path="circle">
                <a:fillToRect l="100000" b="100000"/>
              </a:path>
              <a:tileRect t="-100000" r="-10000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th-TH" sz="2000"/>
            </a:p>
          </p:txBody>
        </p:sp>
      </p:grpSp>
      <p:sp>
        <p:nvSpPr>
          <p:cNvPr id="29" name="TextBox 7"/>
          <p:cNvSpPr txBox="1"/>
          <p:nvPr/>
        </p:nvSpPr>
        <p:spPr>
          <a:xfrm>
            <a:off x="216981" y="5442506"/>
            <a:ext cx="5166910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th-TH" sz="1000" b="1" dirty="0">
                <a:solidFill>
                  <a:schemeClr val="bg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เศรษฐกิจฐานรากมั่นคง ชุมชนเข้มแข็งอย่างยั่งยืน ด้วยหลักปรัชญาของเศรษฐกิจพอเพียง</a:t>
            </a:r>
          </a:p>
        </p:txBody>
      </p:sp>
      <p:sp>
        <p:nvSpPr>
          <p:cNvPr id="30" name="กล่องข้อความ 8">
            <a:extLst>
              <a:ext uri="{FF2B5EF4-FFF2-40B4-BE49-F238E27FC236}">
                <a16:creationId xmlns:a16="http://schemas.microsoft.com/office/drawing/2014/main" id="{BF84CABE-5C70-4013-8958-0D4F9CD0D474}"/>
              </a:ext>
            </a:extLst>
          </p:cNvPr>
          <p:cNvSpPr txBox="1"/>
          <p:nvPr/>
        </p:nvSpPr>
        <p:spPr>
          <a:xfrm>
            <a:off x="7676272" y="32100"/>
            <a:ext cx="2493196" cy="5262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ct val="120000"/>
              </a:lnSpc>
            </a:pPr>
            <a:r>
              <a:rPr lang="en-US" sz="12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60 </a:t>
            </a:r>
            <a:r>
              <a:rPr lang="th-TH" sz="12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ปี กรมการพัฒนาชุมชน</a:t>
            </a:r>
          </a:p>
          <a:p>
            <a:pPr>
              <a:lnSpc>
                <a:spcPct val="120000"/>
              </a:lnSpc>
            </a:pPr>
            <a:r>
              <a:rPr lang="th-TH" sz="12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สร้างสรรค์ชุมชน สร้างคน สร้างชาติ</a:t>
            </a:r>
            <a:endParaRPr lang="en-US" sz="1200" b="1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hulabhorn Likit Text" panose="00000500000000000000" pitchFamily="50" charset="-34"/>
              <a:cs typeface="Chulabhorn Likit Text" panose="00000500000000000000" pitchFamily="50" charset="-34"/>
            </a:endParaRPr>
          </a:p>
        </p:txBody>
      </p:sp>
    </p:spTree>
    <p:extLst>
      <p:ext uri="{BB962C8B-B14F-4D97-AF65-F5344CB8AC3E}">
        <p14:creationId xmlns:p14="http://schemas.microsoft.com/office/powerpoint/2010/main" val="55368618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ชื่อเรื่อง 3">
            <a:extLst>
              <a:ext uri="{FF2B5EF4-FFF2-40B4-BE49-F238E27FC236}">
                <a16:creationId xmlns:a16="http://schemas.microsoft.com/office/drawing/2014/main" id="{157A67A1-8BCC-3DD8-A91C-526A9BBCB3A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17231" y="1"/>
            <a:ext cx="9925538" cy="1008385"/>
          </a:xfrm>
        </p:spPr>
        <p:txBody>
          <a:bodyPr>
            <a:noAutofit/>
          </a:bodyPr>
          <a:lstStyle/>
          <a:p>
            <a:pPr algn="thaiDist">
              <a:lnSpc>
                <a:spcPct val="100000"/>
              </a:lnSpc>
            </a:pPr>
            <a:r>
              <a:rPr lang="th-TH" sz="1667" b="1" dirty="0"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ขอความเห็นชอบแผนการบริหารทรัพยากรบุคคล ระยะ 5 ปี (พ.ศ. 2566 - 2570) กองทุนพัฒนาบทบาทสตรี กรมการพัฒนาชุมชน (ฉบับปรับปรุง พ.ศ. 2567) และแผนปฏิบัติการฯ ประจำปีบัญชี 2567</a:t>
            </a:r>
          </a:p>
        </p:txBody>
      </p:sp>
      <p:pic>
        <p:nvPicPr>
          <p:cNvPr id="7" name="ตัวแทนเนื้อหา 6">
            <a:extLst>
              <a:ext uri="{FF2B5EF4-FFF2-40B4-BE49-F238E27FC236}">
                <a16:creationId xmlns:a16="http://schemas.microsoft.com/office/drawing/2014/main" id="{28B6D2D3-1687-FFC5-3BCF-1DC554B8354B}"/>
              </a:ext>
            </a:extLst>
          </p:cNvPr>
          <p:cNvPicPr>
            <a:picLocks noGrp="1" noChangeAspect="1"/>
          </p:cNvPicPr>
          <p:nvPr>
            <p:ph idx="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7462" y="1387231"/>
            <a:ext cx="9964615" cy="4269154"/>
          </a:xfrm>
        </p:spPr>
      </p:pic>
      <p:sp>
        <p:nvSpPr>
          <p:cNvPr id="2" name="กล่องข้อความ 1">
            <a:extLst>
              <a:ext uri="{FF2B5EF4-FFF2-40B4-BE49-F238E27FC236}">
                <a16:creationId xmlns:a16="http://schemas.microsoft.com/office/drawing/2014/main" id="{F2557725-7CC9-8DF4-C3B1-C884E1FC8C33}"/>
              </a:ext>
            </a:extLst>
          </p:cNvPr>
          <p:cNvSpPr txBox="1"/>
          <p:nvPr/>
        </p:nvSpPr>
        <p:spPr>
          <a:xfrm>
            <a:off x="117231" y="1027926"/>
            <a:ext cx="2717411" cy="3231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h-TH" sz="1500" b="1" dirty="0">
                <a:solidFill>
                  <a:schemeClr val="accent5">
                    <a:lumMod val="50000"/>
                  </a:schemeClr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แผนพัฒนาฯ กองทุน ระยะ 5 ปี</a:t>
            </a:r>
          </a:p>
        </p:txBody>
      </p:sp>
      <p:sp>
        <p:nvSpPr>
          <p:cNvPr id="3" name="กล่องข้อความ 2">
            <a:extLst>
              <a:ext uri="{FF2B5EF4-FFF2-40B4-BE49-F238E27FC236}">
                <a16:creationId xmlns:a16="http://schemas.microsoft.com/office/drawing/2014/main" id="{73075625-9278-EC43-873C-5B9E6E2E0730}"/>
              </a:ext>
            </a:extLst>
          </p:cNvPr>
          <p:cNvSpPr txBox="1"/>
          <p:nvPr/>
        </p:nvSpPr>
        <p:spPr>
          <a:xfrm>
            <a:off x="5060462" y="1008386"/>
            <a:ext cx="3414717" cy="3231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h-TH" sz="1500" b="1" dirty="0">
                <a:solidFill>
                  <a:schemeClr val="accent6">
                    <a:lumMod val="50000"/>
                  </a:schemeClr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แผนพัฒนาฯ ทรัพยากรบุคคล ระยะ 5 ปี</a:t>
            </a:r>
          </a:p>
        </p:txBody>
      </p:sp>
    </p:spTree>
    <p:extLst>
      <p:ext uri="{BB962C8B-B14F-4D97-AF65-F5344CB8AC3E}">
        <p14:creationId xmlns:p14="http://schemas.microsoft.com/office/powerpoint/2010/main" val="648200322"/>
      </p:ext>
    </p:extLst>
  </p:cSld>
  <p:clrMapOvr>
    <a:masterClrMapping/>
  </p:clrMapOvr>
</p:sld>
</file>

<file path=ppt/slides/slide1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ชื่อเรื่อง 6">
            <a:extLst>
              <a:ext uri="{FF2B5EF4-FFF2-40B4-BE49-F238E27FC236}">
                <a16:creationId xmlns:a16="http://schemas.microsoft.com/office/drawing/2014/main" id="{244CBE1C-2D1A-3153-F8DC-4A3C4CB47EA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97177" y="116840"/>
            <a:ext cx="8763000" cy="1104636"/>
          </a:xfrm>
        </p:spPr>
        <p:txBody>
          <a:bodyPr>
            <a:normAutofit/>
          </a:bodyPr>
          <a:lstStyle/>
          <a:p>
            <a:pPr algn="ctr"/>
            <a:r>
              <a:rPr lang="th-TH" sz="2400" b="1" dirty="0"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ผลการทบทวนแผนการบริหารทรัพยากรบุคคล ระยะ 5 ปี </a:t>
            </a:r>
            <a:r>
              <a:rPr lang="th-TH" sz="2400" b="1" dirty="0" smtClean="0"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/>
            </a:r>
            <a:br>
              <a:rPr lang="th-TH" sz="2400" b="1" dirty="0" smtClean="0">
                <a:latin typeface="Chulabhorn Likit Text" panose="00000500000000000000" pitchFamily="50" charset="-34"/>
                <a:cs typeface="Chulabhorn Likit Text" panose="00000500000000000000" pitchFamily="50" charset="-34"/>
              </a:rPr>
            </a:br>
            <a:r>
              <a:rPr lang="th-TH" sz="2400" b="1" dirty="0" smtClean="0"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(</a:t>
            </a:r>
            <a:r>
              <a:rPr lang="th-TH" sz="2400" b="1" dirty="0"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พ.ศ. 2566 - 2570)</a:t>
            </a:r>
          </a:p>
        </p:txBody>
      </p:sp>
      <p:sp>
        <p:nvSpPr>
          <p:cNvPr id="8" name="ตัวแทนข้อความ 7">
            <a:extLst>
              <a:ext uri="{FF2B5EF4-FFF2-40B4-BE49-F238E27FC236}">
                <a16:creationId xmlns:a16="http://schemas.microsoft.com/office/drawing/2014/main" id="{51760661-54BA-F34E-3C54-35334C2725A8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76729" y="970519"/>
            <a:ext cx="4298156" cy="686593"/>
          </a:xfrm>
        </p:spPr>
        <p:txBody>
          <a:bodyPr/>
          <a:lstStyle/>
          <a:p>
            <a:pPr algn="ctr"/>
            <a:r>
              <a:rPr lang="th-TH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แผนฯ ประจำปีบัญชี 2566</a:t>
            </a:r>
          </a:p>
        </p:txBody>
      </p:sp>
      <p:graphicFrame>
        <p:nvGraphicFramePr>
          <p:cNvPr id="12" name="ตัวแทนเนื้อหา 11">
            <a:extLst>
              <a:ext uri="{FF2B5EF4-FFF2-40B4-BE49-F238E27FC236}">
                <a16:creationId xmlns:a16="http://schemas.microsoft.com/office/drawing/2014/main" id="{12533F98-259D-3F93-AB8D-1405BC1288A6}"/>
              </a:ext>
            </a:extLst>
          </p:cNvPr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639477018"/>
              </p:ext>
            </p:extLst>
          </p:nvPr>
        </p:nvGraphicFramePr>
        <p:xfrm>
          <a:off x="79374" y="2106048"/>
          <a:ext cx="4915958" cy="3492112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  <p:sp>
        <p:nvSpPr>
          <p:cNvPr id="10" name="ตัวแทนข้อความ 9">
            <a:extLst>
              <a:ext uri="{FF2B5EF4-FFF2-40B4-BE49-F238E27FC236}">
                <a16:creationId xmlns:a16="http://schemas.microsoft.com/office/drawing/2014/main" id="{7CA178E8-4151-D294-5C11-24079984EBA2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5761302" y="1011782"/>
            <a:ext cx="4319323" cy="686593"/>
          </a:xfrm>
        </p:spPr>
        <p:txBody>
          <a:bodyPr/>
          <a:lstStyle/>
          <a:p>
            <a:pPr algn="ctr"/>
            <a:r>
              <a:rPr lang="th-TH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ฉบับปรับปรุง พ.ศ. 2567</a:t>
            </a:r>
          </a:p>
        </p:txBody>
      </p:sp>
      <p:graphicFrame>
        <p:nvGraphicFramePr>
          <p:cNvPr id="2" name="ตัวแทนเนื้อหา 1">
            <a:extLst>
              <a:ext uri="{FF2B5EF4-FFF2-40B4-BE49-F238E27FC236}">
                <a16:creationId xmlns:a16="http://schemas.microsoft.com/office/drawing/2014/main" id="{003DE9FC-604D-EABC-4B93-F79DEE1263D4}"/>
              </a:ext>
            </a:extLst>
          </p:cNvPr>
          <p:cNvGraphicFramePr>
            <a:graphicFrameLocks noGrp="1"/>
          </p:cNvGraphicFramePr>
          <p:nvPr>
            <p:ph sz="quarter" idx="4"/>
            <p:extLst>
              <p:ext uri="{D42A27DB-BD31-4B8C-83A1-F6EECF244321}">
                <p14:modId xmlns:p14="http://schemas.microsoft.com/office/powerpoint/2010/main" val="2039495943"/>
              </p:ext>
            </p:extLst>
          </p:nvPr>
        </p:nvGraphicFramePr>
        <p:xfrm>
          <a:off x="5143500" y="2087562"/>
          <a:ext cx="4937126" cy="3510598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7" r:lo="rId8" r:qs="rId9" r:cs="rId10"/>
          </a:graphicData>
        </a:graphic>
      </p:graphicFrame>
      <p:sp>
        <p:nvSpPr>
          <p:cNvPr id="4" name="กล่องข้อความ 3">
            <a:extLst>
              <a:ext uri="{FF2B5EF4-FFF2-40B4-BE49-F238E27FC236}">
                <a16:creationId xmlns:a16="http://schemas.microsoft.com/office/drawing/2014/main" id="{E4FA0B8F-40D3-B775-82D4-C8C4A463DF1F}"/>
              </a:ext>
            </a:extLst>
          </p:cNvPr>
          <p:cNvSpPr txBox="1"/>
          <p:nvPr/>
        </p:nvSpPr>
        <p:spPr>
          <a:xfrm>
            <a:off x="-699823" y="1786852"/>
            <a:ext cx="5080000" cy="35779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indent="750328" algn="thaiDist">
              <a:lnSpc>
                <a:spcPct val="115000"/>
              </a:lnSpc>
              <a:spcAft>
                <a:spcPts val="833"/>
              </a:spcAft>
            </a:pPr>
            <a:r>
              <a:rPr lang="th-TH" sz="1500" b="1" dirty="0">
                <a:solidFill>
                  <a:schemeClr val="accent5">
                    <a:lumMod val="50000"/>
                  </a:schemeClr>
                </a:solidFill>
                <a:latin typeface="Chulabhorn Likit Text" panose="00000500000000000000" pitchFamily="50" charset="-34"/>
                <a:ea typeface="Times New Roman" panose="02020603050405020304" pitchFamily="18" charset="0"/>
                <a:cs typeface="Chulabhorn Likit Text" panose="00000500000000000000" pitchFamily="50" charset="-34"/>
              </a:rPr>
              <a:t>วิสัยทัศน์ </a:t>
            </a:r>
            <a:r>
              <a:rPr lang="en-US" sz="1500" b="1" dirty="0">
                <a:solidFill>
                  <a:schemeClr val="accent5">
                    <a:lumMod val="50000"/>
                  </a:schemeClr>
                </a:solidFill>
                <a:latin typeface="Chulabhorn Likit Text" panose="00000500000000000000" pitchFamily="50" charset="-34"/>
                <a:ea typeface="Times New Roman" panose="02020603050405020304" pitchFamily="18" charset="0"/>
                <a:cs typeface="Chulabhorn Likit Text" panose="00000500000000000000" pitchFamily="50" charset="-34"/>
              </a:rPr>
              <a:t>(VISION) </a:t>
            </a:r>
            <a:r>
              <a:rPr lang="th-TH" sz="1500" b="1" dirty="0">
                <a:solidFill>
                  <a:schemeClr val="accent5">
                    <a:lumMod val="50000"/>
                  </a:schemeClr>
                </a:solidFill>
                <a:latin typeface="Chulabhorn Likit Text" panose="00000500000000000000" pitchFamily="50" charset="-34"/>
                <a:ea typeface="Times New Roman" panose="02020603050405020304" pitchFamily="18" charset="0"/>
                <a:cs typeface="Chulabhorn Likit Text" panose="00000500000000000000" pitchFamily="50" charset="-34"/>
              </a:rPr>
              <a:t>เดิม</a:t>
            </a:r>
            <a:endParaRPr lang="en-US" sz="1333" dirty="0">
              <a:solidFill>
                <a:schemeClr val="accent5">
                  <a:lumMod val="50000"/>
                </a:schemeClr>
              </a:solidFill>
              <a:latin typeface="Chulabhorn Likit Text" panose="00000500000000000000" pitchFamily="50" charset="-34"/>
              <a:ea typeface="Times New Roman" panose="02020603050405020304" pitchFamily="18" charset="0"/>
              <a:cs typeface="Chulabhorn Likit Text" panose="00000500000000000000" pitchFamily="50" charset="-34"/>
            </a:endParaRPr>
          </a:p>
        </p:txBody>
      </p:sp>
      <p:sp>
        <p:nvSpPr>
          <p:cNvPr id="9" name="กล่องข้อความ 8">
            <a:extLst>
              <a:ext uri="{FF2B5EF4-FFF2-40B4-BE49-F238E27FC236}">
                <a16:creationId xmlns:a16="http://schemas.microsoft.com/office/drawing/2014/main" id="{7285E84A-B994-8FAF-FB98-630DA262702D}"/>
              </a:ext>
            </a:extLst>
          </p:cNvPr>
          <p:cNvSpPr txBox="1"/>
          <p:nvPr/>
        </p:nvSpPr>
        <p:spPr>
          <a:xfrm>
            <a:off x="4380177" y="1790714"/>
            <a:ext cx="5080000" cy="35779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indent="750328" algn="thaiDist">
              <a:lnSpc>
                <a:spcPct val="115000"/>
              </a:lnSpc>
              <a:spcAft>
                <a:spcPts val="833"/>
              </a:spcAft>
            </a:pPr>
            <a:r>
              <a:rPr lang="th-TH" sz="1500" b="1" dirty="0">
                <a:solidFill>
                  <a:schemeClr val="accent5">
                    <a:lumMod val="50000"/>
                  </a:schemeClr>
                </a:solidFill>
                <a:latin typeface="Chulabhorn Likit Text" panose="00000500000000000000" pitchFamily="50" charset="-34"/>
                <a:ea typeface="Times New Roman" panose="02020603050405020304" pitchFamily="18" charset="0"/>
                <a:cs typeface="Chulabhorn Likit Text" panose="00000500000000000000" pitchFamily="50" charset="-34"/>
              </a:rPr>
              <a:t>วิสัยทัศน์ </a:t>
            </a:r>
            <a:r>
              <a:rPr lang="en-US" sz="1500" b="1" dirty="0">
                <a:solidFill>
                  <a:schemeClr val="accent5">
                    <a:lumMod val="50000"/>
                  </a:schemeClr>
                </a:solidFill>
                <a:latin typeface="Chulabhorn Likit Text" panose="00000500000000000000" pitchFamily="50" charset="-34"/>
                <a:ea typeface="Times New Roman" panose="02020603050405020304" pitchFamily="18" charset="0"/>
                <a:cs typeface="Chulabhorn Likit Text" panose="00000500000000000000" pitchFamily="50" charset="-34"/>
              </a:rPr>
              <a:t>(VISION)</a:t>
            </a:r>
            <a:r>
              <a:rPr lang="th-TH" sz="1500" b="1" dirty="0">
                <a:solidFill>
                  <a:schemeClr val="accent5">
                    <a:lumMod val="50000"/>
                  </a:schemeClr>
                </a:solidFill>
                <a:latin typeface="Chulabhorn Likit Text" panose="00000500000000000000" pitchFamily="50" charset="-34"/>
                <a:ea typeface="Times New Roman" panose="02020603050405020304" pitchFamily="18" charset="0"/>
                <a:cs typeface="Chulabhorn Likit Text" panose="00000500000000000000" pitchFamily="50" charset="-34"/>
              </a:rPr>
              <a:t> ใหม่</a:t>
            </a:r>
            <a:endParaRPr lang="en-US" sz="1333" dirty="0">
              <a:solidFill>
                <a:schemeClr val="accent5">
                  <a:lumMod val="50000"/>
                </a:schemeClr>
              </a:solidFill>
              <a:latin typeface="Chulabhorn Likit Text" panose="00000500000000000000" pitchFamily="50" charset="-34"/>
              <a:ea typeface="Times New Roman" panose="02020603050405020304" pitchFamily="18" charset="0"/>
              <a:cs typeface="Chulabhorn Likit Text" panose="00000500000000000000" pitchFamily="50" charset="-34"/>
            </a:endParaRPr>
          </a:p>
        </p:txBody>
      </p:sp>
      <p:sp>
        <p:nvSpPr>
          <p:cNvPr id="11" name="กล่องข้อความ 10">
            <a:extLst>
              <a:ext uri="{FF2B5EF4-FFF2-40B4-BE49-F238E27FC236}">
                <a16:creationId xmlns:a16="http://schemas.microsoft.com/office/drawing/2014/main" id="{943D018F-CF03-37C1-5040-2AC624DA18DD}"/>
              </a:ext>
            </a:extLst>
          </p:cNvPr>
          <p:cNvSpPr txBox="1"/>
          <p:nvPr/>
        </p:nvSpPr>
        <p:spPr>
          <a:xfrm>
            <a:off x="3638733" y="3101480"/>
            <a:ext cx="5080000" cy="35779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indent="750328" algn="thaiDist">
              <a:lnSpc>
                <a:spcPct val="115000"/>
              </a:lnSpc>
              <a:spcAft>
                <a:spcPts val="833"/>
              </a:spcAft>
            </a:pPr>
            <a:r>
              <a:rPr lang="th-TH" sz="15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hulabhorn Likit Text" panose="00000500000000000000" pitchFamily="50" charset="-34"/>
                <a:ea typeface="Times New Roman" panose="02020603050405020304" pitchFamily="18" charset="0"/>
                <a:cs typeface="Chulabhorn Likit Text" panose="00000500000000000000" pitchFamily="50" charset="-34"/>
              </a:rPr>
              <a:t>พันธกิจ </a:t>
            </a:r>
            <a:r>
              <a:rPr lang="en-US" sz="15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hulabhorn Likit Text" panose="00000500000000000000" pitchFamily="50" charset="-34"/>
                <a:ea typeface="Times New Roman" panose="02020603050405020304" pitchFamily="18" charset="0"/>
                <a:cs typeface="Chulabhorn Likit Text" panose="00000500000000000000" pitchFamily="50" charset="-34"/>
              </a:rPr>
              <a:t>(MISSION)</a:t>
            </a:r>
            <a:endParaRPr lang="en-US" sz="1333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hulabhorn Likit Text" panose="00000500000000000000" pitchFamily="50" charset="-34"/>
              <a:ea typeface="Times New Roman" panose="02020603050405020304" pitchFamily="18" charset="0"/>
              <a:cs typeface="Chulabhorn Likit Text" panose="00000500000000000000" pitchFamily="50" charset="-34"/>
            </a:endParaRPr>
          </a:p>
        </p:txBody>
      </p:sp>
    </p:spTree>
    <p:extLst>
      <p:ext uri="{BB962C8B-B14F-4D97-AF65-F5344CB8AC3E}">
        <p14:creationId xmlns:p14="http://schemas.microsoft.com/office/powerpoint/2010/main" val="3986581260"/>
      </p:ext>
    </p:extLst>
  </p:cSld>
  <p:clrMapOvr>
    <a:masterClrMapping/>
  </p:clrMapOvr>
</p:sld>
</file>

<file path=ppt/slides/slide1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ตัวแทนข้อความ 2">
            <a:extLst>
              <a:ext uri="{FF2B5EF4-FFF2-40B4-BE49-F238E27FC236}">
                <a16:creationId xmlns:a16="http://schemas.microsoft.com/office/drawing/2014/main" id="{5741A16F-B31D-0E77-2419-8C05B82DFFD3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54699" y="680525"/>
            <a:ext cx="4298156" cy="369938"/>
          </a:xfrm>
        </p:spPr>
        <p:txBody>
          <a:bodyPr/>
          <a:lstStyle/>
          <a:p>
            <a:pPr algn="ctr"/>
            <a:r>
              <a:rPr lang="th-TH" dirty="0"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แผนฯ ประจำปีบัญชี 2566</a:t>
            </a:r>
          </a:p>
        </p:txBody>
      </p:sp>
      <p:graphicFrame>
        <p:nvGraphicFramePr>
          <p:cNvPr id="7" name="ตัวแทนเนื้อหา 6">
            <a:extLst>
              <a:ext uri="{FF2B5EF4-FFF2-40B4-BE49-F238E27FC236}">
                <a16:creationId xmlns:a16="http://schemas.microsoft.com/office/drawing/2014/main" id="{FA91210A-495C-A973-FA55-69316A587DD3}"/>
              </a:ext>
            </a:extLst>
          </p:cNvPr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2875781769"/>
              </p:ext>
            </p:extLst>
          </p:nvPr>
        </p:nvGraphicFramePr>
        <p:xfrm>
          <a:off x="54699" y="1414654"/>
          <a:ext cx="4909038" cy="4183113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3" r:lo="rId4" r:qs="rId5" r:cs="rId6"/>
          </a:graphicData>
        </a:graphic>
      </p:graphicFrame>
      <p:sp>
        <p:nvSpPr>
          <p:cNvPr id="5" name="ตัวแทนข้อความ 4">
            <a:extLst>
              <a:ext uri="{FF2B5EF4-FFF2-40B4-BE49-F238E27FC236}">
                <a16:creationId xmlns:a16="http://schemas.microsoft.com/office/drawing/2014/main" id="{9AB47A64-F772-A06E-6745-F25B4075B237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5785979" y="589504"/>
            <a:ext cx="4319323" cy="473424"/>
          </a:xfrm>
        </p:spPr>
        <p:txBody>
          <a:bodyPr/>
          <a:lstStyle/>
          <a:p>
            <a:pPr algn="ctr"/>
            <a:r>
              <a:rPr lang="th-TH" dirty="0">
                <a:solidFill>
                  <a:schemeClr val="accent6">
                    <a:lumMod val="50000"/>
                  </a:schemeClr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ฉบับปรับปรุง พ.ศ. 2567</a:t>
            </a:r>
          </a:p>
        </p:txBody>
      </p:sp>
      <p:graphicFrame>
        <p:nvGraphicFramePr>
          <p:cNvPr id="8" name="ตัวแทนเนื้อหา 7">
            <a:extLst>
              <a:ext uri="{FF2B5EF4-FFF2-40B4-BE49-F238E27FC236}">
                <a16:creationId xmlns:a16="http://schemas.microsoft.com/office/drawing/2014/main" id="{7FAD7BE0-6D3A-3A96-3BA5-14FF3188B57B}"/>
              </a:ext>
            </a:extLst>
          </p:cNvPr>
          <p:cNvGraphicFramePr>
            <a:graphicFrameLocks noGrp="1"/>
          </p:cNvGraphicFramePr>
          <p:nvPr>
            <p:ph sz="quarter" idx="4"/>
            <p:extLst>
              <p:ext uri="{D42A27DB-BD31-4B8C-83A1-F6EECF244321}">
                <p14:modId xmlns:p14="http://schemas.microsoft.com/office/powerpoint/2010/main" val="2270347706"/>
              </p:ext>
            </p:extLst>
          </p:nvPr>
        </p:nvGraphicFramePr>
        <p:xfrm>
          <a:off x="5143500" y="1414655"/>
          <a:ext cx="4909038" cy="4183113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8" r:lo="rId9" r:qs="rId10" r:cs="rId11"/>
          </a:graphicData>
        </a:graphic>
      </p:graphicFrame>
      <p:sp>
        <p:nvSpPr>
          <p:cNvPr id="16" name="กล่องข้อความ 15">
            <a:extLst>
              <a:ext uri="{FF2B5EF4-FFF2-40B4-BE49-F238E27FC236}">
                <a16:creationId xmlns:a16="http://schemas.microsoft.com/office/drawing/2014/main" id="{774A7DD8-AB47-054E-3310-FA775618D625}"/>
              </a:ext>
            </a:extLst>
          </p:cNvPr>
          <p:cNvSpPr txBox="1"/>
          <p:nvPr/>
        </p:nvSpPr>
        <p:spPr>
          <a:xfrm>
            <a:off x="-682648" y="1084954"/>
            <a:ext cx="3416923" cy="35779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indent="750328">
              <a:lnSpc>
                <a:spcPct val="115000"/>
              </a:lnSpc>
              <a:spcAft>
                <a:spcPts val="833"/>
              </a:spcAft>
            </a:pPr>
            <a:r>
              <a:rPr lang="th-TH" sz="1500" b="1" dirty="0">
                <a:solidFill>
                  <a:schemeClr val="accent5">
                    <a:lumMod val="50000"/>
                  </a:schemeClr>
                </a:solidFill>
                <a:latin typeface="Chulabhorn Likit Text" panose="00000500000000000000" pitchFamily="50" charset="-34"/>
                <a:ea typeface="Times New Roman" panose="02020603050405020304" pitchFamily="18" charset="0"/>
                <a:cs typeface="Chulabhorn Likit Text" panose="00000500000000000000" pitchFamily="50" charset="-34"/>
              </a:rPr>
              <a:t>ประเด็นการพัฒนา </a:t>
            </a:r>
            <a:r>
              <a:rPr lang="en-US" sz="1500" b="1" dirty="0">
                <a:solidFill>
                  <a:schemeClr val="accent5">
                    <a:lumMod val="50000"/>
                  </a:schemeClr>
                </a:solidFill>
                <a:latin typeface="Chulabhorn Likit Text" panose="00000500000000000000" pitchFamily="50" charset="-34"/>
                <a:ea typeface="Times New Roman" panose="02020603050405020304" pitchFamily="18" charset="0"/>
                <a:cs typeface="Chulabhorn Likit Text" panose="00000500000000000000" pitchFamily="50" charset="-34"/>
              </a:rPr>
              <a:t>: </a:t>
            </a:r>
            <a:r>
              <a:rPr lang="th-TH" sz="1333" b="1" dirty="0">
                <a:solidFill>
                  <a:schemeClr val="accent5">
                    <a:lumMod val="50000"/>
                  </a:schemeClr>
                </a:solidFill>
                <a:latin typeface="Chulabhorn Likit Text" panose="00000500000000000000" pitchFamily="50" charset="-34"/>
                <a:ea typeface="Times New Roman" panose="02020603050405020304" pitchFamily="18" charset="0"/>
                <a:cs typeface="Chulabhorn Likit Text" panose="00000500000000000000" pitchFamily="50" charset="-34"/>
              </a:rPr>
              <a:t>แผนงาน</a:t>
            </a:r>
            <a:endParaRPr lang="en-US" sz="1333" dirty="0">
              <a:solidFill>
                <a:schemeClr val="accent5">
                  <a:lumMod val="50000"/>
                </a:schemeClr>
              </a:solidFill>
              <a:latin typeface="Chulabhorn Likit Text" panose="00000500000000000000" pitchFamily="50" charset="-34"/>
              <a:ea typeface="Times New Roman" panose="02020603050405020304" pitchFamily="18" charset="0"/>
              <a:cs typeface="Chulabhorn Likit Text" panose="00000500000000000000" pitchFamily="50" charset="-34"/>
            </a:endParaRPr>
          </a:p>
        </p:txBody>
      </p:sp>
      <p:sp>
        <p:nvSpPr>
          <p:cNvPr id="19" name="กล่องข้อความ 18">
            <a:extLst>
              <a:ext uri="{FF2B5EF4-FFF2-40B4-BE49-F238E27FC236}">
                <a16:creationId xmlns:a16="http://schemas.microsoft.com/office/drawing/2014/main" id="{5D064E23-A79F-7A6A-3B16-2F9E0C6737D7}"/>
              </a:ext>
            </a:extLst>
          </p:cNvPr>
          <p:cNvSpPr txBox="1"/>
          <p:nvPr/>
        </p:nvSpPr>
        <p:spPr>
          <a:xfrm>
            <a:off x="4130308" y="1084003"/>
            <a:ext cx="5435703" cy="35779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indent="750328" algn="ctr">
              <a:lnSpc>
                <a:spcPct val="115000"/>
              </a:lnSpc>
              <a:spcAft>
                <a:spcPts val="833"/>
              </a:spcAft>
            </a:pPr>
            <a:r>
              <a:rPr lang="th-TH" sz="1500" b="1" dirty="0">
                <a:solidFill>
                  <a:schemeClr val="accent6">
                    <a:lumMod val="50000"/>
                  </a:schemeClr>
                </a:solidFill>
                <a:latin typeface="Chulabhorn Likit Text" panose="00000500000000000000" pitchFamily="50" charset="-34"/>
                <a:ea typeface="Times New Roman" panose="02020603050405020304" pitchFamily="18" charset="0"/>
                <a:cs typeface="Chulabhorn Likit Text" panose="00000500000000000000" pitchFamily="50" charset="-34"/>
              </a:rPr>
              <a:t>ประเด็นการพัฒนา </a:t>
            </a:r>
            <a:r>
              <a:rPr lang="en-US" sz="1500" b="1" dirty="0">
                <a:solidFill>
                  <a:schemeClr val="accent6">
                    <a:lumMod val="50000"/>
                  </a:schemeClr>
                </a:solidFill>
                <a:latin typeface="Chulabhorn Likit Text" panose="00000500000000000000" pitchFamily="50" charset="-34"/>
                <a:ea typeface="Times New Roman" panose="02020603050405020304" pitchFamily="18" charset="0"/>
                <a:cs typeface="Chulabhorn Likit Text" panose="00000500000000000000" pitchFamily="50" charset="-34"/>
              </a:rPr>
              <a:t>: </a:t>
            </a:r>
            <a:r>
              <a:rPr lang="th-TH" sz="1333" b="1" dirty="0">
                <a:solidFill>
                  <a:schemeClr val="accent6">
                    <a:lumMod val="50000"/>
                  </a:schemeClr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แผนที่ยุทธศาสตร์ </a:t>
            </a:r>
            <a:r>
              <a:rPr lang="en-US" sz="1333" b="1" dirty="0">
                <a:solidFill>
                  <a:schemeClr val="accent6">
                    <a:lumMod val="50000"/>
                  </a:schemeClr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(Strategy Map)</a:t>
            </a:r>
            <a:endParaRPr lang="en-US" sz="1333" dirty="0">
              <a:solidFill>
                <a:schemeClr val="accent6">
                  <a:lumMod val="50000"/>
                </a:schemeClr>
              </a:solidFill>
              <a:latin typeface="Chulabhorn Likit Text" panose="00000500000000000000" pitchFamily="50" charset="-34"/>
              <a:ea typeface="Times New Roman" panose="02020603050405020304" pitchFamily="18" charset="0"/>
              <a:cs typeface="Chulabhorn Likit Text" panose="00000500000000000000" pitchFamily="50" charset="-34"/>
            </a:endParaRPr>
          </a:p>
        </p:txBody>
      </p:sp>
      <p:sp>
        <p:nvSpPr>
          <p:cNvPr id="15" name="ชื่อเรื่อง 6">
            <a:extLst>
              <a:ext uri="{FF2B5EF4-FFF2-40B4-BE49-F238E27FC236}">
                <a16:creationId xmlns:a16="http://schemas.microsoft.com/office/drawing/2014/main" id="{8164FF47-A05D-F371-6B92-FE69ABBAABED}"/>
              </a:ext>
            </a:extLst>
          </p:cNvPr>
          <p:cNvSpPr txBox="1">
            <a:spLocks/>
          </p:cNvSpPr>
          <p:nvPr/>
        </p:nvSpPr>
        <p:spPr>
          <a:xfrm>
            <a:off x="593990" y="101108"/>
            <a:ext cx="8972021" cy="610093"/>
          </a:xfrm>
          <a:prstGeom prst="rect">
            <a:avLst/>
          </a:prstGeom>
        </p:spPr>
        <p:txBody>
          <a:bodyPr vert="horz" lIns="76200" tIns="38100" rIns="76200" bIns="38100" rtlCol="0" anchor="ctr"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th-TH" sz="20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ผลการทบทวนแผนการบริหารทรัพยากรบุคคล ระยะ 5 ปี (พ.ศ. 2566 - 2570)</a:t>
            </a:r>
          </a:p>
        </p:txBody>
      </p:sp>
      <p:grpSp>
        <p:nvGrpSpPr>
          <p:cNvPr id="17" name="กลุ่ม 16">
            <a:extLst>
              <a:ext uri="{FF2B5EF4-FFF2-40B4-BE49-F238E27FC236}">
                <a16:creationId xmlns:a16="http://schemas.microsoft.com/office/drawing/2014/main" id="{01C4D826-235B-A6E3-2B6A-C28CE670472E}"/>
              </a:ext>
            </a:extLst>
          </p:cNvPr>
          <p:cNvGrpSpPr/>
          <p:nvPr/>
        </p:nvGrpSpPr>
        <p:grpSpPr>
          <a:xfrm>
            <a:off x="1821954" y="4012089"/>
            <a:ext cx="3141784" cy="802368"/>
            <a:chOff x="2114511" y="4165903"/>
            <a:chExt cx="3770141" cy="762632"/>
          </a:xfrm>
        </p:grpSpPr>
        <p:sp>
          <p:nvSpPr>
            <p:cNvPr id="20" name="สี่เหลี่ยมผืนผ้า: มุมมนด้านบน 19">
              <a:extLst>
                <a:ext uri="{FF2B5EF4-FFF2-40B4-BE49-F238E27FC236}">
                  <a16:creationId xmlns:a16="http://schemas.microsoft.com/office/drawing/2014/main" id="{14CF876C-530B-5099-20A2-0EF8D4495ACB}"/>
                </a:ext>
              </a:extLst>
            </p:cNvPr>
            <p:cNvSpPr/>
            <p:nvPr/>
          </p:nvSpPr>
          <p:spPr>
            <a:xfrm rot="5400000">
              <a:off x="3623102" y="2666984"/>
              <a:ext cx="752960" cy="3770141"/>
            </a:xfrm>
            <a:prstGeom prst="round2SameRect">
              <a:avLst/>
            </a:prstGeom>
          </p:spPr>
          <p:style>
            <a:lnRef idx="2">
              <a:schemeClr val="dk2">
                <a:alpha val="90000"/>
                <a:tint val="40000"/>
                <a:hueOff val="0"/>
                <a:satOff val="0"/>
                <a:lumOff val="0"/>
                <a:alphaOff val="0"/>
              </a:schemeClr>
            </a:lnRef>
            <a:fillRef idx="1">
              <a:schemeClr val="dk2">
                <a:alpha val="90000"/>
                <a:tint val="40000"/>
                <a:hueOff val="0"/>
                <a:satOff val="0"/>
                <a:lumOff val="0"/>
                <a:alphaOff val="0"/>
              </a:schemeClr>
            </a:fillRef>
            <a:effectRef idx="0">
              <a:schemeClr val="dk2">
                <a:alpha val="90000"/>
                <a:tint val="40000"/>
                <a:hueOff val="0"/>
                <a:satOff val="0"/>
                <a:lumOff val="0"/>
                <a:alphaOff val="0"/>
              </a:schemeClr>
            </a:effectRef>
            <a:fontRef idx="minor">
              <a:schemeClr val="dk1">
                <a:hueOff val="0"/>
                <a:satOff val="0"/>
                <a:lumOff val="0"/>
                <a:alphaOff val="0"/>
              </a:schemeClr>
            </a:fontRef>
          </p:style>
        </p:sp>
        <p:sp>
          <p:nvSpPr>
            <p:cNvPr id="22" name="สี่เหลี่ยมผืนผ้า: มุมมนด้านบน 4">
              <a:extLst>
                <a:ext uri="{FF2B5EF4-FFF2-40B4-BE49-F238E27FC236}">
                  <a16:creationId xmlns:a16="http://schemas.microsoft.com/office/drawing/2014/main" id="{0D371151-2969-E195-8841-0B26148C3DB7}"/>
                </a:ext>
              </a:extLst>
            </p:cNvPr>
            <p:cNvSpPr txBox="1"/>
            <p:nvPr/>
          </p:nvSpPr>
          <p:spPr>
            <a:xfrm>
              <a:off x="2114512" y="4165903"/>
              <a:ext cx="3733385" cy="679448"/>
            </a:xfrm>
            <a:prstGeom prst="rect">
              <a:avLst/>
            </a:prstGeom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>
                <a:hueOff val="0"/>
                <a:satOff val="0"/>
                <a:lumOff val="0"/>
                <a:alphaOff val="0"/>
              </a:schemeClr>
            </a:fontRef>
          </p:style>
          <p:txBody>
            <a:bodyPr spcFirstLastPara="0" vert="horz" wrap="square" lIns="206375" tIns="103188" rIns="206375" bIns="103188" numCol="1" spcCol="1270" anchor="ctr" anchorCtr="0">
              <a:noAutofit/>
            </a:bodyPr>
            <a:lstStyle/>
            <a:p>
              <a:pPr defTabSz="481522">
                <a:lnSpc>
                  <a:spcPct val="90000"/>
                </a:lnSpc>
                <a:spcBef>
                  <a:spcPct val="0"/>
                </a:spcBef>
                <a:spcAft>
                  <a:spcPct val="15000"/>
                </a:spcAft>
              </a:pPr>
              <a:r>
                <a:rPr lang="th-TH" sz="1167" dirty="0">
                  <a:latin typeface="Chulabhorn Likit Text" panose="00000500000000000000" pitchFamily="50" charset="-34"/>
                  <a:cs typeface="Chulabhorn Likit Text" panose="00000500000000000000" pitchFamily="50" charset="-34"/>
                </a:rPr>
                <a:t>-การบริหารผลงาน</a:t>
              </a:r>
            </a:p>
            <a:p>
              <a:pPr defTabSz="481522">
                <a:lnSpc>
                  <a:spcPct val="90000"/>
                </a:lnSpc>
                <a:spcBef>
                  <a:spcPct val="0"/>
                </a:spcBef>
                <a:spcAft>
                  <a:spcPct val="15000"/>
                </a:spcAft>
              </a:pPr>
              <a:r>
                <a:rPr lang="th-TH" sz="1167" dirty="0">
                  <a:latin typeface="Chulabhorn Likit Text" panose="00000500000000000000" pitchFamily="50" charset="-34"/>
                  <a:cs typeface="Chulabhorn Likit Text" panose="00000500000000000000" pitchFamily="50" charset="-34"/>
                </a:rPr>
                <a:t>-การพัฒนาระบบสารสนเทศการบริหารทรัพยากรบุคคล</a:t>
              </a:r>
            </a:p>
          </p:txBody>
        </p:sp>
      </p:grpSp>
      <p:grpSp>
        <p:nvGrpSpPr>
          <p:cNvPr id="23" name="กลุ่ม 22">
            <a:extLst>
              <a:ext uri="{FF2B5EF4-FFF2-40B4-BE49-F238E27FC236}">
                <a16:creationId xmlns:a16="http://schemas.microsoft.com/office/drawing/2014/main" id="{44327172-6A90-8910-85A1-9A108CDB5961}"/>
              </a:ext>
            </a:extLst>
          </p:cNvPr>
          <p:cNvGrpSpPr/>
          <p:nvPr/>
        </p:nvGrpSpPr>
        <p:grpSpPr>
          <a:xfrm>
            <a:off x="1852585" y="3228779"/>
            <a:ext cx="3138716" cy="687088"/>
            <a:chOff x="2124385" y="1081081"/>
            <a:chExt cx="3766459" cy="1037782"/>
          </a:xfrm>
        </p:grpSpPr>
        <p:sp>
          <p:nvSpPr>
            <p:cNvPr id="24" name="สี่เหลี่ยมผืนผ้า: มุมมนด้านบน 23">
              <a:extLst>
                <a:ext uri="{FF2B5EF4-FFF2-40B4-BE49-F238E27FC236}">
                  <a16:creationId xmlns:a16="http://schemas.microsoft.com/office/drawing/2014/main" id="{8DD4A81E-D830-5902-8D5D-C87B59CD2455}"/>
                </a:ext>
              </a:extLst>
            </p:cNvPr>
            <p:cNvSpPr/>
            <p:nvPr/>
          </p:nvSpPr>
          <p:spPr>
            <a:xfrm rot="5400000">
              <a:off x="3488724" y="-283258"/>
              <a:ext cx="1037782" cy="3766459"/>
            </a:xfrm>
            <a:prstGeom prst="round2SameRect">
              <a:avLst/>
            </a:prstGeom>
          </p:spPr>
          <p:style>
            <a:lnRef idx="2">
              <a:schemeClr val="dk2">
                <a:alpha val="90000"/>
                <a:tint val="40000"/>
                <a:hueOff val="0"/>
                <a:satOff val="0"/>
                <a:lumOff val="0"/>
                <a:alphaOff val="0"/>
              </a:schemeClr>
            </a:lnRef>
            <a:fillRef idx="1">
              <a:schemeClr val="dk2">
                <a:alpha val="90000"/>
                <a:tint val="40000"/>
                <a:hueOff val="0"/>
                <a:satOff val="0"/>
                <a:lumOff val="0"/>
                <a:alphaOff val="0"/>
              </a:schemeClr>
            </a:fillRef>
            <a:effectRef idx="0">
              <a:schemeClr val="dk2">
                <a:alpha val="90000"/>
                <a:tint val="40000"/>
                <a:hueOff val="0"/>
                <a:satOff val="0"/>
                <a:lumOff val="0"/>
                <a:alphaOff val="0"/>
              </a:schemeClr>
            </a:effectRef>
            <a:fontRef idx="minor">
              <a:schemeClr val="dk1">
                <a:hueOff val="0"/>
                <a:satOff val="0"/>
                <a:lumOff val="0"/>
                <a:alphaOff val="0"/>
              </a:schemeClr>
            </a:fontRef>
          </p:style>
        </p:sp>
        <p:sp>
          <p:nvSpPr>
            <p:cNvPr id="25" name="สี่เหลี่ยมผืนผ้า: มุมมนด้านบน 4">
              <a:extLst>
                <a:ext uri="{FF2B5EF4-FFF2-40B4-BE49-F238E27FC236}">
                  <a16:creationId xmlns:a16="http://schemas.microsoft.com/office/drawing/2014/main" id="{9C53B7F1-DE96-27A8-F9A8-1A360A746FE0}"/>
                </a:ext>
              </a:extLst>
            </p:cNvPr>
            <p:cNvSpPr txBox="1"/>
            <p:nvPr/>
          </p:nvSpPr>
          <p:spPr>
            <a:xfrm>
              <a:off x="2124386" y="1131740"/>
              <a:ext cx="3715799" cy="936462"/>
            </a:xfrm>
            <a:prstGeom prst="rect">
              <a:avLst/>
            </a:prstGeom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>
                <a:hueOff val="0"/>
                <a:satOff val="0"/>
                <a:lumOff val="0"/>
                <a:alphaOff val="0"/>
              </a:schemeClr>
            </a:fontRef>
          </p:style>
          <p:txBody>
            <a:bodyPr spcFirstLastPara="0" vert="horz" wrap="square" lIns="206375" tIns="103188" rIns="206375" bIns="103188" numCol="1" spcCol="1270" anchor="ctr" anchorCtr="0">
              <a:noAutofit/>
            </a:bodyPr>
            <a:lstStyle/>
            <a:p>
              <a:pPr defTabSz="481522">
                <a:lnSpc>
                  <a:spcPct val="90000"/>
                </a:lnSpc>
                <a:spcBef>
                  <a:spcPct val="0"/>
                </a:spcBef>
                <a:spcAft>
                  <a:spcPct val="15000"/>
                </a:spcAft>
              </a:pPr>
              <a:r>
                <a:rPr lang="th-TH" sz="1167" dirty="0">
                  <a:latin typeface="Chulabhorn Likit Text" panose="00000500000000000000" pitchFamily="50" charset="-34"/>
                  <a:cs typeface="Chulabhorn Likit Text" panose="00000500000000000000" pitchFamily="50" charset="-34"/>
                </a:rPr>
                <a:t>-การส่งเสริมการเรียนรู้ด้วยตนเอง</a:t>
              </a:r>
            </a:p>
            <a:p>
              <a:pPr defTabSz="481522">
                <a:lnSpc>
                  <a:spcPct val="90000"/>
                </a:lnSpc>
                <a:spcBef>
                  <a:spcPct val="0"/>
                </a:spcBef>
                <a:spcAft>
                  <a:spcPct val="15000"/>
                </a:spcAft>
              </a:pPr>
              <a:r>
                <a:rPr lang="th-TH" sz="1167" dirty="0">
                  <a:latin typeface="Chulabhorn Likit Text" panose="00000500000000000000" pitchFamily="50" charset="-34"/>
                  <a:cs typeface="Chulabhorn Likit Text" panose="00000500000000000000" pitchFamily="50" charset="-34"/>
                </a:rPr>
                <a:t>-การเรียนรู้ทางไกลด้วยระบบเทคโนโลยี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016945101"/>
      </p:ext>
    </p:extLst>
  </p:cSld>
  <p:clrMapOvr>
    <a:masterClrMapping/>
  </p:clrMapOvr>
</p:sld>
</file>

<file path=ppt/slides/slide1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ชื่อเรื่อง 6">
            <a:extLst>
              <a:ext uri="{FF2B5EF4-FFF2-40B4-BE49-F238E27FC236}">
                <a16:creationId xmlns:a16="http://schemas.microsoft.com/office/drawing/2014/main" id="{FC42C9ED-8F6A-29C9-D5AD-446E699C02F1}"/>
              </a:ext>
            </a:extLst>
          </p:cNvPr>
          <p:cNvSpPr txBox="1">
            <a:spLocks/>
          </p:cNvSpPr>
          <p:nvPr/>
        </p:nvSpPr>
        <p:spPr>
          <a:xfrm>
            <a:off x="593990" y="101107"/>
            <a:ext cx="8972021" cy="377586"/>
          </a:xfrm>
          <a:prstGeom prst="rect">
            <a:avLst/>
          </a:prstGeom>
        </p:spPr>
        <p:txBody>
          <a:bodyPr vert="horz" lIns="76200" tIns="38100" rIns="76200" bIns="38100" rtlCol="0" anchor="ctr"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th-TH" sz="20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ผลการทบทวนแผนการบริหารทรัพยากรบุคคล ระยะ 5 ปี (พ.ศ. 2566 - 2570)</a:t>
            </a:r>
          </a:p>
        </p:txBody>
      </p:sp>
      <p:pic>
        <p:nvPicPr>
          <p:cNvPr id="9" name="รูปภาพ 8">
            <a:extLst>
              <a:ext uri="{FF2B5EF4-FFF2-40B4-BE49-F238E27FC236}">
                <a16:creationId xmlns:a16="http://schemas.microsoft.com/office/drawing/2014/main" id="{2D0A6AF3-78A1-4D71-3849-BF67F17EAE15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7923" y="478693"/>
            <a:ext cx="10072078" cy="513520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15107818"/>
      </p:ext>
    </p:extLst>
  </p:cSld>
  <p:clrMapOvr>
    <a:masterClrMapping/>
  </p:clrMapOvr>
</p:sld>
</file>

<file path=ppt/slides/slide1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ชื่อเรื่อง 1">
            <a:extLst>
              <a:ext uri="{FF2B5EF4-FFF2-40B4-BE49-F238E27FC236}">
                <a16:creationId xmlns:a16="http://schemas.microsoft.com/office/drawing/2014/main" id="{06D7F9CD-EBC8-2C4A-38F8-092ECFC0998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90366" y="179200"/>
            <a:ext cx="9971942" cy="614037"/>
          </a:xfrm>
        </p:spPr>
        <p:txBody>
          <a:bodyPr>
            <a:normAutofit/>
          </a:bodyPr>
          <a:lstStyle/>
          <a:p>
            <a:r>
              <a:rPr lang="th-TH" sz="20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แผนปฏิบัติการ (พ.ศ. 2567) </a:t>
            </a:r>
            <a:r>
              <a:rPr lang="en-US" sz="20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: </a:t>
            </a:r>
            <a:r>
              <a:rPr lang="th-TH" sz="20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โครงการหลัก</a:t>
            </a:r>
            <a:endParaRPr lang="th-TH" sz="2000" dirty="0">
              <a:latin typeface="Chulabhorn Likit Text" panose="00000500000000000000" pitchFamily="50" charset="-34"/>
              <a:cs typeface="Chulabhorn Likit Text" panose="00000500000000000000" pitchFamily="50" charset="-34"/>
            </a:endParaRPr>
          </a:p>
        </p:txBody>
      </p:sp>
      <p:graphicFrame>
        <p:nvGraphicFramePr>
          <p:cNvPr id="8" name="ตาราง 8">
            <a:extLst>
              <a:ext uri="{FF2B5EF4-FFF2-40B4-BE49-F238E27FC236}">
                <a16:creationId xmlns:a16="http://schemas.microsoft.com/office/drawing/2014/main" id="{DD737F22-B6CE-44FB-545C-8C2DD97FA380}"/>
              </a:ext>
            </a:extLst>
          </p:cNvPr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1646560912"/>
              </p:ext>
            </p:extLst>
          </p:nvPr>
        </p:nvGraphicFramePr>
        <p:xfrm>
          <a:off x="97692" y="918308"/>
          <a:ext cx="9971944" cy="4647510"/>
        </p:xfrm>
        <a:graphic>
          <a:graphicData uri="http://schemas.openxmlformats.org/drawingml/2006/table">
            <a:tbl>
              <a:tblPr firstRow="1" bandRow="1">
                <a:tableStyleId>{68D230F3-CF80-4859-8CE7-A43EE81993B5}</a:tableStyleId>
              </a:tblPr>
              <a:tblGrid>
                <a:gridCol w="2749680">
                  <a:extLst>
                    <a:ext uri="{9D8B030D-6E8A-4147-A177-3AD203B41FA5}">
                      <a16:colId xmlns:a16="http://schemas.microsoft.com/office/drawing/2014/main" val="3084416881"/>
                    </a:ext>
                  </a:extLst>
                </a:gridCol>
                <a:gridCol w="4773485">
                  <a:extLst>
                    <a:ext uri="{9D8B030D-6E8A-4147-A177-3AD203B41FA5}">
                      <a16:colId xmlns:a16="http://schemas.microsoft.com/office/drawing/2014/main" val="2797570029"/>
                    </a:ext>
                  </a:extLst>
                </a:gridCol>
                <a:gridCol w="617172">
                  <a:extLst>
                    <a:ext uri="{9D8B030D-6E8A-4147-A177-3AD203B41FA5}">
                      <a16:colId xmlns:a16="http://schemas.microsoft.com/office/drawing/2014/main" val="4179497183"/>
                    </a:ext>
                  </a:extLst>
                </a:gridCol>
                <a:gridCol w="617171">
                  <a:extLst>
                    <a:ext uri="{9D8B030D-6E8A-4147-A177-3AD203B41FA5}">
                      <a16:colId xmlns:a16="http://schemas.microsoft.com/office/drawing/2014/main" val="2598295146"/>
                    </a:ext>
                  </a:extLst>
                </a:gridCol>
                <a:gridCol w="607218">
                  <a:extLst>
                    <a:ext uri="{9D8B030D-6E8A-4147-A177-3AD203B41FA5}">
                      <a16:colId xmlns:a16="http://schemas.microsoft.com/office/drawing/2014/main" val="4049656885"/>
                    </a:ext>
                  </a:extLst>
                </a:gridCol>
                <a:gridCol w="607218">
                  <a:extLst>
                    <a:ext uri="{9D8B030D-6E8A-4147-A177-3AD203B41FA5}">
                      <a16:colId xmlns:a16="http://schemas.microsoft.com/office/drawing/2014/main" val="1622112715"/>
                    </a:ext>
                  </a:extLst>
                </a:gridCol>
              </a:tblGrid>
              <a:tr h="534288">
                <a:tc>
                  <a:txBody>
                    <a:bodyPr/>
                    <a:lstStyle/>
                    <a:p>
                      <a:pPr algn="ctr"/>
                      <a:r>
                        <a:rPr lang="th-TH" sz="1500" b="1" kern="1200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เป้าประสงค์เชิงยุทธศาสตร์</a:t>
                      </a:r>
                      <a:endParaRPr lang="th-TH" sz="1500" dirty="0">
                        <a:solidFill>
                          <a:schemeClr val="tx1"/>
                        </a:solidFill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76200" marR="76200" marT="38100" marB="3810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th-TH" sz="1500" b="1" kern="1200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โครงการ</a:t>
                      </a:r>
                      <a:endParaRPr lang="th-TH" sz="1500" dirty="0">
                        <a:solidFill>
                          <a:schemeClr val="tx1"/>
                        </a:solidFill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76200" marR="76200" marT="38100" marB="3810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Aft>
                          <a:spcPts val="0"/>
                        </a:spcAft>
                      </a:pPr>
                      <a:r>
                        <a:rPr lang="th-TH" sz="1200" b="1" dirty="0" smtClean="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ไตร</a:t>
                      </a:r>
                      <a:br>
                        <a:rPr lang="th-TH" sz="1200" b="1" dirty="0" smtClean="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</a:br>
                      <a:r>
                        <a:rPr lang="th-TH" sz="1200" b="1" dirty="0" smtClean="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มาส </a:t>
                      </a:r>
                      <a:r>
                        <a:rPr lang="th-TH" sz="1200" b="1" dirty="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</a:t>
                      </a:r>
                      <a:endParaRPr lang="en-US" sz="1200" b="1" dirty="0">
                        <a:solidFill>
                          <a:schemeClr val="tx1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Chulabhorn Likit Text" panose="00000500000000000000" pitchFamily="50" charset="-34"/>
                        <a:ea typeface="Times New Roman" panose="02020603050405020304" pitchFamily="18" charset="0"/>
                        <a:cs typeface="Chulabhorn Likit Text" panose="00000500000000000000" pitchFamily="50" charset="-34"/>
                      </a:endParaRPr>
                    </a:p>
                  </a:txBody>
                  <a:tcPr marL="57150" marR="5715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Aft>
                          <a:spcPts val="0"/>
                        </a:spcAft>
                      </a:pPr>
                      <a:r>
                        <a:rPr lang="th-TH" sz="1200" b="1" dirty="0" smtClean="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ไตร</a:t>
                      </a:r>
                      <a:br>
                        <a:rPr lang="th-TH" sz="1200" b="1" dirty="0" smtClean="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</a:br>
                      <a:r>
                        <a:rPr lang="th-TH" sz="1200" b="1" dirty="0" smtClean="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มาส </a:t>
                      </a:r>
                      <a:r>
                        <a:rPr lang="th-TH" sz="1200" b="1" dirty="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2</a:t>
                      </a:r>
                      <a:endParaRPr lang="en-US" sz="1200" b="1" dirty="0">
                        <a:solidFill>
                          <a:schemeClr val="tx1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Chulabhorn Likit Text" panose="00000500000000000000" pitchFamily="50" charset="-34"/>
                        <a:ea typeface="Times New Roman" panose="02020603050405020304" pitchFamily="18" charset="0"/>
                        <a:cs typeface="Chulabhorn Likit Text" panose="00000500000000000000" pitchFamily="50" charset="-34"/>
                      </a:endParaRPr>
                    </a:p>
                  </a:txBody>
                  <a:tcPr marL="57150" marR="5715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Aft>
                          <a:spcPts val="0"/>
                        </a:spcAft>
                      </a:pPr>
                      <a:r>
                        <a:rPr lang="th-TH" sz="1200" b="1" dirty="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ไตรมาส 3</a:t>
                      </a:r>
                      <a:endParaRPr lang="en-US" sz="1200" b="1" dirty="0">
                        <a:solidFill>
                          <a:schemeClr val="tx1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Chulabhorn Likit Text" panose="00000500000000000000" pitchFamily="50" charset="-34"/>
                        <a:ea typeface="Times New Roman" panose="02020603050405020304" pitchFamily="18" charset="0"/>
                        <a:cs typeface="Chulabhorn Likit Text" panose="00000500000000000000" pitchFamily="50" charset="-34"/>
                      </a:endParaRPr>
                    </a:p>
                  </a:txBody>
                  <a:tcPr marL="57150" marR="5715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Aft>
                          <a:spcPts val="0"/>
                        </a:spcAft>
                      </a:pPr>
                      <a:r>
                        <a:rPr lang="th-TH" sz="1200" b="1" dirty="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ไตรมาส 4</a:t>
                      </a:r>
                      <a:endParaRPr lang="en-US" sz="1200" b="1" dirty="0">
                        <a:solidFill>
                          <a:schemeClr val="tx1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Chulabhorn Likit Text" panose="00000500000000000000" pitchFamily="50" charset="-34"/>
                        <a:ea typeface="Times New Roman" panose="02020603050405020304" pitchFamily="18" charset="0"/>
                        <a:cs typeface="Chulabhorn Likit Text" panose="00000500000000000000" pitchFamily="50" charset="-34"/>
                      </a:endParaRPr>
                    </a:p>
                  </a:txBody>
                  <a:tcPr marL="57150" marR="5715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97776716"/>
                  </a:ext>
                </a:extLst>
              </a:tr>
              <a:tr h="609074">
                <a:tc>
                  <a:txBody>
                    <a:bodyPr/>
                    <a:lstStyle/>
                    <a:p>
                      <a:pPr algn="l"/>
                      <a:r>
                        <a:rPr lang="en-US" sz="1500" dirty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W1: </a:t>
                      </a:r>
                      <a:r>
                        <a:rPr lang="th-TH" sz="1500" dirty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เสริมสร้างความก้าวหน้าในอาชีพของบุคลากร</a:t>
                      </a:r>
                    </a:p>
                  </a:txBody>
                  <a:tcPr marL="76200" marR="76200" marT="38100" marB="3810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th-TH" sz="1500" kern="1200" dirty="0">
                          <a:solidFill>
                            <a:schemeClr val="dk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โครงการสร้างเส้นทางความก้าวหน้าในอาชีพ</a:t>
                      </a:r>
                      <a:endParaRPr lang="th-TH" sz="1500" dirty="0">
                        <a:solidFill>
                          <a:schemeClr val="tx1"/>
                        </a:solidFill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76200" marR="76200" marT="38100" marB="3810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Aft>
                          <a:spcPts val="0"/>
                        </a:spcAft>
                      </a:pPr>
                      <a:endParaRPr lang="th-TH" sz="1500" b="1" dirty="0">
                        <a:solidFill>
                          <a:schemeClr val="tx1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76200" marR="76200" marT="38100" marB="3810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Aft>
                          <a:spcPts val="0"/>
                        </a:spcAft>
                      </a:pPr>
                      <a:r>
                        <a:rPr lang="th-TH" sz="1500" b="1" dirty="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๏</a:t>
                      </a:r>
                    </a:p>
                  </a:txBody>
                  <a:tcPr marL="76200" marR="76200" marT="38100" marB="3810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Aft>
                          <a:spcPts val="0"/>
                        </a:spcAft>
                      </a:pPr>
                      <a:endParaRPr lang="th-TH" sz="1500" b="1" dirty="0">
                        <a:solidFill>
                          <a:schemeClr val="tx1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76200" marR="76200" marT="38100" marB="3810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Aft>
                          <a:spcPts val="0"/>
                        </a:spcAft>
                      </a:pPr>
                      <a:endParaRPr lang="th-TH" sz="1500" b="1" dirty="0">
                        <a:solidFill>
                          <a:schemeClr val="tx1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76200" marR="76200" marT="38100" marB="3810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295112688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algn="l"/>
                      <a:r>
                        <a:rPr lang="en-US" sz="1500" dirty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W2: </a:t>
                      </a:r>
                      <a:r>
                        <a:rPr lang="th-TH" sz="1500" dirty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สร้างความสุขในการทำงานและความผูกพันของบุคลากร</a:t>
                      </a:r>
                    </a:p>
                  </a:txBody>
                  <a:tcPr marL="76200" marR="76200" marT="38100" marB="3810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indent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Tx/>
                        <a:buNone/>
                      </a:pPr>
                      <a:r>
                        <a:rPr lang="th-TH" sz="1500" b="0" kern="1200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1. โครงการพัฒนาระบบประเมินผลการปฏิบัติงาน</a:t>
                      </a:r>
                    </a:p>
                    <a:p>
                      <a:pPr marL="0" indent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Tx/>
                        <a:buNone/>
                      </a:pPr>
                      <a:r>
                        <a:rPr lang="th-TH" sz="1500" b="0" kern="1200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2. โครงการพัฒนาคุณภาพชีวิต ด้วยการออมและลงทุน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h-TH" sz="1500" b="0" kern="1200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3. โครงการปรับปรุงสภาพแวดล้อมในการทำงาน</a:t>
                      </a:r>
                      <a:endParaRPr lang="en-US" sz="1500" b="0" dirty="0">
                        <a:effectLst/>
                        <a:latin typeface="Chulabhorn Likit Text" panose="00000500000000000000" pitchFamily="50" charset="-34"/>
                        <a:ea typeface="Times New Roman" panose="02020603050405020304" pitchFamily="18" charset="0"/>
                        <a:cs typeface="Chulabhorn Likit Text" panose="00000500000000000000" pitchFamily="50" charset="-34"/>
                      </a:endParaRPr>
                    </a:p>
                  </a:txBody>
                  <a:tcPr marL="57150" marR="5715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Aft>
                          <a:spcPts val="0"/>
                        </a:spcAft>
                      </a:pPr>
                      <a:endParaRPr lang="th-TH" sz="1500" b="1" dirty="0">
                        <a:solidFill>
                          <a:schemeClr val="tx1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  <a:p>
                      <a:pPr algn="ctr">
                        <a:lnSpc>
                          <a:spcPct val="100000"/>
                        </a:lnSpc>
                        <a:spcAft>
                          <a:spcPts val="0"/>
                        </a:spcAft>
                      </a:pPr>
                      <a:r>
                        <a:rPr lang="th-TH" sz="1500" b="1" dirty="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๏</a:t>
                      </a:r>
                    </a:p>
                    <a:p>
                      <a:pPr algn="ctr">
                        <a:lnSpc>
                          <a:spcPct val="100000"/>
                        </a:lnSpc>
                        <a:spcAft>
                          <a:spcPts val="0"/>
                        </a:spcAft>
                      </a:pPr>
                      <a:r>
                        <a:rPr lang="th-TH" sz="1500" b="1" dirty="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๏</a:t>
                      </a:r>
                    </a:p>
                  </a:txBody>
                  <a:tcPr marL="76200" marR="76200" marT="38100" marB="3810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Aft>
                          <a:spcPts val="0"/>
                        </a:spcAft>
                      </a:pPr>
                      <a:r>
                        <a:rPr lang="th-TH" sz="1500" b="1" dirty="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๏</a:t>
                      </a:r>
                    </a:p>
                    <a:p>
                      <a:pPr algn="ctr">
                        <a:lnSpc>
                          <a:spcPct val="100000"/>
                        </a:lnSpc>
                        <a:spcAft>
                          <a:spcPts val="0"/>
                        </a:spcAft>
                      </a:pPr>
                      <a:endParaRPr lang="th-TH" sz="1500" b="1" dirty="0">
                        <a:solidFill>
                          <a:schemeClr val="tx1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  <a:p>
                      <a:pPr algn="ctr">
                        <a:lnSpc>
                          <a:spcPct val="100000"/>
                        </a:lnSpc>
                        <a:spcAft>
                          <a:spcPts val="0"/>
                        </a:spcAft>
                      </a:pPr>
                      <a:r>
                        <a:rPr lang="th-TH" sz="1500" b="1" dirty="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๏</a:t>
                      </a:r>
                    </a:p>
                  </a:txBody>
                  <a:tcPr marL="76200" marR="76200" marT="38100" marB="3810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Aft>
                          <a:spcPts val="0"/>
                        </a:spcAft>
                      </a:pPr>
                      <a:endParaRPr lang="th-TH" sz="1500" b="1" dirty="0">
                        <a:solidFill>
                          <a:schemeClr val="tx1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  <a:p>
                      <a:pPr algn="ctr">
                        <a:lnSpc>
                          <a:spcPct val="100000"/>
                        </a:lnSpc>
                        <a:spcAft>
                          <a:spcPts val="0"/>
                        </a:spcAft>
                      </a:pPr>
                      <a:endParaRPr lang="th-TH" sz="1500" b="1" dirty="0">
                        <a:solidFill>
                          <a:schemeClr val="tx1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  <a:p>
                      <a:pPr algn="ctr">
                        <a:lnSpc>
                          <a:spcPct val="100000"/>
                        </a:lnSpc>
                        <a:spcAft>
                          <a:spcPts val="0"/>
                        </a:spcAft>
                      </a:pPr>
                      <a:r>
                        <a:rPr lang="th-TH" sz="1500" b="1" dirty="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๏</a:t>
                      </a:r>
                    </a:p>
                  </a:txBody>
                  <a:tcPr marL="76200" marR="76200" marT="38100" marB="3810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Aft>
                          <a:spcPts val="0"/>
                        </a:spcAft>
                      </a:pPr>
                      <a:r>
                        <a:rPr lang="th-TH" sz="1500" b="1" dirty="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๏</a:t>
                      </a:r>
                    </a:p>
                    <a:p>
                      <a:pPr algn="ctr">
                        <a:lnSpc>
                          <a:spcPct val="100000"/>
                        </a:lnSpc>
                        <a:spcAft>
                          <a:spcPts val="0"/>
                        </a:spcAft>
                      </a:pPr>
                      <a:endParaRPr lang="th-TH" sz="1500" b="1" dirty="0">
                        <a:solidFill>
                          <a:schemeClr val="tx1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  <a:p>
                      <a:pPr algn="ctr">
                        <a:lnSpc>
                          <a:spcPct val="100000"/>
                        </a:lnSpc>
                        <a:spcAft>
                          <a:spcPts val="0"/>
                        </a:spcAft>
                      </a:pPr>
                      <a:r>
                        <a:rPr lang="th-TH" sz="1500" b="1" dirty="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๏</a:t>
                      </a:r>
                    </a:p>
                  </a:txBody>
                  <a:tcPr marL="76200" marR="76200" marT="38100" marB="3810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4037651783"/>
                  </a:ext>
                </a:extLst>
              </a:tr>
              <a:tr h="609074">
                <a:tc>
                  <a:txBody>
                    <a:bodyPr/>
                    <a:lstStyle/>
                    <a:p>
                      <a:pPr algn="l"/>
                      <a:r>
                        <a:rPr lang="en-US" sz="1500" dirty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B1: </a:t>
                      </a:r>
                      <a:r>
                        <a:rPr lang="th-TH" sz="1500" spc="-30" baseline="0" dirty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สรรหาบุคลากรใหม่แบบเชิงรุก</a:t>
                      </a:r>
                    </a:p>
                  </a:txBody>
                  <a:tcPr marL="76200" marR="76200" marT="38100" marB="3810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th-TH" sz="1500" b="0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โครงการพัฒนาระบบการสรรหาบุคลากร</a:t>
                      </a:r>
                      <a:endParaRPr lang="en-US" sz="1500" b="0" dirty="0">
                        <a:effectLst/>
                        <a:latin typeface="Chulabhorn Likit Text" panose="00000500000000000000" pitchFamily="50" charset="-34"/>
                        <a:ea typeface="Times New Roman" panose="02020603050405020304" pitchFamily="18" charset="0"/>
                        <a:cs typeface="Chulabhorn Likit Text" panose="00000500000000000000" pitchFamily="50" charset="-34"/>
                      </a:endParaRPr>
                    </a:p>
                  </a:txBody>
                  <a:tcPr marL="57150" marR="5715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Aft>
                          <a:spcPts val="0"/>
                        </a:spcAft>
                      </a:pPr>
                      <a:endParaRPr lang="th-TH" sz="1500" b="1" dirty="0">
                        <a:solidFill>
                          <a:schemeClr val="tx1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76200" marR="76200" marT="38100" marB="3810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Aft>
                          <a:spcPts val="0"/>
                        </a:spcAft>
                      </a:pPr>
                      <a:r>
                        <a:rPr lang="th-TH" sz="1500" b="1" dirty="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๏</a:t>
                      </a:r>
                    </a:p>
                  </a:txBody>
                  <a:tcPr marL="76200" marR="76200" marT="38100" marB="3810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Aft>
                          <a:spcPts val="0"/>
                        </a:spcAft>
                      </a:pPr>
                      <a:endParaRPr lang="th-TH" sz="1500" b="1" dirty="0">
                        <a:solidFill>
                          <a:schemeClr val="tx1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76200" marR="76200" marT="38100" marB="3810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Aft>
                          <a:spcPts val="0"/>
                        </a:spcAft>
                      </a:pPr>
                      <a:endParaRPr lang="th-TH" sz="1500" b="1" dirty="0">
                        <a:solidFill>
                          <a:schemeClr val="tx1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76200" marR="76200" marT="38100" marB="3810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37766744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algn="l"/>
                      <a:r>
                        <a:rPr lang="en-US" sz="1500" dirty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P1: </a:t>
                      </a:r>
                      <a:r>
                        <a:rPr lang="th-TH" sz="1500" dirty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สร้างระบบการจัดการความรู้ที่สนับสนุนการสร้างนวัตกรรมร่วมกับหน่วยงานเครือข่าย</a:t>
                      </a:r>
                    </a:p>
                  </a:txBody>
                  <a:tcPr marL="76200" marR="76200" marT="38100" marB="3810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th-TH" sz="1500" b="0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โครงการพัฒนาระบบการจัดการความรู้ที่เป็นเลิศ (</a:t>
                      </a:r>
                      <a:r>
                        <a:rPr lang="en-US" sz="1500" b="0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Excellence KM)</a:t>
                      </a:r>
                      <a:endParaRPr lang="en-US" sz="1500" b="0" dirty="0">
                        <a:effectLst/>
                        <a:latin typeface="Chulabhorn Likit Text" panose="00000500000000000000" pitchFamily="50" charset="-34"/>
                        <a:ea typeface="Times New Roman" panose="02020603050405020304" pitchFamily="18" charset="0"/>
                        <a:cs typeface="Chulabhorn Likit Text" panose="00000500000000000000" pitchFamily="50" charset="-34"/>
                      </a:endParaRPr>
                    </a:p>
                  </a:txBody>
                  <a:tcPr marL="57150" marR="5715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Aft>
                          <a:spcPts val="0"/>
                        </a:spcAft>
                      </a:pPr>
                      <a:endParaRPr lang="th-TH" sz="1500" b="1">
                        <a:solidFill>
                          <a:schemeClr val="tx1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76200" marR="76200" marT="38100" marB="3810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Aft>
                          <a:spcPts val="0"/>
                        </a:spcAft>
                      </a:pPr>
                      <a:endParaRPr lang="th-TH" sz="1500" b="1">
                        <a:solidFill>
                          <a:schemeClr val="tx1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76200" marR="76200" marT="38100" marB="3810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Aft>
                          <a:spcPts val="0"/>
                        </a:spcAft>
                      </a:pPr>
                      <a:r>
                        <a:rPr lang="th-TH" sz="1500" b="1" dirty="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๏</a:t>
                      </a:r>
                    </a:p>
                  </a:txBody>
                  <a:tcPr marL="76200" marR="76200" marT="38100" marB="3810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Aft>
                          <a:spcPts val="0"/>
                        </a:spcAft>
                      </a:pPr>
                      <a:endParaRPr lang="th-TH" sz="1500" b="1" dirty="0">
                        <a:solidFill>
                          <a:schemeClr val="tx1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76200" marR="76200" marT="38100" marB="3810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180335368"/>
                  </a:ext>
                </a:extLst>
              </a:tr>
              <a:tr h="609074">
                <a:tc>
                  <a:txBody>
                    <a:bodyPr/>
                    <a:lstStyle/>
                    <a:p>
                      <a:pPr algn="l"/>
                      <a:r>
                        <a:rPr lang="en-US" sz="1500" dirty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L1: </a:t>
                      </a:r>
                      <a:r>
                        <a:rPr lang="th-TH" sz="1500" dirty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ประเมินขีดความสามารถและอัตรากำลังของบุคลากร</a:t>
                      </a:r>
                    </a:p>
                  </a:txBody>
                  <a:tcPr marL="76200" marR="76200" marT="38100" marB="3810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th-TH" sz="1500" b="0" dirty="0"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โครงการวิเคราะห์อัตรากำลังเชิงยุทธศาสตร์</a:t>
                      </a:r>
                      <a:endParaRPr lang="en-US" sz="1500" b="0" dirty="0">
                        <a:effectLst/>
                        <a:latin typeface="Chulabhorn Likit Text" panose="00000500000000000000" pitchFamily="50" charset="-34"/>
                        <a:ea typeface="Times New Roman" panose="02020603050405020304" pitchFamily="18" charset="0"/>
                        <a:cs typeface="Chulabhorn Likit Text" panose="00000500000000000000" pitchFamily="50" charset="-34"/>
                      </a:endParaRPr>
                    </a:p>
                  </a:txBody>
                  <a:tcPr marL="57150" marR="5715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Aft>
                          <a:spcPts val="0"/>
                        </a:spcAft>
                      </a:pPr>
                      <a:r>
                        <a:rPr lang="th-TH" sz="1500" b="1" dirty="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๏</a:t>
                      </a:r>
                    </a:p>
                  </a:txBody>
                  <a:tcPr marL="76200" marR="76200" marT="38100" marB="3810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Aft>
                          <a:spcPts val="0"/>
                        </a:spcAft>
                      </a:pPr>
                      <a:endParaRPr lang="th-TH" sz="1500" b="1">
                        <a:solidFill>
                          <a:schemeClr val="tx1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76200" marR="76200" marT="38100" marB="3810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Aft>
                          <a:spcPts val="0"/>
                        </a:spcAft>
                      </a:pPr>
                      <a:endParaRPr lang="th-TH" sz="1500" b="1" dirty="0">
                        <a:solidFill>
                          <a:schemeClr val="tx1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76200" marR="76200" marT="38100" marB="3810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Aft>
                          <a:spcPts val="0"/>
                        </a:spcAft>
                      </a:pPr>
                      <a:endParaRPr lang="th-TH" sz="1500" b="1" dirty="0">
                        <a:solidFill>
                          <a:schemeClr val="tx1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76200" marR="76200" marT="38100" marB="3810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296318005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algn="l"/>
                      <a:r>
                        <a:rPr lang="en-US" sz="1500" dirty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L2: </a:t>
                      </a:r>
                      <a:r>
                        <a:rPr lang="th-TH" sz="1500" dirty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พัฒนาสมรรถนะแก่บุคลากรในด้านดิจิทัล การสร้างนวัตกรรมและการเป็นผู้ประกอบการ</a:t>
                      </a:r>
                    </a:p>
                  </a:txBody>
                  <a:tcPr marL="76200" marR="76200" marT="38100" marB="3810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th-TH" sz="1500" b="0" kern="1200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1. โครงการอบรมเชิงปฏิบัติการการพัฒนาสมรรถนะบุคลากร</a:t>
                      </a: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th-TH" sz="1500" b="0" kern="1200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2. โครงการค่ายพัฒนาสมรรถนะบุคลากรแบบเข้มข้น </a:t>
                      </a:r>
                      <a:r>
                        <a:rPr lang="th-TH" sz="1500" b="0" kern="1200" dirty="0" smtClean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และ</a:t>
                      </a:r>
                      <a:r>
                        <a:rPr lang="th-TH" sz="1500" b="0" kern="1200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เชิดชูเกียรติ</a:t>
                      </a:r>
                      <a:endParaRPr lang="en-US" sz="1500" b="0" dirty="0">
                        <a:effectLst/>
                        <a:latin typeface="Chulabhorn Likit Text" panose="00000500000000000000" pitchFamily="50" charset="-34"/>
                        <a:ea typeface="Times New Roman" panose="02020603050405020304" pitchFamily="18" charset="0"/>
                        <a:cs typeface="Chulabhorn Likit Text" panose="00000500000000000000" pitchFamily="50" charset="-34"/>
                      </a:endParaRPr>
                    </a:p>
                  </a:txBody>
                  <a:tcPr marL="57150" marR="5715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Aft>
                          <a:spcPts val="0"/>
                        </a:spcAft>
                      </a:pPr>
                      <a:r>
                        <a:rPr lang="th-TH" sz="1500" b="1" dirty="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๏</a:t>
                      </a:r>
                    </a:p>
                  </a:txBody>
                  <a:tcPr marL="76200" marR="76200" marT="38100" marB="3810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Aft>
                          <a:spcPts val="0"/>
                        </a:spcAft>
                      </a:pPr>
                      <a:endParaRPr lang="th-TH" sz="1500" b="1" dirty="0">
                        <a:solidFill>
                          <a:schemeClr val="tx1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76200" marR="76200" marT="38100" marB="3810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Aft>
                          <a:spcPts val="0"/>
                        </a:spcAft>
                      </a:pPr>
                      <a:endParaRPr lang="th-TH" sz="1500" b="1" dirty="0">
                        <a:solidFill>
                          <a:schemeClr val="tx1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76200" marR="76200" marT="38100" marB="3810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Aft>
                          <a:spcPts val="0"/>
                        </a:spcAft>
                      </a:pPr>
                      <a:endParaRPr lang="th-TH" sz="1500" b="1" dirty="0">
                        <a:solidFill>
                          <a:schemeClr val="tx1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  <a:p>
                      <a:pPr algn="ctr">
                        <a:lnSpc>
                          <a:spcPct val="100000"/>
                        </a:lnSpc>
                        <a:spcAft>
                          <a:spcPts val="0"/>
                        </a:spcAft>
                      </a:pPr>
                      <a:r>
                        <a:rPr lang="th-TH" sz="1500" b="1" dirty="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๏</a:t>
                      </a:r>
                    </a:p>
                  </a:txBody>
                  <a:tcPr marL="76200" marR="76200" marT="38100" marB="3810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972465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845529311"/>
      </p:ext>
    </p:extLst>
  </p:cSld>
  <p:clrMapOvr>
    <a:masterClrMapping/>
  </p:clrMapOvr>
</p:sld>
</file>

<file path=ppt/slides/slide1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2" name="Group 31"/>
          <p:cNvGrpSpPr/>
          <p:nvPr/>
        </p:nvGrpSpPr>
        <p:grpSpPr>
          <a:xfrm>
            <a:off x="-23581" y="-271597"/>
            <a:ext cx="10216630" cy="1541268"/>
            <a:chOff x="-23581" y="-271597"/>
            <a:chExt cx="10216630" cy="1541268"/>
          </a:xfrm>
        </p:grpSpPr>
        <p:grpSp>
          <p:nvGrpSpPr>
            <p:cNvPr id="33" name="Group 32"/>
            <p:cNvGrpSpPr/>
            <p:nvPr/>
          </p:nvGrpSpPr>
          <p:grpSpPr>
            <a:xfrm>
              <a:off x="-23581" y="-271597"/>
              <a:ext cx="10193050" cy="1541268"/>
              <a:chOff x="-23581" y="-271597"/>
              <a:chExt cx="10193050" cy="1541268"/>
            </a:xfrm>
          </p:grpSpPr>
          <p:grpSp>
            <p:nvGrpSpPr>
              <p:cNvPr id="49" name="กลุ่ม 52">
                <a:extLst>
                  <a:ext uri="{FF2B5EF4-FFF2-40B4-BE49-F238E27FC236}">
                    <a16:creationId xmlns:a16="http://schemas.microsoft.com/office/drawing/2014/main" id="{84E5CB32-C22A-40FB-BE79-3F261B775F5E}"/>
                  </a:ext>
                </a:extLst>
              </p:cNvPr>
              <p:cNvGrpSpPr/>
              <p:nvPr/>
            </p:nvGrpSpPr>
            <p:grpSpPr>
              <a:xfrm>
                <a:off x="-23581" y="299"/>
                <a:ext cx="10193050" cy="674950"/>
                <a:chOff x="-29746" y="-164554"/>
                <a:chExt cx="9173747" cy="607455"/>
              </a:xfrm>
            </p:grpSpPr>
            <p:sp>
              <p:nvSpPr>
                <p:cNvPr id="53" name="สี่เหลี่ยมผืนผ้า: มุมมน 48">
                  <a:extLst>
                    <a:ext uri="{FF2B5EF4-FFF2-40B4-BE49-F238E27FC236}">
                      <a16:creationId xmlns:a16="http://schemas.microsoft.com/office/drawing/2014/main" id="{DCE62B95-9C16-4E87-82CC-AF99B1F01983}"/>
                    </a:ext>
                  </a:extLst>
                </p:cNvPr>
                <p:cNvSpPr/>
                <p:nvPr/>
              </p:nvSpPr>
              <p:spPr>
                <a:xfrm>
                  <a:off x="5692012" y="65211"/>
                  <a:ext cx="3441748" cy="377690"/>
                </a:xfrm>
                <a:prstGeom prst="roundRect">
                  <a:avLst/>
                </a:prstGeom>
                <a:gradFill flip="none" rotWithShape="1">
                  <a:gsLst>
                    <a:gs pos="0">
                      <a:srgbClr val="8E7300"/>
                    </a:gs>
                    <a:gs pos="51000">
                      <a:srgbClr val="FFFFFF"/>
                    </a:gs>
                    <a:gs pos="76000">
                      <a:srgbClr val="BC9800"/>
                    </a:gs>
                    <a:gs pos="24000">
                      <a:srgbClr val="BC9800"/>
                    </a:gs>
                    <a:gs pos="100000">
                      <a:srgbClr val="9A7D00"/>
                    </a:gs>
                  </a:gsLst>
                  <a:lin ang="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2000"/>
                </a:p>
              </p:txBody>
            </p:sp>
            <p:sp>
              <p:nvSpPr>
                <p:cNvPr id="54" name="สี่เหลี่ยมผืนผ้า 47">
                  <a:extLst>
                    <a:ext uri="{FF2B5EF4-FFF2-40B4-BE49-F238E27FC236}">
                      <a16:creationId xmlns:a16="http://schemas.microsoft.com/office/drawing/2014/main" id="{667204FE-3C1C-4980-AD32-890094B05AFC}"/>
                    </a:ext>
                  </a:extLst>
                </p:cNvPr>
                <p:cNvSpPr/>
                <p:nvPr/>
              </p:nvSpPr>
              <p:spPr>
                <a:xfrm>
                  <a:off x="-29746" y="-164554"/>
                  <a:ext cx="9173747" cy="517884"/>
                </a:xfrm>
                <a:prstGeom prst="rect">
                  <a:avLst/>
                </a:prstGeom>
                <a:gradFill flip="none" rotWithShape="1">
                  <a:gsLst>
                    <a:gs pos="0">
                      <a:srgbClr val="8E7300"/>
                    </a:gs>
                    <a:gs pos="51000">
                      <a:srgbClr val="FFFFFF"/>
                    </a:gs>
                    <a:gs pos="76000">
                      <a:srgbClr val="BC9800"/>
                    </a:gs>
                    <a:gs pos="24000">
                      <a:srgbClr val="BC9800"/>
                    </a:gs>
                    <a:gs pos="100000">
                      <a:srgbClr val="9A7D00"/>
                    </a:gs>
                  </a:gsLst>
                  <a:lin ang="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2000"/>
                </a:p>
              </p:txBody>
            </p:sp>
            <p:sp>
              <p:nvSpPr>
                <p:cNvPr id="55" name="แผนผังลำดับงาน: ป้อนข้อมูลด้วยตนเอง 4">
                  <a:extLst>
                    <a:ext uri="{FF2B5EF4-FFF2-40B4-BE49-F238E27FC236}">
                      <a16:creationId xmlns:a16="http://schemas.microsoft.com/office/drawing/2014/main" id="{CDB1064D-F2C9-4D02-9722-A4463B75D08B}"/>
                    </a:ext>
                  </a:extLst>
                </p:cNvPr>
                <p:cNvSpPr/>
                <p:nvPr/>
              </p:nvSpPr>
              <p:spPr>
                <a:xfrm>
                  <a:off x="5883027" y="51469"/>
                  <a:ext cx="3260973" cy="301861"/>
                </a:xfrm>
                <a:prstGeom prst="flowChartAlternateProcess">
                  <a:avLst/>
                </a:prstGeom>
                <a:solidFill>
                  <a:srgbClr val="00206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2000" dirty="0"/>
                </a:p>
              </p:txBody>
            </p:sp>
            <p:sp>
              <p:nvSpPr>
                <p:cNvPr id="56" name="สี่เหลี่ยมผืนผ้า 3">
                  <a:extLst>
                    <a:ext uri="{FF2B5EF4-FFF2-40B4-BE49-F238E27FC236}">
                      <a16:creationId xmlns:a16="http://schemas.microsoft.com/office/drawing/2014/main" id="{8493D4F4-6FD8-4552-904E-DB7274115DA0}"/>
                    </a:ext>
                  </a:extLst>
                </p:cNvPr>
                <p:cNvSpPr/>
                <p:nvPr/>
              </p:nvSpPr>
              <p:spPr>
                <a:xfrm>
                  <a:off x="-29746" y="-164554"/>
                  <a:ext cx="9173747" cy="432048"/>
                </a:xfrm>
                <a:prstGeom prst="rect">
                  <a:avLst/>
                </a:prstGeom>
                <a:solidFill>
                  <a:srgbClr val="00206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2000"/>
                </a:p>
              </p:txBody>
            </p:sp>
          </p:grpSp>
          <p:grpSp>
            <p:nvGrpSpPr>
              <p:cNvPr id="50" name="กลุ่ม 9">
                <a:extLst>
                  <a:ext uri="{FF2B5EF4-FFF2-40B4-BE49-F238E27FC236}">
                    <a16:creationId xmlns:a16="http://schemas.microsoft.com/office/drawing/2014/main" id="{D2312BD0-5401-4FDB-9FF3-B1382B3C9639}"/>
                  </a:ext>
                </a:extLst>
              </p:cNvPr>
              <p:cNvGrpSpPr/>
              <p:nvPr/>
            </p:nvGrpSpPr>
            <p:grpSpPr>
              <a:xfrm>
                <a:off x="5792566" y="-271597"/>
                <a:ext cx="1899096" cy="1541268"/>
                <a:chOff x="5491686" y="-481268"/>
                <a:chExt cx="1709187" cy="1387141"/>
              </a:xfrm>
            </p:grpSpPr>
            <p:sp>
              <p:nvSpPr>
                <p:cNvPr id="51" name="วงรี 13">
                  <a:extLst>
                    <a:ext uri="{FF2B5EF4-FFF2-40B4-BE49-F238E27FC236}">
                      <a16:creationId xmlns:a16="http://schemas.microsoft.com/office/drawing/2014/main" id="{722B5707-C41F-4885-825E-D2676CEE49E1}"/>
                    </a:ext>
                  </a:extLst>
                </p:cNvPr>
                <p:cNvSpPr/>
                <p:nvPr/>
              </p:nvSpPr>
              <p:spPr>
                <a:xfrm>
                  <a:off x="5491686" y="-481268"/>
                  <a:ext cx="1709187" cy="1387141"/>
                </a:xfrm>
                <a:prstGeom prst="ellipse">
                  <a:avLst/>
                </a:prstGeom>
                <a:solidFill>
                  <a:srgbClr val="FBF7F1"/>
                </a:solidFill>
                <a:ln>
                  <a:noFill/>
                </a:ln>
                <a:effectLst>
                  <a:softEdge rad="3175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2000"/>
                </a:p>
              </p:txBody>
            </p:sp>
            <p:pic>
              <p:nvPicPr>
                <p:cNvPr id="52" name="รูปภาพ 65">
                  <a:extLst>
                    <a:ext uri="{FF2B5EF4-FFF2-40B4-BE49-F238E27FC236}">
                      <a16:creationId xmlns:a16="http://schemas.microsoft.com/office/drawing/2014/main" id="{EF9B53AA-6A14-4E04-B937-D6234A306BD7}"/>
                    </a:ext>
                  </a:extLst>
                </p:cNvPr>
                <p:cNvPicPr>
                  <a:picLocks noChangeAspect="1"/>
                </p:cNvPicPr>
                <p:nvPr/>
              </p:nvPicPr>
              <p:blipFill rotWithShape="1">
                <a:blip r:embed="rId3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r="65168" b="30186"/>
                <a:stretch/>
              </p:blipFill>
              <p:spPr>
                <a:xfrm>
                  <a:off x="5978910" y="-202056"/>
                  <a:ext cx="857563" cy="565764"/>
                </a:xfrm>
                <a:custGeom>
                  <a:avLst/>
                  <a:gdLst>
                    <a:gd name="connsiteX0" fmla="*/ 0 w 1500565"/>
                    <a:gd name="connsiteY0" fmla="*/ 0 h 990006"/>
                    <a:gd name="connsiteX1" fmla="*/ 1500565 w 1500565"/>
                    <a:gd name="connsiteY1" fmla="*/ 0 h 990006"/>
                    <a:gd name="connsiteX2" fmla="*/ 1500565 w 1500565"/>
                    <a:gd name="connsiteY2" fmla="*/ 699241 h 990006"/>
                    <a:gd name="connsiteX3" fmla="*/ 1454656 w 1500565"/>
                    <a:gd name="connsiteY3" fmla="*/ 699241 h 990006"/>
                    <a:gd name="connsiteX4" fmla="*/ 1454656 w 1500565"/>
                    <a:gd name="connsiteY4" fmla="*/ 958222 h 990006"/>
                    <a:gd name="connsiteX5" fmla="*/ 1500565 w 1500565"/>
                    <a:gd name="connsiteY5" fmla="*/ 958222 h 990006"/>
                    <a:gd name="connsiteX6" fmla="*/ 1500565 w 1500565"/>
                    <a:gd name="connsiteY6" fmla="*/ 990006 h 990006"/>
                    <a:gd name="connsiteX7" fmla="*/ 0 w 1500565"/>
                    <a:gd name="connsiteY7" fmla="*/ 990006 h 9900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00565" h="990006">
                      <a:moveTo>
                        <a:pt x="0" y="0"/>
                      </a:moveTo>
                      <a:lnTo>
                        <a:pt x="1500565" y="0"/>
                      </a:lnTo>
                      <a:lnTo>
                        <a:pt x="1500565" y="699241"/>
                      </a:lnTo>
                      <a:lnTo>
                        <a:pt x="1454656" y="699241"/>
                      </a:lnTo>
                      <a:lnTo>
                        <a:pt x="1454656" y="958222"/>
                      </a:lnTo>
                      <a:lnTo>
                        <a:pt x="1500565" y="958222"/>
                      </a:lnTo>
                      <a:lnTo>
                        <a:pt x="1500565" y="990006"/>
                      </a:lnTo>
                      <a:lnTo>
                        <a:pt x="0" y="990006"/>
                      </a:lnTo>
                      <a:close/>
                    </a:path>
                  </a:pathLst>
                </a:custGeom>
              </p:spPr>
            </p:pic>
          </p:grpSp>
        </p:grpSp>
        <p:sp>
          <p:nvSpPr>
            <p:cNvPr id="48" name="กล่องข้อความ 8">
              <a:extLst>
                <a:ext uri="{FF2B5EF4-FFF2-40B4-BE49-F238E27FC236}">
                  <a16:creationId xmlns:a16="http://schemas.microsoft.com/office/drawing/2014/main" id="{BF84CABE-5C70-4013-8958-0D4F9CD0D474}"/>
                </a:ext>
              </a:extLst>
            </p:cNvPr>
            <p:cNvSpPr txBox="1"/>
            <p:nvPr/>
          </p:nvSpPr>
          <p:spPr>
            <a:xfrm>
              <a:off x="7699853" y="30291"/>
              <a:ext cx="2493196" cy="52629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lnSpc>
                  <a:spcPct val="120000"/>
                </a:lnSpc>
              </a:pPr>
              <a:r>
                <a:rPr lang="en-US" sz="1200" b="1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Chulabhorn Likit Text" panose="00000500000000000000" pitchFamily="50" charset="-34"/>
                  <a:cs typeface="Chulabhorn Likit Text" panose="00000500000000000000" pitchFamily="50" charset="-34"/>
                </a:rPr>
                <a:t>60 </a:t>
              </a:r>
              <a:r>
                <a:rPr lang="th-TH" sz="1200" b="1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Chulabhorn Likit Text" panose="00000500000000000000" pitchFamily="50" charset="-34"/>
                  <a:cs typeface="Chulabhorn Likit Text" panose="00000500000000000000" pitchFamily="50" charset="-34"/>
                </a:rPr>
                <a:t>ปี กรมการพัฒนาชุมชน</a:t>
              </a:r>
            </a:p>
            <a:p>
              <a:pPr>
                <a:lnSpc>
                  <a:spcPct val="120000"/>
                </a:lnSpc>
              </a:pPr>
              <a:r>
                <a:rPr lang="th-TH" sz="1200" b="1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Chulabhorn Likit Text" panose="00000500000000000000" pitchFamily="50" charset="-34"/>
                  <a:cs typeface="Chulabhorn Likit Text" panose="00000500000000000000" pitchFamily="50" charset="-34"/>
                </a:rPr>
                <a:t>สร้างสรรค์ชุมชน สร้างคน สร้างชาติ</a:t>
              </a:r>
              <a:endParaRPr lang="en-US" sz="12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hulabhorn Likit Text" panose="00000500000000000000" pitchFamily="50" charset="-34"/>
                <a:cs typeface="Chulabhorn Likit Text" panose="00000500000000000000" pitchFamily="50" charset="-34"/>
              </a:endParaRPr>
            </a:p>
          </p:txBody>
        </p:sp>
      </p:grpSp>
      <p:sp>
        <p:nvSpPr>
          <p:cNvPr id="4" name="สี่เหลี่ยมผืนผ้า: มุมมน 24">
            <a:extLst>
              <a:ext uri="{FF2B5EF4-FFF2-40B4-BE49-F238E27FC236}">
                <a16:creationId xmlns:a16="http://schemas.microsoft.com/office/drawing/2014/main" id="{4597E44C-C20E-41FD-89B2-146659B29195}"/>
              </a:ext>
            </a:extLst>
          </p:cNvPr>
          <p:cNvSpPr/>
          <p:nvPr/>
        </p:nvSpPr>
        <p:spPr>
          <a:xfrm>
            <a:off x="0" y="2857500"/>
            <a:ext cx="10160000" cy="826182"/>
          </a:xfrm>
          <a:prstGeom prst="roundRect">
            <a:avLst/>
          </a:prstGeom>
          <a:noFill/>
          <a:ln>
            <a:noFill/>
          </a:ln>
          <a:scene3d>
            <a:camera prst="orthographicFront"/>
            <a:lightRig rig="threePt" dir="t"/>
          </a:scene3d>
          <a:sp3d>
            <a:bevelT w="139700" h="139700" prst="divot"/>
          </a:sp3d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rtlCol="0" anchor="t"/>
          <a:lstStyle/>
          <a:p>
            <a:pPr algn="ctr"/>
            <a:r>
              <a:rPr lang="th-TH" sz="2400" b="1" dirty="0">
                <a:ln>
                  <a:solidFill>
                    <a:schemeClr val="tx1"/>
                  </a:solidFill>
                </a:ln>
                <a:solidFill>
                  <a:schemeClr val="tx1"/>
                </a:solidFill>
                <a:latin typeface="Chulabhorn Likit Text" panose="00000500000000000000" pitchFamily="50" charset="-34"/>
                <a:ea typeface="Times New Roman" panose="02020603050405020304" pitchFamily="18" charset="0"/>
                <a:cs typeface="Chulabhorn Likit Text" panose="00000500000000000000" pitchFamily="50" charset="-34"/>
              </a:rPr>
              <a:t>6.1 ........................................................................</a:t>
            </a:r>
            <a:endParaRPr lang="en-US" sz="2400" b="1" dirty="0">
              <a:ln>
                <a:solidFill>
                  <a:schemeClr val="tx1"/>
                </a:solidFill>
              </a:ln>
              <a:solidFill>
                <a:schemeClr val="tx1"/>
              </a:solidFill>
              <a:latin typeface="Chulabhorn Likit Text" panose="00000500000000000000" pitchFamily="50" charset="-34"/>
              <a:ea typeface="Times New Roman" panose="02020603050405020304" pitchFamily="18" charset="0"/>
              <a:cs typeface="Chulabhorn Likit Text" panose="00000500000000000000" pitchFamily="50" charset="-34"/>
            </a:endParaRPr>
          </a:p>
        </p:txBody>
      </p:sp>
      <p:sp>
        <p:nvSpPr>
          <p:cNvPr id="34" name="TextBox 33"/>
          <p:cNvSpPr txBox="1"/>
          <p:nvPr/>
        </p:nvSpPr>
        <p:spPr>
          <a:xfrm>
            <a:off x="1233031" y="27015"/>
            <a:ext cx="3617682" cy="431657"/>
          </a:xfrm>
          <a:prstGeom prst="rect">
            <a:avLst/>
          </a:prstGeom>
          <a:noFill/>
          <a:ln>
            <a:noFill/>
          </a:ln>
          <a:effectLst>
            <a:outerShdw blurRad="57785" dist="33020" dir="318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brightRoom" dir="t">
              <a:rot lat="0" lon="0" rev="600000"/>
            </a:lightRig>
          </a:scene3d>
          <a:sp3d prstMaterial="metal">
            <a:bevelT w="38100" h="57150" prst="angle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>
              <a:lnSpc>
                <a:spcPct val="130000"/>
              </a:lnSpc>
            </a:pPr>
            <a:r>
              <a:rPr lang="th-TH" b="1" dirty="0">
                <a:solidFill>
                  <a:schemeClr val="bg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ระเบียบวาระที่ 6 เรื่อง อื่น ๆ</a:t>
            </a:r>
          </a:p>
        </p:txBody>
      </p:sp>
      <p:grpSp>
        <p:nvGrpSpPr>
          <p:cNvPr id="29" name="Group 28"/>
          <p:cNvGrpSpPr/>
          <p:nvPr/>
        </p:nvGrpSpPr>
        <p:grpSpPr>
          <a:xfrm>
            <a:off x="-23583" y="5154909"/>
            <a:ext cx="10183585" cy="694389"/>
            <a:chOff x="-23583" y="5134125"/>
            <a:chExt cx="10183585" cy="715174"/>
          </a:xfrm>
        </p:grpSpPr>
        <p:grpSp>
          <p:nvGrpSpPr>
            <p:cNvPr id="30" name="กลุ่ม 1">
              <a:extLst>
                <a:ext uri="{FF2B5EF4-FFF2-40B4-BE49-F238E27FC236}">
                  <a16:creationId xmlns:a16="http://schemas.microsoft.com/office/drawing/2014/main" id="{58DAA6D8-19A9-434E-BD10-9F227ECAADEE}"/>
                </a:ext>
              </a:extLst>
            </p:cNvPr>
            <p:cNvGrpSpPr/>
            <p:nvPr/>
          </p:nvGrpSpPr>
          <p:grpSpPr>
            <a:xfrm>
              <a:off x="-23583" y="5274993"/>
              <a:ext cx="10183585" cy="470079"/>
              <a:chOff x="-21226" y="4621292"/>
              <a:chExt cx="9165227" cy="561020"/>
            </a:xfrm>
          </p:grpSpPr>
          <p:grpSp>
            <p:nvGrpSpPr>
              <p:cNvPr id="40" name="กลุ่ม 7">
                <a:extLst>
                  <a:ext uri="{FF2B5EF4-FFF2-40B4-BE49-F238E27FC236}">
                    <a16:creationId xmlns:a16="http://schemas.microsoft.com/office/drawing/2014/main" id="{30C28730-7CDF-4231-A774-6A7122EB4AEA}"/>
                  </a:ext>
                </a:extLst>
              </p:cNvPr>
              <p:cNvGrpSpPr/>
              <p:nvPr/>
            </p:nvGrpSpPr>
            <p:grpSpPr>
              <a:xfrm>
                <a:off x="-21226" y="4635401"/>
                <a:ext cx="5133813" cy="546911"/>
                <a:chOff x="-45702" y="6428830"/>
                <a:chExt cx="7109733" cy="450425"/>
              </a:xfrm>
            </p:grpSpPr>
            <p:sp>
              <p:nvSpPr>
                <p:cNvPr id="44" name="รูปแบบอิสระ: รูปร่าง 55">
                  <a:extLst>
                    <a:ext uri="{FF2B5EF4-FFF2-40B4-BE49-F238E27FC236}">
                      <a16:creationId xmlns:a16="http://schemas.microsoft.com/office/drawing/2014/main" id="{447532BC-F1AF-418B-B954-69A21822D4D1}"/>
                    </a:ext>
                  </a:extLst>
                </p:cNvPr>
                <p:cNvSpPr/>
                <p:nvPr/>
              </p:nvSpPr>
              <p:spPr>
                <a:xfrm>
                  <a:off x="-16309" y="6508953"/>
                  <a:ext cx="6875685" cy="339767"/>
                </a:xfrm>
                <a:custGeom>
                  <a:avLst/>
                  <a:gdLst>
                    <a:gd name="connsiteX0" fmla="*/ 0 w 6028447"/>
                    <a:gd name="connsiteY0" fmla="*/ 0 h 339767"/>
                    <a:gd name="connsiteX1" fmla="*/ 6028447 w 6028447"/>
                    <a:gd name="connsiteY1" fmla="*/ 0 h 339767"/>
                    <a:gd name="connsiteX2" fmla="*/ 5679852 w 6028447"/>
                    <a:gd name="connsiteY2" fmla="*/ 339767 h 339767"/>
                    <a:gd name="connsiteX3" fmla="*/ 0 w 6028447"/>
                    <a:gd name="connsiteY3" fmla="*/ 339767 h 339767"/>
                    <a:gd name="connsiteX4" fmla="*/ 0 w 6028447"/>
                    <a:gd name="connsiteY4" fmla="*/ 0 h 3397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028447" h="339767">
                      <a:moveTo>
                        <a:pt x="0" y="0"/>
                      </a:moveTo>
                      <a:lnTo>
                        <a:pt x="6028447" y="0"/>
                      </a:lnTo>
                      <a:lnTo>
                        <a:pt x="5679852" y="339767"/>
                      </a:lnTo>
                      <a:lnTo>
                        <a:pt x="0" y="33976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th-TH" sz="2000" dirty="0"/>
                </a:p>
              </p:txBody>
            </p:sp>
            <p:sp>
              <p:nvSpPr>
                <p:cNvPr id="45" name="รูปแบบอิสระ: รูปร่าง 50">
                  <a:extLst>
                    <a:ext uri="{FF2B5EF4-FFF2-40B4-BE49-F238E27FC236}">
                      <a16:creationId xmlns:a16="http://schemas.microsoft.com/office/drawing/2014/main" id="{72AD55B9-27A4-40A2-86AD-A09FD1FBB379}"/>
                    </a:ext>
                  </a:extLst>
                </p:cNvPr>
                <p:cNvSpPr/>
                <p:nvPr/>
              </p:nvSpPr>
              <p:spPr>
                <a:xfrm>
                  <a:off x="-45702" y="6433550"/>
                  <a:ext cx="7025615" cy="426691"/>
                </a:xfrm>
                <a:custGeom>
                  <a:avLst/>
                  <a:gdLst>
                    <a:gd name="connsiteX0" fmla="*/ 0 w 6123140"/>
                    <a:gd name="connsiteY0" fmla="*/ 0 h 426691"/>
                    <a:gd name="connsiteX1" fmla="*/ 6123140 w 6123140"/>
                    <a:gd name="connsiteY1" fmla="*/ 0 h 426691"/>
                    <a:gd name="connsiteX2" fmla="*/ 6008569 w 6123140"/>
                    <a:gd name="connsiteY2" fmla="*/ 111669 h 426691"/>
                    <a:gd name="connsiteX3" fmla="*/ 5685361 w 6123140"/>
                    <a:gd name="connsiteY3" fmla="*/ 426691 h 426691"/>
                    <a:gd name="connsiteX4" fmla="*/ 5679852 w 6123140"/>
                    <a:gd name="connsiteY4" fmla="*/ 426691 h 426691"/>
                    <a:gd name="connsiteX5" fmla="*/ 6028447 w 6123140"/>
                    <a:gd name="connsiteY5" fmla="*/ 86924 h 426691"/>
                    <a:gd name="connsiteX6" fmla="*/ 0 w 6123140"/>
                    <a:gd name="connsiteY6" fmla="*/ 86924 h 426691"/>
                    <a:gd name="connsiteX7" fmla="*/ 0 w 6123140"/>
                    <a:gd name="connsiteY7" fmla="*/ 0 h 4266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123140" h="426691">
                      <a:moveTo>
                        <a:pt x="0" y="0"/>
                      </a:moveTo>
                      <a:lnTo>
                        <a:pt x="6123140" y="0"/>
                      </a:lnTo>
                      <a:lnTo>
                        <a:pt x="6008569" y="111669"/>
                      </a:lnTo>
                      <a:lnTo>
                        <a:pt x="5685361" y="426691"/>
                      </a:lnTo>
                      <a:lnTo>
                        <a:pt x="5679852" y="426691"/>
                      </a:lnTo>
                      <a:lnTo>
                        <a:pt x="6028447" y="86924"/>
                      </a:lnTo>
                      <a:lnTo>
                        <a:pt x="0" y="8692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>
                  <a:gsLst>
                    <a:gs pos="0">
                      <a:srgbClr val="FBE4AE"/>
                    </a:gs>
                    <a:gs pos="13000">
                      <a:srgbClr val="BD922A"/>
                    </a:gs>
                    <a:gs pos="21001">
                      <a:srgbClr val="BD922A"/>
                    </a:gs>
                    <a:gs pos="63000">
                      <a:srgbClr val="FBE4AE"/>
                    </a:gs>
                    <a:gs pos="67000">
                      <a:srgbClr val="BD922A"/>
                    </a:gs>
                    <a:gs pos="69000">
                      <a:srgbClr val="835E17"/>
                    </a:gs>
                    <a:gs pos="82001">
                      <a:srgbClr val="A28949"/>
                    </a:gs>
                    <a:gs pos="100000">
                      <a:srgbClr val="FAE3B7"/>
                    </a:gs>
                  </a:gsLst>
                  <a:lin ang="0" scaled="1"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th-TH" sz="2000" dirty="0"/>
                </a:p>
              </p:txBody>
            </p:sp>
            <p:sp>
              <p:nvSpPr>
                <p:cNvPr id="46" name="รูปแบบอิสระ: รูปร่าง 49">
                  <a:extLst>
                    <a:ext uri="{FF2B5EF4-FFF2-40B4-BE49-F238E27FC236}">
                      <a16:creationId xmlns:a16="http://schemas.microsoft.com/office/drawing/2014/main" id="{0CC04605-512B-40BA-BB6C-C4CA6329F254}"/>
                    </a:ext>
                  </a:extLst>
                </p:cNvPr>
                <p:cNvSpPr/>
                <p:nvPr/>
              </p:nvSpPr>
              <p:spPr>
                <a:xfrm rot="380166">
                  <a:off x="6515308" y="6428830"/>
                  <a:ext cx="548723" cy="450425"/>
                </a:xfrm>
                <a:custGeom>
                  <a:avLst/>
                  <a:gdLst>
                    <a:gd name="connsiteX0" fmla="*/ 411471 w 524882"/>
                    <a:gd name="connsiteY0" fmla="*/ 0 h 426691"/>
                    <a:gd name="connsiteX1" fmla="*/ 524882 w 524882"/>
                    <a:gd name="connsiteY1" fmla="*/ 0 h 426691"/>
                    <a:gd name="connsiteX2" fmla="*/ 113411 w 524882"/>
                    <a:gd name="connsiteY2" fmla="*/ 426691 h 426691"/>
                    <a:gd name="connsiteX3" fmla="*/ 0 w 524882"/>
                    <a:gd name="connsiteY3" fmla="*/ 426691 h 426691"/>
                    <a:gd name="connsiteX4" fmla="*/ 411471 w 524882"/>
                    <a:gd name="connsiteY4" fmla="*/ 0 h 4266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24882" h="426691">
                      <a:moveTo>
                        <a:pt x="411471" y="0"/>
                      </a:moveTo>
                      <a:lnTo>
                        <a:pt x="524882" y="0"/>
                      </a:lnTo>
                      <a:lnTo>
                        <a:pt x="113411" y="426691"/>
                      </a:lnTo>
                      <a:lnTo>
                        <a:pt x="0" y="426691"/>
                      </a:lnTo>
                      <a:lnTo>
                        <a:pt x="411471" y="0"/>
                      </a:ln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FBE4AE"/>
                    </a:gs>
                    <a:gs pos="13000">
                      <a:srgbClr val="BD922A"/>
                    </a:gs>
                    <a:gs pos="21001">
                      <a:srgbClr val="BD922A"/>
                    </a:gs>
                    <a:gs pos="63000">
                      <a:srgbClr val="FBE4AE"/>
                    </a:gs>
                    <a:gs pos="67000">
                      <a:srgbClr val="BD922A"/>
                    </a:gs>
                    <a:gs pos="69000">
                      <a:srgbClr val="835E17"/>
                    </a:gs>
                    <a:gs pos="82001">
                      <a:srgbClr val="A28949"/>
                    </a:gs>
                    <a:gs pos="100000">
                      <a:srgbClr val="FAE3B7"/>
                    </a:gs>
                  </a:gsLst>
                  <a:path path="circle">
                    <a:fillToRect l="100000" b="100000"/>
                  </a:path>
                  <a:tileRect t="-100000" r="-100000"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th-TH" sz="2000"/>
                </a:p>
              </p:txBody>
            </p:sp>
          </p:grpSp>
          <p:grpSp>
            <p:nvGrpSpPr>
              <p:cNvPr id="41" name="กลุ่ม 4">
                <a:extLst>
                  <a:ext uri="{FF2B5EF4-FFF2-40B4-BE49-F238E27FC236}">
                    <a16:creationId xmlns:a16="http://schemas.microsoft.com/office/drawing/2014/main" id="{33080593-C486-4A4E-A259-28A964353B4D}"/>
                  </a:ext>
                </a:extLst>
              </p:cNvPr>
              <p:cNvGrpSpPr/>
              <p:nvPr/>
            </p:nvGrpSpPr>
            <p:grpSpPr>
              <a:xfrm>
                <a:off x="7524888" y="4621292"/>
                <a:ext cx="1619113" cy="531030"/>
                <a:chOff x="9543115" y="6415804"/>
                <a:chExt cx="2661401" cy="453428"/>
              </a:xfrm>
            </p:grpSpPr>
            <p:sp>
              <p:nvSpPr>
                <p:cNvPr id="42" name="รูปแบบอิสระ: รูปร่าง 38">
                  <a:extLst>
                    <a:ext uri="{FF2B5EF4-FFF2-40B4-BE49-F238E27FC236}">
                      <a16:creationId xmlns:a16="http://schemas.microsoft.com/office/drawing/2014/main" id="{18287458-5345-45BB-A7B2-0AE1DDE4E433}"/>
                    </a:ext>
                  </a:extLst>
                </p:cNvPr>
                <p:cNvSpPr/>
                <p:nvPr/>
              </p:nvSpPr>
              <p:spPr>
                <a:xfrm>
                  <a:off x="9543115" y="6415804"/>
                  <a:ext cx="2661398" cy="441288"/>
                </a:xfrm>
                <a:custGeom>
                  <a:avLst/>
                  <a:gdLst>
                    <a:gd name="connsiteX0" fmla="*/ 437779 w 1373020"/>
                    <a:gd name="connsiteY0" fmla="*/ 0 h 426691"/>
                    <a:gd name="connsiteX1" fmla="*/ 1373020 w 1373020"/>
                    <a:gd name="connsiteY1" fmla="*/ 0 h 426691"/>
                    <a:gd name="connsiteX2" fmla="*/ 1373020 w 1373020"/>
                    <a:gd name="connsiteY2" fmla="*/ 426691 h 426691"/>
                    <a:gd name="connsiteX3" fmla="*/ 0 w 1373020"/>
                    <a:gd name="connsiteY3" fmla="*/ 426691 h 426691"/>
                    <a:gd name="connsiteX4" fmla="*/ 323208 w 1373020"/>
                    <a:gd name="connsiteY4" fmla="*/ 111669 h 426691"/>
                    <a:gd name="connsiteX5" fmla="*/ 437779 w 1373020"/>
                    <a:gd name="connsiteY5" fmla="*/ 0 h 4266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73020" h="426691">
                      <a:moveTo>
                        <a:pt x="437779" y="0"/>
                      </a:moveTo>
                      <a:lnTo>
                        <a:pt x="1373020" y="0"/>
                      </a:lnTo>
                      <a:lnTo>
                        <a:pt x="1373020" y="426691"/>
                      </a:lnTo>
                      <a:lnTo>
                        <a:pt x="0" y="426691"/>
                      </a:lnTo>
                      <a:lnTo>
                        <a:pt x="323208" y="111669"/>
                      </a:lnTo>
                      <a:lnTo>
                        <a:pt x="437779" y="0"/>
                      </a:lnTo>
                      <a:close/>
                    </a:path>
                  </a:pathLst>
                </a:custGeom>
                <a:gradFill>
                  <a:gsLst>
                    <a:gs pos="0">
                      <a:srgbClr val="FBE4AE"/>
                    </a:gs>
                    <a:gs pos="13000">
                      <a:srgbClr val="BD922A"/>
                    </a:gs>
                    <a:gs pos="21001">
                      <a:srgbClr val="BD922A"/>
                    </a:gs>
                    <a:gs pos="63000">
                      <a:srgbClr val="FBE4AE"/>
                    </a:gs>
                    <a:gs pos="67000">
                      <a:srgbClr val="BD922A"/>
                    </a:gs>
                    <a:gs pos="69000">
                      <a:srgbClr val="835E17"/>
                    </a:gs>
                    <a:gs pos="82001">
                      <a:srgbClr val="A28949"/>
                    </a:gs>
                    <a:gs pos="100000">
                      <a:srgbClr val="FAE3B7"/>
                    </a:gs>
                  </a:gsLst>
                  <a:lin ang="0" scaled="1"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th-TH" sz="2000"/>
                </a:p>
              </p:txBody>
            </p:sp>
            <p:sp>
              <p:nvSpPr>
                <p:cNvPr id="43" name="รูปแบบอิสระ: รูปร่าง 31">
                  <a:extLst>
                    <a:ext uri="{FF2B5EF4-FFF2-40B4-BE49-F238E27FC236}">
                      <a16:creationId xmlns:a16="http://schemas.microsoft.com/office/drawing/2014/main" id="{CB515603-CB57-4A48-B8A7-C4BD2C469F4B}"/>
                    </a:ext>
                  </a:extLst>
                </p:cNvPr>
                <p:cNvSpPr/>
                <p:nvPr/>
              </p:nvSpPr>
              <p:spPr>
                <a:xfrm>
                  <a:off x="9543115" y="6510930"/>
                  <a:ext cx="2661401" cy="358302"/>
                </a:xfrm>
                <a:custGeom>
                  <a:avLst/>
                  <a:gdLst>
                    <a:gd name="connsiteX0" fmla="*/ 349528 w 1399340"/>
                    <a:gd name="connsiteY0" fmla="*/ 0 h 340675"/>
                    <a:gd name="connsiteX1" fmla="*/ 1399340 w 1399340"/>
                    <a:gd name="connsiteY1" fmla="*/ 0 h 340675"/>
                    <a:gd name="connsiteX2" fmla="*/ 1399340 w 1399340"/>
                    <a:gd name="connsiteY2" fmla="*/ 340675 h 340675"/>
                    <a:gd name="connsiteX3" fmla="*/ 0 w 1399340"/>
                    <a:gd name="connsiteY3" fmla="*/ 340675 h 340675"/>
                    <a:gd name="connsiteX4" fmla="*/ 349528 w 1399340"/>
                    <a:gd name="connsiteY4" fmla="*/ 0 h 3406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99340" h="340675">
                      <a:moveTo>
                        <a:pt x="349528" y="0"/>
                      </a:moveTo>
                      <a:lnTo>
                        <a:pt x="1399340" y="0"/>
                      </a:lnTo>
                      <a:lnTo>
                        <a:pt x="1399340" y="340675"/>
                      </a:lnTo>
                      <a:lnTo>
                        <a:pt x="0" y="340675"/>
                      </a:lnTo>
                      <a:lnTo>
                        <a:pt x="349528" y="0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th-TH" sz="2000"/>
                </a:p>
              </p:txBody>
            </p:sp>
          </p:grpSp>
        </p:grpSp>
        <p:pic>
          <p:nvPicPr>
            <p:cNvPr id="31" name="Picture 23">
              <a:extLst>
                <a:ext uri="{FF2B5EF4-FFF2-40B4-BE49-F238E27FC236}">
                  <a16:creationId xmlns:a16="http://schemas.microsoft.com/office/drawing/2014/main" id="{A9FCDA38-8F0B-49DF-8F2E-B899B1F3623D}"/>
                </a:ext>
              </a:extLst>
            </p:cNvPr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699853" y="5264104"/>
              <a:ext cx="625615" cy="408428"/>
            </a:xfrm>
            <a:prstGeom prst="rect">
              <a:avLst/>
            </a:prstGeom>
          </p:spPr>
        </p:pic>
        <p:pic>
          <p:nvPicPr>
            <p:cNvPr id="35" name="Picture 24">
              <a:extLst>
                <a:ext uri="{FF2B5EF4-FFF2-40B4-BE49-F238E27FC236}">
                  <a16:creationId xmlns:a16="http://schemas.microsoft.com/office/drawing/2014/main" id="{199745AA-CFB3-443D-A566-E11575BA5223}"/>
                </a:ext>
              </a:extLst>
            </p:cNvPr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440755" y="5252961"/>
              <a:ext cx="384697" cy="433336"/>
            </a:xfrm>
            <a:prstGeom prst="rect">
              <a:avLst/>
            </a:prstGeom>
          </p:spPr>
        </p:pic>
        <p:pic>
          <p:nvPicPr>
            <p:cNvPr id="36" name="Picture 35">
              <a:extLst>
                <a:ext uri="{FF2B5EF4-FFF2-40B4-BE49-F238E27FC236}">
                  <a16:creationId xmlns:a16="http://schemas.microsoft.com/office/drawing/2014/main" id="{9584FECB-F937-4F01-8CDD-C92F98A2F1BC}"/>
                </a:ext>
              </a:extLst>
            </p:cNvPr>
            <p:cNvPicPr>
              <a:picLocks noChangeAspect="1"/>
            </p:cNvPicPr>
            <p:nvPr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882063" y="5338458"/>
              <a:ext cx="373365" cy="309768"/>
            </a:xfrm>
            <a:prstGeom prst="rect">
              <a:avLst/>
            </a:prstGeom>
          </p:spPr>
        </p:pic>
        <p:pic>
          <p:nvPicPr>
            <p:cNvPr id="37" name="Picture 36">
              <a:extLst>
                <a:ext uri="{FF2B5EF4-FFF2-40B4-BE49-F238E27FC236}">
                  <a16:creationId xmlns:a16="http://schemas.microsoft.com/office/drawing/2014/main" id="{62FFD426-AD6C-47DA-99D3-A7217E240C18}"/>
                </a:ext>
              </a:extLst>
            </p:cNvPr>
            <p:cNvPicPr>
              <a:picLocks noChangeAspect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345100" y="5340250"/>
              <a:ext cx="281130" cy="303691"/>
            </a:xfrm>
            <a:prstGeom prst="rect">
              <a:avLst/>
            </a:prstGeom>
          </p:spPr>
        </p:pic>
        <p:pic>
          <p:nvPicPr>
            <p:cNvPr id="38" name="Picture 2" descr="C:\Users\Administrator\Desktop\change for good.png"/>
            <p:cNvPicPr>
              <a:picLocks noChangeAspect="1" noChangeArrowheads="1"/>
            </p:cNvPicPr>
            <p:nvPr/>
          </p:nvPicPr>
          <p:blipFill>
            <a:blip r:embed="rId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606130" y="5281839"/>
              <a:ext cx="890907" cy="501037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39" name="รูปแบบอิสระ: รูปร่าง 49">
              <a:extLst>
                <a:ext uri="{FF2B5EF4-FFF2-40B4-BE49-F238E27FC236}">
                  <a16:creationId xmlns:a16="http://schemas.microsoft.com/office/drawing/2014/main" id="{0CC04605-512B-40BA-BB6C-C4CA6329F254}"/>
                </a:ext>
              </a:extLst>
            </p:cNvPr>
            <p:cNvSpPr/>
            <p:nvPr/>
          </p:nvSpPr>
          <p:spPr>
            <a:xfrm rot="1816843">
              <a:off x="8384884" y="5134125"/>
              <a:ext cx="366819" cy="715174"/>
            </a:xfrm>
            <a:custGeom>
              <a:avLst/>
              <a:gdLst>
                <a:gd name="connsiteX0" fmla="*/ 411471 w 524882"/>
                <a:gd name="connsiteY0" fmla="*/ 0 h 426691"/>
                <a:gd name="connsiteX1" fmla="*/ 524882 w 524882"/>
                <a:gd name="connsiteY1" fmla="*/ 0 h 426691"/>
                <a:gd name="connsiteX2" fmla="*/ 113411 w 524882"/>
                <a:gd name="connsiteY2" fmla="*/ 426691 h 426691"/>
                <a:gd name="connsiteX3" fmla="*/ 0 w 524882"/>
                <a:gd name="connsiteY3" fmla="*/ 426691 h 426691"/>
                <a:gd name="connsiteX4" fmla="*/ 411471 w 524882"/>
                <a:gd name="connsiteY4" fmla="*/ 0 h 426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4882" h="426691">
                  <a:moveTo>
                    <a:pt x="411471" y="0"/>
                  </a:moveTo>
                  <a:lnTo>
                    <a:pt x="524882" y="0"/>
                  </a:lnTo>
                  <a:lnTo>
                    <a:pt x="113411" y="426691"/>
                  </a:lnTo>
                  <a:lnTo>
                    <a:pt x="0" y="426691"/>
                  </a:lnTo>
                  <a:lnTo>
                    <a:pt x="411471" y="0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BE4AE"/>
                </a:gs>
                <a:gs pos="13000">
                  <a:srgbClr val="BD922A"/>
                </a:gs>
                <a:gs pos="21001">
                  <a:srgbClr val="BD922A"/>
                </a:gs>
                <a:gs pos="63000">
                  <a:srgbClr val="FBE4AE"/>
                </a:gs>
                <a:gs pos="67000">
                  <a:srgbClr val="BD922A"/>
                </a:gs>
                <a:gs pos="69000">
                  <a:srgbClr val="835E17"/>
                </a:gs>
                <a:gs pos="82001">
                  <a:srgbClr val="A28949"/>
                </a:gs>
                <a:gs pos="100000">
                  <a:srgbClr val="FAE3B7"/>
                </a:gs>
              </a:gsLst>
              <a:path path="circle">
                <a:fillToRect l="100000" b="100000"/>
              </a:path>
              <a:tileRect t="-100000" r="-10000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th-TH" sz="2000"/>
            </a:p>
          </p:txBody>
        </p:sp>
      </p:grpSp>
      <p:sp>
        <p:nvSpPr>
          <p:cNvPr id="47" name="TextBox 7"/>
          <p:cNvSpPr txBox="1"/>
          <p:nvPr/>
        </p:nvSpPr>
        <p:spPr>
          <a:xfrm>
            <a:off x="216981" y="5442506"/>
            <a:ext cx="5166910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th-TH" sz="1000" b="1" dirty="0">
                <a:solidFill>
                  <a:schemeClr val="bg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เศรษฐกิจฐานรากมั่นคง ชุมชนเข้มแข็งอย่างยั่งยืน ด้วยหลักปรัชญาของเศรษฐกิจพอเพียง</a:t>
            </a:r>
          </a:p>
        </p:txBody>
      </p:sp>
    </p:spTree>
    <p:extLst>
      <p:ext uri="{BB962C8B-B14F-4D97-AF65-F5344CB8AC3E}">
        <p14:creationId xmlns:p14="http://schemas.microsoft.com/office/powerpoint/2010/main" val="64145797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6" name="Group 25"/>
          <p:cNvGrpSpPr/>
          <p:nvPr/>
        </p:nvGrpSpPr>
        <p:grpSpPr>
          <a:xfrm>
            <a:off x="-23583" y="5154909"/>
            <a:ext cx="10183585" cy="694389"/>
            <a:chOff x="-23583" y="5154909"/>
            <a:chExt cx="10183585" cy="694389"/>
          </a:xfrm>
        </p:grpSpPr>
        <p:grpSp>
          <p:nvGrpSpPr>
            <p:cNvPr id="27" name="Group 26"/>
            <p:cNvGrpSpPr/>
            <p:nvPr/>
          </p:nvGrpSpPr>
          <p:grpSpPr>
            <a:xfrm>
              <a:off x="-23583" y="5154909"/>
              <a:ext cx="10183585" cy="694389"/>
              <a:chOff x="-23583" y="5134125"/>
              <a:chExt cx="10183585" cy="715174"/>
            </a:xfrm>
          </p:grpSpPr>
          <p:grpSp>
            <p:nvGrpSpPr>
              <p:cNvPr id="29" name="กลุ่ม 1">
                <a:extLst>
                  <a:ext uri="{FF2B5EF4-FFF2-40B4-BE49-F238E27FC236}">
                    <a16:creationId xmlns:a16="http://schemas.microsoft.com/office/drawing/2014/main" id="{58DAA6D8-19A9-434E-BD10-9F227ECAADEE}"/>
                  </a:ext>
                </a:extLst>
              </p:cNvPr>
              <p:cNvGrpSpPr/>
              <p:nvPr/>
            </p:nvGrpSpPr>
            <p:grpSpPr>
              <a:xfrm>
                <a:off x="-23583" y="5274993"/>
                <a:ext cx="10183585" cy="470079"/>
                <a:chOff x="-21226" y="4621292"/>
                <a:chExt cx="9165227" cy="561020"/>
              </a:xfrm>
            </p:grpSpPr>
            <p:grpSp>
              <p:nvGrpSpPr>
                <p:cNvPr id="36" name="กลุ่ม 7">
                  <a:extLst>
                    <a:ext uri="{FF2B5EF4-FFF2-40B4-BE49-F238E27FC236}">
                      <a16:creationId xmlns:a16="http://schemas.microsoft.com/office/drawing/2014/main" id="{30C28730-7CDF-4231-A774-6A7122EB4AEA}"/>
                    </a:ext>
                  </a:extLst>
                </p:cNvPr>
                <p:cNvGrpSpPr/>
                <p:nvPr/>
              </p:nvGrpSpPr>
              <p:grpSpPr>
                <a:xfrm>
                  <a:off x="-21226" y="4635401"/>
                  <a:ext cx="5133813" cy="546911"/>
                  <a:chOff x="-45702" y="6428830"/>
                  <a:chExt cx="7109733" cy="450425"/>
                </a:xfrm>
              </p:grpSpPr>
              <p:sp>
                <p:nvSpPr>
                  <p:cNvPr id="40" name="รูปแบบอิสระ: รูปร่าง 55">
                    <a:extLst>
                      <a:ext uri="{FF2B5EF4-FFF2-40B4-BE49-F238E27FC236}">
                        <a16:creationId xmlns:a16="http://schemas.microsoft.com/office/drawing/2014/main" id="{447532BC-F1AF-418B-B954-69A21822D4D1}"/>
                      </a:ext>
                    </a:extLst>
                  </p:cNvPr>
                  <p:cNvSpPr/>
                  <p:nvPr/>
                </p:nvSpPr>
                <p:spPr>
                  <a:xfrm>
                    <a:off x="-16309" y="6508953"/>
                    <a:ext cx="6875685" cy="339767"/>
                  </a:xfrm>
                  <a:custGeom>
                    <a:avLst/>
                    <a:gdLst>
                      <a:gd name="connsiteX0" fmla="*/ 0 w 6028447"/>
                      <a:gd name="connsiteY0" fmla="*/ 0 h 339767"/>
                      <a:gd name="connsiteX1" fmla="*/ 6028447 w 6028447"/>
                      <a:gd name="connsiteY1" fmla="*/ 0 h 339767"/>
                      <a:gd name="connsiteX2" fmla="*/ 5679852 w 6028447"/>
                      <a:gd name="connsiteY2" fmla="*/ 339767 h 339767"/>
                      <a:gd name="connsiteX3" fmla="*/ 0 w 6028447"/>
                      <a:gd name="connsiteY3" fmla="*/ 339767 h 339767"/>
                      <a:gd name="connsiteX4" fmla="*/ 0 w 6028447"/>
                      <a:gd name="connsiteY4" fmla="*/ 0 h 3397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028447" h="339767">
                        <a:moveTo>
                          <a:pt x="0" y="0"/>
                        </a:moveTo>
                        <a:lnTo>
                          <a:pt x="6028447" y="0"/>
                        </a:lnTo>
                        <a:lnTo>
                          <a:pt x="5679852" y="339767"/>
                        </a:lnTo>
                        <a:lnTo>
                          <a:pt x="0" y="33976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206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th-TH" sz="2000" dirty="0"/>
                  </a:p>
                </p:txBody>
              </p:sp>
              <p:sp>
                <p:nvSpPr>
                  <p:cNvPr id="41" name="รูปแบบอิสระ: รูปร่าง 50">
                    <a:extLst>
                      <a:ext uri="{FF2B5EF4-FFF2-40B4-BE49-F238E27FC236}">
                        <a16:creationId xmlns:a16="http://schemas.microsoft.com/office/drawing/2014/main" id="{72AD55B9-27A4-40A2-86AD-A09FD1FBB379}"/>
                      </a:ext>
                    </a:extLst>
                  </p:cNvPr>
                  <p:cNvSpPr/>
                  <p:nvPr/>
                </p:nvSpPr>
                <p:spPr>
                  <a:xfrm>
                    <a:off x="-45702" y="6433550"/>
                    <a:ext cx="7025615" cy="426691"/>
                  </a:xfrm>
                  <a:custGeom>
                    <a:avLst/>
                    <a:gdLst>
                      <a:gd name="connsiteX0" fmla="*/ 0 w 6123140"/>
                      <a:gd name="connsiteY0" fmla="*/ 0 h 426691"/>
                      <a:gd name="connsiteX1" fmla="*/ 6123140 w 6123140"/>
                      <a:gd name="connsiteY1" fmla="*/ 0 h 426691"/>
                      <a:gd name="connsiteX2" fmla="*/ 6008569 w 6123140"/>
                      <a:gd name="connsiteY2" fmla="*/ 111669 h 426691"/>
                      <a:gd name="connsiteX3" fmla="*/ 5685361 w 6123140"/>
                      <a:gd name="connsiteY3" fmla="*/ 426691 h 426691"/>
                      <a:gd name="connsiteX4" fmla="*/ 5679852 w 6123140"/>
                      <a:gd name="connsiteY4" fmla="*/ 426691 h 426691"/>
                      <a:gd name="connsiteX5" fmla="*/ 6028447 w 6123140"/>
                      <a:gd name="connsiteY5" fmla="*/ 86924 h 426691"/>
                      <a:gd name="connsiteX6" fmla="*/ 0 w 6123140"/>
                      <a:gd name="connsiteY6" fmla="*/ 86924 h 426691"/>
                      <a:gd name="connsiteX7" fmla="*/ 0 w 6123140"/>
                      <a:gd name="connsiteY7" fmla="*/ 0 h 4266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123140" h="426691">
                        <a:moveTo>
                          <a:pt x="0" y="0"/>
                        </a:moveTo>
                        <a:lnTo>
                          <a:pt x="6123140" y="0"/>
                        </a:lnTo>
                        <a:lnTo>
                          <a:pt x="6008569" y="111669"/>
                        </a:lnTo>
                        <a:lnTo>
                          <a:pt x="5685361" y="426691"/>
                        </a:lnTo>
                        <a:lnTo>
                          <a:pt x="5679852" y="426691"/>
                        </a:lnTo>
                        <a:lnTo>
                          <a:pt x="6028447" y="86924"/>
                        </a:lnTo>
                        <a:lnTo>
                          <a:pt x="0" y="8692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FBE4AE"/>
                      </a:gs>
                      <a:gs pos="13000">
                        <a:srgbClr val="BD922A"/>
                      </a:gs>
                      <a:gs pos="21001">
                        <a:srgbClr val="BD922A"/>
                      </a:gs>
                      <a:gs pos="63000">
                        <a:srgbClr val="FBE4AE"/>
                      </a:gs>
                      <a:gs pos="67000">
                        <a:srgbClr val="BD922A"/>
                      </a:gs>
                      <a:gs pos="69000">
                        <a:srgbClr val="835E17"/>
                      </a:gs>
                      <a:gs pos="82001">
                        <a:srgbClr val="A28949"/>
                      </a:gs>
                      <a:gs pos="100000">
                        <a:srgbClr val="FAE3B7"/>
                      </a:gs>
                    </a:gsLst>
                    <a:lin ang="0" scaled="1"/>
                  </a:gra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th-TH" sz="2000" dirty="0"/>
                  </a:p>
                </p:txBody>
              </p:sp>
              <p:sp>
                <p:nvSpPr>
                  <p:cNvPr id="42" name="รูปแบบอิสระ: รูปร่าง 49">
                    <a:extLst>
                      <a:ext uri="{FF2B5EF4-FFF2-40B4-BE49-F238E27FC236}">
                        <a16:creationId xmlns:a16="http://schemas.microsoft.com/office/drawing/2014/main" id="{0CC04605-512B-40BA-BB6C-C4CA6329F254}"/>
                      </a:ext>
                    </a:extLst>
                  </p:cNvPr>
                  <p:cNvSpPr/>
                  <p:nvPr/>
                </p:nvSpPr>
                <p:spPr>
                  <a:xfrm rot="380166">
                    <a:off x="6515308" y="6428830"/>
                    <a:ext cx="548723" cy="450425"/>
                  </a:xfrm>
                  <a:custGeom>
                    <a:avLst/>
                    <a:gdLst>
                      <a:gd name="connsiteX0" fmla="*/ 411471 w 524882"/>
                      <a:gd name="connsiteY0" fmla="*/ 0 h 426691"/>
                      <a:gd name="connsiteX1" fmla="*/ 524882 w 524882"/>
                      <a:gd name="connsiteY1" fmla="*/ 0 h 426691"/>
                      <a:gd name="connsiteX2" fmla="*/ 113411 w 524882"/>
                      <a:gd name="connsiteY2" fmla="*/ 426691 h 426691"/>
                      <a:gd name="connsiteX3" fmla="*/ 0 w 524882"/>
                      <a:gd name="connsiteY3" fmla="*/ 426691 h 426691"/>
                      <a:gd name="connsiteX4" fmla="*/ 411471 w 524882"/>
                      <a:gd name="connsiteY4" fmla="*/ 0 h 4266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4882" h="426691">
                        <a:moveTo>
                          <a:pt x="411471" y="0"/>
                        </a:moveTo>
                        <a:lnTo>
                          <a:pt x="524882" y="0"/>
                        </a:lnTo>
                        <a:lnTo>
                          <a:pt x="113411" y="426691"/>
                        </a:lnTo>
                        <a:lnTo>
                          <a:pt x="0" y="426691"/>
                        </a:lnTo>
                        <a:lnTo>
                          <a:pt x="411471" y="0"/>
                        </a:lnTo>
                        <a:close/>
                      </a:path>
                    </a:pathLst>
                  </a:custGeom>
                  <a:gradFill flip="none" rotWithShape="1">
                    <a:gsLst>
                      <a:gs pos="0">
                        <a:srgbClr val="FBE4AE"/>
                      </a:gs>
                      <a:gs pos="13000">
                        <a:srgbClr val="BD922A"/>
                      </a:gs>
                      <a:gs pos="21001">
                        <a:srgbClr val="BD922A"/>
                      </a:gs>
                      <a:gs pos="63000">
                        <a:srgbClr val="FBE4AE"/>
                      </a:gs>
                      <a:gs pos="67000">
                        <a:srgbClr val="BD922A"/>
                      </a:gs>
                      <a:gs pos="69000">
                        <a:srgbClr val="835E17"/>
                      </a:gs>
                      <a:gs pos="82001">
                        <a:srgbClr val="A28949"/>
                      </a:gs>
                      <a:gs pos="100000">
                        <a:srgbClr val="FAE3B7"/>
                      </a:gs>
                    </a:gsLst>
                    <a:path path="circle">
                      <a:fillToRect l="100000" b="100000"/>
                    </a:path>
                    <a:tileRect t="-100000" r="-100000"/>
                  </a:gra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th-TH" sz="2000"/>
                  </a:p>
                </p:txBody>
              </p:sp>
            </p:grpSp>
            <p:grpSp>
              <p:nvGrpSpPr>
                <p:cNvPr id="37" name="กลุ่ม 4">
                  <a:extLst>
                    <a:ext uri="{FF2B5EF4-FFF2-40B4-BE49-F238E27FC236}">
                      <a16:creationId xmlns:a16="http://schemas.microsoft.com/office/drawing/2014/main" id="{33080593-C486-4A4E-A259-28A964353B4D}"/>
                    </a:ext>
                  </a:extLst>
                </p:cNvPr>
                <p:cNvGrpSpPr/>
                <p:nvPr/>
              </p:nvGrpSpPr>
              <p:grpSpPr>
                <a:xfrm>
                  <a:off x="7524888" y="4621292"/>
                  <a:ext cx="1619113" cy="531030"/>
                  <a:chOff x="9543115" y="6415804"/>
                  <a:chExt cx="2661401" cy="453428"/>
                </a:xfrm>
              </p:grpSpPr>
              <p:sp>
                <p:nvSpPr>
                  <p:cNvPr id="38" name="รูปแบบอิสระ: รูปร่าง 38">
                    <a:extLst>
                      <a:ext uri="{FF2B5EF4-FFF2-40B4-BE49-F238E27FC236}">
                        <a16:creationId xmlns:a16="http://schemas.microsoft.com/office/drawing/2014/main" id="{18287458-5345-45BB-A7B2-0AE1DDE4E433}"/>
                      </a:ext>
                    </a:extLst>
                  </p:cNvPr>
                  <p:cNvSpPr/>
                  <p:nvPr/>
                </p:nvSpPr>
                <p:spPr>
                  <a:xfrm>
                    <a:off x="9543115" y="6415804"/>
                    <a:ext cx="2661398" cy="441288"/>
                  </a:xfrm>
                  <a:custGeom>
                    <a:avLst/>
                    <a:gdLst>
                      <a:gd name="connsiteX0" fmla="*/ 437779 w 1373020"/>
                      <a:gd name="connsiteY0" fmla="*/ 0 h 426691"/>
                      <a:gd name="connsiteX1" fmla="*/ 1373020 w 1373020"/>
                      <a:gd name="connsiteY1" fmla="*/ 0 h 426691"/>
                      <a:gd name="connsiteX2" fmla="*/ 1373020 w 1373020"/>
                      <a:gd name="connsiteY2" fmla="*/ 426691 h 426691"/>
                      <a:gd name="connsiteX3" fmla="*/ 0 w 1373020"/>
                      <a:gd name="connsiteY3" fmla="*/ 426691 h 426691"/>
                      <a:gd name="connsiteX4" fmla="*/ 323208 w 1373020"/>
                      <a:gd name="connsiteY4" fmla="*/ 111669 h 426691"/>
                      <a:gd name="connsiteX5" fmla="*/ 437779 w 1373020"/>
                      <a:gd name="connsiteY5" fmla="*/ 0 h 4266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73020" h="426691">
                        <a:moveTo>
                          <a:pt x="437779" y="0"/>
                        </a:moveTo>
                        <a:lnTo>
                          <a:pt x="1373020" y="0"/>
                        </a:lnTo>
                        <a:lnTo>
                          <a:pt x="1373020" y="426691"/>
                        </a:lnTo>
                        <a:lnTo>
                          <a:pt x="0" y="426691"/>
                        </a:lnTo>
                        <a:lnTo>
                          <a:pt x="323208" y="111669"/>
                        </a:lnTo>
                        <a:lnTo>
                          <a:pt x="437779" y="0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FBE4AE"/>
                      </a:gs>
                      <a:gs pos="13000">
                        <a:srgbClr val="BD922A"/>
                      </a:gs>
                      <a:gs pos="21001">
                        <a:srgbClr val="BD922A"/>
                      </a:gs>
                      <a:gs pos="63000">
                        <a:srgbClr val="FBE4AE"/>
                      </a:gs>
                      <a:gs pos="67000">
                        <a:srgbClr val="BD922A"/>
                      </a:gs>
                      <a:gs pos="69000">
                        <a:srgbClr val="835E17"/>
                      </a:gs>
                      <a:gs pos="82001">
                        <a:srgbClr val="A28949"/>
                      </a:gs>
                      <a:gs pos="100000">
                        <a:srgbClr val="FAE3B7"/>
                      </a:gs>
                    </a:gsLst>
                    <a:lin ang="0" scaled="1"/>
                  </a:gra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th-TH" sz="2000"/>
                  </a:p>
                </p:txBody>
              </p:sp>
              <p:sp>
                <p:nvSpPr>
                  <p:cNvPr id="39" name="รูปแบบอิสระ: รูปร่าง 31">
                    <a:extLst>
                      <a:ext uri="{FF2B5EF4-FFF2-40B4-BE49-F238E27FC236}">
                        <a16:creationId xmlns:a16="http://schemas.microsoft.com/office/drawing/2014/main" id="{CB515603-CB57-4A48-B8A7-C4BD2C469F4B}"/>
                      </a:ext>
                    </a:extLst>
                  </p:cNvPr>
                  <p:cNvSpPr/>
                  <p:nvPr/>
                </p:nvSpPr>
                <p:spPr>
                  <a:xfrm>
                    <a:off x="9543115" y="6510930"/>
                    <a:ext cx="2661401" cy="358302"/>
                  </a:xfrm>
                  <a:custGeom>
                    <a:avLst/>
                    <a:gdLst>
                      <a:gd name="connsiteX0" fmla="*/ 349528 w 1399340"/>
                      <a:gd name="connsiteY0" fmla="*/ 0 h 340675"/>
                      <a:gd name="connsiteX1" fmla="*/ 1399340 w 1399340"/>
                      <a:gd name="connsiteY1" fmla="*/ 0 h 340675"/>
                      <a:gd name="connsiteX2" fmla="*/ 1399340 w 1399340"/>
                      <a:gd name="connsiteY2" fmla="*/ 340675 h 340675"/>
                      <a:gd name="connsiteX3" fmla="*/ 0 w 1399340"/>
                      <a:gd name="connsiteY3" fmla="*/ 340675 h 340675"/>
                      <a:gd name="connsiteX4" fmla="*/ 349528 w 1399340"/>
                      <a:gd name="connsiteY4" fmla="*/ 0 h 3406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99340" h="340675">
                        <a:moveTo>
                          <a:pt x="349528" y="0"/>
                        </a:moveTo>
                        <a:lnTo>
                          <a:pt x="1399340" y="0"/>
                        </a:lnTo>
                        <a:lnTo>
                          <a:pt x="1399340" y="340675"/>
                        </a:lnTo>
                        <a:lnTo>
                          <a:pt x="0" y="340675"/>
                        </a:lnTo>
                        <a:lnTo>
                          <a:pt x="349528" y="0"/>
                        </a:lnTo>
                        <a:close/>
                      </a:path>
                    </a:pathLst>
                  </a:custGeom>
                  <a:solidFill>
                    <a:srgbClr val="00206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th-TH" sz="2000"/>
                  </a:p>
                </p:txBody>
              </p:sp>
            </p:grpSp>
          </p:grpSp>
          <p:pic>
            <p:nvPicPr>
              <p:cNvPr id="30" name="Picture 23">
                <a:extLst>
                  <a:ext uri="{FF2B5EF4-FFF2-40B4-BE49-F238E27FC236}">
                    <a16:creationId xmlns:a16="http://schemas.microsoft.com/office/drawing/2014/main" id="{A9FCDA38-8F0B-49DF-8F2E-B899B1F3623D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7699853" y="5264104"/>
                <a:ext cx="625615" cy="408428"/>
              </a:xfrm>
              <a:prstGeom prst="rect">
                <a:avLst/>
              </a:prstGeom>
            </p:spPr>
          </p:pic>
          <p:pic>
            <p:nvPicPr>
              <p:cNvPr id="31" name="Picture 24">
                <a:extLst>
                  <a:ext uri="{FF2B5EF4-FFF2-40B4-BE49-F238E27FC236}">
                    <a16:creationId xmlns:a16="http://schemas.microsoft.com/office/drawing/2014/main" id="{199745AA-CFB3-443D-A566-E11575BA5223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6440755" y="5252961"/>
                <a:ext cx="384697" cy="433336"/>
              </a:xfrm>
              <a:prstGeom prst="rect">
                <a:avLst/>
              </a:prstGeom>
            </p:spPr>
          </p:pic>
          <p:pic>
            <p:nvPicPr>
              <p:cNvPr id="32" name="Picture 35">
                <a:extLst>
                  <a:ext uri="{FF2B5EF4-FFF2-40B4-BE49-F238E27FC236}">
                    <a16:creationId xmlns:a16="http://schemas.microsoft.com/office/drawing/2014/main" id="{9584FECB-F937-4F01-8CDD-C92F98A2F1BC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6882063" y="5338458"/>
                <a:ext cx="373365" cy="309768"/>
              </a:xfrm>
              <a:prstGeom prst="rect">
                <a:avLst/>
              </a:prstGeom>
            </p:spPr>
          </p:pic>
          <p:pic>
            <p:nvPicPr>
              <p:cNvPr id="33" name="Picture 36">
                <a:extLst>
                  <a:ext uri="{FF2B5EF4-FFF2-40B4-BE49-F238E27FC236}">
                    <a16:creationId xmlns:a16="http://schemas.microsoft.com/office/drawing/2014/main" id="{62FFD426-AD6C-47DA-99D3-A7217E240C18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5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7345100" y="5340250"/>
                <a:ext cx="281130" cy="303691"/>
              </a:xfrm>
              <a:prstGeom prst="rect">
                <a:avLst/>
              </a:prstGeom>
            </p:spPr>
          </p:pic>
          <p:pic>
            <p:nvPicPr>
              <p:cNvPr id="34" name="Picture 2" descr="C:\Users\Administrator\Desktop\change for good.png"/>
              <p:cNvPicPr>
                <a:picLocks noChangeAspect="1" noChangeArrowheads="1"/>
              </p:cNvPicPr>
              <p:nvPr/>
            </p:nvPicPr>
            <p:blipFill>
              <a:blip r:embed="rId6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606130" y="5281839"/>
                <a:ext cx="890907" cy="501037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sp>
            <p:nvSpPr>
              <p:cNvPr id="35" name="รูปแบบอิสระ: รูปร่าง 49">
                <a:extLst>
                  <a:ext uri="{FF2B5EF4-FFF2-40B4-BE49-F238E27FC236}">
                    <a16:creationId xmlns:a16="http://schemas.microsoft.com/office/drawing/2014/main" id="{0CC04605-512B-40BA-BB6C-C4CA6329F254}"/>
                  </a:ext>
                </a:extLst>
              </p:cNvPr>
              <p:cNvSpPr/>
              <p:nvPr/>
            </p:nvSpPr>
            <p:spPr>
              <a:xfrm rot="1816843">
                <a:off x="8384884" y="5134125"/>
                <a:ext cx="366819" cy="715174"/>
              </a:xfrm>
              <a:custGeom>
                <a:avLst/>
                <a:gdLst>
                  <a:gd name="connsiteX0" fmla="*/ 411471 w 524882"/>
                  <a:gd name="connsiteY0" fmla="*/ 0 h 426691"/>
                  <a:gd name="connsiteX1" fmla="*/ 524882 w 524882"/>
                  <a:gd name="connsiteY1" fmla="*/ 0 h 426691"/>
                  <a:gd name="connsiteX2" fmla="*/ 113411 w 524882"/>
                  <a:gd name="connsiteY2" fmla="*/ 426691 h 426691"/>
                  <a:gd name="connsiteX3" fmla="*/ 0 w 524882"/>
                  <a:gd name="connsiteY3" fmla="*/ 426691 h 426691"/>
                  <a:gd name="connsiteX4" fmla="*/ 411471 w 524882"/>
                  <a:gd name="connsiteY4" fmla="*/ 0 h 4266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24882" h="426691">
                    <a:moveTo>
                      <a:pt x="411471" y="0"/>
                    </a:moveTo>
                    <a:lnTo>
                      <a:pt x="524882" y="0"/>
                    </a:lnTo>
                    <a:lnTo>
                      <a:pt x="113411" y="426691"/>
                    </a:lnTo>
                    <a:lnTo>
                      <a:pt x="0" y="426691"/>
                    </a:lnTo>
                    <a:lnTo>
                      <a:pt x="411471" y="0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rgbClr val="FBE4AE"/>
                  </a:gs>
                  <a:gs pos="13000">
                    <a:srgbClr val="BD922A"/>
                  </a:gs>
                  <a:gs pos="21001">
                    <a:srgbClr val="BD922A"/>
                  </a:gs>
                  <a:gs pos="63000">
                    <a:srgbClr val="FBE4AE"/>
                  </a:gs>
                  <a:gs pos="67000">
                    <a:srgbClr val="BD922A"/>
                  </a:gs>
                  <a:gs pos="69000">
                    <a:srgbClr val="835E17"/>
                  </a:gs>
                  <a:gs pos="82001">
                    <a:srgbClr val="A28949"/>
                  </a:gs>
                  <a:gs pos="100000">
                    <a:srgbClr val="FAE3B7"/>
                  </a:gs>
                </a:gsLst>
                <a:path path="circle">
                  <a:fillToRect l="100000" b="100000"/>
                </a:path>
                <a:tileRect t="-100000" r="-10000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th-TH" sz="2000"/>
              </a:p>
            </p:txBody>
          </p:sp>
        </p:grpSp>
        <p:sp>
          <p:nvSpPr>
            <p:cNvPr id="28" name="TextBox 7"/>
            <p:cNvSpPr txBox="1"/>
            <p:nvPr/>
          </p:nvSpPr>
          <p:spPr>
            <a:xfrm>
              <a:off x="216981" y="5442506"/>
              <a:ext cx="5166910" cy="24622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th-TH" sz="1000" b="1" dirty="0">
                  <a:solidFill>
                    <a:schemeClr val="bg1"/>
                  </a:solidFill>
                  <a:latin typeface="Chulabhorn Likit Text" panose="00000500000000000000" pitchFamily="50" charset="-34"/>
                  <a:cs typeface="Chulabhorn Likit Text" panose="00000500000000000000" pitchFamily="50" charset="-34"/>
                </a:rPr>
                <a:t>เศรษฐกิจฐานรากมั่นคง ชุมชนเข้มแข็งอย่างยั่งยืน ด้วยหลักปรัชญาของเศรษฐกิจพอเพียง</a:t>
              </a:r>
            </a:p>
          </p:txBody>
        </p:sp>
      </p:grpSp>
      <p:grpSp>
        <p:nvGrpSpPr>
          <p:cNvPr id="54" name="Group 53"/>
          <p:cNvGrpSpPr/>
          <p:nvPr/>
        </p:nvGrpSpPr>
        <p:grpSpPr>
          <a:xfrm>
            <a:off x="-23582" y="-361931"/>
            <a:ext cx="10332648" cy="1385058"/>
            <a:chOff x="-23582" y="-361931"/>
            <a:chExt cx="10332648" cy="1385058"/>
          </a:xfrm>
        </p:grpSpPr>
        <p:grpSp>
          <p:nvGrpSpPr>
            <p:cNvPr id="55" name="กลุ่ม 25">
              <a:extLst>
                <a:ext uri="{FF2B5EF4-FFF2-40B4-BE49-F238E27FC236}">
                  <a16:creationId xmlns:a16="http://schemas.microsoft.com/office/drawing/2014/main" id="{7D06518B-9B45-4201-A300-3BEEF5DCD03B}"/>
                </a:ext>
              </a:extLst>
            </p:cNvPr>
            <p:cNvGrpSpPr/>
            <p:nvPr/>
          </p:nvGrpSpPr>
          <p:grpSpPr>
            <a:xfrm>
              <a:off x="-23582" y="-361931"/>
              <a:ext cx="10201628" cy="1385058"/>
              <a:chOff x="-21224" y="-365563"/>
              <a:chExt cx="9181465" cy="1246552"/>
            </a:xfrm>
          </p:grpSpPr>
          <p:sp>
            <p:nvSpPr>
              <p:cNvPr id="58" name="รูปแบบอิสระ: รูปร่าง 62">
                <a:extLst>
                  <a:ext uri="{FF2B5EF4-FFF2-40B4-BE49-F238E27FC236}">
                    <a16:creationId xmlns:a16="http://schemas.microsoft.com/office/drawing/2014/main" id="{763F6E50-E3DE-4F2F-B389-800C6A2058F9}"/>
                  </a:ext>
                </a:extLst>
              </p:cNvPr>
              <p:cNvSpPr/>
              <p:nvPr/>
            </p:nvSpPr>
            <p:spPr>
              <a:xfrm rot="10800000">
                <a:off x="-21224" y="349041"/>
                <a:ext cx="7820283" cy="100071"/>
              </a:xfrm>
              <a:custGeom>
                <a:avLst/>
                <a:gdLst>
                  <a:gd name="connsiteX0" fmla="*/ 437779 w 1373020"/>
                  <a:gd name="connsiteY0" fmla="*/ 0 h 426691"/>
                  <a:gd name="connsiteX1" fmla="*/ 1373020 w 1373020"/>
                  <a:gd name="connsiteY1" fmla="*/ 0 h 426691"/>
                  <a:gd name="connsiteX2" fmla="*/ 1373020 w 1373020"/>
                  <a:gd name="connsiteY2" fmla="*/ 426691 h 426691"/>
                  <a:gd name="connsiteX3" fmla="*/ 0 w 1373020"/>
                  <a:gd name="connsiteY3" fmla="*/ 426691 h 426691"/>
                  <a:gd name="connsiteX4" fmla="*/ 323208 w 1373020"/>
                  <a:gd name="connsiteY4" fmla="*/ 111669 h 426691"/>
                  <a:gd name="connsiteX5" fmla="*/ 437779 w 1373020"/>
                  <a:gd name="connsiteY5" fmla="*/ 0 h 4266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373020" h="426691">
                    <a:moveTo>
                      <a:pt x="437779" y="0"/>
                    </a:moveTo>
                    <a:lnTo>
                      <a:pt x="1373020" y="0"/>
                    </a:lnTo>
                    <a:lnTo>
                      <a:pt x="1373020" y="426691"/>
                    </a:lnTo>
                    <a:lnTo>
                      <a:pt x="0" y="426691"/>
                    </a:lnTo>
                    <a:lnTo>
                      <a:pt x="323208" y="111669"/>
                    </a:lnTo>
                    <a:lnTo>
                      <a:pt x="437779" y="0"/>
                    </a:lnTo>
                    <a:close/>
                  </a:path>
                </a:pathLst>
              </a:custGeom>
              <a:gradFill>
                <a:gsLst>
                  <a:gs pos="0">
                    <a:srgbClr val="FBE4AE"/>
                  </a:gs>
                  <a:gs pos="13000">
                    <a:srgbClr val="BD922A"/>
                  </a:gs>
                  <a:gs pos="21001">
                    <a:srgbClr val="BD922A"/>
                  </a:gs>
                  <a:gs pos="63000">
                    <a:srgbClr val="FBE4AE"/>
                  </a:gs>
                  <a:gs pos="67000">
                    <a:srgbClr val="BD922A"/>
                  </a:gs>
                  <a:gs pos="69000">
                    <a:srgbClr val="835E17"/>
                  </a:gs>
                  <a:gs pos="82001">
                    <a:srgbClr val="A28949"/>
                  </a:gs>
                  <a:gs pos="100000">
                    <a:srgbClr val="FAE3B7"/>
                  </a:gs>
                </a:gsLst>
                <a:lin ang="0" scaled="1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th-TH" sz="2000" dirty="0"/>
              </a:p>
            </p:txBody>
          </p:sp>
          <p:sp>
            <p:nvSpPr>
              <p:cNvPr id="59" name="รูปแบบอิสระ: รูปร่าง 62">
                <a:extLst>
                  <a:ext uri="{FF2B5EF4-FFF2-40B4-BE49-F238E27FC236}">
                    <a16:creationId xmlns:a16="http://schemas.microsoft.com/office/drawing/2014/main" id="{6170159F-B4D3-4017-9CD6-524599548825}"/>
                  </a:ext>
                </a:extLst>
              </p:cNvPr>
              <p:cNvSpPr/>
              <p:nvPr/>
            </p:nvSpPr>
            <p:spPr>
              <a:xfrm flipV="1">
                <a:off x="5266749" y="-20538"/>
                <a:ext cx="3893491" cy="487172"/>
              </a:xfrm>
              <a:custGeom>
                <a:avLst/>
                <a:gdLst>
                  <a:gd name="connsiteX0" fmla="*/ 437779 w 1373020"/>
                  <a:gd name="connsiteY0" fmla="*/ 0 h 426691"/>
                  <a:gd name="connsiteX1" fmla="*/ 1373020 w 1373020"/>
                  <a:gd name="connsiteY1" fmla="*/ 0 h 426691"/>
                  <a:gd name="connsiteX2" fmla="*/ 1373020 w 1373020"/>
                  <a:gd name="connsiteY2" fmla="*/ 426691 h 426691"/>
                  <a:gd name="connsiteX3" fmla="*/ 0 w 1373020"/>
                  <a:gd name="connsiteY3" fmla="*/ 426691 h 426691"/>
                  <a:gd name="connsiteX4" fmla="*/ 323208 w 1373020"/>
                  <a:gd name="connsiteY4" fmla="*/ 111669 h 426691"/>
                  <a:gd name="connsiteX5" fmla="*/ 437779 w 1373020"/>
                  <a:gd name="connsiteY5" fmla="*/ 0 h 4266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373020" h="426691">
                    <a:moveTo>
                      <a:pt x="437779" y="0"/>
                    </a:moveTo>
                    <a:lnTo>
                      <a:pt x="1373020" y="0"/>
                    </a:lnTo>
                    <a:lnTo>
                      <a:pt x="1373020" y="426691"/>
                    </a:lnTo>
                    <a:lnTo>
                      <a:pt x="0" y="426691"/>
                    </a:lnTo>
                    <a:lnTo>
                      <a:pt x="323208" y="111669"/>
                    </a:lnTo>
                    <a:lnTo>
                      <a:pt x="437779" y="0"/>
                    </a:lnTo>
                    <a:close/>
                  </a:path>
                </a:pathLst>
              </a:custGeom>
              <a:gradFill>
                <a:gsLst>
                  <a:gs pos="0">
                    <a:srgbClr val="FBE4AE"/>
                  </a:gs>
                  <a:gs pos="13000">
                    <a:srgbClr val="BD922A"/>
                  </a:gs>
                  <a:gs pos="21001">
                    <a:srgbClr val="BD922A"/>
                  </a:gs>
                  <a:gs pos="63000">
                    <a:srgbClr val="FBE4AE"/>
                  </a:gs>
                  <a:gs pos="67000">
                    <a:srgbClr val="BD922A"/>
                  </a:gs>
                  <a:gs pos="69000">
                    <a:srgbClr val="835E17"/>
                  </a:gs>
                  <a:gs pos="82001">
                    <a:srgbClr val="A28949"/>
                  </a:gs>
                  <a:gs pos="100000">
                    <a:srgbClr val="FAE3B7"/>
                  </a:gs>
                </a:gsLst>
                <a:lin ang="0" scaled="1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th-TH" sz="2000" dirty="0"/>
              </a:p>
            </p:txBody>
          </p:sp>
          <p:sp>
            <p:nvSpPr>
              <p:cNvPr id="60" name="สี่เหลี่ยมผืนผ้า 11">
                <a:extLst>
                  <a:ext uri="{FF2B5EF4-FFF2-40B4-BE49-F238E27FC236}">
                    <a16:creationId xmlns:a16="http://schemas.microsoft.com/office/drawing/2014/main" id="{F9F4841F-3BBC-4457-AA88-3D070EC45B06}"/>
                  </a:ext>
                </a:extLst>
              </p:cNvPr>
              <p:cNvSpPr/>
              <p:nvPr/>
            </p:nvSpPr>
            <p:spPr>
              <a:xfrm>
                <a:off x="0" y="-57269"/>
                <a:ext cx="9160241" cy="404810"/>
              </a:xfrm>
              <a:prstGeom prst="rect">
                <a:avLst/>
              </a:prstGeom>
              <a:solidFill>
                <a:srgbClr val="002060"/>
              </a:solidFill>
              <a:ln>
                <a:solidFill>
                  <a:schemeClr val="accent4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endParaRPr lang="th-TH" sz="1200" b="1" dirty="0">
                  <a:solidFill>
                    <a:schemeClr val="bg1"/>
                  </a:solidFill>
                  <a:latin typeface="Chulabhorn Likit Text" panose="00000500000000000000" pitchFamily="50" charset="-34"/>
                  <a:cs typeface="Chulabhorn Likit Text" panose="00000500000000000000" pitchFamily="50" charset="-34"/>
                </a:endParaRPr>
              </a:p>
            </p:txBody>
          </p:sp>
          <p:sp>
            <p:nvSpPr>
              <p:cNvPr id="61" name="วงรี 13">
                <a:extLst>
                  <a:ext uri="{FF2B5EF4-FFF2-40B4-BE49-F238E27FC236}">
                    <a16:creationId xmlns:a16="http://schemas.microsoft.com/office/drawing/2014/main" id="{26798FC3-BA23-4F57-9494-6FF28D367843}"/>
                  </a:ext>
                </a:extLst>
              </p:cNvPr>
              <p:cNvSpPr/>
              <p:nvPr/>
            </p:nvSpPr>
            <p:spPr>
              <a:xfrm>
                <a:off x="5364490" y="-365563"/>
                <a:ext cx="1840389" cy="1246552"/>
              </a:xfrm>
              <a:prstGeom prst="ellipse">
                <a:avLst/>
              </a:prstGeom>
              <a:solidFill>
                <a:srgbClr val="FBF7F1"/>
              </a:solidFill>
              <a:ln>
                <a:noFill/>
              </a:ln>
              <a:effectLst>
                <a:softEdge rad="31750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2000" dirty="0"/>
              </a:p>
            </p:txBody>
          </p:sp>
          <p:pic>
            <p:nvPicPr>
              <p:cNvPr id="62" name="รูปภาพ 65">
                <a:extLst>
                  <a:ext uri="{FF2B5EF4-FFF2-40B4-BE49-F238E27FC236}">
                    <a16:creationId xmlns:a16="http://schemas.microsoft.com/office/drawing/2014/main" id="{FF1C8559-7F07-4282-B711-DDC3A7946EB7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r="65168" b="30186"/>
              <a:stretch/>
            </p:blipFill>
            <p:spPr>
              <a:xfrm>
                <a:off x="5911596" y="-52058"/>
                <a:ext cx="760236" cy="501554"/>
              </a:xfrm>
              <a:custGeom>
                <a:avLst/>
                <a:gdLst>
                  <a:gd name="connsiteX0" fmla="*/ 0 w 1500565"/>
                  <a:gd name="connsiteY0" fmla="*/ 0 h 990006"/>
                  <a:gd name="connsiteX1" fmla="*/ 1500565 w 1500565"/>
                  <a:gd name="connsiteY1" fmla="*/ 0 h 990006"/>
                  <a:gd name="connsiteX2" fmla="*/ 1500565 w 1500565"/>
                  <a:gd name="connsiteY2" fmla="*/ 699241 h 990006"/>
                  <a:gd name="connsiteX3" fmla="*/ 1454656 w 1500565"/>
                  <a:gd name="connsiteY3" fmla="*/ 699241 h 990006"/>
                  <a:gd name="connsiteX4" fmla="*/ 1454656 w 1500565"/>
                  <a:gd name="connsiteY4" fmla="*/ 958222 h 990006"/>
                  <a:gd name="connsiteX5" fmla="*/ 1500565 w 1500565"/>
                  <a:gd name="connsiteY5" fmla="*/ 958222 h 990006"/>
                  <a:gd name="connsiteX6" fmla="*/ 1500565 w 1500565"/>
                  <a:gd name="connsiteY6" fmla="*/ 990006 h 990006"/>
                  <a:gd name="connsiteX7" fmla="*/ 0 w 1500565"/>
                  <a:gd name="connsiteY7" fmla="*/ 990006 h 9900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00565" h="990006">
                    <a:moveTo>
                      <a:pt x="0" y="0"/>
                    </a:moveTo>
                    <a:lnTo>
                      <a:pt x="1500565" y="0"/>
                    </a:lnTo>
                    <a:lnTo>
                      <a:pt x="1500565" y="699241"/>
                    </a:lnTo>
                    <a:lnTo>
                      <a:pt x="1454656" y="699241"/>
                    </a:lnTo>
                    <a:lnTo>
                      <a:pt x="1454656" y="958222"/>
                    </a:lnTo>
                    <a:lnTo>
                      <a:pt x="1500565" y="958222"/>
                    </a:lnTo>
                    <a:lnTo>
                      <a:pt x="1500565" y="990006"/>
                    </a:lnTo>
                    <a:lnTo>
                      <a:pt x="0" y="990006"/>
                    </a:lnTo>
                    <a:close/>
                  </a:path>
                </a:pathLst>
              </a:custGeom>
            </p:spPr>
          </p:pic>
        </p:grpSp>
        <p:sp>
          <p:nvSpPr>
            <p:cNvPr id="56" name="กล่องข้อความ 8">
              <a:extLst>
                <a:ext uri="{FF2B5EF4-FFF2-40B4-BE49-F238E27FC236}">
                  <a16:creationId xmlns:a16="http://schemas.microsoft.com/office/drawing/2014/main" id="{BF84CABE-5C70-4013-8958-0D4F9CD0D474}"/>
                </a:ext>
              </a:extLst>
            </p:cNvPr>
            <p:cNvSpPr txBox="1"/>
            <p:nvPr/>
          </p:nvSpPr>
          <p:spPr>
            <a:xfrm>
              <a:off x="7815870" y="-24981"/>
              <a:ext cx="2493196" cy="49859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lnSpc>
                  <a:spcPct val="110000"/>
                </a:lnSpc>
              </a:pPr>
              <a:r>
                <a:rPr lang="en-US" sz="1200" b="1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Chulabhorn Likit Text" panose="00000500000000000000" pitchFamily="50" charset="-34"/>
                  <a:cs typeface="Chulabhorn Likit Text" panose="00000500000000000000" pitchFamily="50" charset="-34"/>
                </a:rPr>
                <a:t>60 </a:t>
              </a:r>
              <a:r>
                <a:rPr lang="th-TH" sz="1200" b="1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Chulabhorn Likit Text" panose="00000500000000000000" pitchFamily="50" charset="-34"/>
                  <a:cs typeface="Chulabhorn Likit Text" panose="00000500000000000000" pitchFamily="50" charset="-34"/>
                </a:rPr>
                <a:t>ปี กรมการพัฒนาชุมชน</a:t>
              </a:r>
            </a:p>
            <a:p>
              <a:pPr>
                <a:lnSpc>
                  <a:spcPct val="110000"/>
                </a:lnSpc>
              </a:pPr>
              <a:r>
                <a:rPr lang="th-TH" sz="1200" b="1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Chulabhorn Likit Text" panose="00000500000000000000" pitchFamily="50" charset="-34"/>
                  <a:cs typeface="Chulabhorn Likit Text" panose="00000500000000000000" pitchFamily="50" charset="-34"/>
                </a:rPr>
                <a:t>สร้างสรรค์ชุมชน สร้างคน สร้างชาติ</a:t>
              </a:r>
              <a:endParaRPr lang="en-US" sz="12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hulabhorn Likit Text" panose="00000500000000000000" pitchFamily="50" charset="-34"/>
                <a:cs typeface="Chulabhorn Likit Text" panose="00000500000000000000" pitchFamily="50" charset="-34"/>
              </a:endParaRPr>
            </a:p>
          </p:txBody>
        </p:sp>
        <p:sp>
          <p:nvSpPr>
            <p:cNvPr id="57" name="สี่เหลี่ยมผืนผ้ามุมมน 89">
              <a:extLst>
                <a:ext uri="{FF2B5EF4-FFF2-40B4-BE49-F238E27FC236}">
                  <a16:creationId xmlns:a16="http://schemas.microsoft.com/office/drawing/2014/main" id="{DBD58DB1-2D1D-473D-B9E5-40B9622A67E9}"/>
                </a:ext>
              </a:extLst>
            </p:cNvPr>
            <p:cNvSpPr/>
            <p:nvPr/>
          </p:nvSpPr>
          <p:spPr>
            <a:xfrm>
              <a:off x="376265" y="-13115"/>
              <a:ext cx="4679752" cy="443522"/>
            </a:xfrm>
            <a:prstGeom prst="round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t"/>
            <a:lstStyle/>
            <a:p>
              <a:r>
                <a:rPr lang="th-TH" sz="1200" b="1" dirty="0">
                  <a:solidFill>
                    <a:schemeClr val="bg1"/>
                  </a:solidFill>
                  <a:latin typeface="Chulabhorn Likit Text" panose="00000500000000000000" pitchFamily="50" charset="-34"/>
                  <a:cs typeface="Chulabhorn Likit Text" panose="00000500000000000000" pitchFamily="50" charset="-34"/>
                </a:rPr>
                <a:t>การเบิกจ่ายงบประมาณกองทุนพัฒนาบทบาทสตรี </a:t>
              </a:r>
              <a:br>
                <a:rPr lang="th-TH" sz="1200" b="1" dirty="0">
                  <a:solidFill>
                    <a:schemeClr val="bg1"/>
                  </a:solidFill>
                  <a:latin typeface="Chulabhorn Likit Text" panose="00000500000000000000" pitchFamily="50" charset="-34"/>
                  <a:cs typeface="Chulabhorn Likit Text" panose="00000500000000000000" pitchFamily="50" charset="-34"/>
                </a:rPr>
              </a:br>
              <a:r>
                <a:rPr lang="th-TH" sz="1200" b="1" dirty="0">
                  <a:solidFill>
                    <a:schemeClr val="bg1"/>
                  </a:solidFill>
                  <a:latin typeface="Chulabhorn Likit Text" panose="00000500000000000000" pitchFamily="50" charset="-34"/>
                  <a:cs typeface="Chulabhorn Likit Text" panose="00000500000000000000" pitchFamily="50" charset="-34"/>
                </a:rPr>
                <a:t>ประจำปีงบประมาณ พ.ศ. 2566 (ข้อมูล ณ 23 พฤษภาคม 2566) (ต่อ)</a:t>
              </a:r>
            </a:p>
          </p:txBody>
        </p:sp>
      </p:grpSp>
      <p:graphicFrame>
        <p:nvGraphicFramePr>
          <p:cNvPr id="2" name="Table 32">
            <a:extLst>
              <a:ext uri="{FF2B5EF4-FFF2-40B4-BE49-F238E27FC236}">
                <a16:creationId xmlns:a16="http://schemas.microsoft.com/office/drawing/2014/main" id="{2EA90F75-1F36-C5AA-270A-A054D51D38F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47699165"/>
              </p:ext>
            </p:extLst>
          </p:nvPr>
        </p:nvGraphicFramePr>
        <p:xfrm>
          <a:off x="104172" y="634385"/>
          <a:ext cx="9884059" cy="4570599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3660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28551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403502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39414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778206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1532893">
                  <a:extLst>
                    <a:ext uri="{9D8B030D-6E8A-4147-A177-3AD203B41FA5}">
                      <a16:colId xmlns:a16="http://schemas.microsoft.com/office/drawing/2014/main" val="934870095"/>
                    </a:ext>
                  </a:extLst>
                </a:gridCol>
                <a:gridCol w="1674845">
                  <a:extLst>
                    <a:ext uri="{9D8B030D-6E8A-4147-A177-3AD203B41FA5}">
                      <a16:colId xmlns:a16="http://schemas.microsoft.com/office/drawing/2014/main" val="1470791809"/>
                    </a:ext>
                  </a:extLst>
                </a:gridCol>
                <a:gridCol w="1178346">
                  <a:extLst>
                    <a:ext uri="{9D8B030D-6E8A-4147-A177-3AD203B41FA5}">
                      <a16:colId xmlns:a16="http://schemas.microsoft.com/office/drawing/2014/main" val="3504360862"/>
                    </a:ext>
                  </a:extLst>
                </a:gridCol>
              </a:tblGrid>
              <a:tr h="452860">
                <a:tc rowSpan="2">
                  <a:txBody>
                    <a:bodyPr/>
                    <a:lstStyle/>
                    <a:p>
                      <a:pPr algn="ctr"/>
                      <a:r>
                        <a:rPr lang="th-TH" sz="1200" b="1" dirty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ลำดับที่</a:t>
                      </a:r>
                    </a:p>
                  </a:txBody>
                  <a:tcPr marL="76200" marR="76200" marT="38100" marB="381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4D4E2">
                        <a:alpha val="60000"/>
                      </a:srgb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th-TH" sz="1200" b="1" dirty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จังหวัด</a:t>
                      </a:r>
                    </a:p>
                  </a:txBody>
                  <a:tcPr marL="76200" marR="76200" marT="38100" marB="381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4D4E2">
                        <a:alpha val="6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th-TH" sz="1200" b="1" dirty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งบประมาณจัดสรร</a:t>
                      </a:r>
                    </a:p>
                  </a:txBody>
                  <a:tcPr marL="76200" marR="76200" marT="38100" marB="381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4D4E2">
                        <a:alpha val="60000"/>
                      </a:srgb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/>
                      <a:r>
                        <a:rPr lang="th-TH" sz="1200" b="1" dirty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ผลการเบิกจ่าย</a:t>
                      </a:r>
                    </a:p>
                  </a:txBody>
                  <a:tcPr marL="76200" marR="76200" marT="38100" marB="381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4D4E2">
                        <a:alpha val="60000"/>
                      </a:srgb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th-TH" sz="1300" dirty="0">
                        <a:solidFill>
                          <a:srgbClr val="002060"/>
                        </a:solidFill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anchor="ctr">
                    <a:solidFill>
                      <a:schemeClr val="accent1">
                        <a:lumMod val="40000"/>
                        <a:lumOff val="60000"/>
                        <a:alpha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th-TH" sz="1200" b="1" dirty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เป้าหมายไตรมาสที่ 3 (77 </a:t>
                      </a:r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%)</a:t>
                      </a:r>
                    </a:p>
                  </a:txBody>
                  <a:tcPr marL="76200" marR="76200" marT="38100" marB="381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4D4E2">
                        <a:alpha val="6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h-TH" sz="1200" b="1" dirty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สูง/ต่ำ กว่าเป้าหมาย</a:t>
                      </a:r>
                      <a:br>
                        <a:rPr lang="th-TH" sz="1200" b="1" dirty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</a:br>
                      <a:r>
                        <a:rPr lang="th-TH" sz="1200" b="1" dirty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ผลการเบิกจ่าย</a:t>
                      </a:r>
                    </a:p>
                  </a:txBody>
                  <a:tcPr marL="76200" marR="76200" marT="38100" marB="381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4D4E2">
                        <a:alpha val="6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th-TH" sz="1200" b="1" dirty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คงเหลืองบประมาณ</a:t>
                      </a:r>
                    </a:p>
                  </a:txBody>
                  <a:tcPr marL="76200" marR="76200" marT="38100" marB="381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4D4E2">
                        <a:alpha val="6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50535">
                <a:tc vMerge="1">
                  <a:txBody>
                    <a:bodyPr/>
                    <a:lstStyle/>
                    <a:p>
                      <a:pPr algn="ctr"/>
                      <a:endParaRPr lang="th-TH" sz="1300" b="1" dirty="0">
                        <a:solidFill>
                          <a:srgbClr val="002060"/>
                        </a:solidFill>
                        <a:latin typeface="Chulabhorn Likit Text Light" panose="00000400000000000000" pitchFamily="50" charset="-34"/>
                        <a:cs typeface="Chulabhorn Likit Text Light" panose="00000400000000000000" pitchFamily="50" charset="-34"/>
                      </a:endParaRPr>
                    </a:p>
                  </a:txBody>
                  <a:tcPr marL="109728" marR="109728" marT="54864" marB="54864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pPr algn="l" fontAlgn="ctr"/>
                      <a:endParaRPr lang="th-TH" sz="1300" b="1" i="0" u="none" strike="noStrike" dirty="0">
                        <a:solidFill>
                          <a:srgbClr val="002060"/>
                        </a:solidFill>
                        <a:effectLst/>
                        <a:latin typeface="Chulabhorn Likit Text Light" panose="00000400000000000000" pitchFamily="50" charset="-34"/>
                        <a:cs typeface="Chulabhorn Likit Text Light" panose="00000400000000000000" pitchFamily="50" charset="-34"/>
                      </a:endParaRPr>
                    </a:p>
                  </a:txBody>
                  <a:tcPr marL="11430" marR="11430" marT="1143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th-TH" sz="1200" b="1" dirty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(บาท)</a:t>
                      </a:r>
                    </a:p>
                  </a:txBody>
                  <a:tcPr marL="76200" marR="76200" marT="38100" marB="381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4D4E2">
                        <a:alpha val="6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th-TH" sz="1200" b="1" dirty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เป็นเงิน (บาท)</a:t>
                      </a:r>
                    </a:p>
                  </a:txBody>
                  <a:tcPr marL="76200" marR="76200" marT="38100" marB="381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4D4E2">
                        <a:alpha val="6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200" b="1" i="0" u="none" strike="noStrike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ร้อยละ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4D4E2">
                        <a:alpha val="6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200" b="1" i="0" u="none" strike="noStrike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เป็นเงิน (บาท)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4D4E2">
                        <a:alpha val="6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200" b="1" i="0" u="none" strike="noStrike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ร้อยละ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4D4E2">
                        <a:alpha val="6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200" b="1" i="0" u="none" strike="noStrike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(บาท)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4D4E2">
                        <a:alpha val="6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58840699"/>
                  </a:ext>
                </a:extLst>
              </a:tr>
              <a:tr h="411938"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21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3">
                        <a:alpha val="7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th-TH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สุพรรณบุรี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3">
                        <a:alpha val="7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th-TH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12,151,890.00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3">
                        <a:alpha val="7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11,363,752.75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3">
                        <a:alpha val="7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93.51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3">
                        <a:alpha val="7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th-TH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 9,356,955.30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3">
                        <a:alpha val="7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16.51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3">
                        <a:alpha val="7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788,137.25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3">
                        <a:alpha val="7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08878"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22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DF4F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th-TH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สระบุรี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DF4F5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th-TH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11,226,215.00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DF4F5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10,494,290.00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DF4F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93.48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DF4F5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th-TH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</a:t>
                      </a:r>
                      <a:r>
                        <a:rPr lang="th-TH" sz="12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8,644,185.55 </a:t>
                      </a:r>
                      <a:endParaRPr lang="th-TH" sz="120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DF4F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16.48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DF4F5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731,925.00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DF4F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9585"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23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3">
                        <a:alpha val="7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ตรัง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3">
                        <a:alpha val="7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th-TH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</a:t>
                      </a:r>
                      <a:r>
                        <a:rPr lang="th-TH" sz="12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10,908,290.00 </a:t>
                      </a:r>
                      <a:endParaRPr lang="th-TH" sz="120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3">
                        <a:alpha val="7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10,174,848.74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3">
                        <a:alpha val="7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93.28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3">
                        <a:alpha val="7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th-TH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8,399,383.30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3">
                        <a:alpha val="7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16.28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3">
                        <a:alpha val="7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733,441.26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3">
                        <a:alpha val="7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6894"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24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DF4F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กาญจนบุรี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DF4F5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th-TH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12,437,615.00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DF4F5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th-TH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11,584,031.02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DF4F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93.14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DF4F5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th-TH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 9,576,963.55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DF4F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16.14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DF4F5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853,583.98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DF4F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76894"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25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3">
                        <a:alpha val="7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ประจวบคีรีขันธ์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3">
                        <a:alpha val="7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th-TH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9,329,380.00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3">
                        <a:alpha val="7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8,683,081.08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3">
                        <a:alpha val="7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93.07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3">
                        <a:alpha val="7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th-TH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7,183,622.60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3">
                        <a:alpha val="7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16.07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3">
                        <a:alpha val="7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646,298.92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3">
                        <a:alpha val="7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76894"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26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DF4F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มุกดาหาร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DF4F5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th-TH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</a:t>
                      </a:r>
                      <a:r>
                        <a:rPr lang="th-TH" sz="12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8,205,905.00 </a:t>
                      </a:r>
                      <a:endParaRPr lang="th-TH" sz="120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DF4F5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7,633,597.58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DF4F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93.03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DF4F5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th-TH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 6,318,546.85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DF4F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16.03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DF4F5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572,307.42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DF4F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76894"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27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3">
                        <a:alpha val="7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ปราจีนบุรี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3">
                        <a:alpha val="7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th-TH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8,269,305.00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3">
                        <a:alpha val="7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7,686,297.09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3">
                        <a:alpha val="7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92.95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3">
                        <a:alpha val="7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th-TH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 6,367,364.85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3">
                        <a:alpha val="7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15.95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3">
                        <a:alpha val="7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583,007.91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3">
                        <a:alpha val="7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76894"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28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DF4F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ร้อยเอ็ด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DF4F5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th-TH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14,698,340.00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DF4F5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13,653,703.75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DF4F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92.89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DF4F5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th-TH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11,317,721.80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DF4F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15.89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DF4F5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1,044,636.25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DF4F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76894"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29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3">
                        <a:alpha val="7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กำแพงเพชร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3">
                        <a:alpha val="7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th-TH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</a:t>
                      </a:r>
                      <a:r>
                        <a:rPr lang="th-TH" sz="12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9,984,665.00 </a:t>
                      </a:r>
                      <a:endParaRPr lang="th-TH" sz="120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3">
                        <a:alpha val="7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9,261,463.00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3">
                        <a:alpha val="7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92.76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3">
                        <a:alpha val="7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th-TH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7,688,192.05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3">
                        <a:alpha val="7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15.76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3">
                        <a:alpha val="7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th-TH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723,202.00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3">
                        <a:alpha val="7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76894"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30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DF4F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หนองบัวลำภู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DF4F5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th-TH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9,146,030.00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DF4F5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8,469,452.00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DF4F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92.60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DF4F5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th-TH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7,042,443.10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DF4F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15.60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DF4F5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th-TH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676,578.00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DF4F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495184685"/>
      </p:ext>
    </p:extLst>
  </p:cSld>
  <p:clrMapOvr>
    <a:masterClrMapping/>
  </p:clrMapOvr>
</p:sld>
</file>

<file path=ppt/slides/slide1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สี่เหลี่ยมผืนผ้า 2"/>
          <p:cNvSpPr/>
          <p:nvPr/>
        </p:nvSpPr>
        <p:spPr>
          <a:xfrm>
            <a:off x="0" y="938275"/>
            <a:ext cx="10160000" cy="2004962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 sz="8000" b="1" dirty="0">
              <a:ln w="9525">
                <a:solidFill>
                  <a:schemeClr val="bg1"/>
                </a:solidFill>
                <a:prstDash val="solid"/>
              </a:ln>
              <a:solidFill>
                <a:schemeClr val="accent5"/>
              </a:solidFill>
              <a:effectLst>
                <a:outerShdw blurRad="12700" dist="38100" dir="2700000" algn="tl" rotWithShape="0">
                  <a:schemeClr val="accent5">
                    <a:lumMod val="60000"/>
                    <a:lumOff val="40000"/>
                  </a:schemeClr>
                </a:outerShdw>
              </a:effectLst>
              <a:latin typeface="KodchiangUPC" panose="02020603050405020304" pitchFamily="18" charset="-34"/>
              <a:cs typeface="KodchiangUPC" panose="02020603050405020304" pitchFamily="18" charset="-34"/>
            </a:endParaRPr>
          </a:p>
        </p:txBody>
      </p:sp>
      <p:sp>
        <p:nvSpPr>
          <p:cNvPr id="14" name="สี่เหลี่ยมผืนผ้า 13">
            <a:extLst>
              <a:ext uri="{FF2B5EF4-FFF2-40B4-BE49-F238E27FC236}">
                <a16:creationId xmlns:a16="http://schemas.microsoft.com/office/drawing/2014/main" id="{A781E517-4637-40C4-B7D4-9F1B3AC17568}"/>
              </a:ext>
            </a:extLst>
          </p:cNvPr>
          <p:cNvSpPr/>
          <p:nvPr/>
        </p:nvSpPr>
        <p:spPr>
          <a:xfrm>
            <a:off x="3893981" y="713852"/>
            <a:ext cx="2186246" cy="469644"/>
          </a:xfrm>
          <a:prstGeom prst="rect">
            <a:avLst/>
          </a:prstGeom>
          <a:solidFill>
            <a:srgbClr val="002060"/>
          </a:solidFill>
          <a:ln>
            <a:noFill/>
          </a:ln>
          <a:effectLst>
            <a:outerShdw blurRad="107950" dist="12700" dir="5400000" algn="ctr">
              <a:srgbClr val="000000"/>
            </a:outerShdw>
          </a:effectLst>
          <a:scene3d>
            <a:camera prst="orthographicFront">
              <a:rot lat="0" lon="0" rev="0"/>
            </a:camera>
            <a:lightRig rig="soft" dir="t">
              <a:rot lat="0" lon="0" rev="0"/>
            </a:lightRig>
          </a:scene3d>
          <a:sp3d contourW="44450" prstMaterial="matte">
            <a:bevelT w="63500" h="63500" prst="artDeco"/>
            <a:contourClr>
              <a:srgbClr val="FFFFFF"/>
            </a:contour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lnSpc>
                <a:spcPct val="150000"/>
              </a:lnSpc>
            </a:pPr>
            <a:r>
              <a:rPr lang="th-TH" sz="2200" b="1" dirty="0"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จบการนำเสนอ</a:t>
            </a:r>
          </a:p>
        </p:txBody>
      </p:sp>
      <p:pic>
        <p:nvPicPr>
          <p:cNvPr id="6" name="รูปภาพ 5">
            <a:extLst>
              <a:ext uri="{FF2B5EF4-FFF2-40B4-BE49-F238E27FC236}">
                <a16:creationId xmlns:a16="http://schemas.microsoft.com/office/drawing/2014/main" id="{96F3EC21-AAC5-476B-B1C1-35D49DD35552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74195" y="1378866"/>
            <a:ext cx="2270699" cy="3406049"/>
          </a:xfrm>
          <a:prstGeom prst="rect">
            <a:avLst/>
          </a:prstGeom>
        </p:spPr>
      </p:pic>
      <p:pic>
        <p:nvPicPr>
          <p:cNvPr id="31" name="Picture 8">
            <a:extLst>
              <a:ext uri="{FF2B5EF4-FFF2-40B4-BE49-F238E27FC236}">
                <a16:creationId xmlns:a16="http://schemas.microsoft.com/office/drawing/2014/main" id="{47B5F5A1-60DF-468C-BD07-82DE86DAF546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clrChange>
              <a:clrFrom>
                <a:srgbClr val="000000">
                  <a:alpha val="0"/>
                </a:srgbClr>
              </a:clrFrom>
              <a:clrTo>
                <a:srgbClr val="000000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565984" y="1811356"/>
            <a:ext cx="2386479" cy="2617111"/>
          </a:xfrm>
          <a:prstGeom prst="rect">
            <a:avLst/>
          </a:prstGeom>
        </p:spPr>
      </p:pic>
      <p:grpSp>
        <p:nvGrpSpPr>
          <p:cNvPr id="22" name="Graphic 308">
            <a:extLst>
              <a:ext uri="{FF2B5EF4-FFF2-40B4-BE49-F238E27FC236}">
                <a16:creationId xmlns:a16="http://schemas.microsoft.com/office/drawing/2014/main" id="{B6740ED8-7285-4532-ACCD-7C68593CB5FA}"/>
              </a:ext>
            </a:extLst>
          </p:cNvPr>
          <p:cNvGrpSpPr/>
          <p:nvPr/>
        </p:nvGrpSpPr>
        <p:grpSpPr>
          <a:xfrm flipV="1">
            <a:off x="2877374" y="4769757"/>
            <a:ext cx="4219460" cy="372678"/>
            <a:chOff x="4767262" y="3338512"/>
            <a:chExt cx="2654141" cy="179451"/>
          </a:xfrm>
          <a:solidFill>
            <a:srgbClr val="B97449"/>
          </a:solidFill>
        </p:grpSpPr>
        <p:sp>
          <p:nvSpPr>
            <p:cNvPr id="23" name="Freeform: Shape 2">
              <a:extLst>
                <a:ext uri="{FF2B5EF4-FFF2-40B4-BE49-F238E27FC236}">
                  <a16:creationId xmlns:a16="http://schemas.microsoft.com/office/drawing/2014/main" id="{12C14B07-ECB8-445A-9838-01C37EA58196}"/>
                </a:ext>
              </a:extLst>
            </p:cNvPr>
            <p:cNvSpPr/>
            <p:nvPr/>
          </p:nvSpPr>
          <p:spPr>
            <a:xfrm>
              <a:off x="6013798" y="3338512"/>
              <a:ext cx="158305" cy="179451"/>
            </a:xfrm>
            <a:custGeom>
              <a:avLst/>
              <a:gdLst>
                <a:gd name="connsiteX0" fmla="*/ 110585 w 158305"/>
                <a:gd name="connsiteY0" fmla="*/ 59722 h 179451"/>
                <a:gd name="connsiteX1" fmla="*/ 79153 w 158305"/>
                <a:gd name="connsiteY1" fmla="*/ 0 h 179451"/>
                <a:gd name="connsiteX2" fmla="*/ 47720 w 158305"/>
                <a:gd name="connsiteY2" fmla="*/ 59722 h 179451"/>
                <a:gd name="connsiteX3" fmla="*/ 0 w 158305"/>
                <a:gd name="connsiteY3" fmla="*/ 89726 h 179451"/>
                <a:gd name="connsiteX4" fmla="*/ 47720 w 158305"/>
                <a:gd name="connsiteY4" fmla="*/ 119729 h 179451"/>
                <a:gd name="connsiteX5" fmla="*/ 79153 w 158305"/>
                <a:gd name="connsiteY5" fmla="*/ 179451 h 179451"/>
                <a:gd name="connsiteX6" fmla="*/ 110585 w 158305"/>
                <a:gd name="connsiteY6" fmla="*/ 119729 h 179451"/>
                <a:gd name="connsiteX7" fmla="*/ 158306 w 158305"/>
                <a:gd name="connsiteY7" fmla="*/ 89726 h 179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8305" h="179451">
                  <a:moveTo>
                    <a:pt x="110585" y="59722"/>
                  </a:moveTo>
                  <a:lnTo>
                    <a:pt x="79153" y="0"/>
                  </a:lnTo>
                  <a:lnTo>
                    <a:pt x="47720" y="59722"/>
                  </a:lnTo>
                  <a:lnTo>
                    <a:pt x="0" y="89726"/>
                  </a:lnTo>
                  <a:lnTo>
                    <a:pt x="47720" y="119729"/>
                  </a:lnTo>
                  <a:lnTo>
                    <a:pt x="79153" y="179451"/>
                  </a:lnTo>
                  <a:lnTo>
                    <a:pt x="110585" y="119729"/>
                  </a:lnTo>
                  <a:lnTo>
                    <a:pt x="158306" y="8972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4" name="Freeform: Shape 3">
              <a:extLst>
                <a:ext uri="{FF2B5EF4-FFF2-40B4-BE49-F238E27FC236}">
                  <a16:creationId xmlns:a16="http://schemas.microsoft.com/office/drawing/2014/main" id="{6F480818-8BBD-4D89-9762-95F220C1E8DB}"/>
                </a:ext>
              </a:extLst>
            </p:cNvPr>
            <p:cNvSpPr/>
            <p:nvPr/>
          </p:nvSpPr>
          <p:spPr>
            <a:xfrm>
              <a:off x="4767262" y="3417188"/>
              <a:ext cx="1143381" cy="22097"/>
            </a:xfrm>
            <a:custGeom>
              <a:avLst/>
              <a:gdLst>
                <a:gd name="connsiteX0" fmla="*/ 1143381 w 1143381"/>
                <a:gd name="connsiteY0" fmla="*/ 11049 h 22097"/>
                <a:gd name="connsiteX1" fmla="*/ 857536 w 1143381"/>
                <a:gd name="connsiteY1" fmla="*/ 19621 h 22097"/>
                <a:gd name="connsiteX2" fmla="*/ 571691 w 1143381"/>
                <a:gd name="connsiteY2" fmla="*/ 22098 h 22097"/>
                <a:gd name="connsiteX3" fmla="*/ 285845 w 1143381"/>
                <a:gd name="connsiteY3" fmla="*/ 19717 h 22097"/>
                <a:gd name="connsiteX4" fmla="*/ 0 w 1143381"/>
                <a:gd name="connsiteY4" fmla="*/ 11049 h 22097"/>
                <a:gd name="connsiteX5" fmla="*/ 285845 w 1143381"/>
                <a:gd name="connsiteY5" fmla="*/ 2381 h 22097"/>
                <a:gd name="connsiteX6" fmla="*/ 571691 w 1143381"/>
                <a:gd name="connsiteY6" fmla="*/ 0 h 22097"/>
                <a:gd name="connsiteX7" fmla="*/ 857536 w 1143381"/>
                <a:gd name="connsiteY7" fmla="*/ 2477 h 22097"/>
                <a:gd name="connsiteX8" fmla="*/ 1143381 w 1143381"/>
                <a:gd name="connsiteY8" fmla="*/ 11049 h 22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381" h="22097">
                  <a:moveTo>
                    <a:pt x="1143381" y="11049"/>
                  </a:moveTo>
                  <a:cubicBezTo>
                    <a:pt x="1048131" y="15335"/>
                    <a:pt x="952786" y="18193"/>
                    <a:pt x="857536" y="19621"/>
                  </a:cubicBezTo>
                  <a:cubicBezTo>
                    <a:pt x="762286" y="21431"/>
                    <a:pt x="666940" y="21812"/>
                    <a:pt x="571691" y="22098"/>
                  </a:cubicBezTo>
                  <a:cubicBezTo>
                    <a:pt x="476441" y="21908"/>
                    <a:pt x="381095" y="21431"/>
                    <a:pt x="285845" y="19717"/>
                  </a:cubicBezTo>
                  <a:cubicBezTo>
                    <a:pt x="190595" y="18193"/>
                    <a:pt x="95250" y="15335"/>
                    <a:pt x="0" y="11049"/>
                  </a:cubicBezTo>
                  <a:cubicBezTo>
                    <a:pt x="95250" y="6763"/>
                    <a:pt x="190595" y="3905"/>
                    <a:pt x="285845" y="2381"/>
                  </a:cubicBezTo>
                  <a:cubicBezTo>
                    <a:pt x="381095" y="667"/>
                    <a:pt x="476441" y="190"/>
                    <a:pt x="571691" y="0"/>
                  </a:cubicBezTo>
                  <a:cubicBezTo>
                    <a:pt x="666940" y="190"/>
                    <a:pt x="762286" y="667"/>
                    <a:pt x="857536" y="2477"/>
                  </a:cubicBezTo>
                  <a:cubicBezTo>
                    <a:pt x="952881" y="3905"/>
                    <a:pt x="1048131" y="6763"/>
                    <a:pt x="1143381" y="11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" name="Freeform: Shape 4">
              <a:extLst>
                <a:ext uri="{FF2B5EF4-FFF2-40B4-BE49-F238E27FC236}">
                  <a16:creationId xmlns:a16="http://schemas.microsoft.com/office/drawing/2014/main" id="{09103FAC-4F6E-4B33-AE91-CEB00BC1E487}"/>
                </a:ext>
              </a:extLst>
            </p:cNvPr>
            <p:cNvSpPr/>
            <p:nvPr/>
          </p:nvSpPr>
          <p:spPr>
            <a:xfrm>
              <a:off x="6278022" y="3417188"/>
              <a:ext cx="1143380" cy="22097"/>
            </a:xfrm>
            <a:custGeom>
              <a:avLst/>
              <a:gdLst>
                <a:gd name="connsiteX0" fmla="*/ 1143381 w 1143380"/>
                <a:gd name="connsiteY0" fmla="*/ 11049 h 22097"/>
                <a:gd name="connsiteX1" fmla="*/ 857536 w 1143380"/>
                <a:gd name="connsiteY1" fmla="*/ 19621 h 22097"/>
                <a:gd name="connsiteX2" fmla="*/ 571691 w 1143380"/>
                <a:gd name="connsiteY2" fmla="*/ 22098 h 22097"/>
                <a:gd name="connsiteX3" fmla="*/ 285845 w 1143380"/>
                <a:gd name="connsiteY3" fmla="*/ 19717 h 22097"/>
                <a:gd name="connsiteX4" fmla="*/ 0 w 1143380"/>
                <a:gd name="connsiteY4" fmla="*/ 11049 h 22097"/>
                <a:gd name="connsiteX5" fmla="*/ 285845 w 1143380"/>
                <a:gd name="connsiteY5" fmla="*/ 2381 h 22097"/>
                <a:gd name="connsiteX6" fmla="*/ 571691 w 1143380"/>
                <a:gd name="connsiteY6" fmla="*/ 0 h 22097"/>
                <a:gd name="connsiteX7" fmla="*/ 857536 w 1143380"/>
                <a:gd name="connsiteY7" fmla="*/ 2477 h 22097"/>
                <a:gd name="connsiteX8" fmla="*/ 1143381 w 1143380"/>
                <a:gd name="connsiteY8" fmla="*/ 11049 h 22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380" h="22097">
                  <a:moveTo>
                    <a:pt x="1143381" y="11049"/>
                  </a:moveTo>
                  <a:cubicBezTo>
                    <a:pt x="1048131" y="15335"/>
                    <a:pt x="952786" y="18193"/>
                    <a:pt x="857536" y="19621"/>
                  </a:cubicBezTo>
                  <a:cubicBezTo>
                    <a:pt x="762286" y="21431"/>
                    <a:pt x="666941" y="21812"/>
                    <a:pt x="571691" y="22098"/>
                  </a:cubicBezTo>
                  <a:cubicBezTo>
                    <a:pt x="476441" y="21908"/>
                    <a:pt x="381095" y="21431"/>
                    <a:pt x="285845" y="19717"/>
                  </a:cubicBezTo>
                  <a:cubicBezTo>
                    <a:pt x="190595" y="18288"/>
                    <a:pt x="95250" y="15430"/>
                    <a:pt x="0" y="11049"/>
                  </a:cubicBezTo>
                  <a:cubicBezTo>
                    <a:pt x="95250" y="6763"/>
                    <a:pt x="190595" y="3905"/>
                    <a:pt x="285845" y="2381"/>
                  </a:cubicBezTo>
                  <a:cubicBezTo>
                    <a:pt x="381095" y="667"/>
                    <a:pt x="476441" y="190"/>
                    <a:pt x="571691" y="0"/>
                  </a:cubicBezTo>
                  <a:cubicBezTo>
                    <a:pt x="666941" y="190"/>
                    <a:pt x="762286" y="667"/>
                    <a:pt x="857536" y="2477"/>
                  </a:cubicBezTo>
                  <a:cubicBezTo>
                    <a:pt x="952786" y="3905"/>
                    <a:pt x="1048131" y="6763"/>
                    <a:pt x="1143381" y="11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grpSp>
        <p:nvGrpSpPr>
          <p:cNvPr id="59" name="Group 58"/>
          <p:cNvGrpSpPr/>
          <p:nvPr/>
        </p:nvGrpSpPr>
        <p:grpSpPr>
          <a:xfrm>
            <a:off x="-23583" y="5154909"/>
            <a:ext cx="10183585" cy="694389"/>
            <a:chOff x="-23583" y="5134125"/>
            <a:chExt cx="10183585" cy="715174"/>
          </a:xfrm>
        </p:grpSpPr>
        <p:grpSp>
          <p:nvGrpSpPr>
            <p:cNvPr id="60" name="กลุ่ม 1">
              <a:extLst>
                <a:ext uri="{FF2B5EF4-FFF2-40B4-BE49-F238E27FC236}">
                  <a16:creationId xmlns:a16="http://schemas.microsoft.com/office/drawing/2014/main" id="{58DAA6D8-19A9-434E-BD10-9F227ECAADEE}"/>
                </a:ext>
              </a:extLst>
            </p:cNvPr>
            <p:cNvGrpSpPr/>
            <p:nvPr/>
          </p:nvGrpSpPr>
          <p:grpSpPr>
            <a:xfrm>
              <a:off x="-23583" y="5274993"/>
              <a:ext cx="10183585" cy="470079"/>
              <a:chOff x="-21226" y="4621292"/>
              <a:chExt cx="9165227" cy="561020"/>
            </a:xfrm>
          </p:grpSpPr>
          <p:grpSp>
            <p:nvGrpSpPr>
              <p:cNvPr id="67" name="กลุ่ม 7">
                <a:extLst>
                  <a:ext uri="{FF2B5EF4-FFF2-40B4-BE49-F238E27FC236}">
                    <a16:creationId xmlns:a16="http://schemas.microsoft.com/office/drawing/2014/main" id="{30C28730-7CDF-4231-A774-6A7122EB4AEA}"/>
                  </a:ext>
                </a:extLst>
              </p:cNvPr>
              <p:cNvGrpSpPr/>
              <p:nvPr/>
            </p:nvGrpSpPr>
            <p:grpSpPr>
              <a:xfrm>
                <a:off x="-21226" y="4635401"/>
                <a:ext cx="5133813" cy="546911"/>
                <a:chOff x="-45702" y="6428830"/>
                <a:chExt cx="7109733" cy="450425"/>
              </a:xfrm>
            </p:grpSpPr>
            <p:sp>
              <p:nvSpPr>
                <p:cNvPr id="71" name="รูปแบบอิสระ: รูปร่าง 55">
                  <a:extLst>
                    <a:ext uri="{FF2B5EF4-FFF2-40B4-BE49-F238E27FC236}">
                      <a16:creationId xmlns:a16="http://schemas.microsoft.com/office/drawing/2014/main" id="{447532BC-F1AF-418B-B954-69A21822D4D1}"/>
                    </a:ext>
                  </a:extLst>
                </p:cNvPr>
                <p:cNvSpPr/>
                <p:nvPr/>
              </p:nvSpPr>
              <p:spPr>
                <a:xfrm>
                  <a:off x="-16309" y="6508953"/>
                  <a:ext cx="6875685" cy="339767"/>
                </a:xfrm>
                <a:custGeom>
                  <a:avLst/>
                  <a:gdLst>
                    <a:gd name="connsiteX0" fmla="*/ 0 w 6028447"/>
                    <a:gd name="connsiteY0" fmla="*/ 0 h 339767"/>
                    <a:gd name="connsiteX1" fmla="*/ 6028447 w 6028447"/>
                    <a:gd name="connsiteY1" fmla="*/ 0 h 339767"/>
                    <a:gd name="connsiteX2" fmla="*/ 5679852 w 6028447"/>
                    <a:gd name="connsiteY2" fmla="*/ 339767 h 339767"/>
                    <a:gd name="connsiteX3" fmla="*/ 0 w 6028447"/>
                    <a:gd name="connsiteY3" fmla="*/ 339767 h 339767"/>
                    <a:gd name="connsiteX4" fmla="*/ 0 w 6028447"/>
                    <a:gd name="connsiteY4" fmla="*/ 0 h 3397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028447" h="339767">
                      <a:moveTo>
                        <a:pt x="0" y="0"/>
                      </a:moveTo>
                      <a:lnTo>
                        <a:pt x="6028447" y="0"/>
                      </a:lnTo>
                      <a:lnTo>
                        <a:pt x="5679852" y="339767"/>
                      </a:lnTo>
                      <a:lnTo>
                        <a:pt x="0" y="33976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th-TH" sz="2000" dirty="0"/>
                </a:p>
              </p:txBody>
            </p:sp>
            <p:sp>
              <p:nvSpPr>
                <p:cNvPr id="72" name="รูปแบบอิสระ: รูปร่าง 50">
                  <a:extLst>
                    <a:ext uri="{FF2B5EF4-FFF2-40B4-BE49-F238E27FC236}">
                      <a16:creationId xmlns:a16="http://schemas.microsoft.com/office/drawing/2014/main" id="{72AD55B9-27A4-40A2-86AD-A09FD1FBB379}"/>
                    </a:ext>
                  </a:extLst>
                </p:cNvPr>
                <p:cNvSpPr/>
                <p:nvPr/>
              </p:nvSpPr>
              <p:spPr>
                <a:xfrm>
                  <a:off x="-45702" y="6433550"/>
                  <a:ext cx="7025615" cy="426691"/>
                </a:xfrm>
                <a:custGeom>
                  <a:avLst/>
                  <a:gdLst>
                    <a:gd name="connsiteX0" fmla="*/ 0 w 6123140"/>
                    <a:gd name="connsiteY0" fmla="*/ 0 h 426691"/>
                    <a:gd name="connsiteX1" fmla="*/ 6123140 w 6123140"/>
                    <a:gd name="connsiteY1" fmla="*/ 0 h 426691"/>
                    <a:gd name="connsiteX2" fmla="*/ 6008569 w 6123140"/>
                    <a:gd name="connsiteY2" fmla="*/ 111669 h 426691"/>
                    <a:gd name="connsiteX3" fmla="*/ 5685361 w 6123140"/>
                    <a:gd name="connsiteY3" fmla="*/ 426691 h 426691"/>
                    <a:gd name="connsiteX4" fmla="*/ 5679852 w 6123140"/>
                    <a:gd name="connsiteY4" fmla="*/ 426691 h 426691"/>
                    <a:gd name="connsiteX5" fmla="*/ 6028447 w 6123140"/>
                    <a:gd name="connsiteY5" fmla="*/ 86924 h 426691"/>
                    <a:gd name="connsiteX6" fmla="*/ 0 w 6123140"/>
                    <a:gd name="connsiteY6" fmla="*/ 86924 h 426691"/>
                    <a:gd name="connsiteX7" fmla="*/ 0 w 6123140"/>
                    <a:gd name="connsiteY7" fmla="*/ 0 h 4266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123140" h="426691">
                      <a:moveTo>
                        <a:pt x="0" y="0"/>
                      </a:moveTo>
                      <a:lnTo>
                        <a:pt x="6123140" y="0"/>
                      </a:lnTo>
                      <a:lnTo>
                        <a:pt x="6008569" y="111669"/>
                      </a:lnTo>
                      <a:lnTo>
                        <a:pt x="5685361" y="426691"/>
                      </a:lnTo>
                      <a:lnTo>
                        <a:pt x="5679852" y="426691"/>
                      </a:lnTo>
                      <a:lnTo>
                        <a:pt x="6028447" y="86924"/>
                      </a:lnTo>
                      <a:lnTo>
                        <a:pt x="0" y="8692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>
                  <a:gsLst>
                    <a:gs pos="0">
                      <a:srgbClr val="FBE4AE"/>
                    </a:gs>
                    <a:gs pos="13000">
                      <a:srgbClr val="BD922A"/>
                    </a:gs>
                    <a:gs pos="21001">
                      <a:srgbClr val="BD922A"/>
                    </a:gs>
                    <a:gs pos="63000">
                      <a:srgbClr val="FBE4AE"/>
                    </a:gs>
                    <a:gs pos="67000">
                      <a:srgbClr val="BD922A"/>
                    </a:gs>
                    <a:gs pos="69000">
                      <a:srgbClr val="835E17"/>
                    </a:gs>
                    <a:gs pos="82001">
                      <a:srgbClr val="A28949"/>
                    </a:gs>
                    <a:gs pos="100000">
                      <a:srgbClr val="FAE3B7"/>
                    </a:gs>
                  </a:gsLst>
                  <a:lin ang="0" scaled="1"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th-TH" sz="2000" dirty="0"/>
                </a:p>
              </p:txBody>
            </p:sp>
            <p:sp>
              <p:nvSpPr>
                <p:cNvPr id="73" name="รูปแบบอิสระ: รูปร่าง 49">
                  <a:extLst>
                    <a:ext uri="{FF2B5EF4-FFF2-40B4-BE49-F238E27FC236}">
                      <a16:creationId xmlns:a16="http://schemas.microsoft.com/office/drawing/2014/main" id="{0CC04605-512B-40BA-BB6C-C4CA6329F254}"/>
                    </a:ext>
                  </a:extLst>
                </p:cNvPr>
                <p:cNvSpPr/>
                <p:nvPr/>
              </p:nvSpPr>
              <p:spPr>
                <a:xfrm rot="380166">
                  <a:off x="6515308" y="6428830"/>
                  <a:ext cx="548723" cy="450425"/>
                </a:xfrm>
                <a:custGeom>
                  <a:avLst/>
                  <a:gdLst>
                    <a:gd name="connsiteX0" fmla="*/ 411471 w 524882"/>
                    <a:gd name="connsiteY0" fmla="*/ 0 h 426691"/>
                    <a:gd name="connsiteX1" fmla="*/ 524882 w 524882"/>
                    <a:gd name="connsiteY1" fmla="*/ 0 h 426691"/>
                    <a:gd name="connsiteX2" fmla="*/ 113411 w 524882"/>
                    <a:gd name="connsiteY2" fmla="*/ 426691 h 426691"/>
                    <a:gd name="connsiteX3" fmla="*/ 0 w 524882"/>
                    <a:gd name="connsiteY3" fmla="*/ 426691 h 426691"/>
                    <a:gd name="connsiteX4" fmla="*/ 411471 w 524882"/>
                    <a:gd name="connsiteY4" fmla="*/ 0 h 4266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24882" h="426691">
                      <a:moveTo>
                        <a:pt x="411471" y="0"/>
                      </a:moveTo>
                      <a:lnTo>
                        <a:pt x="524882" y="0"/>
                      </a:lnTo>
                      <a:lnTo>
                        <a:pt x="113411" y="426691"/>
                      </a:lnTo>
                      <a:lnTo>
                        <a:pt x="0" y="426691"/>
                      </a:lnTo>
                      <a:lnTo>
                        <a:pt x="411471" y="0"/>
                      </a:ln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FBE4AE"/>
                    </a:gs>
                    <a:gs pos="13000">
                      <a:srgbClr val="BD922A"/>
                    </a:gs>
                    <a:gs pos="21001">
                      <a:srgbClr val="BD922A"/>
                    </a:gs>
                    <a:gs pos="63000">
                      <a:srgbClr val="FBE4AE"/>
                    </a:gs>
                    <a:gs pos="67000">
                      <a:srgbClr val="BD922A"/>
                    </a:gs>
                    <a:gs pos="69000">
                      <a:srgbClr val="835E17"/>
                    </a:gs>
                    <a:gs pos="82001">
                      <a:srgbClr val="A28949"/>
                    </a:gs>
                    <a:gs pos="100000">
                      <a:srgbClr val="FAE3B7"/>
                    </a:gs>
                  </a:gsLst>
                  <a:path path="circle">
                    <a:fillToRect l="100000" b="100000"/>
                  </a:path>
                  <a:tileRect t="-100000" r="-100000"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th-TH" sz="2000"/>
                </a:p>
              </p:txBody>
            </p:sp>
          </p:grpSp>
          <p:grpSp>
            <p:nvGrpSpPr>
              <p:cNvPr id="68" name="กลุ่ม 4">
                <a:extLst>
                  <a:ext uri="{FF2B5EF4-FFF2-40B4-BE49-F238E27FC236}">
                    <a16:creationId xmlns:a16="http://schemas.microsoft.com/office/drawing/2014/main" id="{33080593-C486-4A4E-A259-28A964353B4D}"/>
                  </a:ext>
                </a:extLst>
              </p:cNvPr>
              <p:cNvGrpSpPr/>
              <p:nvPr/>
            </p:nvGrpSpPr>
            <p:grpSpPr>
              <a:xfrm>
                <a:off x="7524888" y="4621292"/>
                <a:ext cx="1619113" cy="531030"/>
                <a:chOff x="9543115" y="6415804"/>
                <a:chExt cx="2661401" cy="453428"/>
              </a:xfrm>
            </p:grpSpPr>
            <p:sp>
              <p:nvSpPr>
                <p:cNvPr id="69" name="รูปแบบอิสระ: รูปร่าง 38">
                  <a:extLst>
                    <a:ext uri="{FF2B5EF4-FFF2-40B4-BE49-F238E27FC236}">
                      <a16:creationId xmlns:a16="http://schemas.microsoft.com/office/drawing/2014/main" id="{18287458-5345-45BB-A7B2-0AE1DDE4E433}"/>
                    </a:ext>
                  </a:extLst>
                </p:cNvPr>
                <p:cNvSpPr/>
                <p:nvPr/>
              </p:nvSpPr>
              <p:spPr>
                <a:xfrm>
                  <a:off x="9543115" y="6415804"/>
                  <a:ext cx="2661398" cy="441288"/>
                </a:xfrm>
                <a:custGeom>
                  <a:avLst/>
                  <a:gdLst>
                    <a:gd name="connsiteX0" fmla="*/ 437779 w 1373020"/>
                    <a:gd name="connsiteY0" fmla="*/ 0 h 426691"/>
                    <a:gd name="connsiteX1" fmla="*/ 1373020 w 1373020"/>
                    <a:gd name="connsiteY1" fmla="*/ 0 h 426691"/>
                    <a:gd name="connsiteX2" fmla="*/ 1373020 w 1373020"/>
                    <a:gd name="connsiteY2" fmla="*/ 426691 h 426691"/>
                    <a:gd name="connsiteX3" fmla="*/ 0 w 1373020"/>
                    <a:gd name="connsiteY3" fmla="*/ 426691 h 426691"/>
                    <a:gd name="connsiteX4" fmla="*/ 323208 w 1373020"/>
                    <a:gd name="connsiteY4" fmla="*/ 111669 h 426691"/>
                    <a:gd name="connsiteX5" fmla="*/ 437779 w 1373020"/>
                    <a:gd name="connsiteY5" fmla="*/ 0 h 4266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73020" h="426691">
                      <a:moveTo>
                        <a:pt x="437779" y="0"/>
                      </a:moveTo>
                      <a:lnTo>
                        <a:pt x="1373020" y="0"/>
                      </a:lnTo>
                      <a:lnTo>
                        <a:pt x="1373020" y="426691"/>
                      </a:lnTo>
                      <a:lnTo>
                        <a:pt x="0" y="426691"/>
                      </a:lnTo>
                      <a:lnTo>
                        <a:pt x="323208" y="111669"/>
                      </a:lnTo>
                      <a:lnTo>
                        <a:pt x="437779" y="0"/>
                      </a:lnTo>
                      <a:close/>
                    </a:path>
                  </a:pathLst>
                </a:custGeom>
                <a:gradFill>
                  <a:gsLst>
                    <a:gs pos="0">
                      <a:srgbClr val="FBE4AE"/>
                    </a:gs>
                    <a:gs pos="13000">
                      <a:srgbClr val="BD922A"/>
                    </a:gs>
                    <a:gs pos="21001">
                      <a:srgbClr val="BD922A"/>
                    </a:gs>
                    <a:gs pos="63000">
                      <a:srgbClr val="FBE4AE"/>
                    </a:gs>
                    <a:gs pos="67000">
                      <a:srgbClr val="BD922A"/>
                    </a:gs>
                    <a:gs pos="69000">
                      <a:srgbClr val="835E17"/>
                    </a:gs>
                    <a:gs pos="82001">
                      <a:srgbClr val="A28949"/>
                    </a:gs>
                    <a:gs pos="100000">
                      <a:srgbClr val="FAE3B7"/>
                    </a:gs>
                  </a:gsLst>
                  <a:lin ang="0" scaled="1"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th-TH" sz="2000"/>
                </a:p>
              </p:txBody>
            </p:sp>
            <p:sp>
              <p:nvSpPr>
                <p:cNvPr id="70" name="รูปแบบอิสระ: รูปร่าง 31">
                  <a:extLst>
                    <a:ext uri="{FF2B5EF4-FFF2-40B4-BE49-F238E27FC236}">
                      <a16:creationId xmlns:a16="http://schemas.microsoft.com/office/drawing/2014/main" id="{CB515603-CB57-4A48-B8A7-C4BD2C469F4B}"/>
                    </a:ext>
                  </a:extLst>
                </p:cNvPr>
                <p:cNvSpPr/>
                <p:nvPr/>
              </p:nvSpPr>
              <p:spPr>
                <a:xfrm>
                  <a:off x="9543115" y="6510930"/>
                  <a:ext cx="2661401" cy="358302"/>
                </a:xfrm>
                <a:custGeom>
                  <a:avLst/>
                  <a:gdLst>
                    <a:gd name="connsiteX0" fmla="*/ 349528 w 1399340"/>
                    <a:gd name="connsiteY0" fmla="*/ 0 h 340675"/>
                    <a:gd name="connsiteX1" fmla="*/ 1399340 w 1399340"/>
                    <a:gd name="connsiteY1" fmla="*/ 0 h 340675"/>
                    <a:gd name="connsiteX2" fmla="*/ 1399340 w 1399340"/>
                    <a:gd name="connsiteY2" fmla="*/ 340675 h 340675"/>
                    <a:gd name="connsiteX3" fmla="*/ 0 w 1399340"/>
                    <a:gd name="connsiteY3" fmla="*/ 340675 h 340675"/>
                    <a:gd name="connsiteX4" fmla="*/ 349528 w 1399340"/>
                    <a:gd name="connsiteY4" fmla="*/ 0 h 3406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99340" h="340675">
                      <a:moveTo>
                        <a:pt x="349528" y="0"/>
                      </a:moveTo>
                      <a:lnTo>
                        <a:pt x="1399340" y="0"/>
                      </a:lnTo>
                      <a:lnTo>
                        <a:pt x="1399340" y="340675"/>
                      </a:lnTo>
                      <a:lnTo>
                        <a:pt x="0" y="340675"/>
                      </a:lnTo>
                      <a:lnTo>
                        <a:pt x="349528" y="0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th-TH" sz="2000"/>
                </a:p>
              </p:txBody>
            </p:sp>
          </p:grpSp>
        </p:grpSp>
        <p:pic>
          <p:nvPicPr>
            <p:cNvPr id="61" name="Picture 23">
              <a:extLst>
                <a:ext uri="{FF2B5EF4-FFF2-40B4-BE49-F238E27FC236}">
                  <a16:creationId xmlns:a16="http://schemas.microsoft.com/office/drawing/2014/main" id="{A9FCDA38-8F0B-49DF-8F2E-B899B1F3623D}"/>
                </a:ext>
              </a:extLst>
            </p:cNvPr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699853" y="5264104"/>
              <a:ext cx="625615" cy="408428"/>
            </a:xfrm>
            <a:prstGeom prst="rect">
              <a:avLst/>
            </a:prstGeom>
          </p:spPr>
        </p:pic>
        <p:pic>
          <p:nvPicPr>
            <p:cNvPr id="62" name="Picture 24">
              <a:extLst>
                <a:ext uri="{FF2B5EF4-FFF2-40B4-BE49-F238E27FC236}">
                  <a16:creationId xmlns:a16="http://schemas.microsoft.com/office/drawing/2014/main" id="{199745AA-CFB3-443D-A566-E11575BA5223}"/>
                </a:ext>
              </a:extLst>
            </p:cNvPr>
            <p:cNvPicPr>
              <a:picLocks noChangeAspect="1"/>
            </p:cNvPicPr>
            <p:nvPr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440755" y="5252961"/>
              <a:ext cx="384697" cy="433336"/>
            </a:xfrm>
            <a:prstGeom prst="rect">
              <a:avLst/>
            </a:prstGeom>
          </p:spPr>
        </p:pic>
        <p:pic>
          <p:nvPicPr>
            <p:cNvPr id="63" name="Picture 35">
              <a:extLst>
                <a:ext uri="{FF2B5EF4-FFF2-40B4-BE49-F238E27FC236}">
                  <a16:creationId xmlns:a16="http://schemas.microsoft.com/office/drawing/2014/main" id="{9584FECB-F937-4F01-8CDD-C92F98A2F1BC}"/>
                </a:ext>
              </a:extLst>
            </p:cNvPr>
            <p:cNvPicPr>
              <a:picLocks noChangeAspect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882063" y="5338458"/>
              <a:ext cx="373365" cy="309768"/>
            </a:xfrm>
            <a:prstGeom prst="rect">
              <a:avLst/>
            </a:prstGeom>
          </p:spPr>
        </p:pic>
        <p:pic>
          <p:nvPicPr>
            <p:cNvPr id="64" name="Picture 36">
              <a:extLst>
                <a:ext uri="{FF2B5EF4-FFF2-40B4-BE49-F238E27FC236}">
                  <a16:creationId xmlns:a16="http://schemas.microsoft.com/office/drawing/2014/main" id="{62FFD426-AD6C-47DA-99D3-A7217E240C18}"/>
                </a:ext>
              </a:extLst>
            </p:cNvPr>
            <p:cNvPicPr>
              <a:picLocks noChangeAspect="1"/>
            </p:cNvPicPr>
            <p:nvPr/>
          </p:nvPicPr>
          <p:blipFill>
            <a:blip r:embed="rId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345100" y="5340250"/>
              <a:ext cx="281130" cy="303691"/>
            </a:xfrm>
            <a:prstGeom prst="rect">
              <a:avLst/>
            </a:prstGeom>
          </p:spPr>
        </p:pic>
        <p:pic>
          <p:nvPicPr>
            <p:cNvPr id="65" name="Picture 2" descr="C:\Users\Administrator\Desktop\change for good.png"/>
            <p:cNvPicPr>
              <a:picLocks noChangeAspect="1" noChangeArrowheads="1"/>
            </p:cNvPicPr>
            <p:nvPr/>
          </p:nvPicPr>
          <p:blipFill>
            <a:blip r:embed="rId9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606130" y="5281839"/>
              <a:ext cx="890907" cy="501037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66" name="รูปแบบอิสระ: รูปร่าง 49">
              <a:extLst>
                <a:ext uri="{FF2B5EF4-FFF2-40B4-BE49-F238E27FC236}">
                  <a16:creationId xmlns:a16="http://schemas.microsoft.com/office/drawing/2014/main" id="{0CC04605-512B-40BA-BB6C-C4CA6329F254}"/>
                </a:ext>
              </a:extLst>
            </p:cNvPr>
            <p:cNvSpPr/>
            <p:nvPr/>
          </p:nvSpPr>
          <p:spPr>
            <a:xfrm rot="1816843">
              <a:off x="8384884" y="5134125"/>
              <a:ext cx="366819" cy="715174"/>
            </a:xfrm>
            <a:custGeom>
              <a:avLst/>
              <a:gdLst>
                <a:gd name="connsiteX0" fmla="*/ 411471 w 524882"/>
                <a:gd name="connsiteY0" fmla="*/ 0 h 426691"/>
                <a:gd name="connsiteX1" fmla="*/ 524882 w 524882"/>
                <a:gd name="connsiteY1" fmla="*/ 0 h 426691"/>
                <a:gd name="connsiteX2" fmla="*/ 113411 w 524882"/>
                <a:gd name="connsiteY2" fmla="*/ 426691 h 426691"/>
                <a:gd name="connsiteX3" fmla="*/ 0 w 524882"/>
                <a:gd name="connsiteY3" fmla="*/ 426691 h 426691"/>
                <a:gd name="connsiteX4" fmla="*/ 411471 w 524882"/>
                <a:gd name="connsiteY4" fmla="*/ 0 h 426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4882" h="426691">
                  <a:moveTo>
                    <a:pt x="411471" y="0"/>
                  </a:moveTo>
                  <a:lnTo>
                    <a:pt x="524882" y="0"/>
                  </a:lnTo>
                  <a:lnTo>
                    <a:pt x="113411" y="426691"/>
                  </a:lnTo>
                  <a:lnTo>
                    <a:pt x="0" y="426691"/>
                  </a:lnTo>
                  <a:lnTo>
                    <a:pt x="411471" y="0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BE4AE"/>
                </a:gs>
                <a:gs pos="13000">
                  <a:srgbClr val="BD922A"/>
                </a:gs>
                <a:gs pos="21001">
                  <a:srgbClr val="BD922A"/>
                </a:gs>
                <a:gs pos="63000">
                  <a:srgbClr val="FBE4AE"/>
                </a:gs>
                <a:gs pos="67000">
                  <a:srgbClr val="BD922A"/>
                </a:gs>
                <a:gs pos="69000">
                  <a:srgbClr val="835E17"/>
                </a:gs>
                <a:gs pos="82001">
                  <a:srgbClr val="A28949"/>
                </a:gs>
                <a:gs pos="100000">
                  <a:srgbClr val="FAE3B7"/>
                </a:gs>
              </a:gsLst>
              <a:path path="circle">
                <a:fillToRect l="100000" b="100000"/>
              </a:path>
              <a:tileRect t="-100000" r="-10000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th-TH" sz="2000"/>
            </a:p>
          </p:txBody>
        </p:sp>
      </p:grpSp>
      <p:sp>
        <p:nvSpPr>
          <p:cNvPr id="74" name="TextBox 7"/>
          <p:cNvSpPr txBox="1"/>
          <p:nvPr/>
        </p:nvSpPr>
        <p:spPr>
          <a:xfrm>
            <a:off x="216981" y="5442506"/>
            <a:ext cx="5166910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th-TH" sz="1000" b="1" dirty="0">
                <a:solidFill>
                  <a:schemeClr val="bg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เศรษฐกิจฐานรากมั่นคง ชุมชนเข้มแข็งอย่างยั่งยืน ด้วยหลักปรัชญาของเศรษฐกิจพอเพียง</a:t>
            </a:r>
          </a:p>
        </p:txBody>
      </p:sp>
      <p:grpSp>
        <p:nvGrpSpPr>
          <p:cNvPr id="44" name="Group 43"/>
          <p:cNvGrpSpPr/>
          <p:nvPr/>
        </p:nvGrpSpPr>
        <p:grpSpPr>
          <a:xfrm>
            <a:off x="-23581" y="-271597"/>
            <a:ext cx="10216630" cy="1541268"/>
            <a:chOff x="-23581" y="-271597"/>
            <a:chExt cx="10216630" cy="1541268"/>
          </a:xfrm>
        </p:grpSpPr>
        <p:grpSp>
          <p:nvGrpSpPr>
            <p:cNvPr id="45" name="Group 44"/>
            <p:cNvGrpSpPr/>
            <p:nvPr/>
          </p:nvGrpSpPr>
          <p:grpSpPr>
            <a:xfrm>
              <a:off x="-23581" y="-271597"/>
              <a:ext cx="10193050" cy="1541268"/>
              <a:chOff x="-23581" y="-271597"/>
              <a:chExt cx="10193050" cy="1541268"/>
            </a:xfrm>
          </p:grpSpPr>
          <p:grpSp>
            <p:nvGrpSpPr>
              <p:cNvPr id="47" name="กลุ่ม 52">
                <a:extLst>
                  <a:ext uri="{FF2B5EF4-FFF2-40B4-BE49-F238E27FC236}">
                    <a16:creationId xmlns:a16="http://schemas.microsoft.com/office/drawing/2014/main" id="{84E5CB32-C22A-40FB-BE79-3F261B775F5E}"/>
                  </a:ext>
                </a:extLst>
              </p:cNvPr>
              <p:cNvGrpSpPr/>
              <p:nvPr/>
            </p:nvGrpSpPr>
            <p:grpSpPr>
              <a:xfrm>
                <a:off x="-23581" y="299"/>
                <a:ext cx="10193050" cy="674950"/>
                <a:chOff x="-29746" y="-164554"/>
                <a:chExt cx="9173747" cy="607455"/>
              </a:xfrm>
            </p:grpSpPr>
            <p:sp>
              <p:nvSpPr>
                <p:cNvPr id="51" name="สี่เหลี่ยมผืนผ้า: มุมมน 48">
                  <a:extLst>
                    <a:ext uri="{FF2B5EF4-FFF2-40B4-BE49-F238E27FC236}">
                      <a16:creationId xmlns:a16="http://schemas.microsoft.com/office/drawing/2014/main" id="{DCE62B95-9C16-4E87-82CC-AF99B1F01983}"/>
                    </a:ext>
                  </a:extLst>
                </p:cNvPr>
                <p:cNvSpPr/>
                <p:nvPr/>
              </p:nvSpPr>
              <p:spPr>
                <a:xfrm>
                  <a:off x="5692012" y="65211"/>
                  <a:ext cx="3441748" cy="377690"/>
                </a:xfrm>
                <a:prstGeom prst="roundRect">
                  <a:avLst/>
                </a:prstGeom>
                <a:gradFill flip="none" rotWithShape="1">
                  <a:gsLst>
                    <a:gs pos="0">
                      <a:srgbClr val="8E7300"/>
                    </a:gs>
                    <a:gs pos="51000">
                      <a:srgbClr val="FFFFFF"/>
                    </a:gs>
                    <a:gs pos="76000">
                      <a:srgbClr val="BC9800"/>
                    </a:gs>
                    <a:gs pos="24000">
                      <a:srgbClr val="BC9800"/>
                    </a:gs>
                    <a:gs pos="100000">
                      <a:srgbClr val="9A7D00"/>
                    </a:gs>
                  </a:gsLst>
                  <a:lin ang="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2000"/>
                </a:p>
              </p:txBody>
            </p:sp>
            <p:sp>
              <p:nvSpPr>
                <p:cNvPr id="52" name="สี่เหลี่ยมผืนผ้า 47">
                  <a:extLst>
                    <a:ext uri="{FF2B5EF4-FFF2-40B4-BE49-F238E27FC236}">
                      <a16:creationId xmlns:a16="http://schemas.microsoft.com/office/drawing/2014/main" id="{667204FE-3C1C-4980-AD32-890094B05AFC}"/>
                    </a:ext>
                  </a:extLst>
                </p:cNvPr>
                <p:cNvSpPr/>
                <p:nvPr/>
              </p:nvSpPr>
              <p:spPr>
                <a:xfrm>
                  <a:off x="-29746" y="-164554"/>
                  <a:ext cx="9173747" cy="517884"/>
                </a:xfrm>
                <a:prstGeom prst="rect">
                  <a:avLst/>
                </a:prstGeom>
                <a:gradFill flip="none" rotWithShape="1">
                  <a:gsLst>
                    <a:gs pos="0">
                      <a:srgbClr val="8E7300"/>
                    </a:gs>
                    <a:gs pos="51000">
                      <a:srgbClr val="FFFFFF"/>
                    </a:gs>
                    <a:gs pos="76000">
                      <a:srgbClr val="BC9800"/>
                    </a:gs>
                    <a:gs pos="24000">
                      <a:srgbClr val="BC9800"/>
                    </a:gs>
                    <a:gs pos="100000">
                      <a:srgbClr val="9A7D00"/>
                    </a:gs>
                  </a:gsLst>
                  <a:lin ang="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2000"/>
                </a:p>
              </p:txBody>
            </p:sp>
            <p:sp>
              <p:nvSpPr>
                <p:cNvPr id="53" name="แผนผังลำดับงาน: ป้อนข้อมูลด้วยตนเอง 4">
                  <a:extLst>
                    <a:ext uri="{FF2B5EF4-FFF2-40B4-BE49-F238E27FC236}">
                      <a16:creationId xmlns:a16="http://schemas.microsoft.com/office/drawing/2014/main" id="{CDB1064D-F2C9-4D02-9722-A4463B75D08B}"/>
                    </a:ext>
                  </a:extLst>
                </p:cNvPr>
                <p:cNvSpPr/>
                <p:nvPr/>
              </p:nvSpPr>
              <p:spPr>
                <a:xfrm>
                  <a:off x="5883027" y="51469"/>
                  <a:ext cx="3260973" cy="301861"/>
                </a:xfrm>
                <a:prstGeom prst="flowChartAlternateProcess">
                  <a:avLst/>
                </a:prstGeom>
                <a:solidFill>
                  <a:srgbClr val="00206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2000" dirty="0"/>
                </a:p>
              </p:txBody>
            </p:sp>
            <p:sp>
              <p:nvSpPr>
                <p:cNvPr id="54" name="สี่เหลี่ยมผืนผ้า 3">
                  <a:extLst>
                    <a:ext uri="{FF2B5EF4-FFF2-40B4-BE49-F238E27FC236}">
                      <a16:creationId xmlns:a16="http://schemas.microsoft.com/office/drawing/2014/main" id="{8493D4F4-6FD8-4552-904E-DB7274115DA0}"/>
                    </a:ext>
                  </a:extLst>
                </p:cNvPr>
                <p:cNvSpPr/>
                <p:nvPr/>
              </p:nvSpPr>
              <p:spPr>
                <a:xfrm>
                  <a:off x="-29746" y="-164554"/>
                  <a:ext cx="9173747" cy="432048"/>
                </a:xfrm>
                <a:prstGeom prst="rect">
                  <a:avLst/>
                </a:prstGeom>
                <a:solidFill>
                  <a:srgbClr val="00206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2000"/>
                </a:p>
              </p:txBody>
            </p:sp>
          </p:grpSp>
          <p:grpSp>
            <p:nvGrpSpPr>
              <p:cNvPr id="48" name="กลุ่ม 9">
                <a:extLst>
                  <a:ext uri="{FF2B5EF4-FFF2-40B4-BE49-F238E27FC236}">
                    <a16:creationId xmlns:a16="http://schemas.microsoft.com/office/drawing/2014/main" id="{D2312BD0-5401-4FDB-9FF3-B1382B3C9639}"/>
                  </a:ext>
                </a:extLst>
              </p:cNvPr>
              <p:cNvGrpSpPr/>
              <p:nvPr/>
            </p:nvGrpSpPr>
            <p:grpSpPr>
              <a:xfrm>
                <a:off x="5792566" y="-271597"/>
                <a:ext cx="1899096" cy="1541268"/>
                <a:chOff x="5491686" y="-481268"/>
                <a:chExt cx="1709187" cy="1387141"/>
              </a:xfrm>
            </p:grpSpPr>
            <p:sp>
              <p:nvSpPr>
                <p:cNvPr id="49" name="วงรี 13">
                  <a:extLst>
                    <a:ext uri="{FF2B5EF4-FFF2-40B4-BE49-F238E27FC236}">
                      <a16:creationId xmlns:a16="http://schemas.microsoft.com/office/drawing/2014/main" id="{722B5707-C41F-4885-825E-D2676CEE49E1}"/>
                    </a:ext>
                  </a:extLst>
                </p:cNvPr>
                <p:cNvSpPr/>
                <p:nvPr/>
              </p:nvSpPr>
              <p:spPr>
                <a:xfrm>
                  <a:off x="5491686" y="-481268"/>
                  <a:ext cx="1709187" cy="1387141"/>
                </a:xfrm>
                <a:prstGeom prst="ellipse">
                  <a:avLst/>
                </a:prstGeom>
                <a:solidFill>
                  <a:srgbClr val="FBF7F1"/>
                </a:solidFill>
                <a:ln>
                  <a:noFill/>
                </a:ln>
                <a:effectLst>
                  <a:softEdge rad="3175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2000"/>
                </a:p>
              </p:txBody>
            </p:sp>
            <p:pic>
              <p:nvPicPr>
                <p:cNvPr id="50" name="รูปภาพ 65">
                  <a:extLst>
                    <a:ext uri="{FF2B5EF4-FFF2-40B4-BE49-F238E27FC236}">
                      <a16:creationId xmlns:a16="http://schemas.microsoft.com/office/drawing/2014/main" id="{EF9B53AA-6A14-4E04-B937-D6234A306BD7}"/>
                    </a:ext>
                  </a:extLst>
                </p:cNvPr>
                <p:cNvPicPr>
                  <a:picLocks noChangeAspect="1"/>
                </p:cNvPicPr>
                <p:nvPr/>
              </p:nvPicPr>
              <p:blipFill rotWithShape="1">
                <a:blip r:embed="rId10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r="65168" b="30186"/>
                <a:stretch/>
              </p:blipFill>
              <p:spPr>
                <a:xfrm>
                  <a:off x="5978910" y="-202056"/>
                  <a:ext cx="857563" cy="565764"/>
                </a:xfrm>
                <a:custGeom>
                  <a:avLst/>
                  <a:gdLst>
                    <a:gd name="connsiteX0" fmla="*/ 0 w 1500565"/>
                    <a:gd name="connsiteY0" fmla="*/ 0 h 990006"/>
                    <a:gd name="connsiteX1" fmla="*/ 1500565 w 1500565"/>
                    <a:gd name="connsiteY1" fmla="*/ 0 h 990006"/>
                    <a:gd name="connsiteX2" fmla="*/ 1500565 w 1500565"/>
                    <a:gd name="connsiteY2" fmla="*/ 699241 h 990006"/>
                    <a:gd name="connsiteX3" fmla="*/ 1454656 w 1500565"/>
                    <a:gd name="connsiteY3" fmla="*/ 699241 h 990006"/>
                    <a:gd name="connsiteX4" fmla="*/ 1454656 w 1500565"/>
                    <a:gd name="connsiteY4" fmla="*/ 958222 h 990006"/>
                    <a:gd name="connsiteX5" fmla="*/ 1500565 w 1500565"/>
                    <a:gd name="connsiteY5" fmla="*/ 958222 h 990006"/>
                    <a:gd name="connsiteX6" fmla="*/ 1500565 w 1500565"/>
                    <a:gd name="connsiteY6" fmla="*/ 990006 h 990006"/>
                    <a:gd name="connsiteX7" fmla="*/ 0 w 1500565"/>
                    <a:gd name="connsiteY7" fmla="*/ 990006 h 9900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00565" h="990006">
                      <a:moveTo>
                        <a:pt x="0" y="0"/>
                      </a:moveTo>
                      <a:lnTo>
                        <a:pt x="1500565" y="0"/>
                      </a:lnTo>
                      <a:lnTo>
                        <a:pt x="1500565" y="699241"/>
                      </a:lnTo>
                      <a:lnTo>
                        <a:pt x="1454656" y="699241"/>
                      </a:lnTo>
                      <a:lnTo>
                        <a:pt x="1454656" y="958222"/>
                      </a:lnTo>
                      <a:lnTo>
                        <a:pt x="1500565" y="958222"/>
                      </a:lnTo>
                      <a:lnTo>
                        <a:pt x="1500565" y="990006"/>
                      </a:lnTo>
                      <a:lnTo>
                        <a:pt x="0" y="990006"/>
                      </a:lnTo>
                      <a:close/>
                    </a:path>
                  </a:pathLst>
                </a:custGeom>
              </p:spPr>
            </p:pic>
          </p:grpSp>
        </p:grpSp>
        <p:sp>
          <p:nvSpPr>
            <p:cNvPr id="46" name="กล่องข้อความ 8">
              <a:extLst>
                <a:ext uri="{FF2B5EF4-FFF2-40B4-BE49-F238E27FC236}">
                  <a16:creationId xmlns:a16="http://schemas.microsoft.com/office/drawing/2014/main" id="{BF84CABE-5C70-4013-8958-0D4F9CD0D474}"/>
                </a:ext>
              </a:extLst>
            </p:cNvPr>
            <p:cNvSpPr txBox="1"/>
            <p:nvPr/>
          </p:nvSpPr>
          <p:spPr>
            <a:xfrm>
              <a:off x="7699853" y="30291"/>
              <a:ext cx="2493196" cy="52629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lnSpc>
                  <a:spcPct val="120000"/>
                </a:lnSpc>
              </a:pPr>
              <a:r>
                <a:rPr lang="en-US" sz="1200" b="1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Chulabhorn Likit Text" panose="00000500000000000000" pitchFamily="50" charset="-34"/>
                  <a:cs typeface="Chulabhorn Likit Text" panose="00000500000000000000" pitchFamily="50" charset="-34"/>
                </a:rPr>
                <a:t>60 </a:t>
              </a:r>
              <a:r>
                <a:rPr lang="th-TH" sz="1200" b="1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Chulabhorn Likit Text" panose="00000500000000000000" pitchFamily="50" charset="-34"/>
                  <a:cs typeface="Chulabhorn Likit Text" panose="00000500000000000000" pitchFamily="50" charset="-34"/>
                </a:rPr>
                <a:t>ปี กรมการพัฒนาชุมชน</a:t>
              </a:r>
            </a:p>
            <a:p>
              <a:pPr>
                <a:lnSpc>
                  <a:spcPct val="120000"/>
                </a:lnSpc>
              </a:pPr>
              <a:r>
                <a:rPr lang="th-TH" sz="1200" b="1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Chulabhorn Likit Text" panose="00000500000000000000" pitchFamily="50" charset="-34"/>
                  <a:cs typeface="Chulabhorn Likit Text" panose="00000500000000000000" pitchFamily="50" charset="-34"/>
                </a:rPr>
                <a:t>สร้างสรรค์ชุมชน สร้างคน สร้างชาติ</a:t>
              </a:r>
              <a:endParaRPr lang="en-US" sz="12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hulabhorn Likit Text" panose="00000500000000000000" pitchFamily="50" charset="-34"/>
                <a:cs typeface="Chulabhorn Likit Text" panose="00000500000000000000" pitchFamily="50" charset="-34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156735153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กลุ่ม 5"/>
          <p:cNvGrpSpPr/>
          <p:nvPr/>
        </p:nvGrpSpPr>
        <p:grpSpPr>
          <a:xfrm>
            <a:off x="168092" y="1760040"/>
            <a:ext cx="3898457" cy="521770"/>
            <a:chOff x="93335" y="732358"/>
            <a:chExt cx="3707409" cy="521770"/>
          </a:xfrm>
          <a:effectLst>
            <a:outerShdw blurRad="50800" dist="50800" dir="5400000" algn="ctr" rotWithShape="0">
              <a:srgbClr val="000000">
                <a:alpha val="80000"/>
              </a:srgbClr>
            </a:outerShdw>
          </a:effectLst>
        </p:grpSpPr>
        <p:grpSp>
          <p:nvGrpSpPr>
            <p:cNvPr id="7" name="กลุ่ม 6"/>
            <p:cNvGrpSpPr/>
            <p:nvPr/>
          </p:nvGrpSpPr>
          <p:grpSpPr>
            <a:xfrm>
              <a:off x="93335" y="732358"/>
              <a:ext cx="3707409" cy="521770"/>
              <a:chOff x="215660" y="1172957"/>
              <a:chExt cx="4767359" cy="469594"/>
            </a:xfrm>
          </p:grpSpPr>
          <p:sp>
            <p:nvSpPr>
              <p:cNvPr id="8" name="สี่เหลี่ยมผืนผ้ามุมมน 10"/>
              <p:cNvSpPr/>
              <p:nvPr/>
            </p:nvSpPr>
            <p:spPr>
              <a:xfrm>
                <a:off x="503238" y="1177925"/>
                <a:ext cx="4479781" cy="461963"/>
              </a:xfrm>
              <a:prstGeom prst="roundRect">
                <a:avLst/>
              </a:prstGeom>
              <a:solidFill>
                <a:srgbClr val="FDF5F5"/>
              </a:solidFill>
              <a:ln>
                <a:noFill/>
              </a:ln>
              <a:effectLst/>
            </p:spPr>
            <p:style>
              <a:lnRef idx="1">
                <a:schemeClr val="accent6"/>
              </a:lnRef>
              <a:fillRef idx="3">
                <a:schemeClr val="accent6"/>
              </a:fillRef>
              <a:effectRef idx="2">
                <a:schemeClr val="accent6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761945">
                  <a:defRPr/>
                </a:pPr>
                <a:endParaRPr lang="th-TH" sz="2000" b="1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9" name="สี่เหลี่ยมผืนผ้ามุมมน 10"/>
              <p:cNvSpPr/>
              <p:nvPr/>
            </p:nvSpPr>
            <p:spPr>
              <a:xfrm>
                <a:off x="215660" y="1177926"/>
                <a:ext cx="4220681" cy="461963"/>
              </a:xfrm>
              <a:prstGeom prst="roundRect">
                <a:avLst/>
              </a:prstGeom>
              <a:solidFill>
                <a:srgbClr val="EB9999"/>
              </a:solidFill>
              <a:ln>
                <a:noFill/>
              </a:ln>
              <a:effectLst/>
            </p:spPr>
            <p:style>
              <a:lnRef idx="1">
                <a:schemeClr val="accent6"/>
              </a:lnRef>
              <a:fillRef idx="3">
                <a:schemeClr val="accent6"/>
              </a:fillRef>
              <a:effectRef idx="2">
                <a:schemeClr val="accent6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761945">
                  <a:defRPr/>
                </a:pPr>
                <a:endParaRPr lang="th-TH" sz="2000" b="1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0" name="สี่เหลี่ยมผืนผ้ามุมมน 10"/>
              <p:cNvSpPr/>
              <p:nvPr/>
            </p:nvSpPr>
            <p:spPr>
              <a:xfrm>
                <a:off x="215660" y="1172957"/>
                <a:ext cx="4124426" cy="469594"/>
              </a:xfrm>
              <a:prstGeom prst="roundRect">
                <a:avLst/>
              </a:prstGeom>
              <a:solidFill>
                <a:srgbClr val="F7DAD9">
                  <a:alpha val="89804"/>
                </a:srgbClr>
              </a:solidFill>
              <a:ln>
                <a:noFill/>
              </a:ln>
              <a:effectLst/>
            </p:spPr>
            <p:style>
              <a:lnRef idx="1">
                <a:schemeClr val="accent6"/>
              </a:lnRef>
              <a:fillRef idx="3">
                <a:schemeClr val="accent6"/>
              </a:fillRef>
              <a:effectRef idx="2">
                <a:schemeClr val="accent6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marL="596188" indent="-596188">
                  <a:lnSpc>
                    <a:spcPct val="150000"/>
                  </a:lnSpc>
                  <a:defRPr/>
                </a:pPr>
                <a:r>
                  <a:rPr lang="th-TH" sz="1500" b="1" dirty="0">
                    <a:solidFill>
                      <a:schemeClr val="tx1"/>
                    </a:solidFill>
                    <a:latin typeface="Chulabhorn Likit Text" panose="00000500000000000000" pitchFamily="50" charset="-34"/>
                    <a:cs typeface="Chulabhorn Likit Text" panose="00000500000000000000" pitchFamily="50" charset="-34"/>
                  </a:rPr>
                  <a:t>วาระที่ 1 </a:t>
                </a:r>
                <a:r>
                  <a:rPr lang="en-US" sz="1500" b="1" dirty="0">
                    <a:solidFill>
                      <a:schemeClr val="tx1"/>
                    </a:solidFill>
                    <a:latin typeface="Chulabhorn Likit Text" panose="00000500000000000000" pitchFamily="50" charset="-34"/>
                    <a:cs typeface="Chulabhorn Likit Text" panose="00000500000000000000" pitchFamily="50" charset="-34"/>
                  </a:rPr>
                  <a:t>: </a:t>
                </a:r>
                <a:r>
                  <a:rPr lang="th-TH" sz="1500" b="1" dirty="0">
                    <a:solidFill>
                      <a:schemeClr val="tx1"/>
                    </a:solidFill>
                    <a:latin typeface="Chulabhorn Likit Text" panose="00000500000000000000" pitchFamily="50" charset="-34"/>
                    <a:cs typeface="Chulabhorn Likit Text" panose="00000500000000000000" pitchFamily="50" charset="-34"/>
                  </a:rPr>
                  <a:t>ประธานแจ้งให้ประชุมทราบ</a:t>
                </a:r>
              </a:p>
            </p:txBody>
          </p:sp>
        </p:grpSp>
        <p:sp>
          <p:nvSpPr>
            <p:cNvPr id="11" name="สี่เหลี่ยมผืนผ้า 10"/>
            <p:cNvSpPr/>
            <p:nvPr/>
          </p:nvSpPr>
          <p:spPr>
            <a:xfrm>
              <a:off x="3423644" y="833278"/>
              <a:ext cx="305195" cy="40011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/>
              <a:r>
                <a:rPr lang="th-TH" sz="2000" b="1" dirty="0">
                  <a:latin typeface="Chulabhorn Likit Text" panose="00000500000000000000" pitchFamily="50" charset="-34"/>
                  <a:cs typeface="Chulabhorn Likit Text" panose="00000500000000000000" pitchFamily="50" charset="-34"/>
                </a:rPr>
                <a:t>1</a:t>
              </a:r>
              <a:endParaRPr lang="th-TH" sz="2000" dirty="0">
                <a:latin typeface="Chulabhorn Likit Text" panose="00000500000000000000" pitchFamily="50" charset="-34"/>
                <a:cs typeface="Chulabhorn Likit Text" panose="00000500000000000000" pitchFamily="50" charset="-34"/>
              </a:endParaRPr>
            </a:p>
          </p:txBody>
        </p:sp>
      </p:grpSp>
      <p:sp>
        <p:nvSpPr>
          <p:cNvPr id="12" name="สี่เหลี่ยมผืนผ้ามุมมน 8"/>
          <p:cNvSpPr/>
          <p:nvPr/>
        </p:nvSpPr>
        <p:spPr>
          <a:xfrm>
            <a:off x="4065184" y="2843914"/>
            <a:ext cx="5744194" cy="640071"/>
          </a:xfrm>
          <a:prstGeom prst="roundRect">
            <a:avLst>
              <a:gd name="adj" fmla="val 7784"/>
            </a:avLst>
          </a:prstGeom>
          <a:noFill/>
          <a:ln w="12700">
            <a:noFill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anchor="ctr"/>
          <a:lstStyle/>
          <a:p>
            <a:pPr algn="thaiDist">
              <a:lnSpc>
                <a:spcPct val="150000"/>
              </a:lnSpc>
              <a:spcAft>
                <a:spcPts val="1000"/>
              </a:spcAft>
            </a:pPr>
            <a:endParaRPr lang="th-TH" sz="1200" b="1" dirty="0">
              <a:solidFill>
                <a:schemeClr val="tx1"/>
              </a:solidFill>
              <a:latin typeface="Chulabhorn Likit Text Light" panose="00000400000000000000" pitchFamily="50" charset="-34"/>
              <a:cs typeface="Chulabhorn Likit Text Light" panose="00000400000000000000" pitchFamily="50" charset="-34"/>
            </a:endParaRPr>
          </a:p>
          <a:p>
            <a:pPr algn="thaiDist">
              <a:lnSpc>
                <a:spcPct val="150000"/>
              </a:lnSpc>
              <a:spcAft>
                <a:spcPts val="1000"/>
              </a:spcAft>
            </a:pPr>
            <a:r>
              <a:rPr lang="th-TH" sz="1400" dirty="0">
                <a:solidFill>
                  <a:schemeClr val="tx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รับรองรายงานการประชุมคณะกรรมการบริหารกองทุนพัฒนาบทบาทสตรี                      ครั้งที่ 4</a:t>
            </a:r>
            <a:r>
              <a:rPr lang="th-TH" sz="1400" dirty="0" smtClean="0">
                <a:solidFill>
                  <a:schemeClr val="tx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/2566 </a:t>
            </a:r>
            <a:r>
              <a:rPr lang="th-TH" sz="1400" dirty="0">
                <a:solidFill>
                  <a:schemeClr val="tx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เมื่อ</a:t>
            </a:r>
            <a:r>
              <a:rPr lang="th-TH" sz="1400" dirty="0" smtClean="0">
                <a:solidFill>
                  <a:schemeClr val="tx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วันพฤหัสบดีที่ 20 เมษายน </a:t>
            </a:r>
            <a:r>
              <a:rPr lang="th-TH" sz="1400" dirty="0">
                <a:solidFill>
                  <a:schemeClr val="tx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2566</a:t>
            </a:r>
            <a:endParaRPr lang="en-US" sz="1400" dirty="0">
              <a:solidFill>
                <a:schemeClr val="tx1"/>
              </a:solidFill>
              <a:latin typeface="Chulabhorn Likit Text" panose="00000500000000000000" pitchFamily="50" charset="-34"/>
              <a:ea typeface="Calibri"/>
              <a:cs typeface="Chulabhorn Likit Text" panose="00000500000000000000" pitchFamily="50" charset="-34"/>
            </a:endParaRPr>
          </a:p>
          <a:p>
            <a:pPr defTabSz="299858">
              <a:spcAft>
                <a:spcPts val="333"/>
              </a:spcAft>
              <a:defRPr/>
            </a:pPr>
            <a:endParaRPr lang="th-TH" dirty="0">
              <a:solidFill>
                <a:schemeClr val="tx1"/>
              </a:solidFill>
              <a:latin typeface="Chulabhorn Likit Text" panose="00000500000000000000" pitchFamily="50" charset="-34"/>
              <a:cs typeface="Chulabhorn Likit Text" panose="00000500000000000000" pitchFamily="50" charset="-34"/>
            </a:endParaRPr>
          </a:p>
        </p:txBody>
      </p:sp>
      <p:grpSp>
        <p:nvGrpSpPr>
          <p:cNvPr id="32" name="กลุ่ม 31"/>
          <p:cNvGrpSpPr/>
          <p:nvPr/>
        </p:nvGrpSpPr>
        <p:grpSpPr>
          <a:xfrm>
            <a:off x="144757" y="2861584"/>
            <a:ext cx="3859228" cy="534184"/>
            <a:chOff x="11007" y="1616845"/>
            <a:chExt cx="3768905" cy="480765"/>
          </a:xfrm>
          <a:effectLst>
            <a:outerShdw blurRad="50800" dist="50800" dir="5400000" algn="ctr" rotWithShape="0">
              <a:srgbClr val="000000">
                <a:alpha val="80000"/>
              </a:srgbClr>
            </a:outerShdw>
          </a:effectLst>
        </p:grpSpPr>
        <p:grpSp>
          <p:nvGrpSpPr>
            <p:cNvPr id="13" name="กลุ่ม 12"/>
            <p:cNvGrpSpPr/>
            <p:nvPr/>
          </p:nvGrpSpPr>
          <p:grpSpPr>
            <a:xfrm>
              <a:off x="11007" y="1616845"/>
              <a:ext cx="3768905" cy="480765"/>
              <a:chOff x="122178" y="1159124"/>
              <a:chExt cx="4962585" cy="480765"/>
            </a:xfrm>
          </p:grpSpPr>
          <p:sp>
            <p:nvSpPr>
              <p:cNvPr id="14" name="สี่เหลี่ยมผืนผ้ามุมมน 10"/>
              <p:cNvSpPr/>
              <p:nvPr/>
            </p:nvSpPr>
            <p:spPr>
              <a:xfrm>
                <a:off x="503238" y="1177925"/>
                <a:ext cx="4581525" cy="461963"/>
              </a:xfrm>
              <a:prstGeom prst="roundRect">
                <a:avLst/>
              </a:prstGeom>
              <a:solidFill>
                <a:srgbClr val="FFF5D9"/>
              </a:solidFill>
              <a:ln>
                <a:solidFill>
                  <a:srgbClr val="FFF5D9"/>
                </a:solidFill>
              </a:ln>
              <a:effectLst/>
            </p:spPr>
            <p:style>
              <a:lnRef idx="1">
                <a:schemeClr val="accent6"/>
              </a:lnRef>
              <a:fillRef idx="3">
                <a:schemeClr val="accent6"/>
              </a:fillRef>
              <a:effectRef idx="2">
                <a:schemeClr val="accent6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761945">
                  <a:defRPr/>
                </a:pPr>
                <a:r>
                  <a:rPr lang="th-TH" sz="2000" b="1" dirty="0">
                    <a:solidFill>
                      <a:schemeClr val="bg1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TH SarabunPSK" pitchFamily="34" charset="-34"/>
                    <a:ea typeface="Tahoma" pitchFamily="34" charset="0"/>
                    <a:cs typeface="TH SarabunPSK" pitchFamily="34" charset="-34"/>
                  </a:rPr>
                  <a:t>สร้างสรรค์ชุมชนให้พึ่งตนเองได้</a:t>
                </a:r>
                <a:endParaRPr lang="th-TH" sz="2000" b="1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5" name="สี่เหลี่ยมผืนผ้ามุมมน 10"/>
              <p:cNvSpPr/>
              <p:nvPr/>
            </p:nvSpPr>
            <p:spPr>
              <a:xfrm>
                <a:off x="350838" y="1177925"/>
                <a:ext cx="4167187" cy="461963"/>
              </a:xfrm>
              <a:prstGeom prst="roundRect">
                <a:avLst/>
              </a:prstGeom>
              <a:solidFill>
                <a:srgbClr val="FFDF85"/>
              </a:solidFill>
              <a:ln>
                <a:solidFill>
                  <a:srgbClr val="FFDF85"/>
                </a:solidFill>
              </a:ln>
              <a:effectLst/>
            </p:spPr>
            <p:style>
              <a:lnRef idx="1">
                <a:schemeClr val="accent6"/>
              </a:lnRef>
              <a:fillRef idx="3">
                <a:schemeClr val="accent6"/>
              </a:fillRef>
              <a:effectRef idx="2">
                <a:schemeClr val="accent6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761945">
                  <a:defRPr/>
                </a:pPr>
                <a:endParaRPr lang="th-TH" sz="2000" b="1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6" name="สี่เหลี่ยมผืนผ้ามุมมน 10"/>
              <p:cNvSpPr/>
              <p:nvPr/>
            </p:nvSpPr>
            <p:spPr>
              <a:xfrm>
                <a:off x="122178" y="1159124"/>
                <a:ext cx="4278406" cy="480765"/>
              </a:xfrm>
              <a:prstGeom prst="roundRect">
                <a:avLst/>
              </a:prstGeom>
              <a:solidFill>
                <a:srgbClr val="FFEFC1"/>
              </a:solidFill>
              <a:ln>
                <a:solidFill>
                  <a:srgbClr val="FFEFC1"/>
                </a:solidFill>
              </a:ln>
              <a:effectLst/>
            </p:spPr>
            <p:style>
              <a:lnRef idx="1">
                <a:schemeClr val="accent6"/>
              </a:lnRef>
              <a:fillRef idx="3">
                <a:schemeClr val="accent6"/>
              </a:fillRef>
              <a:effectRef idx="2">
                <a:schemeClr val="accent6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marL="596188" indent="-596188">
                  <a:lnSpc>
                    <a:spcPct val="150000"/>
                  </a:lnSpc>
                  <a:defRPr/>
                </a:pPr>
                <a:r>
                  <a:rPr lang="th-TH" sz="1500" b="1" dirty="0">
                    <a:solidFill>
                      <a:schemeClr val="tx1"/>
                    </a:solidFill>
                    <a:latin typeface="Chulabhorn Likit Text" panose="00000500000000000000" pitchFamily="50" charset="-34"/>
                    <a:cs typeface="Chulabhorn Likit Text" panose="00000500000000000000" pitchFamily="50" charset="-34"/>
                  </a:rPr>
                  <a:t>วาระที่ </a:t>
                </a:r>
                <a:r>
                  <a:rPr lang="en-US" sz="1500" b="1" dirty="0">
                    <a:solidFill>
                      <a:schemeClr val="tx1"/>
                    </a:solidFill>
                    <a:latin typeface="Chulabhorn Likit Text" panose="00000500000000000000" pitchFamily="50" charset="-34"/>
                    <a:cs typeface="Chulabhorn Likit Text" panose="00000500000000000000" pitchFamily="50" charset="-34"/>
                  </a:rPr>
                  <a:t>2</a:t>
                </a:r>
                <a:r>
                  <a:rPr lang="th-TH" sz="1500" b="1" dirty="0">
                    <a:solidFill>
                      <a:schemeClr val="tx1"/>
                    </a:solidFill>
                    <a:latin typeface="Chulabhorn Likit Text" panose="00000500000000000000" pitchFamily="50" charset="-34"/>
                    <a:cs typeface="Chulabhorn Likit Text" panose="00000500000000000000" pitchFamily="50" charset="-34"/>
                  </a:rPr>
                  <a:t> </a:t>
                </a:r>
                <a:r>
                  <a:rPr lang="en-US" sz="1500" b="1" dirty="0">
                    <a:solidFill>
                      <a:schemeClr val="tx1"/>
                    </a:solidFill>
                    <a:latin typeface="Chulabhorn Likit Text" panose="00000500000000000000" pitchFamily="50" charset="-34"/>
                    <a:cs typeface="Chulabhorn Likit Text" panose="00000500000000000000" pitchFamily="50" charset="-34"/>
                  </a:rPr>
                  <a:t>:</a:t>
                </a:r>
                <a:r>
                  <a:rPr lang="th-TH" sz="1500" b="1" dirty="0">
                    <a:solidFill>
                      <a:schemeClr val="tx1"/>
                    </a:solidFill>
                    <a:latin typeface="Chulabhorn Likit Text" panose="00000500000000000000" pitchFamily="50" charset="-34"/>
                    <a:cs typeface="Chulabhorn Likit Text" panose="00000500000000000000" pitchFamily="50" charset="-34"/>
                  </a:rPr>
                  <a:t> รับรองรายงานการประชุม</a:t>
                </a:r>
              </a:p>
            </p:txBody>
          </p:sp>
        </p:grpSp>
        <p:sp>
          <p:nvSpPr>
            <p:cNvPr id="17" name="สี่เหลี่ยมผืนผ้า 16"/>
            <p:cNvSpPr/>
            <p:nvPr/>
          </p:nvSpPr>
          <p:spPr>
            <a:xfrm>
              <a:off x="3400678" y="1713488"/>
              <a:ext cx="324368" cy="360098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/>
              <a:r>
                <a:rPr lang="en-US" sz="2000" b="1" dirty="0">
                  <a:latin typeface="Chulabhorn Likit Text" panose="00000500000000000000" pitchFamily="50" charset="-34"/>
                  <a:cs typeface="Chulabhorn Likit Text" panose="00000500000000000000" pitchFamily="50" charset="-34"/>
                </a:rPr>
                <a:t>2</a:t>
              </a:r>
              <a:endParaRPr lang="th-TH" sz="2000" dirty="0">
                <a:latin typeface="Chulabhorn Likit Text" panose="00000500000000000000" pitchFamily="50" charset="-34"/>
                <a:cs typeface="Chulabhorn Likit Text" panose="00000500000000000000" pitchFamily="50" charset="-34"/>
              </a:endParaRPr>
            </a:p>
          </p:txBody>
        </p:sp>
      </p:grpSp>
      <p:sp>
        <p:nvSpPr>
          <p:cNvPr id="22" name="สี่เหลี่ยมผืนผ้า 21"/>
          <p:cNvSpPr/>
          <p:nvPr/>
        </p:nvSpPr>
        <p:spPr>
          <a:xfrm>
            <a:off x="4065184" y="4039416"/>
            <a:ext cx="5939275" cy="3724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th-TH" sz="1400" spc="-50" dirty="0"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3.1 การติดตามมติที่</a:t>
            </a:r>
            <a:r>
              <a:rPr lang="th-TH" sz="1400" spc="-50" dirty="0" smtClean="0"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ประชุมครั้ง</a:t>
            </a:r>
            <a:r>
              <a:rPr lang="th-TH" sz="1400" spc="-50" dirty="0"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ที่ 4</a:t>
            </a:r>
            <a:r>
              <a:rPr lang="th-TH" sz="1400" spc="-50" dirty="0" smtClean="0"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/2566 </a:t>
            </a:r>
            <a:r>
              <a:rPr lang="th-TH" sz="1400" spc="-50" dirty="0"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เมื่อ</a:t>
            </a:r>
            <a:r>
              <a:rPr lang="th-TH" sz="1400" spc="-50" dirty="0" smtClean="0"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วันพฤหัสบดีที่ 20 เมษายน </a:t>
            </a:r>
            <a:r>
              <a:rPr lang="th-TH" sz="1400" spc="-50" dirty="0"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2566</a:t>
            </a:r>
            <a:endParaRPr lang="en-US" sz="1400" spc="-50" dirty="0">
              <a:latin typeface="Chulabhorn Likit Text" panose="00000500000000000000" pitchFamily="50" charset="-34"/>
              <a:ea typeface="Calibri"/>
              <a:cs typeface="Chulabhorn Likit Text" panose="00000500000000000000" pitchFamily="50" charset="-34"/>
            </a:endParaRPr>
          </a:p>
        </p:txBody>
      </p:sp>
      <p:grpSp>
        <p:nvGrpSpPr>
          <p:cNvPr id="24" name="กลุ่ม 23"/>
          <p:cNvGrpSpPr/>
          <p:nvPr/>
        </p:nvGrpSpPr>
        <p:grpSpPr>
          <a:xfrm>
            <a:off x="144757" y="3898533"/>
            <a:ext cx="3846182" cy="513293"/>
            <a:chOff x="107504" y="2499742"/>
            <a:chExt cx="3672408" cy="461963"/>
          </a:xfrm>
          <a:effectLst>
            <a:outerShdw blurRad="50800" dist="50800" dir="5400000" algn="ctr" rotWithShape="0">
              <a:srgbClr val="000000">
                <a:alpha val="80000"/>
              </a:srgbClr>
            </a:outerShdw>
          </a:effectLst>
        </p:grpSpPr>
        <p:grpSp>
          <p:nvGrpSpPr>
            <p:cNvPr id="18" name="กลุ่ม 17"/>
            <p:cNvGrpSpPr/>
            <p:nvPr/>
          </p:nvGrpSpPr>
          <p:grpSpPr>
            <a:xfrm>
              <a:off x="107504" y="2499742"/>
              <a:ext cx="3672408" cy="461963"/>
              <a:chOff x="249238" y="1177925"/>
              <a:chExt cx="4835525" cy="461963"/>
            </a:xfrm>
          </p:grpSpPr>
          <p:sp>
            <p:nvSpPr>
              <p:cNvPr id="19" name="สี่เหลี่ยมผืนผ้ามุมมน 10"/>
              <p:cNvSpPr/>
              <p:nvPr/>
            </p:nvSpPr>
            <p:spPr>
              <a:xfrm>
                <a:off x="503238" y="1177925"/>
                <a:ext cx="4581525" cy="461963"/>
              </a:xfrm>
              <a:prstGeom prst="roundRect">
                <a:avLst/>
              </a:prstGeom>
              <a:solidFill>
                <a:schemeClr val="accent2">
                  <a:lumMod val="20000"/>
                  <a:lumOff val="8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6"/>
              </a:lnRef>
              <a:fillRef idx="3">
                <a:schemeClr val="accent6"/>
              </a:fillRef>
              <a:effectRef idx="2">
                <a:schemeClr val="accent6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761945">
                  <a:defRPr/>
                </a:pPr>
                <a:r>
                  <a:rPr lang="th-TH" sz="2000" b="1" dirty="0">
                    <a:solidFill>
                      <a:schemeClr val="bg1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TH SarabunPSK" pitchFamily="34" charset="-34"/>
                    <a:ea typeface="Tahoma" pitchFamily="34" charset="0"/>
                    <a:cs typeface="TH SarabunPSK" pitchFamily="34" charset="-34"/>
                  </a:rPr>
                  <a:t>สร้างสรรค์ชุมชนให้พึ่งตนเองได้</a:t>
                </a:r>
                <a:endParaRPr lang="th-TH" sz="2000" b="1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0" name="สี่เหลี่ยมผืนผ้ามุมมน 10"/>
              <p:cNvSpPr/>
              <p:nvPr/>
            </p:nvSpPr>
            <p:spPr>
              <a:xfrm>
                <a:off x="350838" y="1177925"/>
                <a:ext cx="4167187" cy="461963"/>
              </a:xfrm>
              <a:prstGeom prst="roundRect">
                <a:avLst/>
              </a:prstGeom>
              <a:solidFill>
                <a:srgbClr val="A8D072"/>
              </a:solidFill>
              <a:ln>
                <a:noFill/>
              </a:ln>
              <a:effectLst/>
            </p:spPr>
            <p:style>
              <a:lnRef idx="1">
                <a:schemeClr val="accent6"/>
              </a:lnRef>
              <a:fillRef idx="3">
                <a:schemeClr val="accent6"/>
              </a:fillRef>
              <a:effectRef idx="2">
                <a:schemeClr val="accent6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761945">
                  <a:defRPr/>
                </a:pPr>
                <a:r>
                  <a:rPr lang="th-TH" sz="2000" b="1" dirty="0">
                    <a:solidFill>
                      <a:schemeClr val="bg1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TH SarabunPSK" pitchFamily="34" charset="-34"/>
                    <a:ea typeface="Tahoma" pitchFamily="34" charset="0"/>
                    <a:cs typeface="TH SarabunPSK" pitchFamily="34" charset="-34"/>
                  </a:rPr>
                  <a:t>สร้างสรรค์ชุมชนให้พึ่งตนเองได้</a:t>
                </a:r>
                <a:endParaRPr lang="th-TH" sz="2000" b="1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1" name="สี่เหลี่ยมผืนผ้ามุมมน 10"/>
              <p:cNvSpPr/>
              <p:nvPr/>
            </p:nvSpPr>
            <p:spPr>
              <a:xfrm>
                <a:off x="249238" y="1177925"/>
                <a:ext cx="4167187" cy="461963"/>
              </a:xfrm>
              <a:prstGeom prst="roundRect">
                <a:avLst/>
              </a:prstGeom>
              <a:solidFill>
                <a:srgbClr val="DCECC6"/>
              </a:solidFill>
              <a:ln>
                <a:noFill/>
              </a:ln>
              <a:effectLst/>
            </p:spPr>
            <p:style>
              <a:lnRef idx="1">
                <a:schemeClr val="accent6"/>
              </a:lnRef>
              <a:fillRef idx="3">
                <a:schemeClr val="accent6"/>
              </a:fillRef>
              <a:effectRef idx="2">
                <a:schemeClr val="accent6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marL="596188" indent="-596188">
                  <a:lnSpc>
                    <a:spcPct val="150000"/>
                  </a:lnSpc>
                  <a:defRPr/>
                </a:pPr>
                <a:r>
                  <a:rPr lang="th-TH" sz="1500" b="1" dirty="0">
                    <a:solidFill>
                      <a:schemeClr val="tx1"/>
                    </a:solidFill>
                    <a:latin typeface="Chulabhorn Likit Text" panose="00000500000000000000" pitchFamily="50" charset="-34"/>
                    <a:cs typeface="Chulabhorn Likit Text" panose="00000500000000000000" pitchFamily="50" charset="-34"/>
                  </a:rPr>
                  <a:t>วาระที่ </a:t>
                </a:r>
                <a:r>
                  <a:rPr lang="en-US" sz="1500" b="1" dirty="0">
                    <a:solidFill>
                      <a:schemeClr val="tx1"/>
                    </a:solidFill>
                    <a:latin typeface="Chulabhorn Likit Text" panose="00000500000000000000" pitchFamily="50" charset="-34"/>
                    <a:cs typeface="Chulabhorn Likit Text" panose="00000500000000000000" pitchFamily="50" charset="-34"/>
                  </a:rPr>
                  <a:t>3</a:t>
                </a:r>
                <a:r>
                  <a:rPr lang="th-TH" sz="1500" b="1" dirty="0">
                    <a:solidFill>
                      <a:schemeClr val="tx1"/>
                    </a:solidFill>
                    <a:latin typeface="Chulabhorn Likit Text" panose="00000500000000000000" pitchFamily="50" charset="-34"/>
                    <a:cs typeface="Chulabhorn Likit Text" panose="00000500000000000000" pitchFamily="50" charset="-34"/>
                  </a:rPr>
                  <a:t> </a:t>
                </a:r>
                <a:r>
                  <a:rPr lang="en-US" sz="1500" b="1" dirty="0">
                    <a:solidFill>
                      <a:schemeClr val="tx1"/>
                    </a:solidFill>
                    <a:latin typeface="Chulabhorn Likit Text" panose="00000500000000000000" pitchFamily="50" charset="-34"/>
                    <a:cs typeface="Chulabhorn Likit Text" panose="00000500000000000000" pitchFamily="50" charset="-34"/>
                  </a:rPr>
                  <a:t>:</a:t>
                </a:r>
                <a:r>
                  <a:rPr lang="th-TH" sz="1500" b="1" dirty="0">
                    <a:solidFill>
                      <a:schemeClr val="tx1"/>
                    </a:solidFill>
                    <a:latin typeface="Chulabhorn Likit Text" panose="00000500000000000000" pitchFamily="50" charset="-34"/>
                    <a:cs typeface="Chulabhorn Likit Text" panose="00000500000000000000" pitchFamily="50" charset="-34"/>
                  </a:rPr>
                  <a:t> สืบเนื่องจากการประชุม</a:t>
                </a:r>
              </a:p>
            </p:txBody>
          </p:sp>
        </p:grpSp>
        <p:sp>
          <p:nvSpPr>
            <p:cNvPr id="23" name="สี่เหลี่ยมผืนผ้า 22"/>
            <p:cNvSpPr/>
            <p:nvPr/>
          </p:nvSpPr>
          <p:spPr>
            <a:xfrm>
              <a:off x="3401268" y="2581106"/>
              <a:ext cx="332197" cy="360098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/>
              <a:r>
                <a:rPr lang="en-US" sz="2000" b="1" dirty="0">
                  <a:latin typeface="Chulabhorn Likit Text" panose="00000500000000000000" pitchFamily="50" charset="-34"/>
                  <a:cs typeface="Chulabhorn Likit Text" panose="00000500000000000000" pitchFamily="50" charset="-34"/>
                </a:rPr>
                <a:t>3</a:t>
              </a:r>
              <a:endParaRPr lang="th-TH" sz="2000" dirty="0">
                <a:latin typeface="Chulabhorn Likit Text" panose="00000500000000000000" pitchFamily="50" charset="-34"/>
                <a:cs typeface="Chulabhorn Likit Text" panose="00000500000000000000" pitchFamily="50" charset="-34"/>
              </a:endParaRPr>
            </a:p>
          </p:txBody>
        </p:sp>
      </p:grpSp>
      <p:sp>
        <p:nvSpPr>
          <p:cNvPr id="2" name="Rectangle 1"/>
          <p:cNvSpPr/>
          <p:nvPr/>
        </p:nvSpPr>
        <p:spPr>
          <a:xfrm>
            <a:off x="4117057" y="1893080"/>
            <a:ext cx="5546251" cy="3077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th-TH" sz="1400" dirty="0"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-</a:t>
            </a:r>
            <a:endParaRPr lang="en-US" sz="1400" dirty="0">
              <a:latin typeface="Chulabhorn Likit Text" panose="00000500000000000000" pitchFamily="50" charset="-34"/>
              <a:cs typeface="Chulabhorn Likit Text" panose="00000500000000000000" pitchFamily="50" charset="-34"/>
            </a:endParaRPr>
          </a:p>
        </p:txBody>
      </p:sp>
      <p:grpSp>
        <p:nvGrpSpPr>
          <p:cNvPr id="89" name="Group 88"/>
          <p:cNvGrpSpPr/>
          <p:nvPr/>
        </p:nvGrpSpPr>
        <p:grpSpPr>
          <a:xfrm>
            <a:off x="-23585" y="5154909"/>
            <a:ext cx="10183585" cy="694389"/>
            <a:chOff x="-23585" y="5134125"/>
            <a:chExt cx="10183585" cy="715174"/>
          </a:xfrm>
        </p:grpSpPr>
        <p:grpSp>
          <p:nvGrpSpPr>
            <p:cNvPr id="90" name="กลุ่ม 1">
              <a:extLst>
                <a:ext uri="{FF2B5EF4-FFF2-40B4-BE49-F238E27FC236}">
                  <a16:creationId xmlns:a16="http://schemas.microsoft.com/office/drawing/2014/main" id="{58DAA6D8-19A9-434E-BD10-9F227ECAADEE}"/>
                </a:ext>
              </a:extLst>
            </p:cNvPr>
            <p:cNvGrpSpPr/>
            <p:nvPr/>
          </p:nvGrpSpPr>
          <p:grpSpPr>
            <a:xfrm>
              <a:off x="-23585" y="5274993"/>
              <a:ext cx="10183585" cy="470079"/>
              <a:chOff x="-21227" y="4621292"/>
              <a:chExt cx="9165228" cy="561020"/>
            </a:xfrm>
          </p:grpSpPr>
          <p:grpSp>
            <p:nvGrpSpPr>
              <p:cNvPr id="97" name="กลุ่ม 7">
                <a:extLst>
                  <a:ext uri="{FF2B5EF4-FFF2-40B4-BE49-F238E27FC236}">
                    <a16:creationId xmlns:a16="http://schemas.microsoft.com/office/drawing/2014/main" id="{30C28730-7CDF-4231-A774-6A7122EB4AEA}"/>
                  </a:ext>
                </a:extLst>
              </p:cNvPr>
              <p:cNvGrpSpPr/>
              <p:nvPr/>
            </p:nvGrpSpPr>
            <p:grpSpPr>
              <a:xfrm>
                <a:off x="-21227" y="4635401"/>
                <a:ext cx="5133812" cy="546911"/>
                <a:chOff x="-45702" y="6428830"/>
                <a:chExt cx="7109735" cy="450425"/>
              </a:xfrm>
            </p:grpSpPr>
            <p:sp>
              <p:nvSpPr>
                <p:cNvPr id="101" name="รูปแบบอิสระ: รูปร่าง 55">
                  <a:extLst>
                    <a:ext uri="{FF2B5EF4-FFF2-40B4-BE49-F238E27FC236}">
                      <a16:creationId xmlns:a16="http://schemas.microsoft.com/office/drawing/2014/main" id="{447532BC-F1AF-418B-B954-69A21822D4D1}"/>
                    </a:ext>
                  </a:extLst>
                </p:cNvPr>
                <p:cNvSpPr/>
                <p:nvPr/>
              </p:nvSpPr>
              <p:spPr>
                <a:xfrm>
                  <a:off x="-16309" y="6508953"/>
                  <a:ext cx="6875685" cy="339767"/>
                </a:xfrm>
                <a:custGeom>
                  <a:avLst/>
                  <a:gdLst>
                    <a:gd name="connsiteX0" fmla="*/ 0 w 6028447"/>
                    <a:gd name="connsiteY0" fmla="*/ 0 h 339767"/>
                    <a:gd name="connsiteX1" fmla="*/ 6028447 w 6028447"/>
                    <a:gd name="connsiteY1" fmla="*/ 0 h 339767"/>
                    <a:gd name="connsiteX2" fmla="*/ 5679852 w 6028447"/>
                    <a:gd name="connsiteY2" fmla="*/ 339767 h 339767"/>
                    <a:gd name="connsiteX3" fmla="*/ 0 w 6028447"/>
                    <a:gd name="connsiteY3" fmla="*/ 339767 h 339767"/>
                    <a:gd name="connsiteX4" fmla="*/ 0 w 6028447"/>
                    <a:gd name="connsiteY4" fmla="*/ 0 h 3397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028447" h="339767">
                      <a:moveTo>
                        <a:pt x="0" y="0"/>
                      </a:moveTo>
                      <a:lnTo>
                        <a:pt x="6028447" y="0"/>
                      </a:lnTo>
                      <a:lnTo>
                        <a:pt x="5679852" y="339767"/>
                      </a:lnTo>
                      <a:lnTo>
                        <a:pt x="0" y="33976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th-TH" sz="2000" dirty="0"/>
                </a:p>
              </p:txBody>
            </p:sp>
            <p:sp>
              <p:nvSpPr>
                <p:cNvPr id="102" name="รูปแบบอิสระ: รูปร่าง 50">
                  <a:extLst>
                    <a:ext uri="{FF2B5EF4-FFF2-40B4-BE49-F238E27FC236}">
                      <a16:creationId xmlns:a16="http://schemas.microsoft.com/office/drawing/2014/main" id="{72AD55B9-27A4-40A2-86AD-A09FD1FBB379}"/>
                    </a:ext>
                  </a:extLst>
                </p:cNvPr>
                <p:cNvSpPr/>
                <p:nvPr/>
              </p:nvSpPr>
              <p:spPr>
                <a:xfrm>
                  <a:off x="-45702" y="6433550"/>
                  <a:ext cx="7025615" cy="426691"/>
                </a:xfrm>
                <a:custGeom>
                  <a:avLst/>
                  <a:gdLst>
                    <a:gd name="connsiteX0" fmla="*/ 0 w 6123140"/>
                    <a:gd name="connsiteY0" fmla="*/ 0 h 426691"/>
                    <a:gd name="connsiteX1" fmla="*/ 6123140 w 6123140"/>
                    <a:gd name="connsiteY1" fmla="*/ 0 h 426691"/>
                    <a:gd name="connsiteX2" fmla="*/ 6008569 w 6123140"/>
                    <a:gd name="connsiteY2" fmla="*/ 111669 h 426691"/>
                    <a:gd name="connsiteX3" fmla="*/ 5685361 w 6123140"/>
                    <a:gd name="connsiteY3" fmla="*/ 426691 h 426691"/>
                    <a:gd name="connsiteX4" fmla="*/ 5679852 w 6123140"/>
                    <a:gd name="connsiteY4" fmla="*/ 426691 h 426691"/>
                    <a:gd name="connsiteX5" fmla="*/ 6028447 w 6123140"/>
                    <a:gd name="connsiteY5" fmla="*/ 86924 h 426691"/>
                    <a:gd name="connsiteX6" fmla="*/ 0 w 6123140"/>
                    <a:gd name="connsiteY6" fmla="*/ 86924 h 426691"/>
                    <a:gd name="connsiteX7" fmla="*/ 0 w 6123140"/>
                    <a:gd name="connsiteY7" fmla="*/ 0 h 4266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123140" h="426691">
                      <a:moveTo>
                        <a:pt x="0" y="0"/>
                      </a:moveTo>
                      <a:lnTo>
                        <a:pt x="6123140" y="0"/>
                      </a:lnTo>
                      <a:lnTo>
                        <a:pt x="6008569" y="111669"/>
                      </a:lnTo>
                      <a:lnTo>
                        <a:pt x="5685361" y="426691"/>
                      </a:lnTo>
                      <a:lnTo>
                        <a:pt x="5679852" y="426691"/>
                      </a:lnTo>
                      <a:lnTo>
                        <a:pt x="6028447" y="86924"/>
                      </a:lnTo>
                      <a:lnTo>
                        <a:pt x="0" y="8692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>
                  <a:gsLst>
                    <a:gs pos="0">
                      <a:srgbClr val="FBE4AE"/>
                    </a:gs>
                    <a:gs pos="13000">
                      <a:srgbClr val="BD922A"/>
                    </a:gs>
                    <a:gs pos="21001">
                      <a:srgbClr val="BD922A"/>
                    </a:gs>
                    <a:gs pos="63000">
                      <a:srgbClr val="FBE4AE"/>
                    </a:gs>
                    <a:gs pos="67000">
                      <a:srgbClr val="BD922A"/>
                    </a:gs>
                    <a:gs pos="69000">
                      <a:srgbClr val="835E17"/>
                    </a:gs>
                    <a:gs pos="82001">
                      <a:srgbClr val="A28949"/>
                    </a:gs>
                    <a:gs pos="100000">
                      <a:srgbClr val="FAE3B7"/>
                    </a:gs>
                  </a:gsLst>
                  <a:lin ang="0" scaled="1"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th-TH" sz="2000" dirty="0"/>
                </a:p>
              </p:txBody>
            </p:sp>
            <p:sp>
              <p:nvSpPr>
                <p:cNvPr id="103" name="รูปแบบอิสระ: รูปร่าง 49">
                  <a:extLst>
                    <a:ext uri="{FF2B5EF4-FFF2-40B4-BE49-F238E27FC236}">
                      <a16:creationId xmlns:a16="http://schemas.microsoft.com/office/drawing/2014/main" id="{0CC04605-512B-40BA-BB6C-C4CA6329F254}"/>
                    </a:ext>
                  </a:extLst>
                </p:cNvPr>
                <p:cNvSpPr/>
                <p:nvPr/>
              </p:nvSpPr>
              <p:spPr>
                <a:xfrm rot="380166">
                  <a:off x="6515310" y="6428830"/>
                  <a:ext cx="548723" cy="450425"/>
                </a:xfrm>
                <a:custGeom>
                  <a:avLst/>
                  <a:gdLst>
                    <a:gd name="connsiteX0" fmla="*/ 411471 w 524882"/>
                    <a:gd name="connsiteY0" fmla="*/ 0 h 426691"/>
                    <a:gd name="connsiteX1" fmla="*/ 524882 w 524882"/>
                    <a:gd name="connsiteY1" fmla="*/ 0 h 426691"/>
                    <a:gd name="connsiteX2" fmla="*/ 113411 w 524882"/>
                    <a:gd name="connsiteY2" fmla="*/ 426691 h 426691"/>
                    <a:gd name="connsiteX3" fmla="*/ 0 w 524882"/>
                    <a:gd name="connsiteY3" fmla="*/ 426691 h 426691"/>
                    <a:gd name="connsiteX4" fmla="*/ 411471 w 524882"/>
                    <a:gd name="connsiteY4" fmla="*/ 0 h 4266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24882" h="426691">
                      <a:moveTo>
                        <a:pt x="411471" y="0"/>
                      </a:moveTo>
                      <a:lnTo>
                        <a:pt x="524882" y="0"/>
                      </a:lnTo>
                      <a:lnTo>
                        <a:pt x="113411" y="426691"/>
                      </a:lnTo>
                      <a:lnTo>
                        <a:pt x="0" y="426691"/>
                      </a:lnTo>
                      <a:lnTo>
                        <a:pt x="411471" y="0"/>
                      </a:ln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FBE4AE"/>
                    </a:gs>
                    <a:gs pos="13000">
                      <a:srgbClr val="BD922A"/>
                    </a:gs>
                    <a:gs pos="21001">
                      <a:srgbClr val="BD922A"/>
                    </a:gs>
                    <a:gs pos="63000">
                      <a:srgbClr val="FBE4AE"/>
                    </a:gs>
                    <a:gs pos="67000">
                      <a:srgbClr val="BD922A"/>
                    </a:gs>
                    <a:gs pos="69000">
                      <a:srgbClr val="835E17"/>
                    </a:gs>
                    <a:gs pos="82001">
                      <a:srgbClr val="A28949"/>
                    </a:gs>
                    <a:gs pos="100000">
                      <a:srgbClr val="FAE3B7"/>
                    </a:gs>
                  </a:gsLst>
                  <a:path path="circle">
                    <a:fillToRect l="100000" b="100000"/>
                  </a:path>
                  <a:tileRect t="-100000" r="-100000"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th-TH" sz="2000"/>
                </a:p>
              </p:txBody>
            </p:sp>
          </p:grpSp>
          <p:grpSp>
            <p:nvGrpSpPr>
              <p:cNvPr id="98" name="กลุ่ม 4">
                <a:extLst>
                  <a:ext uri="{FF2B5EF4-FFF2-40B4-BE49-F238E27FC236}">
                    <a16:creationId xmlns:a16="http://schemas.microsoft.com/office/drawing/2014/main" id="{33080593-C486-4A4E-A259-28A964353B4D}"/>
                  </a:ext>
                </a:extLst>
              </p:cNvPr>
              <p:cNvGrpSpPr/>
              <p:nvPr/>
            </p:nvGrpSpPr>
            <p:grpSpPr>
              <a:xfrm>
                <a:off x="7524888" y="4621292"/>
                <a:ext cx="1619113" cy="531030"/>
                <a:chOff x="9543115" y="6415804"/>
                <a:chExt cx="2661401" cy="453428"/>
              </a:xfrm>
            </p:grpSpPr>
            <p:sp>
              <p:nvSpPr>
                <p:cNvPr id="99" name="รูปแบบอิสระ: รูปร่าง 38">
                  <a:extLst>
                    <a:ext uri="{FF2B5EF4-FFF2-40B4-BE49-F238E27FC236}">
                      <a16:creationId xmlns:a16="http://schemas.microsoft.com/office/drawing/2014/main" id="{18287458-5345-45BB-A7B2-0AE1DDE4E433}"/>
                    </a:ext>
                  </a:extLst>
                </p:cNvPr>
                <p:cNvSpPr/>
                <p:nvPr/>
              </p:nvSpPr>
              <p:spPr>
                <a:xfrm>
                  <a:off x="9543115" y="6415804"/>
                  <a:ext cx="2661398" cy="441288"/>
                </a:xfrm>
                <a:custGeom>
                  <a:avLst/>
                  <a:gdLst>
                    <a:gd name="connsiteX0" fmla="*/ 437779 w 1373020"/>
                    <a:gd name="connsiteY0" fmla="*/ 0 h 426691"/>
                    <a:gd name="connsiteX1" fmla="*/ 1373020 w 1373020"/>
                    <a:gd name="connsiteY1" fmla="*/ 0 h 426691"/>
                    <a:gd name="connsiteX2" fmla="*/ 1373020 w 1373020"/>
                    <a:gd name="connsiteY2" fmla="*/ 426691 h 426691"/>
                    <a:gd name="connsiteX3" fmla="*/ 0 w 1373020"/>
                    <a:gd name="connsiteY3" fmla="*/ 426691 h 426691"/>
                    <a:gd name="connsiteX4" fmla="*/ 323208 w 1373020"/>
                    <a:gd name="connsiteY4" fmla="*/ 111669 h 426691"/>
                    <a:gd name="connsiteX5" fmla="*/ 437779 w 1373020"/>
                    <a:gd name="connsiteY5" fmla="*/ 0 h 4266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73020" h="426691">
                      <a:moveTo>
                        <a:pt x="437779" y="0"/>
                      </a:moveTo>
                      <a:lnTo>
                        <a:pt x="1373020" y="0"/>
                      </a:lnTo>
                      <a:lnTo>
                        <a:pt x="1373020" y="426691"/>
                      </a:lnTo>
                      <a:lnTo>
                        <a:pt x="0" y="426691"/>
                      </a:lnTo>
                      <a:lnTo>
                        <a:pt x="323208" y="111669"/>
                      </a:lnTo>
                      <a:lnTo>
                        <a:pt x="437779" y="0"/>
                      </a:lnTo>
                      <a:close/>
                    </a:path>
                  </a:pathLst>
                </a:custGeom>
                <a:gradFill>
                  <a:gsLst>
                    <a:gs pos="0">
                      <a:srgbClr val="FBE4AE"/>
                    </a:gs>
                    <a:gs pos="13000">
                      <a:srgbClr val="BD922A"/>
                    </a:gs>
                    <a:gs pos="21001">
                      <a:srgbClr val="BD922A"/>
                    </a:gs>
                    <a:gs pos="63000">
                      <a:srgbClr val="FBE4AE"/>
                    </a:gs>
                    <a:gs pos="67000">
                      <a:srgbClr val="BD922A"/>
                    </a:gs>
                    <a:gs pos="69000">
                      <a:srgbClr val="835E17"/>
                    </a:gs>
                    <a:gs pos="82001">
                      <a:srgbClr val="A28949"/>
                    </a:gs>
                    <a:gs pos="100000">
                      <a:srgbClr val="FAE3B7"/>
                    </a:gs>
                  </a:gsLst>
                  <a:lin ang="0" scaled="1"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th-TH" sz="2000"/>
                </a:p>
              </p:txBody>
            </p:sp>
            <p:sp>
              <p:nvSpPr>
                <p:cNvPr id="100" name="รูปแบบอิสระ: รูปร่าง 31">
                  <a:extLst>
                    <a:ext uri="{FF2B5EF4-FFF2-40B4-BE49-F238E27FC236}">
                      <a16:creationId xmlns:a16="http://schemas.microsoft.com/office/drawing/2014/main" id="{CB515603-CB57-4A48-B8A7-C4BD2C469F4B}"/>
                    </a:ext>
                  </a:extLst>
                </p:cNvPr>
                <p:cNvSpPr/>
                <p:nvPr/>
              </p:nvSpPr>
              <p:spPr>
                <a:xfrm>
                  <a:off x="9543115" y="6510930"/>
                  <a:ext cx="2661401" cy="358302"/>
                </a:xfrm>
                <a:custGeom>
                  <a:avLst/>
                  <a:gdLst>
                    <a:gd name="connsiteX0" fmla="*/ 349528 w 1399340"/>
                    <a:gd name="connsiteY0" fmla="*/ 0 h 340675"/>
                    <a:gd name="connsiteX1" fmla="*/ 1399340 w 1399340"/>
                    <a:gd name="connsiteY1" fmla="*/ 0 h 340675"/>
                    <a:gd name="connsiteX2" fmla="*/ 1399340 w 1399340"/>
                    <a:gd name="connsiteY2" fmla="*/ 340675 h 340675"/>
                    <a:gd name="connsiteX3" fmla="*/ 0 w 1399340"/>
                    <a:gd name="connsiteY3" fmla="*/ 340675 h 340675"/>
                    <a:gd name="connsiteX4" fmla="*/ 349528 w 1399340"/>
                    <a:gd name="connsiteY4" fmla="*/ 0 h 3406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99340" h="340675">
                      <a:moveTo>
                        <a:pt x="349528" y="0"/>
                      </a:moveTo>
                      <a:lnTo>
                        <a:pt x="1399340" y="0"/>
                      </a:lnTo>
                      <a:lnTo>
                        <a:pt x="1399340" y="340675"/>
                      </a:lnTo>
                      <a:lnTo>
                        <a:pt x="0" y="340675"/>
                      </a:lnTo>
                      <a:lnTo>
                        <a:pt x="349528" y="0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th-TH" sz="2000"/>
                </a:p>
              </p:txBody>
            </p:sp>
          </p:grpSp>
        </p:grpSp>
        <p:pic>
          <p:nvPicPr>
            <p:cNvPr id="91" name="Picture 23">
              <a:extLst>
                <a:ext uri="{FF2B5EF4-FFF2-40B4-BE49-F238E27FC236}">
                  <a16:creationId xmlns:a16="http://schemas.microsoft.com/office/drawing/2014/main" id="{A9FCDA38-8F0B-49DF-8F2E-B899B1F3623D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699853" y="5264104"/>
              <a:ext cx="625615" cy="408428"/>
            </a:xfrm>
            <a:prstGeom prst="rect">
              <a:avLst/>
            </a:prstGeom>
          </p:spPr>
        </p:pic>
        <p:pic>
          <p:nvPicPr>
            <p:cNvPr id="92" name="Picture 24">
              <a:extLst>
                <a:ext uri="{FF2B5EF4-FFF2-40B4-BE49-F238E27FC236}">
                  <a16:creationId xmlns:a16="http://schemas.microsoft.com/office/drawing/2014/main" id="{199745AA-CFB3-443D-A566-E11575BA5223}"/>
                </a:ext>
              </a:extLst>
            </p:cNvPr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440755" y="5252961"/>
              <a:ext cx="384697" cy="433336"/>
            </a:xfrm>
            <a:prstGeom prst="rect">
              <a:avLst/>
            </a:prstGeom>
          </p:spPr>
        </p:pic>
        <p:pic>
          <p:nvPicPr>
            <p:cNvPr id="93" name="Picture 35">
              <a:extLst>
                <a:ext uri="{FF2B5EF4-FFF2-40B4-BE49-F238E27FC236}">
                  <a16:creationId xmlns:a16="http://schemas.microsoft.com/office/drawing/2014/main" id="{9584FECB-F937-4F01-8CDD-C92F98A2F1BC}"/>
                </a:ext>
              </a:extLst>
            </p:cNvPr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882063" y="5338458"/>
              <a:ext cx="373365" cy="309768"/>
            </a:xfrm>
            <a:prstGeom prst="rect">
              <a:avLst/>
            </a:prstGeom>
          </p:spPr>
        </p:pic>
        <p:pic>
          <p:nvPicPr>
            <p:cNvPr id="94" name="Picture 36">
              <a:extLst>
                <a:ext uri="{FF2B5EF4-FFF2-40B4-BE49-F238E27FC236}">
                  <a16:creationId xmlns:a16="http://schemas.microsoft.com/office/drawing/2014/main" id="{62FFD426-AD6C-47DA-99D3-A7217E240C18}"/>
                </a:ext>
              </a:extLst>
            </p:cNvPr>
            <p:cNvPicPr>
              <a:picLocks noChangeAspect="1"/>
            </p:cNvPicPr>
            <p:nvPr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345100" y="5340250"/>
              <a:ext cx="281130" cy="303691"/>
            </a:xfrm>
            <a:prstGeom prst="rect">
              <a:avLst/>
            </a:prstGeom>
          </p:spPr>
        </p:pic>
        <p:pic>
          <p:nvPicPr>
            <p:cNvPr id="95" name="Picture 2" descr="C:\Users\Administrator\Desktop\change for good.png"/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606130" y="5281839"/>
              <a:ext cx="890907" cy="501037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96" name="รูปแบบอิสระ: รูปร่าง 49">
              <a:extLst>
                <a:ext uri="{FF2B5EF4-FFF2-40B4-BE49-F238E27FC236}">
                  <a16:creationId xmlns:a16="http://schemas.microsoft.com/office/drawing/2014/main" id="{0CC04605-512B-40BA-BB6C-C4CA6329F254}"/>
                </a:ext>
              </a:extLst>
            </p:cNvPr>
            <p:cNvSpPr/>
            <p:nvPr/>
          </p:nvSpPr>
          <p:spPr>
            <a:xfrm rot="1816843">
              <a:off x="8384884" y="5134125"/>
              <a:ext cx="366819" cy="715174"/>
            </a:xfrm>
            <a:custGeom>
              <a:avLst/>
              <a:gdLst>
                <a:gd name="connsiteX0" fmla="*/ 411471 w 524882"/>
                <a:gd name="connsiteY0" fmla="*/ 0 h 426691"/>
                <a:gd name="connsiteX1" fmla="*/ 524882 w 524882"/>
                <a:gd name="connsiteY1" fmla="*/ 0 h 426691"/>
                <a:gd name="connsiteX2" fmla="*/ 113411 w 524882"/>
                <a:gd name="connsiteY2" fmla="*/ 426691 h 426691"/>
                <a:gd name="connsiteX3" fmla="*/ 0 w 524882"/>
                <a:gd name="connsiteY3" fmla="*/ 426691 h 426691"/>
                <a:gd name="connsiteX4" fmla="*/ 411471 w 524882"/>
                <a:gd name="connsiteY4" fmla="*/ 0 h 426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4882" h="426691">
                  <a:moveTo>
                    <a:pt x="411471" y="0"/>
                  </a:moveTo>
                  <a:lnTo>
                    <a:pt x="524882" y="0"/>
                  </a:lnTo>
                  <a:lnTo>
                    <a:pt x="113411" y="426691"/>
                  </a:lnTo>
                  <a:lnTo>
                    <a:pt x="0" y="426691"/>
                  </a:lnTo>
                  <a:lnTo>
                    <a:pt x="411471" y="0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BE4AE"/>
                </a:gs>
                <a:gs pos="13000">
                  <a:srgbClr val="BD922A"/>
                </a:gs>
                <a:gs pos="21001">
                  <a:srgbClr val="BD922A"/>
                </a:gs>
                <a:gs pos="63000">
                  <a:srgbClr val="FBE4AE"/>
                </a:gs>
                <a:gs pos="67000">
                  <a:srgbClr val="BD922A"/>
                </a:gs>
                <a:gs pos="69000">
                  <a:srgbClr val="835E17"/>
                </a:gs>
                <a:gs pos="82001">
                  <a:srgbClr val="A28949"/>
                </a:gs>
                <a:gs pos="100000">
                  <a:srgbClr val="FAE3B7"/>
                </a:gs>
              </a:gsLst>
              <a:path path="circle">
                <a:fillToRect l="100000" b="100000"/>
              </a:path>
              <a:tileRect t="-100000" r="-10000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th-TH" sz="2000"/>
            </a:p>
          </p:txBody>
        </p:sp>
      </p:grpSp>
      <p:sp>
        <p:nvSpPr>
          <p:cNvPr id="56" name="TextBox 7"/>
          <p:cNvSpPr txBox="1"/>
          <p:nvPr/>
        </p:nvSpPr>
        <p:spPr>
          <a:xfrm>
            <a:off x="216981" y="5442506"/>
            <a:ext cx="5166910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th-TH" sz="1000" b="1" dirty="0">
                <a:solidFill>
                  <a:schemeClr val="bg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เศรษฐกิจฐานรากมั่นคง ชุมชนเข้มแข็งอย่างยั่งยืน ด้วยหลักปรัชญาของเศรษฐกิจพอเพียง</a:t>
            </a:r>
          </a:p>
        </p:txBody>
      </p:sp>
      <p:grpSp>
        <p:nvGrpSpPr>
          <p:cNvPr id="62" name="Group 61"/>
          <p:cNvGrpSpPr/>
          <p:nvPr/>
        </p:nvGrpSpPr>
        <p:grpSpPr>
          <a:xfrm>
            <a:off x="-23581" y="-271597"/>
            <a:ext cx="10216630" cy="1541268"/>
            <a:chOff x="-23581" y="-271597"/>
            <a:chExt cx="10216630" cy="1541268"/>
          </a:xfrm>
        </p:grpSpPr>
        <p:grpSp>
          <p:nvGrpSpPr>
            <p:cNvPr id="63" name="Group 62"/>
            <p:cNvGrpSpPr/>
            <p:nvPr/>
          </p:nvGrpSpPr>
          <p:grpSpPr>
            <a:xfrm>
              <a:off x="-23581" y="-271597"/>
              <a:ext cx="10193050" cy="1541268"/>
              <a:chOff x="-23581" y="-271597"/>
              <a:chExt cx="10193050" cy="1541268"/>
            </a:xfrm>
          </p:grpSpPr>
          <p:grpSp>
            <p:nvGrpSpPr>
              <p:cNvPr id="76" name="กลุ่ม 52">
                <a:extLst>
                  <a:ext uri="{FF2B5EF4-FFF2-40B4-BE49-F238E27FC236}">
                    <a16:creationId xmlns:a16="http://schemas.microsoft.com/office/drawing/2014/main" id="{84E5CB32-C22A-40FB-BE79-3F261B775F5E}"/>
                  </a:ext>
                </a:extLst>
              </p:cNvPr>
              <p:cNvGrpSpPr/>
              <p:nvPr/>
            </p:nvGrpSpPr>
            <p:grpSpPr>
              <a:xfrm>
                <a:off x="-23581" y="299"/>
                <a:ext cx="10193050" cy="674950"/>
                <a:chOff x="-29746" y="-164554"/>
                <a:chExt cx="9173747" cy="607455"/>
              </a:xfrm>
            </p:grpSpPr>
            <p:sp>
              <p:nvSpPr>
                <p:cNvPr id="80" name="สี่เหลี่ยมผืนผ้า: มุมมน 48">
                  <a:extLst>
                    <a:ext uri="{FF2B5EF4-FFF2-40B4-BE49-F238E27FC236}">
                      <a16:creationId xmlns:a16="http://schemas.microsoft.com/office/drawing/2014/main" id="{DCE62B95-9C16-4E87-82CC-AF99B1F01983}"/>
                    </a:ext>
                  </a:extLst>
                </p:cNvPr>
                <p:cNvSpPr/>
                <p:nvPr/>
              </p:nvSpPr>
              <p:spPr>
                <a:xfrm>
                  <a:off x="5692012" y="65211"/>
                  <a:ext cx="3441748" cy="377690"/>
                </a:xfrm>
                <a:prstGeom prst="roundRect">
                  <a:avLst/>
                </a:prstGeom>
                <a:gradFill flip="none" rotWithShape="1">
                  <a:gsLst>
                    <a:gs pos="0">
                      <a:srgbClr val="8E7300"/>
                    </a:gs>
                    <a:gs pos="51000">
                      <a:srgbClr val="FFFFFF"/>
                    </a:gs>
                    <a:gs pos="76000">
                      <a:srgbClr val="BC9800"/>
                    </a:gs>
                    <a:gs pos="24000">
                      <a:srgbClr val="BC9800"/>
                    </a:gs>
                    <a:gs pos="100000">
                      <a:srgbClr val="9A7D00"/>
                    </a:gs>
                  </a:gsLst>
                  <a:lin ang="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2000"/>
                </a:p>
              </p:txBody>
            </p:sp>
            <p:sp>
              <p:nvSpPr>
                <p:cNvPr id="81" name="สี่เหลี่ยมผืนผ้า 47">
                  <a:extLst>
                    <a:ext uri="{FF2B5EF4-FFF2-40B4-BE49-F238E27FC236}">
                      <a16:creationId xmlns:a16="http://schemas.microsoft.com/office/drawing/2014/main" id="{667204FE-3C1C-4980-AD32-890094B05AFC}"/>
                    </a:ext>
                  </a:extLst>
                </p:cNvPr>
                <p:cNvSpPr/>
                <p:nvPr/>
              </p:nvSpPr>
              <p:spPr>
                <a:xfrm>
                  <a:off x="-29746" y="-164554"/>
                  <a:ext cx="9173747" cy="517884"/>
                </a:xfrm>
                <a:prstGeom prst="rect">
                  <a:avLst/>
                </a:prstGeom>
                <a:gradFill flip="none" rotWithShape="1">
                  <a:gsLst>
                    <a:gs pos="0">
                      <a:srgbClr val="8E7300"/>
                    </a:gs>
                    <a:gs pos="51000">
                      <a:srgbClr val="FFFFFF"/>
                    </a:gs>
                    <a:gs pos="76000">
                      <a:srgbClr val="BC9800"/>
                    </a:gs>
                    <a:gs pos="24000">
                      <a:srgbClr val="BC9800"/>
                    </a:gs>
                    <a:gs pos="100000">
                      <a:srgbClr val="9A7D00"/>
                    </a:gs>
                  </a:gsLst>
                  <a:lin ang="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2000"/>
                </a:p>
              </p:txBody>
            </p:sp>
            <p:sp>
              <p:nvSpPr>
                <p:cNvPr id="82" name="แผนผังลำดับงาน: ป้อนข้อมูลด้วยตนเอง 4">
                  <a:extLst>
                    <a:ext uri="{FF2B5EF4-FFF2-40B4-BE49-F238E27FC236}">
                      <a16:creationId xmlns:a16="http://schemas.microsoft.com/office/drawing/2014/main" id="{CDB1064D-F2C9-4D02-9722-A4463B75D08B}"/>
                    </a:ext>
                  </a:extLst>
                </p:cNvPr>
                <p:cNvSpPr/>
                <p:nvPr/>
              </p:nvSpPr>
              <p:spPr>
                <a:xfrm>
                  <a:off x="5883027" y="51469"/>
                  <a:ext cx="3260973" cy="301861"/>
                </a:xfrm>
                <a:prstGeom prst="flowChartAlternateProcess">
                  <a:avLst/>
                </a:prstGeom>
                <a:solidFill>
                  <a:srgbClr val="00206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2000" dirty="0"/>
                </a:p>
              </p:txBody>
            </p:sp>
            <p:sp>
              <p:nvSpPr>
                <p:cNvPr id="83" name="สี่เหลี่ยมผืนผ้า 3">
                  <a:extLst>
                    <a:ext uri="{FF2B5EF4-FFF2-40B4-BE49-F238E27FC236}">
                      <a16:creationId xmlns:a16="http://schemas.microsoft.com/office/drawing/2014/main" id="{8493D4F4-6FD8-4552-904E-DB7274115DA0}"/>
                    </a:ext>
                  </a:extLst>
                </p:cNvPr>
                <p:cNvSpPr/>
                <p:nvPr/>
              </p:nvSpPr>
              <p:spPr>
                <a:xfrm>
                  <a:off x="-29746" y="-164554"/>
                  <a:ext cx="9173747" cy="432048"/>
                </a:xfrm>
                <a:prstGeom prst="rect">
                  <a:avLst/>
                </a:prstGeom>
                <a:solidFill>
                  <a:srgbClr val="00206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2000"/>
                </a:p>
              </p:txBody>
            </p:sp>
          </p:grpSp>
          <p:grpSp>
            <p:nvGrpSpPr>
              <p:cNvPr id="77" name="กลุ่ม 9">
                <a:extLst>
                  <a:ext uri="{FF2B5EF4-FFF2-40B4-BE49-F238E27FC236}">
                    <a16:creationId xmlns:a16="http://schemas.microsoft.com/office/drawing/2014/main" id="{D2312BD0-5401-4FDB-9FF3-B1382B3C9639}"/>
                  </a:ext>
                </a:extLst>
              </p:cNvPr>
              <p:cNvGrpSpPr/>
              <p:nvPr/>
            </p:nvGrpSpPr>
            <p:grpSpPr>
              <a:xfrm>
                <a:off x="5792566" y="-271597"/>
                <a:ext cx="1899096" cy="1541268"/>
                <a:chOff x="5491686" y="-481268"/>
                <a:chExt cx="1709187" cy="1387141"/>
              </a:xfrm>
            </p:grpSpPr>
            <p:sp>
              <p:nvSpPr>
                <p:cNvPr id="78" name="วงรี 13">
                  <a:extLst>
                    <a:ext uri="{FF2B5EF4-FFF2-40B4-BE49-F238E27FC236}">
                      <a16:creationId xmlns:a16="http://schemas.microsoft.com/office/drawing/2014/main" id="{722B5707-C41F-4885-825E-D2676CEE49E1}"/>
                    </a:ext>
                  </a:extLst>
                </p:cNvPr>
                <p:cNvSpPr/>
                <p:nvPr/>
              </p:nvSpPr>
              <p:spPr>
                <a:xfrm>
                  <a:off x="5491686" y="-481268"/>
                  <a:ext cx="1709187" cy="1387141"/>
                </a:xfrm>
                <a:prstGeom prst="ellipse">
                  <a:avLst/>
                </a:prstGeom>
                <a:solidFill>
                  <a:srgbClr val="FBF7F1"/>
                </a:solidFill>
                <a:ln>
                  <a:noFill/>
                </a:ln>
                <a:effectLst>
                  <a:softEdge rad="3175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2000"/>
                </a:p>
              </p:txBody>
            </p:sp>
            <p:pic>
              <p:nvPicPr>
                <p:cNvPr id="79" name="รูปภาพ 65">
                  <a:extLst>
                    <a:ext uri="{FF2B5EF4-FFF2-40B4-BE49-F238E27FC236}">
                      <a16:creationId xmlns:a16="http://schemas.microsoft.com/office/drawing/2014/main" id="{EF9B53AA-6A14-4E04-B937-D6234A306BD7}"/>
                    </a:ext>
                  </a:extLst>
                </p:cNvPr>
                <p:cNvPicPr>
                  <a:picLocks noChangeAspect="1"/>
                </p:cNvPicPr>
                <p:nvPr/>
              </p:nvPicPr>
              <p:blipFill rotWithShape="1">
                <a:blip r:embed="rId8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r="65168" b="30186"/>
                <a:stretch/>
              </p:blipFill>
              <p:spPr>
                <a:xfrm>
                  <a:off x="5978910" y="-202056"/>
                  <a:ext cx="857563" cy="565764"/>
                </a:xfrm>
                <a:custGeom>
                  <a:avLst/>
                  <a:gdLst>
                    <a:gd name="connsiteX0" fmla="*/ 0 w 1500565"/>
                    <a:gd name="connsiteY0" fmla="*/ 0 h 990006"/>
                    <a:gd name="connsiteX1" fmla="*/ 1500565 w 1500565"/>
                    <a:gd name="connsiteY1" fmla="*/ 0 h 990006"/>
                    <a:gd name="connsiteX2" fmla="*/ 1500565 w 1500565"/>
                    <a:gd name="connsiteY2" fmla="*/ 699241 h 990006"/>
                    <a:gd name="connsiteX3" fmla="*/ 1454656 w 1500565"/>
                    <a:gd name="connsiteY3" fmla="*/ 699241 h 990006"/>
                    <a:gd name="connsiteX4" fmla="*/ 1454656 w 1500565"/>
                    <a:gd name="connsiteY4" fmla="*/ 958222 h 990006"/>
                    <a:gd name="connsiteX5" fmla="*/ 1500565 w 1500565"/>
                    <a:gd name="connsiteY5" fmla="*/ 958222 h 990006"/>
                    <a:gd name="connsiteX6" fmla="*/ 1500565 w 1500565"/>
                    <a:gd name="connsiteY6" fmla="*/ 990006 h 990006"/>
                    <a:gd name="connsiteX7" fmla="*/ 0 w 1500565"/>
                    <a:gd name="connsiteY7" fmla="*/ 990006 h 9900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00565" h="990006">
                      <a:moveTo>
                        <a:pt x="0" y="0"/>
                      </a:moveTo>
                      <a:lnTo>
                        <a:pt x="1500565" y="0"/>
                      </a:lnTo>
                      <a:lnTo>
                        <a:pt x="1500565" y="699241"/>
                      </a:lnTo>
                      <a:lnTo>
                        <a:pt x="1454656" y="699241"/>
                      </a:lnTo>
                      <a:lnTo>
                        <a:pt x="1454656" y="958222"/>
                      </a:lnTo>
                      <a:lnTo>
                        <a:pt x="1500565" y="958222"/>
                      </a:lnTo>
                      <a:lnTo>
                        <a:pt x="1500565" y="990006"/>
                      </a:lnTo>
                      <a:lnTo>
                        <a:pt x="0" y="990006"/>
                      </a:lnTo>
                      <a:close/>
                    </a:path>
                  </a:pathLst>
                </a:custGeom>
              </p:spPr>
            </p:pic>
          </p:grpSp>
        </p:grpSp>
        <p:sp>
          <p:nvSpPr>
            <p:cNvPr id="64" name="กล่องข้อความ 8">
              <a:extLst>
                <a:ext uri="{FF2B5EF4-FFF2-40B4-BE49-F238E27FC236}">
                  <a16:creationId xmlns:a16="http://schemas.microsoft.com/office/drawing/2014/main" id="{BF84CABE-5C70-4013-8958-0D4F9CD0D474}"/>
                </a:ext>
              </a:extLst>
            </p:cNvPr>
            <p:cNvSpPr txBox="1"/>
            <p:nvPr/>
          </p:nvSpPr>
          <p:spPr>
            <a:xfrm>
              <a:off x="7699853" y="30291"/>
              <a:ext cx="2493196" cy="52629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lnSpc>
                  <a:spcPct val="120000"/>
                </a:lnSpc>
              </a:pPr>
              <a:r>
                <a:rPr lang="en-US" sz="1200" b="1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Chulabhorn Likit Text" panose="00000500000000000000" pitchFamily="50" charset="-34"/>
                  <a:cs typeface="Chulabhorn Likit Text" panose="00000500000000000000" pitchFamily="50" charset="-34"/>
                </a:rPr>
                <a:t>60 </a:t>
              </a:r>
              <a:r>
                <a:rPr lang="th-TH" sz="1200" b="1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Chulabhorn Likit Text" panose="00000500000000000000" pitchFamily="50" charset="-34"/>
                  <a:cs typeface="Chulabhorn Likit Text" panose="00000500000000000000" pitchFamily="50" charset="-34"/>
                </a:rPr>
                <a:t>ปี กรมการพัฒนาชุมชน</a:t>
              </a:r>
            </a:p>
            <a:p>
              <a:pPr>
                <a:lnSpc>
                  <a:spcPct val="120000"/>
                </a:lnSpc>
              </a:pPr>
              <a:r>
                <a:rPr lang="th-TH" sz="1200" b="1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Chulabhorn Likit Text" panose="00000500000000000000" pitchFamily="50" charset="-34"/>
                  <a:cs typeface="Chulabhorn Likit Text" panose="00000500000000000000" pitchFamily="50" charset="-34"/>
                </a:rPr>
                <a:t>สร้างสรรค์ชุมชน สร้างคน สร้างชาติ</a:t>
              </a:r>
              <a:endParaRPr lang="en-US" sz="12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hulabhorn Likit Text" panose="00000500000000000000" pitchFamily="50" charset="-34"/>
                <a:cs typeface="Chulabhorn Likit Text" panose="00000500000000000000" pitchFamily="50" charset="-34"/>
              </a:endParaRPr>
            </a:p>
          </p:txBody>
        </p:sp>
      </p:grpSp>
      <p:sp>
        <p:nvSpPr>
          <p:cNvPr id="65" name="TextBox 64"/>
          <p:cNvSpPr txBox="1"/>
          <p:nvPr/>
        </p:nvSpPr>
        <p:spPr>
          <a:xfrm>
            <a:off x="0" y="884220"/>
            <a:ext cx="7202708" cy="369332"/>
          </a:xfrm>
          <a:prstGeom prst="rect">
            <a:avLst/>
          </a:prstGeom>
          <a:solidFill>
            <a:schemeClr val="accent3">
              <a:lumMod val="20000"/>
              <a:lumOff val="80000"/>
              <a:alpha val="80000"/>
            </a:schemeClr>
          </a:solidFill>
          <a:ln>
            <a:noFill/>
          </a:ln>
          <a:effectLst>
            <a:outerShdw blurRad="149987" dist="250190" dir="8460000" algn="ctr">
              <a:srgbClr val="000000">
                <a:alpha val="28000"/>
              </a:srgbClr>
            </a:outerShdw>
          </a:effectLst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r>
              <a:rPr lang="th-TH" b="1" dirty="0">
                <a:solidFill>
                  <a:schemeClr val="tx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ระเบียบวาระการประชุมคณะกรรมการบริหารกองทุนพัฒนาบทบาทสตรี 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6" name="Group 25"/>
          <p:cNvGrpSpPr/>
          <p:nvPr/>
        </p:nvGrpSpPr>
        <p:grpSpPr>
          <a:xfrm>
            <a:off x="-23583" y="5154909"/>
            <a:ext cx="10183585" cy="694389"/>
            <a:chOff x="-23583" y="5154909"/>
            <a:chExt cx="10183585" cy="694389"/>
          </a:xfrm>
        </p:grpSpPr>
        <p:grpSp>
          <p:nvGrpSpPr>
            <p:cNvPr id="27" name="Group 26"/>
            <p:cNvGrpSpPr/>
            <p:nvPr/>
          </p:nvGrpSpPr>
          <p:grpSpPr>
            <a:xfrm>
              <a:off x="-23583" y="5154909"/>
              <a:ext cx="10183585" cy="694389"/>
              <a:chOff x="-23583" y="5134125"/>
              <a:chExt cx="10183585" cy="715174"/>
            </a:xfrm>
          </p:grpSpPr>
          <p:grpSp>
            <p:nvGrpSpPr>
              <p:cNvPr id="29" name="กลุ่ม 1">
                <a:extLst>
                  <a:ext uri="{FF2B5EF4-FFF2-40B4-BE49-F238E27FC236}">
                    <a16:creationId xmlns:a16="http://schemas.microsoft.com/office/drawing/2014/main" id="{58DAA6D8-19A9-434E-BD10-9F227ECAADEE}"/>
                  </a:ext>
                </a:extLst>
              </p:cNvPr>
              <p:cNvGrpSpPr/>
              <p:nvPr/>
            </p:nvGrpSpPr>
            <p:grpSpPr>
              <a:xfrm>
                <a:off x="-23583" y="5274993"/>
                <a:ext cx="10183585" cy="470079"/>
                <a:chOff x="-21226" y="4621292"/>
                <a:chExt cx="9165227" cy="561020"/>
              </a:xfrm>
            </p:grpSpPr>
            <p:grpSp>
              <p:nvGrpSpPr>
                <p:cNvPr id="36" name="กลุ่ม 7">
                  <a:extLst>
                    <a:ext uri="{FF2B5EF4-FFF2-40B4-BE49-F238E27FC236}">
                      <a16:creationId xmlns:a16="http://schemas.microsoft.com/office/drawing/2014/main" id="{30C28730-7CDF-4231-A774-6A7122EB4AEA}"/>
                    </a:ext>
                  </a:extLst>
                </p:cNvPr>
                <p:cNvGrpSpPr/>
                <p:nvPr/>
              </p:nvGrpSpPr>
              <p:grpSpPr>
                <a:xfrm>
                  <a:off x="-21226" y="4635401"/>
                  <a:ext cx="5133813" cy="546911"/>
                  <a:chOff x="-45702" y="6428830"/>
                  <a:chExt cx="7109733" cy="450425"/>
                </a:xfrm>
              </p:grpSpPr>
              <p:sp>
                <p:nvSpPr>
                  <p:cNvPr id="40" name="รูปแบบอิสระ: รูปร่าง 55">
                    <a:extLst>
                      <a:ext uri="{FF2B5EF4-FFF2-40B4-BE49-F238E27FC236}">
                        <a16:creationId xmlns:a16="http://schemas.microsoft.com/office/drawing/2014/main" id="{447532BC-F1AF-418B-B954-69A21822D4D1}"/>
                      </a:ext>
                    </a:extLst>
                  </p:cNvPr>
                  <p:cNvSpPr/>
                  <p:nvPr/>
                </p:nvSpPr>
                <p:spPr>
                  <a:xfrm>
                    <a:off x="-16309" y="6508953"/>
                    <a:ext cx="6875685" cy="339767"/>
                  </a:xfrm>
                  <a:custGeom>
                    <a:avLst/>
                    <a:gdLst>
                      <a:gd name="connsiteX0" fmla="*/ 0 w 6028447"/>
                      <a:gd name="connsiteY0" fmla="*/ 0 h 339767"/>
                      <a:gd name="connsiteX1" fmla="*/ 6028447 w 6028447"/>
                      <a:gd name="connsiteY1" fmla="*/ 0 h 339767"/>
                      <a:gd name="connsiteX2" fmla="*/ 5679852 w 6028447"/>
                      <a:gd name="connsiteY2" fmla="*/ 339767 h 339767"/>
                      <a:gd name="connsiteX3" fmla="*/ 0 w 6028447"/>
                      <a:gd name="connsiteY3" fmla="*/ 339767 h 339767"/>
                      <a:gd name="connsiteX4" fmla="*/ 0 w 6028447"/>
                      <a:gd name="connsiteY4" fmla="*/ 0 h 3397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028447" h="339767">
                        <a:moveTo>
                          <a:pt x="0" y="0"/>
                        </a:moveTo>
                        <a:lnTo>
                          <a:pt x="6028447" y="0"/>
                        </a:lnTo>
                        <a:lnTo>
                          <a:pt x="5679852" y="339767"/>
                        </a:lnTo>
                        <a:lnTo>
                          <a:pt x="0" y="33976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206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th-TH" sz="2000" dirty="0"/>
                  </a:p>
                </p:txBody>
              </p:sp>
              <p:sp>
                <p:nvSpPr>
                  <p:cNvPr id="41" name="รูปแบบอิสระ: รูปร่าง 50">
                    <a:extLst>
                      <a:ext uri="{FF2B5EF4-FFF2-40B4-BE49-F238E27FC236}">
                        <a16:creationId xmlns:a16="http://schemas.microsoft.com/office/drawing/2014/main" id="{72AD55B9-27A4-40A2-86AD-A09FD1FBB379}"/>
                      </a:ext>
                    </a:extLst>
                  </p:cNvPr>
                  <p:cNvSpPr/>
                  <p:nvPr/>
                </p:nvSpPr>
                <p:spPr>
                  <a:xfrm>
                    <a:off x="-45702" y="6433550"/>
                    <a:ext cx="7025615" cy="426691"/>
                  </a:xfrm>
                  <a:custGeom>
                    <a:avLst/>
                    <a:gdLst>
                      <a:gd name="connsiteX0" fmla="*/ 0 w 6123140"/>
                      <a:gd name="connsiteY0" fmla="*/ 0 h 426691"/>
                      <a:gd name="connsiteX1" fmla="*/ 6123140 w 6123140"/>
                      <a:gd name="connsiteY1" fmla="*/ 0 h 426691"/>
                      <a:gd name="connsiteX2" fmla="*/ 6008569 w 6123140"/>
                      <a:gd name="connsiteY2" fmla="*/ 111669 h 426691"/>
                      <a:gd name="connsiteX3" fmla="*/ 5685361 w 6123140"/>
                      <a:gd name="connsiteY3" fmla="*/ 426691 h 426691"/>
                      <a:gd name="connsiteX4" fmla="*/ 5679852 w 6123140"/>
                      <a:gd name="connsiteY4" fmla="*/ 426691 h 426691"/>
                      <a:gd name="connsiteX5" fmla="*/ 6028447 w 6123140"/>
                      <a:gd name="connsiteY5" fmla="*/ 86924 h 426691"/>
                      <a:gd name="connsiteX6" fmla="*/ 0 w 6123140"/>
                      <a:gd name="connsiteY6" fmla="*/ 86924 h 426691"/>
                      <a:gd name="connsiteX7" fmla="*/ 0 w 6123140"/>
                      <a:gd name="connsiteY7" fmla="*/ 0 h 4266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123140" h="426691">
                        <a:moveTo>
                          <a:pt x="0" y="0"/>
                        </a:moveTo>
                        <a:lnTo>
                          <a:pt x="6123140" y="0"/>
                        </a:lnTo>
                        <a:lnTo>
                          <a:pt x="6008569" y="111669"/>
                        </a:lnTo>
                        <a:lnTo>
                          <a:pt x="5685361" y="426691"/>
                        </a:lnTo>
                        <a:lnTo>
                          <a:pt x="5679852" y="426691"/>
                        </a:lnTo>
                        <a:lnTo>
                          <a:pt x="6028447" y="86924"/>
                        </a:lnTo>
                        <a:lnTo>
                          <a:pt x="0" y="8692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FBE4AE"/>
                      </a:gs>
                      <a:gs pos="13000">
                        <a:srgbClr val="BD922A"/>
                      </a:gs>
                      <a:gs pos="21001">
                        <a:srgbClr val="BD922A"/>
                      </a:gs>
                      <a:gs pos="63000">
                        <a:srgbClr val="FBE4AE"/>
                      </a:gs>
                      <a:gs pos="67000">
                        <a:srgbClr val="BD922A"/>
                      </a:gs>
                      <a:gs pos="69000">
                        <a:srgbClr val="835E17"/>
                      </a:gs>
                      <a:gs pos="82001">
                        <a:srgbClr val="A28949"/>
                      </a:gs>
                      <a:gs pos="100000">
                        <a:srgbClr val="FAE3B7"/>
                      </a:gs>
                    </a:gsLst>
                    <a:lin ang="0" scaled="1"/>
                  </a:gra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th-TH" sz="2000" dirty="0"/>
                  </a:p>
                </p:txBody>
              </p:sp>
              <p:sp>
                <p:nvSpPr>
                  <p:cNvPr id="42" name="รูปแบบอิสระ: รูปร่าง 49">
                    <a:extLst>
                      <a:ext uri="{FF2B5EF4-FFF2-40B4-BE49-F238E27FC236}">
                        <a16:creationId xmlns:a16="http://schemas.microsoft.com/office/drawing/2014/main" id="{0CC04605-512B-40BA-BB6C-C4CA6329F254}"/>
                      </a:ext>
                    </a:extLst>
                  </p:cNvPr>
                  <p:cNvSpPr/>
                  <p:nvPr/>
                </p:nvSpPr>
                <p:spPr>
                  <a:xfrm rot="380166">
                    <a:off x="6515308" y="6428830"/>
                    <a:ext cx="548723" cy="450425"/>
                  </a:xfrm>
                  <a:custGeom>
                    <a:avLst/>
                    <a:gdLst>
                      <a:gd name="connsiteX0" fmla="*/ 411471 w 524882"/>
                      <a:gd name="connsiteY0" fmla="*/ 0 h 426691"/>
                      <a:gd name="connsiteX1" fmla="*/ 524882 w 524882"/>
                      <a:gd name="connsiteY1" fmla="*/ 0 h 426691"/>
                      <a:gd name="connsiteX2" fmla="*/ 113411 w 524882"/>
                      <a:gd name="connsiteY2" fmla="*/ 426691 h 426691"/>
                      <a:gd name="connsiteX3" fmla="*/ 0 w 524882"/>
                      <a:gd name="connsiteY3" fmla="*/ 426691 h 426691"/>
                      <a:gd name="connsiteX4" fmla="*/ 411471 w 524882"/>
                      <a:gd name="connsiteY4" fmla="*/ 0 h 4266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4882" h="426691">
                        <a:moveTo>
                          <a:pt x="411471" y="0"/>
                        </a:moveTo>
                        <a:lnTo>
                          <a:pt x="524882" y="0"/>
                        </a:lnTo>
                        <a:lnTo>
                          <a:pt x="113411" y="426691"/>
                        </a:lnTo>
                        <a:lnTo>
                          <a:pt x="0" y="426691"/>
                        </a:lnTo>
                        <a:lnTo>
                          <a:pt x="411471" y="0"/>
                        </a:lnTo>
                        <a:close/>
                      </a:path>
                    </a:pathLst>
                  </a:custGeom>
                  <a:gradFill flip="none" rotWithShape="1">
                    <a:gsLst>
                      <a:gs pos="0">
                        <a:srgbClr val="FBE4AE"/>
                      </a:gs>
                      <a:gs pos="13000">
                        <a:srgbClr val="BD922A"/>
                      </a:gs>
                      <a:gs pos="21001">
                        <a:srgbClr val="BD922A"/>
                      </a:gs>
                      <a:gs pos="63000">
                        <a:srgbClr val="FBE4AE"/>
                      </a:gs>
                      <a:gs pos="67000">
                        <a:srgbClr val="BD922A"/>
                      </a:gs>
                      <a:gs pos="69000">
                        <a:srgbClr val="835E17"/>
                      </a:gs>
                      <a:gs pos="82001">
                        <a:srgbClr val="A28949"/>
                      </a:gs>
                      <a:gs pos="100000">
                        <a:srgbClr val="FAE3B7"/>
                      </a:gs>
                    </a:gsLst>
                    <a:path path="circle">
                      <a:fillToRect l="100000" b="100000"/>
                    </a:path>
                    <a:tileRect t="-100000" r="-100000"/>
                  </a:gra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th-TH" sz="2000"/>
                  </a:p>
                </p:txBody>
              </p:sp>
            </p:grpSp>
            <p:grpSp>
              <p:nvGrpSpPr>
                <p:cNvPr id="37" name="กลุ่ม 4">
                  <a:extLst>
                    <a:ext uri="{FF2B5EF4-FFF2-40B4-BE49-F238E27FC236}">
                      <a16:creationId xmlns:a16="http://schemas.microsoft.com/office/drawing/2014/main" id="{33080593-C486-4A4E-A259-28A964353B4D}"/>
                    </a:ext>
                  </a:extLst>
                </p:cNvPr>
                <p:cNvGrpSpPr/>
                <p:nvPr/>
              </p:nvGrpSpPr>
              <p:grpSpPr>
                <a:xfrm>
                  <a:off x="7524888" y="4621292"/>
                  <a:ext cx="1619113" cy="531030"/>
                  <a:chOff x="9543115" y="6415804"/>
                  <a:chExt cx="2661401" cy="453428"/>
                </a:xfrm>
              </p:grpSpPr>
              <p:sp>
                <p:nvSpPr>
                  <p:cNvPr id="38" name="รูปแบบอิสระ: รูปร่าง 38">
                    <a:extLst>
                      <a:ext uri="{FF2B5EF4-FFF2-40B4-BE49-F238E27FC236}">
                        <a16:creationId xmlns:a16="http://schemas.microsoft.com/office/drawing/2014/main" id="{18287458-5345-45BB-A7B2-0AE1DDE4E433}"/>
                      </a:ext>
                    </a:extLst>
                  </p:cNvPr>
                  <p:cNvSpPr/>
                  <p:nvPr/>
                </p:nvSpPr>
                <p:spPr>
                  <a:xfrm>
                    <a:off x="9543115" y="6415804"/>
                    <a:ext cx="2661398" cy="441288"/>
                  </a:xfrm>
                  <a:custGeom>
                    <a:avLst/>
                    <a:gdLst>
                      <a:gd name="connsiteX0" fmla="*/ 437779 w 1373020"/>
                      <a:gd name="connsiteY0" fmla="*/ 0 h 426691"/>
                      <a:gd name="connsiteX1" fmla="*/ 1373020 w 1373020"/>
                      <a:gd name="connsiteY1" fmla="*/ 0 h 426691"/>
                      <a:gd name="connsiteX2" fmla="*/ 1373020 w 1373020"/>
                      <a:gd name="connsiteY2" fmla="*/ 426691 h 426691"/>
                      <a:gd name="connsiteX3" fmla="*/ 0 w 1373020"/>
                      <a:gd name="connsiteY3" fmla="*/ 426691 h 426691"/>
                      <a:gd name="connsiteX4" fmla="*/ 323208 w 1373020"/>
                      <a:gd name="connsiteY4" fmla="*/ 111669 h 426691"/>
                      <a:gd name="connsiteX5" fmla="*/ 437779 w 1373020"/>
                      <a:gd name="connsiteY5" fmla="*/ 0 h 4266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73020" h="426691">
                        <a:moveTo>
                          <a:pt x="437779" y="0"/>
                        </a:moveTo>
                        <a:lnTo>
                          <a:pt x="1373020" y="0"/>
                        </a:lnTo>
                        <a:lnTo>
                          <a:pt x="1373020" y="426691"/>
                        </a:lnTo>
                        <a:lnTo>
                          <a:pt x="0" y="426691"/>
                        </a:lnTo>
                        <a:lnTo>
                          <a:pt x="323208" y="111669"/>
                        </a:lnTo>
                        <a:lnTo>
                          <a:pt x="437779" y="0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FBE4AE"/>
                      </a:gs>
                      <a:gs pos="13000">
                        <a:srgbClr val="BD922A"/>
                      </a:gs>
                      <a:gs pos="21001">
                        <a:srgbClr val="BD922A"/>
                      </a:gs>
                      <a:gs pos="63000">
                        <a:srgbClr val="FBE4AE"/>
                      </a:gs>
                      <a:gs pos="67000">
                        <a:srgbClr val="BD922A"/>
                      </a:gs>
                      <a:gs pos="69000">
                        <a:srgbClr val="835E17"/>
                      </a:gs>
                      <a:gs pos="82001">
                        <a:srgbClr val="A28949"/>
                      </a:gs>
                      <a:gs pos="100000">
                        <a:srgbClr val="FAE3B7"/>
                      </a:gs>
                    </a:gsLst>
                    <a:lin ang="0" scaled="1"/>
                  </a:gra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th-TH" sz="2000"/>
                  </a:p>
                </p:txBody>
              </p:sp>
              <p:sp>
                <p:nvSpPr>
                  <p:cNvPr id="39" name="รูปแบบอิสระ: รูปร่าง 31">
                    <a:extLst>
                      <a:ext uri="{FF2B5EF4-FFF2-40B4-BE49-F238E27FC236}">
                        <a16:creationId xmlns:a16="http://schemas.microsoft.com/office/drawing/2014/main" id="{CB515603-CB57-4A48-B8A7-C4BD2C469F4B}"/>
                      </a:ext>
                    </a:extLst>
                  </p:cNvPr>
                  <p:cNvSpPr/>
                  <p:nvPr/>
                </p:nvSpPr>
                <p:spPr>
                  <a:xfrm>
                    <a:off x="9543115" y="6510930"/>
                    <a:ext cx="2661401" cy="358302"/>
                  </a:xfrm>
                  <a:custGeom>
                    <a:avLst/>
                    <a:gdLst>
                      <a:gd name="connsiteX0" fmla="*/ 349528 w 1399340"/>
                      <a:gd name="connsiteY0" fmla="*/ 0 h 340675"/>
                      <a:gd name="connsiteX1" fmla="*/ 1399340 w 1399340"/>
                      <a:gd name="connsiteY1" fmla="*/ 0 h 340675"/>
                      <a:gd name="connsiteX2" fmla="*/ 1399340 w 1399340"/>
                      <a:gd name="connsiteY2" fmla="*/ 340675 h 340675"/>
                      <a:gd name="connsiteX3" fmla="*/ 0 w 1399340"/>
                      <a:gd name="connsiteY3" fmla="*/ 340675 h 340675"/>
                      <a:gd name="connsiteX4" fmla="*/ 349528 w 1399340"/>
                      <a:gd name="connsiteY4" fmla="*/ 0 h 3406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99340" h="340675">
                        <a:moveTo>
                          <a:pt x="349528" y="0"/>
                        </a:moveTo>
                        <a:lnTo>
                          <a:pt x="1399340" y="0"/>
                        </a:lnTo>
                        <a:lnTo>
                          <a:pt x="1399340" y="340675"/>
                        </a:lnTo>
                        <a:lnTo>
                          <a:pt x="0" y="340675"/>
                        </a:lnTo>
                        <a:lnTo>
                          <a:pt x="349528" y="0"/>
                        </a:lnTo>
                        <a:close/>
                      </a:path>
                    </a:pathLst>
                  </a:custGeom>
                  <a:solidFill>
                    <a:srgbClr val="00206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th-TH" sz="2000"/>
                  </a:p>
                </p:txBody>
              </p:sp>
            </p:grpSp>
          </p:grpSp>
          <p:pic>
            <p:nvPicPr>
              <p:cNvPr id="30" name="Picture 23">
                <a:extLst>
                  <a:ext uri="{FF2B5EF4-FFF2-40B4-BE49-F238E27FC236}">
                    <a16:creationId xmlns:a16="http://schemas.microsoft.com/office/drawing/2014/main" id="{A9FCDA38-8F0B-49DF-8F2E-B899B1F3623D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7699853" y="5264104"/>
                <a:ext cx="625615" cy="408428"/>
              </a:xfrm>
              <a:prstGeom prst="rect">
                <a:avLst/>
              </a:prstGeom>
            </p:spPr>
          </p:pic>
          <p:pic>
            <p:nvPicPr>
              <p:cNvPr id="31" name="Picture 24">
                <a:extLst>
                  <a:ext uri="{FF2B5EF4-FFF2-40B4-BE49-F238E27FC236}">
                    <a16:creationId xmlns:a16="http://schemas.microsoft.com/office/drawing/2014/main" id="{199745AA-CFB3-443D-A566-E11575BA5223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6440755" y="5252961"/>
                <a:ext cx="384697" cy="433336"/>
              </a:xfrm>
              <a:prstGeom prst="rect">
                <a:avLst/>
              </a:prstGeom>
            </p:spPr>
          </p:pic>
          <p:pic>
            <p:nvPicPr>
              <p:cNvPr id="32" name="Picture 35">
                <a:extLst>
                  <a:ext uri="{FF2B5EF4-FFF2-40B4-BE49-F238E27FC236}">
                    <a16:creationId xmlns:a16="http://schemas.microsoft.com/office/drawing/2014/main" id="{9584FECB-F937-4F01-8CDD-C92F98A2F1BC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6882063" y="5338458"/>
                <a:ext cx="373365" cy="309768"/>
              </a:xfrm>
              <a:prstGeom prst="rect">
                <a:avLst/>
              </a:prstGeom>
            </p:spPr>
          </p:pic>
          <p:pic>
            <p:nvPicPr>
              <p:cNvPr id="33" name="Picture 36">
                <a:extLst>
                  <a:ext uri="{FF2B5EF4-FFF2-40B4-BE49-F238E27FC236}">
                    <a16:creationId xmlns:a16="http://schemas.microsoft.com/office/drawing/2014/main" id="{62FFD426-AD6C-47DA-99D3-A7217E240C18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5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7345100" y="5340250"/>
                <a:ext cx="281130" cy="303691"/>
              </a:xfrm>
              <a:prstGeom prst="rect">
                <a:avLst/>
              </a:prstGeom>
            </p:spPr>
          </p:pic>
          <p:pic>
            <p:nvPicPr>
              <p:cNvPr id="34" name="Picture 2" descr="C:\Users\Administrator\Desktop\change for good.png"/>
              <p:cNvPicPr>
                <a:picLocks noChangeAspect="1" noChangeArrowheads="1"/>
              </p:cNvPicPr>
              <p:nvPr/>
            </p:nvPicPr>
            <p:blipFill>
              <a:blip r:embed="rId6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606130" y="5281839"/>
                <a:ext cx="890907" cy="501037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sp>
            <p:nvSpPr>
              <p:cNvPr id="35" name="รูปแบบอิสระ: รูปร่าง 49">
                <a:extLst>
                  <a:ext uri="{FF2B5EF4-FFF2-40B4-BE49-F238E27FC236}">
                    <a16:creationId xmlns:a16="http://schemas.microsoft.com/office/drawing/2014/main" id="{0CC04605-512B-40BA-BB6C-C4CA6329F254}"/>
                  </a:ext>
                </a:extLst>
              </p:cNvPr>
              <p:cNvSpPr/>
              <p:nvPr/>
            </p:nvSpPr>
            <p:spPr>
              <a:xfrm rot="1816843">
                <a:off x="8384884" y="5134125"/>
                <a:ext cx="366819" cy="715174"/>
              </a:xfrm>
              <a:custGeom>
                <a:avLst/>
                <a:gdLst>
                  <a:gd name="connsiteX0" fmla="*/ 411471 w 524882"/>
                  <a:gd name="connsiteY0" fmla="*/ 0 h 426691"/>
                  <a:gd name="connsiteX1" fmla="*/ 524882 w 524882"/>
                  <a:gd name="connsiteY1" fmla="*/ 0 h 426691"/>
                  <a:gd name="connsiteX2" fmla="*/ 113411 w 524882"/>
                  <a:gd name="connsiteY2" fmla="*/ 426691 h 426691"/>
                  <a:gd name="connsiteX3" fmla="*/ 0 w 524882"/>
                  <a:gd name="connsiteY3" fmla="*/ 426691 h 426691"/>
                  <a:gd name="connsiteX4" fmla="*/ 411471 w 524882"/>
                  <a:gd name="connsiteY4" fmla="*/ 0 h 4266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24882" h="426691">
                    <a:moveTo>
                      <a:pt x="411471" y="0"/>
                    </a:moveTo>
                    <a:lnTo>
                      <a:pt x="524882" y="0"/>
                    </a:lnTo>
                    <a:lnTo>
                      <a:pt x="113411" y="426691"/>
                    </a:lnTo>
                    <a:lnTo>
                      <a:pt x="0" y="426691"/>
                    </a:lnTo>
                    <a:lnTo>
                      <a:pt x="411471" y="0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rgbClr val="FBE4AE"/>
                  </a:gs>
                  <a:gs pos="13000">
                    <a:srgbClr val="BD922A"/>
                  </a:gs>
                  <a:gs pos="21001">
                    <a:srgbClr val="BD922A"/>
                  </a:gs>
                  <a:gs pos="63000">
                    <a:srgbClr val="FBE4AE"/>
                  </a:gs>
                  <a:gs pos="67000">
                    <a:srgbClr val="BD922A"/>
                  </a:gs>
                  <a:gs pos="69000">
                    <a:srgbClr val="835E17"/>
                  </a:gs>
                  <a:gs pos="82001">
                    <a:srgbClr val="A28949"/>
                  </a:gs>
                  <a:gs pos="100000">
                    <a:srgbClr val="FAE3B7"/>
                  </a:gs>
                </a:gsLst>
                <a:path path="circle">
                  <a:fillToRect l="100000" b="100000"/>
                </a:path>
                <a:tileRect t="-100000" r="-10000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th-TH" sz="2000"/>
              </a:p>
            </p:txBody>
          </p:sp>
        </p:grpSp>
        <p:sp>
          <p:nvSpPr>
            <p:cNvPr id="28" name="TextBox 7"/>
            <p:cNvSpPr txBox="1"/>
            <p:nvPr/>
          </p:nvSpPr>
          <p:spPr>
            <a:xfrm>
              <a:off x="216981" y="5442506"/>
              <a:ext cx="5166910" cy="24622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th-TH" sz="1000" b="1" dirty="0">
                  <a:solidFill>
                    <a:schemeClr val="bg1"/>
                  </a:solidFill>
                  <a:latin typeface="Chulabhorn Likit Text" panose="00000500000000000000" pitchFamily="50" charset="-34"/>
                  <a:cs typeface="Chulabhorn Likit Text" panose="00000500000000000000" pitchFamily="50" charset="-34"/>
                </a:rPr>
                <a:t>เศรษฐกิจฐานรากมั่นคง ชุมชนเข้มแข็งอย่างยั่งยืน ด้วยหลักปรัชญาของเศรษฐกิจพอเพียง</a:t>
              </a:r>
            </a:p>
          </p:txBody>
        </p:sp>
      </p:grpSp>
      <p:grpSp>
        <p:nvGrpSpPr>
          <p:cNvPr id="54" name="Group 53"/>
          <p:cNvGrpSpPr/>
          <p:nvPr/>
        </p:nvGrpSpPr>
        <p:grpSpPr>
          <a:xfrm>
            <a:off x="-23582" y="-361931"/>
            <a:ext cx="10332648" cy="1385058"/>
            <a:chOff x="-23582" y="-361931"/>
            <a:chExt cx="10332648" cy="1385058"/>
          </a:xfrm>
        </p:grpSpPr>
        <p:grpSp>
          <p:nvGrpSpPr>
            <p:cNvPr id="55" name="กลุ่ม 25">
              <a:extLst>
                <a:ext uri="{FF2B5EF4-FFF2-40B4-BE49-F238E27FC236}">
                  <a16:creationId xmlns:a16="http://schemas.microsoft.com/office/drawing/2014/main" id="{7D06518B-9B45-4201-A300-3BEEF5DCD03B}"/>
                </a:ext>
              </a:extLst>
            </p:cNvPr>
            <p:cNvGrpSpPr/>
            <p:nvPr/>
          </p:nvGrpSpPr>
          <p:grpSpPr>
            <a:xfrm>
              <a:off x="-23582" y="-361931"/>
              <a:ext cx="10201628" cy="1385058"/>
              <a:chOff x="-21224" y="-365563"/>
              <a:chExt cx="9181465" cy="1246552"/>
            </a:xfrm>
          </p:grpSpPr>
          <p:sp>
            <p:nvSpPr>
              <p:cNvPr id="58" name="รูปแบบอิสระ: รูปร่าง 62">
                <a:extLst>
                  <a:ext uri="{FF2B5EF4-FFF2-40B4-BE49-F238E27FC236}">
                    <a16:creationId xmlns:a16="http://schemas.microsoft.com/office/drawing/2014/main" id="{763F6E50-E3DE-4F2F-B389-800C6A2058F9}"/>
                  </a:ext>
                </a:extLst>
              </p:cNvPr>
              <p:cNvSpPr/>
              <p:nvPr/>
            </p:nvSpPr>
            <p:spPr>
              <a:xfrm rot="10800000">
                <a:off x="-21224" y="349041"/>
                <a:ext cx="7820283" cy="100071"/>
              </a:xfrm>
              <a:custGeom>
                <a:avLst/>
                <a:gdLst>
                  <a:gd name="connsiteX0" fmla="*/ 437779 w 1373020"/>
                  <a:gd name="connsiteY0" fmla="*/ 0 h 426691"/>
                  <a:gd name="connsiteX1" fmla="*/ 1373020 w 1373020"/>
                  <a:gd name="connsiteY1" fmla="*/ 0 h 426691"/>
                  <a:gd name="connsiteX2" fmla="*/ 1373020 w 1373020"/>
                  <a:gd name="connsiteY2" fmla="*/ 426691 h 426691"/>
                  <a:gd name="connsiteX3" fmla="*/ 0 w 1373020"/>
                  <a:gd name="connsiteY3" fmla="*/ 426691 h 426691"/>
                  <a:gd name="connsiteX4" fmla="*/ 323208 w 1373020"/>
                  <a:gd name="connsiteY4" fmla="*/ 111669 h 426691"/>
                  <a:gd name="connsiteX5" fmla="*/ 437779 w 1373020"/>
                  <a:gd name="connsiteY5" fmla="*/ 0 h 4266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373020" h="426691">
                    <a:moveTo>
                      <a:pt x="437779" y="0"/>
                    </a:moveTo>
                    <a:lnTo>
                      <a:pt x="1373020" y="0"/>
                    </a:lnTo>
                    <a:lnTo>
                      <a:pt x="1373020" y="426691"/>
                    </a:lnTo>
                    <a:lnTo>
                      <a:pt x="0" y="426691"/>
                    </a:lnTo>
                    <a:lnTo>
                      <a:pt x="323208" y="111669"/>
                    </a:lnTo>
                    <a:lnTo>
                      <a:pt x="437779" y="0"/>
                    </a:lnTo>
                    <a:close/>
                  </a:path>
                </a:pathLst>
              </a:custGeom>
              <a:gradFill>
                <a:gsLst>
                  <a:gs pos="0">
                    <a:srgbClr val="FBE4AE"/>
                  </a:gs>
                  <a:gs pos="13000">
                    <a:srgbClr val="BD922A"/>
                  </a:gs>
                  <a:gs pos="21001">
                    <a:srgbClr val="BD922A"/>
                  </a:gs>
                  <a:gs pos="63000">
                    <a:srgbClr val="FBE4AE"/>
                  </a:gs>
                  <a:gs pos="67000">
                    <a:srgbClr val="BD922A"/>
                  </a:gs>
                  <a:gs pos="69000">
                    <a:srgbClr val="835E17"/>
                  </a:gs>
                  <a:gs pos="82001">
                    <a:srgbClr val="A28949"/>
                  </a:gs>
                  <a:gs pos="100000">
                    <a:srgbClr val="FAE3B7"/>
                  </a:gs>
                </a:gsLst>
                <a:lin ang="0" scaled="1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th-TH" sz="2000" dirty="0"/>
              </a:p>
            </p:txBody>
          </p:sp>
          <p:sp>
            <p:nvSpPr>
              <p:cNvPr id="59" name="รูปแบบอิสระ: รูปร่าง 62">
                <a:extLst>
                  <a:ext uri="{FF2B5EF4-FFF2-40B4-BE49-F238E27FC236}">
                    <a16:creationId xmlns:a16="http://schemas.microsoft.com/office/drawing/2014/main" id="{6170159F-B4D3-4017-9CD6-524599548825}"/>
                  </a:ext>
                </a:extLst>
              </p:cNvPr>
              <p:cNvSpPr/>
              <p:nvPr/>
            </p:nvSpPr>
            <p:spPr>
              <a:xfrm flipV="1">
                <a:off x="5266749" y="-20538"/>
                <a:ext cx="3893491" cy="487172"/>
              </a:xfrm>
              <a:custGeom>
                <a:avLst/>
                <a:gdLst>
                  <a:gd name="connsiteX0" fmla="*/ 437779 w 1373020"/>
                  <a:gd name="connsiteY0" fmla="*/ 0 h 426691"/>
                  <a:gd name="connsiteX1" fmla="*/ 1373020 w 1373020"/>
                  <a:gd name="connsiteY1" fmla="*/ 0 h 426691"/>
                  <a:gd name="connsiteX2" fmla="*/ 1373020 w 1373020"/>
                  <a:gd name="connsiteY2" fmla="*/ 426691 h 426691"/>
                  <a:gd name="connsiteX3" fmla="*/ 0 w 1373020"/>
                  <a:gd name="connsiteY3" fmla="*/ 426691 h 426691"/>
                  <a:gd name="connsiteX4" fmla="*/ 323208 w 1373020"/>
                  <a:gd name="connsiteY4" fmla="*/ 111669 h 426691"/>
                  <a:gd name="connsiteX5" fmla="*/ 437779 w 1373020"/>
                  <a:gd name="connsiteY5" fmla="*/ 0 h 4266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373020" h="426691">
                    <a:moveTo>
                      <a:pt x="437779" y="0"/>
                    </a:moveTo>
                    <a:lnTo>
                      <a:pt x="1373020" y="0"/>
                    </a:lnTo>
                    <a:lnTo>
                      <a:pt x="1373020" y="426691"/>
                    </a:lnTo>
                    <a:lnTo>
                      <a:pt x="0" y="426691"/>
                    </a:lnTo>
                    <a:lnTo>
                      <a:pt x="323208" y="111669"/>
                    </a:lnTo>
                    <a:lnTo>
                      <a:pt x="437779" y="0"/>
                    </a:lnTo>
                    <a:close/>
                  </a:path>
                </a:pathLst>
              </a:custGeom>
              <a:gradFill>
                <a:gsLst>
                  <a:gs pos="0">
                    <a:srgbClr val="FBE4AE"/>
                  </a:gs>
                  <a:gs pos="13000">
                    <a:srgbClr val="BD922A"/>
                  </a:gs>
                  <a:gs pos="21001">
                    <a:srgbClr val="BD922A"/>
                  </a:gs>
                  <a:gs pos="63000">
                    <a:srgbClr val="FBE4AE"/>
                  </a:gs>
                  <a:gs pos="67000">
                    <a:srgbClr val="BD922A"/>
                  </a:gs>
                  <a:gs pos="69000">
                    <a:srgbClr val="835E17"/>
                  </a:gs>
                  <a:gs pos="82001">
                    <a:srgbClr val="A28949"/>
                  </a:gs>
                  <a:gs pos="100000">
                    <a:srgbClr val="FAE3B7"/>
                  </a:gs>
                </a:gsLst>
                <a:lin ang="0" scaled="1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th-TH" sz="2000" dirty="0"/>
              </a:p>
            </p:txBody>
          </p:sp>
          <p:sp>
            <p:nvSpPr>
              <p:cNvPr id="60" name="สี่เหลี่ยมผืนผ้า 11">
                <a:extLst>
                  <a:ext uri="{FF2B5EF4-FFF2-40B4-BE49-F238E27FC236}">
                    <a16:creationId xmlns:a16="http://schemas.microsoft.com/office/drawing/2014/main" id="{F9F4841F-3BBC-4457-AA88-3D070EC45B06}"/>
                  </a:ext>
                </a:extLst>
              </p:cNvPr>
              <p:cNvSpPr/>
              <p:nvPr/>
            </p:nvSpPr>
            <p:spPr>
              <a:xfrm>
                <a:off x="0" y="-57269"/>
                <a:ext cx="9160241" cy="404810"/>
              </a:xfrm>
              <a:prstGeom prst="rect">
                <a:avLst/>
              </a:prstGeom>
              <a:solidFill>
                <a:srgbClr val="002060"/>
              </a:solidFill>
              <a:ln>
                <a:solidFill>
                  <a:schemeClr val="accent4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endParaRPr lang="th-TH" sz="1200" b="1" dirty="0">
                  <a:solidFill>
                    <a:schemeClr val="bg1"/>
                  </a:solidFill>
                  <a:latin typeface="Chulabhorn Likit Text" panose="00000500000000000000" pitchFamily="50" charset="-34"/>
                  <a:cs typeface="Chulabhorn Likit Text" panose="00000500000000000000" pitchFamily="50" charset="-34"/>
                </a:endParaRPr>
              </a:p>
            </p:txBody>
          </p:sp>
          <p:sp>
            <p:nvSpPr>
              <p:cNvPr id="61" name="วงรี 13">
                <a:extLst>
                  <a:ext uri="{FF2B5EF4-FFF2-40B4-BE49-F238E27FC236}">
                    <a16:creationId xmlns:a16="http://schemas.microsoft.com/office/drawing/2014/main" id="{26798FC3-BA23-4F57-9494-6FF28D367843}"/>
                  </a:ext>
                </a:extLst>
              </p:cNvPr>
              <p:cNvSpPr/>
              <p:nvPr/>
            </p:nvSpPr>
            <p:spPr>
              <a:xfrm>
                <a:off x="5364490" y="-365563"/>
                <a:ext cx="1840389" cy="1246552"/>
              </a:xfrm>
              <a:prstGeom prst="ellipse">
                <a:avLst/>
              </a:prstGeom>
              <a:solidFill>
                <a:srgbClr val="FBF7F1"/>
              </a:solidFill>
              <a:ln>
                <a:noFill/>
              </a:ln>
              <a:effectLst>
                <a:softEdge rad="31750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2000" dirty="0"/>
              </a:p>
            </p:txBody>
          </p:sp>
          <p:pic>
            <p:nvPicPr>
              <p:cNvPr id="62" name="รูปภาพ 65">
                <a:extLst>
                  <a:ext uri="{FF2B5EF4-FFF2-40B4-BE49-F238E27FC236}">
                    <a16:creationId xmlns:a16="http://schemas.microsoft.com/office/drawing/2014/main" id="{FF1C8559-7F07-4282-B711-DDC3A7946EB7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r="65168" b="30186"/>
              <a:stretch/>
            </p:blipFill>
            <p:spPr>
              <a:xfrm>
                <a:off x="5911596" y="-52058"/>
                <a:ext cx="760236" cy="501554"/>
              </a:xfrm>
              <a:custGeom>
                <a:avLst/>
                <a:gdLst>
                  <a:gd name="connsiteX0" fmla="*/ 0 w 1500565"/>
                  <a:gd name="connsiteY0" fmla="*/ 0 h 990006"/>
                  <a:gd name="connsiteX1" fmla="*/ 1500565 w 1500565"/>
                  <a:gd name="connsiteY1" fmla="*/ 0 h 990006"/>
                  <a:gd name="connsiteX2" fmla="*/ 1500565 w 1500565"/>
                  <a:gd name="connsiteY2" fmla="*/ 699241 h 990006"/>
                  <a:gd name="connsiteX3" fmla="*/ 1454656 w 1500565"/>
                  <a:gd name="connsiteY3" fmla="*/ 699241 h 990006"/>
                  <a:gd name="connsiteX4" fmla="*/ 1454656 w 1500565"/>
                  <a:gd name="connsiteY4" fmla="*/ 958222 h 990006"/>
                  <a:gd name="connsiteX5" fmla="*/ 1500565 w 1500565"/>
                  <a:gd name="connsiteY5" fmla="*/ 958222 h 990006"/>
                  <a:gd name="connsiteX6" fmla="*/ 1500565 w 1500565"/>
                  <a:gd name="connsiteY6" fmla="*/ 990006 h 990006"/>
                  <a:gd name="connsiteX7" fmla="*/ 0 w 1500565"/>
                  <a:gd name="connsiteY7" fmla="*/ 990006 h 9900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00565" h="990006">
                    <a:moveTo>
                      <a:pt x="0" y="0"/>
                    </a:moveTo>
                    <a:lnTo>
                      <a:pt x="1500565" y="0"/>
                    </a:lnTo>
                    <a:lnTo>
                      <a:pt x="1500565" y="699241"/>
                    </a:lnTo>
                    <a:lnTo>
                      <a:pt x="1454656" y="699241"/>
                    </a:lnTo>
                    <a:lnTo>
                      <a:pt x="1454656" y="958222"/>
                    </a:lnTo>
                    <a:lnTo>
                      <a:pt x="1500565" y="958222"/>
                    </a:lnTo>
                    <a:lnTo>
                      <a:pt x="1500565" y="990006"/>
                    </a:lnTo>
                    <a:lnTo>
                      <a:pt x="0" y="990006"/>
                    </a:lnTo>
                    <a:close/>
                  </a:path>
                </a:pathLst>
              </a:custGeom>
            </p:spPr>
          </p:pic>
        </p:grpSp>
        <p:sp>
          <p:nvSpPr>
            <p:cNvPr id="56" name="กล่องข้อความ 8">
              <a:extLst>
                <a:ext uri="{FF2B5EF4-FFF2-40B4-BE49-F238E27FC236}">
                  <a16:creationId xmlns:a16="http://schemas.microsoft.com/office/drawing/2014/main" id="{BF84CABE-5C70-4013-8958-0D4F9CD0D474}"/>
                </a:ext>
              </a:extLst>
            </p:cNvPr>
            <p:cNvSpPr txBox="1"/>
            <p:nvPr/>
          </p:nvSpPr>
          <p:spPr>
            <a:xfrm>
              <a:off x="7815870" y="-24981"/>
              <a:ext cx="2493196" cy="49859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lnSpc>
                  <a:spcPct val="110000"/>
                </a:lnSpc>
              </a:pPr>
              <a:r>
                <a:rPr lang="en-US" sz="1200" b="1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Chulabhorn Likit Text" panose="00000500000000000000" pitchFamily="50" charset="-34"/>
                  <a:cs typeface="Chulabhorn Likit Text" panose="00000500000000000000" pitchFamily="50" charset="-34"/>
                </a:rPr>
                <a:t>60 </a:t>
              </a:r>
              <a:r>
                <a:rPr lang="th-TH" sz="1200" b="1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Chulabhorn Likit Text" panose="00000500000000000000" pitchFamily="50" charset="-34"/>
                  <a:cs typeface="Chulabhorn Likit Text" panose="00000500000000000000" pitchFamily="50" charset="-34"/>
                </a:rPr>
                <a:t>ปี กรมการพัฒนาชุมชน</a:t>
              </a:r>
            </a:p>
            <a:p>
              <a:pPr>
                <a:lnSpc>
                  <a:spcPct val="110000"/>
                </a:lnSpc>
              </a:pPr>
              <a:r>
                <a:rPr lang="th-TH" sz="1200" b="1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Chulabhorn Likit Text" panose="00000500000000000000" pitchFamily="50" charset="-34"/>
                  <a:cs typeface="Chulabhorn Likit Text" panose="00000500000000000000" pitchFamily="50" charset="-34"/>
                </a:rPr>
                <a:t>สร้างสรรค์ชุมชน สร้างคน สร้างชาติ</a:t>
              </a:r>
              <a:endParaRPr lang="en-US" sz="12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hulabhorn Likit Text" panose="00000500000000000000" pitchFamily="50" charset="-34"/>
                <a:cs typeface="Chulabhorn Likit Text" panose="00000500000000000000" pitchFamily="50" charset="-34"/>
              </a:endParaRPr>
            </a:p>
          </p:txBody>
        </p:sp>
        <p:sp>
          <p:nvSpPr>
            <p:cNvPr id="57" name="สี่เหลี่ยมผืนผ้ามุมมน 89">
              <a:extLst>
                <a:ext uri="{FF2B5EF4-FFF2-40B4-BE49-F238E27FC236}">
                  <a16:creationId xmlns:a16="http://schemas.microsoft.com/office/drawing/2014/main" id="{DBD58DB1-2D1D-473D-B9E5-40B9622A67E9}"/>
                </a:ext>
              </a:extLst>
            </p:cNvPr>
            <p:cNvSpPr/>
            <p:nvPr/>
          </p:nvSpPr>
          <p:spPr>
            <a:xfrm>
              <a:off x="376265" y="-13115"/>
              <a:ext cx="5007625" cy="433808"/>
            </a:xfrm>
            <a:prstGeom prst="round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t"/>
            <a:lstStyle/>
            <a:p>
              <a:r>
                <a:rPr lang="th-TH" sz="1200" b="1" dirty="0">
                  <a:solidFill>
                    <a:schemeClr val="bg1"/>
                  </a:solidFill>
                  <a:latin typeface="Chulabhorn Likit Text" panose="00000500000000000000" pitchFamily="50" charset="-34"/>
                  <a:cs typeface="Chulabhorn Likit Text" panose="00000500000000000000" pitchFamily="50" charset="-34"/>
                </a:rPr>
                <a:t>การเบิกจ่ายงบประมาณกองทุนพัฒนาบทบาทสตรี </a:t>
              </a:r>
              <a:br>
                <a:rPr lang="th-TH" sz="1200" b="1" dirty="0">
                  <a:solidFill>
                    <a:schemeClr val="bg1"/>
                  </a:solidFill>
                  <a:latin typeface="Chulabhorn Likit Text" panose="00000500000000000000" pitchFamily="50" charset="-34"/>
                  <a:cs typeface="Chulabhorn Likit Text" panose="00000500000000000000" pitchFamily="50" charset="-34"/>
                </a:rPr>
              </a:br>
              <a:r>
                <a:rPr lang="th-TH" sz="1200" b="1" dirty="0">
                  <a:solidFill>
                    <a:schemeClr val="bg1"/>
                  </a:solidFill>
                  <a:latin typeface="Chulabhorn Likit Text" panose="00000500000000000000" pitchFamily="50" charset="-34"/>
                  <a:cs typeface="Chulabhorn Likit Text" panose="00000500000000000000" pitchFamily="50" charset="-34"/>
                </a:rPr>
                <a:t>ประจำปีงบประมาณ พ.ศ. 2566 (ข้อมูล ณ 23 พฤษภาคม 2566) (ต่อ)</a:t>
              </a:r>
            </a:p>
          </p:txBody>
        </p:sp>
      </p:grpSp>
      <p:graphicFrame>
        <p:nvGraphicFramePr>
          <p:cNvPr id="2" name="Table 32">
            <a:extLst>
              <a:ext uri="{FF2B5EF4-FFF2-40B4-BE49-F238E27FC236}">
                <a16:creationId xmlns:a16="http://schemas.microsoft.com/office/drawing/2014/main" id="{2EA90F75-1F36-C5AA-270A-A054D51D38F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093951682"/>
              </p:ext>
            </p:extLst>
          </p:nvPr>
        </p:nvGraphicFramePr>
        <p:xfrm>
          <a:off x="104172" y="634385"/>
          <a:ext cx="9884059" cy="4570599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3660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28551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403502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39414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766631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1544468">
                  <a:extLst>
                    <a:ext uri="{9D8B030D-6E8A-4147-A177-3AD203B41FA5}">
                      <a16:colId xmlns:a16="http://schemas.microsoft.com/office/drawing/2014/main" val="934870095"/>
                    </a:ext>
                  </a:extLst>
                </a:gridCol>
                <a:gridCol w="1674845">
                  <a:extLst>
                    <a:ext uri="{9D8B030D-6E8A-4147-A177-3AD203B41FA5}">
                      <a16:colId xmlns:a16="http://schemas.microsoft.com/office/drawing/2014/main" val="1470791809"/>
                    </a:ext>
                  </a:extLst>
                </a:gridCol>
                <a:gridCol w="1178346">
                  <a:extLst>
                    <a:ext uri="{9D8B030D-6E8A-4147-A177-3AD203B41FA5}">
                      <a16:colId xmlns:a16="http://schemas.microsoft.com/office/drawing/2014/main" val="3504360862"/>
                    </a:ext>
                  </a:extLst>
                </a:gridCol>
              </a:tblGrid>
              <a:tr h="452860">
                <a:tc rowSpan="2">
                  <a:txBody>
                    <a:bodyPr/>
                    <a:lstStyle/>
                    <a:p>
                      <a:pPr algn="ctr"/>
                      <a:r>
                        <a:rPr lang="th-TH" sz="1200" b="1" dirty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ลำดับที่</a:t>
                      </a:r>
                    </a:p>
                  </a:txBody>
                  <a:tcPr marL="76200" marR="76200" marT="38100" marB="381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4D4E2">
                        <a:alpha val="60000"/>
                      </a:srgb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th-TH" sz="1200" b="1" dirty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จังหวัด</a:t>
                      </a:r>
                    </a:p>
                  </a:txBody>
                  <a:tcPr marL="76200" marR="76200" marT="38100" marB="381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4D4E2">
                        <a:alpha val="6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th-TH" sz="1200" b="1" dirty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งบประมาณจัดสรร</a:t>
                      </a:r>
                    </a:p>
                  </a:txBody>
                  <a:tcPr marL="76200" marR="76200" marT="38100" marB="381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4D4E2">
                        <a:alpha val="60000"/>
                      </a:srgb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/>
                      <a:r>
                        <a:rPr lang="th-TH" sz="1200" b="1" dirty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ผลการเบิกจ่าย</a:t>
                      </a:r>
                    </a:p>
                  </a:txBody>
                  <a:tcPr marL="76200" marR="76200" marT="38100" marB="381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4D4E2">
                        <a:alpha val="60000"/>
                      </a:srgb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th-TH" sz="1300" dirty="0">
                        <a:solidFill>
                          <a:srgbClr val="002060"/>
                        </a:solidFill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anchor="ctr">
                    <a:solidFill>
                      <a:schemeClr val="accent1">
                        <a:lumMod val="40000"/>
                        <a:lumOff val="60000"/>
                        <a:alpha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th-TH" sz="1200" b="1" dirty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เป้าหมายไตรมาสที่ 3 (77 </a:t>
                      </a:r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%)</a:t>
                      </a:r>
                    </a:p>
                  </a:txBody>
                  <a:tcPr marL="76200" marR="76200" marT="38100" marB="381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4D4E2">
                        <a:alpha val="6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h-TH" sz="1200" b="1" dirty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สูง/ต่ำ กว่าเป้าหมาย</a:t>
                      </a:r>
                      <a:br>
                        <a:rPr lang="th-TH" sz="1200" b="1" dirty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</a:br>
                      <a:r>
                        <a:rPr lang="th-TH" sz="1200" b="1" dirty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ผลการเบิกจ่าย</a:t>
                      </a:r>
                    </a:p>
                  </a:txBody>
                  <a:tcPr marL="76200" marR="76200" marT="38100" marB="381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4D4E2">
                        <a:alpha val="6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th-TH" sz="1200" b="1" dirty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คงเหลืองบประมาณ</a:t>
                      </a:r>
                    </a:p>
                  </a:txBody>
                  <a:tcPr marL="76200" marR="76200" marT="38100" marB="381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4D4E2">
                        <a:alpha val="6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50535">
                <a:tc vMerge="1">
                  <a:txBody>
                    <a:bodyPr/>
                    <a:lstStyle/>
                    <a:p>
                      <a:pPr algn="ctr"/>
                      <a:endParaRPr lang="th-TH" sz="1300" b="1" dirty="0">
                        <a:solidFill>
                          <a:srgbClr val="002060"/>
                        </a:solidFill>
                        <a:latin typeface="Chulabhorn Likit Text Light" panose="00000400000000000000" pitchFamily="50" charset="-34"/>
                        <a:cs typeface="Chulabhorn Likit Text Light" panose="00000400000000000000" pitchFamily="50" charset="-34"/>
                      </a:endParaRPr>
                    </a:p>
                  </a:txBody>
                  <a:tcPr marL="109728" marR="109728" marT="54864" marB="54864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pPr algn="l" fontAlgn="ctr"/>
                      <a:endParaRPr lang="th-TH" sz="1300" b="1" i="0" u="none" strike="noStrike" dirty="0">
                        <a:solidFill>
                          <a:srgbClr val="002060"/>
                        </a:solidFill>
                        <a:effectLst/>
                        <a:latin typeface="Chulabhorn Likit Text Light" panose="00000400000000000000" pitchFamily="50" charset="-34"/>
                        <a:cs typeface="Chulabhorn Likit Text Light" panose="00000400000000000000" pitchFamily="50" charset="-34"/>
                      </a:endParaRPr>
                    </a:p>
                  </a:txBody>
                  <a:tcPr marL="11430" marR="11430" marT="1143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th-TH" sz="1200" b="1" dirty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(บาท)</a:t>
                      </a:r>
                    </a:p>
                  </a:txBody>
                  <a:tcPr marL="76200" marR="76200" marT="38100" marB="381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4D4E2">
                        <a:alpha val="6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th-TH" sz="1200" b="1" dirty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เป็นเงิน (บาท)</a:t>
                      </a:r>
                    </a:p>
                  </a:txBody>
                  <a:tcPr marL="76200" marR="76200" marT="38100" marB="381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4D4E2">
                        <a:alpha val="6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200" b="1" i="0" u="none" strike="noStrike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ร้อยละ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4D4E2">
                        <a:alpha val="6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200" b="1" i="0" u="none" strike="noStrike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เป็นเงิน (บาท)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4D4E2">
                        <a:alpha val="6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200" b="1" i="0" u="none" strike="noStrike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ร้อยละ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4D4E2">
                        <a:alpha val="6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200" b="1" i="0" u="none" strike="noStrike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(บาท)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4D4E2">
                        <a:alpha val="6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58840699"/>
                  </a:ext>
                </a:extLst>
              </a:tr>
              <a:tr h="411938"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31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3">
                        <a:alpha val="7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บุรีรัมย์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3">
                        <a:alpha val="7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th-TH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15,887,765.00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3">
                        <a:alpha val="7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14,683,038.50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3">
                        <a:alpha val="7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92.42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3">
                        <a:alpha val="7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th-TH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12,233,579.05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3">
                        <a:alpha val="7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15.42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3">
                        <a:alpha val="7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1,204,726.50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3">
                        <a:alpha val="7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08878"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32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DF4F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เพชรบุรี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DF4F5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th-TH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</a:t>
                      </a:r>
                      <a:r>
                        <a:rPr lang="th-TH" sz="12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9,388,580.00 </a:t>
                      </a:r>
                      <a:endParaRPr lang="th-TH" sz="120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DF4F5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8,645,642.83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DF4F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92.09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DF4F5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th-TH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7,229,206.60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DF4F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15.09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DF4F5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742,937.17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DF4F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9585"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33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3">
                        <a:alpha val="7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ศรีสะเกษ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3">
                        <a:alpha val="7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th-TH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13,784,890.00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3">
                        <a:alpha val="7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th-TH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12,682,922.00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3">
                        <a:alpha val="7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92.01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3">
                        <a:alpha val="7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th-TH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10,614,365.30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3">
                        <a:alpha val="7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15.01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3">
                        <a:alpha val="7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1,101,968.00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3">
                        <a:alpha val="7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6894"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34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DF4F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ชัยนาท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DF4F5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th-TH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</a:t>
                      </a:r>
                      <a:r>
                        <a:rPr lang="th-TH" sz="12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8,362,980.00 </a:t>
                      </a:r>
                      <a:endParaRPr lang="th-TH" sz="120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DF4F5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7,694,378.92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DF4F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92.01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DF4F5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th-TH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 6,439,494.60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DF4F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15.01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DF4F5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668,601.08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DF4F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76894"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35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3">
                        <a:alpha val="7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ระนอง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3">
                        <a:alpha val="7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th-TH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6,899,755.00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3">
                        <a:alpha val="7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6,340,470.24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3">
                        <a:alpha val="7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91.89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3">
                        <a:alpha val="7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th-TH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 5,312,811.35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3">
                        <a:alpha val="7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14.89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3">
                        <a:alpha val="7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559,284.76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3">
                        <a:alpha val="7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76894"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36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DF4F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ชุมพร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DF4F5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th-TH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8,513,380.00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DF4F5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7,796,305.55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DF4F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91.58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DF4F5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th-TH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 6,555,302.60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DF4F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14.58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DF4F5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717,074.45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DF4F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76894"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37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3">
                        <a:alpha val="7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เชียงใหม่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3">
                        <a:alpha val="7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th-TH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18,196,515.00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3">
                        <a:alpha val="7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16,651,619.03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3">
                        <a:alpha val="7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91.51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3">
                        <a:alpha val="7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th-TH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14,011,316.55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3">
                        <a:alpha val="7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14.51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3">
                        <a:alpha val="7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1,544,895.97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3">
                        <a:alpha val="7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76894"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38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DF4F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นครศรีธรรมราช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DF4F5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th-TH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13,792,565.00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DF4F5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12,557,140.50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DF4F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91.04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DF4F5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th-TH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10,620,275.05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DF4F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14.04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DF4F5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1,235,424.50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DF4F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76894"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39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3">
                        <a:alpha val="7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นราธิวาส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3">
                        <a:alpha val="7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th-TH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9,192,115.00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3">
                        <a:alpha val="7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8,335,995.26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3">
                        <a:alpha val="7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90.69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3">
                        <a:alpha val="7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th-TH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7,077,928.55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3">
                        <a:alpha val="7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13.69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3">
                        <a:alpha val="7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856,119.74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3">
                        <a:alpha val="7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76894"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40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DF4F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น่าน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DF4F5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th-TH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11,253,605.00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DF4F5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10,158,750.01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DF4F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90.27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DF4F5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th-TH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 8,665,275.85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DF4F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13.27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DF4F5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th-TH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1,094,854.99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DF4F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430473629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6" name="Group 25"/>
          <p:cNvGrpSpPr/>
          <p:nvPr/>
        </p:nvGrpSpPr>
        <p:grpSpPr>
          <a:xfrm>
            <a:off x="-23583" y="5154909"/>
            <a:ext cx="10183585" cy="694389"/>
            <a:chOff x="-23583" y="5154909"/>
            <a:chExt cx="10183585" cy="694389"/>
          </a:xfrm>
        </p:grpSpPr>
        <p:grpSp>
          <p:nvGrpSpPr>
            <p:cNvPr id="27" name="Group 26"/>
            <p:cNvGrpSpPr/>
            <p:nvPr/>
          </p:nvGrpSpPr>
          <p:grpSpPr>
            <a:xfrm>
              <a:off x="-23583" y="5154909"/>
              <a:ext cx="10183585" cy="694389"/>
              <a:chOff x="-23583" y="5134125"/>
              <a:chExt cx="10183585" cy="715174"/>
            </a:xfrm>
          </p:grpSpPr>
          <p:grpSp>
            <p:nvGrpSpPr>
              <p:cNvPr id="29" name="กลุ่ม 1">
                <a:extLst>
                  <a:ext uri="{FF2B5EF4-FFF2-40B4-BE49-F238E27FC236}">
                    <a16:creationId xmlns:a16="http://schemas.microsoft.com/office/drawing/2014/main" id="{58DAA6D8-19A9-434E-BD10-9F227ECAADEE}"/>
                  </a:ext>
                </a:extLst>
              </p:cNvPr>
              <p:cNvGrpSpPr/>
              <p:nvPr/>
            </p:nvGrpSpPr>
            <p:grpSpPr>
              <a:xfrm>
                <a:off x="-23583" y="5274993"/>
                <a:ext cx="10183585" cy="470079"/>
                <a:chOff x="-21226" y="4621292"/>
                <a:chExt cx="9165227" cy="561020"/>
              </a:xfrm>
            </p:grpSpPr>
            <p:grpSp>
              <p:nvGrpSpPr>
                <p:cNvPr id="36" name="กลุ่ม 7">
                  <a:extLst>
                    <a:ext uri="{FF2B5EF4-FFF2-40B4-BE49-F238E27FC236}">
                      <a16:creationId xmlns:a16="http://schemas.microsoft.com/office/drawing/2014/main" id="{30C28730-7CDF-4231-A774-6A7122EB4AEA}"/>
                    </a:ext>
                  </a:extLst>
                </p:cNvPr>
                <p:cNvGrpSpPr/>
                <p:nvPr/>
              </p:nvGrpSpPr>
              <p:grpSpPr>
                <a:xfrm>
                  <a:off x="-21226" y="4635401"/>
                  <a:ext cx="5133813" cy="546911"/>
                  <a:chOff x="-45702" y="6428830"/>
                  <a:chExt cx="7109733" cy="450425"/>
                </a:xfrm>
              </p:grpSpPr>
              <p:sp>
                <p:nvSpPr>
                  <p:cNvPr id="40" name="รูปแบบอิสระ: รูปร่าง 55">
                    <a:extLst>
                      <a:ext uri="{FF2B5EF4-FFF2-40B4-BE49-F238E27FC236}">
                        <a16:creationId xmlns:a16="http://schemas.microsoft.com/office/drawing/2014/main" id="{447532BC-F1AF-418B-B954-69A21822D4D1}"/>
                      </a:ext>
                    </a:extLst>
                  </p:cNvPr>
                  <p:cNvSpPr/>
                  <p:nvPr/>
                </p:nvSpPr>
                <p:spPr>
                  <a:xfrm>
                    <a:off x="-16309" y="6508953"/>
                    <a:ext cx="6875685" cy="339767"/>
                  </a:xfrm>
                  <a:custGeom>
                    <a:avLst/>
                    <a:gdLst>
                      <a:gd name="connsiteX0" fmla="*/ 0 w 6028447"/>
                      <a:gd name="connsiteY0" fmla="*/ 0 h 339767"/>
                      <a:gd name="connsiteX1" fmla="*/ 6028447 w 6028447"/>
                      <a:gd name="connsiteY1" fmla="*/ 0 h 339767"/>
                      <a:gd name="connsiteX2" fmla="*/ 5679852 w 6028447"/>
                      <a:gd name="connsiteY2" fmla="*/ 339767 h 339767"/>
                      <a:gd name="connsiteX3" fmla="*/ 0 w 6028447"/>
                      <a:gd name="connsiteY3" fmla="*/ 339767 h 339767"/>
                      <a:gd name="connsiteX4" fmla="*/ 0 w 6028447"/>
                      <a:gd name="connsiteY4" fmla="*/ 0 h 3397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028447" h="339767">
                        <a:moveTo>
                          <a:pt x="0" y="0"/>
                        </a:moveTo>
                        <a:lnTo>
                          <a:pt x="6028447" y="0"/>
                        </a:lnTo>
                        <a:lnTo>
                          <a:pt x="5679852" y="339767"/>
                        </a:lnTo>
                        <a:lnTo>
                          <a:pt x="0" y="33976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206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th-TH" sz="2000" dirty="0"/>
                  </a:p>
                </p:txBody>
              </p:sp>
              <p:sp>
                <p:nvSpPr>
                  <p:cNvPr id="41" name="รูปแบบอิสระ: รูปร่าง 50">
                    <a:extLst>
                      <a:ext uri="{FF2B5EF4-FFF2-40B4-BE49-F238E27FC236}">
                        <a16:creationId xmlns:a16="http://schemas.microsoft.com/office/drawing/2014/main" id="{72AD55B9-27A4-40A2-86AD-A09FD1FBB379}"/>
                      </a:ext>
                    </a:extLst>
                  </p:cNvPr>
                  <p:cNvSpPr/>
                  <p:nvPr/>
                </p:nvSpPr>
                <p:spPr>
                  <a:xfrm>
                    <a:off x="-45702" y="6433550"/>
                    <a:ext cx="7025615" cy="426691"/>
                  </a:xfrm>
                  <a:custGeom>
                    <a:avLst/>
                    <a:gdLst>
                      <a:gd name="connsiteX0" fmla="*/ 0 w 6123140"/>
                      <a:gd name="connsiteY0" fmla="*/ 0 h 426691"/>
                      <a:gd name="connsiteX1" fmla="*/ 6123140 w 6123140"/>
                      <a:gd name="connsiteY1" fmla="*/ 0 h 426691"/>
                      <a:gd name="connsiteX2" fmla="*/ 6008569 w 6123140"/>
                      <a:gd name="connsiteY2" fmla="*/ 111669 h 426691"/>
                      <a:gd name="connsiteX3" fmla="*/ 5685361 w 6123140"/>
                      <a:gd name="connsiteY3" fmla="*/ 426691 h 426691"/>
                      <a:gd name="connsiteX4" fmla="*/ 5679852 w 6123140"/>
                      <a:gd name="connsiteY4" fmla="*/ 426691 h 426691"/>
                      <a:gd name="connsiteX5" fmla="*/ 6028447 w 6123140"/>
                      <a:gd name="connsiteY5" fmla="*/ 86924 h 426691"/>
                      <a:gd name="connsiteX6" fmla="*/ 0 w 6123140"/>
                      <a:gd name="connsiteY6" fmla="*/ 86924 h 426691"/>
                      <a:gd name="connsiteX7" fmla="*/ 0 w 6123140"/>
                      <a:gd name="connsiteY7" fmla="*/ 0 h 4266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123140" h="426691">
                        <a:moveTo>
                          <a:pt x="0" y="0"/>
                        </a:moveTo>
                        <a:lnTo>
                          <a:pt x="6123140" y="0"/>
                        </a:lnTo>
                        <a:lnTo>
                          <a:pt x="6008569" y="111669"/>
                        </a:lnTo>
                        <a:lnTo>
                          <a:pt x="5685361" y="426691"/>
                        </a:lnTo>
                        <a:lnTo>
                          <a:pt x="5679852" y="426691"/>
                        </a:lnTo>
                        <a:lnTo>
                          <a:pt x="6028447" y="86924"/>
                        </a:lnTo>
                        <a:lnTo>
                          <a:pt x="0" y="8692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FBE4AE"/>
                      </a:gs>
                      <a:gs pos="13000">
                        <a:srgbClr val="BD922A"/>
                      </a:gs>
                      <a:gs pos="21001">
                        <a:srgbClr val="BD922A"/>
                      </a:gs>
                      <a:gs pos="63000">
                        <a:srgbClr val="FBE4AE"/>
                      </a:gs>
                      <a:gs pos="67000">
                        <a:srgbClr val="BD922A"/>
                      </a:gs>
                      <a:gs pos="69000">
                        <a:srgbClr val="835E17"/>
                      </a:gs>
                      <a:gs pos="82001">
                        <a:srgbClr val="A28949"/>
                      </a:gs>
                      <a:gs pos="100000">
                        <a:srgbClr val="FAE3B7"/>
                      </a:gs>
                    </a:gsLst>
                    <a:lin ang="0" scaled="1"/>
                  </a:gra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th-TH" sz="2000" dirty="0"/>
                  </a:p>
                </p:txBody>
              </p:sp>
              <p:sp>
                <p:nvSpPr>
                  <p:cNvPr id="42" name="รูปแบบอิสระ: รูปร่าง 49">
                    <a:extLst>
                      <a:ext uri="{FF2B5EF4-FFF2-40B4-BE49-F238E27FC236}">
                        <a16:creationId xmlns:a16="http://schemas.microsoft.com/office/drawing/2014/main" id="{0CC04605-512B-40BA-BB6C-C4CA6329F254}"/>
                      </a:ext>
                    </a:extLst>
                  </p:cNvPr>
                  <p:cNvSpPr/>
                  <p:nvPr/>
                </p:nvSpPr>
                <p:spPr>
                  <a:xfrm rot="380166">
                    <a:off x="6515308" y="6428830"/>
                    <a:ext cx="548723" cy="450425"/>
                  </a:xfrm>
                  <a:custGeom>
                    <a:avLst/>
                    <a:gdLst>
                      <a:gd name="connsiteX0" fmla="*/ 411471 w 524882"/>
                      <a:gd name="connsiteY0" fmla="*/ 0 h 426691"/>
                      <a:gd name="connsiteX1" fmla="*/ 524882 w 524882"/>
                      <a:gd name="connsiteY1" fmla="*/ 0 h 426691"/>
                      <a:gd name="connsiteX2" fmla="*/ 113411 w 524882"/>
                      <a:gd name="connsiteY2" fmla="*/ 426691 h 426691"/>
                      <a:gd name="connsiteX3" fmla="*/ 0 w 524882"/>
                      <a:gd name="connsiteY3" fmla="*/ 426691 h 426691"/>
                      <a:gd name="connsiteX4" fmla="*/ 411471 w 524882"/>
                      <a:gd name="connsiteY4" fmla="*/ 0 h 4266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4882" h="426691">
                        <a:moveTo>
                          <a:pt x="411471" y="0"/>
                        </a:moveTo>
                        <a:lnTo>
                          <a:pt x="524882" y="0"/>
                        </a:lnTo>
                        <a:lnTo>
                          <a:pt x="113411" y="426691"/>
                        </a:lnTo>
                        <a:lnTo>
                          <a:pt x="0" y="426691"/>
                        </a:lnTo>
                        <a:lnTo>
                          <a:pt x="411471" y="0"/>
                        </a:lnTo>
                        <a:close/>
                      </a:path>
                    </a:pathLst>
                  </a:custGeom>
                  <a:gradFill flip="none" rotWithShape="1">
                    <a:gsLst>
                      <a:gs pos="0">
                        <a:srgbClr val="FBE4AE"/>
                      </a:gs>
                      <a:gs pos="13000">
                        <a:srgbClr val="BD922A"/>
                      </a:gs>
                      <a:gs pos="21001">
                        <a:srgbClr val="BD922A"/>
                      </a:gs>
                      <a:gs pos="63000">
                        <a:srgbClr val="FBE4AE"/>
                      </a:gs>
                      <a:gs pos="67000">
                        <a:srgbClr val="BD922A"/>
                      </a:gs>
                      <a:gs pos="69000">
                        <a:srgbClr val="835E17"/>
                      </a:gs>
                      <a:gs pos="82001">
                        <a:srgbClr val="A28949"/>
                      </a:gs>
                      <a:gs pos="100000">
                        <a:srgbClr val="FAE3B7"/>
                      </a:gs>
                    </a:gsLst>
                    <a:path path="circle">
                      <a:fillToRect l="100000" b="100000"/>
                    </a:path>
                    <a:tileRect t="-100000" r="-100000"/>
                  </a:gra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th-TH" sz="2000"/>
                  </a:p>
                </p:txBody>
              </p:sp>
            </p:grpSp>
            <p:grpSp>
              <p:nvGrpSpPr>
                <p:cNvPr id="37" name="กลุ่ม 4">
                  <a:extLst>
                    <a:ext uri="{FF2B5EF4-FFF2-40B4-BE49-F238E27FC236}">
                      <a16:creationId xmlns:a16="http://schemas.microsoft.com/office/drawing/2014/main" id="{33080593-C486-4A4E-A259-28A964353B4D}"/>
                    </a:ext>
                  </a:extLst>
                </p:cNvPr>
                <p:cNvGrpSpPr/>
                <p:nvPr/>
              </p:nvGrpSpPr>
              <p:grpSpPr>
                <a:xfrm>
                  <a:off x="7524888" y="4621292"/>
                  <a:ext cx="1619113" cy="531030"/>
                  <a:chOff x="9543115" y="6415804"/>
                  <a:chExt cx="2661401" cy="453428"/>
                </a:xfrm>
              </p:grpSpPr>
              <p:sp>
                <p:nvSpPr>
                  <p:cNvPr id="38" name="รูปแบบอิสระ: รูปร่าง 38">
                    <a:extLst>
                      <a:ext uri="{FF2B5EF4-FFF2-40B4-BE49-F238E27FC236}">
                        <a16:creationId xmlns:a16="http://schemas.microsoft.com/office/drawing/2014/main" id="{18287458-5345-45BB-A7B2-0AE1DDE4E433}"/>
                      </a:ext>
                    </a:extLst>
                  </p:cNvPr>
                  <p:cNvSpPr/>
                  <p:nvPr/>
                </p:nvSpPr>
                <p:spPr>
                  <a:xfrm>
                    <a:off x="9543115" y="6415804"/>
                    <a:ext cx="2661398" cy="441288"/>
                  </a:xfrm>
                  <a:custGeom>
                    <a:avLst/>
                    <a:gdLst>
                      <a:gd name="connsiteX0" fmla="*/ 437779 w 1373020"/>
                      <a:gd name="connsiteY0" fmla="*/ 0 h 426691"/>
                      <a:gd name="connsiteX1" fmla="*/ 1373020 w 1373020"/>
                      <a:gd name="connsiteY1" fmla="*/ 0 h 426691"/>
                      <a:gd name="connsiteX2" fmla="*/ 1373020 w 1373020"/>
                      <a:gd name="connsiteY2" fmla="*/ 426691 h 426691"/>
                      <a:gd name="connsiteX3" fmla="*/ 0 w 1373020"/>
                      <a:gd name="connsiteY3" fmla="*/ 426691 h 426691"/>
                      <a:gd name="connsiteX4" fmla="*/ 323208 w 1373020"/>
                      <a:gd name="connsiteY4" fmla="*/ 111669 h 426691"/>
                      <a:gd name="connsiteX5" fmla="*/ 437779 w 1373020"/>
                      <a:gd name="connsiteY5" fmla="*/ 0 h 4266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73020" h="426691">
                        <a:moveTo>
                          <a:pt x="437779" y="0"/>
                        </a:moveTo>
                        <a:lnTo>
                          <a:pt x="1373020" y="0"/>
                        </a:lnTo>
                        <a:lnTo>
                          <a:pt x="1373020" y="426691"/>
                        </a:lnTo>
                        <a:lnTo>
                          <a:pt x="0" y="426691"/>
                        </a:lnTo>
                        <a:lnTo>
                          <a:pt x="323208" y="111669"/>
                        </a:lnTo>
                        <a:lnTo>
                          <a:pt x="437779" y="0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FBE4AE"/>
                      </a:gs>
                      <a:gs pos="13000">
                        <a:srgbClr val="BD922A"/>
                      </a:gs>
                      <a:gs pos="21001">
                        <a:srgbClr val="BD922A"/>
                      </a:gs>
                      <a:gs pos="63000">
                        <a:srgbClr val="FBE4AE"/>
                      </a:gs>
                      <a:gs pos="67000">
                        <a:srgbClr val="BD922A"/>
                      </a:gs>
                      <a:gs pos="69000">
                        <a:srgbClr val="835E17"/>
                      </a:gs>
                      <a:gs pos="82001">
                        <a:srgbClr val="A28949"/>
                      </a:gs>
                      <a:gs pos="100000">
                        <a:srgbClr val="FAE3B7"/>
                      </a:gs>
                    </a:gsLst>
                    <a:lin ang="0" scaled="1"/>
                  </a:gra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th-TH" sz="2000"/>
                  </a:p>
                </p:txBody>
              </p:sp>
              <p:sp>
                <p:nvSpPr>
                  <p:cNvPr id="39" name="รูปแบบอิสระ: รูปร่าง 31">
                    <a:extLst>
                      <a:ext uri="{FF2B5EF4-FFF2-40B4-BE49-F238E27FC236}">
                        <a16:creationId xmlns:a16="http://schemas.microsoft.com/office/drawing/2014/main" id="{CB515603-CB57-4A48-B8A7-C4BD2C469F4B}"/>
                      </a:ext>
                    </a:extLst>
                  </p:cNvPr>
                  <p:cNvSpPr/>
                  <p:nvPr/>
                </p:nvSpPr>
                <p:spPr>
                  <a:xfrm>
                    <a:off x="9543115" y="6510930"/>
                    <a:ext cx="2661401" cy="358302"/>
                  </a:xfrm>
                  <a:custGeom>
                    <a:avLst/>
                    <a:gdLst>
                      <a:gd name="connsiteX0" fmla="*/ 349528 w 1399340"/>
                      <a:gd name="connsiteY0" fmla="*/ 0 h 340675"/>
                      <a:gd name="connsiteX1" fmla="*/ 1399340 w 1399340"/>
                      <a:gd name="connsiteY1" fmla="*/ 0 h 340675"/>
                      <a:gd name="connsiteX2" fmla="*/ 1399340 w 1399340"/>
                      <a:gd name="connsiteY2" fmla="*/ 340675 h 340675"/>
                      <a:gd name="connsiteX3" fmla="*/ 0 w 1399340"/>
                      <a:gd name="connsiteY3" fmla="*/ 340675 h 340675"/>
                      <a:gd name="connsiteX4" fmla="*/ 349528 w 1399340"/>
                      <a:gd name="connsiteY4" fmla="*/ 0 h 3406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99340" h="340675">
                        <a:moveTo>
                          <a:pt x="349528" y="0"/>
                        </a:moveTo>
                        <a:lnTo>
                          <a:pt x="1399340" y="0"/>
                        </a:lnTo>
                        <a:lnTo>
                          <a:pt x="1399340" y="340675"/>
                        </a:lnTo>
                        <a:lnTo>
                          <a:pt x="0" y="340675"/>
                        </a:lnTo>
                        <a:lnTo>
                          <a:pt x="349528" y="0"/>
                        </a:lnTo>
                        <a:close/>
                      </a:path>
                    </a:pathLst>
                  </a:custGeom>
                  <a:solidFill>
                    <a:srgbClr val="00206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th-TH" sz="2000"/>
                  </a:p>
                </p:txBody>
              </p:sp>
            </p:grpSp>
          </p:grpSp>
          <p:pic>
            <p:nvPicPr>
              <p:cNvPr id="30" name="Picture 23">
                <a:extLst>
                  <a:ext uri="{FF2B5EF4-FFF2-40B4-BE49-F238E27FC236}">
                    <a16:creationId xmlns:a16="http://schemas.microsoft.com/office/drawing/2014/main" id="{A9FCDA38-8F0B-49DF-8F2E-B899B1F3623D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7699853" y="5264104"/>
                <a:ext cx="625615" cy="408428"/>
              </a:xfrm>
              <a:prstGeom prst="rect">
                <a:avLst/>
              </a:prstGeom>
            </p:spPr>
          </p:pic>
          <p:pic>
            <p:nvPicPr>
              <p:cNvPr id="31" name="Picture 24">
                <a:extLst>
                  <a:ext uri="{FF2B5EF4-FFF2-40B4-BE49-F238E27FC236}">
                    <a16:creationId xmlns:a16="http://schemas.microsoft.com/office/drawing/2014/main" id="{199745AA-CFB3-443D-A566-E11575BA5223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6440755" y="5252961"/>
                <a:ext cx="384697" cy="433336"/>
              </a:xfrm>
              <a:prstGeom prst="rect">
                <a:avLst/>
              </a:prstGeom>
            </p:spPr>
          </p:pic>
          <p:pic>
            <p:nvPicPr>
              <p:cNvPr id="32" name="Picture 35">
                <a:extLst>
                  <a:ext uri="{FF2B5EF4-FFF2-40B4-BE49-F238E27FC236}">
                    <a16:creationId xmlns:a16="http://schemas.microsoft.com/office/drawing/2014/main" id="{9584FECB-F937-4F01-8CDD-C92F98A2F1BC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6882063" y="5338458"/>
                <a:ext cx="373365" cy="309768"/>
              </a:xfrm>
              <a:prstGeom prst="rect">
                <a:avLst/>
              </a:prstGeom>
            </p:spPr>
          </p:pic>
          <p:pic>
            <p:nvPicPr>
              <p:cNvPr id="33" name="Picture 36">
                <a:extLst>
                  <a:ext uri="{FF2B5EF4-FFF2-40B4-BE49-F238E27FC236}">
                    <a16:creationId xmlns:a16="http://schemas.microsoft.com/office/drawing/2014/main" id="{62FFD426-AD6C-47DA-99D3-A7217E240C18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5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7345100" y="5340250"/>
                <a:ext cx="281130" cy="303691"/>
              </a:xfrm>
              <a:prstGeom prst="rect">
                <a:avLst/>
              </a:prstGeom>
            </p:spPr>
          </p:pic>
          <p:pic>
            <p:nvPicPr>
              <p:cNvPr id="34" name="Picture 2" descr="C:\Users\Administrator\Desktop\change for good.png"/>
              <p:cNvPicPr>
                <a:picLocks noChangeAspect="1" noChangeArrowheads="1"/>
              </p:cNvPicPr>
              <p:nvPr/>
            </p:nvPicPr>
            <p:blipFill>
              <a:blip r:embed="rId6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606130" y="5281839"/>
                <a:ext cx="890907" cy="501037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sp>
            <p:nvSpPr>
              <p:cNvPr id="35" name="รูปแบบอิสระ: รูปร่าง 49">
                <a:extLst>
                  <a:ext uri="{FF2B5EF4-FFF2-40B4-BE49-F238E27FC236}">
                    <a16:creationId xmlns:a16="http://schemas.microsoft.com/office/drawing/2014/main" id="{0CC04605-512B-40BA-BB6C-C4CA6329F254}"/>
                  </a:ext>
                </a:extLst>
              </p:cNvPr>
              <p:cNvSpPr/>
              <p:nvPr/>
            </p:nvSpPr>
            <p:spPr>
              <a:xfrm rot="1816843">
                <a:off x="8384884" y="5134125"/>
                <a:ext cx="366819" cy="715174"/>
              </a:xfrm>
              <a:custGeom>
                <a:avLst/>
                <a:gdLst>
                  <a:gd name="connsiteX0" fmla="*/ 411471 w 524882"/>
                  <a:gd name="connsiteY0" fmla="*/ 0 h 426691"/>
                  <a:gd name="connsiteX1" fmla="*/ 524882 w 524882"/>
                  <a:gd name="connsiteY1" fmla="*/ 0 h 426691"/>
                  <a:gd name="connsiteX2" fmla="*/ 113411 w 524882"/>
                  <a:gd name="connsiteY2" fmla="*/ 426691 h 426691"/>
                  <a:gd name="connsiteX3" fmla="*/ 0 w 524882"/>
                  <a:gd name="connsiteY3" fmla="*/ 426691 h 426691"/>
                  <a:gd name="connsiteX4" fmla="*/ 411471 w 524882"/>
                  <a:gd name="connsiteY4" fmla="*/ 0 h 4266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24882" h="426691">
                    <a:moveTo>
                      <a:pt x="411471" y="0"/>
                    </a:moveTo>
                    <a:lnTo>
                      <a:pt x="524882" y="0"/>
                    </a:lnTo>
                    <a:lnTo>
                      <a:pt x="113411" y="426691"/>
                    </a:lnTo>
                    <a:lnTo>
                      <a:pt x="0" y="426691"/>
                    </a:lnTo>
                    <a:lnTo>
                      <a:pt x="411471" y="0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rgbClr val="FBE4AE"/>
                  </a:gs>
                  <a:gs pos="13000">
                    <a:srgbClr val="BD922A"/>
                  </a:gs>
                  <a:gs pos="21001">
                    <a:srgbClr val="BD922A"/>
                  </a:gs>
                  <a:gs pos="63000">
                    <a:srgbClr val="FBE4AE"/>
                  </a:gs>
                  <a:gs pos="67000">
                    <a:srgbClr val="BD922A"/>
                  </a:gs>
                  <a:gs pos="69000">
                    <a:srgbClr val="835E17"/>
                  </a:gs>
                  <a:gs pos="82001">
                    <a:srgbClr val="A28949"/>
                  </a:gs>
                  <a:gs pos="100000">
                    <a:srgbClr val="FAE3B7"/>
                  </a:gs>
                </a:gsLst>
                <a:path path="circle">
                  <a:fillToRect l="100000" b="100000"/>
                </a:path>
                <a:tileRect t="-100000" r="-10000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th-TH" sz="2000"/>
              </a:p>
            </p:txBody>
          </p:sp>
        </p:grpSp>
        <p:sp>
          <p:nvSpPr>
            <p:cNvPr id="28" name="TextBox 7"/>
            <p:cNvSpPr txBox="1"/>
            <p:nvPr/>
          </p:nvSpPr>
          <p:spPr>
            <a:xfrm>
              <a:off x="216981" y="5442506"/>
              <a:ext cx="5166910" cy="24622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th-TH" sz="1000" b="1" dirty="0">
                  <a:solidFill>
                    <a:schemeClr val="bg1"/>
                  </a:solidFill>
                  <a:latin typeface="Chulabhorn Likit Text" panose="00000500000000000000" pitchFamily="50" charset="-34"/>
                  <a:cs typeface="Chulabhorn Likit Text" panose="00000500000000000000" pitchFamily="50" charset="-34"/>
                </a:rPr>
                <a:t>เศรษฐกิจฐานรากมั่นคง ชุมชนเข้มแข็งอย่างยั่งยืน ด้วยหลักปรัชญาของเศรษฐกิจพอเพียง</a:t>
              </a:r>
            </a:p>
          </p:txBody>
        </p:sp>
      </p:grpSp>
      <p:grpSp>
        <p:nvGrpSpPr>
          <p:cNvPr id="54" name="Group 53"/>
          <p:cNvGrpSpPr/>
          <p:nvPr/>
        </p:nvGrpSpPr>
        <p:grpSpPr>
          <a:xfrm>
            <a:off x="-23582" y="-361931"/>
            <a:ext cx="10332648" cy="1385058"/>
            <a:chOff x="-23582" y="-361931"/>
            <a:chExt cx="10332648" cy="1385058"/>
          </a:xfrm>
        </p:grpSpPr>
        <p:grpSp>
          <p:nvGrpSpPr>
            <p:cNvPr id="55" name="กลุ่ม 25">
              <a:extLst>
                <a:ext uri="{FF2B5EF4-FFF2-40B4-BE49-F238E27FC236}">
                  <a16:creationId xmlns:a16="http://schemas.microsoft.com/office/drawing/2014/main" id="{7D06518B-9B45-4201-A300-3BEEF5DCD03B}"/>
                </a:ext>
              </a:extLst>
            </p:cNvPr>
            <p:cNvGrpSpPr/>
            <p:nvPr/>
          </p:nvGrpSpPr>
          <p:grpSpPr>
            <a:xfrm>
              <a:off x="-23582" y="-361931"/>
              <a:ext cx="10201628" cy="1385058"/>
              <a:chOff x="-21224" y="-365563"/>
              <a:chExt cx="9181465" cy="1246552"/>
            </a:xfrm>
          </p:grpSpPr>
          <p:sp>
            <p:nvSpPr>
              <p:cNvPr id="58" name="รูปแบบอิสระ: รูปร่าง 62">
                <a:extLst>
                  <a:ext uri="{FF2B5EF4-FFF2-40B4-BE49-F238E27FC236}">
                    <a16:creationId xmlns:a16="http://schemas.microsoft.com/office/drawing/2014/main" id="{763F6E50-E3DE-4F2F-B389-800C6A2058F9}"/>
                  </a:ext>
                </a:extLst>
              </p:cNvPr>
              <p:cNvSpPr/>
              <p:nvPr/>
            </p:nvSpPr>
            <p:spPr>
              <a:xfrm rot="10800000">
                <a:off x="-21224" y="349041"/>
                <a:ext cx="7820283" cy="100071"/>
              </a:xfrm>
              <a:custGeom>
                <a:avLst/>
                <a:gdLst>
                  <a:gd name="connsiteX0" fmla="*/ 437779 w 1373020"/>
                  <a:gd name="connsiteY0" fmla="*/ 0 h 426691"/>
                  <a:gd name="connsiteX1" fmla="*/ 1373020 w 1373020"/>
                  <a:gd name="connsiteY1" fmla="*/ 0 h 426691"/>
                  <a:gd name="connsiteX2" fmla="*/ 1373020 w 1373020"/>
                  <a:gd name="connsiteY2" fmla="*/ 426691 h 426691"/>
                  <a:gd name="connsiteX3" fmla="*/ 0 w 1373020"/>
                  <a:gd name="connsiteY3" fmla="*/ 426691 h 426691"/>
                  <a:gd name="connsiteX4" fmla="*/ 323208 w 1373020"/>
                  <a:gd name="connsiteY4" fmla="*/ 111669 h 426691"/>
                  <a:gd name="connsiteX5" fmla="*/ 437779 w 1373020"/>
                  <a:gd name="connsiteY5" fmla="*/ 0 h 4266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373020" h="426691">
                    <a:moveTo>
                      <a:pt x="437779" y="0"/>
                    </a:moveTo>
                    <a:lnTo>
                      <a:pt x="1373020" y="0"/>
                    </a:lnTo>
                    <a:lnTo>
                      <a:pt x="1373020" y="426691"/>
                    </a:lnTo>
                    <a:lnTo>
                      <a:pt x="0" y="426691"/>
                    </a:lnTo>
                    <a:lnTo>
                      <a:pt x="323208" y="111669"/>
                    </a:lnTo>
                    <a:lnTo>
                      <a:pt x="437779" y="0"/>
                    </a:lnTo>
                    <a:close/>
                  </a:path>
                </a:pathLst>
              </a:custGeom>
              <a:gradFill>
                <a:gsLst>
                  <a:gs pos="0">
                    <a:srgbClr val="FBE4AE"/>
                  </a:gs>
                  <a:gs pos="13000">
                    <a:srgbClr val="BD922A"/>
                  </a:gs>
                  <a:gs pos="21001">
                    <a:srgbClr val="BD922A"/>
                  </a:gs>
                  <a:gs pos="63000">
                    <a:srgbClr val="FBE4AE"/>
                  </a:gs>
                  <a:gs pos="67000">
                    <a:srgbClr val="BD922A"/>
                  </a:gs>
                  <a:gs pos="69000">
                    <a:srgbClr val="835E17"/>
                  </a:gs>
                  <a:gs pos="82001">
                    <a:srgbClr val="A28949"/>
                  </a:gs>
                  <a:gs pos="100000">
                    <a:srgbClr val="FAE3B7"/>
                  </a:gs>
                </a:gsLst>
                <a:lin ang="0" scaled="1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th-TH" sz="2000" dirty="0"/>
              </a:p>
            </p:txBody>
          </p:sp>
          <p:sp>
            <p:nvSpPr>
              <p:cNvPr id="59" name="รูปแบบอิสระ: รูปร่าง 62">
                <a:extLst>
                  <a:ext uri="{FF2B5EF4-FFF2-40B4-BE49-F238E27FC236}">
                    <a16:creationId xmlns:a16="http://schemas.microsoft.com/office/drawing/2014/main" id="{6170159F-B4D3-4017-9CD6-524599548825}"/>
                  </a:ext>
                </a:extLst>
              </p:cNvPr>
              <p:cNvSpPr/>
              <p:nvPr/>
            </p:nvSpPr>
            <p:spPr>
              <a:xfrm flipV="1">
                <a:off x="5266749" y="-20538"/>
                <a:ext cx="3893491" cy="487172"/>
              </a:xfrm>
              <a:custGeom>
                <a:avLst/>
                <a:gdLst>
                  <a:gd name="connsiteX0" fmla="*/ 437779 w 1373020"/>
                  <a:gd name="connsiteY0" fmla="*/ 0 h 426691"/>
                  <a:gd name="connsiteX1" fmla="*/ 1373020 w 1373020"/>
                  <a:gd name="connsiteY1" fmla="*/ 0 h 426691"/>
                  <a:gd name="connsiteX2" fmla="*/ 1373020 w 1373020"/>
                  <a:gd name="connsiteY2" fmla="*/ 426691 h 426691"/>
                  <a:gd name="connsiteX3" fmla="*/ 0 w 1373020"/>
                  <a:gd name="connsiteY3" fmla="*/ 426691 h 426691"/>
                  <a:gd name="connsiteX4" fmla="*/ 323208 w 1373020"/>
                  <a:gd name="connsiteY4" fmla="*/ 111669 h 426691"/>
                  <a:gd name="connsiteX5" fmla="*/ 437779 w 1373020"/>
                  <a:gd name="connsiteY5" fmla="*/ 0 h 4266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373020" h="426691">
                    <a:moveTo>
                      <a:pt x="437779" y="0"/>
                    </a:moveTo>
                    <a:lnTo>
                      <a:pt x="1373020" y="0"/>
                    </a:lnTo>
                    <a:lnTo>
                      <a:pt x="1373020" y="426691"/>
                    </a:lnTo>
                    <a:lnTo>
                      <a:pt x="0" y="426691"/>
                    </a:lnTo>
                    <a:lnTo>
                      <a:pt x="323208" y="111669"/>
                    </a:lnTo>
                    <a:lnTo>
                      <a:pt x="437779" y="0"/>
                    </a:lnTo>
                    <a:close/>
                  </a:path>
                </a:pathLst>
              </a:custGeom>
              <a:gradFill>
                <a:gsLst>
                  <a:gs pos="0">
                    <a:srgbClr val="FBE4AE"/>
                  </a:gs>
                  <a:gs pos="13000">
                    <a:srgbClr val="BD922A"/>
                  </a:gs>
                  <a:gs pos="21001">
                    <a:srgbClr val="BD922A"/>
                  </a:gs>
                  <a:gs pos="63000">
                    <a:srgbClr val="FBE4AE"/>
                  </a:gs>
                  <a:gs pos="67000">
                    <a:srgbClr val="BD922A"/>
                  </a:gs>
                  <a:gs pos="69000">
                    <a:srgbClr val="835E17"/>
                  </a:gs>
                  <a:gs pos="82001">
                    <a:srgbClr val="A28949"/>
                  </a:gs>
                  <a:gs pos="100000">
                    <a:srgbClr val="FAE3B7"/>
                  </a:gs>
                </a:gsLst>
                <a:lin ang="0" scaled="1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th-TH" sz="2000" dirty="0"/>
              </a:p>
            </p:txBody>
          </p:sp>
          <p:sp>
            <p:nvSpPr>
              <p:cNvPr id="60" name="สี่เหลี่ยมผืนผ้า 11">
                <a:extLst>
                  <a:ext uri="{FF2B5EF4-FFF2-40B4-BE49-F238E27FC236}">
                    <a16:creationId xmlns:a16="http://schemas.microsoft.com/office/drawing/2014/main" id="{F9F4841F-3BBC-4457-AA88-3D070EC45B06}"/>
                  </a:ext>
                </a:extLst>
              </p:cNvPr>
              <p:cNvSpPr/>
              <p:nvPr/>
            </p:nvSpPr>
            <p:spPr>
              <a:xfrm>
                <a:off x="0" y="-57269"/>
                <a:ext cx="9160241" cy="404810"/>
              </a:xfrm>
              <a:prstGeom prst="rect">
                <a:avLst/>
              </a:prstGeom>
              <a:solidFill>
                <a:srgbClr val="002060"/>
              </a:solidFill>
              <a:ln>
                <a:solidFill>
                  <a:schemeClr val="accent4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endParaRPr lang="th-TH" sz="1200" b="1" dirty="0">
                  <a:solidFill>
                    <a:schemeClr val="bg1"/>
                  </a:solidFill>
                  <a:latin typeface="Chulabhorn Likit Text" panose="00000500000000000000" pitchFamily="50" charset="-34"/>
                  <a:cs typeface="Chulabhorn Likit Text" panose="00000500000000000000" pitchFamily="50" charset="-34"/>
                </a:endParaRPr>
              </a:p>
            </p:txBody>
          </p:sp>
          <p:sp>
            <p:nvSpPr>
              <p:cNvPr id="61" name="วงรี 13">
                <a:extLst>
                  <a:ext uri="{FF2B5EF4-FFF2-40B4-BE49-F238E27FC236}">
                    <a16:creationId xmlns:a16="http://schemas.microsoft.com/office/drawing/2014/main" id="{26798FC3-BA23-4F57-9494-6FF28D367843}"/>
                  </a:ext>
                </a:extLst>
              </p:cNvPr>
              <p:cNvSpPr/>
              <p:nvPr/>
            </p:nvSpPr>
            <p:spPr>
              <a:xfrm>
                <a:off x="5364490" y="-365563"/>
                <a:ext cx="1840389" cy="1246552"/>
              </a:xfrm>
              <a:prstGeom prst="ellipse">
                <a:avLst/>
              </a:prstGeom>
              <a:solidFill>
                <a:srgbClr val="FBF7F1"/>
              </a:solidFill>
              <a:ln>
                <a:noFill/>
              </a:ln>
              <a:effectLst>
                <a:softEdge rad="31750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2000" dirty="0"/>
              </a:p>
            </p:txBody>
          </p:sp>
          <p:pic>
            <p:nvPicPr>
              <p:cNvPr id="62" name="รูปภาพ 65">
                <a:extLst>
                  <a:ext uri="{FF2B5EF4-FFF2-40B4-BE49-F238E27FC236}">
                    <a16:creationId xmlns:a16="http://schemas.microsoft.com/office/drawing/2014/main" id="{FF1C8559-7F07-4282-B711-DDC3A7946EB7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r="65168" b="30186"/>
              <a:stretch/>
            </p:blipFill>
            <p:spPr>
              <a:xfrm>
                <a:off x="5911596" y="-52058"/>
                <a:ext cx="760236" cy="501554"/>
              </a:xfrm>
              <a:custGeom>
                <a:avLst/>
                <a:gdLst>
                  <a:gd name="connsiteX0" fmla="*/ 0 w 1500565"/>
                  <a:gd name="connsiteY0" fmla="*/ 0 h 990006"/>
                  <a:gd name="connsiteX1" fmla="*/ 1500565 w 1500565"/>
                  <a:gd name="connsiteY1" fmla="*/ 0 h 990006"/>
                  <a:gd name="connsiteX2" fmla="*/ 1500565 w 1500565"/>
                  <a:gd name="connsiteY2" fmla="*/ 699241 h 990006"/>
                  <a:gd name="connsiteX3" fmla="*/ 1454656 w 1500565"/>
                  <a:gd name="connsiteY3" fmla="*/ 699241 h 990006"/>
                  <a:gd name="connsiteX4" fmla="*/ 1454656 w 1500565"/>
                  <a:gd name="connsiteY4" fmla="*/ 958222 h 990006"/>
                  <a:gd name="connsiteX5" fmla="*/ 1500565 w 1500565"/>
                  <a:gd name="connsiteY5" fmla="*/ 958222 h 990006"/>
                  <a:gd name="connsiteX6" fmla="*/ 1500565 w 1500565"/>
                  <a:gd name="connsiteY6" fmla="*/ 990006 h 990006"/>
                  <a:gd name="connsiteX7" fmla="*/ 0 w 1500565"/>
                  <a:gd name="connsiteY7" fmla="*/ 990006 h 9900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00565" h="990006">
                    <a:moveTo>
                      <a:pt x="0" y="0"/>
                    </a:moveTo>
                    <a:lnTo>
                      <a:pt x="1500565" y="0"/>
                    </a:lnTo>
                    <a:lnTo>
                      <a:pt x="1500565" y="699241"/>
                    </a:lnTo>
                    <a:lnTo>
                      <a:pt x="1454656" y="699241"/>
                    </a:lnTo>
                    <a:lnTo>
                      <a:pt x="1454656" y="958222"/>
                    </a:lnTo>
                    <a:lnTo>
                      <a:pt x="1500565" y="958222"/>
                    </a:lnTo>
                    <a:lnTo>
                      <a:pt x="1500565" y="990006"/>
                    </a:lnTo>
                    <a:lnTo>
                      <a:pt x="0" y="990006"/>
                    </a:lnTo>
                    <a:close/>
                  </a:path>
                </a:pathLst>
              </a:custGeom>
            </p:spPr>
          </p:pic>
        </p:grpSp>
        <p:sp>
          <p:nvSpPr>
            <p:cNvPr id="56" name="กล่องข้อความ 8">
              <a:extLst>
                <a:ext uri="{FF2B5EF4-FFF2-40B4-BE49-F238E27FC236}">
                  <a16:creationId xmlns:a16="http://schemas.microsoft.com/office/drawing/2014/main" id="{BF84CABE-5C70-4013-8958-0D4F9CD0D474}"/>
                </a:ext>
              </a:extLst>
            </p:cNvPr>
            <p:cNvSpPr txBox="1"/>
            <p:nvPr/>
          </p:nvSpPr>
          <p:spPr>
            <a:xfrm>
              <a:off x="7815870" y="-24981"/>
              <a:ext cx="2493196" cy="49859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lnSpc>
                  <a:spcPct val="110000"/>
                </a:lnSpc>
              </a:pPr>
              <a:r>
                <a:rPr lang="en-US" sz="1200" b="1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Chulabhorn Likit Text" panose="00000500000000000000" pitchFamily="50" charset="-34"/>
                  <a:cs typeface="Chulabhorn Likit Text" panose="00000500000000000000" pitchFamily="50" charset="-34"/>
                </a:rPr>
                <a:t>60 </a:t>
              </a:r>
              <a:r>
                <a:rPr lang="th-TH" sz="1200" b="1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Chulabhorn Likit Text" panose="00000500000000000000" pitchFamily="50" charset="-34"/>
                  <a:cs typeface="Chulabhorn Likit Text" panose="00000500000000000000" pitchFamily="50" charset="-34"/>
                </a:rPr>
                <a:t>ปี กรมการพัฒนาชุมชน</a:t>
              </a:r>
            </a:p>
            <a:p>
              <a:pPr>
                <a:lnSpc>
                  <a:spcPct val="110000"/>
                </a:lnSpc>
              </a:pPr>
              <a:r>
                <a:rPr lang="th-TH" sz="1200" b="1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Chulabhorn Likit Text" panose="00000500000000000000" pitchFamily="50" charset="-34"/>
                  <a:cs typeface="Chulabhorn Likit Text" panose="00000500000000000000" pitchFamily="50" charset="-34"/>
                </a:rPr>
                <a:t>สร้างสรรค์ชุมชน สร้างคน สร้างชาติ</a:t>
              </a:r>
              <a:endParaRPr lang="en-US" sz="12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hulabhorn Likit Text" panose="00000500000000000000" pitchFamily="50" charset="-34"/>
                <a:cs typeface="Chulabhorn Likit Text" panose="00000500000000000000" pitchFamily="50" charset="-34"/>
              </a:endParaRPr>
            </a:p>
          </p:txBody>
        </p:sp>
        <p:sp>
          <p:nvSpPr>
            <p:cNvPr id="57" name="สี่เหลี่ยมผืนผ้ามุมมน 89">
              <a:extLst>
                <a:ext uri="{FF2B5EF4-FFF2-40B4-BE49-F238E27FC236}">
                  <a16:creationId xmlns:a16="http://schemas.microsoft.com/office/drawing/2014/main" id="{DBD58DB1-2D1D-473D-B9E5-40B9622A67E9}"/>
                </a:ext>
              </a:extLst>
            </p:cNvPr>
            <p:cNvSpPr/>
            <p:nvPr/>
          </p:nvSpPr>
          <p:spPr>
            <a:xfrm>
              <a:off x="376266" y="-13115"/>
              <a:ext cx="4992004" cy="433808"/>
            </a:xfrm>
            <a:prstGeom prst="round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t"/>
            <a:lstStyle/>
            <a:p>
              <a:r>
                <a:rPr lang="th-TH" sz="1200" b="1" dirty="0">
                  <a:solidFill>
                    <a:schemeClr val="bg1"/>
                  </a:solidFill>
                  <a:latin typeface="Chulabhorn Likit Text" panose="00000500000000000000" pitchFamily="50" charset="-34"/>
                  <a:cs typeface="Chulabhorn Likit Text" panose="00000500000000000000" pitchFamily="50" charset="-34"/>
                </a:rPr>
                <a:t>การเบิกจ่ายงบประมาณกองทุนพัฒนาบทบาทสตรี </a:t>
              </a:r>
              <a:br>
                <a:rPr lang="th-TH" sz="1200" b="1" dirty="0">
                  <a:solidFill>
                    <a:schemeClr val="bg1"/>
                  </a:solidFill>
                  <a:latin typeface="Chulabhorn Likit Text" panose="00000500000000000000" pitchFamily="50" charset="-34"/>
                  <a:cs typeface="Chulabhorn Likit Text" panose="00000500000000000000" pitchFamily="50" charset="-34"/>
                </a:rPr>
              </a:br>
              <a:r>
                <a:rPr lang="th-TH" sz="1200" b="1" dirty="0">
                  <a:solidFill>
                    <a:schemeClr val="bg1"/>
                  </a:solidFill>
                  <a:latin typeface="Chulabhorn Likit Text" panose="00000500000000000000" pitchFamily="50" charset="-34"/>
                  <a:cs typeface="Chulabhorn Likit Text" panose="00000500000000000000" pitchFamily="50" charset="-34"/>
                </a:rPr>
                <a:t>ประจำปีงบประมาณ พ.ศ. 2566 (ข้อมูล ณ 23 พฤษภาคม 2566) (ต่อ)</a:t>
              </a:r>
            </a:p>
          </p:txBody>
        </p:sp>
      </p:grpSp>
      <p:graphicFrame>
        <p:nvGraphicFramePr>
          <p:cNvPr id="2" name="Table 32">
            <a:extLst>
              <a:ext uri="{FF2B5EF4-FFF2-40B4-BE49-F238E27FC236}">
                <a16:creationId xmlns:a16="http://schemas.microsoft.com/office/drawing/2014/main" id="{2EA90F75-1F36-C5AA-270A-A054D51D38F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731850959"/>
              </p:ext>
            </p:extLst>
          </p:nvPr>
        </p:nvGraphicFramePr>
        <p:xfrm>
          <a:off x="115748" y="634385"/>
          <a:ext cx="9872482" cy="4570599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3660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28326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401858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392512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772158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1536234">
                  <a:extLst>
                    <a:ext uri="{9D8B030D-6E8A-4147-A177-3AD203B41FA5}">
                      <a16:colId xmlns:a16="http://schemas.microsoft.com/office/drawing/2014/main" val="934870095"/>
                    </a:ext>
                  </a:extLst>
                </a:gridCol>
                <a:gridCol w="1672883">
                  <a:extLst>
                    <a:ext uri="{9D8B030D-6E8A-4147-A177-3AD203B41FA5}">
                      <a16:colId xmlns:a16="http://schemas.microsoft.com/office/drawing/2014/main" val="1470791809"/>
                    </a:ext>
                  </a:extLst>
                </a:gridCol>
                <a:gridCol w="1176966">
                  <a:extLst>
                    <a:ext uri="{9D8B030D-6E8A-4147-A177-3AD203B41FA5}">
                      <a16:colId xmlns:a16="http://schemas.microsoft.com/office/drawing/2014/main" val="3504360862"/>
                    </a:ext>
                  </a:extLst>
                </a:gridCol>
              </a:tblGrid>
              <a:tr h="452860">
                <a:tc rowSpan="2">
                  <a:txBody>
                    <a:bodyPr/>
                    <a:lstStyle/>
                    <a:p>
                      <a:pPr algn="ctr"/>
                      <a:r>
                        <a:rPr lang="th-TH" sz="1200" b="1" dirty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ลำดับที่</a:t>
                      </a:r>
                    </a:p>
                  </a:txBody>
                  <a:tcPr marL="76200" marR="76200" marT="38100" marB="381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4D4E2">
                        <a:alpha val="60000"/>
                      </a:srgb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th-TH" sz="1200" b="1" dirty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จังหวัด</a:t>
                      </a:r>
                    </a:p>
                  </a:txBody>
                  <a:tcPr marL="76200" marR="76200" marT="38100" marB="381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4D4E2">
                        <a:alpha val="6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th-TH" sz="1200" b="1" dirty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งบประมาณจัดสรร</a:t>
                      </a:r>
                    </a:p>
                  </a:txBody>
                  <a:tcPr marL="76200" marR="76200" marT="38100" marB="381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4D4E2">
                        <a:alpha val="60000"/>
                      </a:srgb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/>
                      <a:r>
                        <a:rPr lang="th-TH" sz="1200" b="1" dirty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ผลการเบิกจ่าย</a:t>
                      </a:r>
                    </a:p>
                  </a:txBody>
                  <a:tcPr marL="76200" marR="76200" marT="38100" marB="381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4D4E2">
                        <a:alpha val="60000"/>
                      </a:srgb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th-TH" sz="1300" dirty="0">
                        <a:solidFill>
                          <a:srgbClr val="002060"/>
                        </a:solidFill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anchor="ctr">
                    <a:solidFill>
                      <a:schemeClr val="accent1">
                        <a:lumMod val="40000"/>
                        <a:lumOff val="60000"/>
                        <a:alpha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th-TH" sz="1200" b="1" dirty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เป้าหมายไตรมาสที่ 3 (77 </a:t>
                      </a:r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%)</a:t>
                      </a:r>
                    </a:p>
                  </a:txBody>
                  <a:tcPr marL="76200" marR="76200" marT="38100" marB="381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4D4E2">
                        <a:alpha val="6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h-TH" sz="1200" b="1" dirty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สูง/ต่ำ กว่าเป้าหมาย</a:t>
                      </a:r>
                      <a:br>
                        <a:rPr lang="th-TH" sz="1200" b="1" dirty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</a:br>
                      <a:r>
                        <a:rPr lang="th-TH" sz="1200" b="1" dirty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ผลการเบิกจ่าย</a:t>
                      </a:r>
                    </a:p>
                  </a:txBody>
                  <a:tcPr marL="76200" marR="76200" marT="38100" marB="381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4D4E2">
                        <a:alpha val="6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th-TH" sz="1200" b="1" dirty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คงเหลืองบประมาณ</a:t>
                      </a:r>
                    </a:p>
                  </a:txBody>
                  <a:tcPr marL="76200" marR="76200" marT="38100" marB="381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4D4E2">
                        <a:alpha val="6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50535">
                <a:tc vMerge="1">
                  <a:txBody>
                    <a:bodyPr/>
                    <a:lstStyle/>
                    <a:p>
                      <a:pPr algn="ctr"/>
                      <a:endParaRPr lang="th-TH" sz="1300" b="1" dirty="0">
                        <a:solidFill>
                          <a:srgbClr val="002060"/>
                        </a:solidFill>
                        <a:latin typeface="Chulabhorn Likit Text Light" panose="00000400000000000000" pitchFamily="50" charset="-34"/>
                        <a:cs typeface="Chulabhorn Likit Text Light" panose="00000400000000000000" pitchFamily="50" charset="-34"/>
                      </a:endParaRPr>
                    </a:p>
                  </a:txBody>
                  <a:tcPr marL="109728" marR="109728" marT="54864" marB="54864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pPr algn="l" fontAlgn="ctr"/>
                      <a:endParaRPr lang="th-TH" sz="1300" b="1" i="0" u="none" strike="noStrike" dirty="0">
                        <a:solidFill>
                          <a:srgbClr val="002060"/>
                        </a:solidFill>
                        <a:effectLst/>
                        <a:latin typeface="Chulabhorn Likit Text Light" panose="00000400000000000000" pitchFamily="50" charset="-34"/>
                        <a:cs typeface="Chulabhorn Likit Text Light" panose="00000400000000000000" pitchFamily="50" charset="-34"/>
                      </a:endParaRPr>
                    </a:p>
                  </a:txBody>
                  <a:tcPr marL="11430" marR="11430" marT="1143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th-TH" sz="1200" b="1" dirty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(บาท)</a:t>
                      </a:r>
                    </a:p>
                  </a:txBody>
                  <a:tcPr marL="76200" marR="76200" marT="38100" marB="381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4D4E2">
                        <a:alpha val="6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th-TH" sz="1200" b="1" dirty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เป็นเงิน (บาท)</a:t>
                      </a:r>
                    </a:p>
                  </a:txBody>
                  <a:tcPr marL="76200" marR="76200" marT="38100" marB="381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4D4E2">
                        <a:alpha val="6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200" b="1" i="0" u="none" strike="noStrike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ร้อยละ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4D4E2">
                        <a:alpha val="6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200" b="1" i="0" u="none" strike="noStrike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เป็นเงิน (บาท)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4D4E2">
                        <a:alpha val="6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200" b="1" i="0" u="none" strike="noStrike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ร้อยละ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4D4E2">
                        <a:alpha val="6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200" b="1" i="0" u="none" strike="noStrike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(บาท)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4D4E2">
                        <a:alpha val="6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58840699"/>
                  </a:ext>
                </a:extLst>
              </a:tr>
              <a:tr h="411938"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41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3">
                        <a:alpha val="7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อุดรธานี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3">
                        <a:alpha val="7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th-TH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12,442,540.00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3">
                        <a:alpha val="7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11,190,285.00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3">
                        <a:alpha val="7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89.94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3">
                        <a:alpha val="7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th-TH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9,580,755.80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3">
                        <a:alpha val="7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12.94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3">
                        <a:alpha val="7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1,252,255.00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3">
                        <a:alpha val="7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08878"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42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DF4F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th-TH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กาฬสินธุ์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DF4F5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th-TH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12,865,190.00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DF4F5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11,568,102.00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DF4F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89.92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DF4F5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th-TH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 9,906,196.30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DF4F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12.92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DF4F5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1,297,088.00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DF4F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9585"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43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3">
                        <a:alpha val="7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นครพนม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3">
                        <a:alpha val="7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th-TH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10,132,540.00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3">
                        <a:alpha val="7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9,064,358.86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3">
                        <a:alpha val="7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89.46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3">
                        <a:alpha val="7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th-TH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7,802,055.80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3">
                        <a:alpha val="7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12.46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3">
                        <a:alpha val="7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1,068,181.14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3">
                        <a:alpha val="7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6894"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44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DF4F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อุทัยธานี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DF4F5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th-TH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</a:t>
                      </a:r>
                      <a:r>
                        <a:rPr lang="th-TH" sz="12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10,452,380.00 </a:t>
                      </a:r>
                      <a:endParaRPr lang="th-TH" sz="120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DF4F5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th-TH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9,347,304.00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DF4F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89.43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DF4F5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th-TH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8,048,332.60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DF4F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12.43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DF4F5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1,105,076.00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DF4F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76894"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45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3">
                        <a:alpha val="7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th-TH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ลพบุรี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3">
                        <a:alpha val="7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th-TH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11,120,465.00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3">
                        <a:alpha val="7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th-TH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9,921,798.72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3">
                        <a:alpha val="7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89.22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3">
                        <a:alpha val="7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th-TH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8,562,758.05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3">
                        <a:alpha val="7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12.22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3">
                        <a:alpha val="7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1,198,666.28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3">
                        <a:alpha val="7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76894"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46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DF4F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ปัตตานี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DF4F5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th-TH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</a:t>
                      </a:r>
                      <a:r>
                        <a:rPr lang="th-TH" sz="12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11,190,140.00 </a:t>
                      </a:r>
                      <a:endParaRPr lang="th-TH" sz="120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DF4F5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9,963,322.05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DF4F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89.04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DF4F5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th-TH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 8,616,407.80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DF4F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12.04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DF4F5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1,226,817.95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DF4F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76894"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47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3">
                        <a:alpha val="7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นครสวรรค์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3">
                        <a:alpha val="7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th-TH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9,851,265.00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3">
                        <a:alpha val="7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8,696,549.96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3">
                        <a:alpha val="7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88.28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3">
                        <a:alpha val="7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th-TH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 7,585,474.05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3">
                        <a:alpha val="7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11.28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3">
                        <a:alpha val="7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1,154,715.04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3">
                        <a:alpha val="7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76894"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48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DF4F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นครราชสีมา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DF4F5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th-TH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16,157,640.00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DF4F5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14,118,671.10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DF4F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87.38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DF4F5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th-TH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12,441,382.80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DF4F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10.38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DF4F5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2,038,968.90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DF4F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76894"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49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3">
                        <a:alpha val="7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พิษณุโลก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3">
                        <a:alpha val="7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th-TH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10,813,815.00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3">
                        <a:alpha val="7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9,284,987.50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3">
                        <a:alpha val="7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85.86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3">
                        <a:alpha val="7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th-TH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 8,326,637.55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3">
                        <a:alpha val="7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8.86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3">
                        <a:alpha val="7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1,528,827.50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3">
                        <a:alpha val="7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76894"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50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DF4F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ฉะเชิงเทรา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DF4F5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th-TH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</a:t>
                      </a:r>
                      <a:r>
                        <a:rPr lang="th-TH" sz="12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9,054,465.00 </a:t>
                      </a:r>
                      <a:endParaRPr lang="th-TH" sz="120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DF4F5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7,680,377.42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DF4F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84.82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DF4F5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th-TH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 6,971,938.05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DF4F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7.82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DF4F5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th-TH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1,374,087.58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DF4F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233057036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6" name="Group 25"/>
          <p:cNvGrpSpPr/>
          <p:nvPr/>
        </p:nvGrpSpPr>
        <p:grpSpPr>
          <a:xfrm>
            <a:off x="-23583" y="5154909"/>
            <a:ext cx="10183585" cy="694389"/>
            <a:chOff x="-23583" y="5154909"/>
            <a:chExt cx="10183585" cy="694389"/>
          </a:xfrm>
        </p:grpSpPr>
        <p:grpSp>
          <p:nvGrpSpPr>
            <p:cNvPr id="27" name="Group 26"/>
            <p:cNvGrpSpPr/>
            <p:nvPr/>
          </p:nvGrpSpPr>
          <p:grpSpPr>
            <a:xfrm>
              <a:off x="-23583" y="5154909"/>
              <a:ext cx="10183585" cy="694389"/>
              <a:chOff x="-23583" y="5134125"/>
              <a:chExt cx="10183585" cy="715174"/>
            </a:xfrm>
          </p:grpSpPr>
          <p:grpSp>
            <p:nvGrpSpPr>
              <p:cNvPr id="29" name="กลุ่ม 1">
                <a:extLst>
                  <a:ext uri="{FF2B5EF4-FFF2-40B4-BE49-F238E27FC236}">
                    <a16:creationId xmlns:a16="http://schemas.microsoft.com/office/drawing/2014/main" id="{58DAA6D8-19A9-434E-BD10-9F227ECAADEE}"/>
                  </a:ext>
                </a:extLst>
              </p:cNvPr>
              <p:cNvGrpSpPr/>
              <p:nvPr/>
            </p:nvGrpSpPr>
            <p:grpSpPr>
              <a:xfrm>
                <a:off x="-23583" y="5274993"/>
                <a:ext cx="10183585" cy="470079"/>
                <a:chOff x="-21226" y="4621292"/>
                <a:chExt cx="9165227" cy="561020"/>
              </a:xfrm>
            </p:grpSpPr>
            <p:grpSp>
              <p:nvGrpSpPr>
                <p:cNvPr id="36" name="กลุ่ม 7">
                  <a:extLst>
                    <a:ext uri="{FF2B5EF4-FFF2-40B4-BE49-F238E27FC236}">
                      <a16:creationId xmlns:a16="http://schemas.microsoft.com/office/drawing/2014/main" id="{30C28730-7CDF-4231-A774-6A7122EB4AEA}"/>
                    </a:ext>
                  </a:extLst>
                </p:cNvPr>
                <p:cNvGrpSpPr/>
                <p:nvPr/>
              </p:nvGrpSpPr>
              <p:grpSpPr>
                <a:xfrm>
                  <a:off x="-21226" y="4635401"/>
                  <a:ext cx="5133813" cy="546911"/>
                  <a:chOff x="-45702" y="6428830"/>
                  <a:chExt cx="7109733" cy="450425"/>
                </a:xfrm>
              </p:grpSpPr>
              <p:sp>
                <p:nvSpPr>
                  <p:cNvPr id="40" name="รูปแบบอิสระ: รูปร่าง 55">
                    <a:extLst>
                      <a:ext uri="{FF2B5EF4-FFF2-40B4-BE49-F238E27FC236}">
                        <a16:creationId xmlns:a16="http://schemas.microsoft.com/office/drawing/2014/main" id="{447532BC-F1AF-418B-B954-69A21822D4D1}"/>
                      </a:ext>
                    </a:extLst>
                  </p:cNvPr>
                  <p:cNvSpPr/>
                  <p:nvPr/>
                </p:nvSpPr>
                <p:spPr>
                  <a:xfrm>
                    <a:off x="-16309" y="6508953"/>
                    <a:ext cx="6875685" cy="339767"/>
                  </a:xfrm>
                  <a:custGeom>
                    <a:avLst/>
                    <a:gdLst>
                      <a:gd name="connsiteX0" fmla="*/ 0 w 6028447"/>
                      <a:gd name="connsiteY0" fmla="*/ 0 h 339767"/>
                      <a:gd name="connsiteX1" fmla="*/ 6028447 w 6028447"/>
                      <a:gd name="connsiteY1" fmla="*/ 0 h 339767"/>
                      <a:gd name="connsiteX2" fmla="*/ 5679852 w 6028447"/>
                      <a:gd name="connsiteY2" fmla="*/ 339767 h 339767"/>
                      <a:gd name="connsiteX3" fmla="*/ 0 w 6028447"/>
                      <a:gd name="connsiteY3" fmla="*/ 339767 h 339767"/>
                      <a:gd name="connsiteX4" fmla="*/ 0 w 6028447"/>
                      <a:gd name="connsiteY4" fmla="*/ 0 h 3397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028447" h="339767">
                        <a:moveTo>
                          <a:pt x="0" y="0"/>
                        </a:moveTo>
                        <a:lnTo>
                          <a:pt x="6028447" y="0"/>
                        </a:lnTo>
                        <a:lnTo>
                          <a:pt x="5679852" y="339767"/>
                        </a:lnTo>
                        <a:lnTo>
                          <a:pt x="0" y="33976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206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th-TH" sz="2000" dirty="0"/>
                  </a:p>
                </p:txBody>
              </p:sp>
              <p:sp>
                <p:nvSpPr>
                  <p:cNvPr id="41" name="รูปแบบอิสระ: รูปร่าง 50">
                    <a:extLst>
                      <a:ext uri="{FF2B5EF4-FFF2-40B4-BE49-F238E27FC236}">
                        <a16:creationId xmlns:a16="http://schemas.microsoft.com/office/drawing/2014/main" id="{72AD55B9-27A4-40A2-86AD-A09FD1FBB379}"/>
                      </a:ext>
                    </a:extLst>
                  </p:cNvPr>
                  <p:cNvSpPr/>
                  <p:nvPr/>
                </p:nvSpPr>
                <p:spPr>
                  <a:xfrm>
                    <a:off x="-45702" y="6433550"/>
                    <a:ext cx="7025615" cy="426691"/>
                  </a:xfrm>
                  <a:custGeom>
                    <a:avLst/>
                    <a:gdLst>
                      <a:gd name="connsiteX0" fmla="*/ 0 w 6123140"/>
                      <a:gd name="connsiteY0" fmla="*/ 0 h 426691"/>
                      <a:gd name="connsiteX1" fmla="*/ 6123140 w 6123140"/>
                      <a:gd name="connsiteY1" fmla="*/ 0 h 426691"/>
                      <a:gd name="connsiteX2" fmla="*/ 6008569 w 6123140"/>
                      <a:gd name="connsiteY2" fmla="*/ 111669 h 426691"/>
                      <a:gd name="connsiteX3" fmla="*/ 5685361 w 6123140"/>
                      <a:gd name="connsiteY3" fmla="*/ 426691 h 426691"/>
                      <a:gd name="connsiteX4" fmla="*/ 5679852 w 6123140"/>
                      <a:gd name="connsiteY4" fmla="*/ 426691 h 426691"/>
                      <a:gd name="connsiteX5" fmla="*/ 6028447 w 6123140"/>
                      <a:gd name="connsiteY5" fmla="*/ 86924 h 426691"/>
                      <a:gd name="connsiteX6" fmla="*/ 0 w 6123140"/>
                      <a:gd name="connsiteY6" fmla="*/ 86924 h 426691"/>
                      <a:gd name="connsiteX7" fmla="*/ 0 w 6123140"/>
                      <a:gd name="connsiteY7" fmla="*/ 0 h 4266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123140" h="426691">
                        <a:moveTo>
                          <a:pt x="0" y="0"/>
                        </a:moveTo>
                        <a:lnTo>
                          <a:pt x="6123140" y="0"/>
                        </a:lnTo>
                        <a:lnTo>
                          <a:pt x="6008569" y="111669"/>
                        </a:lnTo>
                        <a:lnTo>
                          <a:pt x="5685361" y="426691"/>
                        </a:lnTo>
                        <a:lnTo>
                          <a:pt x="5679852" y="426691"/>
                        </a:lnTo>
                        <a:lnTo>
                          <a:pt x="6028447" y="86924"/>
                        </a:lnTo>
                        <a:lnTo>
                          <a:pt x="0" y="8692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FBE4AE"/>
                      </a:gs>
                      <a:gs pos="13000">
                        <a:srgbClr val="BD922A"/>
                      </a:gs>
                      <a:gs pos="21001">
                        <a:srgbClr val="BD922A"/>
                      </a:gs>
                      <a:gs pos="63000">
                        <a:srgbClr val="FBE4AE"/>
                      </a:gs>
                      <a:gs pos="67000">
                        <a:srgbClr val="BD922A"/>
                      </a:gs>
                      <a:gs pos="69000">
                        <a:srgbClr val="835E17"/>
                      </a:gs>
                      <a:gs pos="82001">
                        <a:srgbClr val="A28949"/>
                      </a:gs>
                      <a:gs pos="100000">
                        <a:srgbClr val="FAE3B7"/>
                      </a:gs>
                    </a:gsLst>
                    <a:lin ang="0" scaled="1"/>
                  </a:gra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th-TH" sz="2000" dirty="0"/>
                  </a:p>
                </p:txBody>
              </p:sp>
              <p:sp>
                <p:nvSpPr>
                  <p:cNvPr id="42" name="รูปแบบอิสระ: รูปร่าง 49">
                    <a:extLst>
                      <a:ext uri="{FF2B5EF4-FFF2-40B4-BE49-F238E27FC236}">
                        <a16:creationId xmlns:a16="http://schemas.microsoft.com/office/drawing/2014/main" id="{0CC04605-512B-40BA-BB6C-C4CA6329F254}"/>
                      </a:ext>
                    </a:extLst>
                  </p:cNvPr>
                  <p:cNvSpPr/>
                  <p:nvPr/>
                </p:nvSpPr>
                <p:spPr>
                  <a:xfrm rot="380166">
                    <a:off x="6515308" y="6428830"/>
                    <a:ext cx="548723" cy="450425"/>
                  </a:xfrm>
                  <a:custGeom>
                    <a:avLst/>
                    <a:gdLst>
                      <a:gd name="connsiteX0" fmla="*/ 411471 w 524882"/>
                      <a:gd name="connsiteY0" fmla="*/ 0 h 426691"/>
                      <a:gd name="connsiteX1" fmla="*/ 524882 w 524882"/>
                      <a:gd name="connsiteY1" fmla="*/ 0 h 426691"/>
                      <a:gd name="connsiteX2" fmla="*/ 113411 w 524882"/>
                      <a:gd name="connsiteY2" fmla="*/ 426691 h 426691"/>
                      <a:gd name="connsiteX3" fmla="*/ 0 w 524882"/>
                      <a:gd name="connsiteY3" fmla="*/ 426691 h 426691"/>
                      <a:gd name="connsiteX4" fmla="*/ 411471 w 524882"/>
                      <a:gd name="connsiteY4" fmla="*/ 0 h 4266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4882" h="426691">
                        <a:moveTo>
                          <a:pt x="411471" y="0"/>
                        </a:moveTo>
                        <a:lnTo>
                          <a:pt x="524882" y="0"/>
                        </a:lnTo>
                        <a:lnTo>
                          <a:pt x="113411" y="426691"/>
                        </a:lnTo>
                        <a:lnTo>
                          <a:pt x="0" y="426691"/>
                        </a:lnTo>
                        <a:lnTo>
                          <a:pt x="411471" y="0"/>
                        </a:lnTo>
                        <a:close/>
                      </a:path>
                    </a:pathLst>
                  </a:custGeom>
                  <a:gradFill flip="none" rotWithShape="1">
                    <a:gsLst>
                      <a:gs pos="0">
                        <a:srgbClr val="FBE4AE"/>
                      </a:gs>
                      <a:gs pos="13000">
                        <a:srgbClr val="BD922A"/>
                      </a:gs>
                      <a:gs pos="21001">
                        <a:srgbClr val="BD922A"/>
                      </a:gs>
                      <a:gs pos="63000">
                        <a:srgbClr val="FBE4AE"/>
                      </a:gs>
                      <a:gs pos="67000">
                        <a:srgbClr val="BD922A"/>
                      </a:gs>
                      <a:gs pos="69000">
                        <a:srgbClr val="835E17"/>
                      </a:gs>
                      <a:gs pos="82001">
                        <a:srgbClr val="A28949"/>
                      </a:gs>
                      <a:gs pos="100000">
                        <a:srgbClr val="FAE3B7"/>
                      </a:gs>
                    </a:gsLst>
                    <a:path path="circle">
                      <a:fillToRect l="100000" b="100000"/>
                    </a:path>
                    <a:tileRect t="-100000" r="-100000"/>
                  </a:gra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th-TH" sz="2000"/>
                  </a:p>
                </p:txBody>
              </p:sp>
            </p:grpSp>
            <p:grpSp>
              <p:nvGrpSpPr>
                <p:cNvPr id="37" name="กลุ่ม 4">
                  <a:extLst>
                    <a:ext uri="{FF2B5EF4-FFF2-40B4-BE49-F238E27FC236}">
                      <a16:creationId xmlns:a16="http://schemas.microsoft.com/office/drawing/2014/main" id="{33080593-C486-4A4E-A259-28A964353B4D}"/>
                    </a:ext>
                  </a:extLst>
                </p:cNvPr>
                <p:cNvGrpSpPr/>
                <p:nvPr/>
              </p:nvGrpSpPr>
              <p:grpSpPr>
                <a:xfrm>
                  <a:off x="7524888" y="4621292"/>
                  <a:ext cx="1619113" cy="531030"/>
                  <a:chOff x="9543115" y="6415804"/>
                  <a:chExt cx="2661401" cy="453428"/>
                </a:xfrm>
              </p:grpSpPr>
              <p:sp>
                <p:nvSpPr>
                  <p:cNvPr id="38" name="รูปแบบอิสระ: รูปร่าง 38">
                    <a:extLst>
                      <a:ext uri="{FF2B5EF4-FFF2-40B4-BE49-F238E27FC236}">
                        <a16:creationId xmlns:a16="http://schemas.microsoft.com/office/drawing/2014/main" id="{18287458-5345-45BB-A7B2-0AE1DDE4E433}"/>
                      </a:ext>
                    </a:extLst>
                  </p:cNvPr>
                  <p:cNvSpPr/>
                  <p:nvPr/>
                </p:nvSpPr>
                <p:spPr>
                  <a:xfrm>
                    <a:off x="9543115" y="6415804"/>
                    <a:ext cx="2661398" cy="441288"/>
                  </a:xfrm>
                  <a:custGeom>
                    <a:avLst/>
                    <a:gdLst>
                      <a:gd name="connsiteX0" fmla="*/ 437779 w 1373020"/>
                      <a:gd name="connsiteY0" fmla="*/ 0 h 426691"/>
                      <a:gd name="connsiteX1" fmla="*/ 1373020 w 1373020"/>
                      <a:gd name="connsiteY1" fmla="*/ 0 h 426691"/>
                      <a:gd name="connsiteX2" fmla="*/ 1373020 w 1373020"/>
                      <a:gd name="connsiteY2" fmla="*/ 426691 h 426691"/>
                      <a:gd name="connsiteX3" fmla="*/ 0 w 1373020"/>
                      <a:gd name="connsiteY3" fmla="*/ 426691 h 426691"/>
                      <a:gd name="connsiteX4" fmla="*/ 323208 w 1373020"/>
                      <a:gd name="connsiteY4" fmla="*/ 111669 h 426691"/>
                      <a:gd name="connsiteX5" fmla="*/ 437779 w 1373020"/>
                      <a:gd name="connsiteY5" fmla="*/ 0 h 4266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73020" h="426691">
                        <a:moveTo>
                          <a:pt x="437779" y="0"/>
                        </a:moveTo>
                        <a:lnTo>
                          <a:pt x="1373020" y="0"/>
                        </a:lnTo>
                        <a:lnTo>
                          <a:pt x="1373020" y="426691"/>
                        </a:lnTo>
                        <a:lnTo>
                          <a:pt x="0" y="426691"/>
                        </a:lnTo>
                        <a:lnTo>
                          <a:pt x="323208" y="111669"/>
                        </a:lnTo>
                        <a:lnTo>
                          <a:pt x="437779" y="0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FBE4AE"/>
                      </a:gs>
                      <a:gs pos="13000">
                        <a:srgbClr val="BD922A"/>
                      </a:gs>
                      <a:gs pos="21001">
                        <a:srgbClr val="BD922A"/>
                      </a:gs>
                      <a:gs pos="63000">
                        <a:srgbClr val="FBE4AE"/>
                      </a:gs>
                      <a:gs pos="67000">
                        <a:srgbClr val="BD922A"/>
                      </a:gs>
                      <a:gs pos="69000">
                        <a:srgbClr val="835E17"/>
                      </a:gs>
                      <a:gs pos="82001">
                        <a:srgbClr val="A28949"/>
                      </a:gs>
                      <a:gs pos="100000">
                        <a:srgbClr val="FAE3B7"/>
                      </a:gs>
                    </a:gsLst>
                    <a:lin ang="0" scaled="1"/>
                  </a:gra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th-TH" sz="2000"/>
                  </a:p>
                </p:txBody>
              </p:sp>
              <p:sp>
                <p:nvSpPr>
                  <p:cNvPr id="39" name="รูปแบบอิสระ: รูปร่าง 31">
                    <a:extLst>
                      <a:ext uri="{FF2B5EF4-FFF2-40B4-BE49-F238E27FC236}">
                        <a16:creationId xmlns:a16="http://schemas.microsoft.com/office/drawing/2014/main" id="{CB515603-CB57-4A48-B8A7-C4BD2C469F4B}"/>
                      </a:ext>
                    </a:extLst>
                  </p:cNvPr>
                  <p:cNvSpPr/>
                  <p:nvPr/>
                </p:nvSpPr>
                <p:spPr>
                  <a:xfrm>
                    <a:off x="9543115" y="6510930"/>
                    <a:ext cx="2661401" cy="358302"/>
                  </a:xfrm>
                  <a:custGeom>
                    <a:avLst/>
                    <a:gdLst>
                      <a:gd name="connsiteX0" fmla="*/ 349528 w 1399340"/>
                      <a:gd name="connsiteY0" fmla="*/ 0 h 340675"/>
                      <a:gd name="connsiteX1" fmla="*/ 1399340 w 1399340"/>
                      <a:gd name="connsiteY1" fmla="*/ 0 h 340675"/>
                      <a:gd name="connsiteX2" fmla="*/ 1399340 w 1399340"/>
                      <a:gd name="connsiteY2" fmla="*/ 340675 h 340675"/>
                      <a:gd name="connsiteX3" fmla="*/ 0 w 1399340"/>
                      <a:gd name="connsiteY3" fmla="*/ 340675 h 340675"/>
                      <a:gd name="connsiteX4" fmla="*/ 349528 w 1399340"/>
                      <a:gd name="connsiteY4" fmla="*/ 0 h 3406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99340" h="340675">
                        <a:moveTo>
                          <a:pt x="349528" y="0"/>
                        </a:moveTo>
                        <a:lnTo>
                          <a:pt x="1399340" y="0"/>
                        </a:lnTo>
                        <a:lnTo>
                          <a:pt x="1399340" y="340675"/>
                        </a:lnTo>
                        <a:lnTo>
                          <a:pt x="0" y="340675"/>
                        </a:lnTo>
                        <a:lnTo>
                          <a:pt x="349528" y="0"/>
                        </a:lnTo>
                        <a:close/>
                      </a:path>
                    </a:pathLst>
                  </a:custGeom>
                  <a:solidFill>
                    <a:srgbClr val="00206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th-TH" sz="2000"/>
                  </a:p>
                </p:txBody>
              </p:sp>
            </p:grpSp>
          </p:grpSp>
          <p:pic>
            <p:nvPicPr>
              <p:cNvPr id="30" name="Picture 23">
                <a:extLst>
                  <a:ext uri="{FF2B5EF4-FFF2-40B4-BE49-F238E27FC236}">
                    <a16:creationId xmlns:a16="http://schemas.microsoft.com/office/drawing/2014/main" id="{A9FCDA38-8F0B-49DF-8F2E-B899B1F3623D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7699853" y="5264104"/>
                <a:ext cx="625615" cy="408428"/>
              </a:xfrm>
              <a:prstGeom prst="rect">
                <a:avLst/>
              </a:prstGeom>
            </p:spPr>
          </p:pic>
          <p:pic>
            <p:nvPicPr>
              <p:cNvPr id="31" name="Picture 24">
                <a:extLst>
                  <a:ext uri="{FF2B5EF4-FFF2-40B4-BE49-F238E27FC236}">
                    <a16:creationId xmlns:a16="http://schemas.microsoft.com/office/drawing/2014/main" id="{199745AA-CFB3-443D-A566-E11575BA5223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6440755" y="5252961"/>
                <a:ext cx="384697" cy="433336"/>
              </a:xfrm>
              <a:prstGeom prst="rect">
                <a:avLst/>
              </a:prstGeom>
            </p:spPr>
          </p:pic>
          <p:pic>
            <p:nvPicPr>
              <p:cNvPr id="32" name="Picture 35">
                <a:extLst>
                  <a:ext uri="{FF2B5EF4-FFF2-40B4-BE49-F238E27FC236}">
                    <a16:creationId xmlns:a16="http://schemas.microsoft.com/office/drawing/2014/main" id="{9584FECB-F937-4F01-8CDD-C92F98A2F1BC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6882063" y="5338458"/>
                <a:ext cx="373365" cy="309768"/>
              </a:xfrm>
              <a:prstGeom prst="rect">
                <a:avLst/>
              </a:prstGeom>
            </p:spPr>
          </p:pic>
          <p:pic>
            <p:nvPicPr>
              <p:cNvPr id="33" name="Picture 36">
                <a:extLst>
                  <a:ext uri="{FF2B5EF4-FFF2-40B4-BE49-F238E27FC236}">
                    <a16:creationId xmlns:a16="http://schemas.microsoft.com/office/drawing/2014/main" id="{62FFD426-AD6C-47DA-99D3-A7217E240C18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5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7345100" y="5340250"/>
                <a:ext cx="281130" cy="303691"/>
              </a:xfrm>
              <a:prstGeom prst="rect">
                <a:avLst/>
              </a:prstGeom>
            </p:spPr>
          </p:pic>
          <p:pic>
            <p:nvPicPr>
              <p:cNvPr id="34" name="Picture 2" descr="C:\Users\Administrator\Desktop\change for good.png"/>
              <p:cNvPicPr>
                <a:picLocks noChangeAspect="1" noChangeArrowheads="1"/>
              </p:cNvPicPr>
              <p:nvPr/>
            </p:nvPicPr>
            <p:blipFill>
              <a:blip r:embed="rId6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606130" y="5281839"/>
                <a:ext cx="890907" cy="501037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sp>
            <p:nvSpPr>
              <p:cNvPr id="35" name="รูปแบบอิสระ: รูปร่าง 49">
                <a:extLst>
                  <a:ext uri="{FF2B5EF4-FFF2-40B4-BE49-F238E27FC236}">
                    <a16:creationId xmlns:a16="http://schemas.microsoft.com/office/drawing/2014/main" id="{0CC04605-512B-40BA-BB6C-C4CA6329F254}"/>
                  </a:ext>
                </a:extLst>
              </p:cNvPr>
              <p:cNvSpPr/>
              <p:nvPr/>
            </p:nvSpPr>
            <p:spPr>
              <a:xfrm rot="1816843">
                <a:off x="8384884" y="5134125"/>
                <a:ext cx="366819" cy="715174"/>
              </a:xfrm>
              <a:custGeom>
                <a:avLst/>
                <a:gdLst>
                  <a:gd name="connsiteX0" fmla="*/ 411471 w 524882"/>
                  <a:gd name="connsiteY0" fmla="*/ 0 h 426691"/>
                  <a:gd name="connsiteX1" fmla="*/ 524882 w 524882"/>
                  <a:gd name="connsiteY1" fmla="*/ 0 h 426691"/>
                  <a:gd name="connsiteX2" fmla="*/ 113411 w 524882"/>
                  <a:gd name="connsiteY2" fmla="*/ 426691 h 426691"/>
                  <a:gd name="connsiteX3" fmla="*/ 0 w 524882"/>
                  <a:gd name="connsiteY3" fmla="*/ 426691 h 426691"/>
                  <a:gd name="connsiteX4" fmla="*/ 411471 w 524882"/>
                  <a:gd name="connsiteY4" fmla="*/ 0 h 4266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24882" h="426691">
                    <a:moveTo>
                      <a:pt x="411471" y="0"/>
                    </a:moveTo>
                    <a:lnTo>
                      <a:pt x="524882" y="0"/>
                    </a:lnTo>
                    <a:lnTo>
                      <a:pt x="113411" y="426691"/>
                    </a:lnTo>
                    <a:lnTo>
                      <a:pt x="0" y="426691"/>
                    </a:lnTo>
                    <a:lnTo>
                      <a:pt x="411471" y="0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rgbClr val="FBE4AE"/>
                  </a:gs>
                  <a:gs pos="13000">
                    <a:srgbClr val="BD922A"/>
                  </a:gs>
                  <a:gs pos="21001">
                    <a:srgbClr val="BD922A"/>
                  </a:gs>
                  <a:gs pos="63000">
                    <a:srgbClr val="FBE4AE"/>
                  </a:gs>
                  <a:gs pos="67000">
                    <a:srgbClr val="BD922A"/>
                  </a:gs>
                  <a:gs pos="69000">
                    <a:srgbClr val="835E17"/>
                  </a:gs>
                  <a:gs pos="82001">
                    <a:srgbClr val="A28949"/>
                  </a:gs>
                  <a:gs pos="100000">
                    <a:srgbClr val="FAE3B7"/>
                  </a:gs>
                </a:gsLst>
                <a:path path="circle">
                  <a:fillToRect l="100000" b="100000"/>
                </a:path>
                <a:tileRect t="-100000" r="-10000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th-TH" sz="2000"/>
              </a:p>
            </p:txBody>
          </p:sp>
        </p:grpSp>
        <p:sp>
          <p:nvSpPr>
            <p:cNvPr id="28" name="TextBox 7"/>
            <p:cNvSpPr txBox="1"/>
            <p:nvPr/>
          </p:nvSpPr>
          <p:spPr>
            <a:xfrm>
              <a:off x="216981" y="5442506"/>
              <a:ext cx="5166910" cy="24622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th-TH" sz="1000" b="1" dirty="0">
                  <a:solidFill>
                    <a:schemeClr val="bg1"/>
                  </a:solidFill>
                  <a:latin typeface="Chulabhorn Likit Text" panose="00000500000000000000" pitchFamily="50" charset="-34"/>
                  <a:cs typeface="Chulabhorn Likit Text" panose="00000500000000000000" pitchFamily="50" charset="-34"/>
                </a:rPr>
                <a:t>เศรษฐกิจฐานรากมั่นคง ชุมชนเข้มแข็งอย่างยั่งยืน ด้วยหลักปรัชญาของเศรษฐกิจพอเพียง</a:t>
              </a:r>
            </a:p>
          </p:txBody>
        </p:sp>
      </p:grpSp>
      <p:grpSp>
        <p:nvGrpSpPr>
          <p:cNvPr id="54" name="Group 53"/>
          <p:cNvGrpSpPr/>
          <p:nvPr/>
        </p:nvGrpSpPr>
        <p:grpSpPr>
          <a:xfrm>
            <a:off x="-23582" y="-361931"/>
            <a:ext cx="10332648" cy="1385058"/>
            <a:chOff x="-23582" y="-361931"/>
            <a:chExt cx="10332648" cy="1385058"/>
          </a:xfrm>
        </p:grpSpPr>
        <p:grpSp>
          <p:nvGrpSpPr>
            <p:cNvPr id="55" name="กลุ่ม 25">
              <a:extLst>
                <a:ext uri="{FF2B5EF4-FFF2-40B4-BE49-F238E27FC236}">
                  <a16:creationId xmlns:a16="http://schemas.microsoft.com/office/drawing/2014/main" id="{7D06518B-9B45-4201-A300-3BEEF5DCD03B}"/>
                </a:ext>
              </a:extLst>
            </p:cNvPr>
            <p:cNvGrpSpPr/>
            <p:nvPr/>
          </p:nvGrpSpPr>
          <p:grpSpPr>
            <a:xfrm>
              <a:off x="-23582" y="-361931"/>
              <a:ext cx="10201628" cy="1385058"/>
              <a:chOff x="-21224" y="-365563"/>
              <a:chExt cx="9181465" cy="1246552"/>
            </a:xfrm>
          </p:grpSpPr>
          <p:sp>
            <p:nvSpPr>
              <p:cNvPr id="58" name="รูปแบบอิสระ: รูปร่าง 62">
                <a:extLst>
                  <a:ext uri="{FF2B5EF4-FFF2-40B4-BE49-F238E27FC236}">
                    <a16:creationId xmlns:a16="http://schemas.microsoft.com/office/drawing/2014/main" id="{763F6E50-E3DE-4F2F-B389-800C6A2058F9}"/>
                  </a:ext>
                </a:extLst>
              </p:cNvPr>
              <p:cNvSpPr/>
              <p:nvPr/>
            </p:nvSpPr>
            <p:spPr>
              <a:xfrm rot="10800000">
                <a:off x="-21224" y="349041"/>
                <a:ext cx="7820283" cy="100071"/>
              </a:xfrm>
              <a:custGeom>
                <a:avLst/>
                <a:gdLst>
                  <a:gd name="connsiteX0" fmla="*/ 437779 w 1373020"/>
                  <a:gd name="connsiteY0" fmla="*/ 0 h 426691"/>
                  <a:gd name="connsiteX1" fmla="*/ 1373020 w 1373020"/>
                  <a:gd name="connsiteY1" fmla="*/ 0 h 426691"/>
                  <a:gd name="connsiteX2" fmla="*/ 1373020 w 1373020"/>
                  <a:gd name="connsiteY2" fmla="*/ 426691 h 426691"/>
                  <a:gd name="connsiteX3" fmla="*/ 0 w 1373020"/>
                  <a:gd name="connsiteY3" fmla="*/ 426691 h 426691"/>
                  <a:gd name="connsiteX4" fmla="*/ 323208 w 1373020"/>
                  <a:gd name="connsiteY4" fmla="*/ 111669 h 426691"/>
                  <a:gd name="connsiteX5" fmla="*/ 437779 w 1373020"/>
                  <a:gd name="connsiteY5" fmla="*/ 0 h 4266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373020" h="426691">
                    <a:moveTo>
                      <a:pt x="437779" y="0"/>
                    </a:moveTo>
                    <a:lnTo>
                      <a:pt x="1373020" y="0"/>
                    </a:lnTo>
                    <a:lnTo>
                      <a:pt x="1373020" y="426691"/>
                    </a:lnTo>
                    <a:lnTo>
                      <a:pt x="0" y="426691"/>
                    </a:lnTo>
                    <a:lnTo>
                      <a:pt x="323208" y="111669"/>
                    </a:lnTo>
                    <a:lnTo>
                      <a:pt x="437779" y="0"/>
                    </a:lnTo>
                    <a:close/>
                  </a:path>
                </a:pathLst>
              </a:custGeom>
              <a:gradFill>
                <a:gsLst>
                  <a:gs pos="0">
                    <a:srgbClr val="FBE4AE"/>
                  </a:gs>
                  <a:gs pos="13000">
                    <a:srgbClr val="BD922A"/>
                  </a:gs>
                  <a:gs pos="21001">
                    <a:srgbClr val="BD922A"/>
                  </a:gs>
                  <a:gs pos="63000">
                    <a:srgbClr val="FBE4AE"/>
                  </a:gs>
                  <a:gs pos="67000">
                    <a:srgbClr val="BD922A"/>
                  </a:gs>
                  <a:gs pos="69000">
                    <a:srgbClr val="835E17"/>
                  </a:gs>
                  <a:gs pos="82001">
                    <a:srgbClr val="A28949"/>
                  </a:gs>
                  <a:gs pos="100000">
                    <a:srgbClr val="FAE3B7"/>
                  </a:gs>
                </a:gsLst>
                <a:lin ang="0" scaled="1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th-TH" sz="2000" dirty="0"/>
              </a:p>
            </p:txBody>
          </p:sp>
          <p:sp>
            <p:nvSpPr>
              <p:cNvPr id="59" name="รูปแบบอิสระ: รูปร่าง 62">
                <a:extLst>
                  <a:ext uri="{FF2B5EF4-FFF2-40B4-BE49-F238E27FC236}">
                    <a16:creationId xmlns:a16="http://schemas.microsoft.com/office/drawing/2014/main" id="{6170159F-B4D3-4017-9CD6-524599548825}"/>
                  </a:ext>
                </a:extLst>
              </p:cNvPr>
              <p:cNvSpPr/>
              <p:nvPr/>
            </p:nvSpPr>
            <p:spPr>
              <a:xfrm flipV="1">
                <a:off x="5266749" y="-20538"/>
                <a:ext cx="3893491" cy="487172"/>
              </a:xfrm>
              <a:custGeom>
                <a:avLst/>
                <a:gdLst>
                  <a:gd name="connsiteX0" fmla="*/ 437779 w 1373020"/>
                  <a:gd name="connsiteY0" fmla="*/ 0 h 426691"/>
                  <a:gd name="connsiteX1" fmla="*/ 1373020 w 1373020"/>
                  <a:gd name="connsiteY1" fmla="*/ 0 h 426691"/>
                  <a:gd name="connsiteX2" fmla="*/ 1373020 w 1373020"/>
                  <a:gd name="connsiteY2" fmla="*/ 426691 h 426691"/>
                  <a:gd name="connsiteX3" fmla="*/ 0 w 1373020"/>
                  <a:gd name="connsiteY3" fmla="*/ 426691 h 426691"/>
                  <a:gd name="connsiteX4" fmla="*/ 323208 w 1373020"/>
                  <a:gd name="connsiteY4" fmla="*/ 111669 h 426691"/>
                  <a:gd name="connsiteX5" fmla="*/ 437779 w 1373020"/>
                  <a:gd name="connsiteY5" fmla="*/ 0 h 4266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373020" h="426691">
                    <a:moveTo>
                      <a:pt x="437779" y="0"/>
                    </a:moveTo>
                    <a:lnTo>
                      <a:pt x="1373020" y="0"/>
                    </a:lnTo>
                    <a:lnTo>
                      <a:pt x="1373020" y="426691"/>
                    </a:lnTo>
                    <a:lnTo>
                      <a:pt x="0" y="426691"/>
                    </a:lnTo>
                    <a:lnTo>
                      <a:pt x="323208" y="111669"/>
                    </a:lnTo>
                    <a:lnTo>
                      <a:pt x="437779" y="0"/>
                    </a:lnTo>
                    <a:close/>
                  </a:path>
                </a:pathLst>
              </a:custGeom>
              <a:gradFill>
                <a:gsLst>
                  <a:gs pos="0">
                    <a:srgbClr val="FBE4AE"/>
                  </a:gs>
                  <a:gs pos="13000">
                    <a:srgbClr val="BD922A"/>
                  </a:gs>
                  <a:gs pos="21001">
                    <a:srgbClr val="BD922A"/>
                  </a:gs>
                  <a:gs pos="63000">
                    <a:srgbClr val="FBE4AE"/>
                  </a:gs>
                  <a:gs pos="67000">
                    <a:srgbClr val="BD922A"/>
                  </a:gs>
                  <a:gs pos="69000">
                    <a:srgbClr val="835E17"/>
                  </a:gs>
                  <a:gs pos="82001">
                    <a:srgbClr val="A28949"/>
                  </a:gs>
                  <a:gs pos="100000">
                    <a:srgbClr val="FAE3B7"/>
                  </a:gs>
                </a:gsLst>
                <a:lin ang="0" scaled="1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th-TH" sz="2000" dirty="0"/>
              </a:p>
            </p:txBody>
          </p:sp>
          <p:sp>
            <p:nvSpPr>
              <p:cNvPr id="60" name="สี่เหลี่ยมผืนผ้า 11">
                <a:extLst>
                  <a:ext uri="{FF2B5EF4-FFF2-40B4-BE49-F238E27FC236}">
                    <a16:creationId xmlns:a16="http://schemas.microsoft.com/office/drawing/2014/main" id="{F9F4841F-3BBC-4457-AA88-3D070EC45B06}"/>
                  </a:ext>
                </a:extLst>
              </p:cNvPr>
              <p:cNvSpPr/>
              <p:nvPr/>
            </p:nvSpPr>
            <p:spPr>
              <a:xfrm>
                <a:off x="0" y="-57269"/>
                <a:ext cx="9160241" cy="404810"/>
              </a:xfrm>
              <a:prstGeom prst="rect">
                <a:avLst/>
              </a:prstGeom>
              <a:solidFill>
                <a:srgbClr val="002060"/>
              </a:solidFill>
              <a:ln>
                <a:solidFill>
                  <a:schemeClr val="accent4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endParaRPr lang="th-TH" sz="1200" b="1" dirty="0">
                  <a:solidFill>
                    <a:schemeClr val="bg1"/>
                  </a:solidFill>
                  <a:latin typeface="Chulabhorn Likit Text" panose="00000500000000000000" pitchFamily="50" charset="-34"/>
                  <a:cs typeface="Chulabhorn Likit Text" panose="00000500000000000000" pitchFamily="50" charset="-34"/>
                </a:endParaRPr>
              </a:p>
            </p:txBody>
          </p:sp>
          <p:sp>
            <p:nvSpPr>
              <p:cNvPr id="61" name="วงรี 13">
                <a:extLst>
                  <a:ext uri="{FF2B5EF4-FFF2-40B4-BE49-F238E27FC236}">
                    <a16:creationId xmlns:a16="http://schemas.microsoft.com/office/drawing/2014/main" id="{26798FC3-BA23-4F57-9494-6FF28D367843}"/>
                  </a:ext>
                </a:extLst>
              </p:cNvPr>
              <p:cNvSpPr/>
              <p:nvPr/>
            </p:nvSpPr>
            <p:spPr>
              <a:xfrm>
                <a:off x="5364490" y="-365563"/>
                <a:ext cx="1840389" cy="1246552"/>
              </a:xfrm>
              <a:prstGeom prst="ellipse">
                <a:avLst/>
              </a:prstGeom>
              <a:solidFill>
                <a:srgbClr val="FBF7F1"/>
              </a:solidFill>
              <a:ln>
                <a:noFill/>
              </a:ln>
              <a:effectLst>
                <a:softEdge rad="31750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2000" dirty="0"/>
              </a:p>
            </p:txBody>
          </p:sp>
          <p:pic>
            <p:nvPicPr>
              <p:cNvPr id="62" name="รูปภาพ 65">
                <a:extLst>
                  <a:ext uri="{FF2B5EF4-FFF2-40B4-BE49-F238E27FC236}">
                    <a16:creationId xmlns:a16="http://schemas.microsoft.com/office/drawing/2014/main" id="{FF1C8559-7F07-4282-B711-DDC3A7946EB7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r="65168" b="30186"/>
              <a:stretch/>
            </p:blipFill>
            <p:spPr>
              <a:xfrm>
                <a:off x="5911596" y="-52058"/>
                <a:ext cx="760236" cy="501554"/>
              </a:xfrm>
              <a:custGeom>
                <a:avLst/>
                <a:gdLst>
                  <a:gd name="connsiteX0" fmla="*/ 0 w 1500565"/>
                  <a:gd name="connsiteY0" fmla="*/ 0 h 990006"/>
                  <a:gd name="connsiteX1" fmla="*/ 1500565 w 1500565"/>
                  <a:gd name="connsiteY1" fmla="*/ 0 h 990006"/>
                  <a:gd name="connsiteX2" fmla="*/ 1500565 w 1500565"/>
                  <a:gd name="connsiteY2" fmla="*/ 699241 h 990006"/>
                  <a:gd name="connsiteX3" fmla="*/ 1454656 w 1500565"/>
                  <a:gd name="connsiteY3" fmla="*/ 699241 h 990006"/>
                  <a:gd name="connsiteX4" fmla="*/ 1454656 w 1500565"/>
                  <a:gd name="connsiteY4" fmla="*/ 958222 h 990006"/>
                  <a:gd name="connsiteX5" fmla="*/ 1500565 w 1500565"/>
                  <a:gd name="connsiteY5" fmla="*/ 958222 h 990006"/>
                  <a:gd name="connsiteX6" fmla="*/ 1500565 w 1500565"/>
                  <a:gd name="connsiteY6" fmla="*/ 990006 h 990006"/>
                  <a:gd name="connsiteX7" fmla="*/ 0 w 1500565"/>
                  <a:gd name="connsiteY7" fmla="*/ 990006 h 9900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00565" h="990006">
                    <a:moveTo>
                      <a:pt x="0" y="0"/>
                    </a:moveTo>
                    <a:lnTo>
                      <a:pt x="1500565" y="0"/>
                    </a:lnTo>
                    <a:lnTo>
                      <a:pt x="1500565" y="699241"/>
                    </a:lnTo>
                    <a:lnTo>
                      <a:pt x="1454656" y="699241"/>
                    </a:lnTo>
                    <a:lnTo>
                      <a:pt x="1454656" y="958222"/>
                    </a:lnTo>
                    <a:lnTo>
                      <a:pt x="1500565" y="958222"/>
                    </a:lnTo>
                    <a:lnTo>
                      <a:pt x="1500565" y="990006"/>
                    </a:lnTo>
                    <a:lnTo>
                      <a:pt x="0" y="990006"/>
                    </a:lnTo>
                    <a:close/>
                  </a:path>
                </a:pathLst>
              </a:custGeom>
            </p:spPr>
          </p:pic>
        </p:grpSp>
        <p:sp>
          <p:nvSpPr>
            <p:cNvPr id="56" name="กล่องข้อความ 8">
              <a:extLst>
                <a:ext uri="{FF2B5EF4-FFF2-40B4-BE49-F238E27FC236}">
                  <a16:creationId xmlns:a16="http://schemas.microsoft.com/office/drawing/2014/main" id="{BF84CABE-5C70-4013-8958-0D4F9CD0D474}"/>
                </a:ext>
              </a:extLst>
            </p:cNvPr>
            <p:cNvSpPr txBox="1"/>
            <p:nvPr/>
          </p:nvSpPr>
          <p:spPr>
            <a:xfrm>
              <a:off x="7815870" y="-24981"/>
              <a:ext cx="2493196" cy="49859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lnSpc>
                  <a:spcPct val="110000"/>
                </a:lnSpc>
              </a:pPr>
              <a:r>
                <a:rPr lang="en-US" sz="1200" b="1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Chulabhorn Likit Text" panose="00000500000000000000" pitchFamily="50" charset="-34"/>
                  <a:cs typeface="Chulabhorn Likit Text" panose="00000500000000000000" pitchFamily="50" charset="-34"/>
                </a:rPr>
                <a:t>60 </a:t>
              </a:r>
              <a:r>
                <a:rPr lang="th-TH" sz="1200" b="1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Chulabhorn Likit Text" panose="00000500000000000000" pitchFamily="50" charset="-34"/>
                  <a:cs typeface="Chulabhorn Likit Text" panose="00000500000000000000" pitchFamily="50" charset="-34"/>
                </a:rPr>
                <a:t>ปี กรมการพัฒนาชุมชน</a:t>
              </a:r>
            </a:p>
            <a:p>
              <a:pPr>
                <a:lnSpc>
                  <a:spcPct val="110000"/>
                </a:lnSpc>
              </a:pPr>
              <a:r>
                <a:rPr lang="th-TH" sz="1200" b="1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Chulabhorn Likit Text" panose="00000500000000000000" pitchFamily="50" charset="-34"/>
                  <a:cs typeface="Chulabhorn Likit Text" panose="00000500000000000000" pitchFamily="50" charset="-34"/>
                </a:rPr>
                <a:t>สร้างสรรค์ชุมชน สร้างคน สร้างชาติ</a:t>
              </a:r>
              <a:endParaRPr lang="en-US" sz="12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hulabhorn Likit Text" panose="00000500000000000000" pitchFamily="50" charset="-34"/>
                <a:cs typeface="Chulabhorn Likit Text" panose="00000500000000000000" pitchFamily="50" charset="-34"/>
              </a:endParaRPr>
            </a:p>
          </p:txBody>
        </p:sp>
        <p:sp>
          <p:nvSpPr>
            <p:cNvPr id="57" name="สี่เหลี่ยมผืนผ้ามุมมน 89">
              <a:extLst>
                <a:ext uri="{FF2B5EF4-FFF2-40B4-BE49-F238E27FC236}">
                  <a16:creationId xmlns:a16="http://schemas.microsoft.com/office/drawing/2014/main" id="{DBD58DB1-2D1D-473D-B9E5-40B9622A67E9}"/>
                </a:ext>
              </a:extLst>
            </p:cNvPr>
            <p:cNvSpPr/>
            <p:nvPr/>
          </p:nvSpPr>
          <p:spPr>
            <a:xfrm>
              <a:off x="376266" y="-13115"/>
              <a:ext cx="4815478" cy="433808"/>
            </a:xfrm>
            <a:prstGeom prst="round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t"/>
            <a:lstStyle/>
            <a:p>
              <a:r>
                <a:rPr lang="th-TH" sz="1200" b="1" dirty="0">
                  <a:solidFill>
                    <a:schemeClr val="bg1"/>
                  </a:solidFill>
                  <a:latin typeface="Chulabhorn Likit Text" panose="00000500000000000000" pitchFamily="50" charset="-34"/>
                  <a:cs typeface="Chulabhorn Likit Text" panose="00000500000000000000" pitchFamily="50" charset="-34"/>
                </a:rPr>
                <a:t>การเบิกจ่ายงบประมาณกองทุนพัฒนาบทบาทสตรี </a:t>
              </a:r>
              <a:br>
                <a:rPr lang="th-TH" sz="1200" b="1" dirty="0">
                  <a:solidFill>
                    <a:schemeClr val="bg1"/>
                  </a:solidFill>
                  <a:latin typeface="Chulabhorn Likit Text" panose="00000500000000000000" pitchFamily="50" charset="-34"/>
                  <a:cs typeface="Chulabhorn Likit Text" panose="00000500000000000000" pitchFamily="50" charset="-34"/>
                </a:rPr>
              </a:br>
              <a:r>
                <a:rPr lang="th-TH" sz="1200" b="1" dirty="0">
                  <a:solidFill>
                    <a:schemeClr val="bg1"/>
                  </a:solidFill>
                  <a:latin typeface="Chulabhorn Likit Text" panose="00000500000000000000" pitchFamily="50" charset="-34"/>
                  <a:cs typeface="Chulabhorn Likit Text" panose="00000500000000000000" pitchFamily="50" charset="-34"/>
                </a:rPr>
                <a:t>ประจำปีงบประมาณ พ.ศ. 2566 (ข้อมูล ณ 23 พฤษภาคม 2566) (ต่อ)</a:t>
              </a:r>
            </a:p>
          </p:txBody>
        </p:sp>
      </p:grpSp>
      <p:graphicFrame>
        <p:nvGraphicFramePr>
          <p:cNvPr id="2" name="Table 32">
            <a:extLst>
              <a:ext uri="{FF2B5EF4-FFF2-40B4-BE49-F238E27FC236}">
                <a16:creationId xmlns:a16="http://schemas.microsoft.com/office/drawing/2014/main" id="{2EA90F75-1F36-C5AA-270A-A054D51D38F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842515084"/>
              </p:ext>
            </p:extLst>
          </p:nvPr>
        </p:nvGraphicFramePr>
        <p:xfrm>
          <a:off x="115747" y="634385"/>
          <a:ext cx="9872483" cy="4577998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4818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27168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401858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392512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758768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1549625">
                  <a:extLst>
                    <a:ext uri="{9D8B030D-6E8A-4147-A177-3AD203B41FA5}">
                      <a16:colId xmlns:a16="http://schemas.microsoft.com/office/drawing/2014/main" val="934870095"/>
                    </a:ext>
                  </a:extLst>
                </a:gridCol>
                <a:gridCol w="1672883">
                  <a:extLst>
                    <a:ext uri="{9D8B030D-6E8A-4147-A177-3AD203B41FA5}">
                      <a16:colId xmlns:a16="http://schemas.microsoft.com/office/drawing/2014/main" val="1470791809"/>
                    </a:ext>
                  </a:extLst>
                </a:gridCol>
                <a:gridCol w="1176966">
                  <a:extLst>
                    <a:ext uri="{9D8B030D-6E8A-4147-A177-3AD203B41FA5}">
                      <a16:colId xmlns:a16="http://schemas.microsoft.com/office/drawing/2014/main" val="3504360862"/>
                    </a:ext>
                  </a:extLst>
                </a:gridCol>
              </a:tblGrid>
              <a:tr h="452860">
                <a:tc rowSpan="2">
                  <a:txBody>
                    <a:bodyPr/>
                    <a:lstStyle/>
                    <a:p>
                      <a:pPr algn="ctr"/>
                      <a:r>
                        <a:rPr lang="th-TH" sz="1200" b="1" spc="-30" baseline="0" dirty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ลำดับที่</a:t>
                      </a:r>
                    </a:p>
                  </a:txBody>
                  <a:tcPr marL="76200" marR="76200" marT="38100" marB="381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4D4E2">
                        <a:alpha val="60000"/>
                      </a:srgb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th-TH" sz="1200" b="1" dirty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จังหวัด</a:t>
                      </a:r>
                    </a:p>
                  </a:txBody>
                  <a:tcPr marL="76200" marR="76200" marT="38100" marB="381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4D4E2">
                        <a:alpha val="6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th-TH" sz="1200" b="1" dirty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งบประมาณจัดสรร</a:t>
                      </a:r>
                    </a:p>
                  </a:txBody>
                  <a:tcPr marL="76200" marR="76200" marT="38100" marB="381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4D4E2">
                        <a:alpha val="60000"/>
                      </a:srgb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/>
                      <a:r>
                        <a:rPr lang="th-TH" sz="1200" b="1" dirty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ผลการเบิกจ่าย</a:t>
                      </a:r>
                    </a:p>
                  </a:txBody>
                  <a:tcPr marL="76200" marR="76200" marT="38100" marB="381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4D4E2">
                        <a:alpha val="60000"/>
                      </a:srgb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th-TH" sz="1300" dirty="0">
                        <a:solidFill>
                          <a:srgbClr val="002060"/>
                        </a:solidFill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anchor="ctr">
                    <a:solidFill>
                      <a:schemeClr val="accent1">
                        <a:lumMod val="40000"/>
                        <a:lumOff val="60000"/>
                        <a:alpha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th-TH" sz="1200" b="1" dirty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เป้าหมายไตรมาสที่ 3 (77 </a:t>
                      </a:r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%)</a:t>
                      </a:r>
                    </a:p>
                  </a:txBody>
                  <a:tcPr marL="76200" marR="76200" marT="38100" marB="381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4D4E2">
                        <a:alpha val="6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h-TH" sz="1200" b="1" dirty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สูง/ต่ำ กว่าเป้าหมาย</a:t>
                      </a:r>
                      <a:br>
                        <a:rPr lang="th-TH" sz="1200" b="1" dirty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</a:br>
                      <a:r>
                        <a:rPr lang="th-TH" sz="1200" b="1" dirty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ผลการเบิกจ่าย</a:t>
                      </a:r>
                    </a:p>
                  </a:txBody>
                  <a:tcPr marL="76200" marR="76200" marT="38100" marB="381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4D4E2">
                        <a:alpha val="6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th-TH" sz="1200" b="1" dirty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คงเหลืองบประมาณ</a:t>
                      </a:r>
                    </a:p>
                  </a:txBody>
                  <a:tcPr marL="76200" marR="76200" marT="38100" marB="381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4D4E2">
                        <a:alpha val="6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66479">
                <a:tc vMerge="1">
                  <a:txBody>
                    <a:bodyPr/>
                    <a:lstStyle/>
                    <a:p>
                      <a:pPr algn="ctr"/>
                      <a:endParaRPr lang="th-TH" sz="1300" b="1" dirty="0">
                        <a:solidFill>
                          <a:srgbClr val="002060"/>
                        </a:solidFill>
                        <a:latin typeface="Chulabhorn Likit Text Light" panose="00000400000000000000" pitchFamily="50" charset="-34"/>
                        <a:cs typeface="Chulabhorn Likit Text Light" panose="00000400000000000000" pitchFamily="50" charset="-34"/>
                      </a:endParaRPr>
                    </a:p>
                  </a:txBody>
                  <a:tcPr marL="109728" marR="109728" marT="54864" marB="54864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pPr algn="l" fontAlgn="ctr"/>
                      <a:endParaRPr lang="th-TH" sz="1300" b="1" i="0" u="none" strike="noStrike" dirty="0">
                        <a:solidFill>
                          <a:srgbClr val="002060"/>
                        </a:solidFill>
                        <a:effectLst/>
                        <a:latin typeface="Chulabhorn Likit Text Light" panose="00000400000000000000" pitchFamily="50" charset="-34"/>
                        <a:cs typeface="Chulabhorn Likit Text Light" panose="00000400000000000000" pitchFamily="50" charset="-34"/>
                      </a:endParaRPr>
                    </a:p>
                  </a:txBody>
                  <a:tcPr marL="11430" marR="11430" marT="1143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th-TH" sz="1200" b="1" dirty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(บาท)</a:t>
                      </a:r>
                    </a:p>
                  </a:txBody>
                  <a:tcPr marL="76200" marR="76200" marT="38100" marB="381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4D4E2">
                        <a:alpha val="6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th-TH" sz="1200" b="1" dirty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เป็นเงิน (บาท)</a:t>
                      </a:r>
                    </a:p>
                  </a:txBody>
                  <a:tcPr marL="76200" marR="76200" marT="38100" marB="381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4D4E2">
                        <a:alpha val="6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200" b="1" i="0" u="none" strike="noStrike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ร้อยละ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4D4E2">
                        <a:alpha val="6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200" b="1" i="0" u="none" strike="noStrike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เป็นเงิน (บาท)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4D4E2">
                        <a:alpha val="6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200" b="1" i="0" u="none" strike="noStrike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ร้อยละ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4D4E2">
                        <a:alpha val="6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200" b="1" i="0" u="none" strike="noStrike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(บาท)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4D4E2">
                        <a:alpha val="6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58840699"/>
                  </a:ext>
                </a:extLst>
              </a:tr>
              <a:tr h="411938"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51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3">
                        <a:alpha val="7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อุบลราชธานี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3">
                        <a:alpha val="7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th-TH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13,144,715.00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3">
                        <a:alpha val="7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11,077,354.51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3">
                        <a:alpha val="7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84.27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3">
                        <a:alpha val="7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th-TH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10,121,430.55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3">
                        <a:alpha val="7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7.27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3">
                        <a:alpha val="7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2,067,360.49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3">
                        <a:alpha val="7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08878"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52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DF4F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th-TH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เชียงราย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DF4F5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th-TH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15,324,890.00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DF4F5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12,580,758.00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DF4F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82.09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DF4F5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th-TH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11,800,165.30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DF4F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5.09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DF4F5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2,744,132.00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DF4F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9585"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53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3">
                        <a:alpha val="7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th-TH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ลำปาง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3">
                        <a:alpha val="7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th-TH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10,249,215.00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3">
                        <a:alpha val="7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8,351,496.06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3">
                        <a:alpha val="7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81.48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3">
                        <a:alpha val="7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th-TH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7,891,895.55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3">
                        <a:alpha val="7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4.48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3">
                        <a:alpha val="7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1,897,718.94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3">
                        <a:alpha val="7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6894"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54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DF4F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อุตรดิตถ์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DF4F5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th-TH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</a:t>
                      </a:r>
                      <a:r>
                        <a:rPr lang="th-TH" sz="12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10,604,255.00 </a:t>
                      </a:r>
                      <a:endParaRPr lang="th-TH" sz="120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DF4F5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th-TH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8,226,238.10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DF4F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77.57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DF4F5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th-TH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 8,165,276.35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DF4F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0.57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DF4F5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2,378,016.90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DF4F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76894"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55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3">
                        <a:alpha val="7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ขอนแก่น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3">
                        <a:alpha val="7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th-TH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15,216,290.00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3">
                        <a:alpha val="7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11,444,355.10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3">
                        <a:alpha val="7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75.21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3">
                        <a:alpha val="7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th-TH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11,716,543.30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3">
                        <a:alpha val="7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-1.79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3">
                        <a:alpha val="7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3,771,934.90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3">
                        <a:alpha val="7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76894"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56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DF4F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สุราษฎร์ธานี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DF4F5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th-TH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11,214,265.00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DF4F5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8,385,888.37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DF4F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74.78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DF4F5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th-TH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  8,634,984.05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DF4F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-2.22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DF4F5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2,828,376.63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DF4F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76894"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57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3">
                        <a:alpha val="7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ชลบุรี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3">
                        <a:alpha val="7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th-TH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</a:t>
                      </a:r>
                      <a:r>
                        <a:rPr lang="th-TH" sz="12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12,451,065.00 </a:t>
                      </a:r>
                      <a:endParaRPr lang="th-TH" sz="120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3">
                        <a:alpha val="7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9,250,064.26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3">
                        <a:alpha val="7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74.29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3">
                        <a:alpha val="7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th-TH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 9,587,320.05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3">
                        <a:alpha val="7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-2.71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3">
                        <a:alpha val="7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3,201,000.74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3">
                        <a:alpha val="7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76894"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58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DF4F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สมุทรสงคราม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DF4F5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th-TH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6,763,705.00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DF4F5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4,902,145.95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DF4F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72.48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DF4F5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th-TH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</a:t>
                      </a:r>
                      <a:r>
                        <a:rPr lang="th-TH" sz="12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5,208,052.85 </a:t>
                      </a:r>
                      <a:endParaRPr lang="th-TH" sz="120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DF4F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-4.52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DF4F5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1,861,559.05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DF4F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76894"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59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3">
                        <a:alpha val="7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พะเยา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3">
                        <a:alpha val="7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th-TH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</a:t>
                      </a:r>
                      <a:r>
                        <a:rPr lang="th-TH" sz="12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10,565,655.00 </a:t>
                      </a:r>
                      <a:endParaRPr lang="th-TH" sz="120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3">
                        <a:alpha val="7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7,545,281.51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3">
                        <a:alpha val="7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71.41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3">
                        <a:alpha val="7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th-TH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 </a:t>
                      </a:r>
                      <a:r>
                        <a:rPr lang="th-TH" sz="12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8,135,554.35 </a:t>
                      </a:r>
                      <a:endParaRPr lang="th-TH" sz="120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3">
                        <a:alpha val="7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-5.59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3">
                        <a:alpha val="7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3,020,373.49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3">
                        <a:alpha val="7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76894"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60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DF4F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เลย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DF4F5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th-TH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</a:t>
                      </a:r>
                      <a:r>
                        <a:rPr lang="th-TH" sz="12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10,322,490.00 </a:t>
                      </a:r>
                      <a:endParaRPr lang="th-TH" sz="120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DF4F5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7,304,708.70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DF4F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70.76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DF4F5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th-TH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 7,948,317.30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DF4F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-6.24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DF4F5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th-TH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3,017,781.30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DF4F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761986281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6" name="Group 25"/>
          <p:cNvGrpSpPr/>
          <p:nvPr/>
        </p:nvGrpSpPr>
        <p:grpSpPr>
          <a:xfrm>
            <a:off x="-23583" y="5154909"/>
            <a:ext cx="10183585" cy="694389"/>
            <a:chOff x="-23583" y="5154909"/>
            <a:chExt cx="10183585" cy="694389"/>
          </a:xfrm>
        </p:grpSpPr>
        <p:grpSp>
          <p:nvGrpSpPr>
            <p:cNvPr id="27" name="Group 26"/>
            <p:cNvGrpSpPr/>
            <p:nvPr/>
          </p:nvGrpSpPr>
          <p:grpSpPr>
            <a:xfrm>
              <a:off x="-23583" y="5154909"/>
              <a:ext cx="10183585" cy="694389"/>
              <a:chOff x="-23583" y="5134125"/>
              <a:chExt cx="10183585" cy="715174"/>
            </a:xfrm>
          </p:grpSpPr>
          <p:grpSp>
            <p:nvGrpSpPr>
              <p:cNvPr id="29" name="กลุ่ม 1">
                <a:extLst>
                  <a:ext uri="{FF2B5EF4-FFF2-40B4-BE49-F238E27FC236}">
                    <a16:creationId xmlns:a16="http://schemas.microsoft.com/office/drawing/2014/main" id="{58DAA6D8-19A9-434E-BD10-9F227ECAADEE}"/>
                  </a:ext>
                </a:extLst>
              </p:cNvPr>
              <p:cNvGrpSpPr/>
              <p:nvPr/>
            </p:nvGrpSpPr>
            <p:grpSpPr>
              <a:xfrm>
                <a:off x="-23583" y="5274993"/>
                <a:ext cx="10183585" cy="470079"/>
                <a:chOff x="-21226" y="4621292"/>
                <a:chExt cx="9165227" cy="561020"/>
              </a:xfrm>
            </p:grpSpPr>
            <p:grpSp>
              <p:nvGrpSpPr>
                <p:cNvPr id="36" name="กลุ่ม 7">
                  <a:extLst>
                    <a:ext uri="{FF2B5EF4-FFF2-40B4-BE49-F238E27FC236}">
                      <a16:creationId xmlns:a16="http://schemas.microsoft.com/office/drawing/2014/main" id="{30C28730-7CDF-4231-A774-6A7122EB4AEA}"/>
                    </a:ext>
                  </a:extLst>
                </p:cNvPr>
                <p:cNvGrpSpPr/>
                <p:nvPr/>
              </p:nvGrpSpPr>
              <p:grpSpPr>
                <a:xfrm>
                  <a:off x="-21226" y="4635401"/>
                  <a:ext cx="5133813" cy="546911"/>
                  <a:chOff x="-45702" y="6428830"/>
                  <a:chExt cx="7109733" cy="450425"/>
                </a:xfrm>
              </p:grpSpPr>
              <p:sp>
                <p:nvSpPr>
                  <p:cNvPr id="40" name="รูปแบบอิสระ: รูปร่าง 55">
                    <a:extLst>
                      <a:ext uri="{FF2B5EF4-FFF2-40B4-BE49-F238E27FC236}">
                        <a16:creationId xmlns:a16="http://schemas.microsoft.com/office/drawing/2014/main" id="{447532BC-F1AF-418B-B954-69A21822D4D1}"/>
                      </a:ext>
                    </a:extLst>
                  </p:cNvPr>
                  <p:cNvSpPr/>
                  <p:nvPr/>
                </p:nvSpPr>
                <p:spPr>
                  <a:xfrm>
                    <a:off x="-16309" y="6508953"/>
                    <a:ext cx="6875685" cy="339767"/>
                  </a:xfrm>
                  <a:custGeom>
                    <a:avLst/>
                    <a:gdLst>
                      <a:gd name="connsiteX0" fmla="*/ 0 w 6028447"/>
                      <a:gd name="connsiteY0" fmla="*/ 0 h 339767"/>
                      <a:gd name="connsiteX1" fmla="*/ 6028447 w 6028447"/>
                      <a:gd name="connsiteY1" fmla="*/ 0 h 339767"/>
                      <a:gd name="connsiteX2" fmla="*/ 5679852 w 6028447"/>
                      <a:gd name="connsiteY2" fmla="*/ 339767 h 339767"/>
                      <a:gd name="connsiteX3" fmla="*/ 0 w 6028447"/>
                      <a:gd name="connsiteY3" fmla="*/ 339767 h 339767"/>
                      <a:gd name="connsiteX4" fmla="*/ 0 w 6028447"/>
                      <a:gd name="connsiteY4" fmla="*/ 0 h 3397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028447" h="339767">
                        <a:moveTo>
                          <a:pt x="0" y="0"/>
                        </a:moveTo>
                        <a:lnTo>
                          <a:pt x="6028447" y="0"/>
                        </a:lnTo>
                        <a:lnTo>
                          <a:pt x="5679852" y="339767"/>
                        </a:lnTo>
                        <a:lnTo>
                          <a:pt x="0" y="33976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206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th-TH" sz="2000" dirty="0"/>
                  </a:p>
                </p:txBody>
              </p:sp>
              <p:sp>
                <p:nvSpPr>
                  <p:cNvPr id="41" name="รูปแบบอิสระ: รูปร่าง 50">
                    <a:extLst>
                      <a:ext uri="{FF2B5EF4-FFF2-40B4-BE49-F238E27FC236}">
                        <a16:creationId xmlns:a16="http://schemas.microsoft.com/office/drawing/2014/main" id="{72AD55B9-27A4-40A2-86AD-A09FD1FBB379}"/>
                      </a:ext>
                    </a:extLst>
                  </p:cNvPr>
                  <p:cNvSpPr/>
                  <p:nvPr/>
                </p:nvSpPr>
                <p:spPr>
                  <a:xfrm>
                    <a:off x="-45702" y="6433550"/>
                    <a:ext cx="7025615" cy="426691"/>
                  </a:xfrm>
                  <a:custGeom>
                    <a:avLst/>
                    <a:gdLst>
                      <a:gd name="connsiteX0" fmla="*/ 0 w 6123140"/>
                      <a:gd name="connsiteY0" fmla="*/ 0 h 426691"/>
                      <a:gd name="connsiteX1" fmla="*/ 6123140 w 6123140"/>
                      <a:gd name="connsiteY1" fmla="*/ 0 h 426691"/>
                      <a:gd name="connsiteX2" fmla="*/ 6008569 w 6123140"/>
                      <a:gd name="connsiteY2" fmla="*/ 111669 h 426691"/>
                      <a:gd name="connsiteX3" fmla="*/ 5685361 w 6123140"/>
                      <a:gd name="connsiteY3" fmla="*/ 426691 h 426691"/>
                      <a:gd name="connsiteX4" fmla="*/ 5679852 w 6123140"/>
                      <a:gd name="connsiteY4" fmla="*/ 426691 h 426691"/>
                      <a:gd name="connsiteX5" fmla="*/ 6028447 w 6123140"/>
                      <a:gd name="connsiteY5" fmla="*/ 86924 h 426691"/>
                      <a:gd name="connsiteX6" fmla="*/ 0 w 6123140"/>
                      <a:gd name="connsiteY6" fmla="*/ 86924 h 426691"/>
                      <a:gd name="connsiteX7" fmla="*/ 0 w 6123140"/>
                      <a:gd name="connsiteY7" fmla="*/ 0 h 4266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123140" h="426691">
                        <a:moveTo>
                          <a:pt x="0" y="0"/>
                        </a:moveTo>
                        <a:lnTo>
                          <a:pt x="6123140" y="0"/>
                        </a:lnTo>
                        <a:lnTo>
                          <a:pt x="6008569" y="111669"/>
                        </a:lnTo>
                        <a:lnTo>
                          <a:pt x="5685361" y="426691"/>
                        </a:lnTo>
                        <a:lnTo>
                          <a:pt x="5679852" y="426691"/>
                        </a:lnTo>
                        <a:lnTo>
                          <a:pt x="6028447" y="86924"/>
                        </a:lnTo>
                        <a:lnTo>
                          <a:pt x="0" y="8692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FBE4AE"/>
                      </a:gs>
                      <a:gs pos="13000">
                        <a:srgbClr val="BD922A"/>
                      </a:gs>
                      <a:gs pos="21001">
                        <a:srgbClr val="BD922A"/>
                      </a:gs>
                      <a:gs pos="63000">
                        <a:srgbClr val="FBE4AE"/>
                      </a:gs>
                      <a:gs pos="67000">
                        <a:srgbClr val="BD922A"/>
                      </a:gs>
                      <a:gs pos="69000">
                        <a:srgbClr val="835E17"/>
                      </a:gs>
                      <a:gs pos="82001">
                        <a:srgbClr val="A28949"/>
                      </a:gs>
                      <a:gs pos="100000">
                        <a:srgbClr val="FAE3B7"/>
                      </a:gs>
                    </a:gsLst>
                    <a:lin ang="0" scaled="1"/>
                  </a:gra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th-TH" sz="2000" dirty="0"/>
                  </a:p>
                </p:txBody>
              </p:sp>
              <p:sp>
                <p:nvSpPr>
                  <p:cNvPr id="42" name="รูปแบบอิสระ: รูปร่าง 49">
                    <a:extLst>
                      <a:ext uri="{FF2B5EF4-FFF2-40B4-BE49-F238E27FC236}">
                        <a16:creationId xmlns:a16="http://schemas.microsoft.com/office/drawing/2014/main" id="{0CC04605-512B-40BA-BB6C-C4CA6329F254}"/>
                      </a:ext>
                    </a:extLst>
                  </p:cNvPr>
                  <p:cNvSpPr/>
                  <p:nvPr/>
                </p:nvSpPr>
                <p:spPr>
                  <a:xfrm rot="380166">
                    <a:off x="6515308" y="6428830"/>
                    <a:ext cx="548723" cy="450425"/>
                  </a:xfrm>
                  <a:custGeom>
                    <a:avLst/>
                    <a:gdLst>
                      <a:gd name="connsiteX0" fmla="*/ 411471 w 524882"/>
                      <a:gd name="connsiteY0" fmla="*/ 0 h 426691"/>
                      <a:gd name="connsiteX1" fmla="*/ 524882 w 524882"/>
                      <a:gd name="connsiteY1" fmla="*/ 0 h 426691"/>
                      <a:gd name="connsiteX2" fmla="*/ 113411 w 524882"/>
                      <a:gd name="connsiteY2" fmla="*/ 426691 h 426691"/>
                      <a:gd name="connsiteX3" fmla="*/ 0 w 524882"/>
                      <a:gd name="connsiteY3" fmla="*/ 426691 h 426691"/>
                      <a:gd name="connsiteX4" fmla="*/ 411471 w 524882"/>
                      <a:gd name="connsiteY4" fmla="*/ 0 h 4266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4882" h="426691">
                        <a:moveTo>
                          <a:pt x="411471" y="0"/>
                        </a:moveTo>
                        <a:lnTo>
                          <a:pt x="524882" y="0"/>
                        </a:lnTo>
                        <a:lnTo>
                          <a:pt x="113411" y="426691"/>
                        </a:lnTo>
                        <a:lnTo>
                          <a:pt x="0" y="426691"/>
                        </a:lnTo>
                        <a:lnTo>
                          <a:pt x="411471" y="0"/>
                        </a:lnTo>
                        <a:close/>
                      </a:path>
                    </a:pathLst>
                  </a:custGeom>
                  <a:gradFill flip="none" rotWithShape="1">
                    <a:gsLst>
                      <a:gs pos="0">
                        <a:srgbClr val="FBE4AE"/>
                      </a:gs>
                      <a:gs pos="13000">
                        <a:srgbClr val="BD922A"/>
                      </a:gs>
                      <a:gs pos="21001">
                        <a:srgbClr val="BD922A"/>
                      </a:gs>
                      <a:gs pos="63000">
                        <a:srgbClr val="FBE4AE"/>
                      </a:gs>
                      <a:gs pos="67000">
                        <a:srgbClr val="BD922A"/>
                      </a:gs>
                      <a:gs pos="69000">
                        <a:srgbClr val="835E17"/>
                      </a:gs>
                      <a:gs pos="82001">
                        <a:srgbClr val="A28949"/>
                      </a:gs>
                      <a:gs pos="100000">
                        <a:srgbClr val="FAE3B7"/>
                      </a:gs>
                    </a:gsLst>
                    <a:path path="circle">
                      <a:fillToRect l="100000" b="100000"/>
                    </a:path>
                    <a:tileRect t="-100000" r="-100000"/>
                  </a:gra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th-TH" sz="2000"/>
                  </a:p>
                </p:txBody>
              </p:sp>
            </p:grpSp>
            <p:grpSp>
              <p:nvGrpSpPr>
                <p:cNvPr id="37" name="กลุ่ม 4">
                  <a:extLst>
                    <a:ext uri="{FF2B5EF4-FFF2-40B4-BE49-F238E27FC236}">
                      <a16:creationId xmlns:a16="http://schemas.microsoft.com/office/drawing/2014/main" id="{33080593-C486-4A4E-A259-28A964353B4D}"/>
                    </a:ext>
                  </a:extLst>
                </p:cNvPr>
                <p:cNvGrpSpPr/>
                <p:nvPr/>
              </p:nvGrpSpPr>
              <p:grpSpPr>
                <a:xfrm>
                  <a:off x="7524888" y="4621292"/>
                  <a:ext cx="1619113" cy="531030"/>
                  <a:chOff x="9543115" y="6415804"/>
                  <a:chExt cx="2661401" cy="453428"/>
                </a:xfrm>
              </p:grpSpPr>
              <p:sp>
                <p:nvSpPr>
                  <p:cNvPr id="38" name="รูปแบบอิสระ: รูปร่าง 38">
                    <a:extLst>
                      <a:ext uri="{FF2B5EF4-FFF2-40B4-BE49-F238E27FC236}">
                        <a16:creationId xmlns:a16="http://schemas.microsoft.com/office/drawing/2014/main" id="{18287458-5345-45BB-A7B2-0AE1DDE4E433}"/>
                      </a:ext>
                    </a:extLst>
                  </p:cNvPr>
                  <p:cNvSpPr/>
                  <p:nvPr/>
                </p:nvSpPr>
                <p:spPr>
                  <a:xfrm>
                    <a:off x="9543115" y="6415804"/>
                    <a:ext cx="2661398" cy="441288"/>
                  </a:xfrm>
                  <a:custGeom>
                    <a:avLst/>
                    <a:gdLst>
                      <a:gd name="connsiteX0" fmla="*/ 437779 w 1373020"/>
                      <a:gd name="connsiteY0" fmla="*/ 0 h 426691"/>
                      <a:gd name="connsiteX1" fmla="*/ 1373020 w 1373020"/>
                      <a:gd name="connsiteY1" fmla="*/ 0 h 426691"/>
                      <a:gd name="connsiteX2" fmla="*/ 1373020 w 1373020"/>
                      <a:gd name="connsiteY2" fmla="*/ 426691 h 426691"/>
                      <a:gd name="connsiteX3" fmla="*/ 0 w 1373020"/>
                      <a:gd name="connsiteY3" fmla="*/ 426691 h 426691"/>
                      <a:gd name="connsiteX4" fmla="*/ 323208 w 1373020"/>
                      <a:gd name="connsiteY4" fmla="*/ 111669 h 426691"/>
                      <a:gd name="connsiteX5" fmla="*/ 437779 w 1373020"/>
                      <a:gd name="connsiteY5" fmla="*/ 0 h 4266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73020" h="426691">
                        <a:moveTo>
                          <a:pt x="437779" y="0"/>
                        </a:moveTo>
                        <a:lnTo>
                          <a:pt x="1373020" y="0"/>
                        </a:lnTo>
                        <a:lnTo>
                          <a:pt x="1373020" y="426691"/>
                        </a:lnTo>
                        <a:lnTo>
                          <a:pt x="0" y="426691"/>
                        </a:lnTo>
                        <a:lnTo>
                          <a:pt x="323208" y="111669"/>
                        </a:lnTo>
                        <a:lnTo>
                          <a:pt x="437779" y="0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FBE4AE"/>
                      </a:gs>
                      <a:gs pos="13000">
                        <a:srgbClr val="BD922A"/>
                      </a:gs>
                      <a:gs pos="21001">
                        <a:srgbClr val="BD922A"/>
                      </a:gs>
                      <a:gs pos="63000">
                        <a:srgbClr val="FBE4AE"/>
                      </a:gs>
                      <a:gs pos="67000">
                        <a:srgbClr val="BD922A"/>
                      </a:gs>
                      <a:gs pos="69000">
                        <a:srgbClr val="835E17"/>
                      </a:gs>
                      <a:gs pos="82001">
                        <a:srgbClr val="A28949"/>
                      </a:gs>
                      <a:gs pos="100000">
                        <a:srgbClr val="FAE3B7"/>
                      </a:gs>
                    </a:gsLst>
                    <a:lin ang="0" scaled="1"/>
                  </a:gra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th-TH" sz="2000"/>
                  </a:p>
                </p:txBody>
              </p:sp>
              <p:sp>
                <p:nvSpPr>
                  <p:cNvPr id="39" name="รูปแบบอิสระ: รูปร่าง 31">
                    <a:extLst>
                      <a:ext uri="{FF2B5EF4-FFF2-40B4-BE49-F238E27FC236}">
                        <a16:creationId xmlns:a16="http://schemas.microsoft.com/office/drawing/2014/main" id="{CB515603-CB57-4A48-B8A7-C4BD2C469F4B}"/>
                      </a:ext>
                    </a:extLst>
                  </p:cNvPr>
                  <p:cNvSpPr/>
                  <p:nvPr/>
                </p:nvSpPr>
                <p:spPr>
                  <a:xfrm>
                    <a:off x="9543115" y="6510930"/>
                    <a:ext cx="2661401" cy="358302"/>
                  </a:xfrm>
                  <a:custGeom>
                    <a:avLst/>
                    <a:gdLst>
                      <a:gd name="connsiteX0" fmla="*/ 349528 w 1399340"/>
                      <a:gd name="connsiteY0" fmla="*/ 0 h 340675"/>
                      <a:gd name="connsiteX1" fmla="*/ 1399340 w 1399340"/>
                      <a:gd name="connsiteY1" fmla="*/ 0 h 340675"/>
                      <a:gd name="connsiteX2" fmla="*/ 1399340 w 1399340"/>
                      <a:gd name="connsiteY2" fmla="*/ 340675 h 340675"/>
                      <a:gd name="connsiteX3" fmla="*/ 0 w 1399340"/>
                      <a:gd name="connsiteY3" fmla="*/ 340675 h 340675"/>
                      <a:gd name="connsiteX4" fmla="*/ 349528 w 1399340"/>
                      <a:gd name="connsiteY4" fmla="*/ 0 h 3406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99340" h="340675">
                        <a:moveTo>
                          <a:pt x="349528" y="0"/>
                        </a:moveTo>
                        <a:lnTo>
                          <a:pt x="1399340" y="0"/>
                        </a:lnTo>
                        <a:lnTo>
                          <a:pt x="1399340" y="340675"/>
                        </a:lnTo>
                        <a:lnTo>
                          <a:pt x="0" y="340675"/>
                        </a:lnTo>
                        <a:lnTo>
                          <a:pt x="349528" y="0"/>
                        </a:lnTo>
                        <a:close/>
                      </a:path>
                    </a:pathLst>
                  </a:custGeom>
                  <a:solidFill>
                    <a:srgbClr val="00206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th-TH" sz="2000"/>
                  </a:p>
                </p:txBody>
              </p:sp>
            </p:grpSp>
          </p:grpSp>
          <p:pic>
            <p:nvPicPr>
              <p:cNvPr id="30" name="Picture 23">
                <a:extLst>
                  <a:ext uri="{FF2B5EF4-FFF2-40B4-BE49-F238E27FC236}">
                    <a16:creationId xmlns:a16="http://schemas.microsoft.com/office/drawing/2014/main" id="{A9FCDA38-8F0B-49DF-8F2E-B899B1F3623D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7699853" y="5264104"/>
                <a:ext cx="625615" cy="408428"/>
              </a:xfrm>
              <a:prstGeom prst="rect">
                <a:avLst/>
              </a:prstGeom>
            </p:spPr>
          </p:pic>
          <p:pic>
            <p:nvPicPr>
              <p:cNvPr id="31" name="Picture 24">
                <a:extLst>
                  <a:ext uri="{FF2B5EF4-FFF2-40B4-BE49-F238E27FC236}">
                    <a16:creationId xmlns:a16="http://schemas.microsoft.com/office/drawing/2014/main" id="{199745AA-CFB3-443D-A566-E11575BA5223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6440755" y="5252961"/>
                <a:ext cx="384697" cy="433336"/>
              </a:xfrm>
              <a:prstGeom prst="rect">
                <a:avLst/>
              </a:prstGeom>
            </p:spPr>
          </p:pic>
          <p:pic>
            <p:nvPicPr>
              <p:cNvPr id="32" name="Picture 35">
                <a:extLst>
                  <a:ext uri="{FF2B5EF4-FFF2-40B4-BE49-F238E27FC236}">
                    <a16:creationId xmlns:a16="http://schemas.microsoft.com/office/drawing/2014/main" id="{9584FECB-F937-4F01-8CDD-C92F98A2F1BC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6882063" y="5338458"/>
                <a:ext cx="373365" cy="309768"/>
              </a:xfrm>
              <a:prstGeom prst="rect">
                <a:avLst/>
              </a:prstGeom>
            </p:spPr>
          </p:pic>
          <p:pic>
            <p:nvPicPr>
              <p:cNvPr id="33" name="Picture 36">
                <a:extLst>
                  <a:ext uri="{FF2B5EF4-FFF2-40B4-BE49-F238E27FC236}">
                    <a16:creationId xmlns:a16="http://schemas.microsoft.com/office/drawing/2014/main" id="{62FFD426-AD6C-47DA-99D3-A7217E240C18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5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7345100" y="5340250"/>
                <a:ext cx="281130" cy="303691"/>
              </a:xfrm>
              <a:prstGeom prst="rect">
                <a:avLst/>
              </a:prstGeom>
            </p:spPr>
          </p:pic>
          <p:pic>
            <p:nvPicPr>
              <p:cNvPr id="34" name="Picture 2" descr="C:\Users\Administrator\Desktop\change for good.png"/>
              <p:cNvPicPr>
                <a:picLocks noChangeAspect="1" noChangeArrowheads="1"/>
              </p:cNvPicPr>
              <p:nvPr/>
            </p:nvPicPr>
            <p:blipFill>
              <a:blip r:embed="rId6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606130" y="5281839"/>
                <a:ext cx="890907" cy="501037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sp>
            <p:nvSpPr>
              <p:cNvPr id="35" name="รูปแบบอิสระ: รูปร่าง 49">
                <a:extLst>
                  <a:ext uri="{FF2B5EF4-FFF2-40B4-BE49-F238E27FC236}">
                    <a16:creationId xmlns:a16="http://schemas.microsoft.com/office/drawing/2014/main" id="{0CC04605-512B-40BA-BB6C-C4CA6329F254}"/>
                  </a:ext>
                </a:extLst>
              </p:cNvPr>
              <p:cNvSpPr/>
              <p:nvPr/>
            </p:nvSpPr>
            <p:spPr>
              <a:xfrm rot="1816843">
                <a:off x="8384884" y="5134125"/>
                <a:ext cx="366819" cy="715174"/>
              </a:xfrm>
              <a:custGeom>
                <a:avLst/>
                <a:gdLst>
                  <a:gd name="connsiteX0" fmla="*/ 411471 w 524882"/>
                  <a:gd name="connsiteY0" fmla="*/ 0 h 426691"/>
                  <a:gd name="connsiteX1" fmla="*/ 524882 w 524882"/>
                  <a:gd name="connsiteY1" fmla="*/ 0 h 426691"/>
                  <a:gd name="connsiteX2" fmla="*/ 113411 w 524882"/>
                  <a:gd name="connsiteY2" fmla="*/ 426691 h 426691"/>
                  <a:gd name="connsiteX3" fmla="*/ 0 w 524882"/>
                  <a:gd name="connsiteY3" fmla="*/ 426691 h 426691"/>
                  <a:gd name="connsiteX4" fmla="*/ 411471 w 524882"/>
                  <a:gd name="connsiteY4" fmla="*/ 0 h 4266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24882" h="426691">
                    <a:moveTo>
                      <a:pt x="411471" y="0"/>
                    </a:moveTo>
                    <a:lnTo>
                      <a:pt x="524882" y="0"/>
                    </a:lnTo>
                    <a:lnTo>
                      <a:pt x="113411" y="426691"/>
                    </a:lnTo>
                    <a:lnTo>
                      <a:pt x="0" y="426691"/>
                    </a:lnTo>
                    <a:lnTo>
                      <a:pt x="411471" y="0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rgbClr val="FBE4AE"/>
                  </a:gs>
                  <a:gs pos="13000">
                    <a:srgbClr val="BD922A"/>
                  </a:gs>
                  <a:gs pos="21001">
                    <a:srgbClr val="BD922A"/>
                  </a:gs>
                  <a:gs pos="63000">
                    <a:srgbClr val="FBE4AE"/>
                  </a:gs>
                  <a:gs pos="67000">
                    <a:srgbClr val="BD922A"/>
                  </a:gs>
                  <a:gs pos="69000">
                    <a:srgbClr val="835E17"/>
                  </a:gs>
                  <a:gs pos="82001">
                    <a:srgbClr val="A28949"/>
                  </a:gs>
                  <a:gs pos="100000">
                    <a:srgbClr val="FAE3B7"/>
                  </a:gs>
                </a:gsLst>
                <a:path path="circle">
                  <a:fillToRect l="100000" b="100000"/>
                </a:path>
                <a:tileRect t="-100000" r="-10000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th-TH" sz="2000"/>
              </a:p>
            </p:txBody>
          </p:sp>
        </p:grpSp>
        <p:sp>
          <p:nvSpPr>
            <p:cNvPr id="28" name="TextBox 7"/>
            <p:cNvSpPr txBox="1"/>
            <p:nvPr/>
          </p:nvSpPr>
          <p:spPr>
            <a:xfrm>
              <a:off x="216981" y="5442506"/>
              <a:ext cx="5166910" cy="24622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th-TH" sz="1000" b="1" dirty="0">
                  <a:solidFill>
                    <a:schemeClr val="bg1"/>
                  </a:solidFill>
                  <a:latin typeface="Chulabhorn Likit Text" panose="00000500000000000000" pitchFamily="50" charset="-34"/>
                  <a:cs typeface="Chulabhorn Likit Text" panose="00000500000000000000" pitchFamily="50" charset="-34"/>
                </a:rPr>
                <a:t>เศรษฐกิจฐานรากมั่นคง ชุมชนเข้มแข็งอย่างยั่งยืน ด้วยหลักปรัชญาของเศรษฐกิจพอเพียง</a:t>
              </a:r>
            </a:p>
          </p:txBody>
        </p:sp>
      </p:grpSp>
      <p:grpSp>
        <p:nvGrpSpPr>
          <p:cNvPr id="54" name="Group 53"/>
          <p:cNvGrpSpPr/>
          <p:nvPr/>
        </p:nvGrpSpPr>
        <p:grpSpPr>
          <a:xfrm>
            <a:off x="-23582" y="-361931"/>
            <a:ext cx="10332648" cy="1385058"/>
            <a:chOff x="-23582" y="-361931"/>
            <a:chExt cx="10332648" cy="1385058"/>
          </a:xfrm>
        </p:grpSpPr>
        <p:grpSp>
          <p:nvGrpSpPr>
            <p:cNvPr id="55" name="กลุ่ม 25">
              <a:extLst>
                <a:ext uri="{FF2B5EF4-FFF2-40B4-BE49-F238E27FC236}">
                  <a16:creationId xmlns:a16="http://schemas.microsoft.com/office/drawing/2014/main" id="{7D06518B-9B45-4201-A300-3BEEF5DCD03B}"/>
                </a:ext>
              </a:extLst>
            </p:cNvPr>
            <p:cNvGrpSpPr/>
            <p:nvPr/>
          </p:nvGrpSpPr>
          <p:grpSpPr>
            <a:xfrm>
              <a:off x="-23582" y="-361931"/>
              <a:ext cx="10201628" cy="1385058"/>
              <a:chOff x="-21224" y="-365563"/>
              <a:chExt cx="9181465" cy="1246552"/>
            </a:xfrm>
          </p:grpSpPr>
          <p:sp>
            <p:nvSpPr>
              <p:cNvPr id="58" name="รูปแบบอิสระ: รูปร่าง 62">
                <a:extLst>
                  <a:ext uri="{FF2B5EF4-FFF2-40B4-BE49-F238E27FC236}">
                    <a16:creationId xmlns:a16="http://schemas.microsoft.com/office/drawing/2014/main" id="{763F6E50-E3DE-4F2F-B389-800C6A2058F9}"/>
                  </a:ext>
                </a:extLst>
              </p:cNvPr>
              <p:cNvSpPr/>
              <p:nvPr/>
            </p:nvSpPr>
            <p:spPr>
              <a:xfrm rot="10800000">
                <a:off x="-21224" y="349041"/>
                <a:ext cx="7820283" cy="100071"/>
              </a:xfrm>
              <a:custGeom>
                <a:avLst/>
                <a:gdLst>
                  <a:gd name="connsiteX0" fmla="*/ 437779 w 1373020"/>
                  <a:gd name="connsiteY0" fmla="*/ 0 h 426691"/>
                  <a:gd name="connsiteX1" fmla="*/ 1373020 w 1373020"/>
                  <a:gd name="connsiteY1" fmla="*/ 0 h 426691"/>
                  <a:gd name="connsiteX2" fmla="*/ 1373020 w 1373020"/>
                  <a:gd name="connsiteY2" fmla="*/ 426691 h 426691"/>
                  <a:gd name="connsiteX3" fmla="*/ 0 w 1373020"/>
                  <a:gd name="connsiteY3" fmla="*/ 426691 h 426691"/>
                  <a:gd name="connsiteX4" fmla="*/ 323208 w 1373020"/>
                  <a:gd name="connsiteY4" fmla="*/ 111669 h 426691"/>
                  <a:gd name="connsiteX5" fmla="*/ 437779 w 1373020"/>
                  <a:gd name="connsiteY5" fmla="*/ 0 h 4266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373020" h="426691">
                    <a:moveTo>
                      <a:pt x="437779" y="0"/>
                    </a:moveTo>
                    <a:lnTo>
                      <a:pt x="1373020" y="0"/>
                    </a:lnTo>
                    <a:lnTo>
                      <a:pt x="1373020" y="426691"/>
                    </a:lnTo>
                    <a:lnTo>
                      <a:pt x="0" y="426691"/>
                    </a:lnTo>
                    <a:lnTo>
                      <a:pt x="323208" y="111669"/>
                    </a:lnTo>
                    <a:lnTo>
                      <a:pt x="437779" y="0"/>
                    </a:lnTo>
                    <a:close/>
                  </a:path>
                </a:pathLst>
              </a:custGeom>
              <a:gradFill>
                <a:gsLst>
                  <a:gs pos="0">
                    <a:srgbClr val="FBE4AE"/>
                  </a:gs>
                  <a:gs pos="13000">
                    <a:srgbClr val="BD922A"/>
                  </a:gs>
                  <a:gs pos="21001">
                    <a:srgbClr val="BD922A"/>
                  </a:gs>
                  <a:gs pos="63000">
                    <a:srgbClr val="FBE4AE"/>
                  </a:gs>
                  <a:gs pos="67000">
                    <a:srgbClr val="BD922A"/>
                  </a:gs>
                  <a:gs pos="69000">
                    <a:srgbClr val="835E17"/>
                  </a:gs>
                  <a:gs pos="82001">
                    <a:srgbClr val="A28949"/>
                  </a:gs>
                  <a:gs pos="100000">
                    <a:srgbClr val="FAE3B7"/>
                  </a:gs>
                </a:gsLst>
                <a:lin ang="0" scaled="1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th-TH" sz="2000" dirty="0"/>
              </a:p>
            </p:txBody>
          </p:sp>
          <p:sp>
            <p:nvSpPr>
              <p:cNvPr id="59" name="รูปแบบอิสระ: รูปร่าง 62">
                <a:extLst>
                  <a:ext uri="{FF2B5EF4-FFF2-40B4-BE49-F238E27FC236}">
                    <a16:creationId xmlns:a16="http://schemas.microsoft.com/office/drawing/2014/main" id="{6170159F-B4D3-4017-9CD6-524599548825}"/>
                  </a:ext>
                </a:extLst>
              </p:cNvPr>
              <p:cNvSpPr/>
              <p:nvPr/>
            </p:nvSpPr>
            <p:spPr>
              <a:xfrm flipV="1">
                <a:off x="5266749" y="-20538"/>
                <a:ext cx="3893491" cy="487172"/>
              </a:xfrm>
              <a:custGeom>
                <a:avLst/>
                <a:gdLst>
                  <a:gd name="connsiteX0" fmla="*/ 437779 w 1373020"/>
                  <a:gd name="connsiteY0" fmla="*/ 0 h 426691"/>
                  <a:gd name="connsiteX1" fmla="*/ 1373020 w 1373020"/>
                  <a:gd name="connsiteY1" fmla="*/ 0 h 426691"/>
                  <a:gd name="connsiteX2" fmla="*/ 1373020 w 1373020"/>
                  <a:gd name="connsiteY2" fmla="*/ 426691 h 426691"/>
                  <a:gd name="connsiteX3" fmla="*/ 0 w 1373020"/>
                  <a:gd name="connsiteY3" fmla="*/ 426691 h 426691"/>
                  <a:gd name="connsiteX4" fmla="*/ 323208 w 1373020"/>
                  <a:gd name="connsiteY4" fmla="*/ 111669 h 426691"/>
                  <a:gd name="connsiteX5" fmla="*/ 437779 w 1373020"/>
                  <a:gd name="connsiteY5" fmla="*/ 0 h 4266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373020" h="426691">
                    <a:moveTo>
                      <a:pt x="437779" y="0"/>
                    </a:moveTo>
                    <a:lnTo>
                      <a:pt x="1373020" y="0"/>
                    </a:lnTo>
                    <a:lnTo>
                      <a:pt x="1373020" y="426691"/>
                    </a:lnTo>
                    <a:lnTo>
                      <a:pt x="0" y="426691"/>
                    </a:lnTo>
                    <a:lnTo>
                      <a:pt x="323208" y="111669"/>
                    </a:lnTo>
                    <a:lnTo>
                      <a:pt x="437779" y="0"/>
                    </a:lnTo>
                    <a:close/>
                  </a:path>
                </a:pathLst>
              </a:custGeom>
              <a:gradFill>
                <a:gsLst>
                  <a:gs pos="0">
                    <a:srgbClr val="FBE4AE"/>
                  </a:gs>
                  <a:gs pos="13000">
                    <a:srgbClr val="BD922A"/>
                  </a:gs>
                  <a:gs pos="21001">
                    <a:srgbClr val="BD922A"/>
                  </a:gs>
                  <a:gs pos="63000">
                    <a:srgbClr val="FBE4AE"/>
                  </a:gs>
                  <a:gs pos="67000">
                    <a:srgbClr val="BD922A"/>
                  </a:gs>
                  <a:gs pos="69000">
                    <a:srgbClr val="835E17"/>
                  </a:gs>
                  <a:gs pos="82001">
                    <a:srgbClr val="A28949"/>
                  </a:gs>
                  <a:gs pos="100000">
                    <a:srgbClr val="FAE3B7"/>
                  </a:gs>
                </a:gsLst>
                <a:lin ang="0" scaled="1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th-TH" sz="2000" dirty="0"/>
              </a:p>
            </p:txBody>
          </p:sp>
          <p:sp>
            <p:nvSpPr>
              <p:cNvPr id="60" name="สี่เหลี่ยมผืนผ้า 11">
                <a:extLst>
                  <a:ext uri="{FF2B5EF4-FFF2-40B4-BE49-F238E27FC236}">
                    <a16:creationId xmlns:a16="http://schemas.microsoft.com/office/drawing/2014/main" id="{F9F4841F-3BBC-4457-AA88-3D070EC45B06}"/>
                  </a:ext>
                </a:extLst>
              </p:cNvPr>
              <p:cNvSpPr/>
              <p:nvPr/>
            </p:nvSpPr>
            <p:spPr>
              <a:xfrm>
                <a:off x="0" y="-57269"/>
                <a:ext cx="9160241" cy="404810"/>
              </a:xfrm>
              <a:prstGeom prst="rect">
                <a:avLst/>
              </a:prstGeom>
              <a:solidFill>
                <a:srgbClr val="002060"/>
              </a:solidFill>
              <a:ln>
                <a:solidFill>
                  <a:schemeClr val="accent4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endParaRPr lang="th-TH" sz="1200" b="1" dirty="0">
                  <a:solidFill>
                    <a:schemeClr val="bg1"/>
                  </a:solidFill>
                  <a:latin typeface="Chulabhorn Likit Text" panose="00000500000000000000" pitchFamily="50" charset="-34"/>
                  <a:cs typeface="Chulabhorn Likit Text" panose="00000500000000000000" pitchFamily="50" charset="-34"/>
                </a:endParaRPr>
              </a:p>
            </p:txBody>
          </p:sp>
          <p:sp>
            <p:nvSpPr>
              <p:cNvPr id="61" name="วงรี 13">
                <a:extLst>
                  <a:ext uri="{FF2B5EF4-FFF2-40B4-BE49-F238E27FC236}">
                    <a16:creationId xmlns:a16="http://schemas.microsoft.com/office/drawing/2014/main" id="{26798FC3-BA23-4F57-9494-6FF28D367843}"/>
                  </a:ext>
                </a:extLst>
              </p:cNvPr>
              <p:cNvSpPr/>
              <p:nvPr/>
            </p:nvSpPr>
            <p:spPr>
              <a:xfrm>
                <a:off x="5364490" y="-365563"/>
                <a:ext cx="1840389" cy="1246552"/>
              </a:xfrm>
              <a:prstGeom prst="ellipse">
                <a:avLst/>
              </a:prstGeom>
              <a:solidFill>
                <a:srgbClr val="FBF7F1"/>
              </a:solidFill>
              <a:ln>
                <a:noFill/>
              </a:ln>
              <a:effectLst>
                <a:softEdge rad="31750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2000" dirty="0"/>
              </a:p>
            </p:txBody>
          </p:sp>
          <p:pic>
            <p:nvPicPr>
              <p:cNvPr id="62" name="รูปภาพ 65">
                <a:extLst>
                  <a:ext uri="{FF2B5EF4-FFF2-40B4-BE49-F238E27FC236}">
                    <a16:creationId xmlns:a16="http://schemas.microsoft.com/office/drawing/2014/main" id="{FF1C8559-7F07-4282-B711-DDC3A7946EB7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r="65168" b="30186"/>
              <a:stretch/>
            </p:blipFill>
            <p:spPr>
              <a:xfrm>
                <a:off x="5911596" y="-52058"/>
                <a:ext cx="760236" cy="501554"/>
              </a:xfrm>
              <a:custGeom>
                <a:avLst/>
                <a:gdLst>
                  <a:gd name="connsiteX0" fmla="*/ 0 w 1500565"/>
                  <a:gd name="connsiteY0" fmla="*/ 0 h 990006"/>
                  <a:gd name="connsiteX1" fmla="*/ 1500565 w 1500565"/>
                  <a:gd name="connsiteY1" fmla="*/ 0 h 990006"/>
                  <a:gd name="connsiteX2" fmla="*/ 1500565 w 1500565"/>
                  <a:gd name="connsiteY2" fmla="*/ 699241 h 990006"/>
                  <a:gd name="connsiteX3" fmla="*/ 1454656 w 1500565"/>
                  <a:gd name="connsiteY3" fmla="*/ 699241 h 990006"/>
                  <a:gd name="connsiteX4" fmla="*/ 1454656 w 1500565"/>
                  <a:gd name="connsiteY4" fmla="*/ 958222 h 990006"/>
                  <a:gd name="connsiteX5" fmla="*/ 1500565 w 1500565"/>
                  <a:gd name="connsiteY5" fmla="*/ 958222 h 990006"/>
                  <a:gd name="connsiteX6" fmla="*/ 1500565 w 1500565"/>
                  <a:gd name="connsiteY6" fmla="*/ 990006 h 990006"/>
                  <a:gd name="connsiteX7" fmla="*/ 0 w 1500565"/>
                  <a:gd name="connsiteY7" fmla="*/ 990006 h 9900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00565" h="990006">
                    <a:moveTo>
                      <a:pt x="0" y="0"/>
                    </a:moveTo>
                    <a:lnTo>
                      <a:pt x="1500565" y="0"/>
                    </a:lnTo>
                    <a:lnTo>
                      <a:pt x="1500565" y="699241"/>
                    </a:lnTo>
                    <a:lnTo>
                      <a:pt x="1454656" y="699241"/>
                    </a:lnTo>
                    <a:lnTo>
                      <a:pt x="1454656" y="958222"/>
                    </a:lnTo>
                    <a:lnTo>
                      <a:pt x="1500565" y="958222"/>
                    </a:lnTo>
                    <a:lnTo>
                      <a:pt x="1500565" y="990006"/>
                    </a:lnTo>
                    <a:lnTo>
                      <a:pt x="0" y="990006"/>
                    </a:lnTo>
                    <a:close/>
                  </a:path>
                </a:pathLst>
              </a:custGeom>
            </p:spPr>
          </p:pic>
        </p:grpSp>
        <p:sp>
          <p:nvSpPr>
            <p:cNvPr id="56" name="กล่องข้อความ 8">
              <a:extLst>
                <a:ext uri="{FF2B5EF4-FFF2-40B4-BE49-F238E27FC236}">
                  <a16:creationId xmlns:a16="http://schemas.microsoft.com/office/drawing/2014/main" id="{BF84CABE-5C70-4013-8958-0D4F9CD0D474}"/>
                </a:ext>
              </a:extLst>
            </p:cNvPr>
            <p:cNvSpPr txBox="1"/>
            <p:nvPr/>
          </p:nvSpPr>
          <p:spPr>
            <a:xfrm>
              <a:off x="7815870" y="-24981"/>
              <a:ext cx="2493196" cy="49859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lnSpc>
                  <a:spcPct val="110000"/>
                </a:lnSpc>
              </a:pPr>
              <a:r>
                <a:rPr lang="en-US" sz="1200" b="1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Chulabhorn Likit Text" panose="00000500000000000000" pitchFamily="50" charset="-34"/>
                  <a:cs typeface="Chulabhorn Likit Text" panose="00000500000000000000" pitchFamily="50" charset="-34"/>
                </a:rPr>
                <a:t>60 </a:t>
              </a:r>
              <a:r>
                <a:rPr lang="th-TH" sz="1200" b="1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Chulabhorn Likit Text" panose="00000500000000000000" pitchFamily="50" charset="-34"/>
                  <a:cs typeface="Chulabhorn Likit Text" panose="00000500000000000000" pitchFamily="50" charset="-34"/>
                </a:rPr>
                <a:t>ปี กรมการพัฒนาชุมชน</a:t>
              </a:r>
            </a:p>
            <a:p>
              <a:pPr>
                <a:lnSpc>
                  <a:spcPct val="110000"/>
                </a:lnSpc>
              </a:pPr>
              <a:r>
                <a:rPr lang="th-TH" sz="1200" b="1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Chulabhorn Likit Text" panose="00000500000000000000" pitchFamily="50" charset="-34"/>
                  <a:cs typeface="Chulabhorn Likit Text" panose="00000500000000000000" pitchFamily="50" charset="-34"/>
                </a:rPr>
                <a:t>สร้างสรรค์ชุมชน สร้างคน สร้างชาติ</a:t>
              </a:r>
              <a:endParaRPr lang="en-US" sz="12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hulabhorn Likit Text" panose="00000500000000000000" pitchFamily="50" charset="-34"/>
                <a:cs typeface="Chulabhorn Likit Text" panose="00000500000000000000" pitchFamily="50" charset="-34"/>
              </a:endParaRPr>
            </a:p>
          </p:txBody>
        </p:sp>
        <p:sp>
          <p:nvSpPr>
            <p:cNvPr id="57" name="สี่เหลี่ยมผืนผ้ามุมมน 89">
              <a:extLst>
                <a:ext uri="{FF2B5EF4-FFF2-40B4-BE49-F238E27FC236}">
                  <a16:creationId xmlns:a16="http://schemas.microsoft.com/office/drawing/2014/main" id="{DBD58DB1-2D1D-473D-B9E5-40B9622A67E9}"/>
                </a:ext>
              </a:extLst>
            </p:cNvPr>
            <p:cNvSpPr/>
            <p:nvPr/>
          </p:nvSpPr>
          <p:spPr>
            <a:xfrm>
              <a:off x="376265" y="-13115"/>
              <a:ext cx="4883404" cy="433808"/>
            </a:xfrm>
            <a:prstGeom prst="round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t"/>
            <a:lstStyle/>
            <a:p>
              <a:r>
                <a:rPr lang="th-TH" sz="1200" b="1" dirty="0">
                  <a:solidFill>
                    <a:schemeClr val="bg1"/>
                  </a:solidFill>
                  <a:latin typeface="Chulabhorn Likit Text" panose="00000500000000000000" pitchFamily="50" charset="-34"/>
                  <a:cs typeface="Chulabhorn Likit Text" panose="00000500000000000000" pitchFamily="50" charset="-34"/>
                </a:rPr>
                <a:t>การเบิกจ่ายงบประมาณกองทุนพัฒนาบทบาทสตรี </a:t>
              </a:r>
              <a:br>
                <a:rPr lang="th-TH" sz="1200" b="1" dirty="0">
                  <a:solidFill>
                    <a:schemeClr val="bg1"/>
                  </a:solidFill>
                  <a:latin typeface="Chulabhorn Likit Text" panose="00000500000000000000" pitchFamily="50" charset="-34"/>
                  <a:cs typeface="Chulabhorn Likit Text" panose="00000500000000000000" pitchFamily="50" charset="-34"/>
                </a:rPr>
              </a:br>
              <a:r>
                <a:rPr lang="th-TH" sz="1200" b="1" dirty="0">
                  <a:solidFill>
                    <a:schemeClr val="bg1"/>
                  </a:solidFill>
                  <a:latin typeface="Chulabhorn Likit Text" panose="00000500000000000000" pitchFamily="50" charset="-34"/>
                  <a:cs typeface="Chulabhorn Likit Text" panose="00000500000000000000" pitchFamily="50" charset="-34"/>
                </a:rPr>
                <a:t>ประจำปีงบประมาณ พ.ศ. 2566 (ข้อมูล ณ 23 พฤษภาคม </a:t>
              </a:r>
              <a:r>
                <a:rPr lang="th-TH" sz="1200" b="1" dirty="0" smtClean="0">
                  <a:solidFill>
                    <a:schemeClr val="bg1"/>
                  </a:solidFill>
                  <a:latin typeface="Chulabhorn Likit Text" panose="00000500000000000000" pitchFamily="50" charset="-34"/>
                  <a:cs typeface="Chulabhorn Likit Text" panose="00000500000000000000" pitchFamily="50" charset="-34"/>
                </a:rPr>
                <a:t>2566) </a:t>
              </a:r>
              <a:r>
                <a:rPr lang="th-TH" sz="1200" b="1" dirty="0">
                  <a:solidFill>
                    <a:schemeClr val="bg1"/>
                  </a:solidFill>
                  <a:latin typeface="Chulabhorn Likit Text" panose="00000500000000000000" pitchFamily="50" charset="-34"/>
                  <a:cs typeface="Chulabhorn Likit Text" panose="00000500000000000000" pitchFamily="50" charset="-34"/>
                </a:rPr>
                <a:t>(ต่อ)</a:t>
              </a:r>
            </a:p>
          </p:txBody>
        </p:sp>
      </p:grpSp>
      <p:graphicFrame>
        <p:nvGraphicFramePr>
          <p:cNvPr id="2" name="Table 32">
            <a:extLst>
              <a:ext uri="{FF2B5EF4-FFF2-40B4-BE49-F238E27FC236}">
                <a16:creationId xmlns:a16="http://schemas.microsoft.com/office/drawing/2014/main" id="{2EA90F75-1F36-C5AA-270A-A054D51D38F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252655103"/>
              </p:ext>
            </p:extLst>
          </p:nvPr>
        </p:nvGraphicFramePr>
        <p:xfrm>
          <a:off x="92598" y="634385"/>
          <a:ext cx="9895632" cy="4570599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4818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27619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40514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395777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807403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1506402">
                  <a:extLst>
                    <a:ext uri="{9D8B030D-6E8A-4147-A177-3AD203B41FA5}">
                      <a16:colId xmlns:a16="http://schemas.microsoft.com/office/drawing/2014/main" val="934870095"/>
                    </a:ext>
                  </a:extLst>
                </a:gridCol>
                <a:gridCol w="1676806">
                  <a:extLst>
                    <a:ext uri="{9D8B030D-6E8A-4147-A177-3AD203B41FA5}">
                      <a16:colId xmlns:a16="http://schemas.microsoft.com/office/drawing/2014/main" val="1470791809"/>
                    </a:ext>
                  </a:extLst>
                </a:gridCol>
                <a:gridCol w="1179726">
                  <a:extLst>
                    <a:ext uri="{9D8B030D-6E8A-4147-A177-3AD203B41FA5}">
                      <a16:colId xmlns:a16="http://schemas.microsoft.com/office/drawing/2014/main" val="3504360862"/>
                    </a:ext>
                  </a:extLst>
                </a:gridCol>
              </a:tblGrid>
              <a:tr h="452860">
                <a:tc rowSpan="2">
                  <a:txBody>
                    <a:bodyPr/>
                    <a:lstStyle/>
                    <a:p>
                      <a:pPr algn="ctr"/>
                      <a:r>
                        <a:rPr lang="th-TH" sz="1200" b="1" dirty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ลำดับที่</a:t>
                      </a:r>
                    </a:p>
                  </a:txBody>
                  <a:tcPr marL="76200" marR="76200" marT="38100" marB="381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4D4E2">
                        <a:alpha val="60000"/>
                      </a:srgb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th-TH" sz="1200" b="1" dirty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จังหวัด</a:t>
                      </a:r>
                    </a:p>
                  </a:txBody>
                  <a:tcPr marL="76200" marR="76200" marT="38100" marB="381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4D4E2">
                        <a:alpha val="6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th-TH" sz="1200" b="1" dirty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งบประมาณจัดสรร</a:t>
                      </a:r>
                    </a:p>
                  </a:txBody>
                  <a:tcPr marL="76200" marR="76200" marT="38100" marB="381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4D4E2">
                        <a:alpha val="60000"/>
                      </a:srgb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/>
                      <a:r>
                        <a:rPr lang="th-TH" sz="1200" b="1" dirty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ผลการเบิกจ่าย</a:t>
                      </a:r>
                    </a:p>
                  </a:txBody>
                  <a:tcPr marL="76200" marR="76200" marT="38100" marB="381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4D4E2">
                        <a:alpha val="60000"/>
                      </a:srgb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th-TH" sz="1300" dirty="0">
                        <a:solidFill>
                          <a:srgbClr val="002060"/>
                        </a:solidFill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anchor="ctr">
                    <a:solidFill>
                      <a:schemeClr val="accent1">
                        <a:lumMod val="40000"/>
                        <a:lumOff val="60000"/>
                        <a:alpha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th-TH" sz="1200" b="1" dirty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เป้าหมายไตรมาสที่ 3 (77 </a:t>
                      </a:r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%)</a:t>
                      </a:r>
                    </a:p>
                  </a:txBody>
                  <a:tcPr marL="76200" marR="76200" marT="38100" marB="381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4D4E2">
                        <a:alpha val="6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h-TH" sz="1200" b="1" dirty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สูง/ต่ำ กว่าเป้าหมาย</a:t>
                      </a:r>
                      <a:br>
                        <a:rPr lang="th-TH" sz="1200" b="1" dirty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</a:br>
                      <a:r>
                        <a:rPr lang="th-TH" sz="1200" b="1" dirty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ผลการเบิกจ่าย</a:t>
                      </a:r>
                    </a:p>
                  </a:txBody>
                  <a:tcPr marL="76200" marR="76200" marT="38100" marB="381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4D4E2">
                        <a:alpha val="6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th-TH" sz="1200" b="1" dirty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คงเหลืองบประมาณ</a:t>
                      </a:r>
                    </a:p>
                  </a:txBody>
                  <a:tcPr marL="76200" marR="76200" marT="38100" marB="381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4D4E2">
                        <a:alpha val="6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50535">
                <a:tc vMerge="1">
                  <a:txBody>
                    <a:bodyPr/>
                    <a:lstStyle/>
                    <a:p>
                      <a:pPr algn="ctr"/>
                      <a:endParaRPr lang="th-TH" sz="1300" b="1" dirty="0">
                        <a:solidFill>
                          <a:srgbClr val="002060"/>
                        </a:solidFill>
                        <a:latin typeface="Chulabhorn Likit Text Light" panose="00000400000000000000" pitchFamily="50" charset="-34"/>
                        <a:cs typeface="Chulabhorn Likit Text Light" panose="00000400000000000000" pitchFamily="50" charset="-34"/>
                      </a:endParaRPr>
                    </a:p>
                  </a:txBody>
                  <a:tcPr marL="109728" marR="109728" marT="54864" marB="54864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pPr algn="l" fontAlgn="ctr"/>
                      <a:endParaRPr lang="th-TH" sz="1300" b="1" i="0" u="none" strike="noStrike" dirty="0">
                        <a:solidFill>
                          <a:srgbClr val="002060"/>
                        </a:solidFill>
                        <a:effectLst/>
                        <a:latin typeface="Chulabhorn Likit Text Light" panose="00000400000000000000" pitchFamily="50" charset="-34"/>
                        <a:cs typeface="Chulabhorn Likit Text Light" panose="00000400000000000000" pitchFamily="50" charset="-34"/>
                      </a:endParaRPr>
                    </a:p>
                  </a:txBody>
                  <a:tcPr marL="11430" marR="11430" marT="1143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th-TH" sz="1200" b="1" dirty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(บาท)</a:t>
                      </a:r>
                    </a:p>
                  </a:txBody>
                  <a:tcPr marL="76200" marR="76200" marT="38100" marB="381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4D4E2">
                        <a:alpha val="6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th-TH" sz="1200" b="1" dirty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เป็นเงิน (บาท)</a:t>
                      </a:r>
                    </a:p>
                  </a:txBody>
                  <a:tcPr marL="76200" marR="76200" marT="38100" marB="381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4D4E2">
                        <a:alpha val="6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200" b="1" i="0" u="none" strike="noStrike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ร้อยละ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4D4E2">
                        <a:alpha val="6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200" b="1" i="0" u="none" strike="noStrike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เป็นเงิน (บาท)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4D4E2">
                        <a:alpha val="6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200" b="1" i="0" u="none" strike="noStrike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ร้อยละ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4D4E2">
                        <a:alpha val="6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200" b="1" i="0" u="none" strike="noStrike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(บาท)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4D4E2">
                        <a:alpha val="6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58840699"/>
                  </a:ext>
                </a:extLst>
              </a:tr>
              <a:tr h="411938"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61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3">
                        <a:alpha val="7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ภูเก็ต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3">
                        <a:alpha val="7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th-TH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5,668,905.00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3">
                        <a:alpha val="7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3,904,833.00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3">
                        <a:alpha val="7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68.88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3">
                        <a:alpha val="7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th-TH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</a:t>
                      </a:r>
                      <a:r>
                        <a:rPr lang="th-TH" sz="12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4,365,056.85 </a:t>
                      </a:r>
                      <a:endParaRPr lang="th-TH" sz="120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3">
                        <a:alpha val="7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-8.12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3">
                        <a:alpha val="7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1,764,072.00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3">
                        <a:alpha val="7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08878"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62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DF4F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ลำพูน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DF4F5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th-TH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8,276,780.00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DF4F5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5,572,998.00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DF4F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67.33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DF4F5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th-TH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6,373,120.60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DF4F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-9.67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DF4F5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2,703,782.00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DF4F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9585"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63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3">
                        <a:alpha val="7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นครนายก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3">
                        <a:alpha val="7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th-TH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</a:t>
                      </a:r>
                      <a:r>
                        <a:rPr lang="th-TH" sz="12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6,884,880.00 </a:t>
                      </a:r>
                      <a:endParaRPr lang="th-TH" sz="120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3">
                        <a:alpha val="7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4,499,389.65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3">
                        <a:alpha val="7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65.35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3">
                        <a:alpha val="7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th-TH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5,301,357.60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3">
                        <a:alpha val="7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-11.65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3">
                        <a:alpha val="7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2,385,490.35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3">
                        <a:alpha val="7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6894"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64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DF4F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นครปฐม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DF4F5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th-TH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9,701,465.00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DF4F5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6,213,653.00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DF4F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64.05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DF4F5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th-TH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7,470,128.05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DF4F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-12.95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DF4F5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3,487,812.00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DF4F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76894"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65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3">
                        <a:alpha val="7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ตราด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3">
                        <a:alpha val="7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th-TH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8,165,205.00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3">
                        <a:alpha val="7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5,178,608.39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3">
                        <a:alpha val="7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63.42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3">
                        <a:alpha val="7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th-TH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6,287,207.85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3">
                        <a:alpha val="7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-13.58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3">
                        <a:alpha val="7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2,986,596.61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3">
                        <a:alpha val="7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76894"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66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DF4F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สตูล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DF4F5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th-TH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9,303,705.00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DF4F5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5,364,821.00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DF4F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57.66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DF4F5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th-TH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7,163,852.85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DF4F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-19.34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DF4F5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3,938,884.00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DF4F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76894"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67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3">
                        <a:alpha val="7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กระบี่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3">
                        <a:alpha val="7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th-TH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7,324,680.00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3">
                        <a:alpha val="7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4,214,892.86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3">
                        <a:alpha val="7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57.54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3">
                        <a:alpha val="7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th-TH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</a:t>
                      </a:r>
                      <a:r>
                        <a:rPr lang="th-TH" sz="12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5,640,003.60 </a:t>
                      </a:r>
                      <a:endParaRPr lang="th-TH" sz="120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3">
                        <a:alpha val="7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-19.46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3">
                        <a:alpha val="7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3,109,787.14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3">
                        <a:alpha val="7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76894"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68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DF4F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สงขลา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DF4F5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th-TH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</a:t>
                      </a:r>
                      <a:r>
                        <a:rPr lang="th-TH" sz="12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11,949,040.00 </a:t>
                      </a:r>
                      <a:endParaRPr lang="th-TH" sz="120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DF4F5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6,405,535.55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DF4F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53.61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DF4F5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th-TH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9,200,760.80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DF4F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-23.39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DF4F5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5,543,504.45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DF4F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76894"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69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3">
                        <a:alpha val="7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พังงา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3">
                        <a:alpha val="7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th-TH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7,280,180.00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3">
                        <a:alpha val="7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3,889,799.00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3">
                        <a:alpha val="7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53.43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3">
                        <a:alpha val="7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th-TH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5,605,738.60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3">
                        <a:alpha val="7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-23.57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3">
                        <a:alpha val="7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3,390,381.00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3">
                        <a:alpha val="7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76894"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70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DF4F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ยะลา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DF4F5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th-TH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6,355,780.00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DF4F5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3,111,599.18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DF4F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48.96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DF4F5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th-TH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</a:t>
                      </a:r>
                      <a:r>
                        <a:rPr lang="th-TH" sz="12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4,893,950.60 </a:t>
                      </a:r>
                      <a:endParaRPr lang="th-TH" sz="120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DF4F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-28.04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DF4F5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th-TH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3,244,180.82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DF4F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976144950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6" name="Group 25"/>
          <p:cNvGrpSpPr/>
          <p:nvPr/>
        </p:nvGrpSpPr>
        <p:grpSpPr>
          <a:xfrm>
            <a:off x="-23583" y="5154909"/>
            <a:ext cx="10183585" cy="694389"/>
            <a:chOff x="-23583" y="5154909"/>
            <a:chExt cx="10183585" cy="694389"/>
          </a:xfrm>
        </p:grpSpPr>
        <p:grpSp>
          <p:nvGrpSpPr>
            <p:cNvPr id="27" name="Group 26"/>
            <p:cNvGrpSpPr/>
            <p:nvPr/>
          </p:nvGrpSpPr>
          <p:grpSpPr>
            <a:xfrm>
              <a:off x="-23583" y="5154909"/>
              <a:ext cx="10183585" cy="694389"/>
              <a:chOff x="-23583" y="5134125"/>
              <a:chExt cx="10183585" cy="715174"/>
            </a:xfrm>
          </p:grpSpPr>
          <p:grpSp>
            <p:nvGrpSpPr>
              <p:cNvPr id="29" name="กลุ่ม 1">
                <a:extLst>
                  <a:ext uri="{FF2B5EF4-FFF2-40B4-BE49-F238E27FC236}">
                    <a16:creationId xmlns:a16="http://schemas.microsoft.com/office/drawing/2014/main" id="{58DAA6D8-19A9-434E-BD10-9F227ECAADEE}"/>
                  </a:ext>
                </a:extLst>
              </p:cNvPr>
              <p:cNvGrpSpPr/>
              <p:nvPr/>
            </p:nvGrpSpPr>
            <p:grpSpPr>
              <a:xfrm>
                <a:off x="-23583" y="5274993"/>
                <a:ext cx="10183585" cy="470079"/>
                <a:chOff x="-21226" y="4621292"/>
                <a:chExt cx="9165227" cy="561020"/>
              </a:xfrm>
            </p:grpSpPr>
            <p:grpSp>
              <p:nvGrpSpPr>
                <p:cNvPr id="36" name="กลุ่ม 7">
                  <a:extLst>
                    <a:ext uri="{FF2B5EF4-FFF2-40B4-BE49-F238E27FC236}">
                      <a16:creationId xmlns:a16="http://schemas.microsoft.com/office/drawing/2014/main" id="{30C28730-7CDF-4231-A774-6A7122EB4AEA}"/>
                    </a:ext>
                  </a:extLst>
                </p:cNvPr>
                <p:cNvGrpSpPr/>
                <p:nvPr/>
              </p:nvGrpSpPr>
              <p:grpSpPr>
                <a:xfrm>
                  <a:off x="-21226" y="4635401"/>
                  <a:ext cx="5133813" cy="546911"/>
                  <a:chOff x="-45702" y="6428830"/>
                  <a:chExt cx="7109733" cy="450425"/>
                </a:xfrm>
              </p:grpSpPr>
              <p:sp>
                <p:nvSpPr>
                  <p:cNvPr id="40" name="รูปแบบอิสระ: รูปร่าง 55">
                    <a:extLst>
                      <a:ext uri="{FF2B5EF4-FFF2-40B4-BE49-F238E27FC236}">
                        <a16:creationId xmlns:a16="http://schemas.microsoft.com/office/drawing/2014/main" id="{447532BC-F1AF-418B-B954-69A21822D4D1}"/>
                      </a:ext>
                    </a:extLst>
                  </p:cNvPr>
                  <p:cNvSpPr/>
                  <p:nvPr/>
                </p:nvSpPr>
                <p:spPr>
                  <a:xfrm>
                    <a:off x="-16309" y="6508953"/>
                    <a:ext cx="6875685" cy="339767"/>
                  </a:xfrm>
                  <a:custGeom>
                    <a:avLst/>
                    <a:gdLst>
                      <a:gd name="connsiteX0" fmla="*/ 0 w 6028447"/>
                      <a:gd name="connsiteY0" fmla="*/ 0 h 339767"/>
                      <a:gd name="connsiteX1" fmla="*/ 6028447 w 6028447"/>
                      <a:gd name="connsiteY1" fmla="*/ 0 h 339767"/>
                      <a:gd name="connsiteX2" fmla="*/ 5679852 w 6028447"/>
                      <a:gd name="connsiteY2" fmla="*/ 339767 h 339767"/>
                      <a:gd name="connsiteX3" fmla="*/ 0 w 6028447"/>
                      <a:gd name="connsiteY3" fmla="*/ 339767 h 339767"/>
                      <a:gd name="connsiteX4" fmla="*/ 0 w 6028447"/>
                      <a:gd name="connsiteY4" fmla="*/ 0 h 3397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028447" h="339767">
                        <a:moveTo>
                          <a:pt x="0" y="0"/>
                        </a:moveTo>
                        <a:lnTo>
                          <a:pt x="6028447" y="0"/>
                        </a:lnTo>
                        <a:lnTo>
                          <a:pt x="5679852" y="339767"/>
                        </a:lnTo>
                        <a:lnTo>
                          <a:pt x="0" y="33976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206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th-TH" sz="2000" dirty="0"/>
                  </a:p>
                </p:txBody>
              </p:sp>
              <p:sp>
                <p:nvSpPr>
                  <p:cNvPr id="41" name="รูปแบบอิสระ: รูปร่าง 50">
                    <a:extLst>
                      <a:ext uri="{FF2B5EF4-FFF2-40B4-BE49-F238E27FC236}">
                        <a16:creationId xmlns:a16="http://schemas.microsoft.com/office/drawing/2014/main" id="{72AD55B9-27A4-40A2-86AD-A09FD1FBB379}"/>
                      </a:ext>
                    </a:extLst>
                  </p:cNvPr>
                  <p:cNvSpPr/>
                  <p:nvPr/>
                </p:nvSpPr>
                <p:spPr>
                  <a:xfrm>
                    <a:off x="-45702" y="6433550"/>
                    <a:ext cx="7025615" cy="426691"/>
                  </a:xfrm>
                  <a:custGeom>
                    <a:avLst/>
                    <a:gdLst>
                      <a:gd name="connsiteX0" fmla="*/ 0 w 6123140"/>
                      <a:gd name="connsiteY0" fmla="*/ 0 h 426691"/>
                      <a:gd name="connsiteX1" fmla="*/ 6123140 w 6123140"/>
                      <a:gd name="connsiteY1" fmla="*/ 0 h 426691"/>
                      <a:gd name="connsiteX2" fmla="*/ 6008569 w 6123140"/>
                      <a:gd name="connsiteY2" fmla="*/ 111669 h 426691"/>
                      <a:gd name="connsiteX3" fmla="*/ 5685361 w 6123140"/>
                      <a:gd name="connsiteY3" fmla="*/ 426691 h 426691"/>
                      <a:gd name="connsiteX4" fmla="*/ 5679852 w 6123140"/>
                      <a:gd name="connsiteY4" fmla="*/ 426691 h 426691"/>
                      <a:gd name="connsiteX5" fmla="*/ 6028447 w 6123140"/>
                      <a:gd name="connsiteY5" fmla="*/ 86924 h 426691"/>
                      <a:gd name="connsiteX6" fmla="*/ 0 w 6123140"/>
                      <a:gd name="connsiteY6" fmla="*/ 86924 h 426691"/>
                      <a:gd name="connsiteX7" fmla="*/ 0 w 6123140"/>
                      <a:gd name="connsiteY7" fmla="*/ 0 h 4266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123140" h="426691">
                        <a:moveTo>
                          <a:pt x="0" y="0"/>
                        </a:moveTo>
                        <a:lnTo>
                          <a:pt x="6123140" y="0"/>
                        </a:lnTo>
                        <a:lnTo>
                          <a:pt x="6008569" y="111669"/>
                        </a:lnTo>
                        <a:lnTo>
                          <a:pt x="5685361" y="426691"/>
                        </a:lnTo>
                        <a:lnTo>
                          <a:pt x="5679852" y="426691"/>
                        </a:lnTo>
                        <a:lnTo>
                          <a:pt x="6028447" y="86924"/>
                        </a:lnTo>
                        <a:lnTo>
                          <a:pt x="0" y="8692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FBE4AE"/>
                      </a:gs>
                      <a:gs pos="13000">
                        <a:srgbClr val="BD922A"/>
                      </a:gs>
                      <a:gs pos="21001">
                        <a:srgbClr val="BD922A"/>
                      </a:gs>
                      <a:gs pos="63000">
                        <a:srgbClr val="FBE4AE"/>
                      </a:gs>
                      <a:gs pos="67000">
                        <a:srgbClr val="BD922A"/>
                      </a:gs>
                      <a:gs pos="69000">
                        <a:srgbClr val="835E17"/>
                      </a:gs>
                      <a:gs pos="82001">
                        <a:srgbClr val="A28949"/>
                      </a:gs>
                      <a:gs pos="100000">
                        <a:srgbClr val="FAE3B7"/>
                      </a:gs>
                    </a:gsLst>
                    <a:lin ang="0" scaled="1"/>
                  </a:gra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th-TH" sz="2000" dirty="0"/>
                  </a:p>
                </p:txBody>
              </p:sp>
              <p:sp>
                <p:nvSpPr>
                  <p:cNvPr id="42" name="รูปแบบอิสระ: รูปร่าง 49">
                    <a:extLst>
                      <a:ext uri="{FF2B5EF4-FFF2-40B4-BE49-F238E27FC236}">
                        <a16:creationId xmlns:a16="http://schemas.microsoft.com/office/drawing/2014/main" id="{0CC04605-512B-40BA-BB6C-C4CA6329F254}"/>
                      </a:ext>
                    </a:extLst>
                  </p:cNvPr>
                  <p:cNvSpPr/>
                  <p:nvPr/>
                </p:nvSpPr>
                <p:spPr>
                  <a:xfrm rot="380166">
                    <a:off x="6515308" y="6428830"/>
                    <a:ext cx="548723" cy="450425"/>
                  </a:xfrm>
                  <a:custGeom>
                    <a:avLst/>
                    <a:gdLst>
                      <a:gd name="connsiteX0" fmla="*/ 411471 w 524882"/>
                      <a:gd name="connsiteY0" fmla="*/ 0 h 426691"/>
                      <a:gd name="connsiteX1" fmla="*/ 524882 w 524882"/>
                      <a:gd name="connsiteY1" fmla="*/ 0 h 426691"/>
                      <a:gd name="connsiteX2" fmla="*/ 113411 w 524882"/>
                      <a:gd name="connsiteY2" fmla="*/ 426691 h 426691"/>
                      <a:gd name="connsiteX3" fmla="*/ 0 w 524882"/>
                      <a:gd name="connsiteY3" fmla="*/ 426691 h 426691"/>
                      <a:gd name="connsiteX4" fmla="*/ 411471 w 524882"/>
                      <a:gd name="connsiteY4" fmla="*/ 0 h 4266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4882" h="426691">
                        <a:moveTo>
                          <a:pt x="411471" y="0"/>
                        </a:moveTo>
                        <a:lnTo>
                          <a:pt x="524882" y="0"/>
                        </a:lnTo>
                        <a:lnTo>
                          <a:pt x="113411" y="426691"/>
                        </a:lnTo>
                        <a:lnTo>
                          <a:pt x="0" y="426691"/>
                        </a:lnTo>
                        <a:lnTo>
                          <a:pt x="411471" y="0"/>
                        </a:lnTo>
                        <a:close/>
                      </a:path>
                    </a:pathLst>
                  </a:custGeom>
                  <a:gradFill flip="none" rotWithShape="1">
                    <a:gsLst>
                      <a:gs pos="0">
                        <a:srgbClr val="FBE4AE"/>
                      </a:gs>
                      <a:gs pos="13000">
                        <a:srgbClr val="BD922A"/>
                      </a:gs>
                      <a:gs pos="21001">
                        <a:srgbClr val="BD922A"/>
                      </a:gs>
                      <a:gs pos="63000">
                        <a:srgbClr val="FBE4AE"/>
                      </a:gs>
                      <a:gs pos="67000">
                        <a:srgbClr val="BD922A"/>
                      </a:gs>
                      <a:gs pos="69000">
                        <a:srgbClr val="835E17"/>
                      </a:gs>
                      <a:gs pos="82001">
                        <a:srgbClr val="A28949"/>
                      </a:gs>
                      <a:gs pos="100000">
                        <a:srgbClr val="FAE3B7"/>
                      </a:gs>
                    </a:gsLst>
                    <a:path path="circle">
                      <a:fillToRect l="100000" b="100000"/>
                    </a:path>
                    <a:tileRect t="-100000" r="-100000"/>
                  </a:gra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th-TH" sz="2000"/>
                  </a:p>
                </p:txBody>
              </p:sp>
            </p:grpSp>
            <p:grpSp>
              <p:nvGrpSpPr>
                <p:cNvPr id="37" name="กลุ่ม 4">
                  <a:extLst>
                    <a:ext uri="{FF2B5EF4-FFF2-40B4-BE49-F238E27FC236}">
                      <a16:creationId xmlns:a16="http://schemas.microsoft.com/office/drawing/2014/main" id="{33080593-C486-4A4E-A259-28A964353B4D}"/>
                    </a:ext>
                  </a:extLst>
                </p:cNvPr>
                <p:cNvGrpSpPr/>
                <p:nvPr/>
              </p:nvGrpSpPr>
              <p:grpSpPr>
                <a:xfrm>
                  <a:off x="7524888" y="4621292"/>
                  <a:ext cx="1619113" cy="531030"/>
                  <a:chOff x="9543115" y="6415804"/>
                  <a:chExt cx="2661401" cy="453428"/>
                </a:xfrm>
              </p:grpSpPr>
              <p:sp>
                <p:nvSpPr>
                  <p:cNvPr id="38" name="รูปแบบอิสระ: รูปร่าง 38">
                    <a:extLst>
                      <a:ext uri="{FF2B5EF4-FFF2-40B4-BE49-F238E27FC236}">
                        <a16:creationId xmlns:a16="http://schemas.microsoft.com/office/drawing/2014/main" id="{18287458-5345-45BB-A7B2-0AE1DDE4E433}"/>
                      </a:ext>
                    </a:extLst>
                  </p:cNvPr>
                  <p:cNvSpPr/>
                  <p:nvPr/>
                </p:nvSpPr>
                <p:spPr>
                  <a:xfrm>
                    <a:off x="9543115" y="6415804"/>
                    <a:ext cx="2661398" cy="441288"/>
                  </a:xfrm>
                  <a:custGeom>
                    <a:avLst/>
                    <a:gdLst>
                      <a:gd name="connsiteX0" fmla="*/ 437779 w 1373020"/>
                      <a:gd name="connsiteY0" fmla="*/ 0 h 426691"/>
                      <a:gd name="connsiteX1" fmla="*/ 1373020 w 1373020"/>
                      <a:gd name="connsiteY1" fmla="*/ 0 h 426691"/>
                      <a:gd name="connsiteX2" fmla="*/ 1373020 w 1373020"/>
                      <a:gd name="connsiteY2" fmla="*/ 426691 h 426691"/>
                      <a:gd name="connsiteX3" fmla="*/ 0 w 1373020"/>
                      <a:gd name="connsiteY3" fmla="*/ 426691 h 426691"/>
                      <a:gd name="connsiteX4" fmla="*/ 323208 w 1373020"/>
                      <a:gd name="connsiteY4" fmla="*/ 111669 h 426691"/>
                      <a:gd name="connsiteX5" fmla="*/ 437779 w 1373020"/>
                      <a:gd name="connsiteY5" fmla="*/ 0 h 4266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73020" h="426691">
                        <a:moveTo>
                          <a:pt x="437779" y="0"/>
                        </a:moveTo>
                        <a:lnTo>
                          <a:pt x="1373020" y="0"/>
                        </a:lnTo>
                        <a:lnTo>
                          <a:pt x="1373020" y="426691"/>
                        </a:lnTo>
                        <a:lnTo>
                          <a:pt x="0" y="426691"/>
                        </a:lnTo>
                        <a:lnTo>
                          <a:pt x="323208" y="111669"/>
                        </a:lnTo>
                        <a:lnTo>
                          <a:pt x="437779" y="0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FBE4AE"/>
                      </a:gs>
                      <a:gs pos="13000">
                        <a:srgbClr val="BD922A"/>
                      </a:gs>
                      <a:gs pos="21001">
                        <a:srgbClr val="BD922A"/>
                      </a:gs>
                      <a:gs pos="63000">
                        <a:srgbClr val="FBE4AE"/>
                      </a:gs>
                      <a:gs pos="67000">
                        <a:srgbClr val="BD922A"/>
                      </a:gs>
                      <a:gs pos="69000">
                        <a:srgbClr val="835E17"/>
                      </a:gs>
                      <a:gs pos="82001">
                        <a:srgbClr val="A28949"/>
                      </a:gs>
                      <a:gs pos="100000">
                        <a:srgbClr val="FAE3B7"/>
                      </a:gs>
                    </a:gsLst>
                    <a:lin ang="0" scaled="1"/>
                  </a:gra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th-TH" sz="2000"/>
                  </a:p>
                </p:txBody>
              </p:sp>
              <p:sp>
                <p:nvSpPr>
                  <p:cNvPr id="39" name="รูปแบบอิสระ: รูปร่าง 31">
                    <a:extLst>
                      <a:ext uri="{FF2B5EF4-FFF2-40B4-BE49-F238E27FC236}">
                        <a16:creationId xmlns:a16="http://schemas.microsoft.com/office/drawing/2014/main" id="{CB515603-CB57-4A48-B8A7-C4BD2C469F4B}"/>
                      </a:ext>
                    </a:extLst>
                  </p:cNvPr>
                  <p:cNvSpPr/>
                  <p:nvPr/>
                </p:nvSpPr>
                <p:spPr>
                  <a:xfrm>
                    <a:off x="9543115" y="6510930"/>
                    <a:ext cx="2661401" cy="358302"/>
                  </a:xfrm>
                  <a:custGeom>
                    <a:avLst/>
                    <a:gdLst>
                      <a:gd name="connsiteX0" fmla="*/ 349528 w 1399340"/>
                      <a:gd name="connsiteY0" fmla="*/ 0 h 340675"/>
                      <a:gd name="connsiteX1" fmla="*/ 1399340 w 1399340"/>
                      <a:gd name="connsiteY1" fmla="*/ 0 h 340675"/>
                      <a:gd name="connsiteX2" fmla="*/ 1399340 w 1399340"/>
                      <a:gd name="connsiteY2" fmla="*/ 340675 h 340675"/>
                      <a:gd name="connsiteX3" fmla="*/ 0 w 1399340"/>
                      <a:gd name="connsiteY3" fmla="*/ 340675 h 340675"/>
                      <a:gd name="connsiteX4" fmla="*/ 349528 w 1399340"/>
                      <a:gd name="connsiteY4" fmla="*/ 0 h 3406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99340" h="340675">
                        <a:moveTo>
                          <a:pt x="349528" y="0"/>
                        </a:moveTo>
                        <a:lnTo>
                          <a:pt x="1399340" y="0"/>
                        </a:lnTo>
                        <a:lnTo>
                          <a:pt x="1399340" y="340675"/>
                        </a:lnTo>
                        <a:lnTo>
                          <a:pt x="0" y="340675"/>
                        </a:lnTo>
                        <a:lnTo>
                          <a:pt x="349528" y="0"/>
                        </a:lnTo>
                        <a:close/>
                      </a:path>
                    </a:pathLst>
                  </a:custGeom>
                  <a:solidFill>
                    <a:srgbClr val="00206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th-TH" sz="2000"/>
                  </a:p>
                </p:txBody>
              </p:sp>
            </p:grpSp>
          </p:grpSp>
          <p:pic>
            <p:nvPicPr>
              <p:cNvPr id="30" name="Picture 23">
                <a:extLst>
                  <a:ext uri="{FF2B5EF4-FFF2-40B4-BE49-F238E27FC236}">
                    <a16:creationId xmlns:a16="http://schemas.microsoft.com/office/drawing/2014/main" id="{A9FCDA38-8F0B-49DF-8F2E-B899B1F3623D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7699853" y="5264104"/>
                <a:ext cx="625615" cy="408428"/>
              </a:xfrm>
              <a:prstGeom prst="rect">
                <a:avLst/>
              </a:prstGeom>
            </p:spPr>
          </p:pic>
          <p:pic>
            <p:nvPicPr>
              <p:cNvPr id="31" name="Picture 24">
                <a:extLst>
                  <a:ext uri="{FF2B5EF4-FFF2-40B4-BE49-F238E27FC236}">
                    <a16:creationId xmlns:a16="http://schemas.microsoft.com/office/drawing/2014/main" id="{199745AA-CFB3-443D-A566-E11575BA5223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6440755" y="5252961"/>
                <a:ext cx="384697" cy="433336"/>
              </a:xfrm>
              <a:prstGeom prst="rect">
                <a:avLst/>
              </a:prstGeom>
            </p:spPr>
          </p:pic>
          <p:pic>
            <p:nvPicPr>
              <p:cNvPr id="32" name="Picture 35">
                <a:extLst>
                  <a:ext uri="{FF2B5EF4-FFF2-40B4-BE49-F238E27FC236}">
                    <a16:creationId xmlns:a16="http://schemas.microsoft.com/office/drawing/2014/main" id="{9584FECB-F937-4F01-8CDD-C92F98A2F1BC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6882063" y="5338458"/>
                <a:ext cx="373365" cy="309768"/>
              </a:xfrm>
              <a:prstGeom prst="rect">
                <a:avLst/>
              </a:prstGeom>
            </p:spPr>
          </p:pic>
          <p:pic>
            <p:nvPicPr>
              <p:cNvPr id="33" name="Picture 36">
                <a:extLst>
                  <a:ext uri="{FF2B5EF4-FFF2-40B4-BE49-F238E27FC236}">
                    <a16:creationId xmlns:a16="http://schemas.microsoft.com/office/drawing/2014/main" id="{62FFD426-AD6C-47DA-99D3-A7217E240C18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5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7345100" y="5340250"/>
                <a:ext cx="281130" cy="303691"/>
              </a:xfrm>
              <a:prstGeom prst="rect">
                <a:avLst/>
              </a:prstGeom>
            </p:spPr>
          </p:pic>
          <p:pic>
            <p:nvPicPr>
              <p:cNvPr id="34" name="Picture 2" descr="C:\Users\Administrator\Desktop\change for good.png"/>
              <p:cNvPicPr>
                <a:picLocks noChangeAspect="1" noChangeArrowheads="1"/>
              </p:cNvPicPr>
              <p:nvPr/>
            </p:nvPicPr>
            <p:blipFill>
              <a:blip r:embed="rId6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606130" y="5281839"/>
                <a:ext cx="890907" cy="501037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sp>
            <p:nvSpPr>
              <p:cNvPr id="35" name="รูปแบบอิสระ: รูปร่าง 49">
                <a:extLst>
                  <a:ext uri="{FF2B5EF4-FFF2-40B4-BE49-F238E27FC236}">
                    <a16:creationId xmlns:a16="http://schemas.microsoft.com/office/drawing/2014/main" id="{0CC04605-512B-40BA-BB6C-C4CA6329F254}"/>
                  </a:ext>
                </a:extLst>
              </p:cNvPr>
              <p:cNvSpPr/>
              <p:nvPr/>
            </p:nvSpPr>
            <p:spPr>
              <a:xfrm rot="1816843">
                <a:off x="8384884" y="5134125"/>
                <a:ext cx="366819" cy="715174"/>
              </a:xfrm>
              <a:custGeom>
                <a:avLst/>
                <a:gdLst>
                  <a:gd name="connsiteX0" fmla="*/ 411471 w 524882"/>
                  <a:gd name="connsiteY0" fmla="*/ 0 h 426691"/>
                  <a:gd name="connsiteX1" fmla="*/ 524882 w 524882"/>
                  <a:gd name="connsiteY1" fmla="*/ 0 h 426691"/>
                  <a:gd name="connsiteX2" fmla="*/ 113411 w 524882"/>
                  <a:gd name="connsiteY2" fmla="*/ 426691 h 426691"/>
                  <a:gd name="connsiteX3" fmla="*/ 0 w 524882"/>
                  <a:gd name="connsiteY3" fmla="*/ 426691 h 426691"/>
                  <a:gd name="connsiteX4" fmla="*/ 411471 w 524882"/>
                  <a:gd name="connsiteY4" fmla="*/ 0 h 4266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24882" h="426691">
                    <a:moveTo>
                      <a:pt x="411471" y="0"/>
                    </a:moveTo>
                    <a:lnTo>
                      <a:pt x="524882" y="0"/>
                    </a:lnTo>
                    <a:lnTo>
                      <a:pt x="113411" y="426691"/>
                    </a:lnTo>
                    <a:lnTo>
                      <a:pt x="0" y="426691"/>
                    </a:lnTo>
                    <a:lnTo>
                      <a:pt x="411471" y="0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rgbClr val="FBE4AE"/>
                  </a:gs>
                  <a:gs pos="13000">
                    <a:srgbClr val="BD922A"/>
                  </a:gs>
                  <a:gs pos="21001">
                    <a:srgbClr val="BD922A"/>
                  </a:gs>
                  <a:gs pos="63000">
                    <a:srgbClr val="FBE4AE"/>
                  </a:gs>
                  <a:gs pos="67000">
                    <a:srgbClr val="BD922A"/>
                  </a:gs>
                  <a:gs pos="69000">
                    <a:srgbClr val="835E17"/>
                  </a:gs>
                  <a:gs pos="82001">
                    <a:srgbClr val="A28949"/>
                  </a:gs>
                  <a:gs pos="100000">
                    <a:srgbClr val="FAE3B7"/>
                  </a:gs>
                </a:gsLst>
                <a:path path="circle">
                  <a:fillToRect l="100000" b="100000"/>
                </a:path>
                <a:tileRect t="-100000" r="-10000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th-TH" sz="2000"/>
              </a:p>
            </p:txBody>
          </p:sp>
        </p:grpSp>
        <p:sp>
          <p:nvSpPr>
            <p:cNvPr id="28" name="TextBox 7"/>
            <p:cNvSpPr txBox="1"/>
            <p:nvPr/>
          </p:nvSpPr>
          <p:spPr>
            <a:xfrm>
              <a:off x="216981" y="5442506"/>
              <a:ext cx="5166910" cy="24622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th-TH" sz="1000" b="1" dirty="0">
                  <a:solidFill>
                    <a:schemeClr val="bg1"/>
                  </a:solidFill>
                  <a:latin typeface="Chulabhorn Likit Text" panose="00000500000000000000" pitchFamily="50" charset="-34"/>
                  <a:cs typeface="Chulabhorn Likit Text" panose="00000500000000000000" pitchFamily="50" charset="-34"/>
                </a:rPr>
                <a:t>เศรษฐกิจฐานรากมั่นคง ชุมชนเข้มแข็งอย่างยั่งยืน ด้วยหลักปรัชญาของเศรษฐกิจพอเพียง</a:t>
              </a:r>
            </a:p>
          </p:txBody>
        </p:sp>
      </p:grpSp>
      <p:grpSp>
        <p:nvGrpSpPr>
          <p:cNvPr id="54" name="Group 53"/>
          <p:cNvGrpSpPr/>
          <p:nvPr/>
        </p:nvGrpSpPr>
        <p:grpSpPr>
          <a:xfrm>
            <a:off x="-23582" y="-361931"/>
            <a:ext cx="10332648" cy="1385058"/>
            <a:chOff x="-23582" y="-361931"/>
            <a:chExt cx="10332648" cy="1385058"/>
          </a:xfrm>
        </p:grpSpPr>
        <p:grpSp>
          <p:nvGrpSpPr>
            <p:cNvPr id="55" name="กลุ่ม 25">
              <a:extLst>
                <a:ext uri="{FF2B5EF4-FFF2-40B4-BE49-F238E27FC236}">
                  <a16:creationId xmlns:a16="http://schemas.microsoft.com/office/drawing/2014/main" id="{7D06518B-9B45-4201-A300-3BEEF5DCD03B}"/>
                </a:ext>
              </a:extLst>
            </p:cNvPr>
            <p:cNvGrpSpPr/>
            <p:nvPr/>
          </p:nvGrpSpPr>
          <p:grpSpPr>
            <a:xfrm>
              <a:off x="-23582" y="-361931"/>
              <a:ext cx="10201628" cy="1385058"/>
              <a:chOff x="-21224" y="-365563"/>
              <a:chExt cx="9181465" cy="1246552"/>
            </a:xfrm>
          </p:grpSpPr>
          <p:sp>
            <p:nvSpPr>
              <p:cNvPr id="58" name="รูปแบบอิสระ: รูปร่าง 62">
                <a:extLst>
                  <a:ext uri="{FF2B5EF4-FFF2-40B4-BE49-F238E27FC236}">
                    <a16:creationId xmlns:a16="http://schemas.microsoft.com/office/drawing/2014/main" id="{763F6E50-E3DE-4F2F-B389-800C6A2058F9}"/>
                  </a:ext>
                </a:extLst>
              </p:cNvPr>
              <p:cNvSpPr/>
              <p:nvPr/>
            </p:nvSpPr>
            <p:spPr>
              <a:xfrm rot="10800000">
                <a:off x="-21224" y="349041"/>
                <a:ext cx="7820283" cy="100071"/>
              </a:xfrm>
              <a:custGeom>
                <a:avLst/>
                <a:gdLst>
                  <a:gd name="connsiteX0" fmla="*/ 437779 w 1373020"/>
                  <a:gd name="connsiteY0" fmla="*/ 0 h 426691"/>
                  <a:gd name="connsiteX1" fmla="*/ 1373020 w 1373020"/>
                  <a:gd name="connsiteY1" fmla="*/ 0 h 426691"/>
                  <a:gd name="connsiteX2" fmla="*/ 1373020 w 1373020"/>
                  <a:gd name="connsiteY2" fmla="*/ 426691 h 426691"/>
                  <a:gd name="connsiteX3" fmla="*/ 0 w 1373020"/>
                  <a:gd name="connsiteY3" fmla="*/ 426691 h 426691"/>
                  <a:gd name="connsiteX4" fmla="*/ 323208 w 1373020"/>
                  <a:gd name="connsiteY4" fmla="*/ 111669 h 426691"/>
                  <a:gd name="connsiteX5" fmla="*/ 437779 w 1373020"/>
                  <a:gd name="connsiteY5" fmla="*/ 0 h 4266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373020" h="426691">
                    <a:moveTo>
                      <a:pt x="437779" y="0"/>
                    </a:moveTo>
                    <a:lnTo>
                      <a:pt x="1373020" y="0"/>
                    </a:lnTo>
                    <a:lnTo>
                      <a:pt x="1373020" y="426691"/>
                    </a:lnTo>
                    <a:lnTo>
                      <a:pt x="0" y="426691"/>
                    </a:lnTo>
                    <a:lnTo>
                      <a:pt x="323208" y="111669"/>
                    </a:lnTo>
                    <a:lnTo>
                      <a:pt x="437779" y="0"/>
                    </a:lnTo>
                    <a:close/>
                  </a:path>
                </a:pathLst>
              </a:custGeom>
              <a:gradFill>
                <a:gsLst>
                  <a:gs pos="0">
                    <a:srgbClr val="FBE4AE"/>
                  </a:gs>
                  <a:gs pos="13000">
                    <a:srgbClr val="BD922A"/>
                  </a:gs>
                  <a:gs pos="21001">
                    <a:srgbClr val="BD922A"/>
                  </a:gs>
                  <a:gs pos="63000">
                    <a:srgbClr val="FBE4AE"/>
                  </a:gs>
                  <a:gs pos="67000">
                    <a:srgbClr val="BD922A"/>
                  </a:gs>
                  <a:gs pos="69000">
                    <a:srgbClr val="835E17"/>
                  </a:gs>
                  <a:gs pos="82001">
                    <a:srgbClr val="A28949"/>
                  </a:gs>
                  <a:gs pos="100000">
                    <a:srgbClr val="FAE3B7"/>
                  </a:gs>
                </a:gsLst>
                <a:lin ang="0" scaled="1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th-TH" sz="2000" dirty="0"/>
              </a:p>
            </p:txBody>
          </p:sp>
          <p:sp>
            <p:nvSpPr>
              <p:cNvPr id="59" name="รูปแบบอิสระ: รูปร่าง 62">
                <a:extLst>
                  <a:ext uri="{FF2B5EF4-FFF2-40B4-BE49-F238E27FC236}">
                    <a16:creationId xmlns:a16="http://schemas.microsoft.com/office/drawing/2014/main" id="{6170159F-B4D3-4017-9CD6-524599548825}"/>
                  </a:ext>
                </a:extLst>
              </p:cNvPr>
              <p:cNvSpPr/>
              <p:nvPr/>
            </p:nvSpPr>
            <p:spPr>
              <a:xfrm flipV="1">
                <a:off x="5266749" y="-20538"/>
                <a:ext cx="3893491" cy="487172"/>
              </a:xfrm>
              <a:custGeom>
                <a:avLst/>
                <a:gdLst>
                  <a:gd name="connsiteX0" fmla="*/ 437779 w 1373020"/>
                  <a:gd name="connsiteY0" fmla="*/ 0 h 426691"/>
                  <a:gd name="connsiteX1" fmla="*/ 1373020 w 1373020"/>
                  <a:gd name="connsiteY1" fmla="*/ 0 h 426691"/>
                  <a:gd name="connsiteX2" fmla="*/ 1373020 w 1373020"/>
                  <a:gd name="connsiteY2" fmla="*/ 426691 h 426691"/>
                  <a:gd name="connsiteX3" fmla="*/ 0 w 1373020"/>
                  <a:gd name="connsiteY3" fmla="*/ 426691 h 426691"/>
                  <a:gd name="connsiteX4" fmla="*/ 323208 w 1373020"/>
                  <a:gd name="connsiteY4" fmla="*/ 111669 h 426691"/>
                  <a:gd name="connsiteX5" fmla="*/ 437779 w 1373020"/>
                  <a:gd name="connsiteY5" fmla="*/ 0 h 4266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373020" h="426691">
                    <a:moveTo>
                      <a:pt x="437779" y="0"/>
                    </a:moveTo>
                    <a:lnTo>
                      <a:pt x="1373020" y="0"/>
                    </a:lnTo>
                    <a:lnTo>
                      <a:pt x="1373020" y="426691"/>
                    </a:lnTo>
                    <a:lnTo>
                      <a:pt x="0" y="426691"/>
                    </a:lnTo>
                    <a:lnTo>
                      <a:pt x="323208" y="111669"/>
                    </a:lnTo>
                    <a:lnTo>
                      <a:pt x="437779" y="0"/>
                    </a:lnTo>
                    <a:close/>
                  </a:path>
                </a:pathLst>
              </a:custGeom>
              <a:gradFill>
                <a:gsLst>
                  <a:gs pos="0">
                    <a:srgbClr val="FBE4AE"/>
                  </a:gs>
                  <a:gs pos="13000">
                    <a:srgbClr val="BD922A"/>
                  </a:gs>
                  <a:gs pos="21001">
                    <a:srgbClr val="BD922A"/>
                  </a:gs>
                  <a:gs pos="63000">
                    <a:srgbClr val="FBE4AE"/>
                  </a:gs>
                  <a:gs pos="67000">
                    <a:srgbClr val="BD922A"/>
                  </a:gs>
                  <a:gs pos="69000">
                    <a:srgbClr val="835E17"/>
                  </a:gs>
                  <a:gs pos="82001">
                    <a:srgbClr val="A28949"/>
                  </a:gs>
                  <a:gs pos="100000">
                    <a:srgbClr val="FAE3B7"/>
                  </a:gs>
                </a:gsLst>
                <a:lin ang="0" scaled="1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th-TH" sz="2000" dirty="0"/>
              </a:p>
            </p:txBody>
          </p:sp>
          <p:sp>
            <p:nvSpPr>
              <p:cNvPr id="60" name="สี่เหลี่ยมผืนผ้า 11">
                <a:extLst>
                  <a:ext uri="{FF2B5EF4-FFF2-40B4-BE49-F238E27FC236}">
                    <a16:creationId xmlns:a16="http://schemas.microsoft.com/office/drawing/2014/main" id="{F9F4841F-3BBC-4457-AA88-3D070EC45B06}"/>
                  </a:ext>
                </a:extLst>
              </p:cNvPr>
              <p:cNvSpPr/>
              <p:nvPr/>
            </p:nvSpPr>
            <p:spPr>
              <a:xfrm>
                <a:off x="0" y="-57269"/>
                <a:ext cx="9160241" cy="404810"/>
              </a:xfrm>
              <a:prstGeom prst="rect">
                <a:avLst/>
              </a:prstGeom>
              <a:solidFill>
                <a:srgbClr val="002060"/>
              </a:solidFill>
              <a:ln>
                <a:solidFill>
                  <a:schemeClr val="accent4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endParaRPr lang="th-TH" sz="1200" b="1" dirty="0">
                  <a:solidFill>
                    <a:schemeClr val="bg1"/>
                  </a:solidFill>
                  <a:latin typeface="Chulabhorn Likit Text" panose="00000500000000000000" pitchFamily="50" charset="-34"/>
                  <a:cs typeface="Chulabhorn Likit Text" panose="00000500000000000000" pitchFamily="50" charset="-34"/>
                </a:endParaRPr>
              </a:p>
            </p:txBody>
          </p:sp>
          <p:sp>
            <p:nvSpPr>
              <p:cNvPr id="61" name="วงรี 13">
                <a:extLst>
                  <a:ext uri="{FF2B5EF4-FFF2-40B4-BE49-F238E27FC236}">
                    <a16:creationId xmlns:a16="http://schemas.microsoft.com/office/drawing/2014/main" id="{26798FC3-BA23-4F57-9494-6FF28D367843}"/>
                  </a:ext>
                </a:extLst>
              </p:cNvPr>
              <p:cNvSpPr/>
              <p:nvPr/>
            </p:nvSpPr>
            <p:spPr>
              <a:xfrm>
                <a:off x="5364490" y="-365563"/>
                <a:ext cx="1840389" cy="1246552"/>
              </a:xfrm>
              <a:prstGeom prst="ellipse">
                <a:avLst/>
              </a:prstGeom>
              <a:solidFill>
                <a:srgbClr val="FBF7F1"/>
              </a:solidFill>
              <a:ln>
                <a:noFill/>
              </a:ln>
              <a:effectLst>
                <a:softEdge rad="31750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2000" dirty="0"/>
              </a:p>
            </p:txBody>
          </p:sp>
          <p:pic>
            <p:nvPicPr>
              <p:cNvPr id="62" name="รูปภาพ 65">
                <a:extLst>
                  <a:ext uri="{FF2B5EF4-FFF2-40B4-BE49-F238E27FC236}">
                    <a16:creationId xmlns:a16="http://schemas.microsoft.com/office/drawing/2014/main" id="{FF1C8559-7F07-4282-B711-DDC3A7946EB7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r="65168" b="30186"/>
              <a:stretch/>
            </p:blipFill>
            <p:spPr>
              <a:xfrm>
                <a:off x="5911596" y="-52058"/>
                <a:ext cx="760236" cy="501554"/>
              </a:xfrm>
              <a:custGeom>
                <a:avLst/>
                <a:gdLst>
                  <a:gd name="connsiteX0" fmla="*/ 0 w 1500565"/>
                  <a:gd name="connsiteY0" fmla="*/ 0 h 990006"/>
                  <a:gd name="connsiteX1" fmla="*/ 1500565 w 1500565"/>
                  <a:gd name="connsiteY1" fmla="*/ 0 h 990006"/>
                  <a:gd name="connsiteX2" fmla="*/ 1500565 w 1500565"/>
                  <a:gd name="connsiteY2" fmla="*/ 699241 h 990006"/>
                  <a:gd name="connsiteX3" fmla="*/ 1454656 w 1500565"/>
                  <a:gd name="connsiteY3" fmla="*/ 699241 h 990006"/>
                  <a:gd name="connsiteX4" fmla="*/ 1454656 w 1500565"/>
                  <a:gd name="connsiteY4" fmla="*/ 958222 h 990006"/>
                  <a:gd name="connsiteX5" fmla="*/ 1500565 w 1500565"/>
                  <a:gd name="connsiteY5" fmla="*/ 958222 h 990006"/>
                  <a:gd name="connsiteX6" fmla="*/ 1500565 w 1500565"/>
                  <a:gd name="connsiteY6" fmla="*/ 990006 h 990006"/>
                  <a:gd name="connsiteX7" fmla="*/ 0 w 1500565"/>
                  <a:gd name="connsiteY7" fmla="*/ 990006 h 9900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00565" h="990006">
                    <a:moveTo>
                      <a:pt x="0" y="0"/>
                    </a:moveTo>
                    <a:lnTo>
                      <a:pt x="1500565" y="0"/>
                    </a:lnTo>
                    <a:lnTo>
                      <a:pt x="1500565" y="699241"/>
                    </a:lnTo>
                    <a:lnTo>
                      <a:pt x="1454656" y="699241"/>
                    </a:lnTo>
                    <a:lnTo>
                      <a:pt x="1454656" y="958222"/>
                    </a:lnTo>
                    <a:lnTo>
                      <a:pt x="1500565" y="958222"/>
                    </a:lnTo>
                    <a:lnTo>
                      <a:pt x="1500565" y="990006"/>
                    </a:lnTo>
                    <a:lnTo>
                      <a:pt x="0" y="990006"/>
                    </a:lnTo>
                    <a:close/>
                  </a:path>
                </a:pathLst>
              </a:custGeom>
            </p:spPr>
          </p:pic>
        </p:grpSp>
        <p:sp>
          <p:nvSpPr>
            <p:cNvPr id="56" name="กล่องข้อความ 8">
              <a:extLst>
                <a:ext uri="{FF2B5EF4-FFF2-40B4-BE49-F238E27FC236}">
                  <a16:creationId xmlns:a16="http://schemas.microsoft.com/office/drawing/2014/main" id="{BF84CABE-5C70-4013-8958-0D4F9CD0D474}"/>
                </a:ext>
              </a:extLst>
            </p:cNvPr>
            <p:cNvSpPr txBox="1"/>
            <p:nvPr/>
          </p:nvSpPr>
          <p:spPr>
            <a:xfrm>
              <a:off x="7815870" y="-24981"/>
              <a:ext cx="2493196" cy="49859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lnSpc>
                  <a:spcPct val="110000"/>
                </a:lnSpc>
              </a:pPr>
              <a:r>
                <a:rPr lang="en-US" sz="1200" b="1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Chulabhorn Likit Text" panose="00000500000000000000" pitchFamily="50" charset="-34"/>
                  <a:cs typeface="Chulabhorn Likit Text" panose="00000500000000000000" pitchFamily="50" charset="-34"/>
                </a:rPr>
                <a:t>60 </a:t>
              </a:r>
              <a:r>
                <a:rPr lang="th-TH" sz="1200" b="1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Chulabhorn Likit Text" panose="00000500000000000000" pitchFamily="50" charset="-34"/>
                  <a:cs typeface="Chulabhorn Likit Text" panose="00000500000000000000" pitchFamily="50" charset="-34"/>
                </a:rPr>
                <a:t>ปี กรมการพัฒนาชุมชน</a:t>
              </a:r>
            </a:p>
            <a:p>
              <a:pPr>
                <a:lnSpc>
                  <a:spcPct val="110000"/>
                </a:lnSpc>
              </a:pPr>
              <a:r>
                <a:rPr lang="th-TH" sz="1200" b="1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Chulabhorn Likit Text" panose="00000500000000000000" pitchFamily="50" charset="-34"/>
                  <a:cs typeface="Chulabhorn Likit Text" panose="00000500000000000000" pitchFamily="50" charset="-34"/>
                </a:rPr>
                <a:t>สร้างสรรค์ชุมชน สร้างคน สร้างชาติ</a:t>
              </a:r>
              <a:endParaRPr lang="en-US" sz="12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hulabhorn Likit Text" panose="00000500000000000000" pitchFamily="50" charset="-34"/>
                <a:cs typeface="Chulabhorn Likit Text" panose="00000500000000000000" pitchFamily="50" charset="-34"/>
              </a:endParaRPr>
            </a:p>
          </p:txBody>
        </p:sp>
        <p:sp>
          <p:nvSpPr>
            <p:cNvPr id="57" name="สี่เหลี่ยมผืนผ้ามุมมน 89">
              <a:extLst>
                <a:ext uri="{FF2B5EF4-FFF2-40B4-BE49-F238E27FC236}">
                  <a16:creationId xmlns:a16="http://schemas.microsoft.com/office/drawing/2014/main" id="{DBD58DB1-2D1D-473D-B9E5-40B9622A67E9}"/>
                </a:ext>
              </a:extLst>
            </p:cNvPr>
            <p:cNvSpPr/>
            <p:nvPr/>
          </p:nvSpPr>
          <p:spPr>
            <a:xfrm>
              <a:off x="376265" y="-13115"/>
              <a:ext cx="4647148" cy="433808"/>
            </a:xfrm>
            <a:prstGeom prst="round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t"/>
            <a:lstStyle/>
            <a:p>
              <a:r>
                <a:rPr lang="th-TH" sz="1200" b="1" dirty="0">
                  <a:solidFill>
                    <a:schemeClr val="bg1"/>
                  </a:solidFill>
                  <a:latin typeface="Chulabhorn Likit Text" panose="00000500000000000000" pitchFamily="50" charset="-34"/>
                  <a:cs typeface="Chulabhorn Likit Text" panose="00000500000000000000" pitchFamily="50" charset="-34"/>
                </a:rPr>
                <a:t>การเบิกจ่ายงบประมาณกองทุนพัฒนาบทบาทสตรี </a:t>
              </a:r>
              <a:br>
                <a:rPr lang="th-TH" sz="1200" b="1" dirty="0">
                  <a:solidFill>
                    <a:schemeClr val="bg1"/>
                  </a:solidFill>
                  <a:latin typeface="Chulabhorn Likit Text" panose="00000500000000000000" pitchFamily="50" charset="-34"/>
                  <a:cs typeface="Chulabhorn Likit Text" panose="00000500000000000000" pitchFamily="50" charset="-34"/>
                </a:rPr>
              </a:br>
              <a:r>
                <a:rPr lang="th-TH" sz="1200" b="1" dirty="0">
                  <a:solidFill>
                    <a:schemeClr val="bg1"/>
                  </a:solidFill>
                  <a:latin typeface="Chulabhorn Likit Text" panose="00000500000000000000" pitchFamily="50" charset="-34"/>
                  <a:cs typeface="Chulabhorn Likit Text" panose="00000500000000000000" pitchFamily="50" charset="-34"/>
                </a:rPr>
                <a:t>ประจำปีงบประมาณ พ.ศ. 2566 (ข้อมูล ณ 23 พฤษภาคม 2566) (ต่อ)</a:t>
              </a:r>
            </a:p>
          </p:txBody>
        </p:sp>
      </p:grpSp>
      <p:graphicFrame>
        <p:nvGraphicFramePr>
          <p:cNvPr id="2" name="Table 32">
            <a:extLst>
              <a:ext uri="{FF2B5EF4-FFF2-40B4-BE49-F238E27FC236}">
                <a16:creationId xmlns:a16="http://schemas.microsoft.com/office/drawing/2014/main" id="{2EA90F75-1F36-C5AA-270A-A054D51D38F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36536144"/>
              </p:ext>
            </p:extLst>
          </p:nvPr>
        </p:nvGraphicFramePr>
        <p:xfrm>
          <a:off x="149545" y="661016"/>
          <a:ext cx="9860909" cy="398815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3660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31785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363372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39088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3971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1574157">
                  <a:extLst>
                    <a:ext uri="{9D8B030D-6E8A-4147-A177-3AD203B41FA5}">
                      <a16:colId xmlns:a16="http://schemas.microsoft.com/office/drawing/2014/main" val="934870095"/>
                    </a:ext>
                  </a:extLst>
                </a:gridCol>
                <a:gridCol w="1527858">
                  <a:extLst>
                    <a:ext uri="{9D8B030D-6E8A-4147-A177-3AD203B41FA5}">
                      <a16:colId xmlns:a16="http://schemas.microsoft.com/office/drawing/2014/main" val="1470791809"/>
                    </a:ext>
                  </a:extLst>
                </a:gridCol>
                <a:gridCol w="1410464">
                  <a:extLst>
                    <a:ext uri="{9D8B030D-6E8A-4147-A177-3AD203B41FA5}">
                      <a16:colId xmlns:a16="http://schemas.microsoft.com/office/drawing/2014/main" val="3504360862"/>
                    </a:ext>
                  </a:extLst>
                </a:gridCol>
              </a:tblGrid>
              <a:tr h="531176">
                <a:tc rowSpan="2">
                  <a:txBody>
                    <a:bodyPr/>
                    <a:lstStyle/>
                    <a:p>
                      <a:pPr algn="ctr"/>
                      <a:r>
                        <a:rPr lang="th-TH" sz="1200" b="1" dirty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ลำดับที่</a:t>
                      </a:r>
                    </a:p>
                  </a:txBody>
                  <a:tcPr marL="76200" marR="76200" marT="38100" marB="381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4D4E2">
                        <a:alpha val="60000"/>
                      </a:srgb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th-TH" sz="1200" b="1" dirty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จังหวัด</a:t>
                      </a:r>
                    </a:p>
                  </a:txBody>
                  <a:tcPr marL="76200" marR="76200" marT="38100" marB="381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4D4E2">
                        <a:alpha val="6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th-TH" sz="1200" b="1" dirty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งบประมาณจัดสรร</a:t>
                      </a:r>
                    </a:p>
                  </a:txBody>
                  <a:tcPr marL="76200" marR="76200" marT="38100" marB="381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4D4E2">
                        <a:alpha val="60000"/>
                      </a:srgb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/>
                      <a:r>
                        <a:rPr lang="th-TH" sz="1200" b="1" dirty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ผลการเบิกจ่าย</a:t>
                      </a:r>
                    </a:p>
                  </a:txBody>
                  <a:tcPr marL="76200" marR="76200" marT="38100" marB="381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4D4E2">
                        <a:alpha val="60000"/>
                      </a:srgb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th-TH" sz="1300" dirty="0">
                        <a:solidFill>
                          <a:srgbClr val="002060"/>
                        </a:solidFill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anchor="ctr">
                    <a:solidFill>
                      <a:schemeClr val="accent1">
                        <a:lumMod val="40000"/>
                        <a:lumOff val="60000"/>
                        <a:alpha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th-TH" sz="1200" b="1" dirty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เป้าหมายไตรมาสที่ 3 (77 </a:t>
                      </a:r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%)</a:t>
                      </a:r>
                    </a:p>
                  </a:txBody>
                  <a:tcPr marL="76200" marR="76200" marT="38100" marB="381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4D4E2">
                        <a:alpha val="6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h-TH" sz="1200" b="1" dirty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สูง/ต่ำ กว่าเป้าหมายผลการเบิกจ่าย</a:t>
                      </a:r>
                    </a:p>
                  </a:txBody>
                  <a:tcPr marL="76200" marR="76200" marT="38100" marB="381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4D4E2">
                        <a:alpha val="6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th-TH" sz="1200" b="1" dirty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คงเหลืองบประมาณ</a:t>
                      </a:r>
                    </a:p>
                  </a:txBody>
                  <a:tcPr marL="76200" marR="76200" marT="38100" marB="381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4D4E2">
                        <a:alpha val="6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66438">
                <a:tc vMerge="1">
                  <a:txBody>
                    <a:bodyPr/>
                    <a:lstStyle/>
                    <a:p>
                      <a:pPr algn="ctr"/>
                      <a:endParaRPr lang="th-TH" sz="1300" b="1" dirty="0">
                        <a:solidFill>
                          <a:srgbClr val="002060"/>
                        </a:solidFill>
                        <a:latin typeface="Chulabhorn Likit Text Light" panose="00000400000000000000" pitchFamily="50" charset="-34"/>
                        <a:cs typeface="Chulabhorn Likit Text Light" panose="00000400000000000000" pitchFamily="50" charset="-34"/>
                      </a:endParaRPr>
                    </a:p>
                  </a:txBody>
                  <a:tcPr marL="109728" marR="109728" marT="54864" marB="54864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pPr algn="l" fontAlgn="ctr"/>
                      <a:endParaRPr lang="th-TH" sz="1300" b="1" i="0" u="none" strike="noStrike" dirty="0">
                        <a:solidFill>
                          <a:srgbClr val="002060"/>
                        </a:solidFill>
                        <a:effectLst/>
                        <a:latin typeface="Chulabhorn Likit Text Light" panose="00000400000000000000" pitchFamily="50" charset="-34"/>
                        <a:cs typeface="Chulabhorn Likit Text Light" panose="00000400000000000000" pitchFamily="50" charset="-34"/>
                      </a:endParaRPr>
                    </a:p>
                  </a:txBody>
                  <a:tcPr marL="11430" marR="11430" marT="1143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th-TH" sz="1200" b="1" dirty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(บาท)</a:t>
                      </a:r>
                    </a:p>
                  </a:txBody>
                  <a:tcPr marL="76200" marR="76200" marT="38100" marB="381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4D4E2">
                        <a:alpha val="6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th-TH" sz="1200" b="1" dirty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เป็นเงิน (บาท)</a:t>
                      </a:r>
                    </a:p>
                  </a:txBody>
                  <a:tcPr marL="76200" marR="76200" marT="38100" marB="381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4D4E2">
                        <a:alpha val="6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200" b="1" i="0" u="none" strike="noStrike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ร้อยละ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4D4E2">
                        <a:alpha val="6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200" b="1" i="0" u="none" strike="noStrike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เป็นเงิน (บาท)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4D4E2">
                        <a:alpha val="6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200" b="1" i="0" u="none" strike="noStrike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ร้อยละ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4D4E2">
                        <a:alpha val="6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200" b="1" i="0" u="none" strike="noStrike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(บาท)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4D4E2">
                        <a:alpha val="6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58840699"/>
                  </a:ext>
                </a:extLst>
              </a:tr>
              <a:tr h="423637"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71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3">
                        <a:alpha val="7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th-TH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นนทบุรี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3">
                        <a:alpha val="7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th-TH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10,710,890.00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3">
                        <a:alpha val="7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4,658,329.00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3">
                        <a:alpha val="7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43.49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3">
                        <a:alpha val="7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th-TH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8,247,385.30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3">
                        <a:alpha val="7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-33.51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3">
                        <a:alpha val="7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6,052,561.00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3">
                        <a:alpha val="7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17982"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72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DF4F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th-TH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จันทบุรี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DF4F5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th-TH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</a:t>
                      </a:r>
                      <a:r>
                        <a:rPr lang="th-TH" sz="12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9,565,930.00 </a:t>
                      </a:r>
                      <a:endParaRPr lang="th-TH" sz="120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DF4F5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3,914,027.74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DF4F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40.92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DF4F5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th-TH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 7,365,766.10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DF4F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-36.08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DF4F5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5,651,902.26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DF4F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10933"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73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3">
                        <a:alpha val="7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สมุทรปราการ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3">
                        <a:alpha val="7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th-TH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10,652,790.00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3">
                        <a:alpha val="7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3,969,320.44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3">
                        <a:alpha val="7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37.26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3">
                        <a:alpha val="7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th-TH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 8,202,648.30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3">
                        <a:alpha val="7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-39.74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3">
                        <a:alpha val="7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6,683,469.56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3">
                        <a:alpha val="7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87598"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74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DF4F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สิงห์บุรี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DF4F5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th-TH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</a:t>
                      </a:r>
                      <a:r>
                        <a:rPr lang="th-TH" sz="12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9,068,430.00 </a:t>
                      </a:r>
                      <a:endParaRPr lang="th-TH" sz="120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DF4F5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th-TH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3,349,969.01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DF4F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36.94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DF4F5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th-TH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  6,982,691.10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DF4F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-40.06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DF4F5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5,718,460.99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DF4F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87598"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75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3">
                        <a:alpha val="7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พัทลุง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3">
                        <a:alpha val="7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th-TH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9,727,005.00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3">
                        <a:alpha val="7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3,366,831.21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3">
                        <a:alpha val="7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34.61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3">
                        <a:alpha val="7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th-TH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7,489,793.85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3">
                        <a:alpha val="7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-42.39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3">
                        <a:alpha val="7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6,360,173.79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3">
                        <a:alpha val="7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87598"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76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DF4F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ปทุมธานี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DF4F5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th-TH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</a:t>
                      </a:r>
                      <a:r>
                        <a:rPr lang="th-TH" sz="12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9,790,665.00 </a:t>
                      </a:r>
                      <a:endParaRPr lang="th-TH" sz="120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DF4F5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3,313,784.80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DF4F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33.85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DF4F5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th-TH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  7,538,812.05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DF4F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-43.15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DF4F5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6,476,880.20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DF4F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87598"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77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3">
                        <a:alpha val="7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th-TH" sz="12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ส่วนกลาง+กรุงเทพมหานคร</a:t>
                      </a:r>
                      <a:endParaRPr lang="th-TH" sz="120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3">
                        <a:alpha val="7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th-TH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131,876,650.00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3">
                        <a:alpha val="7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49,098,473.44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3">
                        <a:alpha val="7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37.23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3">
                        <a:alpha val="7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th-TH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101,545,020.50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3">
                        <a:alpha val="7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-39.77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3">
                        <a:alpha val="7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th-TH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82,778,176.56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3">
                        <a:alpha val="7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87598">
                <a:tc gridSpan="2">
                  <a:txBody>
                    <a:bodyPr/>
                    <a:lstStyle/>
                    <a:p>
                      <a:pPr algn="ctr"/>
                      <a:r>
                        <a:rPr lang="th-TH" sz="1200" b="1" dirty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รวม 77 จังหวัด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4D4E2">
                        <a:alpha val="60000"/>
                      </a:srgb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l" fontAlgn="ctr"/>
                      <a:endParaRPr lang="th-TH" sz="1200" b="1" i="0" u="none" strike="noStrike" dirty="0">
                        <a:solidFill>
                          <a:srgbClr val="00206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th-TH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961,432,950.00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4D4E2">
                        <a:alpha val="6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th-TH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740,772,890.00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4D4E2">
                        <a:alpha val="6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77.05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4D4E2">
                        <a:alpha val="6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th-TH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740,303,371.50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4D4E2">
                        <a:alpha val="6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0.05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4D4E2">
                        <a:alpha val="6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th-TH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220,660,060.00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4D4E2">
                        <a:alpha val="6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51748287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สี่เหลี่ยมผืนผ้า: มุมมน 24">
            <a:extLst>
              <a:ext uri="{FF2B5EF4-FFF2-40B4-BE49-F238E27FC236}">
                <a16:creationId xmlns:a16="http://schemas.microsoft.com/office/drawing/2014/main" id="{D992C9EC-F489-4262-8A24-43469489E10F}"/>
              </a:ext>
            </a:extLst>
          </p:cNvPr>
          <p:cNvSpPr/>
          <p:nvPr/>
        </p:nvSpPr>
        <p:spPr>
          <a:xfrm>
            <a:off x="0" y="2488344"/>
            <a:ext cx="10160000" cy="1283555"/>
          </a:xfrm>
          <a:prstGeom prst="roundRect">
            <a:avLst/>
          </a:prstGeom>
          <a:noFill/>
          <a:ln>
            <a:noFill/>
          </a:ln>
          <a:scene3d>
            <a:camera prst="orthographicFront"/>
            <a:lightRig rig="threePt" dir="t"/>
          </a:scene3d>
          <a:sp3d>
            <a:bevelT w="139700" h="139700" prst="divot"/>
          </a:sp3d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rtlCol="0" anchor="t"/>
          <a:lstStyle/>
          <a:p>
            <a:pPr algn="ctr">
              <a:lnSpc>
                <a:spcPct val="130000"/>
              </a:lnSpc>
            </a:pPr>
            <a:r>
              <a:rPr lang="th-TH" sz="1900" b="1" dirty="0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ระเบียบวาระที่ </a:t>
            </a:r>
            <a:r>
              <a:rPr lang="th-TH" sz="1900" b="1" dirty="0" smtClean="0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4.2 </a:t>
            </a:r>
            <a:r>
              <a:rPr lang="th-TH" sz="2000" b="1" spc="-30" dirty="0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hulabhorn Likit Text" panose="00000500000000000000" pitchFamily="50" charset="-34"/>
                <a:ea typeface="Times New Roman" panose="02020603050405020304" pitchFamily="18" charset="0"/>
                <a:cs typeface="Chulabhorn Likit Text" panose="00000500000000000000" pitchFamily="50" charset="-34"/>
              </a:rPr>
              <a:t>รายงานผลการดำเนินงานการประเมินผลการดำเนินงานทุนหมุนเวียน ประจำปีบัญชี </a:t>
            </a:r>
            <a:r>
              <a:rPr lang="th-TH" sz="2000" b="1" spc="-30" dirty="0" smtClean="0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hulabhorn Likit Text" panose="00000500000000000000" pitchFamily="50" charset="-34"/>
                <a:ea typeface="Times New Roman" panose="02020603050405020304" pitchFamily="18" charset="0"/>
                <a:cs typeface="Chulabhorn Likit Text" panose="00000500000000000000" pitchFamily="50" charset="-34"/>
              </a:rPr>
              <a:t>2565</a:t>
            </a:r>
            <a:r>
              <a:rPr lang="th-TH" sz="2000" b="1" dirty="0" smtClean="0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hulabhorn Likit Text" panose="00000500000000000000" pitchFamily="50" charset="-34"/>
                <a:ea typeface="Calibri" panose="020F0502020204030204" pitchFamily="34" charset="0"/>
                <a:cs typeface="Chulabhorn Likit Text" panose="00000500000000000000" pitchFamily="50" charset="-34"/>
              </a:rPr>
              <a:t> </a:t>
            </a:r>
            <a:r>
              <a:rPr lang="th-TH" sz="2000" b="1" dirty="0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hulabhorn Likit Text" panose="00000500000000000000" pitchFamily="50" charset="-34"/>
                <a:ea typeface="Calibri" panose="020F0502020204030204" pitchFamily="34" charset="0"/>
                <a:cs typeface="Chulabhorn Likit Text" panose="00000500000000000000" pitchFamily="50" charset="-34"/>
              </a:rPr>
              <a:t>(ฉบับสมบูรณ์) </a:t>
            </a:r>
          </a:p>
          <a:p>
            <a:pPr algn="ctr">
              <a:lnSpc>
                <a:spcPct val="130000"/>
              </a:lnSpc>
            </a:pPr>
            <a:endParaRPr lang="th-TH" sz="1900" b="1" dirty="0">
              <a:ln>
                <a:solidFill>
                  <a:srgbClr val="002060"/>
                </a:solidFill>
              </a:ln>
              <a:solidFill>
                <a:srgbClr val="002060"/>
              </a:solidFill>
              <a:latin typeface="Chulabhorn Likit Text" panose="00000500000000000000" pitchFamily="50" charset="-34"/>
              <a:cs typeface="Chulabhorn Likit Text" panose="00000500000000000000" pitchFamily="50" charset="-34"/>
            </a:endParaRPr>
          </a:p>
        </p:txBody>
      </p:sp>
      <p:grpSp>
        <p:nvGrpSpPr>
          <p:cNvPr id="51" name="Group 50"/>
          <p:cNvGrpSpPr/>
          <p:nvPr/>
        </p:nvGrpSpPr>
        <p:grpSpPr>
          <a:xfrm>
            <a:off x="-23583" y="5154909"/>
            <a:ext cx="10183585" cy="694389"/>
            <a:chOff x="-23583" y="5154909"/>
            <a:chExt cx="10183585" cy="694389"/>
          </a:xfrm>
        </p:grpSpPr>
        <p:grpSp>
          <p:nvGrpSpPr>
            <p:cNvPr id="52" name="Group 51"/>
            <p:cNvGrpSpPr/>
            <p:nvPr/>
          </p:nvGrpSpPr>
          <p:grpSpPr>
            <a:xfrm>
              <a:off x="-23583" y="5154909"/>
              <a:ext cx="10183585" cy="694389"/>
              <a:chOff x="-23583" y="5134125"/>
              <a:chExt cx="10183585" cy="715174"/>
            </a:xfrm>
          </p:grpSpPr>
          <p:grpSp>
            <p:nvGrpSpPr>
              <p:cNvPr id="54" name="กลุ่ม 1">
                <a:extLst>
                  <a:ext uri="{FF2B5EF4-FFF2-40B4-BE49-F238E27FC236}">
                    <a16:creationId xmlns:a16="http://schemas.microsoft.com/office/drawing/2014/main" id="{58DAA6D8-19A9-434E-BD10-9F227ECAADEE}"/>
                  </a:ext>
                </a:extLst>
              </p:cNvPr>
              <p:cNvGrpSpPr/>
              <p:nvPr/>
            </p:nvGrpSpPr>
            <p:grpSpPr>
              <a:xfrm>
                <a:off x="-23583" y="5274993"/>
                <a:ext cx="10183585" cy="470079"/>
                <a:chOff x="-21226" y="4621292"/>
                <a:chExt cx="9165227" cy="561020"/>
              </a:xfrm>
            </p:grpSpPr>
            <p:grpSp>
              <p:nvGrpSpPr>
                <p:cNvPr id="71" name="กลุ่ม 7">
                  <a:extLst>
                    <a:ext uri="{FF2B5EF4-FFF2-40B4-BE49-F238E27FC236}">
                      <a16:creationId xmlns:a16="http://schemas.microsoft.com/office/drawing/2014/main" id="{30C28730-7CDF-4231-A774-6A7122EB4AEA}"/>
                    </a:ext>
                  </a:extLst>
                </p:cNvPr>
                <p:cNvGrpSpPr/>
                <p:nvPr/>
              </p:nvGrpSpPr>
              <p:grpSpPr>
                <a:xfrm>
                  <a:off x="-21226" y="4635401"/>
                  <a:ext cx="5133813" cy="546911"/>
                  <a:chOff x="-45702" y="6428830"/>
                  <a:chExt cx="7109733" cy="450425"/>
                </a:xfrm>
              </p:grpSpPr>
              <p:sp>
                <p:nvSpPr>
                  <p:cNvPr id="75" name="รูปแบบอิสระ: รูปร่าง 55">
                    <a:extLst>
                      <a:ext uri="{FF2B5EF4-FFF2-40B4-BE49-F238E27FC236}">
                        <a16:creationId xmlns:a16="http://schemas.microsoft.com/office/drawing/2014/main" id="{447532BC-F1AF-418B-B954-69A21822D4D1}"/>
                      </a:ext>
                    </a:extLst>
                  </p:cNvPr>
                  <p:cNvSpPr/>
                  <p:nvPr/>
                </p:nvSpPr>
                <p:spPr>
                  <a:xfrm>
                    <a:off x="-16309" y="6508953"/>
                    <a:ext cx="6875685" cy="339767"/>
                  </a:xfrm>
                  <a:custGeom>
                    <a:avLst/>
                    <a:gdLst>
                      <a:gd name="connsiteX0" fmla="*/ 0 w 6028447"/>
                      <a:gd name="connsiteY0" fmla="*/ 0 h 339767"/>
                      <a:gd name="connsiteX1" fmla="*/ 6028447 w 6028447"/>
                      <a:gd name="connsiteY1" fmla="*/ 0 h 339767"/>
                      <a:gd name="connsiteX2" fmla="*/ 5679852 w 6028447"/>
                      <a:gd name="connsiteY2" fmla="*/ 339767 h 339767"/>
                      <a:gd name="connsiteX3" fmla="*/ 0 w 6028447"/>
                      <a:gd name="connsiteY3" fmla="*/ 339767 h 339767"/>
                      <a:gd name="connsiteX4" fmla="*/ 0 w 6028447"/>
                      <a:gd name="connsiteY4" fmla="*/ 0 h 3397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028447" h="339767">
                        <a:moveTo>
                          <a:pt x="0" y="0"/>
                        </a:moveTo>
                        <a:lnTo>
                          <a:pt x="6028447" y="0"/>
                        </a:lnTo>
                        <a:lnTo>
                          <a:pt x="5679852" y="339767"/>
                        </a:lnTo>
                        <a:lnTo>
                          <a:pt x="0" y="33976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206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th-TH" sz="2000" dirty="0"/>
                  </a:p>
                </p:txBody>
              </p:sp>
              <p:sp>
                <p:nvSpPr>
                  <p:cNvPr id="76" name="รูปแบบอิสระ: รูปร่าง 50">
                    <a:extLst>
                      <a:ext uri="{FF2B5EF4-FFF2-40B4-BE49-F238E27FC236}">
                        <a16:creationId xmlns:a16="http://schemas.microsoft.com/office/drawing/2014/main" id="{72AD55B9-27A4-40A2-86AD-A09FD1FBB379}"/>
                      </a:ext>
                    </a:extLst>
                  </p:cNvPr>
                  <p:cNvSpPr/>
                  <p:nvPr/>
                </p:nvSpPr>
                <p:spPr>
                  <a:xfrm>
                    <a:off x="-45702" y="6433550"/>
                    <a:ext cx="7025615" cy="426691"/>
                  </a:xfrm>
                  <a:custGeom>
                    <a:avLst/>
                    <a:gdLst>
                      <a:gd name="connsiteX0" fmla="*/ 0 w 6123140"/>
                      <a:gd name="connsiteY0" fmla="*/ 0 h 426691"/>
                      <a:gd name="connsiteX1" fmla="*/ 6123140 w 6123140"/>
                      <a:gd name="connsiteY1" fmla="*/ 0 h 426691"/>
                      <a:gd name="connsiteX2" fmla="*/ 6008569 w 6123140"/>
                      <a:gd name="connsiteY2" fmla="*/ 111669 h 426691"/>
                      <a:gd name="connsiteX3" fmla="*/ 5685361 w 6123140"/>
                      <a:gd name="connsiteY3" fmla="*/ 426691 h 426691"/>
                      <a:gd name="connsiteX4" fmla="*/ 5679852 w 6123140"/>
                      <a:gd name="connsiteY4" fmla="*/ 426691 h 426691"/>
                      <a:gd name="connsiteX5" fmla="*/ 6028447 w 6123140"/>
                      <a:gd name="connsiteY5" fmla="*/ 86924 h 426691"/>
                      <a:gd name="connsiteX6" fmla="*/ 0 w 6123140"/>
                      <a:gd name="connsiteY6" fmla="*/ 86924 h 426691"/>
                      <a:gd name="connsiteX7" fmla="*/ 0 w 6123140"/>
                      <a:gd name="connsiteY7" fmla="*/ 0 h 4266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123140" h="426691">
                        <a:moveTo>
                          <a:pt x="0" y="0"/>
                        </a:moveTo>
                        <a:lnTo>
                          <a:pt x="6123140" y="0"/>
                        </a:lnTo>
                        <a:lnTo>
                          <a:pt x="6008569" y="111669"/>
                        </a:lnTo>
                        <a:lnTo>
                          <a:pt x="5685361" y="426691"/>
                        </a:lnTo>
                        <a:lnTo>
                          <a:pt x="5679852" y="426691"/>
                        </a:lnTo>
                        <a:lnTo>
                          <a:pt x="6028447" y="86924"/>
                        </a:lnTo>
                        <a:lnTo>
                          <a:pt x="0" y="8692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FBE4AE"/>
                      </a:gs>
                      <a:gs pos="13000">
                        <a:srgbClr val="BD922A"/>
                      </a:gs>
                      <a:gs pos="21001">
                        <a:srgbClr val="BD922A"/>
                      </a:gs>
                      <a:gs pos="63000">
                        <a:srgbClr val="FBE4AE"/>
                      </a:gs>
                      <a:gs pos="67000">
                        <a:srgbClr val="BD922A"/>
                      </a:gs>
                      <a:gs pos="69000">
                        <a:srgbClr val="835E17"/>
                      </a:gs>
                      <a:gs pos="82001">
                        <a:srgbClr val="A28949"/>
                      </a:gs>
                      <a:gs pos="100000">
                        <a:srgbClr val="FAE3B7"/>
                      </a:gs>
                    </a:gsLst>
                    <a:lin ang="0" scaled="1"/>
                  </a:gra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th-TH" sz="2000" dirty="0"/>
                  </a:p>
                </p:txBody>
              </p:sp>
              <p:sp>
                <p:nvSpPr>
                  <p:cNvPr id="77" name="รูปแบบอิสระ: รูปร่าง 49">
                    <a:extLst>
                      <a:ext uri="{FF2B5EF4-FFF2-40B4-BE49-F238E27FC236}">
                        <a16:creationId xmlns:a16="http://schemas.microsoft.com/office/drawing/2014/main" id="{0CC04605-512B-40BA-BB6C-C4CA6329F254}"/>
                      </a:ext>
                    </a:extLst>
                  </p:cNvPr>
                  <p:cNvSpPr/>
                  <p:nvPr/>
                </p:nvSpPr>
                <p:spPr>
                  <a:xfrm rot="380166">
                    <a:off x="6515308" y="6428830"/>
                    <a:ext cx="548723" cy="450425"/>
                  </a:xfrm>
                  <a:custGeom>
                    <a:avLst/>
                    <a:gdLst>
                      <a:gd name="connsiteX0" fmla="*/ 411471 w 524882"/>
                      <a:gd name="connsiteY0" fmla="*/ 0 h 426691"/>
                      <a:gd name="connsiteX1" fmla="*/ 524882 w 524882"/>
                      <a:gd name="connsiteY1" fmla="*/ 0 h 426691"/>
                      <a:gd name="connsiteX2" fmla="*/ 113411 w 524882"/>
                      <a:gd name="connsiteY2" fmla="*/ 426691 h 426691"/>
                      <a:gd name="connsiteX3" fmla="*/ 0 w 524882"/>
                      <a:gd name="connsiteY3" fmla="*/ 426691 h 426691"/>
                      <a:gd name="connsiteX4" fmla="*/ 411471 w 524882"/>
                      <a:gd name="connsiteY4" fmla="*/ 0 h 4266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4882" h="426691">
                        <a:moveTo>
                          <a:pt x="411471" y="0"/>
                        </a:moveTo>
                        <a:lnTo>
                          <a:pt x="524882" y="0"/>
                        </a:lnTo>
                        <a:lnTo>
                          <a:pt x="113411" y="426691"/>
                        </a:lnTo>
                        <a:lnTo>
                          <a:pt x="0" y="426691"/>
                        </a:lnTo>
                        <a:lnTo>
                          <a:pt x="411471" y="0"/>
                        </a:lnTo>
                        <a:close/>
                      </a:path>
                    </a:pathLst>
                  </a:custGeom>
                  <a:gradFill flip="none" rotWithShape="1">
                    <a:gsLst>
                      <a:gs pos="0">
                        <a:srgbClr val="FBE4AE"/>
                      </a:gs>
                      <a:gs pos="13000">
                        <a:srgbClr val="BD922A"/>
                      </a:gs>
                      <a:gs pos="21001">
                        <a:srgbClr val="BD922A"/>
                      </a:gs>
                      <a:gs pos="63000">
                        <a:srgbClr val="FBE4AE"/>
                      </a:gs>
                      <a:gs pos="67000">
                        <a:srgbClr val="BD922A"/>
                      </a:gs>
                      <a:gs pos="69000">
                        <a:srgbClr val="835E17"/>
                      </a:gs>
                      <a:gs pos="82001">
                        <a:srgbClr val="A28949"/>
                      </a:gs>
                      <a:gs pos="100000">
                        <a:srgbClr val="FAE3B7"/>
                      </a:gs>
                    </a:gsLst>
                    <a:path path="circle">
                      <a:fillToRect l="100000" b="100000"/>
                    </a:path>
                    <a:tileRect t="-100000" r="-100000"/>
                  </a:gra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th-TH" sz="2000"/>
                  </a:p>
                </p:txBody>
              </p:sp>
            </p:grpSp>
            <p:grpSp>
              <p:nvGrpSpPr>
                <p:cNvPr id="72" name="กลุ่ม 4">
                  <a:extLst>
                    <a:ext uri="{FF2B5EF4-FFF2-40B4-BE49-F238E27FC236}">
                      <a16:creationId xmlns:a16="http://schemas.microsoft.com/office/drawing/2014/main" id="{33080593-C486-4A4E-A259-28A964353B4D}"/>
                    </a:ext>
                  </a:extLst>
                </p:cNvPr>
                <p:cNvGrpSpPr/>
                <p:nvPr/>
              </p:nvGrpSpPr>
              <p:grpSpPr>
                <a:xfrm>
                  <a:off x="7524888" y="4621292"/>
                  <a:ext cx="1619113" cy="531030"/>
                  <a:chOff x="9543115" y="6415804"/>
                  <a:chExt cx="2661401" cy="453428"/>
                </a:xfrm>
              </p:grpSpPr>
              <p:sp>
                <p:nvSpPr>
                  <p:cNvPr id="73" name="รูปแบบอิสระ: รูปร่าง 38">
                    <a:extLst>
                      <a:ext uri="{FF2B5EF4-FFF2-40B4-BE49-F238E27FC236}">
                        <a16:creationId xmlns:a16="http://schemas.microsoft.com/office/drawing/2014/main" id="{18287458-5345-45BB-A7B2-0AE1DDE4E433}"/>
                      </a:ext>
                    </a:extLst>
                  </p:cNvPr>
                  <p:cNvSpPr/>
                  <p:nvPr/>
                </p:nvSpPr>
                <p:spPr>
                  <a:xfrm>
                    <a:off x="9543115" y="6415804"/>
                    <a:ext cx="2661398" cy="441288"/>
                  </a:xfrm>
                  <a:custGeom>
                    <a:avLst/>
                    <a:gdLst>
                      <a:gd name="connsiteX0" fmla="*/ 437779 w 1373020"/>
                      <a:gd name="connsiteY0" fmla="*/ 0 h 426691"/>
                      <a:gd name="connsiteX1" fmla="*/ 1373020 w 1373020"/>
                      <a:gd name="connsiteY1" fmla="*/ 0 h 426691"/>
                      <a:gd name="connsiteX2" fmla="*/ 1373020 w 1373020"/>
                      <a:gd name="connsiteY2" fmla="*/ 426691 h 426691"/>
                      <a:gd name="connsiteX3" fmla="*/ 0 w 1373020"/>
                      <a:gd name="connsiteY3" fmla="*/ 426691 h 426691"/>
                      <a:gd name="connsiteX4" fmla="*/ 323208 w 1373020"/>
                      <a:gd name="connsiteY4" fmla="*/ 111669 h 426691"/>
                      <a:gd name="connsiteX5" fmla="*/ 437779 w 1373020"/>
                      <a:gd name="connsiteY5" fmla="*/ 0 h 4266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73020" h="426691">
                        <a:moveTo>
                          <a:pt x="437779" y="0"/>
                        </a:moveTo>
                        <a:lnTo>
                          <a:pt x="1373020" y="0"/>
                        </a:lnTo>
                        <a:lnTo>
                          <a:pt x="1373020" y="426691"/>
                        </a:lnTo>
                        <a:lnTo>
                          <a:pt x="0" y="426691"/>
                        </a:lnTo>
                        <a:lnTo>
                          <a:pt x="323208" y="111669"/>
                        </a:lnTo>
                        <a:lnTo>
                          <a:pt x="437779" y="0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FBE4AE"/>
                      </a:gs>
                      <a:gs pos="13000">
                        <a:srgbClr val="BD922A"/>
                      </a:gs>
                      <a:gs pos="21001">
                        <a:srgbClr val="BD922A"/>
                      </a:gs>
                      <a:gs pos="63000">
                        <a:srgbClr val="FBE4AE"/>
                      </a:gs>
                      <a:gs pos="67000">
                        <a:srgbClr val="BD922A"/>
                      </a:gs>
                      <a:gs pos="69000">
                        <a:srgbClr val="835E17"/>
                      </a:gs>
                      <a:gs pos="82001">
                        <a:srgbClr val="A28949"/>
                      </a:gs>
                      <a:gs pos="100000">
                        <a:srgbClr val="FAE3B7"/>
                      </a:gs>
                    </a:gsLst>
                    <a:lin ang="0" scaled="1"/>
                  </a:gra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th-TH" sz="2000"/>
                  </a:p>
                </p:txBody>
              </p:sp>
              <p:sp>
                <p:nvSpPr>
                  <p:cNvPr id="74" name="รูปแบบอิสระ: รูปร่าง 31">
                    <a:extLst>
                      <a:ext uri="{FF2B5EF4-FFF2-40B4-BE49-F238E27FC236}">
                        <a16:creationId xmlns:a16="http://schemas.microsoft.com/office/drawing/2014/main" id="{CB515603-CB57-4A48-B8A7-C4BD2C469F4B}"/>
                      </a:ext>
                    </a:extLst>
                  </p:cNvPr>
                  <p:cNvSpPr/>
                  <p:nvPr/>
                </p:nvSpPr>
                <p:spPr>
                  <a:xfrm>
                    <a:off x="9543115" y="6510930"/>
                    <a:ext cx="2661401" cy="358302"/>
                  </a:xfrm>
                  <a:custGeom>
                    <a:avLst/>
                    <a:gdLst>
                      <a:gd name="connsiteX0" fmla="*/ 349528 w 1399340"/>
                      <a:gd name="connsiteY0" fmla="*/ 0 h 340675"/>
                      <a:gd name="connsiteX1" fmla="*/ 1399340 w 1399340"/>
                      <a:gd name="connsiteY1" fmla="*/ 0 h 340675"/>
                      <a:gd name="connsiteX2" fmla="*/ 1399340 w 1399340"/>
                      <a:gd name="connsiteY2" fmla="*/ 340675 h 340675"/>
                      <a:gd name="connsiteX3" fmla="*/ 0 w 1399340"/>
                      <a:gd name="connsiteY3" fmla="*/ 340675 h 340675"/>
                      <a:gd name="connsiteX4" fmla="*/ 349528 w 1399340"/>
                      <a:gd name="connsiteY4" fmla="*/ 0 h 3406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99340" h="340675">
                        <a:moveTo>
                          <a:pt x="349528" y="0"/>
                        </a:moveTo>
                        <a:lnTo>
                          <a:pt x="1399340" y="0"/>
                        </a:lnTo>
                        <a:lnTo>
                          <a:pt x="1399340" y="340675"/>
                        </a:lnTo>
                        <a:lnTo>
                          <a:pt x="0" y="340675"/>
                        </a:lnTo>
                        <a:lnTo>
                          <a:pt x="349528" y="0"/>
                        </a:lnTo>
                        <a:close/>
                      </a:path>
                    </a:pathLst>
                  </a:custGeom>
                  <a:solidFill>
                    <a:srgbClr val="00206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th-TH" sz="2000"/>
                  </a:p>
                </p:txBody>
              </p:sp>
            </p:grpSp>
          </p:grpSp>
          <p:pic>
            <p:nvPicPr>
              <p:cNvPr id="55" name="Picture 23">
                <a:extLst>
                  <a:ext uri="{FF2B5EF4-FFF2-40B4-BE49-F238E27FC236}">
                    <a16:creationId xmlns:a16="http://schemas.microsoft.com/office/drawing/2014/main" id="{A9FCDA38-8F0B-49DF-8F2E-B899B1F3623D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7699853" y="5264104"/>
                <a:ext cx="625615" cy="408428"/>
              </a:xfrm>
              <a:prstGeom prst="rect">
                <a:avLst/>
              </a:prstGeom>
            </p:spPr>
          </p:pic>
          <p:pic>
            <p:nvPicPr>
              <p:cNvPr id="56" name="Picture 24">
                <a:extLst>
                  <a:ext uri="{FF2B5EF4-FFF2-40B4-BE49-F238E27FC236}">
                    <a16:creationId xmlns:a16="http://schemas.microsoft.com/office/drawing/2014/main" id="{199745AA-CFB3-443D-A566-E11575BA5223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6440755" y="5252961"/>
                <a:ext cx="384697" cy="433336"/>
              </a:xfrm>
              <a:prstGeom prst="rect">
                <a:avLst/>
              </a:prstGeom>
            </p:spPr>
          </p:pic>
          <p:pic>
            <p:nvPicPr>
              <p:cNvPr id="57" name="Picture 35">
                <a:extLst>
                  <a:ext uri="{FF2B5EF4-FFF2-40B4-BE49-F238E27FC236}">
                    <a16:creationId xmlns:a16="http://schemas.microsoft.com/office/drawing/2014/main" id="{9584FECB-F937-4F01-8CDD-C92F98A2F1BC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5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6882063" y="5338458"/>
                <a:ext cx="373365" cy="309768"/>
              </a:xfrm>
              <a:prstGeom prst="rect">
                <a:avLst/>
              </a:prstGeom>
            </p:spPr>
          </p:pic>
          <p:pic>
            <p:nvPicPr>
              <p:cNvPr id="58" name="Picture 36">
                <a:extLst>
                  <a:ext uri="{FF2B5EF4-FFF2-40B4-BE49-F238E27FC236}">
                    <a16:creationId xmlns:a16="http://schemas.microsoft.com/office/drawing/2014/main" id="{62FFD426-AD6C-47DA-99D3-A7217E240C18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6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7345100" y="5340250"/>
                <a:ext cx="281130" cy="303691"/>
              </a:xfrm>
              <a:prstGeom prst="rect">
                <a:avLst/>
              </a:prstGeom>
            </p:spPr>
          </p:pic>
          <p:pic>
            <p:nvPicPr>
              <p:cNvPr id="59" name="Picture 2" descr="C:\Users\Administrator\Desktop\change for good.png"/>
              <p:cNvPicPr>
                <a:picLocks noChangeAspect="1" noChangeArrowheads="1"/>
              </p:cNvPicPr>
              <p:nvPr/>
            </p:nvPicPr>
            <p:blipFill>
              <a:blip r:embed="rId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606130" y="5281839"/>
                <a:ext cx="890907" cy="501037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sp>
            <p:nvSpPr>
              <p:cNvPr id="60" name="รูปแบบอิสระ: รูปร่าง 49">
                <a:extLst>
                  <a:ext uri="{FF2B5EF4-FFF2-40B4-BE49-F238E27FC236}">
                    <a16:creationId xmlns:a16="http://schemas.microsoft.com/office/drawing/2014/main" id="{0CC04605-512B-40BA-BB6C-C4CA6329F254}"/>
                  </a:ext>
                </a:extLst>
              </p:cNvPr>
              <p:cNvSpPr/>
              <p:nvPr/>
            </p:nvSpPr>
            <p:spPr>
              <a:xfrm rot="1816843">
                <a:off x="8384884" y="5134125"/>
                <a:ext cx="366819" cy="715174"/>
              </a:xfrm>
              <a:custGeom>
                <a:avLst/>
                <a:gdLst>
                  <a:gd name="connsiteX0" fmla="*/ 411471 w 524882"/>
                  <a:gd name="connsiteY0" fmla="*/ 0 h 426691"/>
                  <a:gd name="connsiteX1" fmla="*/ 524882 w 524882"/>
                  <a:gd name="connsiteY1" fmla="*/ 0 h 426691"/>
                  <a:gd name="connsiteX2" fmla="*/ 113411 w 524882"/>
                  <a:gd name="connsiteY2" fmla="*/ 426691 h 426691"/>
                  <a:gd name="connsiteX3" fmla="*/ 0 w 524882"/>
                  <a:gd name="connsiteY3" fmla="*/ 426691 h 426691"/>
                  <a:gd name="connsiteX4" fmla="*/ 411471 w 524882"/>
                  <a:gd name="connsiteY4" fmla="*/ 0 h 4266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24882" h="426691">
                    <a:moveTo>
                      <a:pt x="411471" y="0"/>
                    </a:moveTo>
                    <a:lnTo>
                      <a:pt x="524882" y="0"/>
                    </a:lnTo>
                    <a:lnTo>
                      <a:pt x="113411" y="426691"/>
                    </a:lnTo>
                    <a:lnTo>
                      <a:pt x="0" y="426691"/>
                    </a:lnTo>
                    <a:lnTo>
                      <a:pt x="411471" y="0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rgbClr val="FBE4AE"/>
                  </a:gs>
                  <a:gs pos="13000">
                    <a:srgbClr val="BD922A"/>
                  </a:gs>
                  <a:gs pos="21001">
                    <a:srgbClr val="BD922A"/>
                  </a:gs>
                  <a:gs pos="63000">
                    <a:srgbClr val="FBE4AE"/>
                  </a:gs>
                  <a:gs pos="67000">
                    <a:srgbClr val="BD922A"/>
                  </a:gs>
                  <a:gs pos="69000">
                    <a:srgbClr val="835E17"/>
                  </a:gs>
                  <a:gs pos="82001">
                    <a:srgbClr val="A28949"/>
                  </a:gs>
                  <a:gs pos="100000">
                    <a:srgbClr val="FAE3B7"/>
                  </a:gs>
                </a:gsLst>
                <a:path path="circle">
                  <a:fillToRect l="100000" b="100000"/>
                </a:path>
                <a:tileRect t="-100000" r="-10000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th-TH" sz="2000"/>
              </a:p>
            </p:txBody>
          </p:sp>
        </p:grpSp>
        <p:sp>
          <p:nvSpPr>
            <p:cNvPr id="53" name="TextBox 7"/>
            <p:cNvSpPr txBox="1"/>
            <p:nvPr/>
          </p:nvSpPr>
          <p:spPr>
            <a:xfrm>
              <a:off x="216981" y="5442506"/>
              <a:ext cx="5166910" cy="24622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th-TH" sz="1000" b="1" dirty="0">
                  <a:solidFill>
                    <a:schemeClr val="bg1"/>
                  </a:solidFill>
                  <a:latin typeface="Chulabhorn Likit Text" panose="00000500000000000000" pitchFamily="50" charset="-34"/>
                  <a:cs typeface="Chulabhorn Likit Text" panose="00000500000000000000" pitchFamily="50" charset="-34"/>
                </a:rPr>
                <a:t>เศรษฐกิจฐานรากมั่นคง ชุมชนเข้มแข็งอย่างยั่งยืน ด้วยหลักปรัชญาของเศรษฐกิจพอเพียง</a:t>
              </a:r>
            </a:p>
          </p:txBody>
        </p:sp>
      </p:grpSp>
      <p:grpSp>
        <p:nvGrpSpPr>
          <p:cNvPr id="78" name="Group 77"/>
          <p:cNvGrpSpPr/>
          <p:nvPr/>
        </p:nvGrpSpPr>
        <p:grpSpPr>
          <a:xfrm>
            <a:off x="-23581" y="-271597"/>
            <a:ext cx="10216630" cy="1541268"/>
            <a:chOff x="-23581" y="-271597"/>
            <a:chExt cx="10216630" cy="1541268"/>
          </a:xfrm>
        </p:grpSpPr>
        <p:grpSp>
          <p:nvGrpSpPr>
            <p:cNvPr id="79" name="Group 78"/>
            <p:cNvGrpSpPr/>
            <p:nvPr/>
          </p:nvGrpSpPr>
          <p:grpSpPr>
            <a:xfrm>
              <a:off x="-23581" y="-271597"/>
              <a:ext cx="10193050" cy="1541268"/>
              <a:chOff x="-23581" y="-271597"/>
              <a:chExt cx="10193050" cy="1541268"/>
            </a:xfrm>
          </p:grpSpPr>
          <p:grpSp>
            <p:nvGrpSpPr>
              <p:cNvPr id="81" name="กลุ่ม 52">
                <a:extLst>
                  <a:ext uri="{FF2B5EF4-FFF2-40B4-BE49-F238E27FC236}">
                    <a16:creationId xmlns:a16="http://schemas.microsoft.com/office/drawing/2014/main" id="{84E5CB32-C22A-40FB-BE79-3F261B775F5E}"/>
                  </a:ext>
                </a:extLst>
              </p:cNvPr>
              <p:cNvGrpSpPr/>
              <p:nvPr/>
            </p:nvGrpSpPr>
            <p:grpSpPr>
              <a:xfrm>
                <a:off x="-23581" y="299"/>
                <a:ext cx="10193050" cy="674950"/>
                <a:chOff x="-29746" y="-164554"/>
                <a:chExt cx="9173747" cy="607455"/>
              </a:xfrm>
            </p:grpSpPr>
            <p:sp>
              <p:nvSpPr>
                <p:cNvPr id="85" name="สี่เหลี่ยมผืนผ้า: มุมมน 48">
                  <a:extLst>
                    <a:ext uri="{FF2B5EF4-FFF2-40B4-BE49-F238E27FC236}">
                      <a16:creationId xmlns:a16="http://schemas.microsoft.com/office/drawing/2014/main" id="{DCE62B95-9C16-4E87-82CC-AF99B1F01983}"/>
                    </a:ext>
                  </a:extLst>
                </p:cNvPr>
                <p:cNvSpPr/>
                <p:nvPr/>
              </p:nvSpPr>
              <p:spPr>
                <a:xfrm>
                  <a:off x="5692012" y="65211"/>
                  <a:ext cx="3441748" cy="377690"/>
                </a:xfrm>
                <a:prstGeom prst="roundRect">
                  <a:avLst/>
                </a:prstGeom>
                <a:gradFill flip="none" rotWithShape="1">
                  <a:gsLst>
                    <a:gs pos="0">
                      <a:srgbClr val="8E7300"/>
                    </a:gs>
                    <a:gs pos="51000">
                      <a:srgbClr val="FFFFFF"/>
                    </a:gs>
                    <a:gs pos="76000">
                      <a:srgbClr val="BC9800"/>
                    </a:gs>
                    <a:gs pos="24000">
                      <a:srgbClr val="BC9800"/>
                    </a:gs>
                    <a:gs pos="100000">
                      <a:srgbClr val="9A7D00"/>
                    </a:gs>
                  </a:gsLst>
                  <a:lin ang="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2000"/>
                </a:p>
              </p:txBody>
            </p:sp>
            <p:sp>
              <p:nvSpPr>
                <p:cNvPr id="86" name="สี่เหลี่ยมผืนผ้า 47">
                  <a:extLst>
                    <a:ext uri="{FF2B5EF4-FFF2-40B4-BE49-F238E27FC236}">
                      <a16:creationId xmlns:a16="http://schemas.microsoft.com/office/drawing/2014/main" id="{667204FE-3C1C-4980-AD32-890094B05AFC}"/>
                    </a:ext>
                  </a:extLst>
                </p:cNvPr>
                <p:cNvSpPr/>
                <p:nvPr/>
              </p:nvSpPr>
              <p:spPr>
                <a:xfrm>
                  <a:off x="-29746" y="-164554"/>
                  <a:ext cx="9173747" cy="517884"/>
                </a:xfrm>
                <a:prstGeom prst="rect">
                  <a:avLst/>
                </a:prstGeom>
                <a:gradFill flip="none" rotWithShape="1">
                  <a:gsLst>
                    <a:gs pos="0">
                      <a:srgbClr val="8E7300"/>
                    </a:gs>
                    <a:gs pos="51000">
                      <a:srgbClr val="FFFFFF"/>
                    </a:gs>
                    <a:gs pos="76000">
                      <a:srgbClr val="BC9800"/>
                    </a:gs>
                    <a:gs pos="24000">
                      <a:srgbClr val="BC9800"/>
                    </a:gs>
                    <a:gs pos="100000">
                      <a:srgbClr val="9A7D00"/>
                    </a:gs>
                  </a:gsLst>
                  <a:lin ang="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2000"/>
                </a:p>
              </p:txBody>
            </p:sp>
            <p:sp>
              <p:nvSpPr>
                <p:cNvPr id="87" name="แผนผังลำดับงาน: ป้อนข้อมูลด้วยตนเอง 4">
                  <a:extLst>
                    <a:ext uri="{FF2B5EF4-FFF2-40B4-BE49-F238E27FC236}">
                      <a16:creationId xmlns:a16="http://schemas.microsoft.com/office/drawing/2014/main" id="{CDB1064D-F2C9-4D02-9722-A4463B75D08B}"/>
                    </a:ext>
                  </a:extLst>
                </p:cNvPr>
                <p:cNvSpPr/>
                <p:nvPr/>
              </p:nvSpPr>
              <p:spPr>
                <a:xfrm>
                  <a:off x="5883027" y="51469"/>
                  <a:ext cx="3260973" cy="301861"/>
                </a:xfrm>
                <a:prstGeom prst="flowChartAlternateProcess">
                  <a:avLst/>
                </a:prstGeom>
                <a:solidFill>
                  <a:srgbClr val="00206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2000" dirty="0"/>
                </a:p>
              </p:txBody>
            </p:sp>
            <p:sp>
              <p:nvSpPr>
                <p:cNvPr id="88" name="สี่เหลี่ยมผืนผ้า 3">
                  <a:extLst>
                    <a:ext uri="{FF2B5EF4-FFF2-40B4-BE49-F238E27FC236}">
                      <a16:creationId xmlns:a16="http://schemas.microsoft.com/office/drawing/2014/main" id="{8493D4F4-6FD8-4552-904E-DB7274115DA0}"/>
                    </a:ext>
                  </a:extLst>
                </p:cNvPr>
                <p:cNvSpPr/>
                <p:nvPr/>
              </p:nvSpPr>
              <p:spPr>
                <a:xfrm>
                  <a:off x="-29746" y="-164554"/>
                  <a:ext cx="9173747" cy="432048"/>
                </a:xfrm>
                <a:prstGeom prst="rect">
                  <a:avLst/>
                </a:prstGeom>
                <a:solidFill>
                  <a:srgbClr val="00206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2000"/>
                </a:p>
              </p:txBody>
            </p:sp>
          </p:grpSp>
          <p:grpSp>
            <p:nvGrpSpPr>
              <p:cNvPr id="82" name="กลุ่ม 9">
                <a:extLst>
                  <a:ext uri="{FF2B5EF4-FFF2-40B4-BE49-F238E27FC236}">
                    <a16:creationId xmlns:a16="http://schemas.microsoft.com/office/drawing/2014/main" id="{D2312BD0-5401-4FDB-9FF3-B1382B3C9639}"/>
                  </a:ext>
                </a:extLst>
              </p:cNvPr>
              <p:cNvGrpSpPr/>
              <p:nvPr/>
            </p:nvGrpSpPr>
            <p:grpSpPr>
              <a:xfrm>
                <a:off x="5792566" y="-271597"/>
                <a:ext cx="1899096" cy="1541268"/>
                <a:chOff x="5491686" y="-481268"/>
                <a:chExt cx="1709187" cy="1387141"/>
              </a:xfrm>
            </p:grpSpPr>
            <p:sp>
              <p:nvSpPr>
                <p:cNvPr id="83" name="วงรี 13">
                  <a:extLst>
                    <a:ext uri="{FF2B5EF4-FFF2-40B4-BE49-F238E27FC236}">
                      <a16:creationId xmlns:a16="http://schemas.microsoft.com/office/drawing/2014/main" id="{722B5707-C41F-4885-825E-D2676CEE49E1}"/>
                    </a:ext>
                  </a:extLst>
                </p:cNvPr>
                <p:cNvSpPr/>
                <p:nvPr/>
              </p:nvSpPr>
              <p:spPr>
                <a:xfrm>
                  <a:off x="5491686" y="-481268"/>
                  <a:ext cx="1709187" cy="1387141"/>
                </a:xfrm>
                <a:prstGeom prst="ellipse">
                  <a:avLst/>
                </a:prstGeom>
                <a:solidFill>
                  <a:srgbClr val="FBF7F1"/>
                </a:solidFill>
                <a:ln>
                  <a:noFill/>
                </a:ln>
                <a:effectLst>
                  <a:softEdge rad="3175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2000"/>
                </a:p>
              </p:txBody>
            </p:sp>
            <p:pic>
              <p:nvPicPr>
                <p:cNvPr id="84" name="รูปภาพ 65">
                  <a:extLst>
                    <a:ext uri="{FF2B5EF4-FFF2-40B4-BE49-F238E27FC236}">
                      <a16:creationId xmlns:a16="http://schemas.microsoft.com/office/drawing/2014/main" id="{EF9B53AA-6A14-4E04-B937-D6234A306BD7}"/>
                    </a:ext>
                  </a:extLst>
                </p:cNvPr>
                <p:cNvPicPr>
                  <a:picLocks noChangeAspect="1"/>
                </p:cNvPicPr>
                <p:nvPr/>
              </p:nvPicPr>
              <p:blipFill rotWithShape="1">
                <a:blip r:embed="rId8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r="65168" b="30186"/>
                <a:stretch/>
              </p:blipFill>
              <p:spPr>
                <a:xfrm>
                  <a:off x="5978910" y="-202056"/>
                  <a:ext cx="857563" cy="565764"/>
                </a:xfrm>
                <a:custGeom>
                  <a:avLst/>
                  <a:gdLst>
                    <a:gd name="connsiteX0" fmla="*/ 0 w 1500565"/>
                    <a:gd name="connsiteY0" fmla="*/ 0 h 990006"/>
                    <a:gd name="connsiteX1" fmla="*/ 1500565 w 1500565"/>
                    <a:gd name="connsiteY1" fmla="*/ 0 h 990006"/>
                    <a:gd name="connsiteX2" fmla="*/ 1500565 w 1500565"/>
                    <a:gd name="connsiteY2" fmla="*/ 699241 h 990006"/>
                    <a:gd name="connsiteX3" fmla="*/ 1454656 w 1500565"/>
                    <a:gd name="connsiteY3" fmla="*/ 699241 h 990006"/>
                    <a:gd name="connsiteX4" fmla="*/ 1454656 w 1500565"/>
                    <a:gd name="connsiteY4" fmla="*/ 958222 h 990006"/>
                    <a:gd name="connsiteX5" fmla="*/ 1500565 w 1500565"/>
                    <a:gd name="connsiteY5" fmla="*/ 958222 h 990006"/>
                    <a:gd name="connsiteX6" fmla="*/ 1500565 w 1500565"/>
                    <a:gd name="connsiteY6" fmla="*/ 990006 h 990006"/>
                    <a:gd name="connsiteX7" fmla="*/ 0 w 1500565"/>
                    <a:gd name="connsiteY7" fmla="*/ 990006 h 9900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00565" h="990006">
                      <a:moveTo>
                        <a:pt x="0" y="0"/>
                      </a:moveTo>
                      <a:lnTo>
                        <a:pt x="1500565" y="0"/>
                      </a:lnTo>
                      <a:lnTo>
                        <a:pt x="1500565" y="699241"/>
                      </a:lnTo>
                      <a:lnTo>
                        <a:pt x="1454656" y="699241"/>
                      </a:lnTo>
                      <a:lnTo>
                        <a:pt x="1454656" y="958222"/>
                      </a:lnTo>
                      <a:lnTo>
                        <a:pt x="1500565" y="958222"/>
                      </a:lnTo>
                      <a:lnTo>
                        <a:pt x="1500565" y="990006"/>
                      </a:lnTo>
                      <a:lnTo>
                        <a:pt x="0" y="990006"/>
                      </a:lnTo>
                      <a:close/>
                    </a:path>
                  </a:pathLst>
                </a:custGeom>
              </p:spPr>
            </p:pic>
          </p:grpSp>
        </p:grpSp>
        <p:sp>
          <p:nvSpPr>
            <p:cNvPr id="80" name="กล่องข้อความ 8">
              <a:extLst>
                <a:ext uri="{FF2B5EF4-FFF2-40B4-BE49-F238E27FC236}">
                  <a16:creationId xmlns:a16="http://schemas.microsoft.com/office/drawing/2014/main" id="{BF84CABE-5C70-4013-8958-0D4F9CD0D474}"/>
                </a:ext>
              </a:extLst>
            </p:cNvPr>
            <p:cNvSpPr txBox="1"/>
            <p:nvPr/>
          </p:nvSpPr>
          <p:spPr>
            <a:xfrm>
              <a:off x="7699853" y="30291"/>
              <a:ext cx="2493196" cy="52629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lnSpc>
                  <a:spcPct val="120000"/>
                </a:lnSpc>
              </a:pPr>
              <a:r>
                <a:rPr lang="en-US" sz="1200" b="1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Chulabhorn Likit Text" panose="00000500000000000000" pitchFamily="50" charset="-34"/>
                  <a:cs typeface="Chulabhorn Likit Text" panose="00000500000000000000" pitchFamily="50" charset="-34"/>
                </a:rPr>
                <a:t>60 </a:t>
              </a:r>
              <a:r>
                <a:rPr lang="th-TH" sz="1200" b="1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Chulabhorn Likit Text" panose="00000500000000000000" pitchFamily="50" charset="-34"/>
                  <a:cs typeface="Chulabhorn Likit Text" panose="00000500000000000000" pitchFamily="50" charset="-34"/>
                </a:rPr>
                <a:t>ปี กรมการพัฒนาชุมชน</a:t>
              </a:r>
            </a:p>
            <a:p>
              <a:pPr>
                <a:lnSpc>
                  <a:spcPct val="120000"/>
                </a:lnSpc>
              </a:pPr>
              <a:r>
                <a:rPr lang="th-TH" sz="1200" b="1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Chulabhorn Likit Text" panose="00000500000000000000" pitchFamily="50" charset="-34"/>
                  <a:cs typeface="Chulabhorn Likit Text" panose="00000500000000000000" pitchFamily="50" charset="-34"/>
                </a:rPr>
                <a:t>สร้างสรรค์ชุมชน สร้างคน สร้างชาติ</a:t>
              </a:r>
              <a:endParaRPr lang="en-US" sz="12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hulabhorn Likit Text" panose="00000500000000000000" pitchFamily="50" charset="-34"/>
                <a:cs typeface="Chulabhorn Likit Text" panose="00000500000000000000" pitchFamily="50" charset="-34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75693412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1"/>
          <p:cNvSpPr>
            <a:spLocks noGrp="1"/>
          </p:cNvSpPr>
          <p:nvPr>
            <p:ph type="title"/>
          </p:nvPr>
        </p:nvSpPr>
        <p:spPr>
          <a:xfrm>
            <a:off x="283372" y="282694"/>
            <a:ext cx="5901990" cy="695193"/>
          </a:xfrm>
          <a:solidFill>
            <a:srgbClr val="AED9E0"/>
          </a:solidFill>
          <a:ln>
            <a:noFill/>
          </a:ln>
          <a:effectLst>
            <a:outerShdw blurRad="149987" dist="250190" dir="8460000" algn="ctr">
              <a:srgbClr val="000000">
                <a:alpha val="28000"/>
              </a:srgbClr>
            </a:outerShdw>
          </a:effectLst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  <a:extLst/>
        </p:spPr>
        <p:txBody>
          <a:bodyPr spcFirstLastPara="1" vert="horz" wrap="square" lIns="76188" tIns="76188" rIns="76188" bIns="76188" numCol="1" rtlCol="0" anchor="t" anchorCtr="0" compatLnSpc="1">
            <a:prstTxWarp prst="textNoShape">
              <a:avLst/>
            </a:prstTxWarp>
            <a:noAutofit/>
          </a:bodyPr>
          <a:lstStyle/>
          <a:p>
            <a:pPr algn="ctr" eaLnBrk="1" hangingPunct="1">
              <a:lnSpc>
                <a:spcPct val="130000"/>
              </a:lnSpc>
              <a:spcBef>
                <a:spcPct val="0"/>
              </a:spcBef>
              <a:spcAft>
                <a:spcPct val="0"/>
              </a:spcAft>
              <a:buClr>
                <a:srgbClr val="FFFFFF"/>
              </a:buClr>
              <a:buFont typeface="Roboto Condensed" pitchFamily="2" charset="0"/>
            </a:pPr>
            <a:r>
              <a:rPr lang="th-TH" sz="1500" b="1" dirty="0">
                <a:solidFill>
                  <a:sysClr val="windowText" lastClr="000000"/>
                </a:solidFill>
                <a:latin typeface="Chulabhorn Likit Text" panose="00000500000000000000" pitchFamily="50" charset="-34"/>
                <a:ea typeface="Roboto Condensed" pitchFamily="2" charset="0"/>
                <a:cs typeface="Chulabhorn Likit Text" panose="00000500000000000000" pitchFamily="50" charset="-34"/>
              </a:rPr>
              <a:t>รายงานผล</a:t>
            </a:r>
            <a:r>
              <a:rPr lang="th-TH" sz="1500" b="1" dirty="0" smtClean="0">
                <a:solidFill>
                  <a:sysClr val="windowText" lastClr="000000"/>
                </a:solidFill>
                <a:latin typeface="Chulabhorn Likit Text" panose="00000500000000000000" pitchFamily="50" charset="-34"/>
                <a:ea typeface="Roboto Condensed" pitchFamily="2" charset="0"/>
                <a:cs typeface="Chulabhorn Likit Text" panose="00000500000000000000" pitchFamily="50" charset="-34"/>
              </a:rPr>
              <a:t>การดำเนินงานการประเมินผลทุนหมุนเวียน</a:t>
            </a:r>
            <a:br>
              <a:rPr lang="th-TH" sz="1500" b="1" dirty="0" smtClean="0">
                <a:solidFill>
                  <a:sysClr val="windowText" lastClr="000000"/>
                </a:solidFill>
                <a:latin typeface="Chulabhorn Likit Text" panose="00000500000000000000" pitchFamily="50" charset="-34"/>
                <a:ea typeface="Roboto Condensed" pitchFamily="2" charset="0"/>
                <a:cs typeface="Chulabhorn Likit Text" panose="00000500000000000000" pitchFamily="50" charset="-34"/>
              </a:rPr>
            </a:br>
            <a:r>
              <a:rPr lang="th-TH" sz="1500" b="1" dirty="0" smtClean="0">
                <a:solidFill>
                  <a:sysClr val="windowText" lastClr="000000"/>
                </a:solidFill>
                <a:latin typeface="Chulabhorn Likit Text" panose="00000500000000000000" pitchFamily="50" charset="-34"/>
                <a:ea typeface="Roboto Condensed" pitchFamily="2" charset="0"/>
                <a:cs typeface="Chulabhorn Likit Text" panose="00000500000000000000" pitchFamily="50" charset="-34"/>
              </a:rPr>
              <a:t>ประจำปี</a:t>
            </a:r>
            <a:r>
              <a:rPr lang="th-TH" sz="1500" b="1" dirty="0">
                <a:solidFill>
                  <a:sysClr val="windowText" lastClr="000000"/>
                </a:solidFill>
                <a:latin typeface="Chulabhorn Likit Text" panose="00000500000000000000" pitchFamily="50" charset="-34"/>
                <a:ea typeface="Roboto Condensed" pitchFamily="2" charset="0"/>
                <a:cs typeface="Chulabhorn Likit Text" panose="00000500000000000000" pitchFamily="50" charset="-34"/>
              </a:rPr>
              <a:t>บัญชี </a:t>
            </a:r>
            <a:r>
              <a:rPr lang="th-TH" sz="1500" b="1" dirty="0" smtClean="0">
                <a:solidFill>
                  <a:sysClr val="windowText" lastClr="000000"/>
                </a:solidFill>
                <a:latin typeface="Chulabhorn Likit Text" panose="00000500000000000000" pitchFamily="50" charset="-34"/>
                <a:ea typeface="Roboto Condensed" pitchFamily="2" charset="0"/>
                <a:cs typeface="Chulabhorn Likit Text" panose="00000500000000000000" pitchFamily="50" charset="-34"/>
              </a:rPr>
              <a:t>2565 </a:t>
            </a:r>
            <a:r>
              <a:rPr lang="th-TH" sz="1500" b="1" dirty="0">
                <a:solidFill>
                  <a:sysClr val="windowText" lastClr="000000"/>
                </a:solidFill>
                <a:latin typeface="Chulabhorn Likit Text" panose="00000500000000000000" pitchFamily="50" charset="-34"/>
                <a:ea typeface="Roboto Condensed" pitchFamily="2" charset="0"/>
                <a:cs typeface="Chulabhorn Likit Text" panose="00000500000000000000" pitchFamily="50" charset="-34"/>
              </a:rPr>
              <a:t>(ฉบับสมบูรณ์</a:t>
            </a:r>
            <a:r>
              <a:rPr lang="th-TH" sz="1500" b="1" dirty="0" smtClean="0">
                <a:solidFill>
                  <a:sysClr val="windowText" lastClr="000000"/>
                </a:solidFill>
                <a:latin typeface="Chulabhorn Likit Text" panose="00000500000000000000" pitchFamily="50" charset="-34"/>
                <a:ea typeface="Roboto Condensed" pitchFamily="2" charset="0"/>
                <a:cs typeface="Chulabhorn Likit Text" panose="00000500000000000000" pitchFamily="50" charset="-34"/>
              </a:rPr>
              <a:t>) จำนวน </a:t>
            </a:r>
            <a:r>
              <a:rPr lang="th-TH" sz="1500" b="1" dirty="0">
                <a:solidFill>
                  <a:sysClr val="windowText" lastClr="000000"/>
                </a:solidFill>
                <a:latin typeface="Chulabhorn Likit Text" panose="00000500000000000000" pitchFamily="50" charset="-34"/>
                <a:ea typeface="Roboto Condensed" pitchFamily="2" charset="0"/>
                <a:cs typeface="Chulabhorn Likit Text" panose="00000500000000000000" pitchFamily="50" charset="-34"/>
              </a:rPr>
              <a:t>6 ด้าน </a:t>
            </a:r>
            <a:r>
              <a:rPr lang="th-TH" sz="1500" b="1" dirty="0" smtClean="0">
                <a:solidFill>
                  <a:sysClr val="windowText" lastClr="000000"/>
                </a:solidFill>
                <a:latin typeface="Chulabhorn Likit Text" panose="00000500000000000000" pitchFamily="50" charset="-34"/>
                <a:ea typeface="Roboto Condensed" pitchFamily="2" charset="0"/>
                <a:cs typeface="Chulabhorn Likit Text" panose="00000500000000000000" pitchFamily="50" charset="-34"/>
              </a:rPr>
              <a:t>15 </a:t>
            </a:r>
            <a:r>
              <a:rPr lang="th-TH" sz="1500" b="1" dirty="0">
                <a:solidFill>
                  <a:sysClr val="windowText" lastClr="000000"/>
                </a:solidFill>
                <a:latin typeface="Chulabhorn Likit Text" panose="00000500000000000000" pitchFamily="50" charset="-34"/>
                <a:ea typeface="Roboto Condensed" pitchFamily="2" charset="0"/>
                <a:cs typeface="Chulabhorn Likit Text" panose="00000500000000000000" pitchFamily="50" charset="-34"/>
              </a:rPr>
              <a:t>ตัวชี้วัด</a:t>
            </a:r>
            <a:endParaRPr lang="en-US" sz="1500" b="1" dirty="0">
              <a:solidFill>
                <a:sysClr val="windowText" lastClr="000000"/>
              </a:solidFill>
              <a:latin typeface="Chulabhorn Likit Text" panose="00000500000000000000" pitchFamily="50" charset="-34"/>
              <a:ea typeface="Roboto Condensed" pitchFamily="2" charset="0"/>
              <a:cs typeface="Chulabhorn Likit Text" panose="00000500000000000000" pitchFamily="50" charset="-34"/>
            </a:endParaRPr>
          </a:p>
        </p:txBody>
      </p:sp>
      <p:sp>
        <p:nvSpPr>
          <p:cNvPr id="24" name="Title 1"/>
          <p:cNvSpPr txBox="1">
            <a:spLocks/>
          </p:cNvSpPr>
          <p:nvPr/>
        </p:nvSpPr>
        <p:spPr>
          <a:xfrm>
            <a:off x="6649458" y="287700"/>
            <a:ext cx="3095733" cy="690186"/>
          </a:xfrm>
          <a:prstGeom prst="rect">
            <a:avLst/>
          </a:prstGeom>
          <a:solidFill>
            <a:srgbClr val="FFA69E"/>
          </a:solidFill>
          <a:ln>
            <a:noFill/>
          </a:ln>
          <a:effectLst>
            <a:outerShdw blurRad="149987" dist="250190" dir="8460000" algn="ctr">
              <a:srgbClr val="000000">
                <a:alpha val="28000"/>
              </a:srgbClr>
            </a:outerShdw>
          </a:effectLst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  <a:extLst/>
        </p:spPr>
        <p:txBody>
          <a:bodyPr spcFirstLastPara="1" vert="horz" wrap="square" lIns="76188" tIns="76188" rIns="76188" bIns="76188" numCol="1" rtlCol="0" anchor="ctr" anchorCtr="0" compatLnSpc="1">
            <a:prstTxWarp prst="textNoShape">
              <a:avLst/>
            </a:prstTxWarp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>
              <a:lnSpc>
                <a:spcPct val="130000"/>
              </a:lnSpc>
              <a:spcAft>
                <a:spcPct val="0"/>
              </a:spcAft>
              <a:buClr>
                <a:srgbClr val="FFFFFF"/>
              </a:buClr>
              <a:buFont typeface="Roboto Condensed" pitchFamily="2" charset="0"/>
              <a:buNone/>
            </a:pPr>
            <a:r>
              <a:rPr lang="th-TH" sz="1400" b="1" dirty="0">
                <a:solidFill>
                  <a:sysClr val="windowText" lastClr="000000"/>
                </a:solidFill>
                <a:latin typeface="Chulabhorn Likit Text" panose="00000500000000000000" pitchFamily="50" charset="-34"/>
                <a:ea typeface="Roboto Condensed" pitchFamily="2" charset="0"/>
                <a:cs typeface="Chulabhorn Likit Text" panose="00000500000000000000" pitchFamily="50" charset="-34"/>
              </a:rPr>
              <a:t>อุทธรณ์ผลการดำเนินงาน </a:t>
            </a:r>
            <a:br>
              <a:rPr lang="th-TH" sz="1400" b="1" dirty="0">
                <a:solidFill>
                  <a:sysClr val="windowText" lastClr="000000"/>
                </a:solidFill>
                <a:latin typeface="Chulabhorn Likit Text" panose="00000500000000000000" pitchFamily="50" charset="-34"/>
                <a:ea typeface="Roboto Condensed" pitchFamily="2" charset="0"/>
                <a:cs typeface="Chulabhorn Likit Text" panose="00000500000000000000" pitchFamily="50" charset="-34"/>
              </a:rPr>
            </a:br>
            <a:r>
              <a:rPr lang="th-TH" sz="1400" b="1" dirty="0">
                <a:solidFill>
                  <a:sysClr val="windowText" lastClr="000000"/>
                </a:solidFill>
                <a:latin typeface="Chulabhorn Likit Text" panose="00000500000000000000" pitchFamily="50" charset="-34"/>
                <a:ea typeface="Roboto Condensed" pitchFamily="2" charset="0"/>
                <a:cs typeface="Chulabhorn Likit Text" panose="00000500000000000000" pitchFamily="50" charset="-34"/>
              </a:rPr>
              <a:t>จำนวน 3 ตัวชี้วัด  </a:t>
            </a:r>
            <a:endParaRPr lang="en-US" sz="1400" b="1" dirty="0">
              <a:solidFill>
                <a:sysClr val="windowText" lastClr="000000"/>
              </a:solidFill>
              <a:latin typeface="Chulabhorn Likit Text" panose="00000500000000000000" pitchFamily="50" charset="-34"/>
              <a:ea typeface="Roboto Condensed" pitchFamily="2" charset="0"/>
              <a:cs typeface="Chulabhorn Likit Text" panose="00000500000000000000" pitchFamily="50" charset="-34"/>
            </a:endParaRPr>
          </a:p>
        </p:txBody>
      </p:sp>
      <p:sp>
        <p:nvSpPr>
          <p:cNvPr id="2" name="Down Arrow 1"/>
          <p:cNvSpPr/>
          <p:nvPr/>
        </p:nvSpPr>
        <p:spPr>
          <a:xfrm>
            <a:off x="7887354" y="1123747"/>
            <a:ext cx="215153" cy="212770"/>
          </a:xfrm>
          <a:prstGeom prst="downArrow">
            <a:avLst/>
          </a:prstGeom>
          <a:solidFill>
            <a:schemeClr val="accent2">
              <a:lumMod val="60000"/>
              <a:lumOff val="40000"/>
            </a:schemeClr>
          </a:solidFill>
          <a:ln>
            <a:noFill/>
          </a:ln>
          <a:effectLst>
            <a:outerShdw blurRad="107950" dist="12700" dir="5400000" algn="ctr">
              <a:srgbClr val="000000"/>
            </a:outerShdw>
          </a:effectLst>
          <a:scene3d>
            <a:camera prst="orthographicFront">
              <a:rot lat="0" lon="0" rev="0"/>
            </a:camera>
            <a:lightRig rig="soft" dir="t">
              <a:rot lat="0" lon="0" rev="0"/>
            </a:lightRig>
          </a:scene3d>
          <a:sp3d contourW="44450" prstMaterial="matte">
            <a:bevelT w="63500" h="63500" prst="artDeco"/>
            <a:contourClr>
              <a:srgbClr val="FFFFFF"/>
            </a:contourClr>
          </a:sp3d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 sz="1500"/>
          </a:p>
        </p:txBody>
      </p:sp>
      <p:sp>
        <p:nvSpPr>
          <p:cNvPr id="16" name="Down Arrow 15"/>
          <p:cNvSpPr/>
          <p:nvPr/>
        </p:nvSpPr>
        <p:spPr>
          <a:xfrm>
            <a:off x="7829539" y="2445598"/>
            <a:ext cx="215153" cy="212770"/>
          </a:xfrm>
          <a:prstGeom prst="downArrow">
            <a:avLst/>
          </a:prstGeom>
          <a:solidFill>
            <a:schemeClr val="accent2">
              <a:lumMod val="60000"/>
              <a:lumOff val="40000"/>
            </a:schemeClr>
          </a:solidFill>
          <a:ln>
            <a:noFill/>
          </a:ln>
          <a:effectLst>
            <a:outerShdw blurRad="107950" dist="12700" dir="5400000" algn="ctr">
              <a:srgbClr val="000000"/>
            </a:outerShdw>
          </a:effectLst>
          <a:scene3d>
            <a:camera prst="orthographicFront">
              <a:rot lat="0" lon="0" rev="0"/>
            </a:camera>
            <a:lightRig rig="soft" dir="t">
              <a:rot lat="0" lon="0" rev="0"/>
            </a:lightRig>
          </a:scene3d>
          <a:sp3d contourW="44450" prstMaterial="matte">
            <a:bevelT w="63500" h="63500" prst="artDeco"/>
            <a:contourClr>
              <a:srgbClr val="FFFFFF"/>
            </a:contourClr>
          </a:sp3d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 sz="1500"/>
          </a:p>
        </p:txBody>
      </p:sp>
      <p:sp>
        <p:nvSpPr>
          <p:cNvPr id="18" name="Down Arrow 17"/>
          <p:cNvSpPr/>
          <p:nvPr/>
        </p:nvSpPr>
        <p:spPr>
          <a:xfrm>
            <a:off x="7809795" y="3450742"/>
            <a:ext cx="215153" cy="212770"/>
          </a:xfrm>
          <a:prstGeom prst="downArrow">
            <a:avLst/>
          </a:prstGeom>
          <a:solidFill>
            <a:schemeClr val="accent2">
              <a:lumMod val="60000"/>
              <a:lumOff val="40000"/>
            </a:schemeClr>
          </a:solidFill>
          <a:ln>
            <a:noFill/>
          </a:ln>
          <a:effectLst>
            <a:outerShdw blurRad="107950" dist="12700" dir="5400000" algn="ctr">
              <a:srgbClr val="000000"/>
            </a:outerShdw>
          </a:effectLst>
          <a:scene3d>
            <a:camera prst="orthographicFront">
              <a:rot lat="0" lon="0" rev="0"/>
            </a:camera>
            <a:lightRig rig="soft" dir="t">
              <a:rot lat="0" lon="0" rev="0"/>
            </a:lightRig>
          </a:scene3d>
          <a:sp3d contourW="44450" prstMaterial="matte">
            <a:bevelT w="63500" h="63500" prst="artDeco"/>
            <a:contourClr>
              <a:srgbClr val="FFFFFF"/>
            </a:contourClr>
          </a:sp3d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 sz="1500"/>
          </a:p>
        </p:txBody>
      </p:sp>
      <p:sp>
        <p:nvSpPr>
          <p:cNvPr id="50" name="Rectangle 49"/>
          <p:cNvSpPr/>
          <p:nvPr/>
        </p:nvSpPr>
        <p:spPr>
          <a:xfrm>
            <a:off x="6684481" y="1467429"/>
            <a:ext cx="2213539" cy="849405"/>
          </a:xfrm>
          <a:prstGeom prst="rect">
            <a:avLst/>
          </a:prstGeom>
          <a:solidFill>
            <a:srgbClr val="EDD0C1"/>
          </a:solidFill>
          <a:ln>
            <a:noFill/>
          </a:ln>
          <a:effectLst>
            <a:outerShdw blurRad="57785" dist="33020" dir="318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brightRoom" dir="t">
              <a:rot lat="0" lon="0" rev="600000"/>
            </a:lightRig>
          </a:scene3d>
          <a:sp3d prstMaterial="metal">
            <a:bevelT w="38100" h="57150" prst="angle"/>
          </a:sp3d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>
              <a:lnSpc>
                <a:spcPct val="120000"/>
              </a:lnSpc>
            </a:pPr>
            <a:r>
              <a:rPr lang="th-TH" sz="1000" b="1" dirty="0">
                <a:solidFill>
                  <a:sysClr val="windowText" lastClr="000000"/>
                </a:solidFill>
                <a:latin typeface="Chulabhorn Likit Text" panose="00000500000000000000" pitchFamily="50" charset="-34"/>
                <a:ea typeface="Roboto Condensed" pitchFamily="2" charset="0"/>
                <a:cs typeface="Chulabhorn Likit Text" panose="00000500000000000000" pitchFamily="50" charset="-34"/>
              </a:rPr>
              <a:t>2.1 การดำเนินงานตามแผนพัฒนาฐานข้อมูลสารสนเทศเพื่อการประเมินผลลัพธ์และผลกระทบของทุนหมุนเวียน</a:t>
            </a:r>
          </a:p>
        </p:txBody>
      </p:sp>
      <p:sp>
        <p:nvSpPr>
          <p:cNvPr id="52" name="Rectangle 51"/>
          <p:cNvSpPr/>
          <p:nvPr/>
        </p:nvSpPr>
        <p:spPr>
          <a:xfrm>
            <a:off x="6696603" y="2745946"/>
            <a:ext cx="2213543" cy="510100"/>
          </a:xfrm>
          <a:prstGeom prst="rect">
            <a:avLst/>
          </a:prstGeom>
          <a:solidFill>
            <a:srgbClr val="EDD0C1"/>
          </a:solidFill>
          <a:ln>
            <a:noFill/>
          </a:ln>
          <a:effectLst>
            <a:outerShdw blurRad="57785" dist="33020" dir="318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brightRoom" dir="t">
              <a:rot lat="0" lon="0" rev="600000"/>
            </a:lightRig>
          </a:scene3d>
          <a:sp3d prstMaterial="metal">
            <a:bevelT w="38100" h="57150" prst="angle"/>
          </a:sp3d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>
              <a:lnSpc>
                <a:spcPct val="120000"/>
              </a:lnSpc>
            </a:pPr>
            <a:r>
              <a:rPr lang="th-TH" sz="1000" b="1" dirty="0">
                <a:solidFill>
                  <a:sysClr val="windowText" lastClr="000000"/>
                </a:solidFill>
                <a:latin typeface="Chulabhorn Likit Text" panose="00000500000000000000" pitchFamily="50" charset="-34"/>
                <a:ea typeface="Roboto Condensed" pitchFamily="2" charset="0"/>
                <a:cs typeface="Chulabhorn Likit Text" panose="00000500000000000000" pitchFamily="50" charset="-34"/>
              </a:rPr>
              <a:t>4.3 การบริหารจัดการสารสนเทศ</a:t>
            </a:r>
          </a:p>
          <a:p>
            <a:pPr algn="ctr">
              <a:lnSpc>
                <a:spcPct val="120000"/>
              </a:lnSpc>
            </a:pPr>
            <a:r>
              <a:rPr lang="th-TH" sz="1000" b="1" dirty="0">
                <a:solidFill>
                  <a:sysClr val="windowText" lastClr="000000"/>
                </a:solidFill>
                <a:latin typeface="Chulabhorn Likit Text" panose="00000500000000000000" pitchFamily="50" charset="-34"/>
                <a:ea typeface="Roboto Condensed" pitchFamily="2" charset="0"/>
                <a:cs typeface="Chulabhorn Likit Text" panose="00000500000000000000" pitchFamily="50" charset="-34"/>
              </a:rPr>
              <a:t>และดิจิทัล</a:t>
            </a:r>
          </a:p>
        </p:txBody>
      </p:sp>
      <p:sp>
        <p:nvSpPr>
          <p:cNvPr id="54" name="Rectangle 53"/>
          <p:cNvSpPr/>
          <p:nvPr/>
        </p:nvSpPr>
        <p:spPr>
          <a:xfrm>
            <a:off x="6692852" y="3838403"/>
            <a:ext cx="2399558" cy="358488"/>
          </a:xfrm>
          <a:prstGeom prst="rect">
            <a:avLst/>
          </a:prstGeom>
          <a:solidFill>
            <a:srgbClr val="EDD0C1"/>
          </a:solidFill>
          <a:ln>
            <a:noFill/>
          </a:ln>
          <a:effectLst>
            <a:outerShdw blurRad="57785" dist="33020" dir="318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brightRoom" dir="t">
              <a:rot lat="0" lon="0" rev="600000"/>
            </a:lightRig>
          </a:scene3d>
          <a:sp3d prstMaterial="metal">
            <a:bevelT w="38100" h="57150" prst="angle"/>
          </a:sp3d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>
              <a:lnSpc>
                <a:spcPct val="130000"/>
              </a:lnSpc>
            </a:pPr>
            <a:r>
              <a:rPr lang="th-TH" sz="1000" b="1" dirty="0">
                <a:solidFill>
                  <a:sysClr val="windowText" lastClr="000000"/>
                </a:solidFill>
                <a:latin typeface="Chulabhorn Likit Text" panose="00000500000000000000" pitchFamily="50" charset="-34"/>
                <a:ea typeface="Roboto Condensed" pitchFamily="2" charset="0"/>
                <a:cs typeface="Chulabhorn Likit Text" panose="00000500000000000000" pitchFamily="50" charset="-34"/>
              </a:rPr>
              <a:t>5.2 การบริหารทรัพยากรบุคคล</a:t>
            </a:r>
          </a:p>
        </p:txBody>
      </p:sp>
      <p:sp>
        <p:nvSpPr>
          <p:cNvPr id="55" name="Rectangle 54"/>
          <p:cNvSpPr/>
          <p:nvPr/>
        </p:nvSpPr>
        <p:spPr>
          <a:xfrm>
            <a:off x="8763537" y="3847897"/>
            <a:ext cx="869144" cy="301077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  <a:effectLst>
            <a:outerShdw blurRad="149987" dist="250190" dir="8460000" algn="ctr">
              <a:srgbClr val="000000">
                <a:alpha val="28000"/>
              </a:srgbClr>
            </a:outerShdw>
          </a:effectLst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th-TH" sz="1200" b="1" dirty="0" smtClean="0">
                <a:solidFill>
                  <a:sysClr val="windowText" lastClr="000000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3.8000</a:t>
            </a:r>
            <a:endParaRPr lang="th-TH" sz="1200" b="1" dirty="0">
              <a:solidFill>
                <a:sysClr val="windowText" lastClr="000000"/>
              </a:solidFill>
              <a:latin typeface="Chulabhorn Likit Text" panose="00000500000000000000" pitchFamily="50" charset="-34"/>
              <a:cs typeface="Chulabhorn Likit Text" panose="00000500000000000000" pitchFamily="50" charset="-34"/>
            </a:endParaRPr>
          </a:p>
        </p:txBody>
      </p:sp>
      <p:sp>
        <p:nvSpPr>
          <p:cNvPr id="56" name="Rectangle 55"/>
          <p:cNvSpPr/>
          <p:nvPr/>
        </p:nvSpPr>
        <p:spPr>
          <a:xfrm>
            <a:off x="302868" y="1196161"/>
            <a:ext cx="2307363" cy="462079"/>
          </a:xfrm>
          <a:prstGeom prst="rect">
            <a:avLst/>
          </a:prstGeom>
          <a:solidFill>
            <a:srgbClr val="EDD0C1"/>
          </a:solidFill>
          <a:ln>
            <a:noFill/>
          </a:ln>
          <a:effectLst>
            <a:outerShdw blurRad="57785" dist="33020" dir="318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brightRoom" dir="t">
              <a:rot lat="0" lon="0" rev="600000"/>
            </a:lightRig>
          </a:scene3d>
          <a:sp3d prstMaterial="metal">
            <a:bevelT w="38100" h="57150" prst="angle"/>
          </a:sp3d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>
              <a:lnSpc>
                <a:spcPct val="120000"/>
              </a:lnSpc>
            </a:pPr>
            <a:r>
              <a:rPr lang="th-TH" sz="1000" b="1" dirty="0">
                <a:solidFill>
                  <a:sysClr val="windowText" lastClr="000000"/>
                </a:solidFill>
                <a:latin typeface="Chulabhorn Likit Text" panose="00000500000000000000" pitchFamily="50" charset="-34"/>
                <a:ea typeface="Roboto Condensed" pitchFamily="2" charset="0"/>
                <a:cs typeface="Chulabhorn Likit Text" panose="00000500000000000000" pitchFamily="50" charset="-34"/>
              </a:rPr>
              <a:t>ด้านที่ 1 </a:t>
            </a:r>
          </a:p>
          <a:p>
            <a:pPr algn="ctr">
              <a:lnSpc>
                <a:spcPct val="120000"/>
              </a:lnSpc>
            </a:pPr>
            <a:r>
              <a:rPr lang="th-TH" sz="1000" b="1" dirty="0">
                <a:solidFill>
                  <a:sysClr val="windowText" lastClr="000000"/>
                </a:solidFill>
                <a:latin typeface="Chulabhorn Likit Text" panose="00000500000000000000" pitchFamily="50" charset="-34"/>
                <a:ea typeface="Roboto Condensed" pitchFamily="2" charset="0"/>
                <a:cs typeface="Chulabhorn Likit Text" panose="00000500000000000000" pitchFamily="50" charset="-34"/>
              </a:rPr>
              <a:t>การเงิน</a:t>
            </a:r>
            <a:endParaRPr lang="th-TH" sz="1000" dirty="0">
              <a:solidFill>
                <a:sysClr val="windowText" lastClr="000000"/>
              </a:solidFill>
              <a:latin typeface="Chulabhorn Likit Text" panose="00000500000000000000" pitchFamily="50" charset="-34"/>
              <a:cs typeface="Chulabhorn Likit Text" panose="00000500000000000000" pitchFamily="50" charset="-34"/>
            </a:endParaRPr>
          </a:p>
        </p:txBody>
      </p:sp>
      <p:sp>
        <p:nvSpPr>
          <p:cNvPr id="57" name="Rectangle 56"/>
          <p:cNvSpPr/>
          <p:nvPr/>
        </p:nvSpPr>
        <p:spPr>
          <a:xfrm>
            <a:off x="302868" y="1808444"/>
            <a:ext cx="2307363" cy="720656"/>
          </a:xfrm>
          <a:prstGeom prst="rect">
            <a:avLst/>
          </a:prstGeom>
          <a:solidFill>
            <a:srgbClr val="EDD0C1"/>
          </a:solidFill>
          <a:ln>
            <a:noFill/>
          </a:ln>
          <a:effectLst>
            <a:outerShdw blurRad="57785" dist="33020" dir="318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brightRoom" dir="t">
              <a:rot lat="0" lon="0" rev="600000"/>
            </a:lightRig>
          </a:scene3d>
          <a:sp3d prstMaterial="metal">
            <a:bevelT w="38100" h="57150" prst="angle"/>
          </a:sp3d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>
              <a:lnSpc>
                <a:spcPct val="120000"/>
              </a:lnSpc>
            </a:pPr>
            <a:r>
              <a:rPr lang="th-TH" sz="1000" b="1" dirty="0">
                <a:solidFill>
                  <a:sysClr val="windowText" lastClr="000000"/>
                </a:solidFill>
                <a:latin typeface="Chulabhorn Likit Text" panose="00000500000000000000" pitchFamily="50" charset="-34"/>
                <a:ea typeface="Roboto Condensed" pitchFamily="2" charset="0"/>
                <a:cs typeface="Chulabhorn Likit Text" panose="00000500000000000000" pitchFamily="50" charset="-34"/>
              </a:rPr>
              <a:t>ด้านที่ 2 </a:t>
            </a:r>
          </a:p>
          <a:p>
            <a:pPr algn="ctr">
              <a:lnSpc>
                <a:spcPct val="120000"/>
              </a:lnSpc>
            </a:pPr>
            <a:r>
              <a:rPr lang="th-TH" sz="1000" b="1" dirty="0">
                <a:solidFill>
                  <a:sysClr val="windowText" lastClr="000000"/>
                </a:solidFill>
                <a:latin typeface="Chulabhorn Likit Text" panose="00000500000000000000" pitchFamily="50" charset="-34"/>
                <a:ea typeface="Roboto Condensed" pitchFamily="2" charset="0"/>
                <a:cs typeface="Chulabhorn Likit Text" panose="00000500000000000000" pitchFamily="50" charset="-34"/>
              </a:rPr>
              <a:t>การสนองประโยชน์</a:t>
            </a:r>
            <a:br>
              <a:rPr lang="th-TH" sz="1000" b="1" dirty="0">
                <a:solidFill>
                  <a:sysClr val="windowText" lastClr="000000"/>
                </a:solidFill>
                <a:latin typeface="Chulabhorn Likit Text" panose="00000500000000000000" pitchFamily="50" charset="-34"/>
                <a:ea typeface="Roboto Condensed" pitchFamily="2" charset="0"/>
                <a:cs typeface="Chulabhorn Likit Text" panose="00000500000000000000" pitchFamily="50" charset="-34"/>
              </a:rPr>
            </a:br>
            <a:r>
              <a:rPr lang="th-TH" sz="1000" b="1" dirty="0">
                <a:solidFill>
                  <a:sysClr val="windowText" lastClr="000000"/>
                </a:solidFill>
                <a:latin typeface="Chulabhorn Likit Text" panose="00000500000000000000" pitchFamily="50" charset="-34"/>
                <a:ea typeface="Roboto Condensed" pitchFamily="2" charset="0"/>
                <a:cs typeface="Chulabhorn Likit Text" panose="00000500000000000000" pitchFamily="50" charset="-34"/>
              </a:rPr>
              <a:t>ต่อผู้มีส่วนได้ส่วนเสีย</a:t>
            </a:r>
            <a:endParaRPr lang="th-TH" sz="1000" dirty="0">
              <a:solidFill>
                <a:sysClr val="windowText" lastClr="000000"/>
              </a:solidFill>
              <a:latin typeface="Chulabhorn Likit Text" panose="00000500000000000000" pitchFamily="50" charset="-34"/>
              <a:cs typeface="Chulabhorn Likit Text" panose="00000500000000000000" pitchFamily="50" charset="-34"/>
            </a:endParaRPr>
          </a:p>
        </p:txBody>
      </p:sp>
      <p:sp>
        <p:nvSpPr>
          <p:cNvPr id="58" name="Rectangle 57"/>
          <p:cNvSpPr/>
          <p:nvPr/>
        </p:nvSpPr>
        <p:spPr>
          <a:xfrm>
            <a:off x="302868" y="2646646"/>
            <a:ext cx="2307363" cy="575113"/>
          </a:xfrm>
          <a:prstGeom prst="rect">
            <a:avLst/>
          </a:prstGeom>
          <a:solidFill>
            <a:srgbClr val="EDD0C1"/>
          </a:solidFill>
          <a:ln>
            <a:noFill/>
          </a:ln>
          <a:effectLst>
            <a:outerShdw blurRad="57785" dist="33020" dir="318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brightRoom" dir="t">
              <a:rot lat="0" lon="0" rev="600000"/>
            </a:lightRig>
          </a:scene3d>
          <a:sp3d prstMaterial="metal">
            <a:bevelT w="38100" h="57150" prst="angle"/>
          </a:sp3d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>
              <a:lnSpc>
                <a:spcPct val="120000"/>
              </a:lnSpc>
            </a:pPr>
            <a:r>
              <a:rPr lang="th-TH" sz="1000" b="1" dirty="0">
                <a:solidFill>
                  <a:sysClr val="windowText" lastClr="000000"/>
                </a:solidFill>
                <a:latin typeface="Chulabhorn Likit Text" panose="00000500000000000000" pitchFamily="50" charset="-34"/>
                <a:ea typeface="Roboto Condensed" pitchFamily="2" charset="0"/>
                <a:cs typeface="Chulabhorn Likit Text" panose="00000500000000000000" pitchFamily="50" charset="-34"/>
              </a:rPr>
              <a:t>ด้านที่ 3 </a:t>
            </a:r>
          </a:p>
          <a:p>
            <a:pPr algn="ctr">
              <a:lnSpc>
                <a:spcPct val="120000"/>
              </a:lnSpc>
            </a:pPr>
            <a:r>
              <a:rPr lang="th-TH" sz="1000" b="1" dirty="0">
                <a:solidFill>
                  <a:sysClr val="windowText" lastClr="000000"/>
                </a:solidFill>
                <a:latin typeface="Chulabhorn Likit Text" panose="00000500000000000000" pitchFamily="50" charset="-34"/>
                <a:ea typeface="Roboto Condensed" pitchFamily="2" charset="0"/>
                <a:cs typeface="Chulabhorn Likit Text" panose="00000500000000000000" pitchFamily="50" charset="-34"/>
              </a:rPr>
              <a:t>การปฏิบัติการ</a:t>
            </a:r>
            <a:endParaRPr lang="th-TH" sz="1000" dirty="0">
              <a:solidFill>
                <a:sysClr val="windowText" lastClr="000000"/>
              </a:solidFill>
              <a:latin typeface="Chulabhorn Likit Text" panose="00000500000000000000" pitchFamily="50" charset="-34"/>
              <a:cs typeface="Chulabhorn Likit Text" panose="00000500000000000000" pitchFamily="50" charset="-34"/>
            </a:endParaRPr>
          </a:p>
        </p:txBody>
      </p:sp>
      <p:sp>
        <p:nvSpPr>
          <p:cNvPr id="59" name="Rectangle 58"/>
          <p:cNvSpPr/>
          <p:nvPr/>
        </p:nvSpPr>
        <p:spPr>
          <a:xfrm>
            <a:off x="2098457" y="1196161"/>
            <a:ext cx="842128" cy="340524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  <a:effectLst>
            <a:outerShdw blurRad="149987" dist="250190" dir="8460000" algn="ctr">
              <a:srgbClr val="000000">
                <a:alpha val="28000"/>
              </a:srgbClr>
            </a:outerShdw>
          </a:effectLst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th-TH" sz="1200" b="1" dirty="0" smtClean="0">
                <a:solidFill>
                  <a:srgbClr val="C00000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1.0000</a:t>
            </a:r>
            <a:endParaRPr lang="th-TH" sz="1200" b="1" dirty="0">
              <a:solidFill>
                <a:srgbClr val="C00000"/>
              </a:solidFill>
              <a:latin typeface="Chulabhorn Likit Text" panose="00000500000000000000" pitchFamily="50" charset="-34"/>
              <a:cs typeface="Chulabhorn Likit Text" panose="00000500000000000000" pitchFamily="50" charset="-34"/>
            </a:endParaRPr>
          </a:p>
        </p:txBody>
      </p:sp>
      <p:sp>
        <p:nvSpPr>
          <p:cNvPr id="60" name="Rectangle 59"/>
          <p:cNvSpPr/>
          <p:nvPr/>
        </p:nvSpPr>
        <p:spPr>
          <a:xfrm>
            <a:off x="2107450" y="1807159"/>
            <a:ext cx="842128" cy="337057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  <a:effectLst>
            <a:outerShdw blurRad="149987" dist="250190" dir="8460000" algn="ctr">
              <a:srgbClr val="000000">
                <a:alpha val="28000"/>
              </a:srgbClr>
            </a:outerShdw>
          </a:effectLst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th-TH" sz="1200" b="1" dirty="0" smtClean="0">
                <a:solidFill>
                  <a:sysClr val="windowText" lastClr="000000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5.0000</a:t>
            </a:r>
            <a:endParaRPr lang="th-TH" sz="1200" b="1" dirty="0">
              <a:solidFill>
                <a:sysClr val="windowText" lastClr="000000"/>
              </a:solidFill>
              <a:latin typeface="Chulabhorn Likit Text" panose="00000500000000000000" pitchFamily="50" charset="-34"/>
              <a:cs typeface="Chulabhorn Likit Text" panose="00000500000000000000" pitchFamily="50" charset="-34"/>
            </a:endParaRPr>
          </a:p>
        </p:txBody>
      </p:sp>
      <p:sp>
        <p:nvSpPr>
          <p:cNvPr id="61" name="Rectangle 60"/>
          <p:cNvSpPr/>
          <p:nvPr/>
        </p:nvSpPr>
        <p:spPr>
          <a:xfrm>
            <a:off x="2107450" y="2636503"/>
            <a:ext cx="842128" cy="311731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  <a:effectLst>
            <a:outerShdw blurRad="149987" dist="250190" dir="8460000" algn="ctr">
              <a:srgbClr val="000000">
                <a:alpha val="28000"/>
              </a:srgbClr>
            </a:outerShdw>
          </a:effectLst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th-TH" sz="1200" b="1" dirty="0" smtClean="0">
                <a:solidFill>
                  <a:sysClr val="windowText" lastClr="000000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4.4000</a:t>
            </a:r>
            <a:endParaRPr lang="th-TH" sz="1200" b="1" dirty="0">
              <a:solidFill>
                <a:sysClr val="windowText" lastClr="000000"/>
              </a:solidFill>
              <a:latin typeface="Chulabhorn Likit Text" panose="00000500000000000000" pitchFamily="50" charset="-34"/>
              <a:cs typeface="Chulabhorn Likit Text" panose="00000500000000000000" pitchFamily="50" charset="-34"/>
            </a:endParaRPr>
          </a:p>
        </p:txBody>
      </p:sp>
      <p:sp>
        <p:nvSpPr>
          <p:cNvPr id="62" name="Rectangle 61"/>
          <p:cNvSpPr/>
          <p:nvPr/>
        </p:nvSpPr>
        <p:spPr>
          <a:xfrm>
            <a:off x="302868" y="3338892"/>
            <a:ext cx="2307363" cy="584675"/>
          </a:xfrm>
          <a:prstGeom prst="rect">
            <a:avLst/>
          </a:prstGeom>
          <a:solidFill>
            <a:srgbClr val="EDD0C1"/>
          </a:solidFill>
          <a:ln>
            <a:noFill/>
          </a:ln>
          <a:effectLst>
            <a:outerShdw blurRad="57785" dist="33020" dir="318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brightRoom" dir="t">
              <a:rot lat="0" lon="0" rev="600000"/>
            </a:lightRig>
          </a:scene3d>
          <a:sp3d prstMaterial="metal">
            <a:bevelT w="38100" h="57150" prst="angle"/>
          </a:sp3d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>
              <a:lnSpc>
                <a:spcPct val="120000"/>
              </a:lnSpc>
            </a:pPr>
            <a:r>
              <a:rPr lang="th-TH" sz="1000" b="1" dirty="0">
                <a:solidFill>
                  <a:sysClr val="windowText" lastClr="000000"/>
                </a:solidFill>
                <a:latin typeface="Chulabhorn Likit Text" panose="00000500000000000000" pitchFamily="50" charset="-34"/>
                <a:ea typeface="Roboto Condensed" pitchFamily="2" charset="0"/>
                <a:cs typeface="Chulabhorn Likit Text" panose="00000500000000000000" pitchFamily="50" charset="-34"/>
              </a:rPr>
              <a:t>ด้านที่ 4 </a:t>
            </a:r>
            <a:br>
              <a:rPr lang="th-TH" sz="1000" b="1" dirty="0">
                <a:solidFill>
                  <a:sysClr val="windowText" lastClr="000000"/>
                </a:solidFill>
                <a:latin typeface="Chulabhorn Likit Text" panose="00000500000000000000" pitchFamily="50" charset="-34"/>
                <a:ea typeface="Roboto Condensed" pitchFamily="2" charset="0"/>
                <a:cs typeface="Chulabhorn Likit Text" panose="00000500000000000000" pitchFamily="50" charset="-34"/>
              </a:rPr>
            </a:br>
            <a:r>
              <a:rPr lang="th-TH" sz="1000" b="1" dirty="0">
                <a:solidFill>
                  <a:sysClr val="windowText" lastClr="000000"/>
                </a:solidFill>
                <a:latin typeface="Chulabhorn Likit Text" panose="00000500000000000000" pitchFamily="50" charset="-34"/>
                <a:ea typeface="Roboto Condensed" pitchFamily="2" charset="0"/>
                <a:cs typeface="Chulabhorn Likit Text" panose="00000500000000000000" pitchFamily="50" charset="-34"/>
              </a:rPr>
              <a:t>การบริหารจัดการทุนหมุนเวียน</a:t>
            </a:r>
            <a:endParaRPr lang="th-TH" sz="1000" dirty="0">
              <a:solidFill>
                <a:sysClr val="windowText" lastClr="000000"/>
              </a:solidFill>
              <a:latin typeface="Chulabhorn Likit Text" panose="00000500000000000000" pitchFamily="50" charset="-34"/>
              <a:cs typeface="Chulabhorn Likit Text" panose="00000500000000000000" pitchFamily="50" charset="-34"/>
            </a:endParaRPr>
          </a:p>
        </p:txBody>
      </p:sp>
      <p:sp>
        <p:nvSpPr>
          <p:cNvPr id="63" name="Rectangle 62"/>
          <p:cNvSpPr/>
          <p:nvPr/>
        </p:nvSpPr>
        <p:spPr>
          <a:xfrm>
            <a:off x="302868" y="4063469"/>
            <a:ext cx="2329509" cy="735819"/>
          </a:xfrm>
          <a:prstGeom prst="rect">
            <a:avLst/>
          </a:prstGeom>
          <a:solidFill>
            <a:srgbClr val="EDD0C1"/>
          </a:solidFill>
          <a:ln>
            <a:noFill/>
          </a:ln>
          <a:effectLst>
            <a:outerShdw blurRad="57785" dist="33020" dir="318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brightRoom" dir="t">
              <a:rot lat="0" lon="0" rev="600000"/>
            </a:lightRig>
          </a:scene3d>
          <a:sp3d prstMaterial="metal">
            <a:bevelT w="38100" h="57150" prst="angle"/>
          </a:sp3d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>
              <a:lnSpc>
                <a:spcPct val="120000"/>
              </a:lnSpc>
            </a:pPr>
            <a:r>
              <a:rPr lang="th-TH" sz="1000" b="1" dirty="0">
                <a:solidFill>
                  <a:sysClr val="windowText" lastClr="000000"/>
                </a:solidFill>
                <a:latin typeface="Chulabhorn Likit Text" panose="00000500000000000000" pitchFamily="50" charset="-34"/>
                <a:ea typeface="Roboto Condensed" pitchFamily="2" charset="0"/>
                <a:cs typeface="Chulabhorn Likit Text" panose="00000500000000000000" pitchFamily="50" charset="-34"/>
              </a:rPr>
              <a:t>ด้านที่ 5 </a:t>
            </a:r>
            <a:br>
              <a:rPr lang="th-TH" sz="1000" b="1" dirty="0">
                <a:solidFill>
                  <a:sysClr val="windowText" lastClr="000000"/>
                </a:solidFill>
                <a:latin typeface="Chulabhorn Likit Text" panose="00000500000000000000" pitchFamily="50" charset="-34"/>
                <a:ea typeface="Roboto Condensed" pitchFamily="2" charset="0"/>
                <a:cs typeface="Chulabhorn Likit Text" panose="00000500000000000000" pitchFamily="50" charset="-34"/>
              </a:rPr>
            </a:br>
            <a:r>
              <a:rPr lang="th-TH" sz="1000" b="1" dirty="0">
                <a:solidFill>
                  <a:sysClr val="windowText" lastClr="000000"/>
                </a:solidFill>
                <a:latin typeface="Chulabhorn Likit Text" panose="00000500000000000000" pitchFamily="50" charset="-34"/>
                <a:ea typeface="Roboto Condensed" pitchFamily="2" charset="0"/>
                <a:cs typeface="Chulabhorn Likit Text" panose="00000500000000000000" pitchFamily="50" charset="-34"/>
              </a:rPr>
              <a:t>การปฏิบัติงานของคณะกรรมการบริหาร ทุนหมุนเวียน พนักงาน และลูกจ้าง</a:t>
            </a:r>
            <a:endParaRPr lang="th-TH" sz="1000" dirty="0">
              <a:solidFill>
                <a:sysClr val="windowText" lastClr="000000"/>
              </a:solidFill>
              <a:latin typeface="Chulabhorn Likit Text" panose="00000500000000000000" pitchFamily="50" charset="-34"/>
              <a:cs typeface="Chulabhorn Likit Text" panose="00000500000000000000" pitchFamily="50" charset="-34"/>
            </a:endParaRPr>
          </a:p>
        </p:txBody>
      </p:sp>
      <p:sp>
        <p:nvSpPr>
          <p:cNvPr id="64" name="Rectangle 63"/>
          <p:cNvSpPr/>
          <p:nvPr/>
        </p:nvSpPr>
        <p:spPr>
          <a:xfrm>
            <a:off x="302868" y="4951690"/>
            <a:ext cx="2307363" cy="638558"/>
          </a:xfrm>
          <a:prstGeom prst="rect">
            <a:avLst/>
          </a:prstGeom>
          <a:solidFill>
            <a:srgbClr val="EDD0C1"/>
          </a:solidFill>
          <a:ln>
            <a:noFill/>
          </a:ln>
          <a:effectLst>
            <a:outerShdw blurRad="57785" dist="33020" dir="318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brightRoom" dir="t">
              <a:rot lat="0" lon="0" rev="600000"/>
            </a:lightRig>
          </a:scene3d>
          <a:sp3d prstMaterial="metal">
            <a:bevelT w="38100" h="57150" prst="angle"/>
          </a:sp3d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>
              <a:lnSpc>
                <a:spcPct val="120000"/>
              </a:lnSpc>
            </a:pPr>
            <a:r>
              <a:rPr lang="th-TH" sz="1000" b="1" dirty="0">
                <a:solidFill>
                  <a:sysClr val="windowText" lastClr="000000"/>
                </a:solidFill>
                <a:latin typeface="Chulabhorn Likit Text" panose="00000500000000000000" pitchFamily="50" charset="-34"/>
                <a:ea typeface="Roboto Condensed" pitchFamily="2" charset="0"/>
                <a:cs typeface="Chulabhorn Likit Text" panose="00000500000000000000" pitchFamily="50" charset="-34"/>
              </a:rPr>
              <a:t>ด้านที่ 6 </a:t>
            </a:r>
            <a:br>
              <a:rPr lang="th-TH" sz="1000" b="1" dirty="0">
                <a:solidFill>
                  <a:sysClr val="windowText" lastClr="000000"/>
                </a:solidFill>
                <a:latin typeface="Chulabhorn Likit Text" panose="00000500000000000000" pitchFamily="50" charset="-34"/>
                <a:ea typeface="Roboto Condensed" pitchFamily="2" charset="0"/>
                <a:cs typeface="Chulabhorn Likit Text" panose="00000500000000000000" pitchFamily="50" charset="-34"/>
              </a:rPr>
            </a:br>
            <a:r>
              <a:rPr lang="th-TH" sz="1000" b="1" dirty="0">
                <a:solidFill>
                  <a:sysClr val="windowText" lastClr="000000"/>
                </a:solidFill>
                <a:latin typeface="Chulabhorn Likit Text" panose="00000500000000000000" pitchFamily="50" charset="-34"/>
                <a:ea typeface="Roboto Condensed" pitchFamily="2" charset="0"/>
                <a:cs typeface="Chulabhorn Likit Text" panose="00000500000000000000" pitchFamily="50" charset="-34"/>
              </a:rPr>
              <a:t>     การดำเนินงานตามนโยบายรัฐ/           กระทรวงการคลัง</a:t>
            </a:r>
            <a:endParaRPr lang="th-TH" sz="1000" dirty="0">
              <a:solidFill>
                <a:sysClr val="windowText" lastClr="000000"/>
              </a:solidFill>
              <a:latin typeface="Chulabhorn Likit Text" panose="00000500000000000000" pitchFamily="50" charset="-34"/>
              <a:cs typeface="Chulabhorn Likit Text" panose="00000500000000000000" pitchFamily="50" charset="-34"/>
            </a:endParaRPr>
          </a:p>
        </p:txBody>
      </p:sp>
      <p:sp>
        <p:nvSpPr>
          <p:cNvPr id="65" name="Rectangle 64"/>
          <p:cNvSpPr/>
          <p:nvPr/>
        </p:nvSpPr>
        <p:spPr>
          <a:xfrm>
            <a:off x="2121958" y="3338153"/>
            <a:ext cx="842128" cy="312646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  <a:effectLst>
            <a:outerShdw blurRad="149987" dist="250190" dir="8460000" algn="ctr">
              <a:srgbClr val="000000">
                <a:alpha val="28000"/>
              </a:srgbClr>
            </a:outerShdw>
          </a:effectLst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th-TH" sz="1200" b="1" dirty="0" smtClean="0">
                <a:solidFill>
                  <a:sysClr val="windowText" lastClr="000000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4.9333</a:t>
            </a:r>
            <a:endParaRPr lang="th-TH" sz="1200" b="1" dirty="0">
              <a:solidFill>
                <a:sysClr val="windowText" lastClr="000000"/>
              </a:solidFill>
              <a:latin typeface="Chulabhorn Likit Text" panose="00000500000000000000" pitchFamily="50" charset="-34"/>
              <a:cs typeface="Chulabhorn Likit Text" panose="00000500000000000000" pitchFamily="50" charset="-34"/>
            </a:endParaRPr>
          </a:p>
        </p:txBody>
      </p:sp>
      <p:sp>
        <p:nvSpPr>
          <p:cNvPr id="66" name="Rectangle 65"/>
          <p:cNvSpPr/>
          <p:nvPr/>
        </p:nvSpPr>
        <p:spPr>
          <a:xfrm>
            <a:off x="2120229" y="3988112"/>
            <a:ext cx="842128" cy="282316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  <a:effectLst>
            <a:outerShdw blurRad="149987" dist="250190" dir="8460000" algn="ctr">
              <a:srgbClr val="000000">
                <a:alpha val="28000"/>
              </a:srgbClr>
            </a:outerShdw>
          </a:effectLst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th-TH" sz="1200" b="1" dirty="0" smtClean="0">
                <a:solidFill>
                  <a:sysClr val="windowText" lastClr="000000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4.6875</a:t>
            </a:r>
            <a:endParaRPr lang="th-TH" sz="1200" b="1" dirty="0">
              <a:solidFill>
                <a:sysClr val="windowText" lastClr="000000"/>
              </a:solidFill>
              <a:latin typeface="Chulabhorn Likit Text" panose="00000500000000000000" pitchFamily="50" charset="-34"/>
              <a:cs typeface="Chulabhorn Likit Text" panose="00000500000000000000" pitchFamily="50" charset="-34"/>
            </a:endParaRPr>
          </a:p>
        </p:txBody>
      </p:sp>
      <p:sp>
        <p:nvSpPr>
          <p:cNvPr id="67" name="Rectangle 66"/>
          <p:cNvSpPr/>
          <p:nvPr/>
        </p:nvSpPr>
        <p:spPr>
          <a:xfrm>
            <a:off x="2118474" y="4842832"/>
            <a:ext cx="856636" cy="310001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  <a:effectLst>
            <a:outerShdw blurRad="149987" dist="250190" dir="8460000" algn="ctr">
              <a:srgbClr val="000000">
                <a:alpha val="28000"/>
              </a:srgbClr>
            </a:outerShdw>
          </a:effectLst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th-TH" sz="1200" b="1" dirty="0" smtClean="0">
                <a:solidFill>
                  <a:sysClr val="windowText" lastClr="000000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4.7158</a:t>
            </a:r>
            <a:endParaRPr lang="th-TH" sz="1200" b="1" dirty="0">
              <a:solidFill>
                <a:sysClr val="windowText" lastClr="000000"/>
              </a:solidFill>
              <a:latin typeface="Chulabhorn Likit Text" panose="00000500000000000000" pitchFamily="50" charset="-34"/>
              <a:cs typeface="Chulabhorn Likit Text" panose="00000500000000000000" pitchFamily="50" charset="-34"/>
            </a:endParaRPr>
          </a:p>
        </p:txBody>
      </p:sp>
      <p:sp>
        <p:nvSpPr>
          <p:cNvPr id="68" name="Can 67"/>
          <p:cNvSpPr/>
          <p:nvPr/>
        </p:nvSpPr>
        <p:spPr>
          <a:xfrm>
            <a:off x="3967386" y="1822364"/>
            <a:ext cx="1209335" cy="1396627"/>
          </a:xfrm>
          <a:prstGeom prst="can">
            <a:avLst/>
          </a:prstGeom>
          <a:solidFill>
            <a:srgbClr val="FFCCCC"/>
          </a:solidFill>
          <a:ln>
            <a:solidFill>
              <a:srgbClr val="FFCCCC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lnSpc>
                <a:spcPct val="130000"/>
              </a:lnSpc>
            </a:pPr>
            <a:r>
              <a:rPr lang="th-TH" sz="1333" b="1" dirty="0">
                <a:solidFill>
                  <a:sysClr val="windowText" lastClr="000000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คะแนนเฉลี่ย</a:t>
            </a:r>
          </a:p>
          <a:p>
            <a:pPr algn="ctr">
              <a:lnSpc>
                <a:spcPct val="130000"/>
              </a:lnSpc>
            </a:pPr>
            <a:r>
              <a:rPr lang="th-TH" sz="1333" b="1" dirty="0" smtClean="0">
                <a:solidFill>
                  <a:sysClr val="windowText" lastClr="000000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4.1804</a:t>
            </a:r>
            <a:endParaRPr lang="en-GB" sz="1333" b="1" dirty="0">
              <a:solidFill>
                <a:sysClr val="windowText" lastClr="000000"/>
              </a:solidFill>
              <a:latin typeface="Chulabhorn Likit Text" panose="00000500000000000000" pitchFamily="50" charset="-34"/>
              <a:cs typeface="Chulabhorn Likit Text" panose="00000500000000000000" pitchFamily="50" charset="-34"/>
            </a:endParaRPr>
          </a:p>
        </p:txBody>
      </p:sp>
      <p:sp>
        <p:nvSpPr>
          <p:cNvPr id="69" name="Can 68"/>
          <p:cNvSpPr/>
          <p:nvPr/>
        </p:nvSpPr>
        <p:spPr>
          <a:xfrm>
            <a:off x="3472197" y="3798095"/>
            <a:ext cx="1157530" cy="1418945"/>
          </a:xfrm>
          <a:prstGeom prst="can">
            <a:avLst/>
          </a:prstGeom>
          <a:solidFill>
            <a:schemeClr val="accent2">
              <a:lumMod val="40000"/>
              <a:lumOff val="60000"/>
            </a:schemeClr>
          </a:solidFill>
          <a:ln>
            <a:solidFill>
              <a:schemeClr val="accent4">
                <a:lumMod val="20000"/>
                <a:lumOff val="80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lnSpc>
                <a:spcPct val="130000"/>
              </a:lnSpc>
            </a:pPr>
            <a:r>
              <a:rPr lang="th-TH" sz="1333" b="1" dirty="0">
                <a:solidFill>
                  <a:sysClr val="windowText" lastClr="000000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ปรับลด</a:t>
            </a:r>
          </a:p>
          <a:p>
            <a:pPr algn="ctr">
              <a:lnSpc>
                <a:spcPct val="130000"/>
              </a:lnSpc>
            </a:pPr>
            <a:r>
              <a:rPr lang="th-TH" sz="1333" b="1" dirty="0">
                <a:solidFill>
                  <a:sysClr val="windowText" lastClr="000000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ตามเงื่อนไข</a:t>
            </a:r>
          </a:p>
          <a:p>
            <a:pPr algn="ctr">
              <a:lnSpc>
                <a:spcPct val="130000"/>
              </a:lnSpc>
            </a:pPr>
            <a:r>
              <a:rPr lang="th-TH" sz="1333" b="1" dirty="0" smtClean="0">
                <a:solidFill>
                  <a:sysClr val="windowText" lastClr="000000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0.1000</a:t>
            </a:r>
            <a:endParaRPr lang="en-GB" sz="1333" b="1" dirty="0">
              <a:solidFill>
                <a:sysClr val="windowText" lastClr="000000"/>
              </a:solidFill>
              <a:latin typeface="Chulabhorn Likit Text" panose="00000500000000000000" pitchFamily="50" charset="-34"/>
              <a:cs typeface="Chulabhorn Likit Text" panose="00000500000000000000" pitchFamily="50" charset="-34"/>
            </a:endParaRPr>
          </a:p>
        </p:txBody>
      </p:sp>
      <p:sp>
        <p:nvSpPr>
          <p:cNvPr id="70" name="Can 69"/>
          <p:cNvSpPr/>
          <p:nvPr/>
        </p:nvSpPr>
        <p:spPr>
          <a:xfrm>
            <a:off x="4829308" y="3815890"/>
            <a:ext cx="1107613" cy="1422926"/>
          </a:xfrm>
          <a:prstGeom prst="can">
            <a:avLst/>
          </a:prstGeom>
          <a:solidFill>
            <a:schemeClr val="accent6">
              <a:lumMod val="40000"/>
              <a:lumOff val="60000"/>
            </a:schemeClr>
          </a:solidFill>
          <a:ln>
            <a:solidFill>
              <a:schemeClr val="accent6">
                <a:lumMod val="40000"/>
                <a:lumOff val="60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lnSpc>
                <a:spcPct val="130000"/>
              </a:lnSpc>
            </a:pPr>
            <a:r>
              <a:rPr lang="th-TH" sz="1333" b="1" dirty="0">
                <a:solidFill>
                  <a:sysClr val="windowText" lastClr="000000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คะแนน</a:t>
            </a:r>
          </a:p>
          <a:p>
            <a:pPr algn="ctr">
              <a:lnSpc>
                <a:spcPct val="130000"/>
              </a:lnSpc>
            </a:pPr>
            <a:r>
              <a:rPr lang="th-TH" sz="1333" b="1" dirty="0">
                <a:solidFill>
                  <a:sysClr val="windowText" lastClr="000000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หลังปรับลด</a:t>
            </a:r>
          </a:p>
          <a:p>
            <a:pPr algn="ctr">
              <a:lnSpc>
                <a:spcPct val="130000"/>
              </a:lnSpc>
            </a:pPr>
            <a:r>
              <a:rPr lang="th-TH" sz="1333" b="1" dirty="0" smtClean="0">
                <a:solidFill>
                  <a:sysClr val="windowText" lastClr="000000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4.0804</a:t>
            </a:r>
            <a:endParaRPr lang="en-GB" sz="1333" b="1" dirty="0">
              <a:solidFill>
                <a:sysClr val="windowText" lastClr="000000"/>
              </a:solidFill>
              <a:latin typeface="Chulabhorn Likit Text" panose="00000500000000000000" pitchFamily="50" charset="-34"/>
              <a:cs typeface="Chulabhorn Likit Text" panose="00000500000000000000" pitchFamily="50" charset="-34"/>
            </a:endParaRPr>
          </a:p>
        </p:txBody>
      </p:sp>
      <p:pic>
        <p:nvPicPr>
          <p:cNvPr id="71" name="Picture 70"/>
          <p:cNvPicPr>
            <a:picLocks noChangeAspect="1"/>
          </p:cNvPicPr>
          <p:nvPr/>
        </p:nvPicPr>
        <p:blipFill>
          <a:blip r:embed="rId2">
            <a:clrChange>
              <a:clrFrom>
                <a:srgbClr val="F4F4F4"/>
              </a:clrFrom>
              <a:clrTo>
                <a:srgbClr val="F4F4F4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400464" y="1203943"/>
            <a:ext cx="1010961" cy="1010961"/>
          </a:xfrm>
          <a:prstGeom prst="rect">
            <a:avLst/>
          </a:prstGeom>
        </p:spPr>
      </p:pic>
      <p:pic>
        <p:nvPicPr>
          <p:cNvPr id="72" name="Picture 71"/>
          <p:cNvPicPr>
            <a:picLocks noChangeAspect="1"/>
          </p:cNvPicPr>
          <p:nvPr/>
        </p:nvPicPr>
        <p:blipFill rotWithShape="1">
          <a:blip r:embed="rId3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8173"/>
          <a:stretch/>
        </p:blipFill>
        <p:spPr>
          <a:xfrm>
            <a:off x="4961730" y="3331932"/>
            <a:ext cx="916238" cy="721517"/>
          </a:xfrm>
          <a:prstGeom prst="rect">
            <a:avLst/>
          </a:prstGeom>
        </p:spPr>
      </p:pic>
      <p:pic>
        <p:nvPicPr>
          <p:cNvPr id="73" name="Picture 72"/>
          <p:cNvPicPr>
            <a:picLocks noChangeAspect="1"/>
          </p:cNvPicPr>
          <p:nvPr/>
        </p:nvPicPr>
        <p:blipFill>
          <a:blip r:embed="rId4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11760" y="3214860"/>
            <a:ext cx="824066" cy="824066"/>
          </a:xfrm>
          <a:prstGeom prst="rect">
            <a:avLst/>
          </a:prstGeom>
        </p:spPr>
      </p:pic>
      <p:sp>
        <p:nvSpPr>
          <p:cNvPr id="74" name="Rectangle 73"/>
          <p:cNvSpPr/>
          <p:nvPr/>
        </p:nvSpPr>
        <p:spPr>
          <a:xfrm>
            <a:off x="6121364" y="4485940"/>
            <a:ext cx="3902137" cy="1104308"/>
          </a:xfrm>
          <a:prstGeom prst="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lnSpc>
                <a:spcPct val="130000"/>
              </a:lnSpc>
            </a:pPr>
            <a:r>
              <a:rPr lang="th-TH" sz="1167" b="1" dirty="0">
                <a:solidFill>
                  <a:sysClr val="windowText" lastClr="000000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หมายเหตุ </a:t>
            </a:r>
            <a:r>
              <a:rPr lang="en-GB" sz="1167" b="1" dirty="0">
                <a:solidFill>
                  <a:sysClr val="windowText" lastClr="000000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:</a:t>
            </a:r>
            <a:r>
              <a:rPr lang="th-TH" sz="1167" b="1" dirty="0">
                <a:solidFill>
                  <a:sysClr val="windowText" lastClr="000000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 ถูกปรับลดคะแนน </a:t>
            </a:r>
            <a:r>
              <a:rPr lang="th-TH" sz="1167" b="1" dirty="0" smtClean="0">
                <a:solidFill>
                  <a:sysClr val="windowText" lastClr="000000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0.1000 </a:t>
            </a:r>
            <a:endParaRPr lang="th-TH" sz="1167" b="1" dirty="0">
              <a:solidFill>
                <a:sysClr val="windowText" lastClr="000000"/>
              </a:solidFill>
              <a:latin typeface="Chulabhorn Likit Text" panose="00000500000000000000" pitchFamily="50" charset="-34"/>
              <a:cs typeface="Chulabhorn Likit Text" panose="00000500000000000000" pitchFamily="50" charset="-34"/>
            </a:endParaRPr>
          </a:p>
          <a:p>
            <a:pPr algn="ctr">
              <a:lnSpc>
                <a:spcPct val="130000"/>
              </a:lnSpc>
            </a:pPr>
            <a:r>
              <a:rPr lang="th-TH" sz="1167" b="1" dirty="0">
                <a:solidFill>
                  <a:sysClr val="windowText" lastClr="000000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จากคะแนนผลการประเมินเฉลี่ย </a:t>
            </a:r>
            <a:r>
              <a:rPr lang="th-TH" sz="1167" b="1" dirty="0" smtClean="0">
                <a:solidFill>
                  <a:sysClr val="windowText" lastClr="000000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ดังนั้น กอง</a:t>
            </a:r>
            <a:r>
              <a:rPr lang="th-TH" sz="1167" b="1" dirty="0">
                <a:solidFill>
                  <a:sysClr val="windowText" lastClr="000000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ทุนฯ </a:t>
            </a:r>
          </a:p>
          <a:p>
            <a:pPr algn="ctr">
              <a:lnSpc>
                <a:spcPct val="130000"/>
              </a:lnSpc>
            </a:pPr>
            <a:r>
              <a:rPr lang="th-TH" sz="1167" b="1" dirty="0">
                <a:solidFill>
                  <a:sysClr val="windowText" lastClr="000000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จึงมีคะแนนผลการดำเนินงานเฉลี่ย ประจำปีบัญชี </a:t>
            </a:r>
            <a:r>
              <a:rPr lang="th-TH" sz="1167" b="1" dirty="0" smtClean="0">
                <a:solidFill>
                  <a:sysClr val="windowText" lastClr="000000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2565   </a:t>
            </a:r>
            <a:endParaRPr lang="th-TH" sz="1167" b="1" dirty="0">
              <a:solidFill>
                <a:sysClr val="windowText" lastClr="000000"/>
              </a:solidFill>
              <a:latin typeface="Chulabhorn Likit Text" panose="00000500000000000000" pitchFamily="50" charset="-34"/>
              <a:cs typeface="Chulabhorn Likit Text" panose="00000500000000000000" pitchFamily="50" charset="-34"/>
            </a:endParaRPr>
          </a:p>
          <a:p>
            <a:pPr algn="ctr">
              <a:lnSpc>
                <a:spcPct val="130000"/>
              </a:lnSpc>
            </a:pPr>
            <a:r>
              <a:rPr lang="th-TH" sz="1167" b="1" dirty="0">
                <a:solidFill>
                  <a:sysClr val="windowText" lastClr="000000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เท่ากับ </a:t>
            </a:r>
            <a:r>
              <a:rPr lang="th-TH" sz="1167" b="1" dirty="0" smtClean="0">
                <a:solidFill>
                  <a:sysClr val="windowText" lastClr="000000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4.0804 </a:t>
            </a:r>
            <a:r>
              <a:rPr lang="th-TH" sz="1167" b="1" dirty="0">
                <a:solidFill>
                  <a:sysClr val="windowText" lastClr="000000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คะแนน</a:t>
            </a:r>
          </a:p>
        </p:txBody>
      </p:sp>
      <p:sp>
        <p:nvSpPr>
          <p:cNvPr id="32" name="Rectangle 31"/>
          <p:cNvSpPr/>
          <p:nvPr/>
        </p:nvSpPr>
        <p:spPr>
          <a:xfrm>
            <a:off x="9235546" y="3411855"/>
            <a:ext cx="787955" cy="301077"/>
          </a:xfrm>
          <a:prstGeom prst="rect">
            <a:avLst/>
          </a:prstGeom>
          <a:solidFill>
            <a:schemeClr val="accent4">
              <a:lumMod val="40000"/>
              <a:lumOff val="60000"/>
            </a:schemeClr>
          </a:solidFill>
          <a:ln>
            <a:noFill/>
          </a:ln>
          <a:effectLst>
            <a:outerShdw blurRad="149987" dist="250190" dir="8460000" algn="ctr">
              <a:srgbClr val="000000">
                <a:alpha val="28000"/>
              </a:srgbClr>
            </a:outerShdw>
          </a:effectLst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th-TH" sz="1200" b="1" dirty="0" smtClean="0">
                <a:solidFill>
                  <a:sysClr val="windowText" lastClr="000000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4.4750</a:t>
            </a:r>
            <a:endParaRPr lang="th-TH" sz="1200" b="1" dirty="0">
              <a:solidFill>
                <a:sysClr val="windowText" lastClr="000000"/>
              </a:solidFill>
              <a:latin typeface="Chulabhorn Likit Text" panose="00000500000000000000" pitchFamily="50" charset="-34"/>
              <a:cs typeface="Chulabhorn Likit Text" panose="00000500000000000000" pitchFamily="50" charset="-34"/>
            </a:endParaRPr>
          </a:p>
        </p:txBody>
      </p:sp>
      <p:sp>
        <p:nvSpPr>
          <p:cNvPr id="8" name="Bent Arrow 7"/>
          <p:cNvSpPr/>
          <p:nvPr/>
        </p:nvSpPr>
        <p:spPr>
          <a:xfrm>
            <a:off x="8910145" y="3514242"/>
            <a:ext cx="324441" cy="323170"/>
          </a:xfrm>
          <a:prstGeom prst="bentArrow">
            <a:avLst/>
          </a:prstGeom>
          <a:solidFill>
            <a:schemeClr val="accent2">
              <a:lumMod val="60000"/>
              <a:lumOff val="40000"/>
            </a:schemeClr>
          </a:solidFill>
          <a:ln>
            <a:noFill/>
          </a:ln>
          <a:effectLst>
            <a:outerShdw blurRad="107950" dist="12700" dir="5400000" algn="ctr">
              <a:srgbClr val="000000"/>
            </a:outerShdw>
          </a:effectLst>
          <a:scene3d>
            <a:camera prst="orthographicFront">
              <a:rot lat="0" lon="0" rev="0"/>
            </a:camera>
            <a:lightRig rig="soft" dir="t">
              <a:rot lat="0" lon="0" rev="0"/>
            </a:lightRig>
          </a:scene3d>
          <a:sp3d contourW="44450" prstMaterial="matte">
            <a:bevelT w="63500" h="63500" prst="artDeco"/>
            <a:contourClr>
              <a:srgbClr val="FFFFFF"/>
            </a:contourClr>
          </a:sp3d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 sz="1500">
              <a:solidFill>
                <a:schemeClr val="tx1"/>
              </a:solidFill>
            </a:endParaRPr>
          </a:p>
        </p:txBody>
      </p:sp>
      <p:pic>
        <p:nvPicPr>
          <p:cNvPr id="34" name="รูปภาพ 13">
            <a:extLst>
              <a:ext uri="{FF2B5EF4-FFF2-40B4-BE49-F238E27FC236}">
                <a16:creationId xmlns:a16="http://schemas.microsoft.com/office/drawing/2014/main" id="{C2770C64-E930-4121-9DDC-217CC8EBDFD6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734116" y="1378530"/>
            <a:ext cx="780919" cy="756711"/>
          </a:xfrm>
          <a:prstGeom prst="rect">
            <a:avLst/>
          </a:prstGeom>
        </p:spPr>
      </p:pic>
      <p:sp>
        <p:nvSpPr>
          <p:cNvPr id="40" name="Rectangle 39"/>
          <p:cNvSpPr/>
          <p:nvPr/>
        </p:nvSpPr>
        <p:spPr>
          <a:xfrm>
            <a:off x="8789195" y="1902657"/>
            <a:ext cx="869144" cy="301077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  <a:effectLst>
            <a:outerShdw blurRad="149987" dist="250190" dir="8460000" algn="ctr">
              <a:srgbClr val="000000">
                <a:alpha val="28000"/>
              </a:srgbClr>
            </a:outerShdw>
          </a:effectLst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th-TH" sz="1200" b="1" dirty="0" smtClean="0">
                <a:solidFill>
                  <a:sysClr val="windowText" lastClr="000000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4.0500</a:t>
            </a:r>
            <a:endParaRPr lang="th-TH" sz="1200" b="1" dirty="0">
              <a:solidFill>
                <a:sysClr val="windowText" lastClr="000000"/>
              </a:solidFill>
              <a:latin typeface="Chulabhorn Likit Text" panose="00000500000000000000" pitchFamily="50" charset="-34"/>
              <a:cs typeface="Chulabhorn Likit Text" panose="00000500000000000000" pitchFamily="50" charset="-34"/>
            </a:endParaRPr>
          </a:p>
        </p:txBody>
      </p:sp>
      <p:sp>
        <p:nvSpPr>
          <p:cNvPr id="41" name="Rectangle 40"/>
          <p:cNvSpPr/>
          <p:nvPr/>
        </p:nvSpPr>
        <p:spPr>
          <a:xfrm>
            <a:off x="9261204" y="1466615"/>
            <a:ext cx="787955" cy="301077"/>
          </a:xfrm>
          <a:prstGeom prst="rect">
            <a:avLst/>
          </a:prstGeom>
          <a:solidFill>
            <a:schemeClr val="accent4">
              <a:lumMod val="40000"/>
              <a:lumOff val="60000"/>
            </a:schemeClr>
          </a:solidFill>
          <a:ln>
            <a:noFill/>
          </a:ln>
          <a:effectLst>
            <a:outerShdw blurRad="149987" dist="250190" dir="8460000" algn="ctr">
              <a:srgbClr val="000000">
                <a:alpha val="28000"/>
              </a:srgbClr>
            </a:outerShdw>
          </a:effectLst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th-TH" sz="1200" b="1" dirty="0">
                <a:solidFill>
                  <a:sysClr val="windowText" lastClr="000000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5.0000</a:t>
            </a:r>
          </a:p>
        </p:txBody>
      </p:sp>
      <p:sp>
        <p:nvSpPr>
          <p:cNvPr id="42" name="Bent Arrow 41"/>
          <p:cNvSpPr/>
          <p:nvPr/>
        </p:nvSpPr>
        <p:spPr>
          <a:xfrm>
            <a:off x="8935803" y="1569002"/>
            <a:ext cx="324441" cy="323170"/>
          </a:xfrm>
          <a:prstGeom prst="bentArrow">
            <a:avLst/>
          </a:prstGeom>
          <a:solidFill>
            <a:schemeClr val="accent2">
              <a:lumMod val="60000"/>
              <a:lumOff val="40000"/>
            </a:schemeClr>
          </a:solidFill>
          <a:ln>
            <a:noFill/>
          </a:ln>
          <a:effectLst>
            <a:outerShdw blurRad="107950" dist="12700" dir="5400000" algn="ctr">
              <a:srgbClr val="000000"/>
            </a:outerShdw>
          </a:effectLst>
          <a:scene3d>
            <a:camera prst="orthographicFront">
              <a:rot lat="0" lon="0" rev="0"/>
            </a:camera>
            <a:lightRig rig="soft" dir="t">
              <a:rot lat="0" lon="0" rev="0"/>
            </a:lightRig>
          </a:scene3d>
          <a:sp3d contourW="44450" prstMaterial="matte">
            <a:bevelT w="63500" h="63500" prst="artDeco"/>
            <a:contourClr>
              <a:srgbClr val="FFFFFF"/>
            </a:contourClr>
          </a:sp3d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 sz="1500">
              <a:solidFill>
                <a:schemeClr val="tx1"/>
              </a:solidFill>
            </a:endParaRPr>
          </a:p>
        </p:txBody>
      </p:sp>
      <p:sp>
        <p:nvSpPr>
          <p:cNvPr id="43" name="Rectangle 42"/>
          <p:cNvSpPr/>
          <p:nvPr/>
        </p:nvSpPr>
        <p:spPr>
          <a:xfrm>
            <a:off x="8800272" y="2932519"/>
            <a:ext cx="869144" cy="301077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  <a:effectLst>
            <a:outerShdw blurRad="149987" dist="250190" dir="8460000" algn="ctr">
              <a:srgbClr val="000000">
                <a:alpha val="28000"/>
              </a:srgbClr>
            </a:outerShdw>
          </a:effectLst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th-TH" sz="1200" b="1" dirty="0" smtClean="0">
                <a:solidFill>
                  <a:sysClr val="windowText" lastClr="000000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4.6500</a:t>
            </a:r>
            <a:endParaRPr lang="th-TH" sz="1200" b="1" dirty="0">
              <a:solidFill>
                <a:sysClr val="windowText" lastClr="000000"/>
              </a:solidFill>
              <a:latin typeface="Chulabhorn Likit Text" panose="00000500000000000000" pitchFamily="50" charset="-34"/>
              <a:cs typeface="Chulabhorn Likit Text" panose="00000500000000000000" pitchFamily="50" charset="-34"/>
            </a:endParaRPr>
          </a:p>
        </p:txBody>
      </p:sp>
      <p:sp>
        <p:nvSpPr>
          <p:cNvPr id="44" name="Rectangle 43"/>
          <p:cNvSpPr/>
          <p:nvPr/>
        </p:nvSpPr>
        <p:spPr>
          <a:xfrm>
            <a:off x="9272281" y="2496477"/>
            <a:ext cx="787955" cy="301077"/>
          </a:xfrm>
          <a:prstGeom prst="rect">
            <a:avLst/>
          </a:prstGeom>
          <a:solidFill>
            <a:schemeClr val="accent4">
              <a:lumMod val="40000"/>
              <a:lumOff val="60000"/>
            </a:schemeClr>
          </a:solidFill>
          <a:ln>
            <a:noFill/>
          </a:ln>
          <a:effectLst>
            <a:outerShdw blurRad="149987" dist="250190" dir="8460000" algn="ctr">
              <a:srgbClr val="000000">
                <a:alpha val="28000"/>
              </a:srgbClr>
            </a:outerShdw>
          </a:effectLst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th-TH" sz="1200" b="1" dirty="0">
                <a:solidFill>
                  <a:sysClr val="windowText" lastClr="000000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5.0000</a:t>
            </a:r>
          </a:p>
        </p:txBody>
      </p:sp>
      <p:sp>
        <p:nvSpPr>
          <p:cNvPr id="45" name="Bent Arrow 44"/>
          <p:cNvSpPr/>
          <p:nvPr/>
        </p:nvSpPr>
        <p:spPr>
          <a:xfrm>
            <a:off x="8946880" y="2598864"/>
            <a:ext cx="324441" cy="323170"/>
          </a:xfrm>
          <a:prstGeom prst="bentArrow">
            <a:avLst/>
          </a:prstGeom>
          <a:solidFill>
            <a:schemeClr val="accent2">
              <a:lumMod val="60000"/>
              <a:lumOff val="40000"/>
            </a:schemeClr>
          </a:solidFill>
          <a:ln>
            <a:noFill/>
          </a:ln>
          <a:effectLst>
            <a:outerShdw blurRad="107950" dist="12700" dir="5400000" algn="ctr">
              <a:srgbClr val="000000"/>
            </a:outerShdw>
          </a:effectLst>
          <a:scene3d>
            <a:camera prst="orthographicFront">
              <a:rot lat="0" lon="0" rev="0"/>
            </a:camera>
            <a:lightRig rig="soft" dir="t">
              <a:rot lat="0" lon="0" rev="0"/>
            </a:lightRig>
          </a:scene3d>
          <a:sp3d contourW="44450" prstMaterial="matte">
            <a:bevelT w="63500" h="63500" prst="artDeco"/>
            <a:contourClr>
              <a:srgbClr val="FFFFFF"/>
            </a:contourClr>
          </a:sp3d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 sz="150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4314657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สี่เหลี่ยมผืนผ้า: มุมมน 24">
            <a:extLst>
              <a:ext uri="{FF2B5EF4-FFF2-40B4-BE49-F238E27FC236}">
                <a16:creationId xmlns:a16="http://schemas.microsoft.com/office/drawing/2014/main" id="{D992C9EC-F489-4262-8A24-43469489E10F}"/>
              </a:ext>
            </a:extLst>
          </p:cNvPr>
          <p:cNvSpPr/>
          <p:nvPr/>
        </p:nvSpPr>
        <p:spPr>
          <a:xfrm>
            <a:off x="-23582" y="2403562"/>
            <a:ext cx="10160000" cy="1283555"/>
          </a:xfrm>
          <a:prstGeom prst="roundRect">
            <a:avLst/>
          </a:prstGeom>
          <a:noFill/>
          <a:ln>
            <a:noFill/>
          </a:ln>
          <a:scene3d>
            <a:camera prst="orthographicFront"/>
            <a:lightRig rig="threePt" dir="t"/>
          </a:scene3d>
          <a:sp3d>
            <a:bevelT w="139700" h="139700" prst="divot"/>
          </a:sp3d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rtlCol="0" anchor="t"/>
          <a:lstStyle/>
          <a:p>
            <a:pPr algn="ctr">
              <a:lnSpc>
                <a:spcPct val="130000"/>
              </a:lnSpc>
            </a:pPr>
            <a:r>
              <a:rPr lang="th-TH" sz="2000" b="1" spc="-40" dirty="0" smtClean="0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ระเบียบวาระที่ 4.3 </a:t>
            </a:r>
            <a:r>
              <a:rPr lang="th-TH" sz="2000" b="1" dirty="0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รายงานผลการดำเนินงานการประเมินผลการดำเนินงานทุนหมุนเวียน </a:t>
            </a:r>
            <a:r>
              <a:rPr lang="th-TH" sz="2000" b="1" dirty="0" smtClean="0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ประจำปี</a:t>
            </a:r>
            <a:r>
              <a:rPr lang="th-TH" sz="2000" b="1" dirty="0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บัญชี </a:t>
            </a:r>
            <a:r>
              <a:rPr lang="th-TH" sz="2000" b="1" dirty="0" smtClean="0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2566 </a:t>
            </a:r>
          </a:p>
          <a:p>
            <a:pPr algn="ctr">
              <a:lnSpc>
                <a:spcPct val="130000"/>
              </a:lnSpc>
            </a:pPr>
            <a:r>
              <a:rPr lang="th-TH" sz="2000" b="1" dirty="0" smtClean="0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กองทุนพัฒนาบทบาทสตรี กรมการพัฒนาชุมชน </a:t>
            </a:r>
            <a:endParaRPr lang="th-TH" sz="2000" b="1" dirty="0">
              <a:ln>
                <a:solidFill>
                  <a:sysClr val="windowText" lastClr="000000"/>
                </a:solidFill>
              </a:ln>
              <a:solidFill>
                <a:sysClr val="windowText" lastClr="000000"/>
              </a:solidFill>
              <a:latin typeface="Chulabhorn Likit Text" panose="00000500000000000000" pitchFamily="50" charset="-34"/>
              <a:cs typeface="Chulabhorn Likit Text" panose="00000500000000000000" pitchFamily="50" charset="-34"/>
            </a:endParaRPr>
          </a:p>
        </p:txBody>
      </p:sp>
      <p:grpSp>
        <p:nvGrpSpPr>
          <p:cNvPr id="31" name="Group 30"/>
          <p:cNvGrpSpPr/>
          <p:nvPr/>
        </p:nvGrpSpPr>
        <p:grpSpPr>
          <a:xfrm>
            <a:off x="-23583" y="5154909"/>
            <a:ext cx="10183585" cy="694389"/>
            <a:chOff x="-23583" y="5134125"/>
            <a:chExt cx="10183585" cy="715174"/>
          </a:xfrm>
        </p:grpSpPr>
        <p:grpSp>
          <p:nvGrpSpPr>
            <p:cNvPr id="32" name="กลุ่ม 1">
              <a:extLst>
                <a:ext uri="{FF2B5EF4-FFF2-40B4-BE49-F238E27FC236}">
                  <a16:creationId xmlns:a16="http://schemas.microsoft.com/office/drawing/2014/main" id="{58DAA6D8-19A9-434E-BD10-9F227ECAADEE}"/>
                </a:ext>
              </a:extLst>
            </p:cNvPr>
            <p:cNvGrpSpPr/>
            <p:nvPr/>
          </p:nvGrpSpPr>
          <p:grpSpPr>
            <a:xfrm>
              <a:off x="-23583" y="5274993"/>
              <a:ext cx="10183585" cy="470079"/>
              <a:chOff x="-21226" y="4621292"/>
              <a:chExt cx="9165227" cy="561020"/>
            </a:xfrm>
          </p:grpSpPr>
          <p:grpSp>
            <p:nvGrpSpPr>
              <p:cNvPr id="57" name="กลุ่ม 7">
                <a:extLst>
                  <a:ext uri="{FF2B5EF4-FFF2-40B4-BE49-F238E27FC236}">
                    <a16:creationId xmlns:a16="http://schemas.microsoft.com/office/drawing/2014/main" id="{30C28730-7CDF-4231-A774-6A7122EB4AEA}"/>
                  </a:ext>
                </a:extLst>
              </p:cNvPr>
              <p:cNvGrpSpPr/>
              <p:nvPr/>
            </p:nvGrpSpPr>
            <p:grpSpPr>
              <a:xfrm>
                <a:off x="-21226" y="4635401"/>
                <a:ext cx="5133813" cy="546911"/>
                <a:chOff x="-45702" y="6428830"/>
                <a:chExt cx="7109733" cy="450425"/>
              </a:xfrm>
            </p:grpSpPr>
            <p:sp>
              <p:nvSpPr>
                <p:cNvPr id="71" name="รูปแบบอิสระ: รูปร่าง 55">
                  <a:extLst>
                    <a:ext uri="{FF2B5EF4-FFF2-40B4-BE49-F238E27FC236}">
                      <a16:creationId xmlns:a16="http://schemas.microsoft.com/office/drawing/2014/main" id="{447532BC-F1AF-418B-B954-69A21822D4D1}"/>
                    </a:ext>
                  </a:extLst>
                </p:cNvPr>
                <p:cNvSpPr/>
                <p:nvPr/>
              </p:nvSpPr>
              <p:spPr>
                <a:xfrm>
                  <a:off x="-16309" y="6508953"/>
                  <a:ext cx="6875685" cy="339767"/>
                </a:xfrm>
                <a:custGeom>
                  <a:avLst/>
                  <a:gdLst>
                    <a:gd name="connsiteX0" fmla="*/ 0 w 6028447"/>
                    <a:gd name="connsiteY0" fmla="*/ 0 h 339767"/>
                    <a:gd name="connsiteX1" fmla="*/ 6028447 w 6028447"/>
                    <a:gd name="connsiteY1" fmla="*/ 0 h 339767"/>
                    <a:gd name="connsiteX2" fmla="*/ 5679852 w 6028447"/>
                    <a:gd name="connsiteY2" fmla="*/ 339767 h 339767"/>
                    <a:gd name="connsiteX3" fmla="*/ 0 w 6028447"/>
                    <a:gd name="connsiteY3" fmla="*/ 339767 h 339767"/>
                    <a:gd name="connsiteX4" fmla="*/ 0 w 6028447"/>
                    <a:gd name="connsiteY4" fmla="*/ 0 h 3397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028447" h="339767">
                      <a:moveTo>
                        <a:pt x="0" y="0"/>
                      </a:moveTo>
                      <a:lnTo>
                        <a:pt x="6028447" y="0"/>
                      </a:lnTo>
                      <a:lnTo>
                        <a:pt x="5679852" y="339767"/>
                      </a:lnTo>
                      <a:lnTo>
                        <a:pt x="0" y="33976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th-TH" sz="2000" dirty="0"/>
                </a:p>
              </p:txBody>
            </p:sp>
            <p:sp>
              <p:nvSpPr>
                <p:cNvPr id="72" name="รูปแบบอิสระ: รูปร่าง 50">
                  <a:extLst>
                    <a:ext uri="{FF2B5EF4-FFF2-40B4-BE49-F238E27FC236}">
                      <a16:creationId xmlns:a16="http://schemas.microsoft.com/office/drawing/2014/main" id="{72AD55B9-27A4-40A2-86AD-A09FD1FBB379}"/>
                    </a:ext>
                  </a:extLst>
                </p:cNvPr>
                <p:cNvSpPr/>
                <p:nvPr/>
              </p:nvSpPr>
              <p:spPr>
                <a:xfrm>
                  <a:off x="-45702" y="6433550"/>
                  <a:ext cx="7025615" cy="426691"/>
                </a:xfrm>
                <a:custGeom>
                  <a:avLst/>
                  <a:gdLst>
                    <a:gd name="connsiteX0" fmla="*/ 0 w 6123140"/>
                    <a:gd name="connsiteY0" fmla="*/ 0 h 426691"/>
                    <a:gd name="connsiteX1" fmla="*/ 6123140 w 6123140"/>
                    <a:gd name="connsiteY1" fmla="*/ 0 h 426691"/>
                    <a:gd name="connsiteX2" fmla="*/ 6008569 w 6123140"/>
                    <a:gd name="connsiteY2" fmla="*/ 111669 h 426691"/>
                    <a:gd name="connsiteX3" fmla="*/ 5685361 w 6123140"/>
                    <a:gd name="connsiteY3" fmla="*/ 426691 h 426691"/>
                    <a:gd name="connsiteX4" fmla="*/ 5679852 w 6123140"/>
                    <a:gd name="connsiteY4" fmla="*/ 426691 h 426691"/>
                    <a:gd name="connsiteX5" fmla="*/ 6028447 w 6123140"/>
                    <a:gd name="connsiteY5" fmla="*/ 86924 h 426691"/>
                    <a:gd name="connsiteX6" fmla="*/ 0 w 6123140"/>
                    <a:gd name="connsiteY6" fmla="*/ 86924 h 426691"/>
                    <a:gd name="connsiteX7" fmla="*/ 0 w 6123140"/>
                    <a:gd name="connsiteY7" fmla="*/ 0 h 4266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123140" h="426691">
                      <a:moveTo>
                        <a:pt x="0" y="0"/>
                      </a:moveTo>
                      <a:lnTo>
                        <a:pt x="6123140" y="0"/>
                      </a:lnTo>
                      <a:lnTo>
                        <a:pt x="6008569" y="111669"/>
                      </a:lnTo>
                      <a:lnTo>
                        <a:pt x="5685361" y="426691"/>
                      </a:lnTo>
                      <a:lnTo>
                        <a:pt x="5679852" y="426691"/>
                      </a:lnTo>
                      <a:lnTo>
                        <a:pt x="6028447" y="86924"/>
                      </a:lnTo>
                      <a:lnTo>
                        <a:pt x="0" y="8692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>
                  <a:gsLst>
                    <a:gs pos="0">
                      <a:srgbClr val="FBE4AE"/>
                    </a:gs>
                    <a:gs pos="13000">
                      <a:srgbClr val="BD922A"/>
                    </a:gs>
                    <a:gs pos="21001">
                      <a:srgbClr val="BD922A"/>
                    </a:gs>
                    <a:gs pos="63000">
                      <a:srgbClr val="FBE4AE"/>
                    </a:gs>
                    <a:gs pos="67000">
                      <a:srgbClr val="BD922A"/>
                    </a:gs>
                    <a:gs pos="69000">
                      <a:srgbClr val="835E17"/>
                    </a:gs>
                    <a:gs pos="82001">
                      <a:srgbClr val="A28949"/>
                    </a:gs>
                    <a:gs pos="100000">
                      <a:srgbClr val="FAE3B7"/>
                    </a:gs>
                  </a:gsLst>
                  <a:lin ang="0" scaled="1"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th-TH" sz="2000" dirty="0"/>
                </a:p>
              </p:txBody>
            </p:sp>
            <p:sp>
              <p:nvSpPr>
                <p:cNvPr id="73" name="รูปแบบอิสระ: รูปร่าง 49">
                  <a:extLst>
                    <a:ext uri="{FF2B5EF4-FFF2-40B4-BE49-F238E27FC236}">
                      <a16:creationId xmlns:a16="http://schemas.microsoft.com/office/drawing/2014/main" id="{0CC04605-512B-40BA-BB6C-C4CA6329F254}"/>
                    </a:ext>
                  </a:extLst>
                </p:cNvPr>
                <p:cNvSpPr/>
                <p:nvPr/>
              </p:nvSpPr>
              <p:spPr>
                <a:xfrm rot="380166">
                  <a:off x="6515308" y="6428830"/>
                  <a:ext cx="548723" cy="450425"/>
                </a:xfrm>
                <a:custGeom>
                  <a:avLst/>
                  <a:gdLst>
                    <a:gd name="connsiteX0" fmla="*/ 411471 w 524882"/>
                    <a:gd name="connsiteY0" fmla="*/ 0 h 426691"/>
                    <a:gd name="connsiteX1" fmla="*/ 524882 w 524882"/>
                    <a:gd name="connsiteY1" fmla="*/ 0 h 426691"/>
                    <a:gd name="connsiteX2" fmla="*/ 113411 w 524882"/>
                    <a:gd name="connsiteY2" fmla="*/ 426691 h 426691"/>
                    <a:gd name="connsiteX3" fmla="*/ 0 w 524882"/>
                    <a:gd name="connsiteY3" fmla="*/ 426691 h 426691"/>
                    <a:gd name="connsiteX4" fmla="*/ 411471 w 524882"/>
                    <a:gd name="connsiteY4" fmla="*/ 0 h 4266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24882" h="426691">
                      <a:moveTo>
                        <a:pt x="411471" y="0"/>
                      </a:moveTo>
                      <a:lnTo>
                        <a:pt x="524882" y="0"/>
                      </a:lnTo>
                      <a:lnTo>
                        <a:pt x="113411" y="426691"/>
                      </a:lnTo>
                      <a:lnTo>
                        <a:pt x="0" y="426691"/>
                      </a:lnTo>
                      <a:lnTo>
                        <a:pt x="411471" y="0"/>
                      </a:ln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FBE4AE"/>
                    </a:gs>
                    <a:gs pos="13000">
                      <a:srgbClr val="BD922A"/>
                    </a:gs>
                    <a:gs pos="21001">
                      <a:srgbClr val="BD922A"/>
                    </a:gs>
                    <a:gs pos="63000">
                      <a:srgbClr val="FBE4AE"/>
                    </a:gs>
                    <a:gs pos="67000">
                      <a:srgbClr val="BD922A"/>
                    </a:gs>
                    <a:gs pos="69000">
                      <a:srgbClr val="835E17"/>
                    </a:gs>
                    <a:gs pos="82001">
                      <a:srgbClr val="A28949"/>
                    </a:gs>
                    <a:gs pos="100000">
                      <a:srgbClr val="FAE3B7"/>
                    </a:gs>
                  </a:gsLst>
                  <a:path path="circle">
                    <a:fillToRect l="100000" b="100000"/>
                  </a:path>
                  <a:tileRect t="-100000" r="-100000"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th-TH" sz="2000"/>
                </a:p>
              </p:txBody>
            </p:sp>
          </p:grpSp>
          <p:grpSp>
            <p:nvGrpSpPr>
              <p:cNvPr id="58" name="กลุ่ม 4">
                <a:extLst>
                  <a:ext uri="{FF2B5EF4-FFF2-40B4-BE49-F238E27FC236}">
                    <a16:creationId xmlns:a16="http://schemas.microsoft.com/office/drawing/2014/main" id="{33080593-C486-4A4E-A259-28A964353B4D}"/>
                  </a:ext>
                </a:extLst>
              </p:cNvPr>
              <p:cNvGrpSpPr/>
              <p:nvPr/>
            </p:nvGrpSpPr>
            <p:grpSpPr>
              <a:xfrm>
                <a:off x="7524888" y="4621292"/>
                <a:ext cx="1619113" cy="531030"/>
                <a:chOff x="9543115" y="6415804"/>
                <a:chExt cx="2661401" cy="453428"/>
              </a:xfrm>
            </p:grpSpPr>
            <p:sp>
              <p:nvSpPr>
                <p:cNvPr id="59" name="รูปแบบอิสระ: รูปร่าง 38">
                  <a:extLst>
                    <a:ext uri="{FF2B5EF4-FFF2-40B4-BE49-F238E27FC236}">
                      <a16:creationId xmlns:a16="http://schemas.microsoft.com/office/drawing/2014/main" id="{18287458-5345-45BB-A7B2-0AE1DDE4E433}"/>
                    </a:ext>
                  </a:extLst>
                </p:cNvPr>
                <p:cNvSpPr/>
                <p:nvPr/>
              </p:nvSpPr>
              <p:spPr>
                <a:xfrm>
                  <a:off x="9543115" y="6415804"/>
                  <a:ext cx="2661398" cy="441288"/>
                </a:xfrm>
                <a:custGeom>
                  <a:avLst/>
                  <a:gdLst>
                    <a:gd name="connsiteX0" fmla="*/ 437779 w 1373020"/>
                    <a:gd name="connsiteY0" fmla="*/ 0 h 426691"/>
                    <a:gd name="connsiteX1" fmla="*/ 1373020 w 1373020"/>
                    <a:gd name="connsiteY1" fmla="*/ 0 h 426691"/>
                    <a:gd name="connsiteX2" fmla="*/ 1373020 w 1373020"/>
                    <a:gd name="connsiteY2" fmla="*/ 426691 h 426691"/>
                    <a:gd name="connsiteX3" fmla="*/ 0 w 1373020"/>
                    <a:gd name="connsiteY3" fmla="*/ 426691 h 426691"/>
                    <a:gd name="connsiteX4" fmla="*/ 323208 w 1373020"/>
                    <a:gd name="connsiteY4" fmla="*/ 111669 h 426691"/>
                    <a:gd name="connsiteX5" fmla="*/ 437779 w 1373020"/>
                    <a:gd name="connsiteY5" fmla="*/ 0 h 4266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73020" h="426691">
                      <a:moveTo>
                        <a:pt x="437779" y="0"/>
                      </a:moveTo>
                      <a:lnTo>
                        <a:pt x="1373020" y="0"/>
                      </a:lnTo>
                      <a:lnTo>
                        <a:pt x="1373020" y="426691"/>
                      </a:lnTo>
                      <a:lnTo>
                        <a:pt x="0" y="426691"/>
                      </a:lnTo>
                      <a:lnTo>
                        <a:pt x="323208" y="111669"/>
                      </a:lnTo>
                      <a:lnTo>
                        <a:pt x="437779" y="0"/>
                      </a:lnTo>
                      <a:close/>
                    </a:path>
                  </a:pathLst>
                </a:custGeom>
                <a:gradFill>
                  <a:gsLst>
                    <a:gs pos="0">
                      <a:srgbClr val="FBE4AE"/>
                    </a:gs>
                    <a:gs pos="13000">
                      <a:srgbClr val="BD922A"/>
                    </a:gs>
                    <a:gs pos="21001">
                      <a:srgbClr val="BD922A"/>
                    </a:gs>
                    <a:gs pos="63000">
                      <a:srgbClr val="FBE4AE"/>
                    </a:gs>
                    <a:gs pos="67000">
                      <a:srgbClr val="BD922A"/>
                    </a:gs>
                    <a:gs pos="69000">
                      <a:srgbClr val="835E17"/>
                    </a:gs>
                    <a:gs pos="82001">
                      <a:srgbClr val="A28949"/>
                    </a:gs>
                    <a:gs pos="100000">
                      <a:srgbClr val="FAE3B7"/>
                    </a:gs>
                  </a:gsLst>
                  <a:lin ang="0" scaled="1"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th-TH" sz="2000"/>
                </a:p>
              </p:txBody>
            </p:sp>
            <p:sp>
              <p:nvSpPr>
                <p:cNvPr id="60" name="รูปแบบอิสระ: รูปร่าง 31">
                  <a:extLst>
                    <a:ext uri="{FF2B5EF4-FFF2-40B4-BE49-F238E27FC236}">
                      <a16:creationId xmlns:a16="http://schemas.microsoft.com/office/drawing/2014/main" id="{CB515603-CB57-4A48-B8A7-C4BD2C469F4B}"/>
                    </a:ext>
                  </a:extLst>
                </p:cNvPr>
                <p:cNvSpPr/>
                <p:nvPr/>
              </p:nvSpPr>
              <p:spPr>
                <a:xfrm>
                  <a:off x="9543115" y="6510930"/>
                  <a:ext cx="2661401" cy="358302"/>
                </a:xfrm>
                <a:custGeom>
                  <a:avLst/>
                  <a:gdLst>
                    <a:gd name="connsiteX0" fmla="*/ 349528 w 1399340"/>
                    <a:gd name="connsiteY0" fmla="*/ 0 h 340675"/>
                    <a:gd name="connsiteX1" fmla="*/ 1399340 w 1399340"/>
                    <a:gd name="connsiteY1" fmla="*/ 0 h 340675"/>
                    <a:gd name="connsiteX2" fmla="*/ 1399340 w 1399340"/>
                    <a:gd name="connsiteY2" fmla="*/ 340675 h 340675"/>
                    <a:gd name="connsiteX3" fmla="*/ 0 w 1399340"/>
                    <a:gd name="connsiteY3" fmla="*/ 340675 h 340675"/>
                    <a:gd name="connsiteX4" fmla="*/ 349528 w 1399340"/>
                    <a:gd name="connsiteY4" fmla="*/ 0 h 3406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99340" h="340675">
                      <a:moveTo>
                        <a:pt x="349528" y="0"/>
                      </a:moveTo>
                      <a:lnTo>
                        <a:pt x="1399340" y="0"/>
                      </a:lnTo>
                      <a:lnTo>
                        <a:pt x="1399340" y="340675"/>
                      </a:lnTo>
                      <a:lnTo>
                        <a:pt x="0" y="340675"/>
                      </a:lnTo>
                      <a:lnTo>
                        <a:pt x="349528" y="0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th-TH" sz="2000"/>
                </a:p>
              </p:txBody>
            </p:sp>
          </p:grpSp>
        </p:grpSp>
        <p:pic>
          <p:nvPicPr>
            <p:cNvPr id="51" name="Picture 23">
              <a:extLst>
                <a:ext uri="{FF2B5EF4-FFF2-40B4-BE49-F238E27FC236}">
                  <a16:creationId xmlns:a16="http://schemas.microsoft.com/office/drawing/2014/main" id="{A9FCDA38-8F0B-49DF-8F2E-B899B1F3623D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699853" y="5264104"/>
              <a:ext cx="625615" cy="408428"/>
            </a:xfrm>
            <a:prstGeom prst="rect">
              <a:avLst/>
            </a:prstGeom>
          </p:spPr>
        </p:pic>
        <p:pic>
          <p:nvPicPr>
            <p:cNvPr id="52" name="Picture 24">
              <a:extLst>
                <a:ext uri="{FF2B5EF4-FFF2-40B4-BE49-F238E27FC236}">
                  <a16:creationId xmlns:a16="http://schemas.microsoft.com/office/drawing/2014/main" id="{199745AA-CFB3-443D-A566-E11575BA5223}"/>
                </a:ext>
              </a:extLst>
            </p:cNvPr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440755" y="5252961"/>
              <a:ext cx="384697" cy="433336"/>
            </a:xfrm>
            <a:prstGeom prst="rect">
              <a:avLst/>
            </a:prstGeom>
          </p:spPr>
        </p:pic>
        <p:pic>
          <p:nvPicPr>
            <p:cNvPr id="53" name="Picture 35">
              <a:extLst>
                <a:ext uri="{FF2B5EF4-FFF2-40B4-BE49-F238E27FC236}">
                  <a16:creationId xmlns:a16="http://schemas.microsoft.com/office/drawing/2014/main" id="{9584FECB-F937-4F01-8CDD-C92F98A2F1BC}"/>
                </a:ext>
              </a:extLst>
            </p:cNvPr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882063" y="5338458"/>
              <a:ext cx="373365" cy="309768"/>
            </a:xfrm>
            <a:prstGeom prst="rect">
              <a:avLst/>
            </a:prstGeom>
          </p:spPr>
        </p:pic>
        <p:pic>
          <p:nvPicPr>
            <p:cNvPr id="54" name="Picture 36">
              <a:extLst>
                <a:ext uri="{FF2B5EF4-FFF2-40B4-BE49-F238E27FC236}">
                  <a16:creationId xmlns:a16="http://schemas.microsoft.com/office/drawing/2014/main" id="{62FFD426-AD6C-47DA-99D3-A7217E240C18}"/>
                </a:ext>
              </a:extLst>
            </p:cNvPr>
            <p:cNvPicPr>
              <a:picLocks noChangeAspect="1"/>
            </p:cNvPicPr>
            <p:nvPr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345100" y="5340250"/>
              <a:ext cx="281130" cy="303691"/>
            </a:xfrm>
            <a:prstGeom prst="rect">
              <a:avLst/>
            </a:prstGeom>
          </p:spPr>
        </p:pic>
        <p:pic>
          <p:nvPicPr>
            <p:cNvPr id="55" name="Picture 2" descr="C:\Users\Administrator\Desktop\change for good.png"/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606130" y="5281839"/>
              <a:ext cx="890907" cy="501037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56" name="รูปแบบอิสระ: รูปร่าง 49">
              <a:extLst>
                <a:ext uri="{FF2B5EF4-FFF2-40B4-BE49-F238E27FC236}">
                  <a16:creationId xmlns:a16="http://schemas.microsoft.com/office/drawing/2014/main" id="{0CC04605-512B-40BA-BB6C-C4CA6329F254}"/>
                </a:ext>
              </a:extLst>
            </p:cNvPr>
            <p:cNvSpPr/>
            <p:nvPr/>
          </p:nvSpPr>
          <p:spPr>
            <a:xfrm rot="1816843">
              <a:off x="8384884" y="5134125"/>
              <a:ext cx="366819" cy="715174"/>
            </a:xfrm>
            <a:custGeom>
              <a:avLst/>
              <a:gdLst>
                <a:gd name="connsiteX0" fmla="*/ 411471 w 524882"/>
                <a:gd name="connsiteY0" fmla="*/ 0 h 426691"/>
                <a:gd name="connsiteX1" fmla="*/ 524882 w 524882"/>
                <a:gd name="connsiteY1" fmla="*/ 0 h 426691"/>
                <a:gd name="connsiteX2" fmla="*/ 113411 w 524882"/>
                <a:gd name="connsiteY2" fmla="*/ 426691 h 426691"/>
                <a:gd name="connsiteX3" fmla="*/ 0 w 524882"/>
                <a:gd name="connsiteY3" fmla="*/ 426691 h 426691"/>
                <a:gd name="connsiteX4" fmla="*/ 411471 w 524882"/>
                <a:gd name="connsiteY4" fmla="*/ 0 h 426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4882" h="426691">
                  <a:moveTo>
                    <a:pt x="411471" y="0"/>
                  </a:moveTo>
                  <a:lnTo>
                    <a:pt x="524882" y="0"/>
                  </a:lnTo>
                  <a:lnTo>
                    <a:pt x="113411" y="426691"/>
                  </a:lnTo>
                  <a:lnTo>
                    <a:pt x="0" y="426691"/>
                  </a:lnTo>
                  <a:lnTo>
                    <a:pt x="411471" y="0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BE4AE"/>
                </a:gs>
                <a:gs pos="13000">
                  <a:srgbClr val="BD922A"/>
                </a:gs>
                <a:gs pos="21001">
                  <a:srgbClr val="BD922A"/>
                </a:gs>
                <a:gs pos="63000">
                  <a:srgbClr val="FBE4AE"/>
                </a:gs>
                <a:gs pos="67000">
                  <a:srgbClr val="BD922A"/>
                </a:gs>
                <a:gs pos="69000">
                  <a:srgbClr val="835E17"/>
                </a:gs>
                <a:gs pos="82001">
                  <a:srgbClr val="A28949"/>
                </a:gs>
                <a:gs pos="100000">
                  <a:srgbClr val="FAE3B7"/>
                </a:gs>
              </a:gsLst>
              <a:path path="circle">
                <a:fillToRect l="100000" b="100000"/>
              </a:path>
              <a:tileRect t="-100000" r="-10000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th-TH" sz="2000"/>
            </a:p>
          </p:txBody>
        </p:sp>
      </p:grpSp>
      <p:sp>
        <p:nvSpPr>
          <p:cNvPr id="74" name="TextBox 7"/>
          <p:cNvSpPr txBox="1"/>
          <p:nvPr/>
        </p:nvSpPr>
        <p:spPr>
          <a:xfrm>
            <a:off x="216981" y="5442506"/>
            <a:ext cx="5166910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th-TH" sz="1000" b="1" dirty="0">
                <a:solidFill>
                  <a:schemeClr val="bg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เศรษฐกิจฐานรากมั่นคง ชุมชนเข้มแข็งอย่างยั่งยืน ด้วยหลักปรัชญาของเศรษฐกิจพอเพียง</a:t>
            </a:r>
          </a:p>
        </p:txBody>
      </p:sp>
      <p:grpSp>
        <p:nvGrpSpPr>
          <p:cNvPr id="84" name="Group 83"/>
          <p:cNvGrpSpPr/>
          <p:nvPr/>
        </p:nvGrpSpPr>
        <p:grpSpPr>
          <a:xfrm>
            <a:off x="-23581" y="-271597"/>
            <a:ext cx="10216630" cy="1541268"/>
            <a:chOff x="-23581" y="-271597"/>
            <a:chExt cx="10216630" cy="1541268"/>
          </a:xfrm>
        </p:grpSpPr>
        <p:grpSp>
          <p:nvGrpSpPr>
            <p:cNvPr id="85" name="Group 84"/>
            <p:cNvGrpSpPr/>
            <p:nvPr/>
          </p:nvGrpSpPr>
          <p:grpSpPr>
            <a:xfrm>
              <a:off x="-23581" y="-271597"/>
              <a:ext cx="10193050" cy="1541268"/>
              <a:chOff x="-23581" y="-271597"/>
              <a:chExt cx="10193050" cy="1541268"/>
            </a:xfrm>
          </p:grpSpPr>
          <p:grpSp>
            <p:nvGrpSpPr>
              <p:cNvPr id="87" name="กลุ่ม 52">
                <a:extLst>
                  <a:ext uri="{FF2B5EF4-FFF2-40B4-BE49-F238E27FC236}">
                    <a16:creationId xmlns:a16="http://schemas.microsoft.com/office/drawing/2014/main" id="{84E5CB32-C22A-40FB-BE79-3F261B775F5E}"/>
                  </a:ext>
                </a:extLst>
              </p:cNvPr>
              <p:cNvGrpSpPr/>
              <p:nvPr/>
            </p:nvGrpSpPr>
            <p:grpSpPr>
              <a:xfrm>
                <a:off x="-23581" y="299"/>
                <a:ext cx="10193050" cy="674950"/>
                <a:chOff x="-29746" y="-164554"/>
                <a:chExt cx="9173747" cy="607455"/>
              </a:xfrm>
            </p:grpSpPr>
            <p:sp>
              <p:nvSpPr>
                <p:cNvPr id="91" name="สี่เหลี่ยมผืนผ้า: มุมมน 48">
                  <a:extLst>
                    <a:ext uri="{FF2B5EF4-FFF2-40B4-BE49-F238E27FC236}">
                      <a16:creationId xmlns:a16="http://schemas.microsoft.com/office/drawing/2014/main" id="{DCE62B95-9C16-4E87-82CC-AF99B1F01983}"/>
                    </a:ext>
                  </a:extLst>
                </p:cNvPr>
                <p:cNvSpPr/>
                <p:nvPr/>
              </p:nvSpPr>
              <p:spPr>
                <a:xfrm>
                  <a:off x="5692012" y="65211"/>
                  <a:ext cx="3441748" cy="377690"/>
                </a:xfrm>
                <a:prstGeom prst="roundRect">
                  <a:avLst/>
                </a:prstGeom>
                <a:gradFill flip="none" rotWithShape="1">
                  <a:gsLst>
                    <a:gs pos="0">
                      <a:srgbClr val="8E7300"/>
                    </a:gs>
                    <a:gs pos="51000">
                      <a:srgbClr val="FFFFFF"/>
                    </a:gs>
                    <a:gs pos="76000">
                      <a:srgbClr val="BC9800"/>
                    </a:gs>
                    <a:gs pos="24000">
                      <a:srgbClr val="BC9800"/>
                    </a:gs>
                    <a:gs pos="100000">
                      <a:srgbClr val="9A7D00"/>
                    </a:gs>
                  </a:gsLst>
                  <a:lin ang="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2000"/>
                </a:p>
              </p:txBody>
            </p:sp>
            <p:sp>
              <p:nvSpPr>
                <p:cNvPr id="92" name="สี่เหลี่ยมผืนผ้า 47">
                  <a:extLst>
                    <a:ext uri="{FF2B5EF4-FFF2-40B4-BE49-F238E27FC236}">
                      <a16:creationId xmlns:a16="http://schemas.microsoft.com/office/drawing/2014/main" id="{667204FE-3C1C-4980-AD32-890094B05AFC}"/>
                    </a:ext>
                  </a:extLst>
                </p:cNvPr>
                <p:cNvSpPr/>
                <p:nvPr/>
              </p:nvSpPr>
              <p:spPr>
                <a:xfrm>
                  <a:off x="-29746" y="-164554"/>
                  <a:ext cx="9173747" cy="517884"/>
                </a:xfrm>
                <a:prstGeom prst="rect">
                  <a:avLst/>
                </a:prstGeom>
                <a:gradFill flip="none" rotWithShape="1">
                  <a:gsLst>
                    <a:gs pos="0">
                      <a:srgbClr val="8E7300"/>
                    </a:gs>
                    <a:gs pos="51000">
                      <a:srgbClr val="FFFFFF"/>
                    </a:gs>
                    <a:gs pos="76000">
                      <a:srgbClr val="BC9800"/>
                    </a:gs>
                    <a:gs pos="24000">
                      <a:srgbClr val="BC9800"/>
                    </a:gs>
                    <a:gs pos="100000">
                      <a:srgbClr val="9A7D00"/>
                    </a:gs>
                  </a:gsLst>
                  <a:lin ang="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2000"/>
                </a:p>
              </p:txBody>
            </p:sp>
            <p:sp>
              <p:nvSpPr>
                <p:cNvPr id="93" name="แผนผังลำดับงาน: ป้อนข้อมูลด้วยตนเอง 4">
                  <a:extLst>
                    <a:ext uri="{FF2B5EF4-FFF2-40B4-BE49-F238E27FC236}">
                      <a16:creationId xmlns:a16="http://schemas.microsoft.com/office/drawing/2014/main" id="{CDB1064D-F2C9-4D02-9722-A4463B75D08B}"/>
                    </a:ext>
                  </a:extLst>
                </p:cNvPr>
                <p:cNvSpPr/>
                <p:nvPr/>
              </p:nvSpPr>
              <p:spPr>
                <a:xfrm>
                  <a:off x="5883027" y="51469"/>
                  <a:ext cx="3260973" cy="301861"/>
                </a:xfrm>
                <a:prstGeom prst="flowChartAlternateProcess">
                  <a:avLst/>
                </a:prstGeom>
                <a:solidFill>
                  <a:srgbClr val="00206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2000" dirty="0"/>
                </a:p>
              </p:txBody>
            </p:sp>
            <p:sp>
              <p:nvSpPr>
                <p:cNvPr id="94" name="สี่เหลี่ยมผืนผ้า 3">
                  <a:extLst>
                    <a:ext uri="{FF2B5EF4-FFF2-40B4-BE49-F238E27FC236}">
                      <a16:creationId xmlns:a16="http://schemas.microsoft.com/office/drawing/2014/main" id="{8493D4F4-6FD8-4552-904E-DB7274115DA0}"/>
                    </a:ext>
                  </a:extLst>
                </p:cNvPr>
                <p:cNvSpPr/>
                <p:nvPr/>
              </p:nvSpPr>
              <p:spPr>
                <a:xfrm>
                  <a:off x="-29746" y="-164554"/>
                  <a:ext cx="9173747" cy="432048"/>
                </a:xfrm>
                <a:prstGeom prst="rect">
                  <a:avLst/>
                </a:prstGeom>
                <a:solidFill>
                  <a:srgbClr val="00206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2000"/>
                </a:p>
              </p:txBody>
            </p:sp>
          </p:grpSp>
          <p:grpSp>
            <p:nvGrpSpPr>
              <p:cNvPr id="88" name="กลุ่ม 9">
                <a:extLst>
                  <a:ext uri="{FF2B5EF4-FFF2-40B4-BE49-F238E27FC236}">
                    <a16:creationId xmlns:a16="http://schemas.microsoft.com/office/drawing/2014/main" id="{D2312BD0-5401-4FDB-9FF3-B1382B3C9639}"/>
                  </a:ext>
                </a:extLst>
              </p:cNvPr>
              <p:cNvGrpSpPr/>
              <p:nvPr/>
            </p:nvGrpSpPr>
            <p:grpSpPr>
              <a:xfrm>
                <a:off x="5792566" y="-271597"/>
                <a:ext cx="1899096" cy="1541268"/>
                <a:chOff x="5491686" y="-481268"/>
                <a:chExt cx="1709187" cy="1387141"/>
              </a:xfrm>
            </p:grpSpPr>
            <p:sp>
              <p:nvSpPr>
                <p:cNvPr id="89" name="วงรี 13">
                  <a:extLst>
                    <a:ext uri="{FF2B5EF4-FFF2-40B4-BE49-F238E27FC236}">
                      <a16:creationId xmlns:a16="http://schemas.microsoft.com/office/drawing/2014/main" id="{722B5707-C41F-4885-825E-D2676CEE49E1}"/>
                    </a:ext>
                  </a:extLst>
                </p:cNvPr>
                <p:cNvSpPr/>
                <p:nvPr/>
              </p:nvSpPr>
              <p:spPr>
                <a:xfrm>
                  <a:off x="5491686" y="-481268"/>
                  <a:ext cx="1709187" cy="1387141"/>
                </a:xfrm>
                <a:prstGeom prst="ellipse">
                  <a:avLst/>
                </a:prstGeom>
                <a:solidFill>
                  <a:srgbClr val="FBF7F1"/>
                </a:solidFill>
                <a:ln>
                  <a:noFill/>
                </a:ln>
                <a:effectLst>
                  <a:softEdge rad="3175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2000"/>
                </a:p>
              </p:txBody>
            </p:sp>
            <p:pic>
              <p:nvPicPr>
                <p:cNvPr id="90" name="รูปภาพ 65">
                  <a:extLst>
                    <a:ext uri="{FF2B5EF4-FFF2-40B4-BE49-F238E27FC236}">
                      <a16:creationId xmlns:a16="http://schemas.microsoft.com/office/drawing/2014/main" id="{EF9B53AA-6A14-4E04-B937-D6234A306BD7}"/>
                    </a:ext>
                  </a:extLst>
                </p:cNvPr>
                <p:cNvPicPr>
                  <a:picLocks noChangeAspect="1"/>
                </p:cNvPicPr>
                <p:nvPr/>
              </p:nvPicPr>
              <p:blipFill rotWithShape="1">
                <a:blip r:embed="rId8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r="65168" b="30186"/>
                <a:stretch/>
              </p:blipFill>
              <p:spPr>
                <a:xfrm>
                  <a:off x="5978910" y="-202056"/>
                  <a:ext cx="857563" cy="565764"/>
                </a:xfrm>
                <a:custGeom>
                  <a:avLst/>
                  <a:gdLst>
                    <a:gd name="connsiteX0" fmla="*/ 0 w 1500565"/>
                    <a:gd name="connsiteY0" fmla="*/ 0 h 990006"/>
                    <a:gd name="connsiteX1" fmla="*/ 1500565 w 1500565"/>
                    <a:gd name="connsiteY1" fmla="*/ 0 h 990006"/>
                    <a:gd name="connsiteX2" fmla="*/ 1500565 w 1500565"/>
                    <a:gd name="connsiteY2" fmla="*/ 699241 h 990006"/>
                    <a:gd name="connsiteX3" fmla="*/ 1454656 w 1500565"/>
                    <a:gd name="connsiteY3" fmla="*/ 699241 h 990006"/>
                    <a:gd name="connsiteX4" fmla="*/ 1454656 w 1500565"/>
                    <a:gd name="connsiteY4" fmla="*/ 958222 h 990006"/>
                    <a:gd name="connsiteX5" fmla="*/ 1500565 w 1500565"/>
                    <a:gd name="connsiteY5" fmla="*/ 958222 h 990006"/>
                    <a:gd name="connsiteX6" fmla="*/ 1500565 w 1500565"/>
                    <a:gd name="connsiteY6" fmla="*/ 990006 h 990006"/>
                    <a:gd name="connsiteX7" fmla="*/ 0 w 1500565"/>
                    <a:gd name="connsiteY7" fmla="*/ 990006 h 9900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00565" h="990006">
                      <a:moveTo>
                        <a:pt x="0" y="0"/>
                      </a:moveTo>
                      <a:lnTo>
                        <a:pt x="1500565" y="0"/>
                      </a:lnTo>
                      <a:lnTo>
                        <a:pt x="1500565" y="699241"/>
                      </a:lnTo>
                      <a:lnTo>
                        <a:pt x="1454656" y="699241"/>
                      </a:lnTo>
                      <a:lnTo>
                        <a:pt x="1454656" y="958222"/>
                      </a:lnTo>
                      <a:lnTo>
                        <a:pt x="1500565" y="958222"/>
                      </a:lnTo>
                      <a:lnTo>
                        <a:pt x="1500565" y="990006"/>
                      </a:lnTo>
                      <a:lnTo>
                        <a:pt x="0" y="990006"/>
                      </a:lnTo>
                      <a:close/>
                    </a:path>
                  </a:pathLst>
                </a:custGeom>
              </p:spPr>
            </p:pic>
          </p:grpSp>
        </p:grpSp>
        <p:sp>
          <p:nvSpPr>
            <p:cNvPr id="86" name="กล่องข้อความ 8">
              <a:extLst>
                <a:ext uri="{FF2B5EF4-FFF2-40B4-BE49-F238E27FC236}">
                  <a16:creationId xmlns:a16="http://schemas.microsoft.com/office/drawing/2014/main" id="{BF84CABE-5C70-4013-8958-0D4F9CD0D474}"/>
                </a:ext>
              </a:extLst>
            </p:cNvPr>
            <p:cNvSpPr txBox="1"/>
            <p:nvPr/>
          </p:nvSpPr>
          <p:spPr>
            <a:xfrm>
              <a:off x="7699853" y="30291"/>
              <a:ext cx="2493196" cy="52629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lnSpc>
                  <a:spcPct val="120000"/>
                </a:lnSpc>
              </a:pPr>
              <a:r>
                <a:rPr lang="en-US" sz="1200" b="1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Chulabhorn Likit Text" panose="00000500000000000000" pitchFamily="50" charset="-34"/>
                  <a:cs typeface="Chulabhorn Likit Text" panose="00000500000000000000" pitchFamily="50" charset="-34"/>
                </a:rPr>
                <a:t>60 </a:t>
              </a:r>
              <a:r>
                <a:rPr lang="th-TH" sz="1200" b="1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Chulabhorn Likit Text" panose="00000500000000000000" pitchFamily="50" charset="-34"/>
                  <a:cs typeface="Chulabhorn Likit Text" panose="00000500000000000000" pitchFamily="50" charset="-34"/>
                </a:rPr>
                <a:t>ปี กรมการพัฒนาชุมชน</a:t>
              </a:r>
            </a:p>
            <a:p>
              <a:pPr>
                <a:lnSpc>
                  <a:spcPct val="120000"/>
                </a:lnSpc>
              </a:pPr>
              <a:r>
                <a:rPr lang="th-TH" sz="1200" b="1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Chulabhorn Likit Text" panose="00000500000000000000" pitchFamily="50" charset="-34"/>
                  <a:cs typeface="Chulabhorn Likit Text" panose="00000500000000000000" pitchFamily="50" charset="-34"/>
                </a:rPr>
                <a:t>สร้างสรรค์ชุมชน สร้างคน สร้างชาติ</a:t>
              </a:r>
              <a:endParaRPr lang="en-US" sz="12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hulabhorn Likit Text" panose="00000500000000000000" pitchFamily="50" charset="-34"/>
                <a:cs typeface="Chulabhorn Likit Text" panose="00000500000000000000" pitchFamily="50" charset="-34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62156404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สี่เหลี่ยมผืนผ้า 5"/>
          <p:cNvSpPr/>
          <p:nvPr/>
        </p:nvSpPr>
        <p:spPr>
          <a:xfrm>
            <a:off x="0" y="457614"/>
            <a:ext cx="10160000" cy="148589"/>
          </a:xfrm>
          <a:prstGeom prst="rect">
            <a:avLst/>
          </a:prstGeom>
          <a:solidFill>
            <a:srgbClr val="FFC000"/>
          </a:solidFill>
          <a:ln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/>
          </a:p>
        </p:txBody>
      </p:sp>
      <p:graphicFrame>
        <p:nvGraphicFramePr>
          <p:cNvPr id="7" name="Table 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464446964"/>
              </p:ext>
            </p:extLst>
          </p:nvPr>
        </p:nvGraphicFramePr>
        <p:xfrm>
          <a:off x="-11289" y="633682"/>
          <a:ext cx="10163333" cy="5131729"/>
        </p:xfrm>
        <a:graphic>
          <a:graphicData uri="http://schemas.openxmlformats.org/drawingml/2006/table">
            <a:tbl>
              <a:tblPr firstRow="1" bandRow="1"/>
              <a:tblGrid>
                <a:gridCol w="1016333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422569"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  <a:defRPr sz="1400" b="1" i="0" u="none" strike="noStrike" cap="none">
                          <a:solidFill>
                            <a:schemeClr val="lt1"/>
                          </a:solidFill>
                          <a:latin typeface="TH Chakra Petch"/>
                          <a:cs typeface="TH Chakra Petch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  <a:defRPr sz="1400" b="1" i="0" u="none" strike="noStrike" cap="none">
                          <a:solidFill>
                            <a:schemeClr val="lt1"/>
                          </a:solidFill>
                          <a:latin typeface="TH Chakra Petch"/>
                          <a:cs typeface="TH Chakra Petch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  <a:defRPr sz="1400" b="1" i="0" u="none" strike="noStrike" cap="none">
                          <a:solidFill>
                            <a:schemeClr val="lt1"/>
                          </a:solidFill>
                          <a:latin typeface="TH Chakra Petch"/>
                          <a:cs typeface="TH Chakra Petch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  <a:defRPr sz="1400" b="1" i="0" u="none" strike="noStrike" cap="none">
                          <a:solidFill>
                            <a:schemeClr val="lt1"/>
                          </a:solidFill>
                          <a:latin typeface="TH Chakra Petch"/>
                          <a:cs typeface="TH Chakra Petch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  <a:defRPr sz="1400" b="1" i="0" u="none" strike="noStrike" cap="none">
                          <a:solidFill>
                            <a:schemeClr val="lt1"/>
                          </a:solidFill>
                          <a:latin typeface="TH Chakra Petch"/>
                          <a:cs typeface="TH Chakra Petch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  <a:defRPr sz="1400" b="1" i="0" u="none" strike="noStrike" cap="none">
                          <a:solidFill>
                            <a:schemeClr val="lt1"/>
                          </a:solidFill>
                          <a:latin typeface="TH Chakra Petch"/>
                          <a:cs typeface="TH Chakra Petch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  <a:defRPr sz="1400" b="1" i="0" u="none" strike="noStrike" cap="none">
                          <a:solidFill>
                            <a:schemeClr val="lt1"/>
                          </a:solidFill>
                          <a:latin typeface="TH Chakra Petch"/>
                          <a:cs typeface="TH Chakra Petch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  <a:defRPr sz="1400" b="1" i="0" u="none" strike="noStrike" cap="none">
                          <a:solidFill>
                            <a:schemeClr val="lt1"/>
                          </a:solidFill>
                          <a:latin typeface="TH Chakra Petch"/>
                          <a:cs typeface="TH Chakra Petch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  <a:defRPr sz="1400" b="1" i="0" u="none" strike="noStrike" cap="none">
                          <a:solidFill>
                            <a:schemeClr val="lt1"/>
                          </a:solidFill>
                          <a:latin typeface="TH Chakra Petch"/>
                          <a:cs typeface="TH Chakra Petch"/>
                          <a:sym typeface="Arial"/>
                        </a:defRPr>
                      </a:lvl9pPr>
                    </a:lstStyle>
                    <a:p>
                      <a:pPr algn="ctr"/>
                      <a:r>
                        <a:rPr lang="th-TH" sz="14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การประเมินผลการดำเนินงานทุนหมุนเวียน</a:t>
                      </a:r>
                      <a:r>
                        <a:rPr lang="th-TH" sz="140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ประจำปีบัญชี </a:t>
                      </a:r>
                      <a:r>
                        <a:rPr lang="th-TH" sz="140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2566</a:t>
                      </a:r>
                      <a:endParaRPr lang="en-US" sz="1400" dirty="0">
                        <a:ln>
                          <a:noFill/>
                        </a:ln>
                        <a:solidFill>
                          <a:schemeClr val="tx1"/>
                        </a:solidFill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T="60960" marB="60960" anchor="ctr">
                    <a:lnL w="12700" cmpd="sng">
                      <a:solidFill>
                        <a:sysClr val="window" lastClr="FFFFFF"/>
                      </a:solidFill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ysClr val="window" lastClr="FFFFFF"/>
                      </a:solidFill>
                    </a:lnT>
                    <a:lnB w="381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BDCC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665490"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  <a:defRPr sz="1400" b="0" i="0" u="none" strike="noStrike" cap="none">
                          <a:solidFill>
                            <a:schemeClr val="dk1"/>
                          </a:solidFill>
                          <a:latin typeface="TH Chakra Petch"/>
                          <a:cs typeface="TH Chakra Petch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  <a:defRPr sz="1400" b="0" i="0" u="none" strike="noStrike" cap="none">
                          <a:solidFill>
                            <a:schemeClr val="dk1"/>
                          </a:solidFill>
                          <a:latin typeface="TH Chakra Petch"/>
                          <a:cs typeface="TH Chakra Petch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  <a:defRPr sz="1400" b="0" i="0" u="none" strike="noStrike" cap="none">
                          <a:solidFill>
                            <a:schemeClr val="dk1"/>
                          </a:solidFill>
                          <a:latin typeface="TH Chakra Petch"/>
                          <a:cs typeface="TH Chakra Petch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  <a:defRPr sz="1400" b="0" i="0" u="none" strike="noStrike" cap="none">
                          <a:solidFill>
                            <a:schemeClr val="dk1"/>
                          </a:solidFill>
                          <a:latin typeface="TH Chakra Petch"/>
                          <a:cs typeface="TH Chakra Petch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  <a:defRPr sz="1400" b="0" i="0" u="none" strike="noStrike" cap="none">
                          <a:solidFill>
                            <a:schemeClr val="dk1"/>
                          </a:solidFill>
                          <a:latin typeface="TH Chakra Petch"/>
                          <a:cs typeface="TH Chakra Petch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  <a:defRPr sz="1400" b="0" i="0" u="none" strike="noStrike" cap="none">
                          <a:solidFill>
                            <a:schemeClr val="dk1"/>
                          </a:solidFill>
                          <a:latin typeface="TH Chakra Petch"/>
                          <a:cs typeface="TH Chakra Petch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  <a:defRPr sz="1400" b="0" i="0" u="none" strike="noStrike" cap="none">
                          <a:solidFill>
                            <a:schemeClr val="dk1"/>
                          </a:solidFill>
                          <a:latin typeface="TH Chakra Petch"/>
                          <a:cs typeface="TH Chakra Petch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  <a:defRPr sz="1400" b="0" i="0" u="none" strike="noStrike" cap="none">
                          <a:solidFill>
                            <a:schemeClr val="dk1"/>
                          </a:solidFill>
                          <a:latin typeface="TH Chakra Petch"/>
                          <a:cs typeface="TH Chakra Petch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  <a:defRPr sz="1400" b="0" i="0" u="none" strike="noStrike" cap="none">
                          <a:solidFill>
                            <a:schemeClr val="dk1"/>
                          </a:solidFill>
                          <a:latin typeface="TH Chakra Petch"/>
                          <a:cs typeface="TH Chakra Petch"/>
                          <a:sym typeface="Arial"/>
                        </a:defRPr>
                      </a:lvl9pPr>
                    </a:lstStyle>
                    <a:p>
                      <a:pPr>
                        <a:spcAft>
                          <a:spcPts val="600"/>
                        </a:spcAft>
                      </a:pPr>
                      <a:r>
                        <a:rPr lang="th-TH" sz="1400" b="1" dirty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ด้านที่</a:t>
                      </a:r>
                      <a:r>
                        <a:rPr lang="th-TH" sz="1400" b="1" baseline="0" dirty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1 การเงิน</a:t>
                      </a:r>
                    </a:p>
                    <a:p>
                      <a:r>
                        <a:rPr lang="th-TH" sz="1400" baseline="0" dirty="0">
                          <a:solidFill>
                            <a:srgbClr val="002060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</a:t>
                      </a:r>
                      <a:r>
                        <a:rPr lang="th-TH" sz="1400" b="1" baseline="0" dirty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ตัวชี้วัดที่ 1.1 ร้อยละของการชำระคืนเงินกู้ยืม</a:t>
                      </a:r>
                    </a:p>
                    <a:p>
                      <a:endParaRPr lang="th-TH" sz="1200" baseline="0" dirty="0">
                        <a:solidFill>
                          <a:srgbClr val="002060"/>
                        </a:solidFill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  <a:p>
                      <a:pPr marL="342900" marR="0" indent="-34290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Char char="-"/>
                        <a:tabLst/>
                        <a:defRPr/>
                      </a:pPr>
                      <a:endParaRPr lang="en-US" sz="1200" b="0" i="0" u="none" strike="noStrike" kern="1200" cap="none" dirty="0">
                        <a:solidFill>
                          <a:srgbClr val="002060"/>
                        </a:solidFill>
                        <a:effectLst/>
                        <a:latin typeface="Chulabhorn Likit Text" panose="00000500000000000000" pitchFamily="50" charset="-34"/>
                        <a:ea typeface="+mn-ea"/>
                        <a:cs typeface="Chulabhorn Likit Text" panose="00000500000000000000" pitchFamily="50" charset="-34"/>
                        <a:sym typeface="Arial"/>
                      </a:endParaRPr>
                    </a:p>
                    <a:p>
                      <a:endParaRPr lang="th-TH" sz="1200" baseline="0" dirty="0">
                        <a:solidFill>
                          <a:srgbClr val="002060"/>
                        </a:solidFill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  <a:p>
                      <a:endParaRPr lang="th-TH" sz="1200" baseline="0" dirty="0">
                        <a:solidFill>
                          <a:srgbClr val="002060"/>
                        </a:solidFill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  <a:p>
                      <a:endParaRPr lang="th-TH" sz="1600" baseline="0" dirty="0">
                        <a:solidFill>
                          <a:srgbClr val="002060"/>
                        </a:solidFill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  <a:p>
                      <a:endParaRPr lang="th-TH" sz="1600" baseline="0" dirty="0"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  <a:p>
                      <a:endParaRPr lang="th-TH" sz="1600" baseline="0" dirty="0"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  <a:p>
                      <a:endParaRPr lang="th-TH" sz="1600" baseline="0" dirty="0"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  <a:p>
                      <a:endParaRPr lang="th-TH" sz="1600" baseline="0" dirty="0"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  <a:p>
                      <a:endParaRPr lang="th-TH" sz="1600" baseline="0" dirty="0"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  <a:p>
                      <a:endParaRPr lang="th-TH" sz="1600" baseline="0" dirty="0"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  <a:p>
                      <a:endParaRPr lang="th-TH" sz="1600" baseline="0" dirty="0"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  <a:p>
                      <a:endParaRPr lang="th-TH" sz="1600" baseline="0" dirty="0"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  <a:p>
                      <a:endParaRPr lang="th-TH" sz="1600" baseline="0" dirty="0"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  <a:p>
                      <a:endParaRPr lang="th-TH" sz="1600" baseline="0" dirty="0"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  <a:p>
                      <a:endParaRPr lang="en-US" sz="1600" dirty="0"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  <a:p>
                      <a:endParaRPr lang="th-TH" sz="1400" b="1" baseline="0" dirty="0"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  <a:p>
                      <a:endParaRPr lang="en-US" sz="1400" b="1" dirty="0"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T="60960" marB="60960">
                    <a:lnL w="12700" cmpd="sng">
                      <a:solidFill>
                        <a:sysClr val="window" lastClr="FFFFFF"/>
                      </a:solidFill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mpd="sng">
                      <a:solidFill>
                        <a:sysClr val="window" lastClr="FFFFFF"/>
                      </a:solidFill>
                    </a:lnT>
                    <a:lnB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14" name="สี่เหลี่ยมผืนผ้า 13">
            <a:extLst>
              <a:ext uri="{FF2B5EF4-FFF2-40B4-BE49-F238E27FC236}">
                <a16:creationId xmlns:a16="http://schemas.microsoft.com/office/drawing/2014/main" id="{A781E517-4637-40C4-B7D4-9F1B3AC17568}"/>
              </a:ext>
            </a:extLst>
          </p:cNvPr>
          <p:cNvSpPr/>
          <p:nvPr/>
        </p:nvSpPr>
        <p:spPr>
          <a:xfrm>
            <a:off x="-7955" y="-13815"/>
            <a:ext cx="10160000" cy="469644"/>
          </a:xfrm>
          <a:prstGeom prst="rect">
            <a:avLst/>
          </a:prstGeom>
          <a:solidFill>
            <a:srgbClr val="002060"/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lnSpc>
                <a:spcPct val="150000"/>
              </a:lnSpc>
            </a:pPr>
            <a:r>
              <a:rPr lang="th-TH" sz="2000" b="1" dirty="0" smtClean="0">
                <a:solidFill>
                  <a:schemeClr val="bg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4.3 </a:t>
            </a:r>
            <a:r>
              <a:rPr lang="th-TH" sz="2000" b="1" dirty="0">
                <a:solidFill>
                  <a:schemeClr val="bg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รายงานผลการดำเนินงานการประเมินผลการดำเนินงานทุนหมุนเวียน ประจำปี </a:t>
            </a:r>
            <a:r>
              <a:rPr lang="th-TH" sz="2000" b="1" dirty="0" smtClean="0">
                <a:solidFill>
                  <a:schemeClr val="bg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2566</a:t>
            </a:r>
            <a:endParaRPr lang="th-TH" sz="2000" dirty="0">
              <a:latin typeface="Chulabhorn Likit Text" panose="00000500000000000000" pitchFamily="50" charset="-34"/>
              <a:cs typeface="Chulabhorn Likit Text" panose="00000500000000000000" pitchFamily="50" charset="-34"/>
            </a:endParaRPr>
          </a:p>
        </p:txBody>
      </p:sp>
      <p:graphicFrame>
        <p:nvGraphicFramePr>
          <p:cNvPr id="43" name="Table 4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817226732"/>
              </p:ext>
            </p:extLst>
          </p:nvPr>
        </p:nvGraphicFramePr>
        <p:xfrm>
          <a:off x="650777" y="1638110"/>
          <a:ext cx="8839200" cy="4099705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767840">
                  <a:extLst>
                    <a:ext uri="{9D8B030D-6E8A-4147-A177-3AD203B41FA5}">
                      <a16:colId xmlns:a16="http://schemas.microsoft.com/office/drawing/2014/main" val="3410341719"/>
                    </a:ext>
                  </a:extLst>
                </a:gridCol>
                <a:gridCol w="1767840">
                  <a:extLst>
                    <a:ext uri="{9D8B030D-6E8A-4147-A177-3AD203B41FA5}">
                      <a16:colId xmlns:a16="http://schemas.microsoft.com/office/drawing/2014/main" val="1621477982"/>
                    </a:ext>
                  </a:extLst>
                </a:gridCol>
                <a:gridCol w="1767840">
                  <a:extLst>
                    <a:ext uri="{9D8B030D-6E8A-4147-A177-3AD203B41FA5}">
                      <a16:colId xmlns:a16="http://schemas.microsoft.com/office/drawing/2014/main" val="1015637610"/>
                    </a:ext>
                  </a:extLst>
                </a:gridCol>
                <a:gridCol w="1767840">
                  <a:extLst>
                    <a:ext uri="{9D8B030D-6E8A-4147-A177-3AD203B41FA5}">
                      <a16:colId xmlns:a16="http://schemas.microsoft.com/office/drawing/2014/main" val="712561912"/>
                    </a:ext>
                  </a:extLst>
                </a:gridCol>
                <a:gridCol w="1767840">
                  <a:extLst>
                    <a:ext uri="{9D8B030D-6E8A-4147-A177-3AD203B41FA5}">
                      <a16:colId xmlns:a16="http://schemas.microsoft.com/office/drawing/2014/main" val="1698986556"/>
                    </a:ext>
                  </a:extLst>
                </a:gridCol>
              </a:tblGrid>
              <a:tr h="297953">
                <a:tc gridSpan="5">
                  <a:txBody>
                    <a:bodyPr/>
                    <a:lstStyle/>
                    <a:p>
                      <a:pPr algn="ctr"/>
                      <a:r>
                        <a:rPr lang="th-TH" sz="1400" dirty="0" smtClean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เกณฑ์</a:t>
                      </a:r>
                      <a:r>
                        <a:rPr lang="th-TH" sz="1400" dirty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การ</a:t>
                      </a:r>
                      <a:r>
                        <a:rPr lang="th-TH" sz="1400" dirty="0" smtClean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วัด</a:t>
                      </a:r>
                      <a:endParaRPr lang="th-TH" sz="1400" dirty="0">
                        <a:solidFill>
                          <a:schemeClr val="tx1"/>
                        </a:solidFill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>
                    <a:solidFill>
                      <a:srgbClr val="E8ABB5">
                        <a:alpha val="70000"/>
                      </a:srgb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th-TH" sz="1100" dirty="0">
                        <a:solidFill>
                          <a:schemeClr val="tx1"/>
                        </a:solidFill>
                        <a:latin typeface="Chulabhorn Likit Text Light" panose="00000400000000000000" pitchFamily="50" charset="-34"/>
                        <a:cs typeface="Chulabhorn Likit Text Light" panose="00000400000000000000" pitchFamily="50" charset="-34"/>
                      </a:endParaRPr>
                    </a:p>
                  </a:txBody>
                  <a:tcPr>
                    <a:solidFill>
                      <a:srgbClr val="D6D2C4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th-TH" sz="1100" dirty="0">
                        <a:solidFill>
                          <a:schemeClr val="tx1"/>
                        </a:solidFill>
                        <a:latin typeface="Chulabhorn Likit Text Light" panose="00000400000000000000" pitchFamily="50" charset="-34"/>
                        <a:cs typeface="Chulabhorn Likit Text Light" panose="00000400000000000000" pitchFamily="50" charset="-34"/>
                      </a:endParaRPr>
                    </a:p>
                  </a:txBody>
                  <a:tcP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th-TH" sz="1100" dirty="0">
                        <a:solidFill>
                          <a:schemeClr val="tx1"/>
                        </a:solidFill>
                        <a:latin typeface="Chulabhorn Likit Text Light" panose="00000400000000000000" pitchFamily="50" charset="-34"/>
                        <a:cs typeface="Chulabhorn Likit Text Light" panose="00000400000000000000" pitchFamily="50" charset="-34"/>
                      </a:endParaRPr>
                    </a:p>
                  </a:txBody>
                  <a:tcP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th-TH" sz="1100" dirty="0">
                        <a:solidFill>
                          <a:schemeClr val="tx1"/>
                        </a:solidFill>
                        <a:latin typeface="Chulabhorn Likit Text Light" panose="00000400000000000000" pitchFamily="50" charset="-34"/>
                        <a:cs typeface="Chulabhorn Likit Text Light" panose="00000400000000000000" pitchFamily="50" charset="-34"/>
                      </a:endParaRPr>
                    </a:p>
                  </a:txBody>
                  <a:tcPr>
                    <a:solidFill>
                      <a:srgbClr val="4EDEB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68288180"/>
                  </a:ext>
                </a:extLst>
              </a:tr>
              <a:tr h="312565">
                <a:tc>
                  <a:txBody>
                    <a:bodyPr/>
                    <a:lstStyle/>
                    <a:p>
                      <a:pPr algn="ctr"/>
                      <a:r>
                        <a:rPr lang="th-TH" sz="1400" b="1" dirty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ระดับ</a:t>
                      </a:r>
                      <a:r>
                        <a:rPr lang="th-TH" sz="1400" b="1" baseline="0" dirty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</a:t>
                      </a:r>
                      <a:r>
                        <a:rPr lang="th-TH" sz="1400" b="1" dirty="0" smtClean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</a:t>
                      </a:r>
                    </a:p>
                  </a:txBody>
                  <a:tcPr anchor="ctr">
                    <a:solidFill>
                      <a:srgbClr val="E8ABB5">
                        <a:alpha val="6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th-TH" sz="1400" b="1" dirty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ระดับ 2</a:t>
                      </a:r>
                    </a:p>
                  </a:txBody>
                  <a:tcPr anchor="ctr">
                    <a:solidFill>
                      <a:srgbClr val="D6D2C4">
                        <a:alpha val="6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th-TH" sz="1400" b="1" dirty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ระดับ 3</a:t>
                      </a:r>
                    </a:p>
                  </a:txBody>
                  <a:tcPr anchor="ctr">
                    <a:solidFill>
                      <a:schemeClr val="accent6">
                        <a:lumMod val="40000"/>
                        <a:lumOff val="60000"/>
                        <a:alpha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th-TH" sz="1400" b="1" dirty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ระดับ 4</a:t>
                      </a:r>
                    </a:p>
                  </a:txBody>
                  <a:tcPr anchor="ctr">
                    <a:solidFill>
                      <a:schemeClr val="accent2">
                        <a:lumMod val="40000"/>
                        <a:lumOff val="60000"/>
                        <a:alpha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th-TH" sz="1400" b="1" dirty="0" smtClean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ระดับ 5</a:t>
                      </a:r>
                      <a:endParaRPr lang="th-TH" sz="1400" b="1" dirty="0">
                        <a:solidFill>
                          <a:schemeClr val="tx1"/>
                        </a:solidFill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anchor="ctr">
                    <a:solidFill>
                      <a:schemeClr val="accent1">
                        <a:lumMod val="40000"/>
                        <a:lumOff val="60000"/>
                        <a:alpha val="6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55606659"/>
                  </a:ext>
                </a:extLst>
              </a:tr>
              <a:tr h="297953">
                <a:tc>
                  <a:txBody>
                    <a:bodyPr/>
                    <a:lstStyle/>
                    <a:p>
                      <a:pPr algn="ctr"/>
                      <a:r>
                        <a:rPr lang="th-TH" sz="1400" b="1" dirty="0" smtClean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62</a:t>
                      </a:r>
                    </a:p>
                  </a:txBody>
                  <a:tcP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th-TH" sz="1400" b="1" dirty="0" smtClean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63.50</a:t>
                      </a:r>
                      <a:endParaRPr lang="th-TH" sz="1400" b="1" dirty="0">
                        <a:solidFill>
                          <a:schemeClr val="tx1"/>
                        </a:solidFill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th-TH" sz="1400" b="1" dirty="0" smtClean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65</a:t>
                      </a:r>
                      <a:endParaRPr lang="th-TH" sz="1400" b="1" dirty="0">
                        <a:solidFill>
                          <a:schemeClr val="tx1"/>
                        </a:solidFill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th-TH" sz="1400" b="1" dirty="0" smtClean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66.50</a:t>
                      </a:r>
                      <a:endParaRPr lang="th-TH" sz="1400" b="1" dirty="0">
                        <a:solidFill>
                          <a:schemeClr val="tx1"/>
                        </a:solidFill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th-TH" sz="1400" b="1" dirty="0" smtClean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68</a:t>
                      </a:r>
                      <a:endParaRPr lang="th-TH" sz="1400" b="1" dirty="0">
                        <a:solidFill>
                          <a:schemeClr val="tx1"/>
                        </a:solidFill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18552377"/>
                  </a:ext>
                </a:extLst>
              </a:tr>
              <a:tr h="297953">
                <a:tc>
                  <a:txBody>
                    <a:bodyPr/>
                    <a:lstStyle/>
                    <a:p>
                      <a:pPr marL="0" marR="0" indent="0" algn="ctr" defTabSz="76197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h-TH" sz="1400" b="1" dirty="0" smtClean="0">
                          <a:solidFill>
                            <a:srgbClr val="C00000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39.27</a:t>
                      </a:r>
                    </a:p>
                  </a:txBody>
                  <a:tcP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th-TH" sz="1200" b="1" dirty="0">
                        <a:solidFill>
                          <a:srgbClr val="002060"/>
                        </a:solidFill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th-TH" sz="1200" b="1" dirty="0">
                        <a:solidFill>
                          <a:srgbClr val="002060"/>
                        </a:solidFill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th-TH" sz="1200" b="1" dirty="0">
                        <a:solidFill>
                          <a:srgbClr val="002060"/>
                        </a:solidFill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th-TH" sz="1200" b="1" dirty="0">
                        <a:solidFill>
                          <a:srgbClr val="002060"/>
                        </a:solidFill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58315008"/>
                  </a:ext>
                </a:extLst>
              </a:tr>
              <a:tr h="2870465">
                <a:tc gridSpan="5">
                  <a:txBody>
                    <a:bodyPr/>
                    <a:lstStyle/>
                    <a:p>
                      <a:pPr algn="thaiDist">
                        <a:lnSpc>
                          <a:spcPct val="110000"/>
                        </a:lnSpc>
                        <a:spcAft>
                          <a:spcPts val="0"/>
                        </a:spcAft>
                      </a:pPr>
                      <a:r>
                        <a:rPr lang="th-TH" sz="1200" b="1" i="0" u="sng" dirty="0" smtClean="0">
                          <a:solidFill>
                            <a:srgbClr val="C00000"/>
                          </a:solidFill>
                          <a:effectLst/>
                          <a:latin typeface="Chulabhorn Likit Text" panose="00000500000000000000" pitchFamily="50" charset="-34"/>
                          <a:ea typeface="Cordia New"/>
                          <a:cs typeface="Chulabhorn Likit Text" panose="00000500000000000000" pitchFamily="50" charset="-34"/>
                        </a:rPr>
                        <a:t>ผลงาน</a:t>
                      </a:r>
                      <a:r>
                        <a:rPr lang="th-TH" sz="1200" b="1" i="0" u="none" baseline="0" dirty="0" smtClean="0">
                          <a:solidFill>
                            <a:srgbClr val="C00000"/>
                          </a:solidFill>
                          <a:effectLst/>
                          <a:latin typeface="Chulabhorn Likit Text" panose="00000500000000000000" pitchFamily="50" charset="-34"/>
                          <a:ea typeface="Cordia New"/>
                          <a:cs typeface="Chulabhorn Likit Text" panose="00000500000000000000" pitchFamily="50" charset="-34"/>
                        </a:rPr>
                        <a:t> </a:t>
                      </a:r>
                      <a:r>
                        <a:rPr lang="en-US" sz="1200" b="1" i="0" u="none" baseline="0" dirty="0">
                          <a:solidFill>
                            <a:srgbClr val="C00000"/>
                          </a:solidFill>
                          <a:effectLst/>
                          <a:latin typeface="Chulabhorn Likit Text" panose="00000500000000000000" pitchFamily="50" charset="-34"/>
                          <a:ea typeface="Cordia New"/>
                          <a:cs typeface="Chulabhorn Likit Text" panose="00000500000000000000" pitchFamily="50" charset="-34"/>
                        </a:rPr>
                        <a:t>: </a:t>
                      </a:r>
                      <a:r>
                        <a:rPr lang="th-TH" sz="1200" b="1" i="0" dirty="0">
                          <a:solidFill>
                            <a:srgbClr val="C00000"/>
                          </a:solidFill>
                          <a:effectLst/>
                          <a:latin typeface="Chulabhorn Likit Text" panose="00000500000000000000" pitchFamily="50" charset="-34"/>
                          <a:ea typeface="Cordia New"/>
                          <a:cs typeface="Chulabhorn Likit Text" panose="00000500000000000000" pitchFamily="50" charset="-34"/>
                        </a:rPr>
                        <a:t>ได้ค่าเกณฑ์วัดระดับ </a:t>
                      </a:r>
                      <a:r>
                        <a:rPr lang="th-TH" sz="1200" b="1" i="0" dirty="0" smtClean="0">
                          <a:solidFill>
                            <a:srgbClr val="C00000"/>
                          </a:solidFill>
                          <a:effectLst/>
                          <a:latin typeface="Chulabhorn Likit Text" panose="00000500000000000000" pitchFamily="50" charset="-34"/>
                          <a:ea typeface="Cordia New"/>
                          <a:cs typeface="Chulabhorn Likit Text" panose="00000500000000000000" pitchFamily="50" charset="-34"/>
                        </a:rPr>
                        <a:t>1</a:t>
                      </a:r>
                      <a:r>
                        <a:rPr lang="th-TH" sz="1200" b="0" i="0" baseline="0" dirty="0">
                          <a:solidFill>
                            <a:srgbClr val="C00000"/>
                          </a:solidFill>
                          <a:effectLst/>
                          <a:latin typeface="Chulabhorn Likit Text" panose="00000500000000000000" pitchFamily="50" charset="-34"/>
                          <a:ea typeface="Cordia New"/>
                          <a:cs typeface="Chulabhorn Likit Text" panose="00000500000000000000" pitchFamily="50" charset="-34"/>
                        </a:rPr>
                        <a:t> </a:t>
                      </a:r>
                      <a:r>
                        <a:rPr lang="th-TH" sz="1200" b="0" i="0" baseline="0" dirty="0" smtClean="0">
                          <a:solidFill>
                            <a:srgbClr val="C00000"/>
                          </a:solidFill>
                          <a:effectLst/>
                          <a:latin typeface="Chulabhorn Likit Text" panose="00000500000000000000" pitchFamily="50" charset="-34"/>
                          <a:ea typeface="Cordia New"/>
                          <a:cs typeface="Chulabhorn Likit Text" panose="00000500000000000000" pitchFamily="50" charset="-34"/>
                        </a:rPr>
                        <a:t>  </a:t>
                      </a:r>
                      <a:r>
                        <a:rPr lang="th-TH" sz="1200" kern="1200" dirty="0" smtClean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             </a:t>
                      </a:r>
                    </a:p>
                    <a:p>
                      <a:pPr marL="0" indent="0">
                        <a:lnSpc>
                          <a:spcPct val="110000"/>
                        </a:lnSpc>
                        <a:spcAft>
                          <a:spcPts val="600"/>
                        </a:spcAft>
                        <a:buFontTx/>
                        <a:buNone/>
                      </a:pPr>
                      <a:r>
                        <a:rPr lang="th-TH" sz="1200" kern="1200" dirty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- มีหนี้ที่ครบกำหนดชำระในปีบัญชี 2566 ตั้งแต่วันที่ 1 ตุลาคม 2565 - 28 เมษายน 2566  จำนวน </a:t>
                      </a:r>
                      <a:r>
                        <a:rPr lang="en-US" sz="1200" kern="1200" dirty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2,060,558,562</a:t>
                      </a:r>
                      <a:r>
                        <a:rPr lang="th-TH" sz="1200" kern="1200" dirty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.32 บาท </a:t>
                      </a:r>
                    </a:p>
                    <a:p>
                      <a:pPr marL="0" indent="0">
                        <a:lnSpc>
                          <a:spcPct val="110000"/>
                        </a:lnSpc>
                        <a:spcAft>
                          <a:spcPts val="600"/>
                        </a:spcAft>
                        <a:buFontTx/>
                        <a:buNone/>
                      </a:pPr>
                      <a:r>
                        <a:rPr lang="th-TH" sz="1200" kern="1200" dirty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-</a:t>
                      </a:r>
                      <a:r>
                        <a:rPr lang="th-TH" sz="1200" kern="1200" baseline="0" dirty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 </a:t>
                      </a:r>
                      <a:r>
                        <a:rPr lang="th-TH" sz="1200" kern="1200" dirty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รับชำระคืนเงินกู้ยืม จำนวน 809,220,806.50 บาท คิดเป็นร้อยละ 39.27 </a:t>
                      </a:r>
                      <a:endParaRPr lang="en-US" sz="1200" kern="1200" dirty="0" smtClean="0">
                        <a:solidFill>
                          <a:schemeClr val="tx1"/>
                        </a:solidFill>
                        <a:effectLst/>
                        <a:latin typeface="Chulabhorn Likit Text" panose="00000500000000000000" pitchFamily="50" charset="-34"/>
                        <a:ea typeface="+mn-ea"/>
                        <a:cs typeface="Chulabhorn Likit Text" panose="00000500000000000000" pitchFamily="50" charset="-34"/>
                      </a:endParaRPr>
                    </a:p>
                    <a:p>
                      <a:pPr algn="thaiDist">
                        <a:lnSpc>
                          <a:spcPct val="110000"/>
                        </a:lnSpc>
                        <a:spcAft>
                          <a:spcPts val="0"/>
                        </a:spcAft>
                      </a:pPr>
                      <a:r>
                        <a:rPr lang="th-TH" sz="1200" b="1" u="sng" kern="12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แผนงาน</a:t>
                      </a:r>
                      <a:r>
                        <a:rPr lang="th-TH" sz="1200" kern="1200" baseline="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 </a:t>
                      </a:r>
                      <a:r>
                        <a:rPr lang="en-US" sz="1200" kern="1200" baseline="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:</a:t>
                      </a:r>
                      <a:r>
                        <a:rPr lang="th-TH" sz="1200" kern="1200" baseline="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 </a:t>
                      </a:r>
                    </a:p>
                    <a:p>
                      <a:pPr marL="0" indent="0">
                        <a:lnSpc>
                          <a:spcPct val="110000"/>
                        </a:lnSpc>
                        <a:spcBef>
                          <a:spcPts val="600"/>
                        </a:spcBef>
                        <a:buFontTx/>
                        <a:buNone/>
                      </a:pPr>
                      <a:r>
                        <a:rPr lang="th-TH" sz="1100" kern="12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- สกส. </a:t>
                      </a:r>
                      <a:r>
                        <a:rPr lang="th-TH" sz="1100" kern="1200" dirty="0">
                          <a:solidFill>
                            <a:schemeClr val="accent1">
                              <a:lumMod val="50000"/>
                            </a:schemeClr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ดำเนินการแนวทางในการบริหารจัดการ</a:t>
                      </a:r>
                      <a:r>
                        <a:rPr lang="th-TH" sz="1100" kern="12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หนี้ </a:t>
                      </a:r>
                    </a:p>
                    <a:p>
                      <a:pPr marL="0" indent="0">
                        <a:lnSpc>
                          <a:spcPct val="110000"/>
                        </a:lnSpc>
                        <a:spcBef>
                          <a:spcPts val="600"/>
                        </a:spcBef>
                        <a:buFontTx/>
                        <a:buNone/>
                      </a:pPr>
                      <a:r>
                        <a:rPr lang="th-TH" sz="1100" kern="12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  </a:t>
                      </a:r>
                      <a:r>
                        <a:rPr lang="th-TH" sz="1100" kern="1200" baseline="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 </a:t>
                      </a:r>
                      <a:r>
                        <a:rPr lang="th-TH" sz="1100" kern="12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1. ประกาศคณะกรรมการบริหารกองทุนพัฒนาบทบาทสตรี เรื่อง</a:t>
                      </a:r>
                      <a:r>
                        <a:rPr lang="th-TH" sz="1100" kern="1200" baseline="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 มาตรการพักชำระหนี้สำหรับลูกหนี้ผู้ประสบสาธารณภัย (อุทภัย) พ.ศ. 2565 </a:t>
                      </a:r>
                    </a:p>
                    <a:p>
                      <a:pPr marL="0" indent="0">
                        <a:lnSpc>
                          <a:spcPct val="110000"/>
                        </a:lnSpc>
                        <a:spcBef>
                          <a:spcPts val="600"/>
                        </a:spcBef>
                        <a:buFontTx/>
                        <a:buNone/>
                      </a:pPr>
                      <a:r>
                        <a:rPr lang="th-TH" sz="1100" kern="1200" baseline="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       ลงวันที่ 15 ธันวาคม 2565</a:t>
                      </a:r>
                      <a:endParaRPr lang="en-US" sz="1100" kern="1200" dirty="0" smtClean="0">
                        <a:solidFill>
                          <a:schemeClr val="accent1">
                            <a:lumMod val="50000"/>
                          </a:schemeClr>
                        </a:solidFill>
                        <a:effectLst/>
                        <a:latin typeface="Chulabhorn Likit Text" panose="00000500000000000000" pitchFamily="50" charset="-34"/>
                        <a:ea typeface="+mn-ea"/>
                        <a:cs typeface="Chulabhorn Likit Text" panose="00000500000000000000" pitchFamily="50" charset="-34"/>
                      </a:endParaRPr>
                    </a:p>
                    <a:p>
                      <a:pPr marL="0" indent="0">
                        <a:lnSpc>
                          <a:spcPct val="110000"/>
                        </a:lnSpc>
                        <a:spcBef>
                          <a:spcPts val="600"/>
                        </a:spcBef>
                        <a:buFontTx/>
                        <a:buNone/>
                      </a:pPr>
                      <a:r>
                        <a:rPr lang="th-TH" sz="1100" kern="12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   2. ประกาศคณะกรรมการบริหารกองทุนพัฒนาบทบาทสตรี เรื่อง </a:t>
                      </a:r>
                      <a:r>
                        <a:rPr lang="th-TH" sz="1100" kern="1200" baseline="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มาตรการพักชำระหนี้สำหรับลูกหนี้ผู้ประสบสาธารณภัย (อุทภัย) พ.ศ. 2565 (ฉบับที่ 2) </a:t>
                      </a:r>
                    </a:p>
                    <a:p>
                      <a:pPr marL="0" indent="0">
                        <a:lnSpc>
                          <a:spcPct val="110000"/>
                        </a:lnSpc>
                        <a:spcBef>
                          <a:spcPts val="600"/>
                        </a:spcBef>
                        <a:buFontTx/>
                        <a:buNone/>
                      </a:pPr>
                      <a:r>
                        <a:rPr lang="th-TH" sz="1100" kern="1200" baseline="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       ลงวันที่ 23 มีนาคม 2566</a:t>
                      </a:r>
                      <a:endParaRPr lang="th-TH" sz="1100" kern="1200" dirty="0" smtClean="0">
                        <a:solidFill>
                          <a:schemeClr val="accent1">
                            <a:lumMod val="50000"/>
                          </a:schemeClr>
                        </a:solidFill>
                        <a:effectLst/>
                        <a:latin typeface="Chulabhorn Likit Text" panose="00000500000000000000" pitchFamily="50" charset="-34"/>
                        <a:ea typeface="+mn-ea"/>
                        <a:cs typeface="Chulabhorn Likit Text" panose="00000500000000000000" pitchFamily="50" charset="-34"/>
                      </a:endParaRPr>
                    </a:p>
                    <a:p>
                      <a:pPr marL="171450" indent="-171450">
                        <a:lnSpc>
                          <a:spcPct val="110000"/>
                        </a:lnSpc>
                        <a:spcBef>
                          <a:spcPts val="600"/>
                        </a:spcBef>
                        <a:buFontTx/>
                        <a:buChar char="-"/>
                      </a:pPr>
                      <a:r>
                        <a:rPr lang="th-TH" sz="1100" kern="12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สกส. มีการติดตามและรายงานผลการบริหารจัดการหนี้กองทุนพัฒนาบทบาทสตรี ทั้ง 76 จังหวัด และกรุงเทพมหานคร ผ่านระบบวิดิทัศน์ทางไกล </a:t>
                      </a:r>
                    </a:p>
                    <a:p>
                      <a:pPr marL="0" indent="0">
                        <a:lnSpc>
                          <a:spcPct val="110000"/>
                        </a:lnSpc>
                        <a:spcBef>
                          <a:spcPts val="600"/>
                        </a:spcBef>
                        <a:buFontTx/>
                        <a:buNone/>
                      </a:pPr>
                      <a:r>
                        <a:rPr lang="th-TH" sz="1100" kern="12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     (</a:t>
                      </a:r>
                      <a:r>
                        <a:rPr lang="en-US" sz="1100" kern="12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Video Conference</a:t>
                      </a:r>
                      <a:r>
                        <a:rPr lang="th-TH" sz="1100" kern="12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) เป็นประจำทุกเดือน</a:t>
                      </a:r>
                      <a:endParaRPr lang="en-US" sz="1100" kern="1200" dirty="0" smtClean="0">
                        <a:solidFill>
                          <a:schemeClr val="accent1">
                            <a:lumMod val="50000"/>
                          </a:schemeClr>
                        </a:solidFill>
                        <a:effectLst/>
                        <a:latin typeface="Chulabhorn Likit Text" panose="00000500000000000000" pitchFamily="50" charset="-34"/>
                        <a:ea typeface="+mn-ea"/>
                        <a:cs typeface="Chulabhorn Likit Text" panose="00000500000000000000" pitchFamily="50" charset="-34"/>
                      </a:endParaRPr>
                    </a:p>
                  </a:txBody>
                  <a:tcP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th-TH" sz="1100" dirty="0">
                        <a:latin typeface="Chulabhorn Likit Text Light" panose="00000400000000000000" pitchFamily="50" charset="-34"/>
                        <a:cs typeface="Chulabhorn Likit Text Light" panose="00000400000000000000" pitchFamily="50" charset="-34"/>
                      </a:endParaRPr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th-TH" sz="1100" dirty="0">
                        <a:latin typeface="Chulabhorn Likit Text Light" panose="00000400000000000000" pitchFamily="50" charset="-34"/>
                        <a:cs typeface="Chulabhorn Likit Text Light" panose="00000400000000000000" pitchFamily="50" charset="-34"/>
                      </a:endParaRPr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th-TH" sz="1100" dirty="0">
                        <a:latin typeface="Chulabhorn Likit Text Light" panose="00000400000000000000" pitchFamily="50" charset="-34"/>
                        <a:cs typeface="Chulabhorn Likit Text Light" panose="00000400000000000000" pitchFamily="50" charset="-34"/>
                      </a:endParaRPr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th-TH" sz="1100" dirty="0">
                        <a:latin typeface="Chulabhorn Likit Text Light" panose="00000400000000000000" pitchFamily="50" charset="-34"/>
                        <a:cs typeface="Chulabhorn Likit Text Light" panose="00000400000000000000" pitchFamily="50" charset="-34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583013406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53424096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สี่เหลี่ยมผืนผ้า 5"/>
          <p:cNvSpPr/>
          <p:nvPr/>
        </p:nvSpPr>
        <p:spPr>
          <a:xfrm>
            <a:off x="0" y="457614"/>
            <a:ext cx="10160000" cy="148589"/>
          </a:xfrm>
          <a:prstGeom prst="rect">
            <a:avLst/>
          </a:prstGeom>
          <a:solidFill>
            <a:srgbClr val="FFC000"/>
          </a:solidFill>
          <a:ln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/>
          </a:p>
        </p:txBody>
      </p:sp>
      <p:graphicFrame>
        <p:nvGraphicFramePr>
          <p:cNvPr id="7" name="Table 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232333348"/>
              </p:ext>
            </p:extLst>
          </p:nvPr>
        </p:nvGraphicFramePr>
        <p:xfrm>
          <a:off x="-11289" y="633682"/>
          <a:ext cx="10163333" cy="5088059"/>
        </p:xfrm>
        <a:graphic>
          <a:graphicData uri="http://schemas.openxmlformats.org/drawingml/2006/table">
            <a:tbl>
              <a:tblPr firstRow="1" bandRow="1"/>
              <a:tblGrid>
                <a:gridCol w="1016333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422569"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  <a:defRPr sz="1400" b="1" i="0" u="none" strike="noStrike" cap="none">
                          <a:solidFill>
                            <a:schemeClr val="lt1"/>
                          </a:solidFill>
                          <a:latin typeface="TH Chakra Petch"/>
                          <a:cs typeface="TH Chakra Petch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  <a:defRPr sz="1400" b="1" i="0" u="none" strike="noStrike" cap="none">
                          <a:solidFill>
                            <a:schemeClr val="lt1"/>
                          </a:solidFill>
                          <a:latin typeface="TH Chakra Petch"/>
                          <a:cs typeface="TH Chakra Petch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  <a:defRPr sz="1400" b="1" i="0" u="none" strike="noStrike" cap="none">
                          <a:solidFill>
                            <a:schemeClr val="lt1"/>
                          </a:solidFill>
                          <a:latin typeface="TH Chakra Petch"/>
                          <a:cs typeface="TH Chakra Petch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  <a:defRPr sz="1400" b="1" i="0" u="none" strike="noStrike" cap="none">
                          <a:solidFill>
                            <a:schemeClr val="lt1"/>
                          </a:solidFill>
                          <a:latin typeface="TH Chakra Petch"/>
                          <a:cs typeface="TH Chakra Petch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  <a:defRPr sz="1400" b="1" i="0" u="none" strike="noStrike" cap="none">
                          <a:solidFill>
                            <a:schemeClr val="lt1"/>
                          </a:solidFill>
                          <a:latin typeface="TH Chakra Petch"/>
                          <a:cs typeface="TH Chakra Petch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  <a:defRPr sz="1400" b="1" i="0" u="none" strike="noStrike" cap="none">
                          <a:solidFill>
                            <a:schemeClr val="lt1"/>
                          </a:solidFill>
                          <a:latin typeface="TH Chakra Petch"/>
                          <a:cs typeface="TH Chakra Petch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  <a:defRPr sz="1400" b="1" i="0" u="none" strike="noStrike" cap="none">
                          <a:solidFill>
                            <a:schemeClr val="lt1"/>
                          </a:solidFill>
                          <a:latin typeface="TH Chakra Petch"/>
                          <a:cs typeface="TH Chakra Petch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  <a:defRPr sz="1400" b="1" i="0" u="none" strike="noStrike" cap="none">
                          <a:solidFill>
                            <a:schemeClr val="lt1"/>
                          </a:solidFill>
                          <a:latin typeface="TH Chakra Petch"/>
                          <a:cs typeface="TH Chakra Petch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  <a:defRPr sz="1400" b="1" i="0" u="none" strike="noStrike" cap="none">
                          <a:solidFill>
                            <a:schemeClr val="lt1"/>
                          </a:solidFill>
                          <a:latin typeface="TH Chakra Petch"/>
                          <a:cs typeface="TH Chakra Petch"/>
                          <a:sym typeface="Arial"/>
                        </a:defRPr>
                      </a:lvl9pPr>
                    </a:lstStyle>
                    <a:p>
                      <a:pPr algn="ctr"/>
                      <a:r>
                        <a:rPr lang="th-TH" sz="14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การประเมินผลการดำเนินงานทุนหมุนเวียน</a:t>
                      </a:r>
                      <a:r>
                        <a:rPr lang="th-TH" sz="140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ประจำปีบัญชี </a:t>
                      </a:r>
                      <a:r>
                        <a:rPr lang="th-TH" sz="140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2566</a:t>
                      </a:r>
                      <a:endParaRPr lang="en-US" sz="1400" dirty="0">
                        <a:ln>
                          <a:noFill/>
                        </a:ln>
                        <a:solidFill>
                          <a:schemeClr val="tx1"/>
                        </a:solidFill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T="60960" marB="60960" anchor="ctr">
                    <a:lnL w="12700" cmpd="sng">
                      <a:solidFill>
                        <a:sysClr val="window" lastClr="FFFFFF"/>
                      </a:solidFill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ysClr val="window" lastClr="FFFFFF"/>
                      </a:solidFill>
                    </a:lnT>
                    <a:lnB w="381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BDCC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665490"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  <a:defRPr sz="1400" b="0" i="0" u="none" strike="noStrike" cap="none">
                          <a:solidFill>
                            <a:schemeClr val="dk1"/>
                          </a:solidFill>
                          <a:latin typeface="TH Chakra Petch"/>
                          <a:cs typeface="TH Chakra Petch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  <a:defRPr sz="1400" b="0" i="0" u="none" strike="noStrike" cap="none">
                          <a:solidFill>
                            <a:schemeClr val="dk1"/>
                          </a:solidFill>
                          <a:latin typeface="TH Chakra Petch"/>
                          <a:cs typeface="TH Chakra Petch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  <a:defRPr sz="1400" b="0" i="0" u="none" strike="noStrike" cap="none">
                          <a:solidFill>
                            <a:schemeClr val="dk1"/>
                          </a:solidFill>
                          <a:latin typeface="TH Chakra Petch"/>
                          <a:cs typeface="TH Chakra Petch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  <a:defRPr sz="1400" b="0" i="0" u="none" strike="noStrike" cap="none">
                          <a:solidFill>
                            <a:schemeClr val="dk1"/>
                          </a:solidFill>
                          <a:latin typeface="TH Chakra Petch"/>
                          <a:cs typeface="TH Chakra Petch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  <a:defRPr sz="1400" b="0" i="0" u="none" strike="noStrike" cap="none">
                          <a:solidFill>
                            <a:schemeClr val="dk1"/>
                          </a:solidFill>
                          <a:latin typeface="TH Chakra Petch"/>
                          <a:cs typeface="TH Chakra Petch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  <a:defRPr sz="1400" b="0" i="0" u="none" strike="noStrike" cap="none">
                          <a:solidFill>
                            <a:schemeClr val="dk1"/>
                          </a:solidFill>
                          <a:latin typeface="TH Chakra Petch"/>
                          <a:cs typeface="TH Chakra Petch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  <a:defRPr sz="1400" b="0" i="0" u="none" strike="noStrike" cap="none">
                          <a:solidFill>
                            <a:schemeClr val="dk1"/>
                          </a:solidFill>
                          <a:latin typeface="TH Chakra Petch"/>
                          <a:cs typeface="TH Chakra Petch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  <a:defRPr sz="1400" b="0" i="0" u="none" strike="noStrike" cap="none">
                          <a:solidFill>
                            <a:schemeClr val="dk1"/>
                          </a:solidFill>
                          <a:latin typeface="TH Chakra Petch"/>
                          <a:cs typeface="TH Chakra Petch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  <a:defRPr sz="1400" b="0" i="0" u="none" strike="noStrike" cap="none">
                          <a:solidFill>
                            <a:schemeClr val="dk1"/>
                          </a:solidFill>
                          <a:latin typeface="TH Chakra Petch"/>
                          <a:cs typeface="TH Chakra Petch"/>
                          <a:sym typeface="Arial"/>
                        </a:defRPr>
                      </a:lvl9pPr>
                    </a:lstStyle>
                    <a:p>
                      <a:pPr>
                        <a:spcAft>
                          <a:spcPts val="600"/>
                        </a:spcAft>
                      </a:pPr>
                      <a:r>
                        <a:rPr lang="th-TH" sz="1400" b="1" dirty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ด้านที่</a:t>
                      </a:r>
                      <a:r>
                        <a:rPr lang="th-TH" sz="1400" b="1" baseline="0" dirty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1 การเงิน</a:t>
                      </a:r>
                    </a:p>
                    <a:p>
                      <a:r>
                        <a:rPr lang="th-TH" sz="1400" baseline="0" dirty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</a:t>
                      </a:r>
                      <a:r>
                        <a:rPr lang="th-TH" sz="1400" b="1" baseline="0" dirty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ตัวชี้วัดที่ </a:t>
                      </a:r>
                      <a:r>
                        <a:rPr lang="th-TH" sz="1400" b="1" baseline="0" dirty="0" smtClean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1.2 อัตราหนี้ค้างชำระ (</a:t>
                      </a:r>
                      <a:r>
                        <a:rPr lang="en-US" sz="1400" b="1" baseline="0" dirty="0" smtClean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Non-performing Loan : NPL) </a:t>
                      </a:r>
                      <a:endParaRPr lang="th-TH" sz="1400" b="1" baseline="0" dirty="0">
                        <a:solidFill>
                          <a:schemeClr val="tx1"/>
                        </a:solidFill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  <a:p>
                      <a:endParaRPr lang="th-TH" sz="1400" baseline="0" dirty="0">
                        <a:solidFill>
                          <a:srgbClr val="002060"/>
                        </a:solidFill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  <a:p>
                      <a:pPr marL="342900" marR="0" indent="-34290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Char char="-"/>
                        <a:tabLst/>
                        <a:defRPr/>
                      </a:pPr>
                      <a:endParaRPr lang="en-US" sz="1400" b="0" i="0" u="none" strike="noStrike" kern="1200" cap="none" dirty="0">
                        <a:solidFill>
                          <a:srgbClr val="002060"/>
                        </a:solidFill>
                        <a:effectLst/>
                        <a:latin typeface="Chulabhorn Likit Text" panose="00000500000000000000" pitchFamily="50" charset="-34"/>
                        <a:ea typeface="+mn-ea"/>
                        <a:cs typeface="Chulabhorn Likit Text" panose="00000500000000000000" pitchFamily="50" charset="-34"/>
                        <a:sym typeface="Arial"/>
                      </a:endParaRPr>
                    </a:p>
                    <a:p>
                      <a:endParaRPr lang="th-TH" sz="1400" baseline="0" dirty="0">
                        <a:solidFill>
                          <a:srgbClr val="002060"/>
                        </a:solidFill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  <a:p>
                      <a:endParaRPr lang="th-TH" sz="1400" baseline="0" dirty="0">
                        <a:solidFill>
                          <a:srgbClr val="002060"/>
                        </a:solidFill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  <a:p>
                      <a:endParaRPr lang="th-TH" sz="1400" baseline="0" dirty="0">
                        <a:solidFill>
                          <a:srgbClr val="002060"/>
                        </a:solidFill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  <a:p>
                      <a:endParaRPr lang="th-TH" sz="1400" baseline="0" dirty="0"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  <a:p>
                      <a:endParaRPr lang="th-TH" sz="1400" baseline="0" dirty="0"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  <a:p>
                      <a:endParaRPr lang="th-TH" sz="1400" baseline="0" dirty="0"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  <a:p>
                      <a:endParaRPr lang="th-TH" sz="1400" baseline="0" dirty="0"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  <a:p>
                      <a:endParaRPr lang="th-TH" sz="1400" baseline="0" dirty="0"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  <a:p>
                      <a:endParaRPr lang="th-TH" sz="1400" baseline="0" dirty="0"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  <a:p>
                      <a:endParaRPr lang="th-TH" sz="1400" baseline="0" dirty="0"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  <a:p>
                      <a:endParaRPr lang="th-TH" sz="1400" baseline="0" dirty="0"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  <a:p>
                      <a:endParaRPr lang="th-TH" sz="1400" baseline="0" dirty="0"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  <a:p>
                      <a:endParaRPr lang="th-TH" sz="1400" baseline="0" dirty="0"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  <a:p>
                      <a:endParaRPr lang="en-US" sz="1400" dirty="0"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  <a:p>
                      <a:endParaRPr lang="th-TH" sz="1400" b="1" baseline="0" dirty="0"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  <a:p>
                      <a:endParaRPr lang="en-US" sz="1400" b="1" dirty="0"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T="60960" marB="60960">
                    <a:lnL w="12700" cmpd="sng">
                      <a:solidFill>
                        <a:sysClr val="window" lastClr="FFFFFF"/>
                      </a:solidFill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mpd="sng">
                      <a:solidFill>
                        <a:sysClr val="window" lastClr="FFFFFF"/>
                      </a:solidFill>
                    </a:lnT>
                    <a:lnB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14" name="สี่เหลี่ยมผืนผ้า 13">
            <a:extLst>
              <a:ext uri="{FF2B5EF4-FFF2-40B4-BE49-F238E27FC236}">
                <a16:creationId xmlns:a16="http://schemas.microsoft.com/office/drawing/2014/main" id="{A781E517-4637-40C4-B7D4-9F1B3AC17568}"/>
              </a:ext>
            </a:extLst>
          </p:cNvPr>
          <p:cNvSpPr/>
          <p:nvPr/>
        </p:nvSpPr>
        <p:spPr>
          <a:xfrm>
            <a:off x="-7955" y="-13815"/>
            <a:ext cx="10160000" cy="469644"/>
          </a:xfrm>
          <a:prstGeom prst="rect">
            <a:avLst/>
          </a:prstGeom>
          <a:solidFill>
            <a:srgbClr val="002060"/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lnSpc>
                <a:spcPct val="150000"/>
              </a:lnSpc>
            </a:pPr>
            <a:r>
              <a:rPr lang="th-TH" sz="2000" b="1" dirty="0" smtClean="0">
                <a:solidFill>
                  <a:schemeClr val="bg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4.3 </a:t>
            </a:r>
            <a:r>
              <a:rPr lang="th-TH" sz="2000" b="1" dirty="0">
                <a:solidFill>
                  <a:schemeClr val="bg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รายงานผลการดำเนินงานการประเมินผลการดำเนินงานทุนหมุนเวียน ประจำปี </a:t>
            </a:r>
            <a:r>
              <a:rPr lang="th-TH" sz="2000" b="1" dirty="0" smtClean="0">
                <a:solidFill>
                  <a:schemeClr val="bg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2566</a:t>
            </a:r>
            <a:endParaRPr lang="th-TH" sz="2000" dirty="0">
              <a:latin typeface="Chulabhorn Likit Text" panose="00000500000000000000" pitchFamily="50" charset="-34"/>
              <a:cs typeface="Chulabhorn Likit Text" panose="00000500000000000000" pitchFamily="50" charset="-34"/>
            </a:endParaRPr>
          </a:p>
        </p:txBody>
      </p:sp>
      <p:graphicFrame>
        <p:nvGraphicFramePr>
          <p:cNvPr id="8" name="Table 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721982107"/>
              </p:ext>
            </p:extLst>
          </p:nvPr>
        </p:nvGraphicFramePr>
        <p:xfrm>
          <a:off x="560467" y="1673314"/>
          <a:ext cx="9019820" cy="401628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803964">
                  <a:extLst>
                    <a:ext uri="{9D8B030D-6E8A-4147-A177-3AD203B41FA5}">
                      <a16:colId xmlns:a16="http://schemas.microsoft.com/office/drawing/2014/main" val="3410341719"/>
                    </a:ext>
                  </a:extLst>
                </a:gridCol>
                <a:gridCol w="1803964">
                  <a:extLst>
                    <a:ext uri="{9D8B030D-6E8A-4147-A177-3AD203B41FA5}">
                      <a16:colId xmlns:a16="http://schemas.microsoft.com/office/drawing/2014/main" val="1621477982"/>
                    </a:ext>
                  </a:extLst>
                </a:gridCol>
                <a:gridCol w="1803964">
                  <a:extLst>
                    <a:ext uri="{9D8B030D-6E8A-4147-A177-3AD203B41FA5}">
                      <a16:colId xmlns:a16="http://schemas.microsoft.com/office/drawing/2014/main" val="1015637610"/>
                    </a:ext>
                  </a:extLst>
                </a:gridCol>
                <a:gridCol w="1803964">
                  <a:extLst>
                    <a:ext uri="{9D8B030D-6E8A-4147-A177-3AD203B41FA5}">
                      <a16:colId xmlns:a16="http://schemas.microsoft.com/office/drawing/2014/main" val="712561912"/>
                    </a:ext>
                  </a:extLst>
                </a:gridCol>
                <a:gridCol w="1803964">
                  <a:extLst>
                    <a:ext uri="{9D8B030D-6E8A-4147-A177-3AD203B41FA5}">
                      <a16:colId xmlns:a16="http://schemas.microsoft.com/office/drawing/2014/main" val="1698986556"/>
                    </a:ext>
                  </a:extLst>
                </a:gridCol>
              </a:tblGrid>
              <a:tr h="293480">
                <a:tc gridSpan="5">
                  <a:txBody>
                    <a:bodyPr/>
                    <a:lstStyle/>
                    <a:p>
                      <a:pPr algn="ctr"/>
                      <a:r>
                        <a:rPr lang="th-TH" sz="1400" dirty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เกณฑ์การวัด</a:t>
                      </a:r>
                    </a:p>
                  </a:txBody>
                  <a:tcPr>
                    <a:solidFill>
                      <a:srgbClr val="E8ABB5">
                        <a:alpha val="70000"/>
                      </a:srgb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th-TH" sz="1100" dirty="0">
                        <a:solidFill>
                          <a:schemeClr val="tx1"/>
                        </a:solidFill>
                        <a:latin typeface="Chulabhorn Likit Text Light" panose="00000400000000000000" pitchFamily="50" charset="-34"/>
                        <a:cs typeface="Chulabhorn Likit Text Light" panose="00000400000000000000" pitchFamily="50" charset="-34"/>
                      </a:endParaRPr>
                    </a:p>
                  </a:txBody>
                  <a:tcPr>
                    <a:solidFill>
                      <a:srgbClr val="D6D2C4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th-TH" sz="1100" dirty="0">
                        <a:solidFill>
                          <a:schemeClr val="tx1"/>
                        </a:solidFill>
                        <a:latin typeface="Chulabhorn Likit Text Light" panose="00000400000000000000" pitchFamily="50" charset="-34"/>
                        <a:cs typeface="Chulabhorn Likit Text Light" panose="00000400000000000000" pitchFamily="50" charset="-34"/>
                      </a:endParaRPr>
                    </a:p>
                  </a:txBody>
                  <a:tcP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th-TH" sz="1100" dirty="0">
                        <a:solidFill>
                          <a:schemeClr val="tx1"/>
                        </a:solidFill>
                        <a:latin typeface="Chulabhorn Likit Text Light" panose="00000400000000000000" pitchFamily="50" charset="-34"/>
                        <a:cs typeface="Chulabhorn Likit Text Light" panose="00000400000000000000" pitchFamily="50" charset="-34"/>
                      </a:endParaRPr>
                    </a:p>
                  </a:txBody>
                  <a:tcP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th-TH" sz="1100" dirty="0">
                        <a:solidFill>
                          <a:schemeClr val="tx1"/>
                        </a:solidFill>
                        <a:latin typeface="Chulabhorn Likit Text Light" panose="00000400000000000000" pitchFamily="50" charset="-34"/>
                        <a:cs typeface="Chulabhorn Likit Text Light" panose="00000400000000000000" pitchFamily="50" charset="-34"/>
                      </a:endParaRPr>
                    </a:p>
                  </a:txBody>
                  <a:tcPr>
                    <a:solidFill>
                      <a:srgbClr val="4EDEB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68288180"/>
                  </a:ext>
                </a:extLst>
              </a:tr>
              <a:tr h="293480">
                <a:tc>
                  <a:txBody>
                    <a:bodyPr/>
                    <a:lstStyle/>
                    <a:p>
                      <a:pPr algn="ctr"/>
                      <a:r>
                        <a:rPr lang="th-TH" sz="1400" b="1" dirty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ระดับ</a:t>
                      </a:r>
                      <a:r>
                        <a:rPr lang="th-TH" sz="1400" b="1" baseline="0" dirty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</a:t>
                      </a:r>
                      <a:r>
                        <a:rPr lang="th-TH" sz="1400" b="1" dirty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</a:t>
                      </a:r>
                    </a:p>
                  </a:txBody>
                  <a:tcPr>
                    <a:solidFill>
                      <a:srgbClr val="E8ABB5">
                        <a:alpha val="6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th-TH" sz="1400" b="1" dirty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ระดับ 2</a:t>
                      </a:r>
                    </a:p>
                  </a:txBody>
                  <a:tcPr>
                    <a:solidFill>
                      <a:srgbClr val="D6D2C4">
                        <a:alpha val="6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th-TH" sz="1400" b="1" dirty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ระดับ 3</a:t>
                      </a:r>
                    </a:p>
                  </a:txBody>
                  <a:tcPr>
                    <a:solidFill>
                      <a:schemeClr val="accent6">
                        <a:lumMod val="40000"/>
                        <a:lumOff val="60000"/>
                        <a:alpha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th-TH" sz="1400" b="1" dirty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ระดับ 4</a:t>
                      </a:r>
                    </a:p>
                  </a:txBody>
                  <a:tcPr>
                    <a:solidFill>
                      <a:schemeClr val="accent2">
                        <a:lumMod val="40000"/>
                        <a:lumOff val="60000"/>
                        <a:alpha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th-TH" sz="1400" b="1" dirty="0" smtClean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ระดับ 5</a:t>
                      </a:r>
                      <a:endParaRPr lang="th-TH" sz="1400" b="1" dirty="0">
                        <a:solidFill>
                          <a:schemeClr val="tx1"/>
                        </a:solidFill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>
                    <a:solidFill>
                      <a:schemeClr val="accent1">
                        <a:lumMod val="40000"/>
                        <a:lumOff val="60000"/>
                        <a:alpha val="6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55606659"/>
                  </a:ext>
                </a:extLst>
              </a:tr>
              <a:tr h="293480">
                <a:tc>
                  <a:txBody>
                    <a:bodyPr/>
                    <a:lstStyle/>
                    <a:p>
                      <a:pPr algn="ctr"/>
                      <a:r>
                        <a:rPr lang="th-TH" sz="1400" b="1" dirty="0" smtClean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22</a:t>
                      </a:r>
                    </a:p>
                  </a:txBody>
                  <a:tcP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th-TH" sz="1400" b="1" dirty="0" smtClean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21</a:t>
                      </a:r>
                      <a:endParaRPr lang="th-TH" sz="1400" b="1" dirty="0">
                        <a:solidFill>
                          <a:schemeClr val="tx1"/>
                        </a:solidFill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th-TH" sz="1400" b="1" dirty="0" smtClean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20</a:t>
                      </a:r>
                      <a:endParaRPr lang="th-TH" sz="1400" b="1" dirty="0">
                        <a:solidFill>
                          <a:schemeClr val="tx1"/>
                        </a:solidFill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>
                    <a:solidFill>
                      <a:schemeClr val="bg1">
                        <a:lumMod val="95000"/>
                        <a:alpha val="7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th-TH" sz="1400" b="1" dirty="0" smtClean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18.5</a:t>
                      </a:r>
                      <a:r>
                        <a:rPr lang="en-US" sz="1400" b="1" dirty="0" smtClean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0</a:t>
                      </a:r>
                      <a:endParaRPr lang="th-TH" sz="1400" b="1" dirty="0">
                        <a:solidFill>
                          <a:schemeClr val="tx1"/>
                        </a:solidFill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b="1" dirty="0" smtClean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17</a:t>
                      </a:r>
                      <a:endParaRPr lang="th-TH" sz="1400" b="1" dirty="0">
                        <a:solidFill>
                          <a:schemeClr val="tx1"/>
                        </a:solidFill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18552377"/>
                  </a:ext>
                </a:extLst>
              </a:tr>
              <a:tr h="293480">
                <a:tc>
                  <a:txBody>
                    <a:bodyPr/>
                    <a:lstStyle/>
                    <a:p>
                      <a:pPr marL="0" marR="0" indent="0" algn="ctr" defTabSz="76197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th-TH" sz="1400" b="1" dirty="0">
                        <a:solidFill>
                          <a:srgbClr val="FF0000"/>
                        </a:solidFill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th-TH" sz="1400" b="1" dirty="0" smtClean="0">
                          <a:solidFill>
                            <a:srgbClr val="C00000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21.31</a:t>
                      </a:r>
                      <a:endParaRPr lang="th-TH" sz="1400" b="1" dirty="0">
                        <a:solidFill>
                          <a:srgbClr val="C00000"/>
                        </a:solidFill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th-TH" sz="1400" b="1" dirty="0">
                        <a:solidFill>
                          <a:schemeClr val="accent1">
                            <a:lumMod val="75000"/>
                          </a:schemeClr>
                        </a:solidFill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>
                    <a:solidFill>
                      <a:schemeClr val="bg1">
                        <a:lumMod val="95000"/>
                        <a:alpha val="7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th-TH" sz="1400" b="1" dirty="0">
                        <a:solidFill>
                          <a:srgbClr val="002060"/>
                        </a:solidFill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th-TH" sz="1400" b="1" dirty="0">
                        <a:solidFill>
                          <a:srgbClr val="002060"/>
                        </a:solidFill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58315008"/>
                  </a:ext>
                </a:extLst>
              </a:tr>
              <a:tr h="2797086">
                <a:tc gridSpan="5">
                  <a:txBody>
                    <a:bodyPr/>
                    <a:lstStyle/>
                    <a:p>
                      <a:pPr algn="l">
                        <a:lnSpc>
                          <a:spcPct val="150000"/>
                        </a:lnSpc>
                      </a:pPr>
                      <a:r>
                        <a:rPr lang="th-TH" sz="1200" b="1" i="0" u="sng" dirty="0">
                          <a:solidFill>
                            <a:srgbClr val="C00000"/>
                          </a:solidFill>
                          <a:effectLst/>
                          <a:latin typeface="Chulabhorn Likit Text" panose="00000500000000000000" pitchFamily="50" charset="-34"/>
                          <a:ea typeface="Cordia New"/>
                          <a:cs typeface="Chulabhorn Likit Text" panose="00000500000000000000" pitchFamily="50" charset="-34"/>
                        </a:rPr>
                        <a:t>ผลงาน</a:t>
                      </a:r>
                      <a:r>
                        <a:rPr lang="th-TH" sz="1200" b="1" i="0" u="none" baseline="0" dirty="0">
                          <a:solidFill>
                            <a:srgbClr val="C00000"/>
                          </a:solidFill>
                          <a:effectLst/>
                          <a:latin typeface="Chulabhorn Likit Text" panose="00000500000000000000" pitchFamily="50" charset="-34"/>
                          <a:ea typeface="Cordia New"/>
                          <a:cs typeface="Chulabhorn Likit Text" panose="00000500000000000000" pitchFamily="50" charset="-34"/>
                        </a:rPr>
                        <a:t> </a:t>
                      </a:r>
                      <a:r>
                        <a:rPr lang="en-US" sz="1200" b="1" i="0" u="none" baseline="0" dirty="0">
                          <a:solidFill>
                            <a:srgbClr val="C00000"/>
                          </a:solidFill>
                          <a:effectLst/>
                          <a:latin typeface="Chulabhorn Likit Text" panose="00000500000000000000" pitchFamily="50" charset="-34"/>
                          <a:ea typeface="Cordia New"/>
                          <a:cs typeface="Chulabhorn Likit Text" panose="00000500000000000000" pitchFamily="50" charset="-34"/>
                        </a:rPr>
                        <a:t>: </a:t>
                      </a:r>
                      <a:r>
                        <a:rPr lang="th-TH" sz="1200" b="1" i="0" dirty="0">
                          <a:solidFill>
                            <a:srgbClr val="C00000"/>
                          </a:solidFill>
                          <a:effectLst/>
                          <a:latin typeface="Chulabhorn Likit Text" panose="00000500000000000000" pitchFamily="50" charset="-34"/>
                          <a:ea typeface="Cordia New"/>
                          <a:cs typeface="Chulabhorn Likit Text" panose="00000500000000000000" pitchFamily="50" charset="-34"/>
                        </a:rPr>
                        <a:t>ได้ค่าเกณฑ์วัดระดับ </a:t>
                      </a:r>
                      <a:r>
                        <a:rPr lang="th-TH" sz="1200" b="1" i="0" dirty="0" smtClean="0">
                          <a:solidFill>
                            <a:srgbClr val="C00000"/>
                          </a:solidFill>
                          <a:effectLst/>
                          <a:latin typeface="Chulabhorn Likit Text" panose="00000500000000000000" pitchFamily="50" charset="-34"/>
                          <a:ea typeface="Cordia New"/>
                          <a:cs typeface="Chulabhorn Likit Text" panose="00000500000000000000" pitchFamily="50" charset="-34"/>
                        </a:rPr>
                        <a:t>2 </a:t>
                      </a:r>
                    </a:p>
                    <a:p>
                      <a:pPr>
                        <a:lnSpc>
                          <a:spcPct val="110000"/>
                        </a:lnSpc>
                      </a:pPr>
                      <a:r>
                        <a:rPr lang="th-TH" sz="1200" kern="1200" dirty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จำนวนเงินที่ได้รับอนุมัติตามสัญญากู้ยืมในปีบัญชี 2556 - 256</a:t>
                      </a:r>
                      <a:r>
                        <a:rPr lang="en-US" sz="1200" kern="1200" dirty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6</a:t>
                      </a:r>
                      <a:r>
                        <a:rPr lang="th-TH" sz="1200" kern="1200" dirty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 ณ วันที่ 28 เมษายน 2566 จำนวน 16</a:t>
                      </a:r>
                      <a:r>
                        <a:rPr lang="en-US" sz="1200" kern="1200" dirty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,</a:t>
                      </a:r>
                      <a:r>
                        <a:rPr lang="th-TH" sz="1200" kern="1200" dirty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928</a:t>
                      </a:r>
                      <a:r>
                        <a:rPr lang="en-US" sz="1200" kern="1200" dirty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,</a:t>
                      </a:r>
                      <a:r>
                        <a:rPr lang="th-TH" sz="1200" kern="1200" dirty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959</a:t>
                      </a:r>
                      <a:r>
                        <a:rPr lang="en-US" sz="1200" kern="1200" dirty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,</a:t>
                      </a:r>
                      <a:r>
                        <a:rPr lang="th-TH" sz="1200" kern="1200" dirty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4589.69 บาท </a:t>
                      </a:r>
                    </a:p>
                    <a:p>
                      <a:pPr>
                        <a:lnSpc>
                          <a:spcPct val="110000"/>
                        </a:lnSpc>
                      </a:pPr>
                      <a:r>
                        <a:rPr lang="th-TH" sz="1200" kern="1200" dirty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รับชำระคืน จำนวน 12</a:t>
                      </a:r>
                      <a:r>
                        <a:rPr lang="en-US" sz="1200" kern="1200" dirty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,</a:t>
                      </a:r>
                      <a:r>
                        <a:rPr lang="th-TH" sz="1200" kern="1200" dirty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743,466,290.14</a:t>
                      </a:r>
                      <a:r>
                        <a:rPr lang="th-TH" sz="1200" kern="1200" baseline="0" dirty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 </a:t>
                      </a:r>
                      <a:r>
                        <a:rPr lang="th-TH" sz="1200" kern="1200" dirty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บาท มีลูกหนี้คงเหลือ จำนวน 4</a:t>
                      </a:r>
                      <a:r>
                        <a:rPr lang="en-US" sz="1200" kern="1200" dirty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,</a:t>
                      </a:r>
                      <a:r>
                        <a:rPr lang="th-TH" sz="1200" kern="1200" dirty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185,493,169 บาท </a:t>
                      </a:r>
                    </a:p>
                    <a:p>
                      <a:pPr>
                        <a:lnSpc>
                          <a:spcPct val="110000"/>
                        </a:lnSpc>
                      </a:pPr>
                      <a:r>
                        <a:rPr lang="th-TH" sz="1200" kern="1200" dirty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แยกเป็นหนี้เกินกำหนดชำระ จำนวน 894,577,066.10 บาท คิดเป็นร้อยละ 21.31 ของลูกหนี้คงเหลือ</a:t>
                      </a:r>
                      <a:endParaRPr lang="th-TH" sz="1200" b="1" i="0" dirty="0" smtClean="0">
                        <a:solidFill>
                          <a:schemeClr val="tx1"/>
                        </a:solidFill>
                        <a:effectLst/>
                        <a:latin typeface="Chulabhorn Likit Text" panose="00000500000000000000" pitchFamily="50" charset="-34"/>
                        <a:ea typeface="Cordia New"/>
                        <a:cs typeface="Chulabhorn Likit Text" panose="00000500000000000000" pitchFamily="50" charset="-34"/>
                      </a:endParaRPr>
                    </a:p>
                    <a:p>
                      <a:pPr marL="0" indent="0" algn="thaiDist">
                        <a:lnSpc>
                          <a:spcPct val="110000"/>
                        </a:lnSpc>
                        <a:spcAft>
                          <a:spcPts val="0"/>
                        </a:spcAft>
                        <a:buFontTx/>
                        <a:buNone/>
                      </a:pPr>
                      <a:r>
                        <a:rPr lang="th-TH" sz="1200" u="sng" kern="12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แผนงาน</a:t>
                      </a:r>
                      <a:r>
                        <a:rPr lang="th-TH" sz="1200" kern="12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 </a:t>
                      </a:r>
                      <a:r>
                        <a:rPr lang="en-US" sz="1200" kern="12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:</a:t>
                      </a:r>
                      <a:r>
                        <a:rPr lang="th-TH" sz="1200" kern="1200" baseline="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 </a:t>
                      </a:r>
                    </a:p>
                    <a:p>
                      <a:pPr>
                        <a:lnSpc>
                          <a:spcPct val="110000"/>
                        </a:lnSpc>
                        <a:spcAft>
                          <a:spcPts val="0"/>
                        </a:spcAft>
                      </a:pPr>
                      <a:r>
                        <a:rPr lang="th-TH" sz="1200" kern="12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- สกส.</a:t>
                      </a:r>
                      <a:r>
                        <a:rPr lang="th-TH" sz="1200" kern="1200" baseline="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 </a:t>
                      </a:r>
                      <a:r>
                        <a:rPr lang="th-TH" sz="1200" kern="12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ดำเนินการตามแนวทางการบริหารจัดการหนี้ ดังนี้ </a:t>
                      </a:r>
                      <a:endParaRPr lang="en-US" sz="1200" kern="1200" dirty="0" smtClean="0">
                        <a:solidFill>
                          <a:schemeClr val="accent1">
                            <a:lumMod val="50000"/>
                          </a:schemeClr>
                        </a:solidFill>
                        <a:effectLst/>
                        <a:latin typeface="Chulabhorn Likit Text" panose="00000500000000000000" pitchFamily="50" charset="-34"/>
                        <a:ea typeface="+mn-ea"/>
                        <a:cs typeface="Chulabhorn Likit Text" panose="00000500000000000000" pitchFamily="50" charset="-34"/>
                      </a:endParaRPr>
                    </a:p>
                    <a:p>
                      <a:pPr>
                        <a:lnSpc>
                          <a:spcPct val="110000"/>
                        </a:lnSpc>
                        <a:spcAft>
                          <a:spcPts val="0"/>
                        </a:spcAft>
                      </a:pPr>
                      <a:r>
                        <a:rPr lang="th-TH" sz="1200" kern="12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1. ดำเนินการตามประกาศคณะกรรมการบริหารกองทุนพัฒนาบทบาทสตรี เรื่อง หลักเกณฑ์ วิธีการ และเงื่อนไขเกี่ยวกับการลดอัตราดอกเบี้ยเงินกู้  </a:t>
                      </a:r>
                    </a:p>
                    <a:p>
                      <a:pPr>
                        <a:lnSpc>
                          <a:spcPct val="110000"/>
                        </a:lnSpc>
                        <a:spcAft>
                          <a:spcPts val="0"/>
                        </a:spcAft>
                      </a:pPr>
                      <a:r>
                        <a:rPr lang="th-TH" sz="1200" kern="12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    และอัตราดอกเบี้ยผิดนัดกองทุนพัฒนาบทบาทสตรี พ.ศ.</a:t>
                      </a:r>
                      <a:r>
                        <a:rPr lang="th-TH" sz="1200" kern="1200" baseline="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 2566</a:t>
                      </a:r>
                      <a:endParaRPr lang="en-US" sz="1200" kern="1200" dirty="0" smtClean="0">
                        <a:solidFill>
                          <a:schemeClr val="accent1">
                            <a:lumMod val="50000"/>
                          </a:schemeClr>
                        </a:solidFill>
                        <a:effectLst/>
                        <a:latin typeface="Chulabhorn Likit Text" panose="00000500000000000000" pitchFamily="50" charset="-34"/>
                        <a:ea typeface="+mn-ea"/>
                        <a:cs typeface="Chulabhorn Likit Text" panose="00000500000000000000" pitchFamily="50" charset="-34"/>
                      </a:endParaRPr>
                    </a:p>
                    <a:p>
                      <a:pPr>
                        <a:lnSpc>
                          <a:spcPct val="110000"/>
                        </a:lnSpc>
                        <a:spcAft>
                          <a:spcPts val="0"/>
                        </a:spcAft>
                      </a:pPr>
                      <a:r>
                        <a:rPr lang="en-US" sz="1200" kern="12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2</a:t>
                      </a:r>
                      <a:r>
                        <a:rPr lang="th-TH" sz="1200" kern="12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. ดำเนินการตามประกาศคณะกรรมการบริหารกองทุนพัฒนาบทบาทสตรี เรื่อง มาตรการพักชำระหนี้สำหรับลูกหนี้ผู้ประสบสาธารณภัย (อุทกภัย)  </a:t>
                      </a:r>
                    </a:p>
                    <a:p>
                      <a:pPr>
                        <a:lnSpc>
                          <a:spcPct val="110000"/>
                        </a:lnSpc>
                        <a:spcAft>
                          <a:spcPts val="0"/>
                        </a:spcAft>
                      </a:pPr>
                      <a:r>
                        <a:rPr lang="th-TH" sz="1200" kern="12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    (ฉบับที่ 2) พ.ศ.</a:t>
                      </a:r>
                      <a:r>
                        <a:rPr lang="en-US" sz="1200" kern="12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2566</a:t>
                      </a:r>
                    </a:p>
                    <a:p>
                      <a:pPr>
                        <a:lnSpc>
                          <a:spcPct val="110000"/>
                        </a:lnSpc>
                        <a:spcAft>
                          <a:spcPts val="0"/>
                        </a:spcAft>
                      </a:pPr>
                      <a:r>
                        <a:rPr lang="en-US" sz="1200" kern="12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3</a:t>
                      </a:r>
                      <a:r>
                        <a:rPr lang="th-TH" sz="1200" kern="12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. ดำเนินการตามประกาศคณะกรรมการบริหารกองทุนพัฒนาบทบาทสตรี เรื่อง มาตรการไกล่เกลี่ยและประนีประนอมยอมความกรณีลูกหนี้ผิดนัด</a:t>
                      </a:r>
                      <a:endParaRPr lang="en-US" sz="1200" kern="1200" dirty="0" smtClean="0">
                        <a:solidFill>
                          <a:schemeClr val="accent1">
                            <a:lumMod val="50000"/>
                          </a:schemeClr>
                        </a:solidFill>
                        <a:effectLst/>
                        <a:latin typeface="Chulabhorn Likit Text" panose="00000500000000000000" pitchFamily="50" charset="-34"/>
                        <a:ea typeface="+mn-ea"/>
                        <a:cs typeface="Chulabhorn Likit Text" panose="00000500000000000000" pitchFamily="50" charset="-34"/>
                      </a:endParaRPr>
                    </a:p>
                    <a:p>
                      <a:pPr marL="171450" indent="-171450">
                        <a:lnSpc>
                          <a:spcPct val="110000"/>
                        </a:lnSpc>
                        <a:spcAft>
                          <a:spcPts val="0"/>
                        </a:spcAft>
                        <a:buFontTx/>
                        <a:buChar char="-"/>
                      </a:pPr>
                      <a:r>
                        <a:rPr lang="th-TH" sz="1200" kern="12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สกส. ติดตามหนี้ค้างชำระกองทุนพัฒนาบทบาทสตรี กรณีหนี้ที่จะขาดอายุความ ณ วันที่ </a:t>
                      </a:r>
                      <a:r>
                        <a:rPr lang="en-US" sz="1200" kern="12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30 </a:t>
                      </a:r>
                      <a:r>
                        <a:rPr lang="th-TH" sz="1200" kern="12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ธันวาคม </a:t>
                      </a:r>
                      <a:r>
                        <a:rPr lang="en-US" sz="1200" kern="12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2565</a:t>
                      </a:r>
                      <a:r>
                        <a:rPr lang="th-TH" sz="1200" kern="12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 ถึง 30 เมษายน 25</a:t>
                      </a:r>
                      <a:r>
                        <a:rPr lang="en-US" sz="1200" kern="12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66 </a:t>
                      </a:r>
                      <a:r>
                        <a:rPr lang="th-TH" sz="1200" kern="12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เพื่อเร่งรัดติดตามและป้องกันมิให้หนี้ขาดอายุความ มิให้เกิดหนี้เสียและหนี้สูญ</a:t>
                      </a:r>
                      <a:endParaRPr lang="en-US" sz="1200" kern="1200" dirty="0" smtClean="0">
                        <a:solidFill>
                          <a:schemeClr val="accent1">
                            <a:lumMod val="50000"/>
                          </a:schemeClr>
                        </a:solidFill>
                        <a:effectLst/>
                        <a:latin typeface="Chulabhorn Likit Text" panose="00000500000000000000" pitchFamily="50" charset="-34"/>
                        <a:ea typeface="+mn-ea"/>
                        <a:cs typeface="Chulabhorn Likit Text" panose="00000500000000000000" pitchFamily="50" charset="-34"/>
                      </a:endParaRPr>
                    </a:p>
                  </a:txBody>
                  <a:tcP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th-TH" sz="1100" dirty="0">
                        <a:latin typeface="Chulabhorn Likit Text Light" panose="00000400000000000000" pitchFamily="50" charset="-34"/>
                        <a:cs typeface="Chulabhorn Likit Text Light" panose="00000400000000000000" pitchFamily="50" charset="-34"/>
                      </a:endParaRPr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th-TH" sz="1100" dirty="0">
                        <a:latin typeface="Chulabhorn Likit Text Light" panose="00000400000000000000" pitchFamily="50" charset="-34"/>
                        <a:cs typeface="Chulabhorn Likit Text Light" panose="00000400000000000000" pitchFamily="50" charset="-34"/>
                      </a:endParaRPr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th-TH" sz="1100" dirty="0">
                        <a:latin typeface="Chulabhorn Likit Text Light" panose="00000400000000000000" pitchFamily="50" charset="-34"/>
                        <a:cs typeface="Chulabhorn Likit Text Light" panose="00000400000000000000" pitchFamily="50" charset="-34"/>
                      </a:endParaRPr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th-TH" sz="1100" dirty="0">
                        <a:latin typeface="Chulabhorn Likit Text Light" panose="00000400000000000000" pitchFamily="50" charset="-34"/>
                        <a:cs typeface="Chulabhorn Likit Text Light" panose="00000400000000000000" pitchFamily="50" charset="-34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583013406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36362242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8" name="Group 37"/>
          <p:cNvGrpSpPr/>
          <p:nvPr/>
        </p:nvGrpSpPr>
        <p:grpSpPr>
          <a:xfrm>
            <a:off x="-23581" y="-271597"/>
            <a:ext cx="10216630" cy="1541268"/>
            <a:chOff x="-23581" y="-271597"/>
            <a:chExt cx="10216630" cy="1541268"/>
          </a:xfrm>
        </p:grpSpPr>
        <p:grpSp>
          <p:nvGrpSpPr>
            <p:cNvPr id="39" name="Group 38"/>
            <p:cNvGrpSpPr/>
            <p:nvPr/>
          </p:nvGrpSpPr>
          <p:grpSpPr>
            <a:xfrm>
              <a:off x="-23581" y="-271597"/>
              <a:ext cx="10193050" cy="1541268"/>
              <a:chOff x="-23581" y="-271597"/>
              <a:chExt cx="10193050" cy="1541268"/>
            </a:xfrm>
          </p:grpSpPr>
          <p:grpSp>
            <p:nvGrpSpPr>
              <p:cNvPr id="41" name="กลุ่ม 52">
                <a:extLst>
                  <a:ext uri="{FF2B5EF4-FFF2-40B4-BE49-F238E27FC236}">
                    <a16:creationId xmlns:a16="http://schemas.microsoft.com/office/drawing/2014/main" id="{84E5CB32-C22A-40FB-BE79-3F261B775F5E}"/>
                  </a:ext>
                </a:extLst>
              </p:cNvPr>
              <p:cNvGrpSpPr/>
              <p:nvPr/>
            </p:nvGrpSpPr>
            <p:grpSpPr>
              <a:xfrm>
                <a:off x="-23581" y="299"/>
                <a:ext cx="10193050" cy="674950"/>
                <a:chOff x="-29746" y="-164554"/>
                <a:chExt cx="9173747" cy="607455"/>
              </a:xfrm>
            </p:grpSpPr>
            <p:sp>
              <p:nvSpPr>
                <p:cNvPr id="45" name="สี่เหลี่ยมผืนผ้า: มุมมน 48">
                  <a:extLst>
                    <a:ext uri="{FF2B5EF4-FFF2-40B4-BE49-F238E27FC236}">
                      <a16:creationId xmlns:a16="http://schemas.microsoft.com/office/drawing/2014/main" id="{DCE62B95-9C16-4E87-82CC-AF99B1F01983}"/>
                    </a:ext>
                  </a:extLst>
                </p:cNvPr>
                <p:cNvSpPr/>
                <p:nvPr/>
              </p:nvSpPr>
              <p:spPr>
                <a:xfrm>
                  <a:off x="5692012" y="65211"/>
                  <a:ext cx="3441748" cy="377690"/>
                </a:xfrm>
                <a:prstGeom prst="roundRect">
                  <a:avLst/>
                </a:prstGeom>
                <a:gradFill flip="none" rotWithShape="1">
                  <a:gsLst>
                    <a:gs pos="0">
                      <a:srgbClr val="8E7300"/>
                    </a:gs>
                    <a:gs pos="51000">
                      <a:srgbClr val="FFFFFF"/>
                    </a:gs>
                    <a:gs pos="76000">
                      <a:srgbClr val="BC9800"/>
                    </a:gs>
                    <a:gs pos="24000">
                      <a:srgbClr val="BC9800"/>
                    </a:gs>
                    <a:gs pos="100000">
                      <a:srgbClr val="9A7D00"/>
                    </a:gs>
                  </a:gsLst>
                  <a:lin ang="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2000"/>
                </a:p>
              </p:txBody>
            </p:sp>
            <p:sp>
              <p:nvSpPr>
                <p:cNvPr id="46" name="สี่เหลี่ยมผืนผ้า 47">
                  <a:extLst>
                    <a:ext uri="{FF2B5EF4-FFF2-40B4-BE49-F238E27FC236}">
                      <a16:creationId xmlns:a16="http://schemas.microsoft.com/office/drawing/2014/main" id="{667204FE-3C1C-4980-AD32-890094B05AFC}"/>
                    </a:ext>
                  </a:extLst>
                </p:cNvPr>
                <p:cNvSpPr/>
                <p:nvPr/>
              </p:nvSpPr>
              <p:spPr>
                <a:xfrm>
                  <a:off x="-29746" y="-164554"/>
                  <a:ext cx="9173747" cy="517884"/>
                </a:xfrm>
                <a:prstGeom prst="rect">
                  <a:avLst/>
                </a:prstGeom>
                <a:gradFill flip="none" rotWithShape="1">
                  <a:gsLst>
                    <a:gs pos="0">
                      <a:srgbClr val="8E7300"/>
                    </a:gs>
                    <a:gs pos="51000">
                      <a:srgbClr val="FFFFFF"/>
                    </a:gs>
                    <a:gs pos="76000">
                      <a:srgbClr val="BC9800"/>
                    </a:gs>
                    <a:gs pos="24000">
                      <a:srgbClr val="BC9800"/>
                    </a:gs>
                    <a:gs pos="100000">
                      <a:srgbClr val="9A7D00"/>
                    </a:gs>
                  </a:gsLst>
                  <a:lin ang="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2000"/>
                </a:p>
              </p:txBody>
            </p:sp>
            <p:sp>
              <p:nvSpPr>
                <p:cNvPr id="47" name="แผนผังลำดับงาน: ป้อนข้อมูลด้วยตนเอง 4">
                  <a:extLst>
                    <a:ext uri="{FF2B5EF4-FFF2-40B4-BE49-F238E27FC236}">
                      <a16:creationId xmlns:a16="http://schemas.microsoft.com/office/drawing/2014/main" id="{CDB1064D-F2C9-4D02-9722-A4463B75D08B}"/>
                    </a:ext>
                  </a:extLst>
                </p:cNvPr>
                <p:cNvSpPr/>
                <p:nvPr/>
              </p:nvSpPr>
              <p:spPr>
                <a:xfrm>
                  <a:off x="5883027" y="51469"/>
                  <a:ext cx="3260973" cy="301861"/>
                </a:xfrm>
                <a:prstGeom prst="flowChartAlternateProcess">
                  <a:avLst/>
                </a:prstGeom>
                <a:solidFill>
                  <a:srgbClr val="00206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2000" dirty="0"/>
                </a:p>
              </p:txBody>
            </p:sp>
            <p:sp>
              <p:nvSpPr>
                <p:cNvPr id="48" name="สี่เหลี่ยมผืนผ้า 3">
                  <a:extLst>
                    <a:ext uri="{FF2B5EF4-FFF2-40B4-BE49-F238E27FC236}">
                      <a16:creationId xmlns:a16="http://schemas.microsoft.com/office/drawing/2014/main" id="{8493D4F4-6FD8-4552-904E-DB7274115DA0}"/>
                    </a:ext>
                  </a:extLst>
                </p:cNvPr>
                <p:cNvSpPr/>
                <p:nvPr/>
              </p:nvSpPr>
              <p:spPr>
                <a:xfrm>
                  <a:off x="-29746" y="-164554"/>
                  <a:ext cx="9173747" cy="432048"/>
                </a:xfrm>
                <a:prstGeom prst="rect">
                  <a:avLst/>
                </a:prstGeom>
                <a:solidFill>
                  <a:srgbClr val="00206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2000"/>
                </a:p>
              </p:txBody>
            </p:sp>
          </p:grpSp>
          <p:grpSp>
            <p:nvGrpSpPr>
              <p:cNvPr id="42" name="กลุ่ม 9">
                <a:extLst>
                  <a:ext uri="{FF2B5EF4-FFF2-40B4-BE49-F238E27FC236}">
                    <a16:creationId xmlns:a16="http://schemas.microsoft.com/office/drawing/2014/main" id="{D2312BD0-5401-4FDB-9FF3-B1382B3C9639}"/>
                  </a:ext>
                </a:extLst>
              </p:cNvPr>
              <p:cNvGrpSpPr/>
              <p:nvPr/>
            </p:nvGrpSpPr>
            <p:grpSpPr>
              <a:xfrm>
                <a:off x="5792566" y="-271597"/>
                <a:ext cx="1899096" cy="1541268"/>
                <a:chOff x="5491686" y="-481268"/>
                <a:chExt cx="1709187" cy="1387141"/>
              </a:xfrm>
            </p:grpSpPr>
            <p:sp>
              <p:nvSpPr>
                <p:cNvPr id="43" name="วงรี 13">
                  <a:extLst>
                    <a:ext uri="{FF2B5EF4-FFF2-40B4-BE49-F238E27FC236}">
                      <a16:creationId xmlns:a16="http://schemas.microsoft.com/office/drawing/2014/main" id="{722B5707-C41F-4885-825E-D2676CEE49E1}"/>
                    </a:ext>
                  </a:extLst>
                </p:cNvPr>
                <p:cNvSpPr/>
                <p:nvPr/>
              </p:nvSpPr>
              <p:spPr>
                <a:xfrm>
                  <a:off x="5491686" y="-481268"/>
                  <a:ext cx="1709187" cy="1387141"/>
                </a:xfrm>
                <a:prstGeom prst="ellipse">
                  <a:avLst/>
                </a:prstGeom>
                <a:solidFill>
                  <a:srgbClr val="FBF7F1"/>
                </a:solidFill>
                <a:ln>
                  <a:noFill/>
                </a:ln>
                <a:effectLst>
                  <a:softEdge rad="3175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2000"/>
                </a:p>
              </p:txBody>
            </p:sp>
            <p:pic>
              <p:nvPicPr>
                <p:cNvPr id="44" name="รูปภาพ 65">
                  <a:extLst>
                    <a:ext uri="{FF2B5EF4-FFF2-40B4-BE49-F238E27FC236}">
                      <a16:creationId xmlns:a16="http://schemas.microsoft.com/office/drawing/2014/main" id="{EF9B53AA-6A14-4E04-B937-D6234A306BD7}"/>
                    </a:ext>
                  </a:extLst>
                </p:cNvPr>
                <p:cNvPicPr>
                  <a:picLocks noChangeAspect="1"/>
                </p:cNvPicPr>
                <p:nvPr/>
              </p:nvPicPr>
              <p:blipFill rotWithShape="1">
                <a:blip r:embed="rId3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r="65168" b="30186"/>
                <a:stretch/>
              </p:blipFill>
              <p:spPr>
                <a:xfrm>
                  <a:off x="5978910" y="-202056"/>
                  <a:ext cx="857563" cy="565764"/>
                </a:xfrm>
                <a:custGeom>
                  <a:avLst/>
                  <a:gdLst>
                    <a:gd name="connsiteX0" fmla="*/ 0 w 1500565"/>
                    <a:gd name="connsiteY0" fmla="*/ 0 h 990006"/>
                    <a:gd name="connsiteX1" fmla="*/ 1500565 w 1500565"/>
                    <a:gd name="connsiteY1" fmla="*/ 0 h 990006"/>
                    <a:gd name="connsiteX2" fmla="*/ 1500565 w 1500565"/>
                    <a:gd name="connsiteY2" fmla="*/ 699241 h 990006"/>
                    <a:gd name="connsiteX3" fmla="*/ 1454656 w 1500565"/>
                    <a:gd name="connsiteY3" fmla="*/ 699241 h 990006"/>
                    <a:gd name="connsiteX4" fmla="*/ 1454656 w 1500565"/>
                    <a:gd name="connsiteY4" fmla="*/ 958222 h 990006"/>
                    <a:gd name="connsiteX5" fmla="*/ 1500565 w 1500565"/>
                    <a:gd name="connsiteY5" fmla="*/ 958222 h 990006"/>
                    <a:gd name="connsiteX6" fmla="*/ 1500565 w 1500565"/>
                    <a:gd name="connsiteY6" fmla="*/ 990006 h 990006"/>
                    <a:gd name="connsiteX7" fmla="*/ 0 w 1500565"/>
                    <a:gd name="connsiteY7" fmla="*/ 990006 h 9900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00565" h="990006">
                      <a:moveTo>
                        <a:pt x="0" y="0"/>
                      </a:moveTo>
                      <a:lnTo>
                        <a:pt x="1500565" y="0"/>
                      </a:lnTo>
                      <a:lnTo>
                        <a:pt x="1500565" y="699241"/>
                      </a:lnTo>
                      <a:lnTo>
                        <a:pt x="1454656" y="699241"/>
                      </a:lnTo>
                      <a:lnTo>
                        <a:pt x="1454656" y="958222"/>
                      </a:lnTo>
                      <a:lnTo>
                        <a:pt x="1500565" y="958222"/>
                      </a:lnTo>
                      <a:lnTo>
                        <a:pt x="1500565" y="990006"/>
                      </a:lnTo>
                      <a:lnTo>
                        <a:pt x="0" y="990006"/>
                      </a:lnTo>
                      <a:close/>
                    </a:path>
                  </a:pathLst>
                </a:custGeom>
              </p:spPr>
            </p:pic>
          </p:grpSp>
        </p:grpSp>
        <p:sp>
          <p:nvSpPr>
            <p:cNvPr id="40" name="กล่องข้อความ 8">
              <a:extLst>
                <a:ext uri="{FF2B5EF4-FFF2-40B4-BE49-F238E27FC236}">
                  <a16:creationId xmlns:a16="http://schemas.microsoft.com/office/drawing/2014/main" id="{BF84CABE-5C70-4013-8958-0D4F9CD0D474}"/>
                </a:ext>
              </a:extLst>
            </p:cNvPr>
            <p:cNvSpPr txBox="1"/>
            <p:nvPr/>
          </p:nvSpPr>
          <p:spPr>
            <a:xfrm>
              <a:off x="7699853" y="30291"/>
              <a:ext cx="2493196" cy="52629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lnSpc>
                  <a:spcPct val="120000"/>
                </a:lnSpc>
              </a:pPr>
              <a:r>
                <a:rPr lang="en-US" sz="1200" b="1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Chulabhorn Likit Text" panose="00000500000000000000" pitchFamily="50" charset="-34"/>
                  <a:cs typeface="Chulabhorn Likit Text" panose="00000500000000000000" pitchFamily="50" charset="-34"/>
                </a:rPr>
                <a:t>60 </a:t>
              </a:r>
              <a:r>
                <a:rPr lang="th-TH" sz="1200" b="1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Chulabhorn Likit Text" panose="00000500000000000000" pitchFamily="50" charset="-34"/>
                  <a:cs typeface="Chulabhorn Likit Text" panose="00000500000000000000" pitchFamily="50" charset="-34"/>
                </a:rPr>
                <a:t>ปี กรมการพัฒนาชุมชน</a:t>
              </a:r>
            </a:p>
            <a:p>
              <a:pPr>
                <a:lnSpc>
                  <a:spcPct val="120000"/>
                </a:lnSpc>
              </a:pPr>
              <a:r>
                <a:rPr lang="th-TH" sz="1200" b="1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Chulabhorn Likit Text" panose="00000500000000000000" pitchFamily="50" charset="-34"/>
                  <a:cs typeface="Chulabhorn Likit Text" panose="00000500000000000000" pitchFamily="50" charset="-34"/>
                </a:rPr>
                <a:t>สร้างสรรค์ชุมชน สร้างคน สร้างชาติ</a:t>
              </a:r>
              <a:endParaRPr lang="en-US" sz="12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hulabhorn Likit Text" panose="00000500000000000000" pitchFamily="50" charset="-34"/>
                <a:cs typeface="Chulabhorn Likit Text" panose="00000500000000000000" pitchFamily="50" charset="-34"/>
              </a:endParaRPr>
            </a:p>
          </p:txBody>
        </p:sp>
      </p:grpSp>
      <p:grpSp>
        <p:nvGrpSpPr>
          <p:cNvPr id="49" name="กลุ่ม 34"/>
          <p:cNvGrpSpPr/>
          <p:nvPr/>
        </p:nvGrpSpPr>
        <p:grpSpPr>
          <a:xfrm>
            <a:off x="216981" y="780104"/>
            <a:ext cx="3782589" cy="523183"/>
            <a:chOff x="204478" y="2499742"/>
            <a:chExt cx="3551339" cy="470863"/>
          </a:xfrm>
          <a:effectLst>
            <a:outerShdw blurRad="50800" dist="50800" dir="5400000" algn="ctr" rotWithShape="0">
              <a:srgbClr val="000000">
                <a:alpha val="80000"/>
              </a:srgbClr>
            </a:outerShdw>
          </a:effectLst>
        </p:grpSpPr>
        <p:grpSp>
          <p:nvGrpSpPr>
            <p:cNvPr id="56" name="กลุ่ม 17"/>
            <p:cNvGrpSpPr/>
            <p:nvPr/>
          </p:nvGrpSpPr>
          <p:grpSpPr>
            <a:xfrm>
              <a:off x="204478" y="2499742"/>
              <a:ext cx="3551339" cy="470863"/>
              <a:chOff x="376926" y="1177925"/>
              <a:chExt cx="4676112" cy="470863"/>
            </a:xfrm>
          </p:grpSpPr>
          <p:sp>
            <p:nvSpPr>
              <p:cNvPr id="58" name="สี่เหลี่ยมผืนผ้ามุมมน 10"/>
              <p:cNvSpPr/>
              <p:nvPr/>
            </p:nvSpPr>
            <p:spPr>
              <a:xfrm>
                <a:off x="503239" y="1177925"/>
                <a:ext cx="4549799" cy="461963"/>
              </a:xfrm>
              <a:prstGeom prst="roundRect">
                <a:avLst/>
              </a:prstGeom>
              <a:solidFill>
                <a:srgbClr val="E7E5DD"/>
              </a:solidFill>
              <a:ln>
                <a:noFill/>
              </a:ln>
              <a:effectLst/>
            </p:spPr>
            <p:style>
              <a:lnRef idx="1">
                <a:schemeClr val="accent6"/>
              </a:lnRef>
              <a:fillRef idx="3">
                <a:schemeClr val="accent6"/>
              </a:fillRef>
              <a:effectRef idx="2">
                <a:schemeClr val="accent6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defTabSz="761945">
                  <a:defRPr/>
                </a:pPr>
                <a:endParaRPr lang="th-TH" sz="2000" b="1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59" name="สี่เหลี่ยมผืนผ้ามุมมน 10"/>
              <p:cNvSpPr/>
              <p:nvPr/>
            </p:nvSpPr>
            <p:spPr>
              <a:xfrm>
                <a:off x="376926" y="1186825"/>
                <a:ext cx="4172666" cy="461963"/>
              </a:xfrm>
              <a:prstGeom prst="roundRect">
                <a:avLst/>
              </a:prstGeom>
              <a:solidFill>
                <a:srgbClr val="ABA387"/>
              </a:solidFill>
              <a:ln>
                <a:noFill/>
              </a:ln>
              <a:effectLst/>
            </p:spPr>
            <p:style>
              <a:lnRef idx="1">
                <a:schemeClr val="accent6"/>
              </a:lnRef>
              <a:fillRef idx="3">
                <a:schemeClr val="accent6"/>
              </a:fillRef>
              <a:effectRef idx="2">
                <a:schemeClr val="accent6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defTabSz="761945">
                  <a:defRPr/>
                </a:pPr>
                <a:endParaRPr lang="th-TH" sz="2000" b="1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60" name="สี่เหลี่ยมผืนผ้ามุมมน 10"/>
              <p:cNvSpPr/>
              <p:nvPr/>
            </p:nvSpPr>
            <p:spPr>
              <a:xfrm>
                <a:off x="376927" y="1181109"/>
                <a:ext cx="4082923" cy="464821"/>
              </a:xfrm>
              <a:prstGeom prst="roundRect">
                <a:avLst/>
              </a:prstGeom>
              <a:solidFill>
                <a:srgbClr val="D6D2C4"/>
              </a:solidFill>
              <a:ln>
                <a:noFill/>
              </a:ln>
              <a:effectLst/>
            </p:spPr>
            <p:style>
              <a:lnRef idx="1">
                <a:schemeClr val="accent6"/>
              </a:lnRef>
              <a:fillRef idx="3">
                <a:schemeClr val="accent6"/>
              </a:fillRef>
              <a:effectRef idx="2">
                <a:schemeClr val="accent6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marL="596188" indent="-596188">
                  <a:lnSpc>
                    <a:spcPct val="150000"/>
                  </a:lnSpc>
                  <a:defRPr/>
                </a:pPr>
                <a:r>
                  <a:rPr lang="th-TH" sz="1500" b="1" dirty="0">
                    <a:solidFill>
                      <a:schemeClr val="tx1"/>
                    </a:solidFill>
                    <a:latin typeface="Chulabhorn Likit Text" panose="00000500000000000000" pitchFamily="50" charset="-34"/>
                    <a:cs typeface="Chulabhorn Likit Text" panose="00000500000000000000" pitchFamily="50" charset="-34"/>
                  </a:rPr>
                  <a:t>วาระที่ </a:t>
                </a:r>
                <a:r>
                  <a:rPr lang="en-US" sz="1500" b="1" dirty="0">
                    <a:solidFill>
                      <a:schemeClr val="tx1"/>
                    </a:solidFill>
                    <a:latin typeface="Chulabhorn Likit Text" panose="00000500000000000000" pitchFamily="50" charset="-34"/>
                    <a:cs typeface="Chulabhorn Likit Text" panose="00000500000000000000" pitchFamily="50" charset="-34"/>
                  </a:rPr>
                  <a:t>4</a:t>
                </a:r>
                <a:r>
                  <a:rPr lang="th-TH" sz="1500" b="1" dirty="0">
                    <a:solidFill>
                      <a:schemeClr val="tx1"/>
                    </a:solidFill>
                    <a:latin typeface="Chulabhorn Likit Text" panose="00000500000000000000" pitchFamily="50" charset="-34"/>
                    <a:cs typeface="Chulabhorn Likit Text" panose="00000500000000000000" pitchFamily="50" charset="-34"/>
                  </a:rPr>
                  <a:t> </a:t>
                </a:r>
                <a:r>
                  <a:rPr lang="en-US" sz="1500" b="1" dirty="0">
                    <a:solidFill>
                      <a:schemeClr val="tx1"/>
                    </a:solidFill>
                    <a:latin typeface="Chulabhorn Likit Text" panose="00000500000000000000" pitchFamily="50" charset="-34"/>
                    <a:cs typeface="Chulabhorn Likit Text" panose="00000500000000000000" pitchFamily="50" charset="-34"/>
                  </a:rPr>
                  <a:t>:</a:t>
                </a:r>
                <a:r>
                  <a:rPr lang="th-TH" sz="1500" b="1" dirty="0">
                    <a:solidFill>
                      <a:schemeClr val="tx1"/>
                    </a:solidFill>
                    <a:latin typeface="Chulabhorn Likit Text" panose="00000500000000000000" pitchFamily="50" charset="-34"/>
                    <a:cs typeface="Chulabhorn Likit Text" panose="00000500000000000000" pitchFamily="50" charset="-34"/>
                  </a:rPr>
                  <a:t> เพื่อทราบ</a:t>
                </a:r>
              </a:p>
            </p:txBody>
          </p:sp>
        </p:grpSp>
        <p:sp>
          <p:nvSpPr>
            <p:cNvPr id="57" name="สี่เหลี่ยมผืนผ้า 36"/>
            <p:cNvSpPr/>
            <p:nvPr/>
          </p:nvSpPr>
          <p:spPr>
            <a:xfrm>
              <a:off x="3393719" y="2587857"/>
              <a:ext cx="328211" cy="360098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US" sz="2000" b="1" dirty="0">
                  <a:latin typeface="Chulabhorn Likit Text" panose="00000500000000000000" pitchFamily="50" charset="-34"/>
                  <a:cs typeface="Chulabhorn Likit Text" panose="00000500000000000000" pitchFamily="50" charset="-34"/>
                </a:rPr>
                <a:t>4</a:t>
              </a:r>
              <a:endParaRPr lang="th-TH" sz="2000" dirty="0">
                <a:latin typeface="Chulabhorn Likit Text" panose="00000500000000000000" pitchFamily="50" charset="-34"/>
                <a:cs typeface="Chulabhorn Likit Text" panose="00000500000000000000" pitchFamily="50" charset="-34"/>
              </a:endParaRPr>
            </a:p>
          </p:txBody>
        </p:sp>
      </p:grpSp>
      <p:grpSp>
        <p:nvGrpSpPr>
          <p:cNvPr id="73" name="Group 72"/>
          <p:cNvGrpSpPr/>
          <p:nvPr/>
        </p:nvGrpSpPr>
        <p:grpSpPr>
          <a:xfrm>
            <a:off x="-23583" y="5154909"/>
            <a:ext cx="10183585" cy="694389"/>
            <a:chOff x="-23583" y="5134125"/>
            <a:chExt cx="10183585" cy="715174"/>
          </a:xfrm>
        </p:grpSpPr>
        <p:grpSp>
          <p:nvGrpSpPr>
            <p:cNvPr id="74" name="กลุ่ม 1">
              <a:extLst>
                <a:ext uri="{FF2B5EF4-FFF2-40B4-BE49-F238E27FC236}">
                  <a16:creationId xmlns:a16="http://schemas.microsoft.com/office/drawing/2014/main" id="{58DAA6D8-19A9-434E-BD10-9F227ECAADEE}"/>
                </a:ext>
              </a:extLst>
            </p:cNvPr>
            <p:cNvGrpSpPr/>
            <p:nvPr/>
          </p:nvGrpSpPr>
          <p:grpSpPr>
            <a:xfrm>
              <a:off x="-23583" y="5274993"/>
              <a:ext cx="10183585" cy="470079"/>
              <a:chOff x="-21226" y="4621292"/>
              <a:chExt cx="9165227" cy="561020"/>
            </a:xfrm>
          </p:grpSpPr>
          <p:grpSp>
            <p:nvGrpSpPr>
              <p:cNvPr id="81" name="กลุ่ม 7">
                <a:extLst>
                  <a:ext uri="{FF2B5EF4-FFF2-40B4-BE49-F238E27FC236}">
                    <a16:creationId xmlns:a16="http://schemas.microsoft.com/office/drawing/2014/main" id="{30C28730-7CDF-4231-A774-6A7122EB4AEA}"/>
                  </a:ext>
                </a:extLst>
              </p:cNvPr>
              <p:cNvGrpSpPr/>
              <p:nvPr/>
            </p:nvGrpSpPr>
            <p:grpSpPr>
              <a:xfrm>
                <a:off x="-21226" y="4635401"/>
                <a:ext cx="5133813" cy="546911"/>
                <a:chOff x="-45702" y="6428830"/>
                <a:chExt cx="7109733" cy="450425"/>
              </a:xfrm>
            </p:grpSpPr>
            <p:sp>
              <p:nvSpPr>
                <p:cNvPr id="85" name="รูปแบบอิสระ: รูปร่าง 55">
                  <a:extLst>
                    <a:ext uri="{FF2B5EF4-FFF2-40B4-BE49-F238E27FC236}">
                      <a16:creationId xmlns:a16="http://schemas.microsoft.com/office/drawing/2014/main" id="{447532BC-F1AF-418B-B954-69A21822D4D1}"/>
                    </a:ext>
                  </a:extLst>
                </p:cNvPr>
                <p:cNvSpPr/>
                <p:nvPr/>
              </p:nvSpPr>
              <p:spPr>
                <a:xfrm>
                  <a:off x="-16309" y="6508953"/>
                  <a:ext cx="6875685" cy="339767"/>
                </a:xfrm>
                <a:custGeom>
                  <a:avLst/>
                  <a:gdLst>
                    <a:gd name="connsiteX0" fmla="*/ 0 w 6028447"/>
                    <a:gd name="connsiteY0" fmla="*/ 0 h 339767"/>
                    <a:gd name="connsiteX1" fmla="*/ 6028447 w 6028447"/>
                    <a:gd name="connsiteY1" fmla="*/ 0 h 339767"/>
                    <a:gd name="connsiteX2" fmla="*/ 5679852 w 6028447"/>
                    <a:gd name="connsiteY2" fmla="*/ 339767 h 339767"/>
                    <a:gd name="connsiteX3" fmla="*/ 0 w 6028447"/>
                    <a:gd name="connsiteY3" fmla="*/ 339767 h 339767"/>
                    <a:gd name="connsiteX4" fmla="*/ 0 w 6028447"/>
                    <a:gd name="connsiteY4" fmla="*/ 0 h 3397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028447" h="339767">
                      <a:moveTo>
                        <a:pt x="0" y="0"/>
                      </a:moveTo>
                      <a:lnTo>
                        <a:pt x="6028447" y="0"/>
                      </a:lnTo>
                      <a:lnTo>
                        <a:pt x="5679852" y="339767"/>
                      </a:lnTo>
                      <a:lnTo>
                        <a:pt x="0" y="33976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th-TH" sz="2000" dirty="0"/>
                </a:p>
              </p:txBody>
            </p:sp>
            <p:sp>
              <p:nvSpPr>
                <p:cNvPr id="86" name="รูปแบบอิสระ: รูปร่าง 50">
                  <a:extLst>
                    <a:ext uri="{FF2B5EF4-FFF2-40B4-BE49-F238E27FC236}">
                      <a16:creationId xmlns:a16="http://schemas.microsoft.com/office/drawing/2014/main" id="{72AD55B9-27A4-40A2-86AD-A09FD1FBB379}"/>
                    </a:ext>
                  </a:extLst>
                </p:cNvPr>
                <p:cNvSpPr/>
                <p:nvPr/>
              </p:nvSpPr>
              <p:spPr>
                <a:xfrm>
                  <a:off x="-45702" y="6433550"/>
                  <a:ext cx="7025615" cy="426691"/>
                </a:xfrm>
                <a:custGeom>
                  <a:avLst/>
                  <a:gdLst>
                    <a:gd name="connsiteX0" fmla="*/ 0 w 6123140"/>
                    <a:gd name="connsiteY0" fmla="*/ 0 h 426691"/>
                    <a:gd name="connsiteX1" fmla="*/ 6123140 w 6123140"/>
                    <a:gd name="connsiteY1" fmla="*/ 0 h 426691"/>
                    <a:gd name="connsiteX2" fmla="*/ 6008569 w 6123140"/>
                    <a:gd name="connsiteY2" fmla="*/ 111669 h 426691"/>
                    <a:gd name="connsiteX3" fmla="*/ 5685361 w 6123140"/>
                    <a:gd name="connsiteY3" fmla="*/ 426691 h 426691"/>
                    <a:gd name="connsiteX4" fmla="*/ 5679852 w 6123140"/>
                    <a:gd name="connsiteY4" fmla="*/ 426691 h 426691"/>
                    <a:gd name="connsiteX5" fmla="*/ 6028447 w 6123140"/>
                    <a:gd name="connsiteY5" fmla="*/ 86924 h 426691"/>
                    <a:gd name="connsiteX6" fmla="*/ 0 w 6123140"/>
                    <a:gd name="connsiteY6" fmla="*/ 86924 h 426691"/>
                    <a:gd name="connsiteX7" fmla="*/ 0 w 6123140"/>
                    <a:gd name="connsiteY7" fmla="*/ 0 h 4266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123140" h="426691">
                      <a:moveTo>
                        <a:pt x="0" y="0"/>
                      </a:moveTo>
                      <a:lnTo>
                        <a:pt x="6123140" y="0"/>
                      </a:lnTo>
                      <a:lnTo>
                        <a:pt x="6008569" y="111669"/>
                      </a:lnTo>
                      <a:lnTo>
                        <a:pt x="5685361" y="426691"/>
                      </a:lnTo>
                      <a:lnTo>
                        <a:pt x="5679852" y="426691"/>
                      </a:lnTo>
                      <a:lnTo>
                        <a:pt x="6028447" y="86924"/>
                      </a:lnTo>
                      <a:lnTo>
                        <a:pt x="0" y="8692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>
                  <a:gsLst>
                    <a:gs pos="0">
                      <a:srgbClr val="FBE4AE"/>
                    </a:gs>
                    <a:gs pos="13000">
                      <a:srgbClr val="BD922A"/>
                    </a:gs>
                    <a:gs pos="21001">
                      <a:srgbClr val="BD922A"/>
                    </a:gs>
                    <a:gs pos="63000">
                      <a:srgbClr val="FBE4AE"/>
                    </a:gs>
                    <a:gs pos="67000">
                      <a:srgbClr val="BD922A"/>
                    </a:gs>
                    <a:gs pos="69000">
                      <a:srgbClr val="835E17"/>
                    </a:gs>
                    <a:gs pos="82001">
                      <a:srgbClr val="A28949"/>
                    </a:gs>
                    <a:gs pos="100000">
                      <a:srgbClr val="FAE3B7"/>
                    </a:gs>
                  </a:gsLst>
                  <a:lin ang="0" scaled="1"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th-TH" sz="2000" dirty="0"/>
                </a:p>
              </p:txBody>
            </p:sp>
            <p:sp>
              <p:nvSpPr>
                <p:cNvPr id="87" name="รูปแบบอิสระ: รูปร่าง 49">
                  <a:extLst>
                    <a:ext uri="{FF2B5EF4-FFF2-40B4-BE49-F238E27FC236}">
                      <a16:creationId xmlns:a16="http://schemas.microsoft.com/office/drawing/2014/main" id="{0CC04605-512B-40BA-BB6C-C4CA6329F254}"/>
                    </a:ext>
                  </a:extLst>
                </p:cNvPr>
                <p:cNvSpPr/>
                <p:nvPr/>
              </p:nvSpPr>
              <p:spPr>
                <a:xfrm rot="380166">
                  <a:off x="6515308" y="6428830"/>
                  <a:ext cx="548723" cy="450425"/>
                </a:xfrm>
                <a:custGeom>
                  <a:avLst/>
                  <a:gdLst>
                    <a:gd name="connsiteX0" fmla="*/ 411471 w 524882"/>
                    <a:gd name="connsiteY0" fmla="*/ 0 h 426691"/>
                    <a:gd name="connsiteX1" fmla="*/ 524882 w 524882"/>
                    <a:gd name="connsiteY1" fmla="*/ 0 h 426691"/>
                    <a:gd name="connsiteX2" fmla="*/ 113411 w 524882"/>
                    <a:gd name="connsiteY2" fmla="*/ 426691 h 426691"/>
                    <a:gd name="connsiteX3" fmla="*/ 0 w 524882"/>
                    <a:gd name="connsiteY3" fmla="*/ 426691 h 426691"/>
                    <a:gd name="connsiteX4" fmla="*/ 411471 w 524882"/>
                    <a:gd name="connsiteY4" fmla="*/ 0 h 4266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24882" h="426691">
                      <a:moveTo>
                        <a:pt x="411471" y="0"/>
                      </a:moveTo>
                      <a:lnTo>
                        <a:pt x="524882" y="0"/>
                      </a:lnTo>
                      <a:lnTo>
                        <a:pt x="113411" y="426691"/>
                      </a:lnTo>
                      <a:lnTo>
                        <a:pt x="0" y="426691"/>
                      </a:lnTo>
                      <a:lnTo>
                        <a:pt x="411471" y="0"/>
                      </a:ln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FBE4AE"/>
                    </a:gs>
                    <a:gs pos="13000">
                      <a:srgbClr val="BD922A"/>
                    </a:gs>
                    <a:gs pos="21001">
                      <a:srgbClr val="BD922A"/>
                    </a:gs>
                    <a:gs pos="63000">
                      <a:srgbClr val="FBE4AE"/>
                    </a:gs>
                    <a:gs pos="67000">
                      <a:srgbClr val="BD922A"/>
                    </a:gs>
                    <a:gs pos="69000">
                      <a:srgbClr val="835E17"/>
                    </a:gs>
                    <a:gs pos="82001">
                      <a:srgbClr val="A28949"/>
                    </a:gs>
                    <a:gs pos="100000">
                      <a:srgbClr val="FAE3B7"/>
                    </a:gs>
                  </a:gsLst>
                  <a:path path="circle">
                    <a:fillToRect l="100000" b="100000"/>
                  </a:path>
                  <a:tileRect t="-100000" r="-100000"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th-TH" sz="2000"/>
                </a:p>
              </p:txBody>
            </p:sp>
          </p:grpSp>
          <p:grpSp>
            <p:nvGrpSpPr>
              <p:cNvPr id="82" name="กลุ่ม 4">
                <a:extLst>
                  <a:ext uri="{FF2B5EF4-FFF2-40B4-BE49-F238E27FC236}">
                    <a16:creationId xmlns:a16="http://schemas.microsoft.com/office/drawing/2014/main" id="{33080593-C486-4A4E-A259-28A964353B4D}"/>
                  </a:ext>
                </a:extLst>
              </p:cNvPr>
              <p:cNvGrpSpPr/>
              <p:nvPr/>
            </p:nvGrpSpPr>
            <p:grpSpPr>
              <a:xfrm>
                <a:off x="7524888" y="4621292"/>
                <a:ext cx="1619113" cy="531030"/>
                <a:chOff x="9543115" y="6415804"/>
                <a:chExt cx="2661401" cy="453428"/>
              </a:xfrm>
            </p:grpSpPr>
            <p:sp>
              <p:nvSpPr>
                <p:cNvPr id="83" name="รูปแบบอิสระ: รูปร่าง 38">
                  <a:extLst>
                    <a:ext uri="{FF2B5EF4-FFF2-40B4-BE49-F238E27FC236}">
                      <a16:creationId xmlns:a16="http://schemas.microsoft.com/office/drawing/2014/main" id="{18287458-5345-45BB-A7B2-0AE1DDE4E433}"/>
                    </a:ext>
                  </a:extLst>
                </p:cNvPr>
                <p:cNvSpPr/>
                <p:nvPr/>
              </p:nvSpPr>
              <p:spPr>
                <a:xfrm>
                  <a:off x="9543115" y="6415804"/>
                  <a:ext cx="2661398" cy="441288"/>
                </a:xfrm>
                <a:custGeom>
                  <a:avLst/>
                  <a:gdLst>
                    <a:gd name="connsiteX0" fmla="*/ 437779 w 1373020"/>
                    <a:gd name="connsiteY0" fmla="*/ 0 h 426691"/>
                    <a:gd name="connsiteX1" fmla="*/ 1373020 w 1373020"/>
                    <a:gd name="connsiteY1" fmla="*/ 0 h 426691"/>
                    <a:gd name="connsiteX2" fmla="*/ 1373020 w 1373020"/>
                    <a:gd name="connsiteY2" fmla="*/ 426691 h 426691"/>
                    <a:gd name="connsiteX3" fmla="*/ 0 w 1373020"/>
                    <a:gd name="connsiteY3" fmla="*/ 426691 h 426691"/>
                    <a:gd name="connsiteX4" fmla="*/ 323208 w 1373020"/>
                    <a:gd name="connsiteY4" fmla="*/ 111669 h 426691"/>
                    <a:gd name="connsiteX5" fmla="*/ 437779 w 1373020"/>
                    <a:gd name="connsiteY5" fmla="*/ 0 h 4266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73020" h="426691">
                      <a:moveTo>
                        <a:pt x="437779" y="0"/>
                      </a:moveTo>
                      <a:lnTo>
                        <a:pt x="1373020" y="0"/>
                      </a:lnTo>
                      <a:lnTo>
                        <a:pt x="1373020" y="426691"/>
                      </a:lnTo>
                      <a:lnTo>
                        <a:pt x="0" y="426691"/>
                      </a:lnTo>
                      <a:lnTo>
                        <a:pt x="323208" y="111669"/>
                      </a:lnTo>
                      <a:lnTo>
                        <a:pt x="437779" y="0"/>
                      </a:lnTo>
                      <a:close/>
                    </a:path>
                  </a:pathLst>
                </a:custGeom>
                <a:gradFill>
                  <a:gsLst>
                    <a:gs pos="0">
                      <a:srgbClr val="FBE4AE"/>
                    </a:gs>
                    <a:gs pos="13000">
                      <a:srgbClr val="BD922A"/>
                    </a:gs>
                    <a:gs pos="21001">
                      <a:srgbClr val="BD922A"/>
                    </a:gs>
                    <a:gs pos="63000">
                      <a:srgbClr val="FBE4AE"/>
                    </a:gs>
                    <a:gs pos="67000">
                      <a:srgbClr val="BD922A"/>
                    </a:gs>
                    <a:gs pos="69000">
                      <a:srgbClr val="835E17"/>
                    </a:gs>
                    <a:gs pos="82001">
                      <a:srgbClr val="A28949"/>
                    </a:gs>
                    <a:gs pos="100000">
                      <a:srgbClr val="FAE3B7"/>
                    </a:gs>
                  </a:gsLst>
                  <a:lin ang="0" scaled="1"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th-TH" sz="2000"/>
                </a:p>
              </p:txBody>
            </p:sp>
            <p:sp>
              <p:nvSpPr>
                <p:cNvPr id="84" name="รูปแบบอิสระ: รูปร่าง 31">
                  <a:extLst>
                    <a:ext uri="{FF2B5EF4-FFF2-40B4-BE49-F238E27FC236}">
                      <a16:creationId xmlns:a16="http://schemas.microsoft.com/office/drawing/2014/main" id="{CB515603-CB57-4A48-B8A7-C4BD2C469F4B}"/>
                    </a:ext>
                  </a:extLst>
                </p:cNvPr>
                <p:cNvSpPr/>
                <p:nvPr/>
              </p:nvSpPr>
              <p:spPr>
                <a:xfrm>
                  <a:off x="9543115" y="6510930"/>
                  <a:ext cx="2661401" cy="358302"/>
                </a:xfrm>
                <a:custGeom>
                  <a:avLst/>
                  <a:gdLst>
                    <a:gd name="connsiteX0" fmla="*/ 349528 w 1399340"/>
                    <a:gd name="connsiteY0" fmla="*/ 0 h 340675"/>
                    <a:gd name="connsiteX1" fmla="*/ 1399340 w 1399340"/>
                    <a:gd name="connsiteY1" fmla="*/ 0 h 340675"/>
                    <a:gd name="connsiteX2" fmla="*/ 1399340 w 1399340"/>
                    <a:gd name="connsiteY2" fmla="*/ 340675 h 340675"/>
                    <a:gd name="connsiteX3" fmla="*/ 0 w 1399340"/>
                    <a:gd name="connsiteY3" fmla="*/ 340675 h 340675"/>
                    <a:gd name="connsiteX4" fmla="*/ 349528 w 1399340"/>
                    <a:gd name="connsiteY4" fmla="*/ 0 h 3406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99340" h="340675">
                      <a:moveTo>
                        <a:pt x="349528" y="0"/>
                      </a:moveTo>
                      <a:lnTo>
                        <a:pt x="1399340" y="0"/>
                      </a:lnTo>
                      <a:lnTo>
                        <a:pt x="1399340" y="340675"/>
                      </a:lnTo>
                      <a:lnTo>
                        <a:pt x="0" y="340675"/>
                      </a:lnTo>
                      <a:lnTo>
                        <a:pt x="349528" y="0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th-TH" sz="2000"/>
                </a:p>
              </p:txBody>
            </p:sp>
          </p:grpSp>
        </p:grpSp>
        <p:pic>
          <p:nvPicPr>
            <p:cNvPr id="75" name="Picture 23">
              <a:extLst>
                <a:ext uri="{FF2B5EF4-FFF2-40B4-BE49-F238E27FC236}">
                  <a16:creationId xmlns:a16="http://schemas.microsoft.com/office/drawing/2014/main" id="{A9FCDA38-8F0B-49DF-8F2E-B899B1F3623D}"/>
                </a:ext>
              </a:extLst>
            </p:cNvPr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699853" y="5264104"/>
              <a:ext cx="625615" cy="408428"/>
            </a:xfrm>
            <a:prstGeom prst="rect">
              <a:avLst/>
            </a:prstGeom>
          </p:spPr>
        </p:pic>
        <p:pic>
          <p:nvPicPr>
            <p:cNvPr id="76" name="Picture 24">
              <a:extLst>
                <a:ext uri="{FF2B5EF4-FFF2-40B4-BE49-F238E27FC236}">
                  <a16:creationId xmlns:a16="http://schemas.microsoft.com/office/drawing/2014/main" id="{199745AA-CFB3-443D-A566-E11575BA5223}"/>
                </a:ext>
              </a:extLst>
            </p:cNvPr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440755" y="5252961"/>
              <a:ext cx="384697" cy="433336"/>
            </a:xfrm>
            <a:prstGeom prst="rect">
              <a:avLst/>
            </a:prstGeom>
          </p:spPr>
        </p:pic>
        <p:pic>
          <p:nvPicPr>
            <p:cNvPr id="77" name="Picture 35">
              <a:extLst>
                <a:ext uri="{FF2B5EF4-FFF2-40B4-BE49-F238E27FC236}">
                  <a16:creationId xmlns:a16="http://schemas.microsoft.com/office/drawing/2014/main" id="{9584FECB-F937-4F01-8CDD-C92F98A2F1BC}"/>
                </a:ext>
              </a:extLst>
            </p:cNvPr>
            <p:cNvPicPr>
              <a:picLocks noChangeAspect="1"/>
            </p:cNvPicPr>
            <p:nvPr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882063" y="5338458"/>
              <a:ext cx="373365" cy="309768"/>
            </a:xfrm>
            <a:prstGeom prst="rect">
              <a:avLst/>
            </a:prstGeom>
          </p:spPr>
        </p:pic>
        <p:pic>
          <p:nvPicPr>
            <p:cNvPr id="78" name="Picture 36">
              <a:extLst>
                <a:ext uri="{FF2B5EF4-FFF2-40B4-BE49-F238E27FC236}">
                  <a16:creationId xmlns:a16="http://schemas.microsoft.com/office/drawing/2014/main" id="{62FFD426-AD6C-47DA-99D3-A7217E240C18}"/>
                </a:ext>
              </a:extLst>
            </p:cNvPr>
            <p:cNvPicPr>
              <a:picLocks noChangeAspect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345100" y="5340250"/>
              <a:ext cx="281130" cy="303691"/>
            </a:xfrm>
            <a:prstGeom prst="rect">
              <a:avLst/>
            </a:prstGeom>
          </p:spPr>
        </p:pic>
        <p:pic>
          <p:nvPicPr>
            <p:cNvPr id="79" name="Picture 2" descr="C:\Users\Administrator\Desktop\change for good.png"/>
            <p:cNvPicPr>
              <a:picLocks noChangeAspect="1" noChangeArrowheads="1"/>
            </p:cNvPicPr>
            <p:nvPr/>
          </p:nvPicPr>
          <p:blipFill>
            <a:blip r:embed="rId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606130" y="5281839"/>
              <a:ext cx="890907" cy="501037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80" name="รูปแบบอิสระ: รูปร่าง 49">
              <a:extLst>
                <a:ext uri="{FF2B5EF4-FFF2-40B4-BE49-F238E27FC236}">
                  <a16:creationId xmlns:a16="http://schemas.microsoft.com/office/drawing/2014/main" id="{0CC04605-512B-40BA-BB6C-C4CA6329F254}"/>
                </a:ext>
              </a:extLst>
            </p:cNvPr>
            <p:cNvSpPr/>
            <p:nvPr/>
          </p:nvSpPr>
          <p:spPr>
            <a:xfrm rot="1816843">
              <a:off x="8384884" y="5134125"/>
              <a:ext cx="366819" cy="715174"/>
            </a:xfrm>
            <a:custGeom>
              <a:avLst/>
              <a:gdLst>
                <a:gd name="connsiteX0" fmla="*/ 411471 w 524882"/>
                <a:gd name="connsiteY0" fmla="*/ 0 h 426691"/>
                <a:gd name="connsiteX1" fmla="*/ 524882 w 524882"/>
                <a:gd name="connsiteY1" fmla="*/ 0 h 426691"/>
                <a:gd name="connsiteX2" fmla="*/ 113411 w 524882"/>
                <a:gd name="connsiteY2" fmla="*/ 426691 h 426691"/>
                <a:gd name="connsiteX3" fmla="*/ 0 w 524882"/>
                <a:gd name="connsiteY3" fmla="*/ 426691 h 426691"/>
                <a:gd name="connsiteX4" fmla="*/ 411471 w 524882"/>
                <a:gd name="connsiteY4" fmla="*/ 0 h 426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4882" h="426691">
                  <a:moveTo>
                    <a:pt x="411471" y="0"/>
                  </a:moveTo>
                  <a:lnTo>
                    <a:pt x="524882" y="0"/>
                  </a:lnTo>
                  <a:lnTo>
                    <a:pt x="113411" y="426691"/>
                  </a:lnTo>
                  <a:lnTo>
                    <a:pt x="0" y="426691"/>
                  </a:lnTo>
                  <a:lnTo>
                    <a:pt x="411471" y="0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BE4AE"/>
                </a:gs>
                <a:gs pos="13000">
                  <a:srgbClr val="BD922A"/>
                </a:gs>
                <a:gs pos="21001">
                  <a:srgbClr val="BD922A"/>
                </a:gs>
                <a:gs pos="63000">
                  <a:srgbClr val="FBE4AE"/>
                </a:gs>
                <a:gs pos="67000">
                  <a:srgbClr val="BD922A"/>
                </a:gs>
                <a:gs pos="69000">
                  <a:srgbClr val="835E17"/>
                </a:gs>
                <a:gs pos="82001">
                  <a:srgbClr val="A28949"/>
                </a:gs>
                <a:gs pos="100000">
                  <a:srgbClr val="FAE3B7"/>
                </a:gs>
              </a:gsLst>
              <a:path path="circle">
                <a:fillToRect l="100000" b="100000"/>
              </a:path>
              <a:tileRect t="-100000" r="-10000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th-TH" sz="2000"/>
            </a:p>
          </p:txBody>
        </p:sp>
      </p:grpSp>
      <p:sp>
        <p:nvSpPr>
          <p:cNvPr id="34" name="TextBox 7"/>
          <p:cNvSpPr txBox="1"/>
          <p:nvPr/>
        </p:nvSpPr>
        <p:spPr>
          <a:xfrm>
            <a:off x="216981" y="5442506"/>
            <a:ext cx="5166910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th-TH" sz="1000" b="1" dirty="0">
                <a:solidFill>
                  <a:schemeClr val="bg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เศรษฐกิจฐานรากมั่นคง ชุมชนเข้มแข็งอย่างยั่งยืน ด้วยหลักปรัชญาของเศรษฐกิจพอเพียง</a:t>
            </a:r>
          </a:p>
        </p:txBody>
      </p:sp>
      <p:sp>
        <p:nvSpPr>
          <p:cNvPr id="61" name="สี่เหลี่ยมผืนผ้า 21"/>
          <p:cNvSpPr/>
          <p:nvPr/>
        </p:nvSpPr>
        <p:spPr>
          <a:xfrm>
            <a:off x="4089626" y="773803"/>
            <a:ext cx="5939275" cy="429348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thaiDist">
              <a:lnSpc>
                <a:spcPct val="130000"/>
              </a:lnSpc>
            </a:pPr>
            <a:r>
              <a:rPr lang="th-TH" sz="1400" dirty="0"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4.1 รายงานผลการเบิกจ่ายตามแผนการดำเนินงานและแผนการใช้จ่ายงบประมาณ          </a:t>
            </a:r>
          </a:p>
          <a:p>
            <a:pPr>
              <a:lnSpc>
                <a:spcPct val="130000"/>
              </a:lnSpc>
            </a:pPr>
            <a:r>
              <a:rPr lang="th-TH" sz="1400" dirty="0" smtClean="0"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กองทุน</a:t>
            </a:r>
            <a:r>
              <a:rPr lang="th-TH" sz="1400" dirty="0"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พัฒนาบทบาทสตรี ประจำปีงบประมาณ พ.ศ. </a:t>
            </a:r>
            <a:r>
              <a:rPr lang="th-TH" sz="1400" dirty="0" smtClean="0"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2566</a:t>
            </a:r>
            <a:endParaRPr lang="th-TH" sz="1400" dirty="0">
              <a:latin typeface="Chulabhorn Likit Text" panose="00000500000000000000" pitchFamily="50" charset="-34"/>
              <a:cs typeface="Chulabhorn Likit Text" panose="00000500000000000000" pitchFamily="50" charset="-34"/>
            </a:endParaRPr>
          </a:p>
          <a:p>
            <a:pPr algn="thaiDist">
              <a:lnSpc>
                <a:spcPct val="130000"/>
              </a:lnSpc>
            </a:pPr>
            <a:r>
              <a:rPr lang="th-TH" sz="1400" dirty="0" smtClean="0"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4.2 </a:t>
            </a:r>
            <a:r>
              <a:rPr lang="th-TH" sz="1400" dirty="0"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รายงานผลการดำเนินงานการประเมินผลการดำเนินงานทุนหมุนเวียน ประจำปีบัญชี 2565 (ฉบับสมบูรณ์</a:t>
            </a:r>
            <a:r>
              <a:rPr lang="th-TH" sz="1400" dirty="0" smtClean="0"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)</a:t>
            </a:r>
          </a:p>
          <a:p>
            <a:pPr algn="thaiDist">
              <a:lnSpc>
                <a:spcPct val="130000"/>
              </a:lnSpc>
            </a:pPr>
            <a:r>
              <a:rPr lang="th-TH" sz="1400" dirty="0"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4.3 รายงานผลการดำเนินงานการประเมินผลการดำเนินงานทุนหมุนเวียน ประจำปีบัญชี </a:t>
            </a:r>
            <a:r>
              <a:rPr lang="th-TH" sz="1400" dirty="0" smtClean="0"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2566 กองทุน</a:t>
            </a:r>
            <a:r>
              <a:rPr lang="th-TH" sz="1400" dirty="0"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พัฒนาบทบาทสตรี กรมการพัฒนาชุมชน </a:t>
            </a:r>
            <a:endParaRPr lang="th-TH" sz="1400" dirty="0" smtClean="0">
              <a:latin typeface="Chulabhorn Likit Text" panose="00000500000000000000" pitchFamily="50" charset="-34"/>
              <a:cs typeface="Chulabhorn Likit Text" panose="00000500000000000000" pitchFamily="50" charset="-34"/>
            </a:endParaRPr>
          </a:p>
          <a:p>
            <a:pPr algn="thaiDist">
              <a:lnSpc>
                <a:spcPct val="130000"/>
              </a:lnSpc>
            </a:pPr>
            <a:r>
              <a:rPr lang="th-TH" sz="1400" dirty="0"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4.4 รายงานผลการดำเนินงานตามตัวชี้วัดที่ 5.1 บทบาทคณะกรรมการบริหาร</a:t>
            </a:r>
            <a:r>
              <a:rPr lang="th-TH" sz="1400" spc="-60" dirty="0"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เงินทุนหมุนเวียน </a:t>
            </a:r>
            <a:r>
              <a:rPr lang="th-TH" sz="1400" spc="-60" dirty="0" smtClean="0"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เรื่อง </a:t>
            </a:r>
            <a:r>
              <a:rPr lang="th-TH" sz="1400" spc="-60" dirty="0"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สรุปผลการดำเนินงานกองทุนพัฒนาบทบาทสตรี ประจำปี 2566 </a:t>
            </a:r>
            <a:r>
              <a:rPr lang="th-TH" sz="1400" dirty="0"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สิ้นไตรมาส 2 </a:t>
            </a:r>
            <a:r>
              <a:rPr lang="th-TH" sz="1400" dirty="0" smtClean="0"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(</a:t>
            </a:r>
            <a:r>
              <a:rPr lang="th-TH" sz="1400" dirty="0"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มกราคม - มีนาคม 2566)	</a:t>
            </a:r>
            <a:endParaRPr lang="th-TH" sz="1400" dirty="0" smtClean="0">
              <a:latin typeface="Chulabhorn Likit Text" panose="00000500000000000000" pitchFamily="50" charset="-34"/>
              <a:cs typeface="Chulabhorn Likit Text" panose="00000500000000000000" pitchFamily="50" charset="-34"/>
            </a:endParaRPr>
          </a:p>
          <a:p>
            <a:pPr algn="thaiDist">
              <a:lnSpc>
                <a:spcPct val="130000"/>
              </a:lnSpc>
            </a:pPr>
            <a:r>
              <a:rPr lang="th-TH" sz="1400" dirty="0"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4.5 รายงานผลข้อมูลการดำเนินการทางกฎหมายเกี่ยวกับการดำเนินคดีแพ่ง </a:t>
            </a:r>
            <a:r>
              <a:rPr lang="th-TH" sz="1400" dirty="0" smtClean="0"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/>
            </a:r>
            <a:br>
              <a:rPr lang="th-TH" sz="1400" dirty="0" smtClean="0">
                <a:latin typeface="Chulabhorn Likit Text" panose="00000500000000000000" pitchFamily="50" charset="-34"/>
                <a:cs typeface="Chulabhorn Likit Text" panose="00000500000000000000" pitchFamily="50" charset="-34"/>
              </a:rPr>
            </a:br>
            <a:r>
              <a:rPr lang="th-TH" sz="1400" dirty="0" smtClean="0"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และคดีอาญาของ</a:t>
            </a:r>
            <a:r>
              <a:rPr lang="th-TH" sz="1400" dirty="0"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กองทุนพัฒนาบทบาท</a:t>
            </a:r>
            <a:r>
              <a:rPr lang="th-TH" sz="1400" dirty="0" smtClean="0"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สตรี</a:t>
            </a:r>
          </a:p>
          <a:p>
            <a:pPr algn="thaiDist">
              <a:lnSpc>
                <a:spcPct val="130000"/>
              </a:lnSpc>
            </a:pPr>
            <a:r>
              <a:rPr lang="th-TH" sz="1400" dirty="0"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4.6 รายงานผลการดำเนินงานตามประกาศคณะกรรมการบริหารกองทุนพัฒนาบทบาท</a:t>
            </a:r>
            <a:r>
              <a:rPr lang="th-TH" sz="1400" dirty="0" smtClean="0"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สตรีให้</a:t>
            </a:r>
            <a:r>
              <a:rPr lang="th-TH" sz="1400" dirty="0"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ความช่วยเหลือและบรรเทาความเดือดร้อนให้แก่</a:t>
            </a:r>
            <a:r>
              <a:rPr lang="th-TH" sz="1400" dirty="0" smtClean="0"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ลูกหนี้</a:t>
            </a:r>
          </a:p>
          <a:p>
            <a:pPr algn="thaiDist">
              <a:lnSpc>
                <a:spcPct val="130000"/>
              </a:lnSpc>
            </a:pPr>
            <a:r>
              <a:rPr lang="th-TH" sz="1400" dirty="0"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4.7 รายงานความก้าวหน้าโครงการพัฒนาระบบบัญชีการเงินและระบบโปรแกรมทะเบียนลูกหนี้ กองทุนพัฒนาบทบาทสตรี </a:t>
            </a:r>
          </a:p>
        </p:txBody>
      </p:sp>
    </p:spTree>
    <p:extLst>
      <p:ext uri="{BB962C8B-B14F-4D97-AF65-F5344CB8AC3E}">
        <p14:creationId xmlns:p14="http://schemas.microsoft.com/office/powerpoint/2010/main" val="197188245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สี่เหลี่ยมผืนผ้า 5"/>
          <p:cNvSpPr/>
          <p:nvPr/>
        </p:nvSpPr>
        <p:spPr>
          <a:xfrm>
            <a:off x="0" y="457614"/>
            <a:ext cx="10160000" cy="148589"/>
          </a:xfrm>
          <a:prstGeom prst="rect">
            <a:avLst/>
          </a:prstGeom>
          <a:solidFill>
            <a:srgbClr val="FFC000"/>
          </a:solidFill>
          <a:ln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/>
          </a:p>
        </p:txBody>
      </p:sp>
      <p:graphicFrame>
        <p:nvGraphicFramePr>
          <p:cNvPr id="7" name="Table 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03459541"/>
              </p:ext>
            </p:extLst>
          </p:nvPr>
        </p:nvGraphicFramePr>
        <p:xfrm>
          <a:off x="-11289" y="633682"/>
          <a:ext cx="10163333" cy="5088059"/>
        </p:xfrm>
        <a:graphic>
          <a:graphicData uri="http://schemas.openxmlformats.org/drawingml/2006/table">
            <a:tbl>
              <a:tblPr firstRow="1" bandRow="1"/>
              <a:tblGrid>
                <a:gridCol w="1016333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422569"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  <a:defRPr sz="1400" b="1" i="0" u="none" strike="noStrike" cap="none">
                          <a:solidFill>
                            <a:schemeClr val="lt1"/>
                          </a:solidFill>
                          <a:latin typeface="TH Chakra Petch"/>
                          <a:cs typeface="TH Chakra Petch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  <a:defRPr sz="1400" b="1" i="0" u="none" strike="noStrike" cap="none">
                          <a:solidFill>
                            <a:schemeClr val="lt1"/>
                          </a:solidFill>
                          <a:latin typeface="TH Chakra Petch"/>
                          <a:cs typeface="TH Chakra Petch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  <a:defRPr sz="1400" b="1" i="0" u="none" strike="noStrike" cap="none">
                          <a:solidFill>
                            <a:schemeClr val="lt1"/>
                          </a:solidFill>
                          <a:latin typeface="TH Chakra Petch"/>
                          <a:cs typeface="TH Chakra Petch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  <a:defRPr sz="1400" b="1" i="0" u="none" strike="noStrike" cap="none">
                          <a:solidFill>
                            <a:schemeClr val="lt1"/>
                          </a:solidFill>
                          <a:latin typeface="TH Chakra Petch"/>
                          <a:cs typeface="TH Chakra Petch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  <a:defRPr sz="1400" b="1" i="0" u="none" strike="noStrike" cap="none">
                          <a:solidFill>
                            <a:schemeClr val="lt1"/>
                          </a:solidFill>
                          <a:latin typeface="TH Chakra Petch"/>
                          <a:cs typeface="TH Chakra Petch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  <a:defRPr sz="1400" b="1" i="0" u="none" strike="noStrike" cap="none">
                          <a:solidFill>
                            <a:schemeClr val="lt1"/>
                          </a:solidFill>
                          <a:latin typeface="TH Chakra Petch"/>
                          <a:cs typeface="TH Chakra Petch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  <a:defRPr sz="1400" b="1" i="0" u="none" strike="noStrike" cap="none">
                          <a:solidFill>
                            <a:schemeClr val="lt1"/>
                          </a:solidFill>
                          <a:latin typeface="TH Chakra Petch"/>
                          <a:cs typeface="TH Chakra Petch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  <a:defRPr sz="1400" b="1" i="0" u="none" strike="noStrike" cap="none">
                          <a:solidFill>
                            <a:schemeClr val="lt1"/>
                          </a:solidFill>
                          <a:latin typeface="TH Chakra Petch"/>
                          <a:cs typeface="TH Chakra Petch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  <a:defRPr sz="1400" b="1" i="0" u="none" strike="noStrike" cap="none">
                          <a:solidFill>
                            <a:schemeClr val="lt1"/>
                          </a:solidFill>
                          <a:latin typeface="TH Chakra Petch"/>
                          <a:cs typeface="TH Chakra Petch"/>
                          <a:sym typeface="Arial"/>
                        </a:defRPr>
                      </a:lvl9pPr>
                    </a:lstStyle>
                    <a:p>
                      <a:pPr algn="ctr"/>
                      <a:r>
                        <a:rPr lang="th-TH" sz="14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การประเมินผลการดำเนินงานทุนหมุนเวียน</a:t>
                      </a:r>
                      <a:r>
                        <a:rPr lang="th-TH" sz="140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ประจำปีบัญชี </a:t>
                      </a:r>
                      <a:r>
                        <a:rPr lang="th-TH" sz="140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2566</a:t>
                      </a:r>
                      <a:endParaRPr lang="en-US" sz="1400" dirty="0">
                        <a:ln>
                          <a:noFill/>
                        </a:ln>
                        <a:solidFill>
                          <a:schemeClr val="tx1"/>
                        </a:solidFill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T="60960" marB="60960" anchor="ctr">
                    <a:lnL w="12700" cmpd="sng">
                      <a:solidFill>
                        <a:sysClr val="window" lastClr="FFFFFF"/>
                      </a:solidFill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ysClr val="window" lastClr="FFFFFF"/>
                      </a:solidFill>
                    </a:lnT>
                    <a:lnB w="381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BDCC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665490"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  <a:defRPr sz="1400" b="0" i="0" u="none" strike="noStrike" cap="none">
                          <a:solidFill>
                            <a:schemeClr val="dk1"/>
                          </a:solidFill>
                          <a:latin typeface="TH Chakra Petch"/>
                          <a:cs typeface="TH Chakra Petch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  <a:defRPr sz="1400" b="0" i="0" u="none" strike="noStrike" cap="none">
                          <a:solidFill>
                            <a:schemeClr val="dk1"/>
                          </a:solidFill>
                          <a:latin typeface="TH Chakra Petch"/>
                          <a:cs typeface="TH Chakra Petch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  <a:defRPr sz="1400" b="0" i="0" u="none" strike="noStrike" cap="none">
                          <a:solidFill>
                            <a:schemeClr val="dk1"/>
                          </a:solidFill>
                          <a:latin typeface="TH Chakra Petch"/>
                          <a:cs typeface="TH Chakra Petch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  <a:defRPr sz="1400" b="0" i="0" u="none" strike="noStrike" cap="none">
                          <a:solidFill>
                            <a:schemeClr val="dk1"/>
                          </a:solidFill>
                          <a:latin typeface="TH Chakra Petch"/>
                          <a:cs typeface="TH Chakra Petch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  <a:defRPr sz="1400" b="0" i="0" u="none" strike="noStrike" cap="none">
                          <a:solidFill>
                            <a:schemeClr val="dk1"/>
                          </a:solidFill>
                          <a:latin typeface="TH Chakra Petch"/>
                          <a:cs typeface="TH Chakra Petch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  <a:defRPr sz="1400" b="0" i="0" u="none" strike="noStrike" cap="none">
                          <a:solidFill>
                            <a:schemeClr val="dk1"/>
                          </a:solidFill>
                          <a:latin typeface="TH Chakra Petch"/>
                          <a:cs typeface="TH Chakra Petch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  <a:defRPr sz="1400" b="0" i="0" u="none" strike="noStrike" cap="none">
                          <a:solidFill>
                            <a:schemeClr val="dk1"/>
                          </a:solidFill>
                          <a:latin typeface="TH Chakra Petch"/>
                          <a:cs typeface="TH Chakra Petch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  <a:defRPr sz="1400" b="0" i="0" u="none" strike="noStrike" cap="none">
                          <a:solidFill>
                            <a:schemeClr val="dk1"/>
                          </a:solidFill>
                          <a:latin typeface="TH Chakra Petch"/>
                          <a:cs typeface="TH Chakra Petch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  <a:defRPr sz="1400" b="0" i="0" u="none" strike="noStrike" cap="none">
                          <a:solidFill>
                            <a:schemeClr val="dk1"/>
                          </a:solidFill>
                          <a:latin typeface="TH Chakra Petch"/>
                          <a:cs typeface="TH Chakra Petch"/>
                          <a:sym typeface="Arial"/>
                        </a:defRPr>
                      </a:lvl9pPr>
                    </a:lstStyle>
                    <a:p>
                      <a:pPr>
                        <a:lnSpc>
                          <a:spcPct val="150000"/>
                        </a:lnSpc>
                        <a:spcAft>
                          <a:spcPts val="50"/>
                        </a:spcAft>
                      </a:pPr>
                      <a:r>
                        <a:rPr lang="th-TH" sz="1400" b="1" dirty="0" smtClean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ด้านที่</a:t>
                      </a:r>
                      <a:r>
                        <a:rPr lang="th-TH" sz="1400" b="1" baseline="0" dirty="0" smtClean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2 การสนองประโยชน์ต่อผู้มีส่วนได้ส่วนเสีย </a:t>
                      </a:r>
                      <a:r>
                        <a:rPr lang="th-TH" sz="1400" baseline="0" dirty="0" smtClean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</a:t>
                      </a:r>
                    </a:p>
                    <a:p>
                      <a:pPr>
                        <a:spcAft>
                          <a:spcPts val="50"/>
                        </a:spcAft>
                      </a:pPr>
                      <a:r>
                        <a:rPr lang="th-TH" sz="1100" b="1" baseline="0" dirty="0" smtClean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      </a:t>
                      </a:r>
                      <a:r>
                        <a:rPr lang="th-TH" sz="1400" b="1" baseline="0" dirty="0" smtClean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ตัวชี้วัดที่ 2.1 ความพึงพอใจของผู้มีส่วนได้ส่วนเสีย</a:t>
                      </a:r>
                      <a:endParaRPr lang="th-TH" sz="1400" b="0" baseline="0" dirty="0" smtClean="0">
                        <a:solidFill>
                          <a:schemeClr val="tx1"/>
                        </a:solidFill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  <a:p>
                      <a:endParaRPr lang="th-TH" sz="1400" baseline="0" dirty="0">
                        <a:solidFill>
                          <a:srgbClr val="002060"/>
                        </a:solidFill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  <a:p>
                      <a:pPr marL="342900" marR="0" indent="-34290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Char char="-"/>
                        <a:tabLst/>
                        <a:defRPr/>
                      </a:pPr>
                      <a:endParaRPr lang="en-US" sz="1400" b="0" i="0" u="none" strike="noStrike" kern="1200" cap="none" dirty="0">
                        <a:solidFill>
                          <a:srgbClr val="002060"/>
                        </a:solidFill>
                        <a:effectLst/>
                        <a:latin typeface="Chulabhorn Likit Text" panose="00000500000000000000" pitchFamily="50" charset="-34"/>
                        <a:ea typeface="+mn-ea"/>
                        <a:cs typeface="Chulabhorn Likit Text" panose="00000500000000000000" pitchFamily="50" charset="-34"/>
                        <a:sym typeface="Arial"/>
                      </a:endParaRPr>
                    </a:p>
                    <a:p>
                      <a:endParaRPr lang="th-TH" sz="1400" baseline="0" dirty="0">
                        <a:solidFill>
                          <a:srgbClr val="002060"/>
                        </a:solidFill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  <a:p>
                      <a:endParaRPr lang="th-TH" sz="1400" baseline="0" dirty="0">
                        <a:solidFill>
                          <a:srgbClr val="002060"/>
                        </a:solidFill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  <a:p>
                      <a:endParaRPr lang="th-TH" sz="1400" baseline="0" dirty="0">
                        <a:solidFill>
                          <a:srgbClr val="002060"/>
                        </a:solidFill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  <a:p>
                      <a:endParaRPr lang="th-TH" sz="1400" baseline="0" dirty="0"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  <a:p>
                      <a:endParaRPr lang="th-TH" sz="1400" baseline="0" dirty="0"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  <a:p>
                      <a:endParaRPr lang="th-TH" sz="1400" baseline="0" dirty="0"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  <a:p>
                      <a:endParaRPr lang="th-TH" sz="1400" baseline="0" dirty="0"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  <a:p>
                      <a:endParaRPr lang="th-TH" sz="1400" baseline="0" dirty="0"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  <a:p>
                      <a:endParaRPr lang="th-TH" sz="1400" baseline="0" dirty="0"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  <a:p>
                      <a:endParaRPr lang="th-TH" sz="1400" baseline="0" dirty="0"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  <a:p>
                      <a:endParaRPr lang="th-TH" sz="1400" baseline="0" dirty="0"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  <a:p>
                      <a:endParaRPr lang="th-TH" sz="1400" baseline="0" dirty="0"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  <a:p>
                      <a:endParaRPr lang="th-TH" sz="1400" baseline="0" dirty="0"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  <a:p>
                      <a:endParaRPr lang="en-US" sz="1400" dirty="0"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  <a:p>
                      <a:endParaRPr lang="th-TH" sz="1400" b="1" baseline="0" dirty="0"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  <a:p>
                      <a:endParaRPr lang="en-US" sz="1400" b="1" dirty="0"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T="60960" marB="60960">
                    <a:lnL w="12700" cmpd="sng">
                      <a:solidFill>
                        <a:sysClr val="window" lastClr="FFFFFF"/>
                      </a:solidFill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mpd="sng">
                      <a:solidFill>
                        <a:sysClr val="window" lastClr="FFFFFF"/>
                      </a:solidFill>
                    </a:lnT>
                    <a:lnB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14" name="สี่เหลี่ยมผืนผ้า 13">
            <a:extLst>
              <a:ext uri="{FF2B5EF4-FFF2-40B4-BE49-F238E27FC236}">
                <a16:creationId xmlns:a16="http://schemas.microsoft.com/office/drawing/2014/main" id="{A781E517-4637-40C4-B7D4-9F1B3AC17568}"/>
              </a:ext>
            </a:extLst>
          </p:cNvPr>
          <p:cNvSpPr/>
          <p:nvPr/>
        </p:nvSpPr>
        <p:spPr>
          <a:xfrm>
            <a:off x="-7955" y="-13815"/>
            <a:ext cx="10160000" cy="469644"/>
          </a:xfrm>
          <a:prstGeom prst="rect">
            <a:avLst/>
          </a:prstGeom>
          <a:solidFill>
            <a:srgbClr val="002060"/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lnSpc>
                <a:spcPct val="150000"/>
              </a:lnSpc>
            </a:pPr>
            <a:r>
              <a:rPr lang="th-TH" sz="2000" b="1" dirty="0" smtClean="0">
                <a:solidFill>
                  <a:schemeClr val="bg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4.3 </a:t>
            </a:r>
            <a:r>
              <a:rPr lang="th-TH" sz="2000" b="1" dirty="0">
                <a:solidFill>
                  <a:schemeClr val="bg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รายงานผลการดำเนินงานการประเมินผลการดำเนินงานทุนหมุนเวียน ประจำปี </a:t>
            </a:r>
            <a:r>
              <a:rPr lang="th-TH" sz="2000" b="1" dirty="0" smtClean="0">
                <a:solidFill>
                  <a:schemeClr val="bg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2566</a:t>
            </a:r>
            <a:endParaRPr lang="th-TH" sz="2000" dirty="0">
              <a:latin typeface="Chulabhorn Likit Text" panose="00000500000000000000" pitchFamily="50" charset="-34"/>
              <a:cs typeface="Chulabhorn Likit Text" panose="00000500000000000000" pitchFamily="50" charset="-34"/>
            </a:endParaRPr>
          </a:p>
        </p:txBody>
      </p:sp>
      <p:graphicFrame>
        <p:nvGraphicFramePr>
          <p:cNvPr id="9" name="Table 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575983435"/>
              </p:ext>
            </p:extLst>
          </p:nvPr>
        </p:nvGraphicFramePr>
        <p:xfrm>
          <a:off x="538912" y="1727200"/>
          <a:ext cx="9082175" cy="3898899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816435">
                  <a:extLst>
                    <a:ext uri="{9D8B030D-6E8A-4147-A177-3AD203B41FA5}">
                      <a16:colId xmlns:a16="http://schemas.microsoft.com/office/drawing/2014/main" val="3410341719"/>
                    </a:ext>
                  </a:extLst>
                </a:gridCol>
                <a:gridCol w="1816435">
                  <a:extLst>
                    <a:ext uri="{9D8B030D-6E8A-4147-A177-3AD203B41FA5}">
                      <a16:colId xmlns:a16="http://schemas.microsoft.com/office/drawing/2014/main" val="1621477982"/>
                    </a:ext>
                  </a:extLst>
                </a:gridCol>
                <a:gridCol w="1816435">
                  <a:extLst>
                    <a:ext uri="{9D8B030D-6E8A-4147-A177-3AD203B41FA5}">
                      <a16:colId xmlns:a16="http://schemas.microsoft.com/office/drawing/2014/main" val="1015637610"/>
                    </a:ext>
                  </a:extLst>
                </a:gridCol>
                <a:gridCol w="1816435">
                  <a:extLst>
                    <a:ext uri="{9D8B030D-6E8A-4147-A177-3AD203B41FA5}">
                      <a16:colId xmlns:a16="http://schemas.microsoft.com/office/drawing/2014/main" val="712561912"/>
                    </a:ext>
                  </a:extLst>
                </a:gridCol>
                <a:gridCol w="1816435">
                  <a:extLst>
                    <a:ext uri="{9D8B030D-6E8A-4147-A177-3AD203B41FA5}">
                      <a16:colId xmlns:a16="http://schemas.microsoft.com/office/drawing/2014/main" val="1698986556"/>
                    </a:ext>
                  </a:extLst>
                </a:gridCol>
              </a:tblGrid>
              <a:tr h="388653">
                <a:tc gridSpan="5">
                  <a:txBody>
                    <a:bodyPr/>
                    <a:lstStyle/>
                    <a:p>
                      <a:pPr algn="ctr"/>
                      <a:r>
                        <a:rPr lang="th-TH" sz="1400" dirty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เกณฑ์การวัด</a:t>
                      </a:r>
                    </a:p>
                  </a:txBody>
                  <a:tcPr anchor="ctr">
                    <a:solidFill>
                      <a:srgbClr val="E8ABB5">
                        <a:alpha val="70000"/>
                      </a:srgb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th-TH" sz="1100" dirty="0">
                        <a:solidFill>
                          <a:schemeClr val="tx1"/>
                        </a:solidFill>
                        <a:latin typeface="Chulabhorn Likit Text Light" panose="00000400000000000000" pitchFamily="50" charset="-34"/>
                        <a:cs typeface="Chulabhorn Likit Text Light" panose="00000400000000000000" pitchFamily="50" charset="-34"/>
                      </a:endParaRPr>
                    </a:p>
                  </a:txBody>
                  <a:tcPr>
                    <a:solidFill>
                      <a:srgbClr val="D6D2C4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th-TH" sz="1100" dirty="0">
                        <a:solidFill>
                          <a:schemeClr val="tx1"/>
                        </a:solidFill>
                        <a:latin typeface="Chulabhorn Likit Text Light" panose="00000400000000000000" pitchFamily="50" charset="-34"/>
                        <a:cs typeface="Chulabhorn Likit Text Light" panose="00000400000000000000" pitchFamily="50" charset="-34"/>
                      </a:endParaRPr>
                    </a:p>
                  </a:txBody>
                  <a:tcP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th-TH" sz="1100" dirty="0">
                        <a:solidFill>
                          <a:schemeClr val="tx1"/>
                        </a:solidFill>
                        <a:latin typeface="Chulabhorn Likit Text Light" panose="00000400000000000000" pitchFamily="50" charset="-34"/>
                        <a:cs typeface="Chulabhorn Likit Text Light" panose="00000400000000000000" pitchFamily="50" charset="-34"/>
                      </a:endParaRPr>
                    </a:p>
                  </a:txBody>
                  <a:tcP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th-TH" sz="1100" dirty="0">
                        <a:solidFill>
                          <a:schemeClr val="tx1"/>
                        </a:solidFill>
                        <a:latin typeface="Chulabhorn Likit Text Light" panose="00000400000000000000" pitchFamily="50" charset="-34"/>
                        <a:cs typeface="Chulabhorn Likit Text Light" panose="00000400000000000000" pitchFamily="50" charset="-34"/>
                      </a:endParaRPr>
                    </a:p>
                  </a:txBody>
                  <a:tcPr>
                    <a:solidFill>
                      <a:srgbClr val="4EDEB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68288180"/>
                  </a:ext>
                </a:extLst>
              </a:tr>
              <a:tr h="367061">
                <a:tc>
                  <a:txBody>
                    <a:bodyPr/>
                    <a:lstStyle/>
                    <a:p>
                      <a:pPr algn="ctr"/>
                      <a:r>
                        <a:rPr lang="th-TH" sz="1400" b="1" dirty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ระดับ 1</a:t>
                      </a:r>
                    </a:p>
                  </a:txBody>
                  <a:tcPr anchor="ctr">
                    <a:solidFill>
                      <a:srgbClr val="E8ABB5">
                        <a:alpha val="6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th-TH" sz="1400" b="1" dirty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ระดับ 2</a:t>
                      </a:r>
                    </a:p>
                  </a:txBody>
                  <a:tcPr anchor="ctr">
                    <a:solidFill>
                      <a:srgbClr val="D6D2C4">
                        <a:alpha val="6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th-TH" sz="1400" b="1" dirty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ระดับ 3</a:t>
                      </a:r>
                    </a:p>
                  </a:txBody>
                  <a:tcPr anchor="ctr">
                    <a:solidFill>
                      <a:schemeClr val="accent6">
                        <a:lumMod val="40000"/>
                        <a:lumOff val="60000"/>
                        <a:alpha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th-TH" sz="1400" b="1" dirty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ระดับ 4</a:t>
                      </a:r>
                    </a:p>
                  </a:txBody>
                  <a:tcPr anchor="ctr">
                    <a:solidFill>
                      <a:schemeClr val="accent2">
                        <a:lumMod val="40000"/>
                        <a:lumOff val="60000"/>
                        <a:alpha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th-TH" sz="1400" b="1" dirty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ระดับ 5</a:t>
                      </a:r>
                    </a:p>
                  </a:txBody>
                  <a:tcPr anchor="ctr">
                    <a:solidFill>
                      <a:schemeClr val="accent1">
                        <a:lumMod val="40000"/>
                        <a:lumOff val="60000"/>
                        <a:alpha val="6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55606659"/>
                  </a:ext>
                </a:extLst>
              </a:tr>
              <a:tr h="330969">
                <a:tc>
                  <a:txBody>
                    <a:bodyPr/>
                    <a:lstStyle/>
                    <a:p>
                      <a:pPr algn="ctr"/>
                      <a:r>
                        <a:rPr lang="th-TH" sz="1200" b="1" dirty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75</a:t>
                      </a:r>
                    </a:p>
                  </a:txBody>
                  <a:tcPr anchor="ctr"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th-TH" sz="1200" b="1" dirty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80</a:t>
                      </a:r>
                    </a:p>
                  </a:txBody>
                  <a:tcPr anchor="ctr"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th-TH" sz="1200" b="1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ea typeface="Calibri" panose="020F0502020204030204" pitchFamily="34" charset="0"/>
                          <a:cs typeface="Chulabhorn Likit Text" panose="00000500000000000000" pitchFamily="50" charset="-34"/>
                        </a:rPr>
                        <a:t>85</a:t>
                      </a:r>
                      <a:endParaRPr lang="en-US" sz="1200" b="1" dirty="0">
                        <a:solidFill>
                          <a:schemeClr val="tx1"/>
                        </a:solidFill>
                        <a:effectLst/>
                        <a:latin typeface="Chulabhorn Likit Text" panose="00000500000000000000" pitchFamily="50" charset="-34"/>
                        <a:ea typeface="Calibri" panose="020F0502020204030204" pitchFamily="34" charset="0"/>
                        <a:cs typeface="Chulabhorn Likit Text" panose="00000500000000000000" pitchFamily="50" charset="-34"/>
                      </a:endParaRPr>
                    </a:p>
                  </a:txBody>
                  <a:tcPr marL="68580" marR="68580" marT="0" marB="0" anchor="ctr"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th-TH" sz="1200" b="1" dirty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90</a:t>
                      </a:r>
                    </a:p>
                  </a:txBody>
                  <a:tcPr anchor="ctr"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th-TH" sz="1200" b="1" i="0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ea typeface="Cordia New"/>
                          <a:cs typeface="Chulabhorn Likit Text" panose="00000500000000000000" pitchFamily="50" charset="-34"/>
                        </a:rPr>
                        <a:t>95</a:t>
                      </a:r>
                      <a:endParaRPr lang="en-US" sz="1200" b="1" i="0" dirty="0">
                        <a:solidFill>
                          <a:schemeClr val="tx1"/>
                        </a:solidFill>
                        <a:effectLst/>
                        <a:latin typeface="Chulabhorn Likit Text" panose="00000500000000000000" pitchFamily="50" charset="-34"/>
                        <a:ea typeface="Cordia New"/>
                        <a:cs typeface="Chulabhorn Likit Text" panose="00000500000000000000" pitchFamily="50" charset="-34"/>
                      </a:endParaRPr>
                    </a:p>
                  </a:txBody>
                  <a:tcPr anchor="ctr"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18552377"/>
                  </a:ext>
                </a:extLst>
              </a:tr>
              <a:tr h="2812216">
                <a:tc gridSpan="5">
                  <a:txBody>
                    <a:bodyPr/>
                    <a:lstStyle/>
                    <a:p>
                      <a:pPr algn="l">
                        <a:lnSpc>
                          <a:spcPct val="100000"/>
                        </a:lnSpc>
                        <a:spcAft>
                          <a:spcPts val="600"/>
                        </a:spcAft>
                      </a:pPr>
                      <a:endParaRPr lang="th-TH" sz="1400" b="1" i="0" u="sng" dirty="0" smtClean="0">
                        <a:solidFill>
                          <a:srgbClr val="C00000"/>
                        </a:solidFill>
                        <a:effectLst/>
                        <a:latin typeface="Chulabhorn Likit Text" panose="00000500000000000000" pitchFamily="50" charset="-34"/>
                        <a:ea typeface="Cordia New"/>
                        <a:cs typeface="Chulabhorn Likit Text" panose="00000500000000000000" pitchFamily="50" charset="-34"/>
                      </a:endParaRPr>
                    </a:p>
                    <a:p>
                      <a:pPr algn="l">
                        <a:lnSpc>
                          <a:spcPct val="100000"/>
                        </a:lnSpc>
                        <a:spcAft>
                          <a:spcPts val="600"/>
                        </a:spcAft>
                      </a:pPr>
                      <a:r>
                        <a:rPr lang="th-TH" sz="1400" b="1" i="0" u="sng" dirty="0" smtClean="0">
                          <a:solidFill>
                            <a:srgbClr val="C00000"/>
                          </a:solidFill>
                          <a:effectLst/>
                          <a:latin typeface="Chulabhorn Likit Text" panose="00000500000000000000" pitchFamily="50" charset="-34"/>
                          <a:ea typeface="Cordia New"/>
                          <a:cs typeface="Chulabhorn Likit Text" panose="00000500000000000000" pitchFamily="50" charset="-34"/>
                        </a:rPr>
                        <a:t>ผลงาน</a:t>
                      </a:r>
                      <a:r>
                        <a:rPr lang="th-TH" sz="1400" b="1" i="0" u="none" baseline="0" dirty="0" smtClean="0">
                          <a:solidFill>
                            <a:srgbClr val="C00000"/>
                          </a:solidFill>
                          <a:effectLst/>
                          <a:latin typeface="Chulabhorn Likit Text" panose="00000500000000000000" pitchFamily="50" charset="-34"/>
                          <a:ea typeface="Cordia New"/>
                          <a:cs typeface="Chulabhorn Likit Text" panose="00000500000000000000" pitchFamily="50" charset="-34"/>
                        </a:rPr>
                        <a:t> </a:t>
                      </a:r>
                      <a:r>
                        <a:rPr lang="en-US" sz="1400" b="1" i="0" u="none" baseline="0" dirty="0">
                          <a:solidFill>
                            <a:srgbClr val="C00000"/>
                          </a:solidFill>
                          <a:effectLst/>
                          <a:latin typeface="Chulabhorn Likit Text" panose="00000500000000000000" pitchFamily="50" charset="-34"/>
                          <a:ea typeface="Cordia New"/>
                          <a:cs typeface="Chulabhorn Likit Text" panose="00000500000000000000" pitchFamily="50" charset="-34"/>
                        </a:rPr>
                        <a:t>: </a:t>
                      </a:r>
                      <a:r>
                        <a:rPr lang="th-TH" sz="1400" b="1" i="0" dirty="0">
                          <a:solidFill>
                            <a:srgbClr val="C00000"/>
                          </a:solidFill>
                          <a:effectLst/>
                          <a:latin typeface="Chulabhorn Likit Text" panose="00000500000000000000" pitchFamily="50" charset="-34"/>
                          <a:ea typeface="Cordia New"/>
                          <a:cs typeface="Chulabhorn Likit Text" panose="00000500000000000000" pitchFamily="50" charset="-34"/>
                        </a:rPr>
                        <a:t>ได้ค่าเกณฑ์วัดระดับ </a:t>
                      </a:r>
                      <a:r>
                        <a:rPr lang="en-US" sz="1400" b="1" i="0" dirty="0">
                          <a:solidFill>
                            <a:srgbClr val="C00000"/>
                          </a:solidFill>
                          <a:effectLst/>
                          <a:latin typeface="Chulabhorn Likit Text" panose="00000500000000000000" pitchFamily="50" charset="-34"/>
                          <a:ea typeface="Cordia New"/>
                          <a:cs typeface="Chulabhorn Likit Text" panose="00000500000000000000" pitchFamily="50" charset="-34"/>
                        </a:rPr>
                        <a:t>N/A</a:t>
                      </a:r>
                      <a:r>
                        <a:rPr lang="th-TH" sz="1400" b="0" i="0" dirty="0">
                          <a:solidFill>
                            <a:srgbClr val="C00000"/>
                          </a:solidFill>
                          <a:effectLst/>
                          <a:latin typeface="Chulabhorn Likit Text" panose="00000500000000000000" pitchFamily="50" charset="-34"/>
                          <a:ea typeface="Cordia New"/>
                          <a:cs typeface="Chulabhorn Likit Text" panose="00000500000000000000" pitchFamily="50" charset="-34"/>
                        </a:rPr>
                        <a:t>    </a:t>
                      </a:r>
                      <a:endParaRPr lang="en-US" sz="1400" b="0" i="0" dirty="0">
                        <a:solidFill>
                          <a:srgbClr val="C00000"/>
                        </a:solidFill>
                        <a:effectLst/>
                        <a:latin typeface="Chulabhorn Likit Text" panose="00000500000000000000" pitchFamily="50" charset="-34"/>
                        <a:ea typeface="Cordia New"/>
                        <a:cs typeface="Chulabhorn Likit Text" panose="00000500000000000000" pitchFamily="50" charset="-34"/>
                      </a:endParaRPr>
                    </a:p>
                    <a:p>
                      <a:pPr marL="171450" indent="-171450" algn="thaiDist">
                        <a:lnSpc>
                          <a:spcPct val="100000"/>
                        </a:lnSpc>
                        <a:spcAft>
                          <a:spcPts val="0"/>
                        </a:spcAft>
                        <a:buFontTx/>
                        <a:buChar char="-"/>
                      </a:pPr>
                      <a:r>
                        <a:rPr lang="th-TH" sz="1200" kern="0" dirty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กองทุนฯ ดำเนินการออกแบบสอบถามความพึงพอใจของสมาชิกต่อการดำเนินงานกองทุน และส่งให้กรมบัญชีกลางและบริษัทที่ปรึกษา </a:t>
                      </a:r>
                    </a:p>
                    <a:p>
                      <a:pPr marL="0" indent="0" algn="thaiDist">
                        <a:lnSpc>
                          <a:spcPct val="100000"/>
                        </a:lnSpc>
                        <a:spcAft>
                          <a:spcPts val="600"/>
                        </a:spcAft>
                        <a:buFontTx/>
                        <a:buNone/>
                      </a:pPr>
                      <a:r>
                        <a:rPr lang="th-TH" sz="1200" kern="0" dirty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    (ทริส คอร์ปอเรชั่น จำกัด)</a:t>
                      </a:r>
                      <a:r>
                        <a:rPr lang="th-TH" sz="1200" kern="0" baseline="0" dirty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 พิจารณา</a:t>
                      </a:r>
                      <a:r>
                        <a:rPr lang="th-TH" sz="1200" kern="0" dirty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ให้ความเห็นชอบแบบสอบถามฯ </a:t>
                      </a:r>
                    </a:p>
                    <a:p>
                      <a:pPr marL="0" indent="0" algn="thaiDist">
                        <a:lnSpc>
                          <a:spcPct val="100000"/>
                        </a:lnSpc>
                        <a:spcAft>
                          <a:spcPts val="600"/>
                        </a:spcAft>
                        <a:buFontTx/>
                        <a:buNone/>
                      </a:pPr>
                      <a:r>
                        <a:rPr lang="th-TH" sz="1200" kern="1200" dirty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- กรมบัญชีกลางและบริษัทที่ปรึกษา (ทริส</a:t>
                      </a:r>
                      <a:r>
                        <a:rPr lang="th-TH" sz="1200" kern="1200" baseline="0" dirty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 คอร์ปอเรชั่น จำกัด) </a:t>
                      </a:r>
                      <a:r>
                        <a:rPr lang="th-TH" sz="1200" kern="1200" dirty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ให้ความเห็นชอบแบบสอบถามฯ เมื่อวันที่ 10 มีนาคม 2566</a:t>
                      </a:r>
                    </a:p>
                    <a:p>
                      <a:pPr marL="0" indent="0" algn="thaiDist">
                        <a:lnSpc>
                          <a:spcPct val="150000"/>
                        </a:lnSpc>
                        <a:buFontTx/>
                        <a:buNone/>
                      </a:pPr>
                      <a:r>
                        <a:rPr lang="th-TH" sz="1400" u="sng" kern="12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แผนงาน</a:t>
                      </a:r>
                    </a:p>
                    <a:p>
                      <a:pPr marL="171450" marR="0" indent="-171450" algn="thaiDist" defTabSz="76197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Char char="-"/>
                        <a:tabLst/>
                        <a:defRPr/>
                      </a:pPr>
                      <a:r>
                        <a:rPr lang="th-TH" sz="1200" kern="12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จังหวัดและกทม.อยู่ระหว่างดำเนินการผลิตและจัดเก็บข้อมูลตามแบบสอบถามฯ และส่งให้กรมการพัฒนาชุมชนภายในวันที่ 14 กรกฎาคม 2566</a:t>
                      </a:r>
                      <a:endParaRPr lang="th-TH" sz="1200" kern="1200" baseline="0" dirty="0">
                        <a:solidFill>
                          <a:schemeClr val="accent1">
                            <a:lumMod val="50000"/>
                          </a:schemeClr>
                        </a:solidFill>
                        <a:effectLst/>
                        <a:latin typeface="Chulabhorn Likit Text" panose="00000500000000000000" pitchFamily="50" charset="-34"/>
                        <a:ea typeface="+mn-ea"/>
                        <a:cs typeface="Chulabhorn Likit Text" panose="00000500000000000000" pitchFamily="50" charset="-34"/>
                      </a:endParaRPr>
                    </a:p>
                  </a:txBody>
                  <a:tcP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th-TH" sz="1100" dirty="0">
                        <a:latin typeface="Chulabhorn Likit Text Light" panose="00000400000000000000" pitchFamily="50" charset="-34"/>
                        <a:cs typeface="Chulabhorn Likit Text Light" panose="00000400000000000000" pitchFamily="50" charset="-34"/>
                      </a:endParaRPr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th-TH" sz="1100" dirty="0">
                        <a:latin typeface="Chulabhorn Likit Text Light" panose="00000400000000000000" pitchFamily="50" charset="-34"/>
                        <a:cs typeface="Chulabhorn Likit Text Light" panose="00000400000000000000" pitchFamily="50" charset="-34"/>
                      </a:endParaRPr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th-TH" sz="1100" dirty="0">
                        <a:latin typeface="Chulabhorn Likit Text Light" panose="00000400000000000000" pitchFamily="50" charset="-34"/>
                        <a:cs typeface="Chulabhorn Likit Text Light" panose="00000400000000000000" pitchFamily="50" charset="-34"/>
                      </a:endParaRPr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th-TH" sz="1100" dirty="0">
                        <a:latin typeface="Chulabhorn Likit Text Light" panose="00000400000000000000" pitchFamily="50" charset="-34"/>
                        <a:cs typeface="Chulabhorn Likit Text Light" panose="00000400000000000000" pitchFamily="50" charset="-34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583013406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89801978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สี่เหลี่ยมผืนผ้า 5"/>
          <p:cNvSpPr/>
          <p:nvPr/>
        </p:nvSpPr>
        <p:spPr>
          <a:xfrm>
            <a:off x="0" y="457614"/>
            <a:ext cx="10160000" cy="148589"/>
          </a:xfrm>
          <a:prstGeom prst="rect">
            <a:avLst/>
          </a:prstGeom>
          <a:solidFill>
            <a:srgbClr val="FFC000"/>
          </a:solidFill>
          <a:ln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/>
          </a:p>
        </p:txBody>
      </p:sp>
      <p:graphicFrame>
        <p:nvGraphicFramePr>
          <p:cNvPr id="7" name="Table 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660193370"/>
              </p:ext>
            </p:extLst>
          </p:nvPr>
        </p:nvGraphicFramePr>
        <p:xfrm>
          <a:off x="11289" y="633682"/>
          <a:ext cx="10140755" cy="5157129"/>
        </p:xfrm>
        <a:graphic>
          <a:graphicData uri="http://schemas.openxmlformats.org/drawingml/2006/table">
            <a:tbl>
              <a:tblPr firstRow="1" bandRow="1"/>
              <a:tblGrid>
                <a:gridCol w="1014075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422569"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  <a:defRPr sz="1400" b="1" i="0" u="none" strike="noStrike" cap="none">
                          <a:solidFill>
                            <a:schemeClr val="lt1"/>
                          </a:solidFill>
                          <a:latin typeface="TH Chakra Petch"/>
                          <a:cs typeface="TH Chakra Petch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  <a:defRPr sz="1400" b="1" i="0" u="none" strike="noStrike" cap="none">
                          <a:solidFill>
                            <a:schemeClr val="lt1"/>
                          </a:solidFill>
                          <a:latin typeface="TH Chakra Petch"/>
                          <a:cs typeface="TH Chakra Petch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  <a:defRPr sz="1400" b="1" i="0" u="none" strike="noStrike" cap="none">
                          <a:solidFill>
                            <a:schemeClr val="lt1"/>
                          </a:solidFill>
                          <a:latin typeface="TH Chakra Petch"/>
                          <a:cs typeface="TH Chakra Petch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  <a:defRPr sz="1400" b="1" i="0" u="none" strike="noStrike" cap="none">
                          <a:solidFill>
                            <a:schemeClr val="lt1"/>
                          </a:solidFill>
                          <a:latin typeface="TH Chakra Petch"/>
                          <a:cs typeface="TH Chakra Petch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  <a:defRPr sz="1400" b="1" i="0" u="none" strike="noStrike" cap="none">
                          <a:solidFill>
                            <a:schemeClr val="lt1"/>
                          </a:solidFill>
                          <a:latin typeface="TH Chakra Petch"/>
                          <a:cs typeface="TH Chakra Petch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  <a:defRPr sz="1400" b="1" i="0" u="none" strike="noStrike" cap="none">
                          <a:solidFill>
                            <a:schemeClr val="lt1"/>
                          </a:solidFill>
                          <a:latin typeface="TH Chakra Petch"/>
                          <a:cs typeface="TH Chakra Petch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  <a:defRPr sz="1400" b="1" i="0" u="none" strike="noStrike" cap="none">
                          <a:solidFill>
                            <a:schemeClr val="lt1"/>
                          </a:solidFill>
                          <a:latin typeface="TH Chakra Petch"/>
                          <a:cs typeface="TH Chakra Petch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  <a:defRPr sz="1400" b="1" i="0" u="none" strike="noStrike" cap="none">
                          <a:solidFill>
                            <a:schemeClr val="lt1"/>
                          </a:solidFill>
                          <a:latin typeface="TH Chakra Petch"/>
                          <a:cs typeface="TH Chakra Petch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  <a:defRPr sz="1400" b="1" i="0" u="none" strike="noStrike" cap="none">
                          <a:solidFill>
                            <a:schemeClr val="lt1"/>
                          </a:solidFill>
                          <a:latin typeface="TH Chakra Petch"/>
                          <a:cs typeface="TH Chakra Petch"/>
                          <a:sym typeface="Arial"/>
                        </a:defRPr>
                      </a:lvl9pPr>
                    </a:lstStyle>
                    <a:p>
                      <a:pPr algn="ctr"/>
                      <a:r>
                        <a:rPr lang="th-TH" sz="14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การประเมินผลการดำเนินงานทุนหมุนเวียน</a:t>
                      </a:r>
                      <a:r>
                        <a:rPr lang="th-TH" sz="140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ประจำปีบัญชี </a:t>
                      </a:r>
                      <a:r>
                        <a:rPr lang="th-TH" sz="140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2566</a:t>
                      </a:r>
                      <a:endParaRPr lang="en-US" sz="1400" dirty="0">
                        <a:ln>
                          <a:noFill/>
                        </a:ln>
                        <a:solidFill>
                          <a:schemeClr val="tx1"/>
                        </a:solidFill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T="60960" marB="60960" anchor="ctr">
                    <a:lnL w="12700" cmpd="sng">
                      <a:solidFill>
                        <a:sysClr val="window" lastClr="FFFFFF"/>
                      </a:solidFill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ysClr val="window" lastClr="FFFFFF"/>
                      </a:solidFill>
                    </a:lnT>
                    <a:lnB w="381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BDCC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665490"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  <a:defRPr sz="1400" b="0" i="0" u="none" strike="noStrike" cap="none">
                          <a:solidFill>
                            <a:schemeClr val="dk1"/>
                          </a:solidFill>
                          <a:latin typeface="TH Chakra Petch"/>
                          <a:cs typeface="TH Chakra Petch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  <a:defRPr sz="1400" b="0" i="0" u="none" strike="noStrike" cap="none">
                          <a:solidFill>
                            <a:schemeClr val="dk1"/>
                          </a:solidFill>
                          <a:latin typeface="TH Chakra Petch"/>
                          <a:cs typeface="TH Chakra Petch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  <a:defRPr sz="1400" b="0" i="0" u="none" strike="noStrike" cap="none">
                          <a:solidFill>
                            <a:schemeClr val="dk1"/>
                          </a:solidFill>
                          <a:latin typeface="TH Chakra Petch"/>
                          <a:cs typeface="TH Chakra Petch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  <a:defRPr sz="1400" b="0" i="0" u="none" strike="noStrike" cap="none">
                          <a:solidFill>
                            <a:schemeClr val="dk1"/>
                          </a:solidFill>
                          <a:latin typeface="TH Chakra Petch"/>
                          <a:cs typeface="TH Chakra Petch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  <a:defRPr sz="1400" b="0" i="0" u="none" strike="noStrike" cap="none">
                          <a:solidFill>
                            <a:schemeClr val="dk1"/>
                          </a:solidFill>
                          <a:latin typeface="TH Chakra Petch"/>
                          <a:cs typeface="TH Chakra Petch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  <a:defRPr sz="1400" b="0" i="0" u="none" strike="noStrike" cap="none">
                          <a:solidFill>
                            <a:schemeClr val="dk1"/>
                          </a:solidFill>
                          <a:latin typeface="TH Chakra Petch"/>
                          <a:cs typeface="TH Chakra Petch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  <a:defRPr sz="1400" b="0" i="0" u="none" strike="noStrike" cap="none">
                          <a:solidFill>
                            <a:schemeClr val="dk1"/>
                          </a:solidFill>
                          <a:latin typeface="TH Chakra Petch"/>
                          <a:cs typeface="TH Chakra Petch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  <a:defRPr sz="1400" b="0" i="0" u="none" strike="noStrike" cap="none">
                          <a:solidFill>
                            <a:schemeClr val="dk1"/>
                          </a:solidFill>
                          <a:latin typeface="TH Chakra Petch"/>
                          <a:cs typeface="TH Chakra Petch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  <a:defRPr sz="1400" b="0" i="0" u="none" strike="noStrike" cap="none">
                          <a:solidFill>
                            <a:schemeClr val="dk1"/>
                          </a:solidFill>
                          <a:latin typeface="TH Chakra Petch"/>
                          <a:cs typeface="TH Chakra Petch"/>
                          <a:sym typeface="Arial"/>
                        </a:defRPr>
                      </a:lvl9pPr>
                    </a:lstStyle>
                    <a:p>
                      <a:pPr>
                        <a:lnSpc>
                          <a:spcPct val="150000"/>
                        </a:lnSpc>
                        <a:spcAft>
                          <a:spcPts val="50"/>
                        </a:spcAft>
                      </a:pPr>
                      <a:r>
                        <a:rPr lang="th-TH" sz="1400" b="1" dirty="0" smtClean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ด้านที่</a:t>
                      </a:r>
                      <a:r>
                        <a:rPr lang="th-TH" sz="1400" b="1" baseline="0" dirty="0" smtClean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2 การสนองประโยชน์ต่อผู้มีส่วนได้ส่วนเสีย  </a:t>
                      </a:r>
                    </a:p>
                    <a:p>
                      <a:pPr marL="0" marR="0" indent="0" algn="l" defTabSz="76197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h-TH" sz="1400" b="1" baseline="0" dirty="0" smtClean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  </a:t>
                      </a:r>
                      <a:r>
                        <a:rPr lang="th-TH" sz="1300" b="1" baseline="0" dirty="0" smtClean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ตัวชี้วัดที่ 2.2 ร้อยละโครงการที่ได้รับการส</a:t>
                      </a:r>
                      <a:r>
                        <a:rPr lang="th-TH" sz="1300" b="1" i="0" u="none" strike="noStrike" kern="1200" cap="none" dirty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  <a:sym typeface="Arial"/>
                        </a:rPr>
                        <a:t>นับสนุนจากกองทุนฯ ที่ผู้เข้าร่วมโครงการมีคุณภาพชีวิตที่ดีและผ่านเกณฑ์การประเมินผล</a:t>
                      </a:r>
                      <a:endParaRPr lang="en-US" sz="1300" b="1" i="0" u="none" strike="noStrike" kern="1200" cap="none" dirty="0" smtClean="0">
                        <a:solidFill>
                          <a:schemeClr val="tx1"/>
                        </a:solidFill>
                        <a:effectLst/>
                        <a:latin typeface="Chulabhorn Likit Text" panose="00000500000000000000" pitchFamily="50" charset="-34"/>
                        <a:ea typeface="+mn-ea"/>
                        <a:cs typeface="Chulabhorn Likit Text" panose="00000500000000000000" pitchFamily="50" charset="-34"/>
                        <a:sym typeface="Arial"/>
                      </a:endParaRPr>
                    </a:p>
                    <a:p>
                      <a:pPr>
                        <a:spcAft>
                          <a:spcPts val="50"/>
                        </a:spcAft>
                      </a:pPr>
                      <a:r>
                        <a:rPr lang="th-TH" sz="1400" b="1" baseline="0" dirty="0" smtClean="0">
                          <a:solidFill>
                            <a:srgbClr val="002060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</a:t>
                      </a:r>
                      <a:endParaRPr lang="th-TH" sz="1400" b="0" baseline="0" dirty="0" smtClean="0">
                        <a:solidFill>
                          <a:srgbClr val="002060"/>
                        </a:solidFill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  <a:p>
                      <a:endParaRPr lang="th-TH" sz="1400" baseline="0" dirty="0">
                        <a:solidFill>
                          <a:srgbClr val="002060"/>
                        </a:solidFill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  <a:p>
                      <a:pPr marL="342900" marR="0" indent="-34290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Char char="-"/>
                        <a:tabLst/>
                        <a:defRPr/>
                      </a:pPr>
                      <a:endParaRPr lang="en-US" sz="1400" b="0" i="0" u="none" strike="noStrike" kern="1200" cap="none" dirty="0">
                        <a:solidFill>
                          <a:srgbClr val="002060"/>
                        </a:solidFill>
                        <a:effectLst/>
                        <a:latin typeface="Chulabhorn Likit Text" panose="00000500000000000000" pitchFamily="50" charset="-34"/>
                        <a:ea typeface="+mn-ea"/>
                        <a:cs typeface="Chulabhorn Likit Text" panose="00000500000000000000" pitchFamily="50" charset="-34"/>
                        <a:sym typeface="Arial"/>
                      </a:endParaRPr>
                    </a:p>
                    <a:p>
                      <a:endParaRPr lang="th-TH" sz="1400" baseline="0" dirty="0">
                        <a:solidFill>
                          <a:srgbClr val="002060"/>
                        </a:solidFill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  <a:p>
                      <a:endParaRPr lang="th-TH" sz="1400" baseline="0" dirty="0">
                        <a:solidFill>
                          <a:srgbClr val="002060"/>
                        </a:solidFill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  <a:p>
                      <a:endParaRPr lang="th-TH" sz="1400" baseline="0" dirty="0">
                        <a:solidFill>
                          <a:srgbClr val="002060"/>
                        </a:solidFill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  <a:p>
                      <a:endParaRPr lang="th-TH" sz="1400" baseline="0" dirty="0"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  <a:p>
                      <a:endParaRPr lang="th-TH" sz="1400" baseline="0" dirty="0"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  <a:p>
                      <a:endParaRPr lang="th-TH" sz="1400" baseline="0" dirty="0"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  <a:p>
                      <a:endParaRPr lang="th-TH" sz="1400" baseline="0" dirty="0"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  <a:p>
                      <a:endParaRPr lang="th-TH" sz="1400" baseline="0" dirty="0"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  <a:p>
                      <a:endParaRPr lang="th-TH" sz="1400" baseline="0" dirty="0"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  <a:p>
                      <a:endParaRPr lang="th-TH" sz="1400" baseline="0" dirty="0"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  <a:p>
                      <a:endParaRPr lang="th-TH" sz="1400" baseline="0" dirty="0"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  <a:p>
                      <a:endParaRPr lang="th-TH" sz="1400" baseline="0" dirty="0"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  <a:p>
                      <a:endParaRPr lang="th-TH" sz="1400" baseline="0" dirty="0"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  <a:p>
                      <a:endParaRPr lang="en-US" sz="1400" dirty="0"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  <a:p>
                      <a:endParaRPr lang="th-TH" sz="1400" b="1" baseline="0" dirty="0"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  <a:p>
                      <a:endParaRPr lang="en-US" sz="1400" b="1" dirty="0"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T="60960" marB="60960">
                    <a:lnL w="12700" cmpd="sng">
                      <a:solidFill>
                        <a:sysClr val="window" lastClr="FFFFFF"/>
                      </a:solidFill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mpd="sng">
                      <a:solidFill>
                        <a:sysClr val="window" lastClr="FFFFFF"/>
                      </a:solidFill>
                    </a:lnT>
                    <a:lnB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14" name="สี่เหลี่ยมผืนผ้า 13">
            <a:extLst>
              <a:ext uri="{FF2B5EF4-FFF2-40B4-BE49-F238E27FC236}">
                <a16:creationId xmlns:a16="http://schemas.microsoft.com/office/drawing/2014/main" id="{A781E517-4637-40C4-B7D4-9F1B3AC17568}"/>
              </a:ext>
            </a:extLst>
          </p:cNvPr>
          <p:cNvSpPr/>
          <p:nvPr/>
        </p:nvSpPr>
        <p:spPr>
          <a:xfrm>
            <a:off x="-7955" y="-13815"/>
            <a:ext cx="10160000" cy="469644"/>
          </a:xfrm>
          <a:prstGeom prst="rect">
            <a:avLst/>
          </a:prstGeom>
          <a:solidFill>
            <a:srgbClr val="002060"/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lnSpc>
                <a:spcPct val="150000"/>
              </a:lnSpc>
            </a:pPr>
            <a:r>
              <a:rPr lang="th-TH" sz="2000" b="1" dirty="0" smtClean="0">
                <a:solidFill>
                  <a:schemeClr val="bg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4.3 </a:t>
            </a:r>
            <a:r>
              <a:rPr lang="th-TH" sz="2000" b="1" dirty="0">
                <a:solidFill>
                  <a:schemeClr val="bg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รายงานผลการดำเนินงานการประเมินผลการดำเนินงานทุนหมุนเวียน ประจำปี </a:t>
            </a:r>
            <a:r>
              <a:rPr lang="th-TH" sz="2000" b="1" dirty="0" smtClean="0">
                <a:solidFill>
                  <a:schemeClr val="bg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2566</a:t>
            </a:r>
            <a:endParaRPr lang="th-TH" sz="2000" dirty="0">
              <a:latin typeface="Chulabhorn Likit Text" panose="00000500000000000000" pitchFamily="50" charset="-34"/>
              <a:cs typeface="Chulabhorn Likit Text" panose="00000500000000000000" pitchFamily="50" charset="-34"/>
            </a:endParaRPr>
          </a:p>
        </p:txBody>
      </p:sp>
      <p:graphicFrame>
        <p:nvGraphicFramePr>
          <p:cNvPr id="8" name="Table 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162237639"/>
              </p:ext>
            </p:extLst>
          </p:nvPr>
        </p:nvGraphicFramePr>
        <p:xfrm>
          <a:off x="530578" y="1816170"/>
          <a:ext cx="9098843" cy="3708388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597677">
                  <a:extLst>
                    <a:ext uri="{9D8B030D-6E8A-4147-A177-3AD203B41FA5}">
                      <a16:colId xmlns:a16="http://schemas.microsoft.com/office/drawing/2014/main" val="3410341719"/>
                    </a:ext>
                  </a:extLst>
                </a:gridCol>
                <a:gridCol w="1716779">
                  <a:extLst>
                    <a:ext uri="{9D8B030D-6E8A-4147-A177-3AD203B41FA5}">
                      <a16:colId xmlns:a16="http://schemas.microsoft.com/office/drawing/2014/main" val="1621477982"/>
                    </a:ext>
                  </a:extLst>
                </a:gridCol>
                <a:gridCol w="1841179">
                  <a:extLst>
                    <a:ext uri="{9D8B030D-6E8A-4147-A177-3AD203B41FA5}">
                      <a16:colId xmlns:a16="http://schemas.microsoft.com/office/drawing/2014/main" val="1015637610"/>
                    </a:ext>
                  </a:extLst>
                </a:gridCol>
                <a:gridCol w="1816323">
                  <a:extLst>
                    <a:ext uri="{9D8B030D-6E8A-4147-A177-3AD203B41FA5}">
                      <a16:colId xmlns:a16="http://schemas.microsoft.com/office/drawing/2014/main" val="712561912"/>
                    </a:ext>
                  </a:extLst>
                </a:gridCol>
                <a:gridCol w="2126885">
                  <a:extLst>
                    <a:ext uri="{9D8B030D-6E8A-4147-A177-3AD203B41FA5}">
                      <a16:colId xmlns:a16="http://schemas.microsoft.com/office/drawing/2014/main" val="1698986556"/>
                    </a:ext>
                  </a:extLst>
                </a:gridCol>
              </a:tblGrid>
              <a:tr h="377011">
                <a:tc gridSpan="5">
                  <a:txBody>
                    <a:bodyPr/>
                    <a:lstStyle/>
                    <a:p>
                      <a:pPr algn="ctr"/>
                      <a:r>
                        <a:rPr lang="th-TH" sz="1400" dirty="0" smtClean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เกณฑ์การวัด</a:t>
                      </a:r>
                      <a:endParaRPr lang="th-TH" sz="1400" dirty="0">
                        <a:solidFill>
                          <a:schemeClr val="tx1"/>
                        </a:solidFill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anchor="ctr">
                    <a:solidFill>
                      <a:srgbClr val="E8ABB5">
                        <a:alpha val="70000"/>
                      </a:srgb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th-TH" sz="1100" dirty="0">
                        <a:solidFill>
                          <a:schemeClr val="tx1"/>
                        </a:solidFill>
                        <a:latin typeface="Chulabhorn Likit Text Light" panose="00000400000000000000" pitchFamily="50" charset="-34"/>
                        <a:cs typeface="Chulabhorn Likit Text Light" panose="00000400000000000000" pitchFamily="50" charset="-34"/>
                      </a:endParaRPr>
                    </a:p>
                  </a:txBody>
                  <a:tcPr>
                    <a:solidFill>
                      <a:srgbClr val="D6D2C4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th-TH" sz="1100" dirty="0">
                        <a:solidFill>
                          <a:schemeClr val="tx1"/>
                        </a:solidFill>
                        <a:latin typeface="Chulabhorn Likit Text Light" panose="00000400000000000000" pitchFamily="50" charset="-34"/>
                        <a:cs typeface="Chulabhorn Likit Text Light" panose="00000400000000000000" pitchFamily="50" charset="-34"/>
                      </a:endParaRPr>
                    </a:p>
                  </a:txBody>
                  <a:tcP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th-TH" sz="1100" dirty="0">
                        <a:solidFill>
                          <a:schemeClr val="tx1"/>
                        </a:solidFill>
                        <a:latin typeface="Chulabhorn Likit Text Light" panose="00000400000000000000" pitchFamily="50" charset="-34"/>
                        <a:cs typeface="Chulabhorn Likit Text Light" panose="00000400000000000000" pitchFamily="50" charset="-34"/>
                      </a:endParaRPr>
                    </a:p>
                  </a:txBody>
                  <a:tcP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th-TH" sz="1100" dirty="0">
                        <a:solidFill>
                          <a:schemeClr val="tx1"/>
                        </a:solidFill>
                        <a:latin typeface="Chulabhorn Likit Text Light" panose="00000400000000000000" pitchFamily="50" charset="-34"/>
                        <a:cs typeface="Chulabhorn Likit Text Light" panose="00000400000000000000" pitchFamily="50" charset="-34"/>
                      </a:endParaRPr>
                    </a:p>
                  </a:txBody>
                  <a:tcPr>
                    <a:solidFill>
                      <a:srgbClr val="4EDEB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68288180"/>
                  </a:ext>
                </a:extLst>
              </a:tr>
              <a:tr h="339720">
                <a:tc>
                  <a:txBody>
                    <a:bodyPr/>
                    <a:lstStyle/>
                    <a:p>
                      <a:pPr algn="ctr"/>
                      <a:r>
                        <a:rPr lang="th-TH" sz="1400" b="1" dirty="0" smtClean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ระดับ 1</a:t>
                      </a:r>
                      <a:endParaRPr lang="th-TH" sz="1400" b="1" dirty="0">
                        <a:solidFill>
                          <a:schemeClr val="tx1"/>
                        </a:solidFill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anchor="ctr">
                    <a:solidFill>
                      <a:srgbClr val="E8ABB5">
                        <a:alpha val="6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th-TH" sz="1400" b="1" dirty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ระดับ 2</a:t>
                      </a:r>
                    </a:p>
                  </a:txBody>
                  <a:tcPr anchor="ctr">
                    <a:solidFill>
                      <a:srgbClr val="D6D2C4">
                        <a:alpha val="6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th-TH" sz="1400" b="1" dirty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ระดับ 3</a:t>
                      </a:r>
                    </a:p>
                  </a:txBody>
                  <a:tcPr anchor="ctr">
                    <a:solidFill>
                      <a:schemeClr val="accent6">
                        <a:lumMod val="40000"/>
                        <a:lumOff val="60000"/>
                        <a:alpha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th-TH" sz="1400" b="1" dirty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ระดับ 4</a:t>
                      </a:r>
                    </a:p>
                  </a:txBody>
                  <a:tcPr anchor="ctr">
                    <a:solidFill>
                      <a:schemeClr val="accent2">
                        <a:lumMod val="40000"/>
                        <a:lumOff val="60000"/>
                        <a:alpha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th-TH" sz="1400" b="1" dirty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ระดับ 5</a:t>
                      </a:r>
                    </a:p>
                  </a:txBody>
                  <a:tcPr anchor="ctr">
                    <a:solidFill>
                      <a:schemeClr val="accent1">
                        <a:lumMod val="40000"/>
                        <a:lumOff val="60000"/>
                        <a:alpha val="6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55606659"/>
                  </a:ext>
                </a:extLst>
              </a:tr>
              <a:tr h="321795">
                <a:tc>
                  <a:txBody>
                    <a:bodyPr/>
                    <a:lstStyle/>
                    <a:p>
                      <a:pPr marL="0" marR="0" indent="0" algn="ctr" defTabSz="76197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h-TH" sz="1400" b="1" dirty="0" smtClean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60</a:t>
                      </a:r>
                      <a:endParaRPr lang="th-TH" sz="1400" b="1" dirty="0">
                        <a:solidFill>
                          <a:schemeClr val="tx1"/>
                        </a:solidFill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th-TH" sz="1400" b="1" dirty="0" smtClean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70</a:t>
                      </a:r>
                      <a:endParaRPr lang="th-TH" sz="1400" b="1" dirty="0">
                        <a:solidFill>
                          <a:schemeClr val="tx1"/>
                        </a:solidFill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th-TH" sz="1400" b="1" dirty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ea typeface="Calibri" panose="020F0502020204030204" pitchFamily="34" charset="0"/>
                          <a:cs typeface="Chulabhorn Likit Text" panose="00000500000000000000" pitchFamily="50" charset="-34"/>
                        </a:rPr>
                        <a:t>80</a:t>
                      </a:r>
                      <a:endParaRPr lang="en-US" sz="1400" b="1" dirty="0">
                        <a:solidFill>
                          <a:schemeClr val="tx1"/>
                        </a:solidFill>
                        <a:effectLst/>
                        <a:latin typeface="Chulabhorn Likit Text" panose="00000500000000000000" pitchFamily="50" charset="-34"/>
                        <a:ea typeface="Calibri" panose="020F0502020204030204" pitchFamily="34" charset="0"/>
                        <a:cs typeface="Chulabhorn Likit Text" panose="00000500000000000000" pitchFamily="50" charset="-34"/>
                      </a:endParaRPr>
                    </a:p>
                  </a:txBody>
                  <a:tcPr marL="68580" marR="68580" marT="0" marB="0"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th-TH" sz="1400" b="1" dirty="0" smtClean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90</a:t>
                      </a:r>
                      <a:endParaRPr lang="th-TH" sz="1400" b="1" dirty="0">
                        <a:solidFill>
                          <a:schemeClr val="tx1"/>
                        </a:solidFill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761970" rtl="0" eaLnBrk="1" fontAlgn="auto" latinLnBrk="0" hangingPunct="1">
                        <a:lnSpc>
                          <a:spcPct val="12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h-TH" sz="1400" b="1" kern="1200" dirty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100</a:t>
                      </a:r>
                      <a:endParaRPr lang="en-US" sz="1400" b="1" kern="1200" dirty="0">
                        <a:solidFill>
                          <a:schemeClr val="tx1"/>
                        </a:solidFill>
                        <a:effectLst/>
                        <a:latin typeface="Chulabhorn Likit Text" panose="00000500000000000000" pitchFamily="50" charset="-34"/>
                        <a:ea typeface="+mn-ea"/>
                        <a:cs typeface="Chulabhorn Likit Text" panose="00000500000000000000" pitchFamily="50" charset="-34"/>
                      </a:endParaRPr>
                    </a:p>
                  </a:txBody>
                  <a:tcP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18552377"/>
                  </a:ext>
                </a:extLst>
              </a:tr>
              <a:tr h="2654853">
                <a:tc gridSpan="5">
                  <a:txBody>
                    <a:bodyPr/>
                    <a:lstStyle/>
                    <a:p>
                      <a:pPr algn="l">
                        <a:lnSpc>
                          <a:spcPct val="100000"/>
                        </a:lnSpc>
                        <a:spcAft>
                          <a:spcPts val="600"/>
                        </a:spcAft>
                      </a:pPr>
                      <a:r>
                        <a:rPr lang="th-TH" sz="1200" b="1" i="0" u="sng" dirty="0" smtClean="0">
                          <a:solidFill>
                            <a:srgbClr val="C00000"/>
                          </a:solidFill>
                          <a:effectLst/>
                          <a:latin typeface="Chulabhorn Likit Text" panose="00000500000000000000" pitchFamily="50" charset="-34"/>
                          <a:ea typeface="Cordia New"/>
                          <a:cs typeface="Chulabhorn Likit Text" panose="00000500000000000000" pitchFamily="50" charset="-34"/>
                        </a:rPr>
                        <a:t>ผลงาน</a:t>
                      </a:r>
                      <a:r>
                        <a:rPr lang="th-TH" sz="1200" b="1" i="0" u="none" baseline="0" dirty="0" smtClean="0">
                          <a:solidFill>
                            <a:srgbClr val="C00000"/>
                          </a:solidFill>
                          <a:effectLst/>
                          <a:latin typeface="Chulabhorn Likit Text" panose="00000500000000000000" pitchFamily="50" charset="-34"/>
                          <a:ea typeface="Cordia New"/>
                          <a:cs typeface="Chulabhorn Likit Text" panose="00000500000000000000" pitchFamily="50" charset="-34"/>
                        </a:rPr>
                        <a:t> </a:t>
                      </a:r>
                      <a:r>
                        <a:rPr lang="en-US" sz="1200" b="1" i="0" u="none" baseline="0" dirty="0" smtClean="0">
                          <a:solidFill>
                            <a:srgbClr val="C00000"/>
                          </a:solidFill>
                          <a:effectLst/>
                          <a:latin typeface="Chulabhorn Likit Text" panose="00000500000000000000" pitchFamily="50" charset="-34"/>
                          <a:ea typeface="Cordia New"/>
                          <a:cs typeface="Chulabhorn Likit Text" panose="00000500000000000000" pitchFamily="50" charset="-34"/>
                        </a:rPr>
                        <a:t>: </a:t>
                      </a:r>
                      <a:r>
                        <a:rPr lang="th-TH" sz="1200" b="1" i="0" dirty="0" smtClean="0">
                          <a:solidFill>
                            <a:srgbClr val="C00000"/>
                          </a:solidFill>
                          <a:effectLst/>
                          <a:latin typeface="Chulabhorn Likit Text" panose="00000500000000000000" pitchFamily="50" charset="-34"/>
                          <a:ea typeface="Cordia New"/>
                          <a:cs typeface="Chulabhorn Likit Text" panose="00000500000000000000" pitchFamily="50" charset="-34"/>
                        </a:rPr>
                        <a:t>ได้ค่าเกณฑ์วัดระดับ </a:t>
                      </a:r>
                      <a:r>
                        <a:rPr lang="en-US" sz="1200" b="1" i="0" dirty="0" smtClean="0">
                          <a:solidFill>
                            <a:srgbClr val="C00000"/>
                          </a:solidFill>
                          <a:effectLst/>
                          <a:latin typeface="Chulabhorn Likit Text" panose="00000500000000000000" pitchFamily="50" charset="-34"/>
                          <a:ea typeface="Cordia New"/>
                          <a:cs typeface="Chulabhorn Likit Text" panose="00000500000000000000" pitchFamily="50" charset="-34"/>
                        </a:rPr>
                        <a:t>N/A</a:t>
                      </a:r>
                      <a:r>
                        <a:rPr lang="th-TH" sz="1200" b="1" i="0" dirty="0" smtClean="0">
                          <a:solidFill>
                            <a:srgbClr val="C00000"/>
                          </a:solidFill>
                          <a:effectLst/>
                          <a:latin typeface="Chulabhorn Likit Text" panose="00000500000000000000" pitchFamily="50" charset="-34"/>
                          <a:ea typeface="Cordia New"/>
                          <a:cs typeface="Chulabhorn Likit Text" panose="00000500000000000000" pitchFamily="50" charset="-34"/>
                        </a:rPr>
                        <a:t> </a:t>
                      </a:r>
                    </a:p>
                    <a:p>
                      <a:pPr marL="171450" indent="-171450">
                        <a:lnSpc>
                          <a:spcPct val="130000"/>
                        </a:lnSpc>
                        <a:spcAft>
                          <a:spcPts val="600"/>
                        </a:spcAft>
                        <a:buFontTx/>
                        <a:buChar char="-"/>
                      </a:pPr>
                      <a:r>
                        <a:rPr lang="th-TH" sz="1200" kern="1200" dirty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จัดทำแนวทางปฏิบัติ, ออกแบบเครื่องมือ,</a:t>
                      </a:r>
                      <a:r>
                        <a:rPr lang="th-TH" sz="1200" kern="1200" baseline="0" dirty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 จัดทำฐานข้อมูล </a:t>
                      </a:r>
                      <a:r>
                        <a:rPr lang="th-TH" sz="1200" kern="1200" dirty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เพื่อให้บรรลุเกณฑ์การประเมิน</a:t>
                      </a:r>
                      <a:r>
                        <a:rPr lang="th-TH" sz="1200" kern="1200" baseline="0" dirty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ผล ตัวชี้วัดที่ 2.2 ร้อยละโครงการที่ได้รับการสนับสนุนจากกองทุนฯ ที่ผู้เข้าร่วมโครงการมีคุณภาพชีวิตที่ดี และผ่านเกณฑ์การประเมิน </a:t>
                      </a:r>
                    </a:p>
                    <a:p>
                      <a:pPr marL="171450" indent="-171450">
                        <a:lnSpc>
                          <a:spcPct val="130000"/>
                        </a:lnSpc>
                        <a:spcAft>
                          <a:spcPts val="600"/>
                        </a:spcAft>
                        <a:buFontTx/>
                        <a:buChar char="-"/>
                      </a:pPr>
                      <a:r>
                        <a:rPr lang="th-TH" sz="1200" kern="1200" baseline="0" dirty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กำหนดเป้าหมายในการจัดเก็บข้อมูล ซึ่งเป็นโครงการที่</a:t>
                      </a:r>
                      <a:r>
                        <a:rPr lang="th-TH" sz="1200" kern="1200" dirty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ดำเนินการใน ปี 2564 (10% ของ 11,637 โครงการ เท่ากับ 1,164 โครงการ)</a:t>
                      </a:r>
                    </a:p>
                    <a:p>
                      <a:pPr marL="0" indent="0">
                        <a:lnSpc>
                          <a:spcPct val="130000"/>
                        </a:lnSpc>
                        <a:spcAft>
                          <a:spcPts val="600"/>
                        </a:spcAft>
                        <a:buFontTx/>
                        <a:buNone/>
                      </a:pPr>
                      <a:r>
                        <a:rPr lang="th-TH" sz="1200" b="1" i="0" u="sng" baseline="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  <a:effectLst/>
                          <a:latin typeface="Chulabhorn Likit Text" panose="00000500000000000000" pitchFamily="50" charset="-34"/>
                          <a:ea typeface="Cordia New"/>
                          <a:cs typeface="Chulabhorn Likit Text" panose="00000500000000000000" pitchFamily="50" charset="-34"/>
                        </a:rPr>
                        <a:t>แผนงาน</a:t>
                      </a:r>
                      <a:r>
                        <a:rPr lang="th-TH" sz="1200" b="1" i="0" u="none" baseline="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  <a:effectLst/>
                          <a:latin typeface="Chulabhorn Likit Text" panose="00000500000000000000" pitchFamily="50" charset="-34"/>
                          <a:ea typeface="Cordia New"/>
                          <a:cs typeface="Chulabhorn Likit Text" panose="00000500000000000000" pitchFamily="50" charset="-34"/>
                        </a:rPr>
                        <a:t> </a:t>
                      </a:r>
                      <a:r>
                        <a:rPr lang="en-US" sz="1200" b="1" i="0" u="none" baseline="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  <a:effectLst/>
                          <a:latin typeface="Chulabhorn Likit Text" panose="00000500000000000000" pitchFamily="50" charset="-34"/>
                          <a:ea typeface="Cordia New"/>
                          <a:cs typeface="Chulabhorn Likit Text" panose="00000500000000000000" pitchFamily="50" charset="-34"/>
                        </a:rPr>
                        <a:t>:</a:t>
                      </a:r>
                      <a:endParaRPr lang="th-TH" sz="1200" b="1" i="0" u="none" baseline="0" dirty="0" smtClean="0">
                        <a:solidFill>
                          <a:schemeClr val="accent1">
                            <a:lumMod val="50000"/>
                          </a:schemeClr>
                        </a:solidFill>
                        <a:effectLst/>
                        <a:latin typeface="Chulabhorn Likit Text" panose="00000500000000000000" pitchFamily="50" charset="-34"/>
                        <a:ea typeface="Cordia New"/>
                        <a:cs typeface="Chulabhorn Likit Text" panose="00000500000000000000" pitchFamily="50" charset="-34"/>
                      </a:endParaRPr>
                    </a:p>
                    <a:p>
                      <a:pPr marL="171450" indent="-171450">
                        <a:lnSpc>
                          <a:spcPct val="130000"/>
                        </a:lnSpc>
                        <a:spcAft>
                          <a:spcPts val="0"/>
                        </a:spcAft>
                        <a:buFontTx/>
                        <a:buChar char="-"/>
                      </a:pPr>
                      <a:r>
                        <a:rPr lang="th-TH" sz="1200" b="1" i="0" u="none" baseline="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  <a:effectLst/>
                          <a:latin typeface="Chulabhorn Likit Text" panose="00000500000000000000" pitchFamily="50" charset="-34"/>
                          <a:ea typeface="Cordia New"/>
                          <a:cs typeface="Chulabhorn Likit Text" panose="00000500000000000000" pitchFamily="50" charset="-34"/>
                        </a:rPr>
                        <a:t>มีหนังสือถึงจังหวัด เพื่อดำเนินการจัดเก็บแบบสอบถามฯ ให้แล้วเสร็จ และส่งคืนกรมพัฒนาชุมชน ภายในวันที่ 26 มิถุนายน 2566 </a:t>
                      </a:r>
                    </a:p>
                    <a:p>
                      <a:pPr marL="0" indent="0">
                        <a:lnSpc>
                          <a:spcPct val="130000"/>
                        </a:lnSpc>
                        <a:spcAft>
                          <a:spcPts val="0"/>
                        </a:spcAft>
                        <a:buFontTx/>
                        <a:buNone/>
                      </a:pPr>
                      <a:r>
                        <a:rPr lang="th-TH" sz="1200" b="1" i="0" u="none" baseline="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  <a:effectLst/>
                          <a:latin typeface="Chulabhorn Likit Text" panose="00000500000000000000" pitchFamily="50" charset="-34"/>
                          <a:ea typeface="Cordia New"/>
                          <a:cs typeface="Chulabhorn Likit Text" panose="00000500000000000000" pitchFamily="50" charset="-34"/>
                        </a:rPr>
                        <a:t>    เพื่อจักได้ดำเนินการวิเคราะห์ข้อมูลและประเมินผลต่อไป</a:t>
                      </a:r>
                      <a:endParaRPr lang="en-US" sz="1200" b="1" i="0" u="none" baseline="0" dirty="0" smtClean="0">
                        <a:solidFill>
                          <a:schemeClr val="accent1">
                            <a:lumMod val="50000"/>
                          </a:schemeClr>
                        </a:solidFill>
                        <a:effectLst/>
                        <a:latin typeface="Chulabhorn Likit Text" panose="00000500000000000000" pitchFamily="50" charset="-34"/>
                        <a:ea typeface="Cordia New"/>
                        <a:cs typeface="Chulabhorn Likit Text" panose="00000500000000000000" pitchFamily="50" charset="-34"/>
                      </a:endParaRPr>
                    </a:p>
                    <a:p>
                      <a:pPr marL="0" indent="0">
                        <a:lnSpc>
                          <a:spcPct val="130000"/>
                        </a:lnSpc>
                        <a:spcAft>
                          <a:spcPts val="600"/>
                        </a:spcAft>
                        <a:buFontTx/>
                        <a:buNone/>
                      </a:pPr>
                      <a:endParaRPr lang="th-TH" sz="1200" b="1" i="0" u="none" baseline="0" dirty="0" smtClean="0">
                        <a:solidFill>
                          <a:schemeClr val="accent1">
                            <a:lumMod val="50000"/>
                          </a:schemeClr>
                        </a:solidFill>
                        <a:effectLst/>
                        <a:latin typeface="Chulabhorn Likit Text" panose="00000500000000000000" pitchFamily="50" charset="-34"/>
                        <a:ea typeface="Cordia New"/>
                        <a:cs typeface="Chulabhorn Likit Text" panose="00000500000000000000" pitchFamily="50" charset="-34"/>
                      </a:endParaRPr>
                    </a:p>
                  </a:txBody>
                  <a:tcP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th-TH" sz="1100" dirty="0">
                        <a:latin typeface="Chulabhorn Likit Text Light" panose="00000400000000000000" pitchFamily="50" charset="-34"/>
                        <a:cs typeface="Chulabhorn Likit Text Light" panose="00000400000000000000" pitchFamily="50" charset="-34"/>
                      </a:endParaRPr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th-TH" sz="1100" dirty="0">
                        <a:latin typeface="Chulabhorn Likit Text Light" panose="00000400000000000000" pitchFamily="50" charset="-34"/>
                        <a:cs typeface="Chulabhorn Likit Text Light" panose="00000400000000000000" pitchFamily="50" charset="-34"/>
                      </a:endParaRPr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th-TH" sz="1100" dirty="0">
                        <a:latin typeface="Chulabhorn Likit Text Light" panose="00000400000000000000" pitchFamily="50" charset="-34"/>
                        <a:cs typeface="Chulabhorn Likit Text Light" panose="00000400000000000000" pitchFamily="50" charset="-34"/>
                      </a:endParaRPr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th-TH" sz="1100" dirty="0">
                        <a:latin typeface="Chulabhorn Likit Text Light" panose="00000400000000000000" pitchFamily="50" charset="-34"/>
                        <a:cs typeface="Chulabhorn Likit Text Light" panose="00000400000000000000" pitchFamily="50" charset="-34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583013406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02747353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สี่เหลี่ยมผืนผ้า 5"/>
          <p:cNvSpPr/>
          <p:nvPr/>
        </p:nvSpPr>
        <p:spPr>
          <a:xfrm>
            <a:off x="0" y="457614"/>
            <a:ext cx="10160000" cy="148589"/>
          </a:xfrm>
          <a:prstGeom prst="rect">
            <a:avLst/>
          </a:prstGeom>
          <a:solidFill>
            <a:srgbClr val="FFC000"/>
          </a:solidFill>
          <a:ln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/>
          </a:p>
        </p:txBody>
      </p:sp>
      <p:graphicFrame>
        <p:nvGraphicFramePr>
          <p:cNvPr id="7" name="Table 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75703007"/>
              </p:ext>
            </p:extLst>
          </p:nvPr>
        </p:nvGraphicFramePr>
        <p:xfrm>
          <a:off x="11289" y="633682"/>
          <a:ext cx="10140755" cy="5144429"/>
        </p:xfrm>
        <a:graphic>
          <a:graphicData uri="http://schemas.openxmlformats.org/drawingml/2006/table">
            <a:tbl>
              <a:tblPr firstRow="1" bandRow="1"/>
              <a:tblGrid>
                <a:gridCol w="1014075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422569"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  <a:defRPr sz="1400" b="1" i="0" u="none" strike="noStrike" cap="none">
                          <a:solidFill>
                            <a:schemeClr val="lt1"/>
                          </a:solidFill>
                          <a:latin typeface="TH Chakra Petch"/>
                          <a:cs typeface="TH Chakra Petch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  <a:defRPr sz="1400" b="1" i="0" u="none" strike="noStrike" cap="none">
                          <a:solidFill>
                            <a:schemeClr val="lt1"/>
                          </a:solidFill>
                          <a:latin typeface="TH Chakra Petch"/>
                          <a:cs typeface="TH Chakra Petch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  <a:defRPr sz="1400" b="1" i="0" u="none" strike="noStrike" cap="none">
                          <a:solidFill>
                            <a:schemeClr val="lt1"/>
                          </a:solidFill>
                          <a:latin typeface="TH Chakra Petch"/>
                          <a:cs typeface="TH Chakra Petch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  <a:defRPr sz="1400" b="1" i="0" u="none" strike="noStrike" cap="none">
                          <a:solidFill>
                            <a:schemeClr val="lt1"/>
                          </a:solidFill>
                          <a:latin typeface="TH Chakra Petch"/>
                          <a:cs typeface="TH Chakra Petch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  <a:defRPr sz="1400" b="1" i="0" u="none" strike="noStrike" cap="none">
                          <a:solidFill>
                            <a:schemeClr val="lt1"/>
                          </a:solidFill>
                          <a:latin typeface="TH Chakra Petch"/>
                          <a:cs typeface="TH Chakra Petch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  <a:defRPr sz="1400" b="1" i="0" u="none" strike="noStrike" cap="none">
                          <a:solidFill>
                            <a:schemeClr val="lt1"/>
                          </a:solidFill>
                          <a:latin typeface="TH Chakra Petch"/>
                          <a:cs typeface="TH Chakra Petch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  <a:defRPr sz="1400" b="1" i="0" u="none" strike="noStrike" cap="none">
                          <a:solidFill>
                            <a:schemeClr val="lt1"/>
                          </a:solidFill>
                          <a:latin typeface="TH Chakra Petch"/>
                          <a:cs typeface="TH Chakra Petch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  <a:defRPr sz="1400" b="1" i="0" u="none" strike="noStrike" cap="none">
                          <a:solidFill>
                            <a:schemeClr val="lt1"/>
                          </a:solidFill>
                          <a:latin typeface="TH Chakra Petch"/>
                          <a:cs typeface="TH Chakra Petch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  <a:defRPr sz="1400" b="1" i="0" u="none" strike="noStrike" cap="none">
                          <a:solidFill>
                            <a:schemeClr val="lt1"/>
                          </a:solidFill>
                          <a:latin typeface="TH Chakra Petch"/>
                          <a:cs typeface="TH Chakra Petch"/>
                          <a:sym typeface="Arial"/>
                        </a:defRPr>
                      </a:lvl9pPr>
                    </a:lstStyle>
                    <a:p>
                      <a:pPr algn="ctr"/>
                      <a:r>
                        <a:rPr lang="th-TH" sz="14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การประเมินผลการดำเนินงานทุนหมุนเวียน</a:t>
                      </a:r>
                      <a:r>
                        <a:rPr lang="th-TH" sz="140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ประจำปีบัญชี </a:t>
                      </a:r>
                      <a:r>
                        <a:rPr lang="th-TH" sz="140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2566</a:t>
                      </a:r>
                      <a:endParaRPr lang="en-US" sz="1400" dirty="0">
                        <a:ln>
                          <a:noFill/>
                        </a:ln>
                        <a:solidFill>
                          <a:schemeClr val="tx1"/>
                        </a:solidFill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T="60960" marB="60960" anchor="ctr">
                    <a:lnL w="12700" cmpd="sng">
                      <a:solidFill>
                        <a:sysClr val="window" lastClr="FFFFFF"/>
                      </a:solidFill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ysClr val="window" lastClr="FFFFFF"/>
                      </a:solidFill>
                    </a:lnT>
                    <a:lnB w="381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BDCC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665490"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  <a:defRPr sz="1400" b="0" i="0" u="none" strike="noStrike" cap="none">
                          <a:solidFill>
                            <a:schemeClr val="dk1"/>
                          </a:solidFill>
                          <a:latin typeface="TH Chakra Petch"/>
                          <a:cs typeface="TH Chakra Petch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  <a:defRPr sz="1400" b="0" i="0" u="none" strike="noStrike" cap="none">
                          <a:solidFill>
                            <a:schemeClr val="dk1"/>
                          </a:solidFill>
                          <a:latin typeface="TH Chakra Petch"/>
                          <a:cs typeface="TH Chakra Petch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  <a:defRPr sz="1400" b="0" i="0" u="none" strike="noStrike" cap="none">
                          <a:solidFill>
                            <a:schemeClr val="dk1"/>
                          </a:solidFill>
                          <a:latin typeface="TH Chakra Petch"/>
                          <a:cs typeface="TH Chakra Petch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  <a:defRPr sz="1400" b="0" i="0" u="none" strike="noStrike" cap="none">
                          <a:solidFill>
                            <a:schemeClr val="dk1"/>
                          </a:solidFill>
                          <a:latin typeface="TH Chakra Petch"/>
                          <a:cs typeface="TH Chakra Petch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  <a:defRPr sz="1400" b="0" i="0" u="none" strike="noStrike" cap="none">
                          <a:solidFill>
                            <a:schemeClr val="dk1"/>
                          </a:solidFill>
                          <a:latin typeface="TH Chakra Petch"/>
                          <a:cs typeface="TH Chakra Petch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  <a:defRPr sz="1400" b="0" i="0" u="none" strike="noStrike" cap="none">
                          <a:solidFill>
                            <a:schemeClr val="dk1"/>
                          </a:solidFill>
                          <a:latin typeface="TH Chakra Petch"/>
                          <a:cs typeface="TH Chakra Petch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  <a:defRPr sz="1400" b="0" i="0" u="none" strike="noStrike" cap="none">
                          <a:solidFill>
                            <a:schemeClr val="dk1"/>
                          </a:solidFill>
                          <a:latin typeface="TH Chakra Petch"/>
                          <a:cs typeface="TH Chakra Petch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  <a:defRPr sz="1400" b="0" i="0" u="none" strike="noStrike" cap="none">
                          <a:solidFill>
                            <a:schemeClr val="dk1"/>
                          </a:solidFill>
                          <a:latin typeface="TH Chakra Petch"/>
                          <a:cs typeface="TH Chakra Petch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  <a:defRPr sz="1400" b="0" i="0" u="none" strike="noStrike" cap="none">
                          <a:solidFill>
                            <a:schemeClr val="dk1"/>
                          </a:solidFill>
                          <a:latin typeface="TH Chakra Petch"/>
                          <a:cs typeface="TH Chakra Petch"/>
                          <a:sym typeface="Arial"/>
                        </a:defRPr>
                      </a:lvl9pPr>
                    </a:lstStyle>
                    <a:p>
                      <a:pPr>
                        <a:lnSpc>
                          <a:spcPct val="150000"/>
                        </a:lnSpc>
                        <a:spcAft>
                          <a:spcPts val="50"/>
                        </a:spcAft>
                      </a:pPr>
                      <a:r>
                        <a:rPr lang="th-TH" sz="1400" b="1" dirty="0" smtClean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ด้านที่</a:t>
                      </a:r>
                      <a:r>
                        <a:rPr lang="th-TH" sz="1400" b="1" baseline="0" dirty="0" smtClean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3 การปฏิบัติการ</a:t>
                      </a:r>
                      <a:endParaRPr lang="th-TH" sz="1400" baseline="0" dirty="0" smtClean="0">
                        <a:solidFill>
                          <a:schemeClr val="tx1"/>
                        </a:solidFill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  <a:p>
                      <a:pPr marL="0" marR="0" indent="0" algn="l" defTabSz="76197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h-TH" sz="1400" b="1" baseline="0" dirty="0" smtClean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  ตัวชี้วัดที่ 3.1 ผลลัพธ์จากการดำเนินงานตามวัตถุประสงค์ของกองทุนฯ</a:t>
                      </a:r>
                      <a:endParaRPr lang="th-TH" sz="1400" b="0" baseline="0" dirty="0" smtClean="0">
                        <a:solidFill>
                          <a:schemeClr val="tx1"/>
                        </a:solidFill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  <a:p>
                      <a:pPr marL="0" marR="0" indent="0" algn="l" defTabSz="76197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th-TH" sz="1400" b="0" baseline="0" dirty="0" smtClean="0">
                        <a:solidFill>
                          <a:srgbClr val="002060"/>
                        </a:solidFill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  <a:p>
                      <a:endParaRPr lang="th-TH" sz="1400" baseline="0" dirty="0">
                        <a:solidFill>
                          <a:srgbClr val="002060"/>
                        </a:solidFill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  <a:p>
                      <a:pPr marL="342900" marR="0" indent="-34290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Char char="-"/>
                        <a:tabLst/>
                        <a:defRPr/>
                      </a:pPr>
                      <a:endParaRPr lang="en-US" sz="1400" b="0" i="0" u="none" strike="noStrike" kern="1200" cap="none" dirty="0">
                        <a:solidFill>
                          <a:srgbClr val="002060"/>
                        </a:solidFill>
                        <a:effectLst/>
                        <a:latin typeface="Chulabhorn Likit Text" panose="00000500000000000000" pitchFamily="50" charset="-34"/>
                        <a:ea typeface="+mn-ea"/>
                        <a:cs typeface="Chulabhorn Likit Text" panose="00000500000000000000" pitchFamily="50" charset="-34"/>
                        <a:sym typeface="Arial"/>
                      </a:endParaRPr>
                    </a:p>
                    <a:p>
                      <a:endParaRPr lang="th-TH" sz="1400" baseline="0" dirty="0">
                        <a:solidFill>
                          <a:srgbClr val="002060"/>
                        </a:solidFill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  <a:p>
                      <a:endParaRPr lang="th-TH" sz="1400" baseline="0" dirty="0">
                        <a:solidFill>
                          <a:srgbClr val="002060"/>
                        </a:solidFill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  <a:p>
                      <a:endParaRPr lang="th-TH" sz="1400" baseline="0" dirty="0">
                        <a:solidFill>
                          <a:srgbClr val="002060"/>
                        </a:solidFill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  <a:p>
                      <a:endParaRPr lang="th-TH" sz="1400" baseline="0" dirty="0"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  <a:p>
                      <a:endParaRPr lang="th-TH" sz="1400" baseline="0" dirty="0"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  <a:p>
                      <a:endParaRPr lang="th-TH" sz="1400" baseline="0" dirty="0"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  <a:p>
                      <a:endParaRPr lang="th-TH" sz="1400" baseline="0" dirty="0"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  <a:p>
                      <a:endParaRPr lang="th-TH" sz="1400" baseline="0" dirty="0"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  <a:p>
                      <a:endParaRPr lang="th-TH" sz="1400" baseline="0" dirty="0"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  <a:p>
                      <a:endParaRPr lang="th-TH" sz="1400" baseline="0" dirty="0"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  <a:p>
                      <a:endParaRPr lang="th-TH" sz="1400" baseline="0" dirty="0"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  <a:p>
                      <a:endParaRPr lang="th-TH" sz="1400" baseline="0" dirty="0"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  <a:p>
                      <a:endParaRPr lang="th-TH" sz="1400" baseline="0" dirty="0"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  <a:p>
                      <a:endParaRPr lang="en-US" sz="1400" dirty="0"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  <a:p>
                      <a:endParaRPr lang="th-TH" sz="1400" b="1" baseline="0" dirty="0"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  <a:p>
                      <a:endParaRPr lang="en-US" sz="1400" b="1" dirty="0"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T="60960" marB="60960">
                    <a:lnL w="12700" cmpd="sng">
                      <a:solidFill>
                        <a:sysClr val="window" lastClr="FFFFFF"/>
                      </a:solidFill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mpd="sng">
                      <a:solidFill>
                        <a:sysClr val="window" lastClr="FFFFFF"/>
                      </a:solidFill>
                    </a:lnT>
                    <a:lnB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14" name="สี่เหลี่ยมผืนผ้า 13">
            <a:extLst>
              <a:ext uri="{FF2B5EF4-FFF2-40B4-BE49-F238E27FC236}">
                <a16:creationId xmlns:a16="http://schemas.microsoft.com/office/drawing/2014/main" id="{A781E517-4637-40C4-B7D4-9F1B3AC17568}"/>
              </a:ext>
            </a:extLst>
          </p:cNvPr>
          <p:cNvSpPr/>
          <p:nvPr/>
        </p:nvSpPr>
        <p:spPr>
          <a:xfrm>
            <a:off x="-7955" y="-13815"/>
            <a:ext cx="10160000" cy="469644"/>
          </a:xfrm>
          <a:prstGeom prst="rect">
            <a:avLst/>
          </a:prstGeom>
          <a:solidFill>
            <a:srgbClr val="002060"/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lnSpc>
                <a:spcPct val="150000"/>
              </a:lnSpc>
            </a:pPr>
            <a:r>
              <a:rPr lang="th-TH" sz="2000" b="1" dirty="0" smtClean="0">
                <a:solidFill>
                  <a:schemeClr val="bg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4.3 </a:t>
            </a:r>
            <a:r>
              <a:rPr lang="th-TH" sz="2000" b="1" dirty="0">
                <a:solidFill>
                  <a:schemeClr val="bg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รายงานผลการดำเนินงานการประเมินผลการดำเนินงานทุนหมุนเวียน ประจำปี </a:t>
            </a:r>
            <a:r>
              <a:rPr lang="th-TH" sz="2000" b="1" dirty="0" smtClean="0">
                <a:solidFill>
                  <a:schemeClr val="bg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2566</a:t>
            </a:r>
            <a:endParaRPr lang="th-TH" sz="2000" dirty="0">
              <a:latin typeface="Chulabhorn Likit Text" panose="00000500000000000000" pitchFamily="50" charset="-34"/>
              <a:cs typeface="Chulabhorn Likit Text" panose="00000500000000000000" pitchFamily="50" charset="-34"/>
            </a:endParaRPr>
          </a:p>
        </p:txBody>
      </p:sp>
      <p:graphicFrame>
        <p:nvGraphicFramePr>
          <p:cNvPr id="9" name="Table 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490394684"/>
              </p:ext>
            </p:extLst>
          </p:nvPr>
        </p:nvGraphicFramePr>
        <p:xfrm>
          <a:off x="735106" y="1705158"/>
          <a:ext cx="8973340" cy="4072952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794668">
                  <a:extLst>
                    <a:ext uri="{9D8B030D-6E8A-4147-A177-3AD203B41FA5}">
                      <a16:colId xmlns:a16="http://schemas.microsoft.com/office/drawing/2014/main" val="3410341719"/>
                    </a:ext>
                  </a:extLst>
                </a:gridCol>
                <a:gridCol w="1794668">
                  <a:extLst>
                    <a:ext uri="{9D8B030D-6E8A-4147-A177-3AD203B41FA5}">
                      <a16:colId xmlns:a16="http://schemas.microsoft.com/office/drawing/2014/main" val="1621477982"/>
                    </a:ext>
                  </a:extLst>
                </a:gridCol>
                <a:gridCol w="1794668">
                  <a:extLst>
                    <a:ext uri="{9D8B030D-6E8A-4147-A177-3AD203B41FA5}">
                      <a16:colId xmlns:a16="http://schemas.microsoft.com/office/drawing/2014/main" val="1015637610"/>
                    </a:ext>
                  </a:extLst>
                </a:gridCol>
                <a:gridCol w="1794668">
                  <a:extLst>
                    <a:ext uri="{9D8B030D-6E8A-4147-A177-3AD203B41FA5}">
                      <a16:colId xmlns:a16="http://schemas.microsoft.com/office/drawing/2014/main" val="712561912"/>
                    </a:ext>
                  </a:extLst>
                </a:gridCol>
                <a:gridCol w="1794668">
                  <a:extLst>
                    <a:ext uri="{9D8B030D-6E8A-4147-A177-3AD203B41FA5}">
                      <a16:colId xmlns:a16="http://schemas.microsoft.com/office/drawing/2014/main" val="1698986556"/>
                    </a:ext>
                  </a:extLst>
                </a:gridCol>
              </a:tblGrid>
              <a:tr h="311828">
                <a:tc gridSpan="5">
                  <a:txBody>
                    <a:bodyPr/>
                    <a:lstStyle/>
                    <a:p>
                      <a:pPr algn="ctr"/>
                      <a:r>
                        <a:rPr lang="th-TH" sz="1400" dirty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เกณฑ์การวัด</a:t>
                      </a:r>
                    </a:p>
                  </a:txBody>
                  <a:tcPr anchor="ctr">
                    <a:solidFill>
                      <a:srgbClr val="E8ABB5">
                        <a:alpha val="70000"/>
                      </a:srgb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th-TH" sz="1100" dirty="0">
                        <a:solidFill>
                          <a:schemeClr val="tx1"/>
                        </a:solidFill>
                        <a:latin typeface="Chulabhorn Likit Text Light" panose="00000400000000000000" pitchFamily="50" charset="-34"/>
                        <a:cs typeface="Chulabhorn Likit Text Light" panose="00000400000000000000" pitchFamily="50" charset="-34"/>
                      </a:endParaRPr>
                    </a:p>
                  </a:txBody>
                  <a:tcPr>
                    <a:solidFill>
                      <a:srgbClr val="D6D2C4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th-TH" sz="1100" dirty="0">
                        <a:solidFill>
                          <a:schemeClr val="tx1"/>
                        </a:solidFill>
                        <a:latin typeface="Chulabhorn Likit Text Light" panose="00000400000000000000" pitchFamily="50" charset="-34"/>
                        <a:cs typeface="Chulabhorn Likit Text Light" panose="00000400000000000000" pitchFamily="50" charset="-34"/>
                      </a:endParaRPr>
                    </a:p>
                  </a:txBody>
                  <a:tcP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th-TH" sz="1100" dirty="0">
                        <a:solidFill>
                          <a:schemeClr val="tx1"/>
                        </a:solidFill>
                        <a:latin typeface="Chulabhorn Likit Text Light" panose="00000400000000000000" pitchFamily="50" charset="-34"/>
                        <a:cs typeface="Chulabhorn Likit Text Light" panose="00000400000000000000" pitchFamily="50" charset="-34"/>
                      </a:endParaRPr>
                    </a:p>
                  </a:txBody>
                  <a:tcP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th-TH" sz="1100" dirty="0">
                        <a:solidFill>
                          <a:schemeClr val="tx1"/>
                        </a:solidFill>
                        <a:latin typeface="Chulabhorn Likit Text Light" panose="00000400000000000000" pitchFamily="50" charset="-34"/>
                        <a:cs typeface="Chulabhorn Likit Text Light" panose="00000400000000000000" pitchFamily="50" charset="-34"/>
                      </a:endParaRPr>
                    </a:p>
                  </a:txBody>
                  <a:tcPr>
                    <a:solidFill>
                      <a:srgbClr val="4EDEB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68288180"/>
                  </a:ext>
                </a:extLst>
              </a:tr>
              <a:tr h="311828">
                <a:tc>
                  <a:txBody>
                    <a:bodyPr/>
                    <a:lstStyle/>
                    <a:p>
                      <a:pPr algn="ctr"/>
                      <a:r>
                        <a:rPr lang="th-TH" sz="1400" b="1" dirty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ระดับ 1</a:t>
                      </a:r>
                    </a:p>
                  </a:txBody>
                  <a:tcPr anchor="ctr">
                    <a:solidFill>
                      <a:srgbClr val="E8ABB5">
                        <a:alpha val="6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th-TH" sz="1400" b="1" dirty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ระดับ 2</a:t>
                      </a:r>
                    </a:p>
                  </a:txBody>
                  <a:tcPr anchor="ctr">
                    <a:solidFill>
                      <a:srgbClr val="D6D2C4">
                        <a:alpha val="6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th-TH" sz="1400" b="1" dirty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ระดับ 3</a:t>
                      </a:r>
                    </a:p>
                  </a:txBody>
                  <a:tcPr anchor="ctr">
                    <a:solidFill>
                      <a:schemeClr val="accent6">
                        <a:lumMod val="40000"/>
                        <a:lumOff val="60000"/>
                        <a:alpha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th-TH" sz="1400" b="1" dirty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ระดับ 4</a:t>
                      </a:r>
                    </a:p>
                  </a:txBody>
                  <a:tcPr anchor="ctr">
                    <a:solidFill>
                      <a:schemeClr val="accent2">
                        <a:lumMod val="40000"/>
                        <a:lumOff val="60000"/>
                        <a:alpha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th-TH" sz="1400" b="1" dirty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ระดับ 5</a:t>
                      </a:r>
                    </a:p>
                  </a:txBody>
                  <a:tcPr anchor="ctr">
                    <a:solidFill>
                      <a:schemeClr val="accent1">
                        <a:lumMod val="40000"/>
                        <a:lumOff val="60000"/>
                        <a:alpha val="6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55606659"/>
                  </a:ext>
                </a:extLst>
              </a:tr>
              <a:tr h="1126177">
                <a:tc>
                  <a:txBody>
                    <a:bodyPr/>
                    <a:lstStyle/>
                    <a:p>
                      <a:pPr marL="0" marR="0" indent="0" algn="ctr" defTabSz="76197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h-TH" sz="1100" b="0" kern="1200" dirty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ผลลัพธ์ที่</a:t>
                      </a:r>
                      <a:r>
                        <a:rPr lang="th-TH" sz="1100" b="0" kern="1200" baseline="0" dirty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ได้</a:t>
                      </a:r>
                      <a:r>
                        <a:rPr lang="th-TH" sz="1100" b="0" baseline="0" dirty="0" smtClean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จาก</a:t>
                      </a:r>
                    </a:p>
                    <a:p>
                      <a:pPr marL="0" marR="0" indent="0" algn="ctr" defTabSz="76197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h-TH" sz="1100" b="0" baseline="0" dirty="0" smtClean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การดำเนินงาน</a:t>
                      </a:r>
                    </a:p>
                    <a:p>
                      <a:pPr marL="0" marR="0" indent="0" algn="ctr" defTabSz="76197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h-TH" sz="1100" b="0" baseline="0" dirty="0" smtClean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ตามวัตถุประสงค์</a:t>
                      </a:r>
                    </a:p>
                    <a:p>
                      <a:pPr marL="0" marR="0" indent="0" algn="ctr" defTabSz="76197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h-TH" sz="1100" b="0" baseline="0" dirty="0" smtClean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ของกองทุนฯ</a:t>
                      </a:r>
                    </a:p>
                    <a:p>
                      <a:pPr marL="0" marR="0" indent="0" algn="ctr" defTabSz="76197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h-TH" sz="1100" b="0" kern="1200" baseline="0" dirty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เป็นไปตามเป้าหมาย </a:t>
                      </a:r>
                    </a:p>
                    <a:p>
                      <a:pPr marL="0" marR="0" indent="0" algn="ctr" defTabSz="76197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h-TH" sz="1100" b="0" kern="1200" dirty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ร้อย</a:t>
                      </a:r>
                      <a:r>
                        <a:rPr lang="th-TH" sz="1100" b="0" kern="1200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ละ 60</a:t>
                      </a:r>
                      <a:endParaRPr lang="th-TH" sz="1100" b="0" dirty="0">
                        <a:solidFill>
                          <a:schemeClr val="tx1"/>
                        </a:solidFill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76197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h-TH" sz="1100" kern="1200" dirty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ผลลัพธ์ ที่ได้จาก</a:t>
                      </a:r>
                    </a:p>
                    <a:p>
                      <a:pPr marL="0" marR="0" indent="0" algn="ctr" defTabSz="76197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h-TH" sz="1100" kern="1200" dirty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การดำเนินงาน</a:t>
                      </a:r>
                    </a:p>
                    <a:p>
                      <a:pPr marL="0" marR="0" indent="0" algn="ctr" defTabSz="76197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h-TH" sz="1100" kern="1200" dirty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ตามวัตถุประสงค์</a:t>
                      </a:r>
                    </a:p>
                    <a:p>
                      <a:pPr marL="0" marR="0" indent="0" algn="ctr" defTabSz="76197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h-TH" sz="1100" kern="1200" dirty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ของกองทุนฯ</a:t>
                      </a:r>
                    </a:p>
                    <a:p>
                      <a:pPr marL="0" marR="0" indent="0" algn="ctr" defTabSz="76197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h-TH" sz="1100" kern="1200" baseline="0" dirty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เป็นไปตามเป้าหมาย </a:t>
                      </a:r>
                    </a:p>
                    <a:p>
                      <a:pPr marL="0" marR="0" indent="0" algn="ctr" defTabSz="76197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h-TH" sz="1100" kern="1200" dirty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ร้อยละ 70</a:t>
                      </a:r>
                      <a:endParaRPr lang="th-TH" sz="1100" b="0" dirty="0" smtClean="0">
                        <a:solidFill>
                          <a:schemeClr val="tx1"/>
                        </a:solidFill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76197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h-TH" sz="1100" kern="1200" dirty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ผลลัพธ์ที่ได้จาก</a:t>
                      </a:r>
                    </a:p>
                    <a:p>
                      <a:pPr marL="0" marR="0" indent="0" algn="ctr" defTabSz="76197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h-TH" sz="1100" kern="1200" dirty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การดำเนินงาน</a:t>
                      </a:r>
                    </a:p>
                    <a:p>
                      <a:pPr marL="0" marR="0" indent="0" algn="ctr" defTabSz="76197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h-TH" sz="1100" kern="1200" dirty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ตามวัตถุประสงค์</a:t>
                      </a:r>
                    </a:p>
                    <a:p>
                      <a:pPr marL="0" marR="0" indent="0" algn="ctr" defTabSz="76197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h-TH" sz="1100" kern="1200" dirty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ของกองทุนฯ</a:t>
                      </a:r>
                      <a:endParaRPr lang="th-TH" sz="1100" kern="1200" baseline="0" dirty="0" smtClean="0">
                        <a:solidFill>
                          <a:schemeClr val="tx1"/>
                        </a:solidFill>
                        <a:effectLst/>
                        <a:latin typeface="Chulabhorn Likit Text" panose="00000500000000000000" pitchFamily="50" charset="-34"/>
                        <a:ea typeface="+mn-ea"/>
                        <a:cs typeface="Chulabhorn Likit Text" panose="00000500000000000000" pitchFamily="50" charset="-34"/>
                      </a:endParaRPr>
                    </a:p>
                    <a:p>
                      <a:pPr marL="0" marR="0" indent="0" algn="ctr" defTabSz="76197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h-TH" sz="1100" kern="1200" baseline="0" dirty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เป็นไปตามเป้าหมาย </a:t>
                      </a:r>
                    </a:p>
                    <a:p>
                      <a:pPr marL="0" marR="0" indent="0" algn="ctr" defTabSz="76197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h-TH" sz="1100" kern="1200" dirty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ร้อยละ 80</a:t>
                      </a:r>
                      <a:endParaRPr lang="th-TH" sz="1100" b="0" dirty="0">
                        <a:solidFill>
                          <a:schemeClr val="tx1"/>
                        </a:solidFill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68580" marR="68580" marT="0" marB="0"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76197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h-TH" sz="1100" kern="1200" dirty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ผลลัพธ์ ที่ได้จาก</a:t>
                      </a:r>
                    </a:p>
                    <a:p>
                      <a:pPr marL="0" marR="0" indent="0" algn="ctr" defTabSz="76197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h-TH" sz="1100" kern="1200" dirty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การดำเนินงาน</a:t>
                      </a:r>
                    </a:p>
                    <a:p>
                      <a:pPr marL="0" marR="0" indent="0" algn="ctr" defTabSz="76197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h-TH" sz="1100" kern="1200" dirty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ตามวัตถุประสงค์</a:t>
                      </a:r>
                    </a:p>
                    <a:p>
                      <a:pPr marL="0" marR="0" indent="0" algn="ctr" defTabSz="76197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h-TH" sz="1100" kern="1200" dirty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ของกองทุนฯ</a:t>
                      </a:r>
                      <a:r>
                        <a:rPr lang="th-TH" sz="1100" kern="1200" baseline="0" dirty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 </a:t>
                      </a:r>
                    </a:p>
                    <a:p>
                      <a:pPr marL="0" marR="0" indent="0" algn="ctr" defTabSz="76197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h-TH" sz="1100" kern="1200" baseline="0" dirty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เป็นไปตามเป้าหมาย </a:t>
                      </a:r>
                    </a:p>
                    <a:p>
                      <a:pPr marL="0" marR="0" indent="0" algn="ctr" defTabSz="76197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h-TH" sz="1100" kern="1200" dirty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ร้อยละ 90</a:t>
                      </a:r>
                      <a:endParaRPr lang="th-TH" sz="1100" b="0" dirty="0" smtClean="0">
                        <a:solidFill>
                          <a:schemeClr val="tx1"/>
                        </a:solidFill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76197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h-TH" sz="1100" kern="1200" dirty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ผลลัพธ์ที่ได้จาก</a:t>
                      </a:r>
                    </a:p>
                    <a:p>
                      <a:pPr marL="0" marR="0" indent="0" algn="ctr" defTabSz="76197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h-TH" sz="1100" kern="1200" dirty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การดำเนินงาน</a:t>
                      </a:r>
                    </a:p>
                    <a:p>
                      <a:pPr marL="0" marR="0" indent="0" algn="ctr" defTabSz="76197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h-TH" sz="1100" kern="1200" dirty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ตามวัตถุประสงค์</a:t>
                      </a:r>
                    </a:p>
                    <a:p>
                      <a:pPr marL="0" marR="0" indent="0" algn="ctr" defTabSz="76197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h-TH" sz="1100" kern="1200" dirty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ของกองทุนฯ</a:t>
                      </a:r>
                      <a:r>
                        <a:rPr lang="th-TH" sz="1100" kern="1200" baseline="0" dirty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 </a:t>
                      </a:r>
                    </a:p>
                    <a:p>
                      <a:pPr marL="0" marR="0" indent="0" algn="ctr" defTabSz="76197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h-TH" sz="1100" kern="1200" baseline="0" dirty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เป็นไปตามเป้าหมาย </a:t>
                      </a:r>
                    </a:p>
                    <a:p>
                      <a:pPr marL="0" marR="0" indent="0" algn="ctr" defTabSz="76197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h-TH" sz="1100" kern="1200" dirty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ร้อยละ 100</a:t>
                      </a:r>
                      <a:endParaRPr lang="th-TH" sz="1100" b="0" dirty="0" smtClean="0">
                        <a:solidFill>
                          <a:schemeClr val="tx1"/>
                        </a:solidFill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18552377"/>
                  </a:ext>
                </a:extLst>
              </a:tr>
              <a:tr h="2323119">
                <a:tc gridSpan="5">
                  <a:txBody>
                    <a:bodyPr/>
                    <a:lstStyle/>
                    <a:p>
                      <a:pPr algn="l">
                        <a:lnSpc>
                          <a:spcPct val="150000"/>
                        </a:lnSpc>
                      </a:pPr>
                      <a:r>
                        <a:rPr lang="th-TH" sz="1200" b="1" i="0" u="sng" dirty="0" smtClean="0">
                          <a:solidFill>
                            <a:srgbClr val="C00000"/>
                          </a:solidFill>
                          <a:effectLst/>
                          <a:latin typeface="Chulabhorn Likit Text" panose="00000500000000000000" pitchFamily="50" charset="-34"/>
                          <a:ea typeface="Cordia New"/>
                          <a:cs typeface="Chulabhorn Likit Text" panose="00000500000000000000" pitchFamily="50" charset="-34"/>
                        </a:rPr>
                        <a:t>ผลงาน</a:t>
                      </a:r>
                      <a:r>
                        <a:rPr lang="th-TH" sz="1200" b="1" i="0" u="none" baseline="0" dirty="0" smtClean="0">
                          <a:solidFill>
                            <a:srgbClr val="C00000"/>
                          </a:solidFill>
                          <a:effectLst/>
                          <a:latin typeface="Chulabhorn Likit Text" panose="00000500000000000000" pitchFamily="50" charset="-34"/>
                          <a:ea typeface="Cordia New"/>
                          <a:cs typeface="Chulabhorn Likit Text" panose="00000500000000000000" pitchFamily="50" charset="-34"/>
                        </a:rPr>
                        <a:t> </a:t>
                      </a:r>
                      <a:r>
                        <a:rPr lang="en-US" sz="1200" b="1" i="0" u="none" baseline="0" dirty="0" smtClean="0">
                          <a:solidFill>
                            <a:srgbClr val="C00000"/>
                          </a:solidFill>
                          <a:effectLst/>
                          <a:latin typeface="Chulabhorn Likit Text" panose="00000500000000000000" pitchFamily="50" charset="-34"/>
                          <a:ea typeface="Cordia New"/>
                          <a:cs typeface="Chulabhorn Likit Text" panose="00000500000000000000" pitchFamily="50" charset="-34"/>
                        </a:rPr>
                        <a:t>: </a:t>
                      </a:r>
                      <a:r>
                        <a:rPr lang="th-TH" sz="1200" b="1" i="0" dirty="0" smtClean="0">
                          <a:solidFill>
                            <a:srgbClr val="C00000"/>
                          </a:solidFill>
                          <a:effectLst/>
                          <a:latin typeface="Chulabhorn Likit Text" panose="00000500000000000000" pitchFamily="50" charset="-34"/>
                          <a:ea typeface="Cordia New"/>
                          <a:cs typeface="Chulabhorn Likit Text" panose="00000500000000000000" pitchFamily="50" charset="-34"/>
                        </a:rPr>
                        <a:t>ได้ค่าเกณฑ์วัดระดับ </a:t>
                      </a:r>
                      <a:r>
                        <a:rPr lang="en-US" sz="1200" b="1" i="0" dirty="0" smtClean="0">
                          <a:solidFill>
                            <a:srgbClr val="C00000"/>
                          </a:solidFill>
                          <a:effectLst/>
                          <a:latin typeface="Chulabhorn Likit Text" panose="00000500000000000000" pitchFamily="50" charset="-34"/>
                          <a:ea typeface="Cordia New"/>
                          <a:cs typeface="Chulabhorn Likit Text" panose="00000500000000000000" pitchFamily="50" charset="-34"/>
                        </a:rPr>
                        <a:t>N/A</a:t>
                      </a:r>
                      <a:r>
                        <a:rPr lang="th-TH" sz="1200" b="0" i="0" dirty="0" smtClean="0">
                          <a:solidFill>
                            <a:srgbClr val="C00000"/>
                          </a:solidFill>
                          <a:effectLst/>
                          <a:latin typeface="Chulabhorn Likit Text" panose="00000500000000000000" pitchFamily="50" charset="-34"/>
                          <a:ea typeface="Cordia New"/>
                          <a:cs typeface="Chulabhorn Likit Text" panose="00000500000000000000" pitchFamily="50" charset="-34"/>
                        </a:rPr>
                        <a:t>  </a:t>
                      </a:r>
                    </a:p>
                    <a:p>
                      <a:pPr marL="171450" marR="0" indent="-171450" algn="thaiDist" defTabSz="76197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Char char="-"/>
                        <a:tabLst/>
                        <a:defRPr/>
                      </a:pPr>
                      <a:r>
                        <a:rPr lang="th-TH" sz="1200" b="0" kern="1200" dirty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กองทุนฯ จัดทำแผนการดำเนินงานเพื่อติดตามและประเมินผลลัพธ์จากการดำเนินงานตามวัตถุประสงค์ของกองทุนฯ</a:t>
                      </a:r>
                    </a:p>
                    <a:p>
                      <a:pPr marL="171450" marR="0" indent="-171450" algn="thaiDist" defTabSz="76197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Char char="-"/>
                        <a:tabLst/>
                        <a:defRPr/>
                      </a:pPr>
                      <a:r>
                        <a:rPr lang="th-TH" sz="1200" b="0" kern="1200" dirty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จัดทำฐานข้อมูลผู้กู้ยืมเงินกองทุนฯ</a:t>
                      </a:r>
                      <a:r>
                        <a:rPr lang="th-TH" sz="1200" b="0" kern="1200" baseline="0" dirty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 เพื่อกำหนดเป้าหมายในการจัดเก็บข้อมูล</a:t>
                      </a:r>
                    </a:p>
                    <a:p>
                      <a:pPr marL="171450" marR="0" indent="-171450" algn="thaiDist" defTabSz="76197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Char char="-"/>
                        <a:tabLst/>
                        <a:defRPr/>
                      </a:pPr>
                      <a:r>
                        <a:rPr lang="th-TH" sz="1200" b="0" kern="1200" baseline="0" dirty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จัดทำคู่มือการติดตามผลลัพธ์และประเมินผลลัพธ์</a:t>
                      </a:r>
                    </a:p>
                    <a:p>
                      <a:pPr marL="0" marR="0" indent="0" algn="thaiDist" defTabSz="76197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h-TH" sz="1200" b="0" kern="1200" baseline="0" dirty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-   มีหนังสือถึงจังหวัดและกรุงเทพมหานคร ดำเนินการตามแผนงาน และจัดส่งแบบสอบถามให้สกส. ภายในวันที่ 9 มิถุนายน 2566</a:t>
                      </a:r>
                      <a:endParaRPr lang="th-TH" sz="1200" b="0" kern="1200" dirty="0" smtClean="0">
                        <a:solidFill>
                          <a:schemeClr val="tx1"/>
                        </a:solidFill>
                        <a:effectLst/>
                        <a:latin typeface="Chulabhorn Likit Text" panose="00000500000000000000" pitchFamily="50" charset="-34"/>
                        <a:ea typeface="+mn-ea"/>
                        <a:cs typeface="Chulabhorn Likit Text" panose="00000500000000000000" pitchFamily="50" charset="-34"/>
                      </a:endParaRPr>
                    </a:p>
                    <a:p>
                      <a:pPr marL="0" indent="0" algn="thaiDist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ts val="0"/>
                        </a:spcAft>
                        <a:buFontTx/>
                        <a:buNone/>
                      </a:pPr>
                      <a:r>
                        <a:rPr lang="th-TH" sz="1200" b="1" u="sng" kern="1200" spc="0" baseline="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แผนงาน</a:t>
                      </a:r>
                      <a:r>
                        <a:rPr lang="th-TH" sz="1200" b="1" u="none" kern="1200" spc="0" baseline="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 </a:t>
                      </a:r>
                      <a:r>
                        <a:rPr lang="en-US" sz="1200" b="1" u="none" kern="1200" spc="0" baseline="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: </a:t>
                      </a:r>
                      <a:r>
                        <a:rPr lang="th-TH" sz="1200" b="1" u="sng" kern="1200" spc="0" baseline="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       </a:t>
                      </a:r>
                    </a:p>
                    <a:p>
                      <a:pPr marL="171450" marR="0" indent="-171450" algn="thaiDist" defTabSz="76197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Char char="-"/>
                        <a:tabLst/>
                        <a:defRPr/>
                      </a:pPr>
                      <a:r>
                        <a:rPr lang="th-TH" sz="1200" b="0" kern="12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กองทุนฯ</a:t>
                      </a:r>
                      <a:r>
                        <a:rPr lang="th-TH" sz="1200" b="0" kern="1200" baseline="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 กำหนดติดตามเพื่อประเมินผลเชิงคุณภาพ จำนวน 4 จังหวัด ดังนี้</a:t>
                      </a:r>
                    </a:p>
                    <a:p>
                      <a:pPr marL="0" marR="0" indent="0" algn="thaiDist" defTabSz="76197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h-TH" sz="1200" b="0" kern="1200" baseline="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     1. จังหวัดระนอง วันที่ 1 มิถุนายน 2566</a:t>
                      </a:r>
                    </a:p>
                    <a:p>
                      <a:pPr marL="0" marR="0" indent="0" algn="thaiDist" defTabSz="76197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h-TH" sz="1200" b="0" kern="1200" baseline="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     2. จังหวัดอุทัยธานี วันที่ 14 มิถุนายน 2566</a:t>
                      </a:r>
                    </a:p>
                    <a:p>
                      <a:pPr marL="0" marR="0" indent="0" algn="thaiDist" defTabSz="76197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h-TH" sz="1200" b="0" kern="1200" baseline="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     3. จังหวัดสระบุรี วันที่ 15 มิถุนายน 2566 </a:t>
                      </a:r>
                    </a:p>
                    <a:p>
                      <a:pPr marL="0" marR="0" indent="0" algn="thaiDist" defTabSz="76197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h-TH" sz="1200" b="0" kern="1200" baseline="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     4. จังหวัดนครราชสีมา วันี่ 16 มิถุนายน 2566</a:t>
                      </a:r>
                      <a:endParaRPr lang="en-US" sz="1200" b="0" kern="1200" dirty="0" smtClean="0">
                        <a:solidFill>
                          <a:schemeClr val="accent1">
                            <a:lumMod val="50000"/>
                          </a:schemeClr>
                        </a:solidFill>
                        <a:effectLst/>
                        <a:latin typeface="Chulabhorn Likit Text" panose="00000500000000000000" pitchFamily="50" charset="-34"/>
                        <a:ea typeface="+mn-ea"/>
                        <a:cs typeface="Chulabhorn Likit Text" panose="00000500000000000000" pitchFamily="50" charset="-34"/>
                      </a:endParaRPr>
                    </a:p>
                  </a:txBody>
                  <a:tcP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th-TH" sz="1100" dirty="0">
                        <a:latin typeface="Chulabhorn Likit Text Light" panose="00000400000000000000" pitchFamily="50" charset="-34"/>
                        <a:cs typeface="Chulabhorn Likit Text Light" panose="00000400000000000000" pitchFamily="50" charset="-34"/>
                      </a:endParaRPr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th-TH" sz="1100" dirty="0">
                        <a:latin typeface="Chulabhorn Likit Text Light" panose="00000400000000000000" pitchFamily="50" charset="-34"/>
                        <a:cs typeface="Chulabhorn Likit Text Light" panose="00000400000000000000" pitchFamily="50" charset="-34"/>
                      </a:endParaRPr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th-TH" sz="1100" dirty="0">
                        <a:latin typeface="Chulabhorn Likit Text Light" panose="00000400000000000000" pitchFamily="50" charset="-34"/>
                        <a:cs typeface="Chulabhorn Likit Text Light" panose="00000400000000000000" pitchFamily="50" charset="-34"/>
                      </a:endParaRPr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th-TH" sz="1100" dirty="0">
                        <a:latin typeface="Chulabhorn Likit Text Light" panose="00000400000000000000" pitchFamily="50" charset="-34"/>
                        <a:cs typeface="Chulabhorn Likit Text Light" panose="00000400000000000000" pitchFamily="50" charset="-34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583013406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409876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สี่เหลี่ยมผืนผ้า 5"/>
          <p:cNvSpPr/>
          <p:nvPr/>
        </p:nvSpPr>
        <p:spPr>
          <a:xfrm>
            <a:off x="0" y="457614"/>
            <a:ext cx="10160000" cy="148589"/>
          </a:xfrm>
          <a:prstGeom prst="rect">
            <a:avLst/>
          </a:prstGeom>
          <a:solidFill>
            <a:srgbClr val="FFC000"/>
          </a:solidFill>
          <a:ln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/>
          </a:p>
        </p:txBody>
      </p:sp>
      <p:graphicFrame>
        <p:nvGraphicFramePr>
          <p:cNvPr id="7" name="Table 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503399425"/>
              </p:ext>
            </p:extLst>
          </p:nvPr>
        </p:nvGraphicFramePr>
        <p:xfrm>
          <a:off x="11289" y="633682"/>
          <a:ext cx="10140755" cy="5220629"/>
        </p:xfrm>
        <a:graphic>
          <a:graphicData uri="http://schemas.openxmlformats.org/drawingml/2006/table">
            <a:tbl>
              <a:tblPr firstRow="1" bandRow="1"/>
              <a:tblGrid>
                <a:gridCol w="1014075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422569"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  <a:defRPr sz="1400" b="1" i="0" u="none" strike="noStrike" cap="none">
                          <a:solidFill>
                            <a:schemeClr val="lt1"/>
                          </a:solidFill>
                          <a:latin typeface="TH Chakra Petch"/>
                          <a:cs typeface="TH Chakra Petch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  <a:defRPr sz="1400" b="1" i="0" u="none" strike="noStrike" cap="none">
                          <a:solidFill>
                            <a:schemeClr val="lt1"/>
                          </a:solidFill>
                          <a:latin typeface="TH Chakra Petch"/>
                          <a:cs typeface="TH Chakra Petch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  <a:defRPr sz="1400" b="1" i="0" u="none" strike="noStrike" cap="none">
                          <a:solidFill>
                            <a:schemeClr val="lt1"/>
                          </a:solidFill>
                          <a:latin typeface="TH Chakra Petch"/>
                          <a:cs typeface="TH Chakra Petch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  <a:defRPr sz="1400" b="1" i="0" u="none" strike="noStrike" cap="none">
                          <a:solidFill>
                            <a:schemeClr val="lt1"/>
                          </a:solidFill>
                          <a:latin typeface="TH Chakra Petch"/>
                          <a:cs typeface="TH Chakra Petch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  <a:defRPr sz="1400" b="1" i="0" u="none" strike="noStrike" cap="none">
                          <a:solidFill>
                            <a:schemeClr val="lt1"/>
                          </a:solidFill>
                          <a:latin typeface="TH Chakra Petch"/>
                          <a:cs typeface="TH Chakra Petch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  <a:defRPr sz="1400" b="1" i="0" u="none" strike="noStrike" cap="none">
                          <a:solidFill>
                            <a:schemeClr val="lt1"/>
                          </a:solidFill>
                          <a:latin typeface="TH Chakra Petch"/>
                          <a:cs typeface="TH Chakra Petch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  <a:defRPr sz="1400" b="1" i="0" u="none" strike="noStrike" cap="none">
                          <a:solidFill>
                            <a:schemeClr val="lt1"/>
                          </a:solidFill>
                          <a:latin typeface="TH Chakra Petch"/>
                          <a:cs typeface="TH Chakra Petch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  <a:defRPr sz="1400" b="1" i="0" u="none" strike="noStrike" cap="none">
                          <a:solidFill>
                            <a:schemeClr val="lt1"/>
                          </a:solidFill>
                          <a:latin typeface="TH Chakra Petch"/>
                          <a:cs typeface="TH Chakra Petch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  <a:defRPr sz="1400" b="1" i="0" u="none" strike="noStrike" cap="none">
                          <a:solidFill>
                            <a:schemeClr val="lt1"/>
                          </a:solidFill>
                          <a:latin typeface="TH Chakra Petch"/>
                          <a:cs typeface="TH Chakra Petch"/>
                          <a:sym typeface="Arial"/>
                        </a:defRPr>
                      </a:lvl9pPr>
                    </a:lstStyle>
                    <a:p>
                      <a:pPr algn="ctr"/>
                      <a:r>
                        <a:rPr lang="th-TH" sz="1400" dirty="0">
                          <a:ln>
                            <a:noFill/>
                          </a:ln>
                          <a:solidFill>
                            <a:srgbClr val="002060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การประเมินผลการดำเนินงานทุนหมุนเวียน</a:t>
                      </a:r>
                      <a:r>
                        <a:rPr lang="th-TH" sz="1400" baseline="0" dirty="0">
                          <a:ln>
                            <a:noFill/>
                          </a:ln>
                          <a:solidFill>
                            <a:srgbClr val="002060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ประจำปีบัญชี </a:t>
                      </a:r>
                      <a:r>
                        <a:rPr lang="th-TH" sz="1400" baseline="0" dirty="0" smtClean="0">
                          <a:ln>
                            <a:noFill/>
                          </a:ln>
                          <a:solidFill>
                            <a:srgbClr val="002060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2566</a:t>
                      </a:r>
                      <a:endParaRPr lang="en-US" sz="1400" dirty="0">
                        <a:ln>
                          <a:noFill/>
                        </a:ln>
                        <a:solidFill>
                          <a:srgbClr val="002060"/>
                        </a:solidFill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T="60960" marB="60960" anchor="ctr">
                    <a:lnL w="12700" cmpd="sng">
                      <a:solidFill>
                        <a:sysClr val="window" lastClr="FFFFFF"/>
                      </a:solidFill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ysClr val="window" lastClr="FFFFFF"/>
                      </a:solidFill>
                    </a:lnT>
                    <a:lnB w="381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BDCC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665490"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  <a:defRPr sz="1400" b="0" i="0" u="none" strike="noStrike" cap="none">
                          <a:solidFill>
                            <a:schemeClr val="dk1"/>
                          </a:solidFill>
                          <a:latin typeface="TH Chakra Petch"/>
                          <a:cs typeface="TH Chakra Petch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  <a:defRPr sz="1400" b="0" i="0" u="none" strike="noStrike" cap="none">
                          <a:solidFill>
                            <a:schemeClr val="dk1"/>
                          </a:solidFill>
                          <a:latin typeface="TH Chakra Petch"/>
                          <a:cs typeface="TH Chakra Petch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  <a:defRPr sz="1400" b="0" i="0" u="none" strike="noStrike" cap="none">
                          <a:solidFill>
                            <a:schemeClr val="dk1"/>
                          </a:solidFill>
                          <a:latin typeface="TH Chakra Petch"/>
                          <a:cs typeface="TH Chakra Petch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  <a:defRPr sz="1400" b="0" i="0" u="none" strike="noStrike" cap="none">
                          <a:solidFill>
                            <a:schemeClr val="dk1"/>
                          </a:solidFill>
                          <a:latin typeface="TH Chakra Petch"/>
                          <a:cs typeface="TH Chakra Petch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  <a:defRPr sz="1400" b="0" i="0" u="none" strike="noStrike" cap="none">
                          <a:solidFill>
                            <a:schemeClr val="dk1"/>
                          </a:solidFill>
                          <a:latin typeface="TH Chakra Petch"/>
                          <a:cs typeface="TH Chakra Petch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  <a:defRPr sz="1400" b="0" i="0" u="none" strike="noStrike" cap="none">
                          <a:solidFill>
                            <a:schemeClr val="dk1"/>
                          </a:solidFill>
                          <a:latin typeface="TH Chakra Petch"/>
                          <a:cs typeface="TH Chakra Petch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  <a:defRPr sz="1400" b="0" i="0" u="none" strike="noStrike" cap="none">
                          <a:solidFill>
                            <a:schemeClr val="dk1"/>
                          </a:solidFill>
                          <a:latin typeface="TH Chakra Petch"/>
                          <a:cs typeface="TH Chakra Petch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  <a:defRPr sz="1400" b="0" i="0" u="none" strike="noStrike" cap="none">
                          <a:solidFill>
                            <a:schemeClr val="dk1"/>
                          </a:solidFill>
                          <a:latin typeface="TH Chakra Petch"/>
                          <a:cs typeface="TH Chakra Petch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  <a:defRPr sz="1400" b="0" i="0" u="none" strike="noStrike" cap="none">
                          <a:solidFill>
                            <a:schemeClr val="dk1"/>
                          </a:solidFill>
                          <a:latin typeface="TH Chakra Petch"/>
                          <a:cs typeface="TH Chakra Petch"/>
                          <a:sym typeface="Arial"/>
                        </a:defRPr>
                      </a:lvl9pPr>
                    </a:lstStyle>
                    <a:p>
                      <a:pPr>
                        <a:lnSpc>
                          <a:spcPct val="150000"/>
                        </a:lnSpc>
                        <a:spcAft>
                          <a:spcPts val="50"/>
                        </a:spcAft>
                      </a:pPr>
                      <a:r>
                        <a:rPr lang="th-TH" sz="1400" b="1" dirty="0" smtClean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ด้านที่</a:t>
                      </a:r>
                      <a:r>
                        <a:rPr lang="th-TH" sz="1400" b="1" baseline="0" dirty="0" smtClean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3 การปฏิบัติการ</a:t>
                      </a:r>
                      <a:endParaRPr lang="th-TH" sz="1400" baseline="0" dirty="0" smtClean="0">
                        <a:solidFill>
                          <a:schemeClr val="tx1"/>
                        </a:solidFill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  <a:p>
                      <a:pPr marL="0" marR="0" indent="0" algn="l" defTabSz="76197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6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h-TH" sz="1400" b="1" baseline="0" dirty="0" smtClean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  ตัวชี้วัดที่ 3.2 </a:t>
                      </a:r>
                      <a:r>
                        <a:rPr lang="th-TH" sz="1400" b="0" i="0" u="none" strike="noStrike" kern="1200" cap="none" dirty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  <a:sym typeface="Arial"/>
                        </a:rPr>
                        <a:t>ความสำเร็จในการดำเนินการตามแผนงานเพื่อสนับสนุนโครงการส่งเสริมอาชีพ</a:t>
                      </a:r>
                      <a:endParaRPr lang="en-US" sz="1400" b="0" i="0" u="none" strike="noStrike" kern="1200" cap="none" dirty="0" smtClean="0">
                        <a:solidFill>
                          <a:schemeClr val="tx1"/>
                        </a:solidFill>
                        <a:effectLst/>
                        <a:latin typeface="Chulabhorn Likit Text" panose="00000500000000000000" pitchFamily="50" charset="-34"/>
                        <a:ea typeface="+mn-ea"/>
                        <a:cs typeface="Chulabhorn Likit Text" panose="00000500000000000000" pitchFamily="50" charset="-34"/>
                        <a:sym typeface="Arial"/>
                      </a:endParaRPr>
                    </a:p>
                    <a:p>
                      <a:pPr marL="0" marR="0" indent="0" algn="l" defTabSz="76197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th-TH" sz="1400" b="0" baseline="0" dirty="0" smtClean="0">
                        <a:solidFill>
                          <a:srgbClr val="002060"/>
                        </a:solidFill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  <a:p>
                      <a:endParaRPr lang="th-TH" sz="1400" baseline="0" dirty="0">
                        <a:solidFill>
                          <a:srgbClr val="002060"/>
                        </a:solidFill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  <a:p>
                      <a:pPr marL="342900" marR="0" indent="-34290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Char char="-"/>
                        <a:tabLst/>
                        <a:defRPr/>
                      </a:pPr>
                      <a:endParaRPr lang="en-US" sz="1400" b="0" i="0" u="none" strike="noStrike" kern="1200" cap="none" dirty="0">
                        <a:solidFill>
                          <a:srgbClr val="002060"/>
                        </a:solidFill>
                        <a:effectLst/>
                        <a:latin typeface="Chulabhorn Likit Text" panose="00000500000000000000" pitchFamily="50" charset="-34"/>
                        <a:ea typeface="+mn-ea"/>
                        <a:cs typeface="Chulabhorn Likit Text" panose="00000500000000000000" pitchFamily="50" charset="-34"/>
                        <a:sym typeface="Arial"/>
                      </a:endParaRPr>
                    </a:p>
                    <a:p>
                      <a:endParaRPr lang="th-TH" sz="1400" baseline="0" dirty="0">
                        <a:solidFill>
                          <a:srgbClr val="002060"/>
                        </a:solidFill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  <a:p>
                      <a:endParaRPr lang="th-TH" sz="1400" baseline="0" dirty="0">
                        <a:solidFill>
                          <a:srgbClr val="002060"/>
                        </a:solidFill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  <a:p>
                      <a:endParaRPr lang="th-TH" sz="1400" baseline="0" dirty="0">
                        <a:solidFill>
                          <a:srgbClr val="002060"/>
                        </a:solidFill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  <a:p>
                      <a:endParaRPr lang="th-TH" sz="1400" baseline="0" dirty="0"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  <a:p>
                      <a:endParaRPr lang="th-TH" sz="1400" baseline="0" dirty="0"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  <a:p>
                      <a:endParaRPr lang="th-TH" sz="1400" baseline="0" dirty="0"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  <a:p>
                      <a:endParaRPr lang="th-TH" sz="1400" baseline="0" dirty="0"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  <a:p>
                      <a:endParaRPr lang="th-TH" sz="1400" baseline="0" dirty="0"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  <a:p>
                      <a:endParaRPr lang="th-TH" sz="1400" baseline="0" dirty="0"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  <a:p>
                      <a:endParaRPr lang="th-TH" sz="1400" baseline="0" dirty="0"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  <a:p>
                      <a:endParaRPr lang="th-TH" sz="1400" baseline="0" dirty="0"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  <a:p>
                      <a:endParaRPr lang="th-TH" sz="1400" baseline="0" dirty="0"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  <a:p>
                      <a:endParaRPr lang="th-TH" sz="1400" baseline="0" dirty="0"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  <a:p>
                      <a:endParaRPr lang="en-US" sz="1400" dirty="0"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  <a:p>
                      <a:endParaRPr lang="th-TH" sz="1400" b="1" baseline="0" dirty="0"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  <a:p>
                      <a:endParaRPr lang="en-US" sz="1400" b="1" dirty="0"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T="60960" marB="60960">
                    <a:lnL w="12700" cmpd="sng">
                      <a:solidFill>
                        <a:sysClr val="window" lastClr="FFFFFF"/>
                      </a:solidFill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mpd="sng">
                      <a:solidFill>
                        <a:sysClr val="window" lastClr="FFFFFF"/>
                      </a:solidFill>
                    </a:lnT>
                    <a:lnB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14" name="สี่เหลี่ยมผืนผ้า 13">
            <a:extLst>
              <a:ext uri="{FF2B5EF4-FFF2-40B4-BE49-F238E27FC236}">
                <a16:creationId xmlns:a16="http://schemas.microsoft.com/office/drawing/2014/main" id="{A781E517-4637-40C4-B7D4-9F1B3AC17568}"/>
              </a:ext>
            </a:extLst>
          </p:cNvPr>
          <p:cNvSpPr/>
          <p:nvPr/>
        </p:nvSpPr>
        <p:spPr>
          <a:xfrm>
            <a:off x="-7955" y="-13815"/>
            <a:ext cx="10160000" cy="469644"/>
          </a:xfrm>
          <a:prstGeom prst="rect">
            <a:avLst/>
          </a:prstGeom>
          <a:solidFill>
            <a:srgbClr val="002060"/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lnSpc>
                <a:spcPct val="150000"/>
              </a:lnSpc>
            </a:pPr>
            <a:r>
              <a:rPr lang="th-TH" sz="2000" b="1" dirty="0" smtClean="0">
                <a:solidFill>
                  <a:schemeClr val="bg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4.3 </a:t>
            </a:r>
            <a:r>
              <a:rPr lang="th-TH" sz="2000" b="1" dirty="0">
                <a:solidFill>
                  <a:schemeClr val="bg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รายงานผลการดำเนินงานการประเมินผลการดำเนินงานทุนหมุนเวียน ประจำปี </a:t>
            </a:r>
            <a:r>
              <a:rPr lang="th-TH" sz="2000" b="1" dirty="0" smtClean="0">
                <a:solidFill>
                  <a:schemeClr val="bg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2566</a:t>
            </a:r>
            <a:endParaRPr lang="th-TH" sz="2000" dirty="0">
              <a:latin typeface="Chulabhorn Likit Text" panose="00000500000000000000" pitchFamily="50" charset="-34"/>
              <a:cs typeface="Chulabhorn Likit Text" panose="00000500000000000000" pitchFamily="50" charset="-34"/>
            </a:endParaRPr>
          </a:p>
        </p:txBody>
      </p:sp>
      <p:graphicFrame>
        <p:nvGraphicFramePr>
          <p:cNvPr id="5" name="Table 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66094703"/>
              </p:ext>
            </p:extLst>
          </p:nvPr>
        </p:nvGraphicFramePr>
        <p:xfrm>
          <a:off x="500045" y="1683123"/>
          <a:ext cx="9144000" cy="4031877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787799">
                  <a:extLst>
                    <a:ext uri="{9D8B030D-6E8A-4147-A177-3AD203B41FA5}">
                      <a16:colId xmlns:a16="http://schemas.microsoft.com/office/drawing/2014/main" val="3410341719"/>
                    </a:ext>
                  </a:extLst>
                </a:gridCol>
                <a:gridCol w="1764650">
                  <a:extLst>
                    <a:ext uri="{9D8B030D-6E8A-4147-A177-3AD203B41FA5}">
                      <a16:colId xmlns:a16="http://schemas.microsoft.com/office/drawing/2014/main" val="1621477982"/>
                    </a:ext>
                  </a:extLst>
                </a:gridCol>
                <a:gridCol w="1860556">
                  <a:extLst>
                    <a:ext uri="{9D8B030D-6E8A-4147-A177-3AD203B41FA5}">
                      <a16:colId xmlns:a16="http://schemas.microsoft.com/office/drawing/2014/main" val="1015637610"/>
                    </a:ext>
                  </a:extLst>
                </a:gridCol>
                <a:gridCol w="1803014">
                  <a:extLst>
                    <a:ext uri="{9D8B030D-6E8A-4147-A177-3AD203B41FA5}">
                      <a16:colId xmlns:a16="http://schemas.microsoft.com/office/drawing/2014/main" val="712561912"/>
                    </a:ext>
                  </a:extLst>
                </a:gridCol>
                <a:gridCol w="1927981">
                  <a:extLst>
                    <a:ext uri="{9D8B030D-6E8A-4147-A177-3AD203B41FA5}">
                      <a16:colId xmlns:a16="http://schemas.microsoft.com/office/drawing/2014/main" val="1698986556"/>
                    </a:ext>
                  </a:extLst>
                </a:gridCol>
              </a:tblGrid>
              <a:tr h="294785">
                <a:tc gridSpan="5">
                  <a:txBody>
                    <a:bodyPr/>
                    <a:lstStyle/>
                    <a:p>
                      <a:pPr algn="ctr"/>
                      <a:r>
                        <a:rPr lang="th-TH" sz="1400" dirty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เกณฑ์การวัด</a:t>
                      </a:r>
                    </a:p>
                  </a:txBody>
                  <a:tcPr anchor="ctr">
                    <a:solidFill>
                      <a:srgbClr val="E8ABB5">
                        <a:alpha val="70000"/>
                      </a:srgb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th-TH" sz="1100" dirty="0">
                        <a:solidFill>
                          <a:schemeClr val="tx1"/>
                        </a:solidFill>
                        <a:latin typeface="Chulabhorn Likit Text Light" panose="00000400000000000000" pitchFamily="50" charset="-34"/>
                        <a:cs typeface="Chulabhorn Likit Text Light" panose="00000400000000000000" pitchFamily="50" charset="-34"/>
                      </a:endParaRPr>
                    </a:p>
                  </a:txBody>
                  <a:tcPr>
                    <a:solidFill>
                      <a:srgbClr val="D6D2C4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th-TH" sz="1100" dirty="0">
                        <a:solidFill>
                          <a:schemeClr val="tx1"/>
                        </a:solidFill>
                        <a:latin typeface="Chulabhorn Likit Text Light" panose="00000400000000000000" pitchFamily="50" charset="-34"/>
                        <a:cs typeface="Chulabhorn Likit Text Light" panose="00000400000000000000" pitchFamily="50" charset="-34"/>
                      </a:endParaRPr>
                    </a:p>
                  </a:txBody>
                  <a:tcP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th-TH" sz="1100" dirty="0">
                        <a:solidFill>
                          <a:schemeClr val="tx1"/>
                        </a:solidFill>
                        <a:latin typeface="Chulabhorn Likit Text Light" panose="00000400000000000000" pitchFamily="50" charset="-34"/>
                        <a:cs typeface="Chulabhorn Likit Text Light" panose="00000400000000000000" pitchFamily="50" charset="-34"/>
                      </a:endParaRPr>
                    </a:p>
                  </a:txBody>
                  <a:tcP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th-TH" sz="1100" dirty="0">
                        <a:solidFill>
                          <a:schemeClr val="tx1"/>
                        </a:solidFill>
                        <a:latin typeface="Chulabhorn Likit Text Light" panose="00000400000000000000" pitchFamily="50" charset="-34"/>
                        <a:cs typeface="Chulabhorn Likit Text Light" panose="00000400000000000000" pitchFamily="50" charset="-34"/>
                      </a:endParaRPr>
                    </a:p>
                  </a:txBody>
                  <a:tcPr>
                    <a:solidFill>
                      <a:srgbClr val="4EDEB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68288180"/>
                  </a:ext>
                </a:extLst>
              </a:tr>
              <a:tr h="294785">
                <a:tc>
                  <a:txBody>
                    <a:bodyPr/>
                    <a:lstStyle/>
                    <a:p>
                      <a:pPr algn="ctr"/>
                      <a:r>
                        <a:rPr lang="th-TH" sz="1400" b="1" dirty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ระดับ 1</a:t>
                      </a:r>
                    </a:p>
                  </a:txBody>
                  <a:tcPr anchor="ctr">
                    <a:solidFill>
                      <a:srgbClr val="E8ABB5">
                        <a:alpha val="6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th-TH" sz="1400" b="1" dirty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ระดับ 2</a:t>
                      </a:r>
                    </a:p>
                  </a:txBody>
                  <a:tcPr anchor="ctr">
                    <a:solidFill>
                      <a:srgbClr val="D6D2C4">
                        <a:alpha val="6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th-TH" sz="1400" b="1" dirty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ระดับ 3</a:t>
                      </a:r>
                    </a:p>
                  </a:txBody>
                  <a:tcPr anchor="ctr">
                    <a:solidFill>
                      <a:schemeClr val="accent6">
                        <a:lumMod val="40000"/>
                        <a:lumOff val="60000"/>
                        <a:alpha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th-TH" sz="1400" b="1" dirty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ระดับ 4</a:t>
                      </a:r>
                    </a:p>
                  </a:txBody>
                  <a:tcPr anchor="ctr">
                    <a:solidFill>
                      <a:schemeClr val="accent2">
                        <a:lumMod val="40000"/>
                        <a:lumOff val="60000"/>
                        <a:alpha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th-TH" sz="1400" b="1" dirty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ระดับ 5</a:t>
                      </a:r>
                    </a:p>
                  </a:txBody>
                  <a:tcPr anchor="ctr">
                    <a:solidFill>
                      <a:schemeClr val="accent1">
                        <a:lumMod val="40000"/>
                        <a:lumOff val="60000"/>
                        <a:alpha val="6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55606659"/>
                  </a:ext>
                </a:extLst>
              </a:tr>
              <a:tr h="972789">
                <a:tc>
                  <a:txBody>
                    <a:bodyPr/>
                    <a:lstStyle/>
                    <a:p>
                      <a:pPr marL="0" marR="0" indent="0" algn="ctr" defTabSz="76197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h-TH" sz="1200" kern="1200" dirty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ดำเนินงานตาม</a:t>
                      </a:r>
                      <a:r>
                        <a:rPr lang="th-TH" sz="1200" kern="1200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แผนงาน                       เพื่อ</a:t>
                      </a:r>
                      <a:r>
                        <a:rPr lang="th-TH" sz="1200" kern="1200" dirty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สนับสนุน</a:t>
                      </a:r>
                    </a:p>
                    <a:p>
                      <a:pPr marL="0" marR="0" indent="0" algn="ctr" defTabSz="76197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h-TH" sz="1200" kern="1200" dirty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โครงการ</a:t>
                      </a:r>
                      <a:r>
                        <a:rPr lang="th-TH" sz="1200" kern="1200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ส่งเสริม</a:t>
                      </a:r>
                      <a:r>
                        <a:rPr lang="th-TH" sz="1200" kern="1200" dirty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อาชีพ</a:t>
                      </a:r>
                    </a:p>
                    <a:p>
                      <a:pPr marL="0" marR="0" indent="0" algn="ctr" defTabSz="76197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h-TH" sz="1200" kern="1200" dirty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ได้</a:t>
                      </a:r>
                      <a:r>
                        <a:rPr lang="th-TH" sz="1200" kern="1200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ร้อยละ 80</a:t>
                      </a:r>
                      <a:endParaRPr lang="th-TH" sz="1200" b="0" dirty="0">
                        <a:solidFill>
                          <a:schemeClr val="tx1"/>
                        </a:solidFill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th-TH" sz="1200" kern="1200" dirty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ดำเนินการตาม</a:t>
                      </a:r>
                      <a:r>
                        <a:rPr lang="th-TH" sz="1200" kern="1200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แผนงาน</a:t>
                      </a:r>
                      <a:endParaRPr lang="en-US" sz="1200" kern="1200" dirty="0">
                        <a:solidFill>
                          <a:schemeClr val="tx1"/>
                        </a:solidFill>
                        <a:effectLst/>
                        <a:latin typeface="Chulabhorn Likit Text" panose="00000500000000000000" pitchFamily="50" charset="-34"/>
                        <a:ea typeface="+mn-ea"/>
                        <a:cs typeface="Chulabhorn Likit Text" panose="00000500000000000000" pitchFamily="50" charset="-34"/>
                      </a:endParaRPr>
                    </a:p>
                    <a:p>
                      <a:pPr algn="ctr"/>
                      <a:r>
                        <a:rPr lang="th-TH" sz="1200" kern="1200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เพื่อ</a:t>
                      </a:r>
                      <a:r>
                        <a:rPr lang="th-TH" sz="1200" kern="1200" dirty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สนับสนุน</a:t>
                      </a:r>
                    </a:p>
                    <a:p>
                      <a:pPr algn="ctr"/>
                      <a:r>
                        <a:rPr lang="th-TH" sz="1200" kern="1200" dirty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โครงการ</a:t>
                      </a:r>
                      <a:r>
                        <a:rPr lang="th-TH" sz="1200" kern="1200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ส่งเสริมอาชีพ </a:t>
                      </a:r>
                      <a:endParaRPr lang="th-TH" sz="1200" kern="1200" dirty="0" smtClean="0">
                        <a:solidFill>
                          <a:schemeClr val="tx1"/>
                        </a:solidFill>
                        <a:effectLst/>
                        <a:latin typeface="Chulabhorn Likit Text" panose="00000500000000000000" pitchFamily="50" charset="-34"/>
                        <a:ea typeface="+mn-ea"/>
                        <a:cs typeface="Chulabhorn Likit Text" panose="00000500000000000000" pitchFamily="50" charset="-34"/>
                      </a:endParaRPr>
                    </a:p>
                    <a:p>
                      <a:pPr algn="ctr"/>
                      <a:r>
                        <a:rPr lang="th-TH" sz="1200" kern="1200" dirty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ได้</a:t>
                      </a:r>
                      <a:r>
                        <a:rPr lang="th-TH" sz="1200" kern="1200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ร้อยละ 85</a:t>
                      </a:r>
                      <a:endParaRPr lang="en-US" sz="1200" kern="1200" dirty="0">
                        <a:solidFill>
                          <a:schemeClr val="tx1"/>
                        </a:solidFill>
                        <a:effectLst/>
                        <a:latin typeface="Chulabhorn Likit Text" panose="00000500000000000000" pitchFamily="50" charset="-34"/>
                        <a:ea typeface="+mn-ea"/>
                        <a:cs typeface="Chulabhorn Likit Text" panose="00000500000000000000" pitchFamily="50" charset="-34"/>
                      </a:endParaRPr>
                    </a:p>
                    <a:p>
                      <a:pPr algn="ctr"/>
                      <a:endParaRPr lang="th-TH" sz="1200" b="0" dirty="0">
                        <a:solidFill>
                          <a:schemeClr val="tx1"/>
                        </a:solidFill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th-TH" sz="1200" kern="1200" dirty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ดำเนินการตาม</a:t>
                      </a:r>
                      <a:r>
                        <a:rPr lang="th-TH" sz="1200" kern="1200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แผนงาน</a:t>
                      </a:r>
                      <a:endParaRPr lang="en-US" sz="1200" kern="1200" dirty="0">
                        <a:solidFill>
                          <a:schemeClr val="tx1"/>
                        </a:solidFill>
                        <a:effectLst/>
                        <a:latin typeface="Chulabhorn Likit Text" panose="00000500000000000000" pitchFamily="50" charset="-34"/>
                        <a:ea typeface="+mn-ea"/>
                        <a:cs typeface="Chulabhorn Likit Text" panose="00000500000000000000" pitchFamily="50" charset="-34"/>
                      </a:endParaRPr>
                    </a:p>
                    <a:p>
                      <a:pPr algn="ctr"/>
                      <a:r>
                        <a:rPr lang="th-TH" sz="1200" kern="1200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เพื่อ</a:t>
                      </a:r>
                      <a:r>
                        <a:rPr lang="th-TH" sz="1200" kern="1200" dirty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สนับสนุน</a:t>
                      </a:r>
                    </a:p>
                    <a:p>
                      <a:pPr algn="ctr"/>
                      <a:r>
                        <a:rPr lang="th-TH" sz="1200" kern="1200" dirty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โครงการส่งเสริม</a:t>
                      </a:r>
                      <a:r>
                        <a:rPr lang="th-TH" sz="1200" kern="1200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อาชีพ </a:t>
                      </a:r>
                    </a:p>
                    <a:p>
                      <a:pPr algn="ctr"/>
                      <a:r>
                        <a:rPr lang="th-TH" sz="1200" kern="1200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ได้ร้อยละ 90</a:t>
                      </a:r>
                      <a:endParaRPr lang="en-US" sz="1200" kern="1200" dirty="0">
                        <a:solidFill>
                          <a:schemeClr val="tx1"/>
                        </a:solidFill>
                        <a:effectLst/>
                        <a:latin typeface="Chulabhorn Likit Text" panose="00000500000000000000" pitchFamily="50" charset="-34"/>
                        <a:ea typeface="+mn-ea"/>
                        <a:cs typeface="Chulabhorn Likit Text" panose="00000500000000000000" pitchFamily="50" charset="-34"/>
                      </a:endParaRPr>
                    </a:p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endParaRPr lang="en-US" sz="1200" b="0" dirty="0">
                        <a:solidFill>
                          <a:schemeClr val="tx1"/>
                        </a:solidFill>
                        <a:effectLst/>
                        <a:latin typeface="Chulabhorn Likit Text" panose="00000500000000000000" pitchFamily="50" charset="-34"/>
                        <a:ea typeface="Calibri" panose="020F0502020204030204" pitchFamily="34" charset="0"/>
                        <a:cs typeface="Chulabhorn Likit Text" panose="00000500000000000000" pitchFamily="50" charset="-34"/>
                      </a:endParaRPr>
                    </a:p>
                  </a:txBody>
                  <a:tcPr marL="68580" marR="68580" marT="0" marB="0"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th-TH" sz="1200" kern="1200" dirty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ดำเนินการตาม</a:t>
                      </a:r>
                      <a:r>
                        <a:rPr lang="th-TH" sz="1200" kern="1200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แผนงาน</a:t>
                      </a:r>
                      <a:endParaRPr lang="en-US" sz="1200" kern="1200" dirty="0">
                        <a:solidFill>
                          <a:schemeClr val="tx1"/>
                        </a:solidFill>
                        <a:effectLst/>
                        <a:latin typeface="Chulabhorn Likit Text" panose="00000500000000000000" pitchFamily="50" charset="-34"/>
                        <a:ea typeface="+mn-ea"/>
                        <a:cs typeface="Chulabhorn Likit Text" panose="00000500000000000000" pitchFamily="50" charset="-34"/>
                      </a:endParaRPr>
                    </a:p>
                    <a:p>
                      <a:pPr algn="ctr"/>
                      <a:r>
                        <a:rPr lang="th-TH" sz="1200" kern="1200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เพื่อ</a:t>
                      </a:r>
                      <a:r>
                        <a:rPr lang="th-TH" sz="1200" kern="1200" dirty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สนับสนุน</a:t>
                      </a:r>
                    </a:p>
                    <a:p>
                      <a:pPr algn="ctr"/>
                      <a:r>
                        <a:rPr lang="th-TH" sz="1200" kern="1200" dirty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โครงการส่งเสริม</a:t>
                      </a:r>
                      <a:r>
                        <a:rPr lang="th-TH" sz="1200" kern="1200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อาชีพ </a:t>
                      </a:r>
                      <a:endParaRPr lang="th-TH" sz="1200" kern="1200" dirty="0" smtClean="0">
                        <a:solidFill>
                          <a:schemeClr val="tx1"/>
                        </a:solidFill>
                        <a:effectLst/>
                        <a:latin typeface="Chulabhorn Likit Text" panose="00000500000000000000" pitchFamily="50" charset="-34"/>
                        <a:ea typeface="+mn-ea"/>
                        <a:cs typeface="Chulabhorn Likit Text" panose="00000500000000000000" pitchFamily="50" charset="-34"/>
                      </a:endParaRPr>
                    </a:p>
                    <a:p>
                      <a:pPr algn="ctr"/>
                      <a:r>
                        <a:rPr lang="th-TH" sz="1200" kern="1200" dirty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ได้</a:t>
                      </a:r>
                      <a:r>
                        <a:rPr lang="th-TH" sz="1200" kern="1200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ร้อยละ 95</a:t>
                      </a:r>
                      <a:endParaRPr lang="en-US" sz="1200" kern="1200" dirty="0">
                        <a:solidFill>
                          <a:schemeClr val="tx1"/>
                        </a:solidFill>
                        <a:effectLst/>
                        <a:latin typeface="Chulabhorn Likit Text" panose="00000500000000000000" pitchFamily="50" charset="-34"/>
                        <a:ea typeface="+mn-ea"/>
                        <a:cs typeface="Chulabhorn Likit Text" panose="00000500000000000000" pitchFamily="50" charset="-34"/>
                      </a:endParaRPr>
                    </a:p>
                    <a:p>
                      <a:pPr algn="ctr"/>
                      <a:endParaRPr lang="th-TH" sz="1200" b="1" dirty="0">
                        <a:solidFill>
                          <a:schemeClr val="tx1"/>
                        </a:solidFill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th-TH" sz="1200" kern="1200" dirty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ดำเนินการตาม</a:t>
                      </a:r>
                      <a:r>
                        <a:rPr lang="th-TH" sz="1200" kern="1200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แผนงาน</a:t>
                      </a:r>
                      <a:endParaRPr lang="en-US" sz="1200" kern="1200" dirty="0">
                        <a:solidFill>
                          <a:schemeClr val="tx1"/>
                        </a:solidFill>
                        <a:effectLst/>
                        <a:latin typeface="Chulabhorn Likit Text" panose="00000500000000000000" pitchFamily="50" charset="-34"/>
                        <a:ea typeface="+mn-ea"/>
                        <a:cs typeface="Chulabhorn Likit Text" panose="00000500000000000000" pitchFamily="50" charset="-34"/>
                      </a:endParaRPr>
                    </a:p>
                    <a:p>
                      <a:pPr algn="ctr"/>
                      <a:r>
                        <a:rPr lang="th-TH" sz="1200" kern="1200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เพื่อ</a:t>
                      </a:r>
                      <a:r>
                        <a:rPr lang="th-TH" sz="1200" kern="1200" dirty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สนับสนุน</a:t>
                      </a:r>
                    </a:p>
                    <a:p>
                      <a:pPr algn="ctr"/>
                      <a:r>
                        <a:rPr lang="th-TH" sz="1200" kern="1200" dirty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โครงการส่งเสริม</a:t>
                      </a:r>
                      <a:r>
                        <a:rPr lang="th-TH" sz="1200" kern="1200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อาชีพ</a:t>
                      </a:r>
                    </a:p>
                    <a:p>
                      <a:pPr algn="ctr"/>
                      <a:r>
                        <a:rPr lang="th-TH" sz="1200" kern="1200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 ได้ร้อยละ 100</a:t>
                      </a:r>
                      <a:endParaRPr lang="en-US" sz="1200" kern="1200" dirty="0">
                        <a:solidFill>
                          <a:schemeClr val="tx1"/>
                        </a:solidFill>
                        <a:effectLst/>
                        <a:latin typeface="Chulabhorn Likit Text" panose="00000500000000000000" pitchFamily="50" charset="-34"/>
                        <a:ea typeface="+mn-ea"/>
                        <a:cs typeface="Chulabhorn Likit Text" panose="00000500000000000000" pitchFamily="50" charset="-34"/>
                      </a:endParaRPr>
                    </a:p>
                  </a:txBody>
                  <a:tcPr>
                    <a:solidFill>
                      <a:schemeClr val="accent1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18552377"/>
                  </a:ext>
                </a:extLst>
              </a:tr>
              <a:tr h="2416437">
                <a:tc gridSpan="5">
                  <a:txBody>
                    <a:bodyPr/>
                    <a:lstStyle/>
                    <a:p>
                      <a:pPr algn="l">
                        <a:lnSpc>
                          <a:spcPct val="120000"/>
                        </a:lnSpc>
                      </a:pPr>
                      <a:r>
                        <a:rPr lang="th-TH" sz="1200" b="1" i="0" u="sng" dirty="0">
                          <a:solidFill>
                            <a:schemeClr val="accent1">
                              <a:lumMod val="50000"/>
                            </a:schemeClr>
                          </a:solidFill>
                          <a:effectLst/>
                          <a:latin typeface="Chulabhorn Likit Text" panose="00000500000000000000" pitchFamily="50" charset="-34"/>
                          <a:ea typeface="Cordia New"/>
                          <a:cs typeface="Chulabhorn Likit Text" panose="00000500000000000000" pitchFamily="50" charset="-34"/>
                        </a:rPr>
                        <a:t>ผลงาน</a:t>
                      </a:r>
                      <a:r>
                        <a:rPr lang="th-TH" sz="1200" b="1" i="0" u="none" baseline="0" dirty="0">
                          <a:solidFill>
                            <a:schemeClr val="accent1">
                              <a:lumMod val="50000"/>
                            </a:schemeClr>
                          </a:solidFill>
                          <a:effectLst/>
                          <a:latin typeface="Chulabhorn Likit Text" panose="00000500000000000000" pitchFamily="50" charset="-34"/>
                          <a:ea typeface="Cordia New"/>
                          <a:cs typeface="Chulabhorn Likit Text" panose="00000500000000000000" pitchFamily="50" charset="-34"/>
                        </a:rPr>
                        <a:t> </a:t>
                      </a:r>
                      <a:r>
                        <a:rPr lang="en-US" sz="1200" b="1" i="0" u="none" baseline="0" dirty="0">
                          <a:solidFill>
                            <a:schemeClr val="accent1">
                              <a:lumMod val="50000"/>
                            </a:schemeClr>
                          </a:solidFill>
                          <a:effectLst/>
                          <a:latin typeface="Chulabhorn Likit Text" panose="00000500000000000000" pitchFamily="50" charset="-34"/>
                          <a:ea typeface="Cordia New"/>
                          <a:cs typeface="Chulabhorn Likit Text" panose="00000500000000000000" pitchFamily="50" charset="-34"/>
                        </a:rPr>
                        <a:t>: </a:t>
                      </a:r>
                      <a:r>
                        <a:rPr lang="th-TH" sz="1200" b="1" i="0" dirty="0">
                          <a:solidFill>
                            <a:schemeClr val="accent1">
                              <a:lumMod val="50000"/>
                            </a:schemeClr>
                          </a:solidFill>
                          <a:effectLst/>
                          <a:latin typeface="Chulabhorn Likit Text" panose="00000500000000000000" pitchFamily="50" charset="-34"/>
                          <a:ea typeface="Cordia New"/>
                          <a:cs typeface="Chulabhorn Likit Text" panose="00000500000000000000" pitchFamily="50" charset="-34"/>
                        </a:rPr>
                        <a:t>ได้ค่าเกณฑ์วัดระดับ </a:t>
                      </a:r>
                      <a:r>
                        <a:rPr lang="th-TH" sz="1200" b="1" i="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  <a:effectLst/>
                          <a:latin typeface="Chulabhorn Likit Text" panose="00000500000000000000" pitchFamily="50" charset="-34"/>
                          <a:ea typeface="Cordia New"/>
                          <a:cs typeface="Chulabhorn Likit Text" panose="00000500000000000000" pitchFamily="50" charset="-34"/>
                        </a:rPr>
                        <a:t>5</a:t>
                      </a:r>
                      <a:r>
                        <a:rPr lang="th-TH" sz="1200" b="0" i="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  <a:effectLst/>
                          <a:latin typeface="Chulabhorn Likit Text" panose="00000500000000000000" pitchFamily="50" charset="-34"/>
                          <a:ea typeface="Cordia New"/>
                          <a:cs typeface="Chulabhorn Likit Text" panose="00000500000000000000" pitchFamily="50" charset="-34"/>
                        </a:rPr>
                        <a:t>    </a:t>
                      </a:r>
                      <a:endParaRPr lang="en-US" sz="1200" b="0" i="0" dirty="0">
                        <a:solidFill>
                          <a:schemeClr val="accent1">
                            <a:lumMod val="50000"/>
                          </a:schemeClr>
                        </a:solidFill>
                        <a:effectLst/>
                        <a:latin typeface="Chulabhorn Likit Text" panose="00000500000000000000" pitchFamily="50" charset="-34"/>
                        <a:ea typeface="Cordia New"/>
                        <a:cs typeface="Chulabhorn Likit Text" panose="00000500000000000000" pitchFamily="50" charset="-34"/>
                      </a:endParaRPr>
                    </a:p>
                    <a:p>
                      <a:pPr marL="171450" marR="0" indent="-171450" algn="thaiDist" defTabSz="761970" rtl="0" eaLnBrk="1" fontAlgn="auto" latinLnBrk="0" hangingPunct="1">
                        <a:lnSpc>
                          <a:spcPct val="12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Char char="-"/>
                        <a:tabLst/>
                        <a:defRPr/>
                      </a:pPr>
                      <a:r>
                        <a:rPr lang="th-TH" sz="1200" kern="1200" dirty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กองทุนฯ รวบรวมผลข้อมูลการเบิกจ่ายเงินอุดหนุน ตามแผนการดำเนินงานและแผนการใช้จ่ายงบประมาณกองทุนพัฒนาบทบาทสตรี </a:t>
                      </a:r>
                    </a:p>
                    <a:p>
                      <a:pPr marL="0" marR="0" indent="0" algn="thaiDist" defTabSz="761970" rtl="0" eaLnBrk="1" fontAlgn="auto" latinLnBrk="0" hangingPunct="1">
                        <a:lnSpc>
                          <a:spcPct val="12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h-TH" sz="1200" kern="1200" dirty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ประจำปีงบประมาณ พ.ศ. 2566 โดยได้ดำเนินการวิเคราะห์ข้อมูลโครงการที่ได้รับการสนับสนุนเงินอุดหนุนจากกองทุนพัฒนาบทบาทสตรี </a:t>
                      </a:r>
                    </a:p>
                    <a:p>
                      <a:pPr marL="0" marR="0" indent="0" algn="thaiDist" defTabSz="761970" rtl="0" eaLnBrk="1" fontAlgn="auto" latinLnBrk="0" hangingPunct="1">
                        <a:lnSpc>
                          <a:spcPct val="12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h-TH" sz="1200" kern="1200" dirty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ซึ่งเป็นโครงการส่งเสริมอาชีพแก่สมาชิกกองทุนพัฒนาบทบาทสตรี รวมยอดสะสมตั้งแต่ตุลาคม 2565 ถึง 30 เมษายน 2566 </a:t>
                      </a:r>
                    </a:p>
                    <a:p>
                      <a:pPr marL="0" marR="0" indent="0" algn="thaiDist" defTabSz="761970" rtl="0" eaLnBrk="1" fontAlgn="auto" latinLnBrk="0" hangingPunct="1">
                        <a:lnSpc>
                          <a:spcPct val="12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h-TH" sz="1200" kern="1200" dirty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ทั้งหมด จำนวน 947 โครงการ เป็นเงิน 31</a:t>
                      </a:r>
                      <a:r>
                        <a:rPr lang="en-US" sz="1200" kern="1200" dirty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,</a:t>
                      </a:r>
                      <a:r>
                        <a:rPr lang="th-TH" sz="1200" kern="1200" dirty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636</a:t>
                      </a:r>
                      <a:r>
                        <a:rPr lang="en-US" sz="1200" kern="1200" dirty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,</a:t>
                      </a:r>
                      <a:r>
                        <a:rPr lang="th-TH" sz="1200" kern="1200" dirty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566 บาท คิดเป็นร้อยละ 117.17 </a:t>
                      </a:r>
                    </a:p>
                    <a:p>
                      <a:pPr marL="0" marR="0" indent="0" algn="thaiDist" defTabSz="761970" rtl="0" eaLnBrk="1" fontAlgn="auto" latinLnBrk="0" hangingPunct="1">
                        <a:lnSpc>
                          <a:spcPct val="12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h-TH" sz="1200" b="1" i="0" u="sng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  <a:effectLst/>
                          <a:latin typeface="Chulabhorn Likit Text" panose="00000500000000000000" pitchFamily="50" charset="-34"/>
                          <a:ea typeface="Cordia New"/>
                          <a:cs typeface="Chulabhorn Likit Text" panose="00000500000000000000" pitchFamily="50" charset="-34"/>
                        </a:rPr>
                        <a:t>แผนงาน</a:t>
                      </a:r>
                      <a:r>
                        <a:rPr lang="en-US" sz="1200" b="1" i="0" u="none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  <a:effectLst/>
                          <a:latin typeface="Chulabhorn Likit Text" panose="00000500000000000000" pitchFamily="50" charset="-34"/>
                          <a:ea typeface="Cordia New"/>
                          <a:cs typeface="Chulabhorn Likit Text" panose="00000500000000000000" pitchFamily="50" charset="-34"/>
                        </a:rPr>
                        <a:t>:</a:t>
                      </a:r>
                      <a:r>
                        <a:rPr lang="en-US" sz="1200" b="1" i="0" u="none" baseline="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  <a:effectLst/>
                          <a:latin typeface="Chulabhorn Likit Text" panose="00000500000000000000" pitchFamily="50" charset="-34"/>
                          <a:ea typeface="Cordia New"/>
                          <a:cs typeface="Chulabhorn Likit Text" panose="00000500000000000000" pitchFamily="50" charset="-34"/>
                        </a:rPr>
                        <a:t> </a:t>
                      </a:r>
                      <a:r>
                        <a:rPr lang="th-TH" sz="1200" b="0" i="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  <a:effectLst/>
                          <a:latin typeface="Chulabhorn Likit Text" panose="00000500000000000000" pitchFamily="50" charset="-34"/>
                          <a:ea typeface="Cordia New"/>
                          <a:cs typeface="Chulabhorn Likit Text" panose="00000500000000000000" pitchFamily="50" charset="-34"/>
                        </a:rPr>
                        <a:t>    </a:t>
                      </a:r>
                      <a:endParaRPr lang="en-US" sz="1200" b="0" i="0" dirty="0">
                        <a:solidFill>
                          <a:schemeClr val="accent1">
                            <a:lumMod val="50000"/>
                          </a:schemeClr>
                        </a:solidFill>
                        <a:effectLst/>
                        <a:latin typeface="Chulabhorn Likit Text" panose="00000500000000000000" pitchFamily="50" charset="-34"/>
                        <a:ea typeface="Cordia New"/>
                        <a:cs typeface="Chulabhorn Likit Text" panose="00000500000000000000" pitchFamily="50" charset="-34"/>
                      </a:endParaRPr>
                    </a:p>
                    <a:p>
                      <a:pPr marL="285750" marR="0" indent="-285750" algn="thaiDist" defTabSz="761970" rtl="0" eaLnBrk="1" fontAlgn="auto" latinLnBrk="0" hangingPunct="1">
                        <a:lnSpc>
                          <a:spcPct val="12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Char char="-"/>
                        <a:tabLst/>
                        <a:defRPr/>
                      </a:pPr>
                      <a:r>
                        <a:rPr lang="th-TH" sz="1200" kern="12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ดำเนินการรวบรวมข้อมูลผลการเบิกจ่ายเงินอุดหนุนฯ</a:t>
                      </a:r>
                      <a:r>
                        <a:rPr lang="th-TH" sz="1200" kern="1200" baseline="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 </a:t>
                      </a:r>
                      <a:r>
                        <a:rPr lang="th-TH" sz="1200" kern="12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ตามแผนการดำเนินการงานและแผนการใช้จ่ายงบประมาณกองทุนพัฒนา</a:t>
                      </a:r>
                    </a:p>
                    <a:p>
                      <a:pPr marL="0" marR="0" indent="0" algn="thaiDist" defTabSz="761970" rtl="0" eaLnBrk="1" fontAlgn="auto" latinLnBrk="0" hangingPunct="1">
                        <a:lnSpc>
                          <a:spcPct val="12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h-TH" sz="1200" kern="12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       บทบาทสตรี ประจำปีงบประมาณ พ.ศ. 2566 และวิเคราะห์ข้อมูลโครงการที่ได้รับการสนับสนุนเงินอุดหนุนฯ</a:t>
                      </a:r>
                    </a:p>
                    <a:p>
                      <a:pPr marL="0" marR="0" indent="0" algn="thaiDist" defTabSz="761970" rtl="0" eaLnBrk="1" fontAlgn="auto" latinLnBrk="0" hangingPunct="1">
                        <a:lnSpc>
                          <a:spcPct val="12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h-TH" sz="1200" kern="12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       ในวันที่ 31 พฤษภาคม 2566 ต่อไป</a:t>
                      </a:r>
                      <a:endParaRPr lang="en-US" sz="1200" kern="1200" dirty="0" smtClean="0">
                        <a:solidFill>
                          <a:schemeClr val="accent1">
                            <a:lumMod val="50000"/>
                          </a:schemeClr>
                        </a:solidFill>
                        <a:effectLst/>
                        <a:latin typeface="Chulabhorn Likit Text" panose="00000500000000000000" pitchFamily="50" charset="-34"/>
                        <a:ea typeface="+mn-ea"/>
                        <a:cs typeface="Chulabhorn Likit Text" panose="00000500000000000000" pitchFamily="50" charset="-34"/>
                      </a:endParaRPr>
                    </a:p>
                  </a:txBody>
                  <a:tcP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th-TH" sz="1100" dirty="0">
                        <a:latin typeface="Chulabhorn Likit Text Light" panose="00000400000000000000" pitchFamily="50" charset="-34"/>
                        <a:cs typeface="Chulabhorn Likit Text Light" panose="00000400000000000000" pitchFamily="50" charset="-34"/>
                      </a:endParaRPr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th-TH" sz="1100" dirty="0">
                        <a:latin typeface="Chulabhorn Likit Text Light" panose="00000400000000000000" pitchFamily="50" charset="-34"/>
                        <a:cs typeface="Chulabhorn Likit Text Light" panose="00000400000000000000" pitchFamily="50" charset="-34"/>
                      </a:endParaRPr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th-TH" sz="1100" dirty="0">
                        <a:latin typeface="Chulabhorn Likit Text Light" panose="00000400000000000000" pitchFamily="50" charset="-34"/>
                        <a:cs typeface="Chulabhorn Likit Text Light" panose="00000400000000000000" pitchFamily="50" charset="-34"/>
                      </a:endParaRPr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th-TH" sz="1100" dirty="0">
                        <a:latin typeface="Chulabhorn Likit Text Light" panose="00000400000000000000" pitchFamily="50" charset="-34"/>
                        <a:cs typeface="Chulabhorn Likit Text Light" panose="00000400000000000000" pitchFamily="50" charset="-34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583013406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8274015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สี่เหลี่ยมผืนผ้า 5"/>
          <p:cNvSpPr/>
          <p:nvPr/>
        </p:nvSpPr>
        <p:spPr>
          <a:xfrm>
            <a:off x="0" y="457614"/>
            <a:ext cx="10160000" cy="148589"/>
          </a:xfrm>
          <a:prstGeom prst="rect">
            <a:avLst/>
          </a:prstGeom>
          <a:solidFill>
            <a:srgbClr val="FFC000"/>
          </a:solidFill>
          <a:ln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/>
          </a:p>
        </p:txBody>
      </p:sp>
      <p:graphicFrame>
        <p:nvGraphicFramePr>
          <p:cNvPr id="7" name="Table 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229406282"/>
              </p:ext>
            </p:extLst>
          </p:nvPr>
        </p:nvGraphicFramePr>
        <p:xfrm>
          <a:off x="-11289" y="633682"/>
          <a:ext cx="10163333" cy="5088059"/>
        </p:xfrm>
        <a:graphic>
          <a:graphicData uri="http://schemas.openxmlformats.org/drawingml/2006/table">
            <a:tbl>
              <a:tblPr firstRow="1" bandRow="1"/>
              <a:tblGrid>
                <a:gridCol w="1016333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422569"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  <a:defRPr sz="1400" b="1" i="0" u="none" strike="noStrike" cap="none">
                          <a:solidFill>
                            <a:schemeClr val="lt1"/>
                          </a:solidFill>
                          <a:latin typeface="TH Chakra Petch"/>
                          <a:cs typeface="TH Chakra Petch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  <a:defRPr sz="1400" b="1" i="0" u="none" strike="noStrike" cap="none">
                          <a:solidFill>
                            <a:schemeClr val="lt1"/>
                          </a:solidFill>
                          <a:latin typeface="TH Chakra Petch"/>
                          <a:cs typeface="TH Chakra Petch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  <a:defRPr sz="1400" b="1" i="0" u="none" strike="noStrike" cap="none">
                          <a:solidFill>
                            <a:schemeClr val="lt1"/>
                          </a:solidFill>
                          <a:latin typeface="TH Chakra Petch"/>
                          <a:cs typeface="TH Chakra Petch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  <a:defRPr sz="1400" b="1" i="0" u="none" strike="noStrike" cap="none">
                          <a:solidFill>
                            <a:schemeClr val="lt1"/>
                          </a:solidFill>
                          <a:latin typeface="TH Chakra Petch"/>
                          <a:cs typeface="TH Chakra Petch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  <a:defRPr sz="1400" b="1" i="0" u="none" strike="noStrike" cap="none">
                          <a:solidFill>
                            <a:schemeClr val="lt1"/>
                          </a:solidFill>
                          <a:latin typeface="TH Chakra Petch"/>
                          <a:cs typeface="TH Chakra Petch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  <a:defRPr sz="1400" b="1" i="0" u="none" strike="noStrike" cap="none">
                          <a:solidFill>
                            <a:schemeClr val="lt1"/>
                          </a:solidFill>
                          <a:latin typeface="TH Chakra Petch"/>
                          <a:cs typeface="TH Chakra Petch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  <a:defRPr sz="1400" b="1" i="0" u="none" strike="noStrike" cap="none">
                          <a:solidFill>
                            <a:schemeClr val="lt1"/>
                          </a:solidFill>
                          <a:latin typeface="TH Chakra Petch"/>
                          <a:cs typeface="TH Chakra Petch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  <a:defRPr sz="1400" b="1" i="0" u="none" strike="noStrike" cap="none">
                          <a:solidFill>
                            <a:schemeClr val="lt1"/>
                          </a:solidFill>
                          <a:latin typeface="TH Chakra Petch"/>
                          <a:cs typeface="TH Chakra Petch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  <a:defRPr sz="1400" b="1" i="0" u="none" strike="noStrike" cap="none">
                          <a:solidFill>
                            <a:schemeClr val="lt1"/>
                          </a:solidFill>
                          <a:latin typeface="TH Chakra Petch"/>
                          <a:cs typeface="TH Chakra Petch"/>
                          <a:sym typeface="Arial"/>
                        </a:defRPr>
                      </a:lvl9pPr>
                    </a:lstStyle>
                    <a:p>
                      <a:pPr algn="ctr"/>
                      <a:r>
                        <a:rPr lang="th-TH" sz="14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การประเมินผลการดำเนินงานทุนหมุนเวียน</a:t>
                      </a:r>
                      <a:r>
                        <a:rPr lang="th-TH" sz="140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ประจำปีบัญชี </a:t>
                      </a:r>
                      <a:r>
                        <a:rPr lang="th-TH" sz="140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2566</a:t>
                      </a:r>
                      <a:endParaRPr lang="en-US" sz="1400" dirty="0">
                        <a:ln>
                          <a:noFill/>
                        </a:ln>
                        <a:solidFill>
                          <a:schemeClr val="tx1"/>
                        </a:solidFill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T="60960" marB="60960" anchor="ctr">
                    <a:lnL w="12700" cmpd="sng">
                      <a:solidFill>
                        <a:sysClr val="window" lastClr="FFFFFF"/>
                      </a:solidFill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ysClr val="window" lastClr="FFFFFF"/>
                      </a:solidFill>
                    </a:lnT>
                    <a:lnB w="381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BDCC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665490"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  <a:defRPr sz="1400" b="0" i="0" u="none" strike="noStrike" cap="none">
                          <a:solidFill>
                            <a:schemeClr val="dk1"/>
                          </a:solidFill>
                          <a:latin typeface="TH Chakra Petch"/>
                          <a:cs typeface="TH Chakra Petch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  <a:defRPr sz="1400" b="0" i="0" u="none" strike="noStrike" cap="none">
                          <a:solidFill>
                            <a:schemeClr val="dk1"/>
                          </a:solidFill>
                          <a:latin typeface="TH Chakra Petch"/>
                          <a:cs typeface="TH Chakra Petch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  <a:defRPr sz="1400" b="0" i="0" u="none" strike="noStrike" cap="none">
                          <a:solidFill>
                            <a:schemeClr val="dk1"/>
                          </a:solidFill>
                          <a:latin typeface="TH Chakra Petch"/>
                          <a:cs typeface="TH Chakra Petch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  <a:defRPr sz="1400" b="0" i="0" u="none" strike="noStrike" cap="none">
                          <a:solidFill>
                            <a:schemeClr val="dk1"/>
                          </a:solidFill>
                          <a:latin typeface="TH Chakra Petch"/>
                          <a:cs typeface="TH Chakra Petch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  <a:defRPr sz="1400" b="0" i="0" u="none" strike="noStrike" cap="none">
                          <a:solidFill>
                            <a:schemeClr val="dk1"/>
                          </a:solidFill>
                          <a:latin typeface="TH Chakra Petch"/>
                          <a:cs typeface="TH Chakra Petch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  <a:defRPr sz="1400" b="0" i="0" u="none" strike="noStrike" cap="none">
                          <a:solidFill>
                            <a:schemeClr val="dk1"/>
                          </a:solidFill>
                          <a:latin typeface="TH Chakra Petch"/>
                          <a:cs typeface="TH Chakra Petch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  <a:defRPr sz="1400" b="0" i="0" u="none" strike="noStrike" cap="none">
                          <a:solidFill>
                            <a:schemeClr val="dk1"/>
                          </a:solidFill>
                          <a:latin typeface="TH Chakra Petch"/>
                          <a:cs typeface="TH Chakra Petch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  <a:defRPr sz="1400" b="0" i="0" u="none" strike="noStrike" cap="none">
                          <a:solidFill>
                            <a:schemeClr val="dk1"/>
                          </a:solidFill>
                          <a:latin typeface="TH Chakra Petch"/>
                          <a:cs typeface="TH Chakra Petch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  <a:defRPr sz="1400" b="0" i="0" u="none" strike="noStrike" cap="none">
                          <a:solidFill>
                            <a:schemeClr val="dk1"/>
                          </a:solidFill>
                          <a:latin typeface="TH Chakra Petch"/>
                          <a:cs typeface="TH Chakra Petch"/>
                          <a:sym typeface="Arial"/>
                        </a:defRPr>
                      </a:lvl9pPr>
                    </a:lstStyle>
                    <a:p>
                      <a:pPr marL="0" marR="0" indent="0" algn="l" defTabSz="76197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6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h-TH" sz="1400" b="1" dirty="0" smtClean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ด้านที่</a:t>
                      </a:r>
                      <a:r>
                        <a:rPr lang="th-TH" sz="1400" b="1" baseline="0" dirty="0" smtClean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3 การปฏิบัติการ</a:t>
                      </a:r>
                      <a:endParaRPr lang="th-TH" sz="1400" baseline="0" dirty="0" smtClean="0">
                        <a:solidFill>
                          <a:schemeClr val="tx1"/>
                        </a:solidFill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  <a:p>
                      <a:pPr marL="0" marR="0" indent="0" algn="l" defTabSz="76197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h-TH" sz="1400" b="1" baseline="0" dirty="0" smtClean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  ตัวชี้วัดที่ 3.3 </a:t>
                      </a:r>
                      <a:r>
                        <a:rPr lang="th-TH" sz="1400" b="1" i="0" u="none" strike="noStrike" kern="1200" cap="none" dirty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  <a:sym typeface="Arial"/>
                        </a:rPr>
                        <a:t>ความสำเร็จในการปรับปรุงกระบวนการบริหารลูกหนี้โครงการ</a:t>
                      </a:r>
                      <a:r>
                        <a:rPr lang="th-TH" sz="1400" b="1" i="0" u="none" strike="noStrike" kern="1200" cap="none" baseline="0" dirty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  <a:sym typeface="Arial"/>
                        </a:rPr>
                        <a:t> เพื่อให้งบการเงินของกองทุน ได้รับการรับรอง</a:t>
                      </a:r>
                      <a:endParaRPr lang="en-US" sz="1400" b="1" i="0" u="none" strike="noStrike" kern="1200" cap="none" dirty="0" smtClean="0">
                        <a:solidFill>
                          <a:schemeClr val="tx1"/>
                        </a:solidFill>
                        <a:effectLst/>
                        <a:latin typeface="Chulabhorn Likit Text" panose="00000500000000000000" pitchFamily="50" charset="-34"/>
                        <a:ea typeface="+mn-ea"/>
                        <a:cs typeface="Chulabhorn Likit Text" panose="00000500000000000000" pitchFamily="50" charset="-34"/>
                        <a:sym typeface="Arial"/>
                      </a:endParaRPr>
                    </a:p>
                    <a:p>
                      <a:endParaRPr lang="th-TH" sz="1400" baseline="0" dirty="0">
                        <a:solidFill>
                          <a:schemeClr val="tx1"/>
                        </a:solidFill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  <a:p>
                      <a:pPr marL="342900" marR="0" indent="-34290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Char char="-"/>
                        <a:tabLst/>
                        <a:defRPr/>
                      </a:pPr>
                      <a:endParaRPr lang="en-US" sz="1400" b="0" i="0" u="none" strike="noStrike" kern="1200" cap="none" dirty="0">
                        <a:solidFill>
                          <a:srgbClr val="002060"/>
                        </a:solidFill>
                        <a:effectLst/>
                        <a:latin typeface="Chulabhorn Likit Text" panose="00000500000000000000" pitchFamily="50" charset="-34"/>
                        <a:ea typeface="+mn-ea"/>
                        <a:cs typeface="Chulabhorn Likit Text" panose="00000500000000000000" pitchFamily="50" charset="-34"/>
                        <a:sym typeface="Arial"/>
                      </a:endParaRPr>
                    </a:p>
                    <a:p>
                      <a:endParaRPr lang="th-TH" sz="1400" baseline="0" dirty="0">
                        <a:solidFill>
                          <a:srgbClr val="002060"/>
                        </a:solidFill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  <a:p>
                      <a:endParaRPr lang="th-TH" sz="1400" baseline="0" dirty="0">
                        <a:solidFill>
                          <a:srgbClr val="002060"/>
                        </a:solidFill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  <a:p>
                      <a:endParaRPr lang="th-TH" sz="1400" baseline="0" dirty="0">
                        <a:solidFill>
                          <a:srgbClr val="002060"/>
                        </a:solidFill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  <a:p>
                      <a:endParaRPr lang="th-TH" sz="1400" baseline="0" dirty="0"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  <a:p>
                      <a:endParaRPr lang="th-TH" sz="1400" baseline="0" dirty="0"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  <a:p>
                      <a:endParaRPr lang="th-TH" sz="1400" baseline="0" dirty="0"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  <a:p>
                      <a:endParaRPr lang="th-TH" sz="1400" baseline="0" dirty="0"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  <a:p>
                      <a:endParaRPr lang="th-TH" sz="1400" baseline="0" dirty="0"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  <a:p>
                      <a:endParaRPr lang="th-TH" sz="1400" baseline="0" dirty="0"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  <a:p>
                      <a:endParaRPr lang="th-TH" sz="1400" baseline="0" dirty="0"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  <a:p>
                      <a:endParaRPr lang="th-TH" sz="1400" baseline="0" dirty="0"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  <a:p>
                      <a:endParaRPr lang="th-TH" sz="1400" baseline="0" dirty="0"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  <a:p>
                      <a:endParaRPr lang="th-TH" sz="1400" baseline="0" dirty="0"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  <a:p>
                      <a:endParaRPr lang="en-US" sz="1400" dirty="0"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  <a:p>
                      <a:endParaRPr lang="th-TH" sz="1400" b="1" baseline="0" dirty="0"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  <a:p>
                      <a:endParaRPr lang="en-US" sz="1400" b="1" dirty="0"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T="60960" marB="60960">
                    <a:lnL w="12700" cmpd="sng">
                      <a:solidFill>
                        <a:sysClr val="window" lastClr="FFFFFF"/>
                      </a:solidFill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mpd="sng">
                      <a:solidFill>
                        <a:sysClr val="window" lastClr="FFFFFF"/>
                      </a:solidFill>
                    </a:lnT>
                    <a:lnB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14" name="สี่เหลี่ยมผืนผ้า 13">
            <a:extLst>
              <a:ext uri="{FF2B5EF4-FFF2-40B4-BE49-F238E27FC236}">
                <a16:creationId xmlns:a16="http://schemas.microsoft.com/office/drawing/2014/main" id="{A781E517-4637-40C4-B7D4-9F1B3AC17568}"/>
              </a:ext>
            </a:extLst>
          </p:cNvPr>
          <p:cNvSpPr/>
          <p:nvPr/>
        </p:nvSpPr>
        <p:spPr>
          <a:xfrm>
            <a:off x="-7955" y="-13815"/>
            <a:ext cx="10160000" cy="469644"/>
          </a:xfrm>
          <a:prstGeom prst="rect">
            <a:avLst/>
          </a:prstGeom>
          <a:solidFill>
            <a:srgbClr val="002060"/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lnSpc>
                <a:spcPct val="150000"/>
              </a:lnSpc>
            </a:pPr>
            <a:r>
              <a:rPr lang="th-TH" sz="2000" b="1" dirty="0" smtClean="0">
                <a:solidFill>
                  <a:schemeClr val="bg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4.3 </a:t>
            </a:r>
            <a:r>
              <a:rPr lang="th-TH" sz="2000" b="1" dirty="0">
                <a:solidFill>
                  <a:schemeClr val="bg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รายงานผลการดำเนินงานการประเมินผลการดำเนินงานทุนหมุนเวียน ประจำปี </a:t>
            </a:r>
            <a:r>
              <a:rPr lang="th-TH" sz="2000" b="1" dirty="0" smtClean="0">
                <a:solidFill>
                  <a:schemeClr val="bg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2566</a:t>
            </a:r>
            <a:endParaRPr lang="th-TH" sz="2000" dirty="0">
              <a:latin typeface="Chulabhorn Likit Text" panose="00000500000000000000" pitchFamily="50" charset="-34"/>
              <a:cs typeface="Chulabhorn Likit Text" panose="00000500000000000000" pitchFamily="50" charset="-34"/>
            </a:endParaRPr>
          </a:p>
        </p:txBody>
      </p:sp>
      <p:graphicFrame>
        <p:nvGraphicFramePr>
          <p:cNvPr id="9" name="Table 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629128650"/>
              </p:ext>
            </p:extLst>
          </p:nvPr>
        </p:nvGraphicFramePr>
        <p:xfrm>
          <a:off x="773048" y="1657528"/>
          <a:ext cx="8912818" cy="395619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943712">
                  <a:extLst>
                    <a:ext uri="{9D8B030D-6E8A-4147-A177-3AD203B41FA5}">
                      <a16:colId xmlns:a16="http://schemas.microsoft.com/office/drawing/2014/main" val="3410341719"/>
                    </a:ext>
                  </a:extLst>
                </a:gridCol>
                <a:gridCol w="1518923">
                  <a:extLst>
                    <a:ext uri="{9D8B030D-6E8A-4147-A177-3AD203B41FA5}">
                      <a16:colId xmlns:a16="http://schemas.microsoft.com/office/drawing/2014/main" val="1621477982"/>
                    </a:ext>
                  </a:extLst>
                </a:gridCol>
                <a:gridCol w="1813517">
                  <a:extLst>
                    <a:ext uri="{9D8B030D-6E8A-4147-A177-3AD203B41FA5}">
                      <a16:colId xmlns:a16="http://schemas.microsoft.com/office/drawing/2014/main" val="1015637610"/>
                    </a:ext>
                  </a:extLst>
                </a:gridCol>
                <a:gridCol w="1757430">
                  <a:extLst>
                    <a:ext uri="{9D8B030D-6E8A-4147-A177-3AD203B41FA5}">
                      <a16:colId xmlns:a16="http://schemas.microsoft.com/office/drawing/2014/main" val="712561912"/>
                    </a:ext>
                  </a:extLst>
                </a:gridCol>
                <a:gridCol w="1879236">
                  <a:extLst>
                    <a:ext uri="{9D8B030D-6E8A-4147-A177-3AD203B41FA5}">
                      <a16:colId xmlns:a16="http://schemas.microsoft.com/office/drawing/2014/main" val="1698986556"/>
                    </a:ext>
                  </a:extLst>
                </a:gridCol>
              </a:tblGrid>
              <a:tr h="297517">
                <a:tc gridSpan="5">
                  <a:txBody>
                    <a:bodyPr/>
                    <a:lstStyle/>
                    <a:p>
                      <a:pPr algn="ctr"/>
                      <a:r>
                        <a:rPr lang="th-TH" sz="1300" dirty="0" smtClean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เกณฑ์การวัด</a:t>
                      </a:r>
                      <a:endParaRPr lang="th-TH" sz="1300" dirty="0">
                        <a:solidFill>
                          <a:schemeClr val="tx1"/>
                        </a:solidFill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>
                    <a:solidFill>
                      <a:srgbClr val="E8ABB5">
                        <a:alpha val="70000"/>
                      </a:srgb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th-TH" sz="1100" dirty="0">
                        <a:solidFill>
                          <a:schemeClr val="tx1"/>
                        </a:solidFill>
                        <a:latin typeface="Chulabhorn Likit Text Light" panose="00000400000000000000" pitchFamily="50" charset="-34"/>
                        <a:cs typeface="Chulabhorn Likit Text Light" panose="00000400000000000000" pitchFamily="50" charset="-34"/>
                      </a:endParaRPr>
                    </a:p>
                  </a:txBody>
                  <a:tcPr>
                    <a:solidFill>
                      <a:srgbClr val="D6D2C4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th-TH" sz="1100" dirty="0">
                        <a:solidFill>
                          <a:schemeClr val="tx1"/>
                        </a:solidFill>
                        <a:latin typeface="Chulabhorn Likit Text Light" panose="00000400000000000000" pitchFamily="50" charset="-34"/>
                        <a:cs typeface="Chulabhorn Likit Text Light" panose="00000400000000000000" pitchFamily="50" charset="-34"/>
                      </a:endParaRPr>
                    </a:p>
                  </a:txBody>
                  <a:tcP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th-TH" sz="1100" dirty="0">
                        <a:solidFill>
                          <a:schemeClr val="tx1"/>
                        </a:solidFill>
                        <a:latin typeface="Chulabhorn Likit Text Light" panose="00000400000000000000" pitchFamily="50" charset="-34"/>
                        <a:cs typeface="Chulabhorn Likit Text Light" panose="00000400000000000000" pitchFamily="50" charset="-34"/>
                      </a:endParaRPr>
                    </a:p>
                  </a:txBody>
                  <a:tcP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th-TH" sz="1100" dirty="0">
                        <a:solidFill>
                          <a:schemeClr val="tx1"/>
                        </a:solidFill>
                        <a:latin typeface="Chulabhorn Likit Text Light" panose="00000400000000000000" pitchFamily="50" charset="-34"/>
                        <a:cs typeface="Chulabhorn Likit Text Light" panose="00000400000000000000" pitchFamily="50" charset="-34"/>
                      </a:endParaRPr>
                    </a:p>
                  </a:txBody>
                  <a:tcPr>
                    <a:solidFill>
                      <a:srgbClr val="4EDEB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68288180"/>
                  </a:ext>
                </a:extLst>
              </a:tr>
              <a:tr h="297517">
                <a:tc>
                  <a:txBody>
                    <a:bodyPr/>
                    <a:lstStyle/>
                    <a:p>
                      <a:pPr algn="ctr"/>
                      <a:r>
                        <a:rPr lang="th-TH" sz="1200" b="1" dirty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ระดับ 1</a:t>
                      </a:r>
                    </a:p>
                  </a:txBody>
                  <a:tcPr anchor="ctr">
                    <a:solidFill>
                      <a:srgbClr val="E8ABB5">
                        <a:alpha val="6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th-TH" sz="1200" b="1" dirty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ระดับ 2</a:t>
                      </a:r>
                    </a:p>
                  </a:txBody>
                  <a:tcPr anchor="ctr">
                    <a:solidFill>
                      <a:srgbClr val="D6D2C4">
                        <a:alpha val="6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th-TH" sz="1200" b="1" dirty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ระดับ 3</a:t>
                      </a:r>
                    </a:p>
                  </a:txBody>
                  <a:tcPr anchor="ctr">
                    <a:solidFill>
                      <a:schemeClr val="accent6">
                        <a:lumMod val="40000"/>
                        <a:lumOff val="60000"/>
                        <a:alpha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th-TH" sz="1200" b="1" dirty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ระดับ 4</a:t>
                      </a:r>
                    </a:p>
                  </a:txBody>
                  <a:tcPr anchor="ctr">
                    <a:solidFill>
                      <a:schemeClr val="accent2">
                        <a:lumMod val="40000"/>
                        <a:lumOff val="60000"/>
                        <a:alpha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th-TH" sz="1200" b="1" dirty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ระดับ 5</a:t>
                      </a:r>
                    </a:p>
                  </a:txBody>
                  <a:tcPr anchor="ctr">
                    <a:solidFill>
                      <a:schemeClr val="accent1">
                        <a:lumMod val="40000"/>
                        <a:lumOff val="60000"/>
                        <a:alpha val="6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55606659"/>
                  </a:ext>
                </a:extLst>
              </a:tr>
              <a:tr h="1607375">
                <a:tc>
                  <a:txBody>
                    <a:bodyPr/>
                    <a:lstStyle/>
                    <a:p>
                      <a:pPr marL="0" marR="0" indent="0" algn="l" defTabSz="76197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h-TH" sz="1000" kern="1200" dirty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ดำเนินการจัดทำข้อมูลยืนยัน</a:t>
                      </a:r>
                    </a:p>
                    <a:p>
                      <a:pPr marL="0" marR="0" indent="0" algn="l" defTabSz="76197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h-TH" sz="1000" kern="1200" dirty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ลูกหนี้โครงการได้รับครบถ้วน</a:t>
                      </a:r>
                    </a:p>
                    <a:p>
                      <a:pPr marL="0" marR="0" indent="0" algn="l" defTabSz="76197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h-TH" sz="1000" kern="1200" dirty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ร้อยละ</a:t>
                      </a:r>
                      <a:r>
                        <a:rPr lang="th-TH" sz="1000" kern="1200" baseline="0" dirty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 100</a:t>
                      </a:r>
                    </a:p>
                    <a:p>
                      <a:pPr marL="0" marR="0" indent="0" algn="l" defTabSz="76197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th-TH" sz="1000" b="0" dirty="0">
                        <a:solidFill>
                          <a:schemeClr val="tx1"/>
                        </a:solidFill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th-TH" sz="1000" b="0" dirty="0" smtClean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ผ่านเกณฑ์วัดระดับ 1  และดำเนินการประชุมหารือร่วมกับ</a:t>
                      </a:r>
                      <a:r>
                        <a:rPr lang="th-TH" sz="1000" b="0" baseline="0" dirty="0" smtClean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สตง. ภายในไตรมาสที่ 2 ของปีบัญชี 2566 เพื่อหาข้อสรุป/มาตรการ ที่เกี่ยวกับกระบวนการบริหารลูกหนี้โครงการตามข้อสังเกตของ สตง.</a:t>
                      </a:r>
                      <a:endParaRPr lang="th-TH" sz="1000" b="0" dirty="0">
                        <a:solidFill>
                          <a:schemeClr val="tx1"/>
                        </a:solidFill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th-TH" sz="1000" b="0" dirty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ea typeface="Calibri" panose="020F0502020204030204" pitchFamily="34" charset="0"/>
                          <a:cs typeface="Chulabhorn Likit Text" panose="00000500000000000000" pitchFamily="50" charset="-34"/>
                        </a:rPr>
                        <a:t>ผ่านค่าเกณฑ์วัดระดับ</a:t>
                      </a:r>
                      <a:r>
                        <a:rPr lang="th-TH" sz="1000" b="0" baseline="0" dirty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ea typeface="Calibri" panose="020F0502020204030204" pitchFamily="34" charset="0"/>
                          <a:cs typeface="Chulabhorn Likit Text" panose="00000500000000000000" pitchFamily="50" charset="-34"/>
                        </a:rPr>
                        <a:t> 2</a:t>
                      </a:r>
                    </a:p>
                    <a:p>
                      <a:pPr algn="l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th-TH" sz="1000" b="0" baseline="0" dirty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ea typeface="Calibri" panose="020F0502020204030204" pitchFamily="34" charset="0"/>
                          <a:cs typeface="Chulabhorn Likit Text" panose="00000500000000000000" pitchFamily="50" charset="-34"/>
                        </a:rPr>
                        <a:t> และดำเนินการนำข้อมูล</a:t>
                      </a:r>
                    </a:p>
                    <a:p>
                      <a:pPr algn="l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th-TH" sz="1000" b="0" baseline="0" dirty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ea typeface="Calibri" panose="020F0502020204030204" pitchFamily="34" charset="0"/>
                          <a:cs typeface="Chulabhorn Likit Text" panose="00000500000000000000" pitchFamily="50" charset="-34"/>
                        </a:rPr>
                        <a:t>ยอดลูกหนี้โครงการเข้าระบบบัญชีการเงิน (</a:t>
                      </a:r>
                      <a:r>
                        <a:rPr lang="en-US" sz="1000" b="0" baseline="0" dirty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ea typeface="Calibri" panose="020F0502020204030204" pitchFamily="34" charset="0"/>
                          <a:cs typeface="Chulabhorn Likit Text" panose="00000500000000000000" pitchFamily="50" charset="-34"/>
                        </a:rPr>
                        <a:t>ERP) </a:t>
                      </a:r>
                      <a:r>
                        <a:rPr lang="th-TH" sz="1000" b="0" baseline="0" dirty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ea typeface="Calibri" panose="020F0502020204030204" pitchFamily="34" charset="0"/>
                          <a:cs typeface="Chulabhorn Likit Text" panose="00000500000000000000" pitchFamily="50" charset="-34"/>
                        </a:rPr>
                        <a:t>และระบบโปรแกรมทะเบียนลูกหนี้ (</a:t>
                      </a:r>
                      <a:r>
                        <a:rPr lang="en-US" sz="1000" b="0" baseline="0" dirty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ea typeface="Calibri" panose="020F0502020204030204" pitchFamily="34" charset="0"/>
                          <a:cs typeface="Chulabhorn Likit Text" panose="00000500000000000000" pitchFamily="50" charset="-34"/>
                        </a:rPr>
                        <a:t>LM) </a:t>
                      </a:r>
                      <a:r>
                        <a:rPr lang="th-TH" sz="1000" b="0" baseline="0" dirty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ea typeface="Calibri" panose="020F0502020204030204" pitchFamily="34" charset="0"/>
                          <a:cs typeface="Chulabhorn Likit Text" panose="00000500000000000000" pitchFamily="50" charset="-34"/>
                        </a:rPr>
                        <a:t>ได้ครบถ้วน ร้อยละ 100</a:t>
                      </a:r>
                      <a:endParaRPr lang="en-US" sz="1000" b="0" dirty="0">
                        <a:solidFill>
                          <a:schemeClr val="tx1"/>
                        </a:solidFill>
                        <a:effectLst/>
                        <a:latin typeface="Chulabhorn Likit Text" panose="00000500000000000000" pitchFamily="50" charset="-34"/>
                        <a:ea typeface="Calibri" panose="020F0502020204030204" pitchFamily="34" charset="0"/>
                        <a:cs typeface="Chulabhorn Likit Text" panose="00000500000000000000" pitchFamily="50" charset="-34"/>
                      </a:endParaRPr>
                    </a:p>
                  </a:txBody>
                  <a:tcPr marL="68580" marR="68580" marT="0" marB="0"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th-TH" sz="1000" b="0" dirty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ea typeface="Calibri" panose="020F0502020204030204" pitchFamily="34" charset="0"/>
                          <a:cs typeface="Chulabhorn Likit Text" panose="00000500000000000000" pitchFamily="50" charset="-34"/>
                        </a:rPr>
                        <a:t>ผ่านค่าเกณฑ์วัดระดับ</a:t>
                      </a:r>
                      <a:r>
                        <a:rPr lang="th-TH" sz="1000" b="0" baseline="0" dirty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ea typeface="Calibri" panose="020F0502020204030204" pitchFamily="34" charset="0"/>
                          <a:cs typeface="Chulabhorn Likit Text" panose="00000500000000000000" pitchFamily="50" charset="-34"/>
                        </a:rPr>
                        <a:t> 3 และดำเนินการนำข้อมูลยอดลูกหนี้โครงการเข้าระบบบัญชีการเงิน (</a:t>
                      </a:r>
                      <a:r>
                        <a:rPr lang="en-US" sz="1000" b="0" baseline="0" dirty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ea typeface="Calibri" panose="020F0502020204030204" pitchFamily="34" charset="0"/>
                          <a:cs typeface="Chulabhorn Likit Text" panose="00000500000000000000" pitchFamily="50" charset="-34"/>
                        </a:rPr>
                        <a:t>ERP) </a:t>
                      </a:r>
                      <a:r>
                        <a:rPr lang="th-TH" sz="1000" b="0" baseline="0" dirty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ea typeface="Calibri" panose="020F0502020204030204" pitchFamily="34" charset="0"/>
                          <a:cs typeface="Chulabhorn Likit Text" panose="00000500000000000000" pitchFamily="50" charset="-34"/>
                        </a:rPr>
                        <a:t>และระบบโปรแกรมทะเบียนลูกหนี้ (</a:t>
                      </a:r>
                      <a:r>
                        <a:rPr lang="en-US" sz="1000" b="0" baseline="0" dirty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ea typeface="Calibri" panose="020F0502020204030204" pitchFamily="34" charset="0"/>
                          <a:cs typeface="Chulabhorn Likit Text" panose="00000500000000000000" pitchFamily="50" charset="-34"/>
                        </a:rPr>
                        <a:t>LM) </a:t>
                      </a:r>
                      <a:r>
                        <a:rPr lang="th-TH" sz="1000" b="0" baseline="0" dirty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ea typeface="Calibri" panose="020F0502020204030204" pitchFamily="34" charset="0"/>
                          <a:cs typeface="Chulabhorn Likit Text" panose="00000500000000000000" pitchFamily="50" charset="-34"/>
                        </a:rPr>
                        <a:t>พร้อมใช้งาน, ดำเนินการได้อย่าง</a:t>
                      </a:r>
                    </a:p>
                    <a:p>
                      <a:pPr algn="l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th-TH" sz="1000" b="0" baseline="0" dirty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ea typeface="Calibri" panose="020F0502020204030204" pitchFamily="34" charset="0"/>
                          <a:cs typeface="Chulabhorn Likit Text" panose="00000500000000000000" pitchFamily="50" charset="-34"/>
                        </a:rPr>
                        <a:t>ต่อเนื่องครอบคลุมการดำเนินงานทั้งส่วนกลางและ                              ส่วนภูมิภาค</a:t>
                      </a:r>
                      <a:endParaRPr lang="en-US" sz="1000" b="0" dirty="0" smtClean="0">
                        <a:solidFill>
                          <a:schemeClr val="tx1"/>
                        </a:solidFill>
                        <a:effectLst/>
                        <a:latin typeface="Chulabhorn Likit Text" panose="00000500000000000000" pitchFamily="50" charset="-34"/>
                        <a:ea typeface="Calibri" panose="020F0502020204030204" pitchFamily="34" charset="0"/>
                        <a:cs typeface="Chulabhorn Likit Text" panose="00000500000000000000" pitchFamily="50" charset="-34"/>
                      </a:endParaRPr>
                    </a:p>
                  </a:txBody>
                  <a:tcP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th-TH" sz="1000" b="0" dirty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ea typeface="Calibri" panose="020F0502020204030204" pitchFamily="34" charset="0"/>
                          <a:cs typeface="Chulabhorn Likit Text" panose="00000500000000000000" pitchFamily="50" charset="-34"/>
                        </a:rPr>
                        <a:t>ผ่านค่าเกณฑ์วัดระดับ</a:t>
                      </a:r>
                      <a:r>
                        <a:rPr lang="th-TH" sz="1000" b="0" baseline="0" dirty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ea typeface="Calibri" panose="020F0502020204030204" pitchFamily="34" charset="0"/>
                          <a:cs typeface="Chulabhorn Likit Text" panose="00000500000000000000" pitchFamily="50" charset="-34"/>
                        </a:rPr>
                        <a:t> 4 </a:t>
                      </a:r>
                    </a:p>
                    <a:p>
                      <a:pPr algn="l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th-TH" sz="1000" b="0" baseline="0" dirty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ea typeface="Calibri" panose="020F0502020204030204" pitchFamily="34" charset="0"/>
                          <a:cs typeface="Chulabhorn Likit Text" panose="00000500000000000000" pitchFamily="50" charset="-34"/>
                        </a:rPr>
                        <a:t>และดำเนินการนำข้อมูล</a:t>
                      </a:r>
                    </a:p>
                    <a:p>
                      <a:pPr algn="l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th-TH" sz="1000" b="0" baseline="0" dirty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ea typeface="Calibri" panose="020F0502020204030204" pitchFamily="34" charset="0"/>
                          <a:cs typeface="Chulabhorn Likit Text" panose="00000500000000000000" pitchFamily="50" charset="-34"/>
                        </a:rPr>
                        <a:t>ยอดลูกหนี้โครงการเข้าระบบบัญชีการเงิน (</a:t>
                      </a:r>
                      <a:r>
                        <a:rPr lang="en-US" sz="1000" b="0" baseline="0" dirty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ea typeface="Calibri" panose="020F0502020204030204" pitchFamily="34" charset="0"/>
                          <a:cs typeface="Chulabhorn Likit Text" panose="00000500000000000000" pitchFamily="50" charset="-34"/>
                        </a:rPr>
                        <a:t>ERP) </a:t>
                      </a:r>
                      <a:r>
                        <a:rPr lang="th-TH" sz="1000" b="0" baseline="0" dirty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ea typeface="Calibri" panose="020F0502020204030204" pitchFamily="34" charset="0"/>
                          <a:cs typeface="Chulabhorn Likit Text" panose="00000500000000000000" pitchFamily="50" charset="-34"/>
                        </a:rPr>
                        <a:t>และระบบโปรแกรมทะเบียนลูกหนี้ (</a:t>
                      </a:r>
                      <a:r>
                        <a:rPr lang="en-US" sz="1000" b="0" baseline="0" dirty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ea typeface="Calibri" panose="020F0502020204030204" pitchFamily="34" charset="0"/>
                          <a:cs typeface="Chulabhorn Likit Text" panose="00000500000000000000" pitchFamily="50" charset="-34"/>
                        </a:rPr>
                        <a:t>LM) </a:t>
                      </a:r>
                      <a:r>
                        <a:rPr lang="th-TH" sz="1000" b="0" baseline="0" dirty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ea typeface="Calibri" panose="020F0502020204030204" pitchFamily="34" charset="0"/>
                          <a:cs typeface="Chulabhorn Likit Text" panose="00000500000000000000" pitchFamily="50" charset="-34"/>
                        </a:rPr>
                        <a:t>สามารถออกหลักฐานรายงาน</a:t>
                      </a:r>
                    </a:p>
                    <a:p>
                      <a:pPr algn="l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th-TH" sz="1000" b="0" baseline="0" dirty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ea typeface="Calibri" panose="020F0502020204030204" pitchFamily="34" charset="0"/>
                          <a:cs typeface="Chulabhorn Likit Text" panose="00000500000000000000" pitchFamily="50" charset="-34"/>
                        </a:rPr>
                        <a:t>เพื่อปิดงบการเงินได้ถูกต้องและมีประสิทธิภาพ  เพื่อให้งบการเงินของกองทุนฯ ได้รับการรับรอง</a:t>
                      </a:r>
                      <a:endParaRPr lang="en-US" sz="1000" kern="1200" dirty="0">
                        <a:solidFill>
                          <a:schemeClr val="tx1"/>
                        </a:solidFill>
                        <a:effectLst/>
                        <a:latin typeface="Chulabhorn Likit Text" panose="00000500000000000000" pitchFamily="50" charset="-34"/>
                        <a:ea typeface="+mn-ea"/>
                        <a:cs typeface="Chulabhorn Likit Text" panose="00000500000000000000" pitchFamily="50" charset="-34"/>
                      </a:endParaRPr>
                    </a:p>
                  </a:txBody>
                  <a:tcP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18552377"/>
                  </a:ext>
                </a:extLst>
              </a:tr>
              <a:tr h="1753784">
                <a:tc gridSpan="5">
                  <a:txBody>
                    <a:bodyPr/>
                    <a:lstStyle/>
                    <a:p>
                      <a:pPr algn="thaiDist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ts val="0"/>
                        </a:spcAft>
                      </a:pPr>
                      <a:r>
                        <a:rPr lang="th-TH" sz="1200" b="1" i="0" u="sng" dirty="0">
                          <a:solidFill>
                            <a:srgbClr val="C00000"/>
                          </a:solidFill>
                          <a:effectLst/>
                          <a:latin typeface="Chulabhorn Likit Text" panose="00000500000000000000" pitchFamily="50" charset="-34"/>
                          <a:ea typeface="Cordia New"/>
                          <a:cs typeface="Chulabhorn Likit Text" panose="00000500000000000000" pitchFamily="50" charset="-34"/>
                        </a:rPr>
                        <a:t>ผลงาน</a:t>
                      </a:r>
                      <a:r>
                        <a:rPr lang="th-TH" sz="1200" b="1" i="0" u="none" baseline="0" dirty="0">
                          <a:solidFill>
                            <a:srgbClr val="C00000"/>
                          </a:solidFill>
                          <a:effectLst/>
                          <a:latin typeface="Chulabhorn Likit Text" panose="00000500000000000000" pitchFamily="50" charset="-34"/>
                          <a:ea typeface="Cordia New"/>
                          <a:cs typeface="Chulabhorn Likit Text" panose="00000500000000000000" pitchFamily="50" charset="-34"/>
                        </a:rPr>
                        <a:t> </a:t>
                      </a:r>
                      <a:r>
                        <a:rPr lang="en-US" sz="1200" b="1" i="0" u="none" baseline="0" dirty="0">
                          <a:solidFill>
                            <a:srgbClr val="C00000"/>
                          </a:solidFill>
                          <a:effectLst/>
                          <a:latin typeface="Chulabhorn Likit Text" panose="00000500000000000000" pitchFamily="50" charset="-34"/>
                          <a:ea typeface="Cordia New"/>
                          <a:cs typeface="Chulabhorn Likit Text" panose="00000500000000000000" pitchFamily="50" charset="-34"/>
                        </a:rPr>
                        <a:t>: </a:t>
                      </a:r>
                      <a:r>
                        <a:rPr lang="th-TH" sz="1200" b="1" i="0" dirty="0">
                          <a:solidFill>
                            <a:srgbClr val="C00000"/>
                          </a:solidFill>
                          <a:effectLst/>
                          <a:latin typeface="Chulabhorn Likit Text" panose="00000500000000000000" pitchFamily="50" charset="-34"/>
                          <a:ea typeface="Cordia New"/>
                          <a:cs typeface="Chulabhorn Likit Text" panose="00000500000000000000" pitchFamily="50" charset="-34"/>
                        </a:rPr>
                        <a:t>ได้ค่าเกณฑ์วัดระดับ </a:t>
                      </a:r>
                      <a:r>
                        <a:rPr lang="en-US" sz="1200" b="1" i="0" dirty="0" smtClean="0">
                          <a:solidFill>
                            <a:srgbClr val="C00000"/>
                          </a:solidFill>
                          <a:effectLst/>
                          <a:latin typeface="Chulabhorn Likit Text" panose="00000500000000000000" pitchFamily="50" charset="-34"/>
                          <a:ea typeface="Cordia New"/>
                          <a:cs typeface="Chulabhorn Likit Text" panose="00000500000000000000" pitchFamily="50" charset="-34"/>
                        </a:rPr>
                        <a:t>N/A</a:t>
                      </a:r>
                      <a:r>
                        <a:rPr lang="th-TH" sz="1200" b="0" i="0" dirty="0" smtClean="0">
                          <a:solidFill>
                            <a:srgbClr val="C00000"/>
                          </a:solidFill>
                          <a:effectLst/>
                          <a:latin typeface="Chulabhorn Likit Text" panose="00000500000000000000" pitchFamily="50" charset="-34"/>
                          <a:ea typeface="Cordia New"/>
                          <a:cs typeface="Chulabhorn Likit Text" panose="00000500000000000000" pitchFamily="50" charset="-34"/>
                        </a:rPr>
                        <a:t> </a:t>
                      </a:r>
                    </a:p>
                    <a:p>
                      <a:r>
                        <a:rPr lang="th-TH" sz="1100" kern="1200" dirty="0" smtClean="0">
                          <a:solidFill>
                            <a:srgbClr val="002060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- </a:t>
                      </a:r>
                      <a:r>
                        <a:rPr lang="th-TH" sz="1100" kern="1200" dirty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สกส. มีหนังสือถึงจังหวัดและกรุงเทพมหานคร ให้ดำเนินการจัดเก็บข้อมูลยืนยันยอดลูกหนี้โครงการ จำนวน  58,298 สัญญา ณ วันที่ 30 กันยายน 2565 </a:t>
                      </a:r>
                      <a:endParaRPr lang="en-US" sz="1100" kern="1200" dirty="0" smtClean="0">
                        <a:solidFill>
                          <a:schemeClr val="tx1"/>
                        </a:solidFill>
                        <a:effectLst/>
                        <a:latin typeface="Chulabhorn Likit Text" panose="00000500000000000000" pitchFamily="50" charset="-34"/>
                        <a:ea typeface="+mn-ea"/>
                        <a:cs typeface="Chulabhorn Likit Text" panose="00000500000000000000" pitchFamily="50" charset="-34"/>
                      </a:endParaRPr>
                    </a:p>
                    <a:p>
                      <a:r>
                        <a:rPr lang="th-TH" sz="1100" kern="1200" dirty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-</a:t>
                      </a:r>
                      <a:r>
                        <a:rPr lang="th-TH" sz="1100" kern="1200" baseline="0" dirty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 สกส.</a:t>
                      </a:r>
                      <a:r>
                        <a:rPr lang="th-TH" sz="1100" kern="1200" dirty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 ได้ดำเนินการตรวจสอบข้อมูลยืนยันยอดลูกหนี้โครงการ จำนวน 51,910 สัญญา (ณ วันที่ 25 ตุลาคม 2565) </a:t>
                      </a:r>
                      <a:endParaRPr lang="en-US" sz="1100" kern="1200" dirty="0" smtClean="0">
                        <a:solidFill>
                          <a:schemeClr val="tx1"/>
                        </a:solidFill>
                        <a:effectLst/>
                        <a:latin typeface="Chulabhorn Likit Text" panose="00000500000000000000" pitchFamily="50" charset="-34"/>
                        <a:ea typeface="+mn-ea"/>
                        <a:cs typeface="Chulabhorn Likit Text" panose="00000500000000000000" pitchFamily="50" charset="-34"/>
                      </a:endParaRPr>
                    </a:p>
                    <a:p>
                      <a:pPr marL="0" indent="0">
                        <a:buFontTx/>
                        <a:buNone/>
                      </a:pPr>
                      <a:r>
                        <a:rPr lang="th-TH" sz="1100" kern="1200" dirty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- สกส. ดำเนินการประชุมกับสำนักงานการตรวจเงินแผ่นดิน</a:t>
                      </a:r>
                      <a:r>
                        <a:rPr lang="th-TH" sz="1100" kern="1200" baseline="0" dirty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 เพื่อหาข้อสรุปถึงความสำเร็จในการปรับปรุงกระบวนการบริหารลูกหนี้โครงการเพื่อให้งบการเงิน </a:t>
                      </a:r>
                    </a:p>
                    <a:p>
                      <a:pPr marL="0" indent="0">
                        <a:buFontTx/>
                        <a:buNone/>
                      </a:pPr>
                      <a:r>
                        <a:rPr lang="th-TH" sz="1100" kern="1200" baseline="0" dirty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   ของกองทุนฯ ได้รับการรับรอง เมื่อวันที่ 27 เมษายน 2566</a:t>
                      </a:r>
                    </a:p>
                    <a:p>
                      <a:pPr marL="0" indent="0">
                        <a:spcBef>
                          <a:spcPts val="600"/>
                        </a:spcBef>
                        <a:buFontTx/>
                        <a:buNone/>
                      </a:pPr>
                      <a:r>
                        <a:rPr lang="th-TH" sz="1200" b="0" i="0" u="sng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  <a:effectLst/>
                          <a:latin typeface="Chulabhorn Likit Text" panose="00000500000000000000" pitchFamily="50" charset="-34"/>
                          <a:ea typeface="Cordia New"/>
                          <a:cs typeface="Chulabhorn Likit Text" panose="00000500000000000000" pitchFamily="50" charset="-34"/>
                        </a:rPr>
                        <a:t>แผนงาน</a:t>
                      </a:r>
                      <a:r>
                        <a:rPr lang="th-TH" sz="1200" b="0" i="0" baseline="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  <a:effectLst/>
                          <a:latin typeface="Chulabhorn Likit Text" panose="00000500000000000000" pitchFamily="50" charset="-34"/>
                          <a:ea typeface="Cordia New"/>
                          <a:cs typeface="Chulabhorn Likit Text" panose="00000500000000000000" pitchFamily="50" charset="-34"/>
                        </a:rPr>
                        <a:t> </a:t>
                      </a:r>
                      <a:r>
                        <a:rPr lang="en-US" sz="1200" b="0" i="0" baseline="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  <a:effectLst/>
                          <a:latin typeface="Chulabhorn Likit Text" panose="00000500000000000000" pitchFamily="50" charset="-34"/>
                          <a:ea typeface="Cordia New"/>
                          <a:cs typeface="Chulabhorn Likit Text" panose="00000500000000000000" pitchFamily="50" charset="-34"/>
                        </a:rPr>
                        <a:t>:</a:t>
                      </a:r>
                      <a:endParaRPr lang="th-TH" sz="1200" b="0" i="0" baseline="0" dirty="0" smtClean="0">
                        <a:solidFill>
                          <a:schemeClr val="accent1">
                            <a:lumMod val="50000"/>
                          </a:schemeClr>
                        </a:solidFill>
                        <a:effectLst/>
                        <a:latin typeface="Chulabhorn Likit Text" panose="00000500000000000000" pitchFamily="50" charset="-34"/>
                        <a:ea typeface="Cordia New"/>
                        <a:cs typeface="Chulabhorn Likit Text" panose="00000500000000000000" pitchFamily="50" charset="-34"/>
                      </a:endParaRPr>
                    </a:p>
                    <a:p>
                      <a:pPr marL="171450" indent="-171450">
                        <a:buFontTx/>
                        <a:buChar char="-"/>
                      </a:pPr>
                      <a:r>
                        <a:rPr lang="th-TH" sz="1100" b="0" i="0" u="none" kern="1200" baseline="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กองทุนฯ ดำเนินการในเรื่องต่าง ๆ ดังนี้ 1. การแยกประเภทของลูกหนี้ 2. ควรมีการชี้แจงกระบวนการเกี่ยวกับการตรวจสอบลูกหนี้เป็นระยะ ๆ  </a:t>
                      </a:r>
                    </a:p>
                    <a:p>
                      <a:pPr marL="0" indent="0">
                        <a:buFontTx/>
                        <a:buNone/>
                      </a:pPr>
                      <a:r>
                        <a:rPr lang="th-TH" sz="1100" b="0" i="0" u="none" kern="1200" baseline="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    3. ดำเนินการแยกลูกหนี้รายโครงการประมาณเดือนมิถุนายน - สิงหาคม </a:t>
                      </a:r>
                      <a:r>
                        <a:rPr lang="th-TH" sz="1100" u="none" kern="1200" baseline="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2566</a:t>
                      </a:r>
                    </a:p>
                    <a:p>
                      <a:pPr marL="171450" indent="-171450">
                        <a:buFontTx/>
                        <a:buChar char="-"/>
                      </a:pPr>
                      <a:endParaRPr lang="th-TH" sz="1100" kern="1200" dirty="0" smtClean="0">
                        <a:solidFill>
                          <a:schemeClr val="accent1">
                            <a:lumMod val="75000"/>
                          </a:schemeClr>
                        </a:solidFill>
                        <a:effectLst/>
                        <a:latin typeface="Chulabhorn Likit Text" panose="00000500000000000000" pitchFamily="50" charset="-34"/>
                        <a:ea typeface="+mn-ea"/>
                        <a:cs typeface="Chulabhorn Likit Text" panose="00000500000000000000" pitchFamily="50" charset="-34"/>
                      </a:endParaRPr>
                    </a:p>
                  </a:txBody>
                  <a:tcP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th-TH" sz="1100" dirty="0">
                        <a:latin typeface="Chulabhorn Likit Text Light" panose="00000400000000000000" pitchFamily="50" charset="-34"/>
                        <a:cs typeface="Chulabhorn Likit Text Light" panose="00000400000000000000" pitchFamily="50" charset="-34"/>
                      </a:endParaRPr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th-TH" sz="1100" dirty="0">
                        <a:latin typeface="Chulabhorn Likit Text Light" panose="00000400000000000000" pitchFamily="50" charset="-34"/>
                        <a:cs typeface="Chulabhorn Likit Text Light" panose="00000400000000000000" pitchFamily="50" charset="-34"/>
                      </a:endParaRPr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th-TH" sz="1100" dirty="0">
                        <a:latin typeface="Chulabhorn Likit Text Light" panose="00000400000000000000" pitchFamily="50" charset="-34"/>
                        <a:cs typeface="Chulabhorn Likit Text Light" panose="00000400000000000000" pitchFamily="50" charset="-34"/>
                      </a:endParaRPr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th-TH" sz="1100" dirty="0">
                        <a:latin typeface="Chulabhorn Likit Text Light" panose="00000400000000000000" pitchFamily="50" charset="-34"/>
                        <a:cs typeface="Chulabhorn Likit Text Light" panose="00000400000000000000" pitchFamily="50" charset="-34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583013406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88998985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สี่เหลี่ยมผืนผ้า 5"/>
          <p:cNvSpPr/>
          <p:nvPr/>
        </p:nvSpPr>
        <p:spPr>
          <a:xfrm>
            <a:off x="0" y="457614"/>
            <a:ext cx="10160000" cy="148589"/>
          </a:xfrm>
          <a:prstGeom prst="rect">
            <a:avLst/>
          </a:prstGeom>
          <a:solidFill>
            <a:srgbClr val="FFC000"/>
          </a:solidFill>
          <a:ln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/>
          </a:p>
        </p:txBody>
      </p:sp>
      <p:graphicFrame>
        <p:nvGraphicFramePr>
          <p:cNvPr id="7" name="Table 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537478387"/>
              </p:ext>
            </p:extLst>
          </p:nvPr>
        </p:nvGraphicFramePr>
        <p:xfrm>
          <a:off x="-11289" y="633682"/>
          <a:ext cx="10163333" cy="5088059"/>
        </p:xfrm>
        <a:graphic>
          <a:graphicData uri="http://schemas.openxmlformats.org/drawingml/2006/table">
            <a:tbl>
              <a:tblPr firstRow="1" bandRow="1"/>
              <a:tblGrid>
                <a:gridCol w="1016333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422569"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  <a:defRPr sz="1400" b="1" i="0" u="none" strike="noStrike" cap="none">
                          <a:solidFill>
                            <a:schemeClr val="lt1"/>
                          </a:solidFill>
                          <a:latin typeface="TH Chakra Petch"/>
                          <a:cs typeface="TH Chakra Petch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  <a:defRPr sz="1400" b="1" i="0" u="none" strike="noStrike" cap="none">
                          <a:solidFill>
                            <a:schemeClr val="lt1"/>
                          </a:solidFill>
                          <a:latin typeface="TH Chakra Petch"/>
                          <a:cs typeface="TH Chakra Petch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  <a:defRPr sz="1400" b="1" i="0" u="none" strike="noStrike" cap="none">
                          <a:solidFill>
                            <a:schemeClr val="lt1"/>
                          </a:solidFill>
                          <a:latin typeface="TH Chakra Petch"/>
                          <a:cs typeface="TH Chakra Petch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  <a:defRPr sz="1400" b="1" i="0" u="none" strike="noStrike" cap="none">
                          <a:solidFill>
                            <a:schemeClr val="lt1"/>
                          </a:solidFill>
                          <a:latin typeface="TH Chakra Petch"/>
                          <a:cs typeface="TH Chakra Petch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  <a:defRPr sz="1400" b="1" i="0" u="none" strike="noStrike" cap="none">
                          <a:solidFill>
                            <a:schemeClr val="lt1"/>
                          </a:solidFill>
                          <a:latin typeface="TH Chakra Petch"/>
                          <a:cs typeface="TH Chakra Petch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  <a:defRPr sz="1400" b="1" i="0" u="none" strike="noStrike" cap="none">
                          <a:solidFill>
                            <a:schemeClr val="lt1"/>
                          </a:solidFill>
                          <a:latin typeface="TH Chakra Petch"/>
                          <a:cs typeface="TH Chakra Petch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  <a:defRPr sz="1400" b="1" i="0" u="none" strike="noStrike" cap="none">
                          <a:solidFill>
                            <a:schemeClr val="lt1"/>
                          </a:solidFill>
                          <a:latin typeface="TH Chakra Petch"/>
                          <a:cs typeface="TH Chakra Petch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  <a:defRPr sz="1400" b="1" i="0" u="none" strike="noStrike" cap="none">
                          <a:solidFill>
                            <a:schemeClr val="lt1"/>
                          </a:solidFill>
                          <a:latin typeface="TH Chakra Petch"/>
                          <a:cs typeface="TH Chakra Petch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  <a:defRPr sz="1400" b="1" i="0" u="none" strike="noStrike" cap="none">
                          <a:solidFill>
                            <a:schemeClr val="lt1"/>
                          </a:solidFill>
                          <a:latin typeface="TH Chakra Petch"/>
                          <a:cs typeface="TH Chakra Petch"/>
                          <a:sym typeface="Arial"/>
                        </a:defRPr>
                      </a:lvl9pPr>
                    </a:lstStyle>
                    <a:p>
                      <a:pPr algn="ctr"/>
                      <a:r>
                        <a:rPr lang="th-TH" sz="14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การประเมินผลการดำเนินงานทุนหมุนเวียน</a:t>
                      </a:r>
                      <a:r>
                        <a:rPr lang="th-TH" sz="140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ประจำปีบัญชี </a:t>
                      </a:r>
                      <a:r>
                        <a:rPr lang="th-TH" sz="140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2566</a:t>
                      </a:r>
                      <a:endParaRPr lang="en-US" sz="1400" dirty="0">
                        <a:ln>
                          <a:noFill/>
                        </a:ln>
                        <a:solidFill>
                          <a:schemeClr val="tx1"/>
                        </a:solidFill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T="60960" marB="60960" anchor="ctr">
                    <a:lnL w="12700" cmpd="sng">
                      <a:solidFill>
                        <a:sysClr val="window" lastClr="FFFFFF"/>
                      </a:solidFill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ysClr val="window" lastClr="FFFFFF"/>
                      </a:solidFill>
                    </a:lnT>
                    <a:lnB w="381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BDCC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665490"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  <a:defRPr sz="1400" b="0" i="0" u="none" strike="noStrike" cap="none">
                          <a:solidFill>
                            <a:schemeClr val="dk1"/>
                          </a:solidFill>
                          <a:latin typeface="TH Chakra Petch"/>
                          <a:cs typeface="TH Chakra Petch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  <a:defRPr sz="1400" b="0" i="0" u="none" strike="noStrike" cap="none">
                          <a:solidFill>
                            <a:schemeClr val="dk1"/>
                          </a:solidFill>
                          <a:latin typeface="TH Chakra Petch"/>
                          <a:cs typeface="TH Chakra Petch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  <a:defRPr sz="1400" b="0" i="0" u="none" strike="noStrike" cap="none">
                          <a:solidFill>
                            <a:schemeClr val="dk1"/>
                          </a:solidFill>
                          <a:latin typeface="TH Chakra Petch"/>
                          <a:cs typeface="TH Chakra Petch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  <a:defRPr sz="1400" b="0" i="0" u="none" strike="noStrike" cap="none">
                          <a:solidFill>
                            <a:schemeClr val="dk1"/>
                          </a:solidFill>
                          <a:latin typeface="TH Chakra Petch"/>
                          <a:cs typeface="TH Chakra Petch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  <a:defRPr sz="1400" b="0" i="0" u="none" strike="noStrike" cap="none">
                          <a:solidFill>
                            <a:schemeClr val="dk1"/>
                          </a:solidFill>
                          <a:latin typeface="TH Chakra Petch"/>
                          <a:cs typeface="TH Chakra Petch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  <a:defRPr sz="1400" b="0" i="0" u="none" strike="noStrike" cap="none">
                          <a:solidFill>
                            <a:schemeClr val="dk1"/>
                          </a:solidFill>
                          <a:latin typeface="TH Chakra Petch"/>
                          <a:cs typeface="TH Chakra Petch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  <a:defRPr sz="1400" b="0" i="0" u="none" strike="noStrike" cap="none">
                          <a:solidFill>
                            <a:schemeClr val="dk1"/>
                          </a:solidFill>
                          <a:latin typeface="TH Chakra Petch"/>
                          <a:cs typeface="TH Chakra Petch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  <a:defRPr sz="1400" b="0" i="0" u="none" strike="noStrike" cap="none">
                          <a:solidFill>
                            <a:schemeClr val="dk1"/>
                          </a:solidFill>
                          <a:latin typeface="TH Chakra Petch"/>
                          <a:cs typeface="TH Chakra Petch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  <a:defRPr sz="1400" b="0" i="0" u="none" strike="noStrike" cap="none">
                          <a:solidFill>
                            <a:schemeClr val="dk1"/>
                          </a:solidFill>
                          <a:latin typeface="TH Chakra Petch"/>
                          <a:cs typeface="TH Chakra Petch"/>
                          <a:sym typeface="Arial"/>
                        </a:defRPr>
                      </a:lvl9pPr>
                    </a:lstStyle>
                    <a:p>
                      <a:pPr>
                        <a:lnSpc>
                          <a:spcPct val="150000"/>
                        </a:lnSpc>
                        <a:spcAft>
                          <a:spcPts val="30"/>
                        </a:spcAft>
                      </a:pPr>
                      <a:r>
                        <a:rPr lang="th-TH" sz="1400" b="1" dirty="0" smtClean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ด้านที่</a:t>
                      </a:r>
                      <a:r>
                        <a:rPr lang="th-TH" sz="1400" b="1" baseline="0" dirty="0" smtClean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4 การปฏิบัติการ</a:t>
                      </a:r>
                      <a:endParaRPr lang="th-TH" sz="1400" baseline="0" dirty="0" smtClean="0">
                        <a:solidFill>
                          <a:schemeClr val="tx1"/>
                        </a:solidFill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  <a:p>
                      <a:pPr>
                        <a:lnSpc>
                          <a:spcPct val="110000"/>
                        </a:lnSpc>
                        <a:spcAft>
                          <a:spcPts val="50"/>
                        </a:spcAft>
                      </a:pPr>
                      <a:r>
                        <a:rPr lang="th-TH" sz="1400" b="1" baseline="0" dirty="0" smtClean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ตัวชี้วัดที่ 4.1 การบริหารความเสี่ยงและการควบคุมภายใน</a:t>
                      </a:r>
                      <a:endParaRPr lang="th-TH" sz="1400" baseline="0" dirty="0" smtClean="0">
                        <a:solidFill>
                          <a:schemeClr val="tx1"/>
                        </a:solidFill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  <a:p>
                      <a:endParaRPr lang="th-TH" sz="1400" baseline="0" dirty="0">
                        <a:solidFill>
                          <a:srgbClr val="002060"/>
                        </a:solidFill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  <a:p>
                      <a:pPr marL="342900" marR="0" indent="-34290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Char char="-"/>
                        <a:tabLst/>
                        <a:defRPr/>
                      </a:pPr>
                      <a:endParaRPr lang="en-US" sz="1400" b="0" i="0" u="none" strike="noStrike" kern="1200" cap="none" dirty="0">
                        <a:solidFill>
                          <a:srgbClr val="002060"/>
                        </a:solidFill>
                        <a:effectLst/>
                        <a:latin typeface="Chulabhorn Likit Text" panose="00000500000000000000" pitchFamily="50" charset="-34"/>
                        <a:ea typeface="+mn-ea"/>
                        <a:cs typeface="Chulabhorn Likit Text" panose="00000500000000000000" pitchFamily="50" charset="-34"/>
                        <a:sym typeface="Arial"/>
                      </a:endParaRPr>
                    </a:p>
                    <a:p>
                      <a:endParaRPr lang="th-TH" sz="1400" baseline="0" dirty="0">
                        <a:solidFill>
                          <a:srgbClr val="002060"/>
                        </a:solidFill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  <a:p>
                      <a:endParaRPr lang="th-TH" sz="1400" baseline="0" dirty="0">
                        <a:solidFill>
                          <a:srgbClr val="002060"/>
                        </a:solidFill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  <a:p>
                      <a:endParaRPr lang="th-TH" sz="1400" baseline="0" dirty="0">
                        <a:solidFill>
                          <a:srgbClr val="002060"/>
                        </a:solidFill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  <a:p>
                      <a:endParaRPr lang="th-TH" sz="1400" baseline="0" dirty="0"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  <a:p>
                      <a:endParaRPr lang="th-TH" sz="1400" baseline="0" dirty="0"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  <a:p>
                      <a:endParaRPr lang="th-TH" sz="1400" baseline="0" dirty="0"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  <a:p>
                      <a:endParaRPr lang="th-TH" sz="1400" baseline="0" dirty="0"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  <a:p>
                      <a:endParaRPr lang="th-TH" sz="1400" baseline="0" dirty="0"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  <a:p>
                      <a:endParaRPr lang="th-TH" sz="1400" baseline="0" dirty="0"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  <a:p>
                      <a:endParaRPr lang="th-TH" sz="1400" baseline="0" dirty="0"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  <a:p>
                      <a:endParaRPr lang="th-TH" sz="1400" baseline="0" dirty="0"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  <a:p>
                      <a:endParaRPr lang="th-TH" sz="1400" baseline="0" dirty="0"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  <a:p>
                      <a:endParaRPr lang="th-TH" sz="1400" baseline="0" dirty="0"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  <a:p>
                      <a:endParaRPr lang="en-US" sz="1400" dirty="0"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  <a:p>
                      <a:endParaRPr lang="th-TH" sz="1400" b="1" baseline="0" dirty="0"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  <a:p>
                      <a:endParaRPr lang="en-US" sz="1400" b="1" dirty="0"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T="60960" marB="60960">
                    <a:lnL w="12700" cmpd="sng">
                      <a:solidFill>
                        <a:sysClr val="window" lastClr="FFFFFF"/>
                      </a:solidFill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mpd="sng">
                      <a:solidFill>
                        <a:sysClr val="window" lastClr="FFFFFF"/>
                      </a:solidFill>
                    </a:lnT>
                    <a:lnB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14" name="สี่เหลี่ยมผืนผ้า 13">
            <a:extLst>
              <a:ext uri="{FF2B5EF4-FFF2-40B4-BE49-F238E27FC236}">
                <a16:creationId xmlns:a16="http://schemas.microsoft.com/office/drawing/2014/main" id="{A781E517-4637-40C4-B7D4-9F1B3AC17568}"/>
              </a:ext>
            </a:extLst>
          </p:cNvPr>
          <p:cNvSpPr/>
          <p:nvPr/>
        </p:nvSpPr>
        <p:spPr>
          <a:xfrm>
            <a:off x="-7955" y="-13815"/>
            <a:ext cx="10160000" cy="469644"/>
          </a:xfrm>
          <a:prstGeom prst="rect">
            <a:avLst/>
          </a:prstGeom>
          <a:solidFill>
            <a:srgbClr val="002060"/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lnSpc>
                <a:spcPct val="150000"/>
              </a:lnSpc>
            </a:pPr>
            <a:r>
              <a:rPr lang="th-TH" sz="2000" b="1" dirty="0" smtClean="0">
                <a:solidFill>
                  <a:schemeClr val="bg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4.3 </a:t>
            </a:r>
            <a:r>
              <a:rPr lang="th-TH" sz="2000" b="1" dirty="0">
                <a:solidFill>
                  <a:schemeClr val="bg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รายงานผลการดำเนินงานการประเมินผลการดำเนินงานทุนหมุนเวียน ประจำปี </a:t>
            </a:r>
            <a:r>
              <a:rPr lang="th-TH" sz="2000" b="1" dirty="0" smtClean="0">
                <a:solidFill>
                  <a:schemeClr val="bg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2566</a:t>
            </a:r>
            <a:endParaRPr lang="th-TH" sz="2000" dirty="0">
              <a:latin typeface="Chulabhorn Likit Text" panose="00000500000000000000" pitchFamily="50" charset="-34"/>
              <a:cs typeface="Chulabhorn Likit Text" panose="00000500000000000000" pitchFamily="50" charset="-34"/>
            </a:endParaRPr>
          </a:p>
        </p:txBody>
      </p:sp>
      <p:graphicFrame>
        <p:nvGraphicFramePr>
          <p:cNvPr id="5" name="Table 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200673637"/>
              </p:ext>
            </p:extLst>
          </p:nvPr>
        </p:nvGraphicFramePr>
        <p:xfrm>
          <a:off x="603717" y="1709391"/>
          <a:ext cx="9217616" cy="402304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802192">
                  <a:extLst>
                    <a:ext uri="{9D8B030D-6E8A-4147-A177-3AD203B41FA5}">
                      <a16:colId xmlns:a16="http://schemas.microsoft.com/office/drawing/2014/main" val="3410341719"/>
                    </a:ext>
                  </a:extLst>
                </a:gridCol>
                <a:gridCol w="1778857">
                  <a:extLst>
                    <a:ext uri="{9D8B030D-6E8A-4147-A177-3AD203B41FA5}">
                      <a16:colId xmlns:a16="http://schemas.microsoft.com/office/drawing/2014/main" val="1621477982"/>
                    </a:ext>
                  </a:extLst>
                </a:gridCol>
                <a:gridCol w="1875535">
                  <a:extLst>
                    <a:ext uri="{9D8B030D-6E8A-4147-A177-3AD203B41FA5}">
                      <a16:colId xmlns:a16="http://schemas.microsoft.com/office/drawing/2014/main" val="1015637610"/>
                    </a:ext>
                  </a:extLst>
                </a:gridCol>
                <a:gridCol w="1817530">
                  <a:extLst>
                    <a:ext uri="{9D8B030D-6E8A-4147-A177-3AD203B41FA5}">
                      <a16:colId xmlns:a16="http://schemas.microsoft.com/office/drawing/2014/main" val="712561912"/>
                    </a:ext>
                  </a:extLst>
                </a:gridCol>
                <a:gridCol w="1943502">
                  <a:extLst>
                    <a:ext uri="{9D8B030D-6E8A-4147-A177-3AD203B41FA5}">
                      <a16:colId xmlns:a16="http://schemas.microsoft.com/office/drawing/2014/main" val="1698986556"/>
                    </a:ext>
                  </a:extLst>
                </a:gridCol>
              </a:tblGrid>
              <a:tr h="298988">
                <a:tc gridSpan="5">
                  <a:txBody>
                    <a:bodyPr/>
                    <a:lstStyle/>
                    <a:p>
                      <a:pPr algn="ctr"/>
                      <a:r>
                        <a:rPr lang="th-TH" sz="1400" dirty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เกณฑ์การวัด</a:t>
                      </a:r>
                    </a:p>
                  </a:txBody>
                  <a:tcPr>
                    <a:solidFill>
                      <a:srgbClr val="E8ABB5">
                        <a:alpha val="70000"/>
                      </a:srgb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th-TH" sz="1100" dirty="0">
                        <a:solidFill>
                          <a:schemeClr val="tx1"/>
                        </a:solidFill>
                        <a:latin typeface="Chulabhorn Likit Text Light" panose="00000400000000000000" pitchFamily="50" charset="-34"/>
                        <a:cs typeface="Chulabhorn Likit Text Light" panose="00000400000000000000" pitchFamily="50" charset="-34"/>
                      </a:endParaRPr>
                    </a:p>
                  </a:txBody>
                  <a:tcPr>
                    <a:solidFill>
                      <a:srgbClr val="D6D2C4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th-TH" sz="1100" dirty="0">
                        <a:solidFill>
                          <a:schemeClr val="tx1"/>
                        </a:solidFill>
                        <a:latin typeface="Chulabhorn Likit Text Light" panose="00000400000000000000" pitchFamily="50" charset="-34"/>
                        <a:cs typeface="Chulabhorn Likit Text Light" panose="00000400000000000000" pitchFamily="50" charset="-34"/>
                      </a:endParaRPr>
                    </a:p>
                  </a:txBody>
                  <a:tcP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th-TH" sz="1100" dirty="0">
                        <a:solidFill>
                          <a:schemeClr val="tx1"/>
                        </a:solidFill>
                        <a:latin typeface="Chulabhorn Likit Text Light" panose="00000400000000000000" pitchFamily="50" charset="-34"/>
                        <a:cs typeface="Chulabhorn Likit Text Light" panose="00000400000000000000" pitchFamily="50" charset="-34"/>
                      </a:endParaRPr>
                    </a:p>
                  </a:txBody>
                  <a:tcP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th-TH" sz="1100" dirty="0">
                        <a:solidFill>
                          <a:schemeClr val="tx1"/>
                        </a:solidFill>
                        <a:latin typeface="Chulabhorn Likit Text Light" panose="00000400000000000000" pitchFamily="50" charset="-34"/>
                        <a:cs typeface="Chulabhorn Likit Text Light" panose="00000400000000000000" pitchFamily="50" charset="-34"/>
                      </a:endParaRPr>
                    </a:p>
                  </a:txBody>
                  <a:tcPr>
                    <a:solidFill>
                      <a:srgbClr val="4EDEB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68288180"/>
                  </a:ext>
                </a:extLst>
              </a:tr>
              <a:tr h="298988">
                <a:tc>
                  <a:txBody>
                    <a:bodyPr/>
                    <a:lstStyle/>
                    <a:p>
                      <a:pPr algn="ctr"/>
                      <a:r>
                        <a:rPr lang="th-TH" sz="1400" b="1" dirty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ระดับ 1</a:t>
                      </a:r>
                    </a:p>
                  </a:txBody>
                  <a:tcPr>
                    <a:solidFill>
                      <a:srgbClr val="E8ABB5">
                        <a:alpha val="6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th-TH" sz="1400" b="1" dirty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ระดับ 2</a:t>
                      </a:r>
                    </a:p>
                  </a:txBody>
                  <a:tcPr>
                    <a:solidFill>
                      <a:srgbClr val="D6D2C4">
                        <a:alpha val="6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th-TH" sz="1400" b="1" dirty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ระดับ 3</a:t>
                      </a:r>
                    </a:p>
                  </a:txBody>
                  <a:tcPr>
                    <a:solidFill>
                      <a:schemeClr val="accent6">
                        <a:lumMod val="40000"/>
                        <a:lumOff val="60000"/>
                        <a:alpha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th-TH" sz="1400" b="1" dirty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ระดับ 4</a:t>
                      </a:r>
                    </a:p>
                  </a:txBody>
                  <a:tcPr>
                    <a:solidFill>
                      <a:schemeClr val="accent2">
                        <a:lumMod val="40000"/>
                        <a:lumOff val="60000"/>
                        <a:alpha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th-TH" sz="1400" b="1" dirty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ระดับ 5</a:t>
                      </a:r>
                    </a:p>
                  </a:txBody>
                  <a:tcPr>
                    <a:solidFill>
                      <a:schemeClr val="accent1">
                        <a:lumMod val="40000"/>
                        <a:lumOff val="60000"/>
                        <a:alpha val="6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55606659"/>
                  </a:ext>
                </a:extLst>
              </a:tr>
              <a:tr h="298988">
                <a:tc>
                  <a:txBody>
                    <a:bodyPr/>
                    <a:lstStyle/>
                    <a:p>
                      <a:pPr marL="0" marR="0" indent="0" algn="ctr" defTabSz="76197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th-TH" sz="1400" b="1" dirty="0">
                        <a:solidFill>
                          <a:srgbClr val="C00000"/>
                        </a:solidFill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th-TH" sz="1400" b="1" dirty="0" smtClean="0">
                          <a:solidFill>
                            <a:schemeClr val="accent5">
                              <a:lumMod val="50000"/>
                            </a:schemeClr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2</a:t>
                      </a:r>
                      <a:endParaRPr lang="th-TH" sz="1400" b="1" dirty="0">
                        <a:solidFill>
                          <a:schemeClr val="accent5">
                            <a:lumMod val="50000"/>
                          </a:schemeClr>
                        </a:solidFill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endParaRPr lang="en-US" sz="1400" b="1" dirty="0">
                        <a:solidFill>
                          <a:srgbClr val="002060"/>
                        </a:solidFill>
                        <a:effectLst/>
                        <a:latin typeface="Chulabhorn Likit Text" panose="00000500000000000000" pitchFamily="50" charset="-34"/>
                        <a:ea typeface="Calibri" panose="020F0502020204030204" pitchFamily="34" charset="0"/>
                        <a:cs typeface="Chulabhorn Likit Text" panose="00000500000000000000" pitchFamily="50" charset="-34"/>
                      </a:endParaRPr>
                    </a:p>
                  </a:txBody>
                  <a:tcPr marL="68580" marR="68580" marT="0" marB="0" anchor="ctr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th-TH" sz="1200" b="1" dirty="0">
                        <a:solidFill>
                          <a:schemeClr val="bg1"/>
                        </a:solidFill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700" kern="1200" dirty="0">
                        <a:solidFill>
                          <a:srgbClr val="002060"/>
                        </a:solidFill>
                        <a:effectLst/>
                        <a:latin typeface="Chulabhorn Likit Text" panose="00000500000000000000" pitchFamily="50" charset="-34"/>
                        <a:ea typeface="+mn-ea"/>
                        <a:cs typeface="Chulabhorn Likit Text" panose="00000500000000000000" pitchFamily="50" charset="-34"/>
                      </a:endParaRPr>
                    </a:p>
                  </a:txBody>
                  <a:tcPr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18552377"/>
                  </a:ext>
                </a:extLst>
              </a:tr>
              <a:tr h="890235">
                <a:tc gridSpan="5">
                  <a:txBody>
                    <a:bodyPr/>
                    <a:lstStyle/>
                    <a:p>
                      <a:pPr algn="thaiDist">
                        <a:lnSpc>
                          <a:spcPct val="130000"/>
                        </a:lnSpc>
                        <a:spcAft>
                          <a:spcPts val="0"/>
                        </a:spcAft>
                      </a:pPr>
                      <a:r>
                        <a:rPr lang="th-TH" sz="1200" b="0" baseline="0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เกณฑ์การประเมิน ดังนี้ </a:t>
                      </a:r>
                      <a:r>
                        <a:rPr lang="th-TH" sz="1200" b="0" baseline="0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ea typeface="Cordia New"/>
                          <a:cs typeface="Chulabhorn Likit Text" panose="00000500000000000000" pitchFamily="50" charset="-34"/>
                        </a:rPr>
                        <a:t>  1. สภาพแวดล้อมการควบคุมภายใน </a:t>
                      </a:r>
                      <a:r>
                        <a:rPr lang="th-TH" sz="1200" b="0" spc="-20" baseline="0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ea typeface="Cordia New"/>
                          <a:cs typeface="Chulabhorn Likit Text" panose="00000500000000000000" pitchFamily="50" charset="-34"/>
                        </a:rPr>
                        <a:t>2. การกำหนดวัตถุประสงค์การ</a:t>
                      </a:r>
                      <a:r>
                        <a:rPr lang="th-TH" sz="1200" b="0" spc="-20" baseline="0" dirty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ea typeface="Cordia New"/>
                          <a:cs typeface="Chulabhorn Likit Text" panose="00000500000000000000" pitchFamily="50" charset="-34"/>
                        </a:rPr>
                        <a:t>บริหารความเสี่ยง</a:t>
                      </a:r>
                    </a:p>
                    <a:p>
                      <a:pPr algn="thaiDist">
                        <a:lnSpc>
                          <a:spcPct val="130000"/>
                        </a:lnSpc>
                        <a:spcAft>
                          <a:spcPts val="0"/>
                        </a:spcAft>
                      </a:pPr>
                      <a:r>
                        <a:rPr lang="th-TH" sz="1200" b="0" spc="-20" baseline="0" dirty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ea typeface="Cordia New"/>
                          <a:cs typeface="Chulabhorn Likit Text" panose="00000500000000000000" pitchFamily="50" charset="-34"/>
                        </a:rPr>
                        <a:t>                                        </a:t>
                      </a:r>
                      <a:r>
                        <a:rPr lang="th-TH" sz="1200" b="0" baseline="0" dirty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ea typeface="Cordia New"/>
                          <a:cs typeface="Chulabhorn Likit Text" panose="00000500000000000000" pitchFamily="50" charset="-34"/>
                        </a:rPr>
                        <a:t>3</a:t>
                      </a:r>
                      <a:r>
                        <a:rPr lang="th-TH" sz="1200" b="0" baseline="0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ea typeface="Cordia New"/>
                          <a:cs typeface="Chulabhorn Likit Text" panose="00000500000000000000" pitchFamily="50" charset="-34"/>
                        </a:rPr>
                        <a:t>. การ</a:t>
                      </a:r>
                      <a:r>
                        <a:rPr lang="th-TH" sz="1200" b="0" baseline="0" dirty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ea typeface="Cordia New"/>
                          <a:cs typeface="Chulabhorn Likit Text" panose="00000500000000000000" pitchFamily="50" charset="-34"/>
                        </a:rPr>
                        <a:t>ระบุความ</a:t>
                      </a:r>
                      <a:r>
                        <a:rPr lang="th-TH" sz="1200" b="0" baseline="0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ea typeface="Cordia New"/>
                          <a:cs typeface="Chulabhorn Likit Text" panose="00000500000000000000" pitchFamily="50" charset="-34"/>
                        </a:rPr>
                        <a:t>เสี่ยงระดับ</a:t>
                      </a:r>
                      <a:r>
                        <a:rPr lang="th-TH" sz="1200" b="0" baseline="0" dirty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ea typeface="Cordia New"/>
                          <a:cs typeface="Chulabhorn Likit Text" panose="00000500000000000000" pitchFamily="50" charset="-34"/>
                        </a:rPr>
                        <a:t>องค์กร    </a:t>
                      </a:r>
                      <a:r>
                        <a:rPr lang="th-TH" sz="1200" b="0" kern="1200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4. กิจกรรมการควบคุม</a:t>
                      </a:r>
                      <a:r>
                        <a:rPr lang="th-TH" sz="1200" b="0" kern="1200" dirty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ภายใน </a:t>
                      </a:r>
                    </a:p>
                    <a:p>
                      <a:pPr algn="thaiDist">
                        <a:lnSpc>
                          <a:spcPct val="130000"/>
                        </a:lnSpc>
                        <a:spcAft>
                          <a:spcPts val="0"/>
                        </a:spcAft>
                      </a:pPr>
                      <a:r>
                        <a:rPr lang="th-TH" sz="1200" b="0" kern="1200" dirty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                                      5</a:t>
                      </a:r>
                      <a:r>
                        <a:rPr lang="th-TH" sz="1200" b="0" kern="1200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. </a:t>
                      </a:r>
                      <a:r>
                        <a:rPr lang="th-TH" sz="1200" b="0" baseline="0" dirty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ea typeface="Cordia New"/>
                          <a:cs typeface="Chulabhorn Likit Text" panose="00000500000000000000" pitchFamily="50" charset="-34"/>
                        </a:rPr>
                        <a:t>สารสนเทศและ</a:t>
                      </a:r>
                      <a:r>
                        <a:rPr lang="th-TH" sz="1200" b="0" baseline="0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ea typeface="Cordia New"/>
                          <a:cs typeface="Chulabhorn Likit Text" panose="00000500000000000000" pitchFamily="50" charset="-34"/>
                        </a:rPr>
                        <a:t>การสื่อสาร </a:t>
                      </a:r>
                      <a:r>
                        <a:rPr lang="th-TH" sz="1200" b="0" baseline="0" dirty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ea typeface="Cordia New"/>
                          <a:cs typeface="Chulabhorn Likit Text" panose="00000500000000000000" pitchFamily="50" charset="-34"/>
                        </a:rPr>
                        <a:t>          6</a:t>
                      </a:r>
                      <a:r>
                        <a:rPr lang="th-TH" sz="1200" b="0" baseline="0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ea typeface="Cordia New"/>
                          <a:cs typeface="Chulabhorn Likit Text" panose="00000500000000000000" pitchFamily="50" charset="-34"/>
                        </a:rPr>
                        <a:t>. การติดตามผลและการประเมินผล</a:t>
                      </a:r>
                    </a:p>
                  </a:txBody>
                  <a:tcP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indent="0" algn="ctr" defTabSz="76197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th-TH" sz="800" b="1" dirty="0">
                        <a:solidFill>
                          <a:schemeClr val="tx1"/>
                        </a:solidFill>
                        <a:latin typeface="Chulabhorn Likit Text Light" panose="00000400000000000000" pitchFamily="50" charset="-34"/>
                        <a:cs typeface="Chulabhorn Likit Text Light" panose="00000400000000000000" pitchFamily="50" charset="-34"/>
                      </a:endParaRPr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th-TH" sz="800" b="0" i="0" baseline="0" dirty="0">
                        <a:solidFill>
                          <a:schemeClr val="tx1"/>
                        </a:solidFill>
                        <a:effectLst/>
                        <a:latin typeface="Chulabhorn Likit Text" panose="00000500000000000000" pitchFamily="50" charset="-34"/>
                        <a:ea typeface="Cordia New"/>
                        <a:cs typeface="Chulabhorn Likit Text" panose="00000500000000000000" pitchFamily="50" charset="-34"/>
                      </a:endParaRPr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ctr"/>
                      <a:endParaRPr lang="th-TH" sz="1100" b="0" dirty="0">
                        <a:solidFill>
                          <a:schemeClr val="tx1"/>
                        </a:solidFill>
                        <a:latin typeface="Chulabhorn Likit Text Light" panose="00000400000000000000" pitchFamily="50" charset="-34"/>
                        <a:cs typeface="Chulabhorn Likit Text Light" panose="00000400000000000000" pitchFamily="50" charset="-34"/>
                      </a:endParaRPr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ctr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endParaRPr lang="en-US" sz="1100" b="0" i="0" dirty="0">
                        <a:effectLst/>
                        <a:latin typeface="Chulabhorn Likit Text Light" panose="00000400000000000000" pitchFamily="50" charset="-34"/>
                        <a:ea typeface="Cordia New"/>
                        <a:cs typeface="Chulabhorn Likit Text Light" panose="00000400000000000000" pitchFamily="50" charset="-34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583013406"/>
                  </a:ext>
                </a:extLst>
              </a:tr>
              <a:tr h="2218411">
                <a:tc gridSpan="5">
                  <a:txBody>
                    <a:bodyPr/>
                    <a:lstStyle/>
                    <a:p>
                      <a:pPr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th-TH" sz="1200" b="1" i="0" u="sng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Chulabhorn Likit Text" panose="00000500000000000000" pitchFamily="50" charset="-34"/>
                          <a:ea typeface="Cordia New"/>
                          <a:cs typeface="Chulabhorn Likit Text" panose="00000500000000000000" pitchFamily="50" charset="-34"/>
                        </a:rPr>
                        <a:t>ผลงาน</a:t>
                      </a:r>
                      <a:r>
                        <a:rPr lang="th-TH" sz="1200" b="1" i="0" u="none" baseline="0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Chulabhorn Likit Text" panose="00000500000000000000" pitchFamily="50" charset="-34"/>
                          <a:ea typeface="Cordia New"/>
                          <a:cs typeface="Chulabhorn Likit Text" panose="00000500000000000000" pitchFamily="50" charset="-34"/>
                        </a:rPr>
                        <a:t> </a:t>
                      </a:r>
                      <a:r>
                        <a:rPr lang="en-US" sz="1200" b="1" i="0" u="none" baseline="0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Chulabhorn Likit Text" panose="00000500000000000000" pitchFamily="50" charset="-34"/>
                          <a:ea typeface="Cordia New"/>
                          <a:cs typeface="Chulabhorn Likit Text" panose="00000500000000000000" pitchFamily="50" charset="-34"/>
                        </a:rPr>
                        <a:t>: </a:t>
                      </a:r>
                      <a:r>
                        <a:rPr lang="th-TH" sz="1200" b="1" i="0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Chulabhorn Likit Text" panose="00000500000000000000" pitchFamily="50" charset="-34"/>
                          <a:ea typeface="Cordia New"/>
                          <a:cs typeface="Chulabhorn Likit Text" panose="00000500000000000000" pitchFamily="50" charset="-34"/>
                        </a:rPr>
                        <a:t>ได้ค่าเกณฑ์วัดระดับ </a:t>
                      </a:r>
                      <a:r>
                        <a:rPr lang="th-TH" sz="1200" b="1" i="0" dirty="0" smtClean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Chulabhorn Likit Text" panose="00000500000000000000" pitchFamily="50" charset="-34"/>
                          <a:ea typeface="Cordia New"/>
                          <a:cs typeface="Chulabhorn Likit Text" panose="00000500000000000000" pitchFamily="50" charset="-34"/>
                        </a:rPr>
                        <a:t>2</a:t>
                      </a:r>
                      <a:r>
                        <a:rPr lang="th-TH" sz="1200" b="0" i="0" dirty="0" smtClean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Chulabhorn Likit Text" panose="00000500000000000000" pitchFamily="50" charset="-34"/>
                          <a:ea typeface="Cordia New"/>
                          <a:cs typeface="Chulabhorn Likit Text" panose="00000500000000000000" pitchFamily="50" charset="-34"/>
                        </a:rPr>
                        <a:t> </a:t>
                      </a:r>
                      <a:endParaRPr lang="th-TH" sz="1200" b="0" i="0" dirty="0">
                        <a:solidFill>
                          <a:schemeClr val="accent5">
                            <a:lumMod val="50000"/>
                          </a:schemeClr>
                        </a:solidFill>
                        <a:effectLst/>
                        <a:latin typeface="Chulabhorn Likit Text" panose="00000500000000000000" pitchFamily="50" charset="-34"/>
                        <a:ea typeface="Cordia New"/>
                        <a:cs typeface="Chulabhorn Likit Text" panose="00000500000000000000" pitchFamily="50" charset="-34"/>
                      </a:endParaRPr>
                    </a:p>
                    <a:p>
                      <a:pPr marL="0" indent="0" algn="thaiDist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Tx/>
                        <a:buNone/>
                      </a:pPr>
                      <a:r>
                        <a:rPr lang="th-TH" sz="1200" kern="1200" dirty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1.</a:t>
                      </a:r>
                      <a:r>
                        <a:rPr lang="th-TH" sz="1200" kern="1200" baseline="0" dirty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 </a:t>
                      </a:r>
                      <a:r>
                        <a:rPr lang="th-TH" sz="1200" kern="1200" dirty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สกส. มีการกำหนดช่องทางการร้องเรียนไว้ จำนวน 6 ช่องทาง</a:t>
                      </a:r>
                    </a:p>
                    <a:p>
                      <a:pPr marL="0" marR="0" indent="0" algn="thaiDist" defTabSz="76197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h-TH" sz="1200" kern="1200" dirty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2. คณะกรรมการฯ ให้ความเห็นชอบคู่มือการบริหารความเสี่ยง ในการประชุมคณะกรรมการฯ ครั้งที่ 3/2566 เมื่อวันที่ 22 กุมภาพันธ์ 2566</a:t>
                      </a:r>
                    </a:p>
                    <a:p>
                      <a:pPr marL="0" marR="0" indent="0" algn="thaiDist" defTabSz="76197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h-TH" sz="1200" kern="1200" dirty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    และมีการเผยแพร่คู่มือการบริหารความเสี่ยงฯ</a:t>
                      </a:r>
                      <a:r>
                        <a:rPr lang="th-TH" sz="1200" kern="1200" baseline="0" dirty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 ให้กับผู้บริหารและพนักงานในองค์กรทราบ </a:t>
                      </a:r>
                      <a:endParaRPr lang="en-US" sz="1200" kern="1200" dirty="0" smtClean="0">
                        <a:solidFill>
                          <a:schemeClr val="tx1"/>
                        </a:solidFill>
                        <a:effectLst/>
                        <a:latin typeface="Chulabhorn Likit Text" panose="00000500000000000000" pitchFamily="50" charset="-34"/>
                        <a:ea typeface="+mn-ea"/>
                        <a:cs typeface="Chulabhorn Likit Text" panose="00000500000000000000" pitchFamily="50" charset="-34"/>
                      </a:endParaRPr>
                    </a:p>
                    <a:p>
                      <a:pPr marL="0" indent="0" algn="thaiDist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Tx/>
                        <a:buNone/>
                      </a:pPr>
                      <a:r>
                        <a:rPr lang="th-TH" sz="1200" kern="1200" dirty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3. มีการประเมินทั้งโอกาสและผลกระทบ โดยใช้ฐานข้อมูลของทุนหมุนเวียนในการพิจารณารวมถึงมีการจัดทำแผนภาพความเสี่ยงระดับองค์กร</a:t>
                      </a:r>
                    </a:p>
                    <a:p>
                      <a:pPr marL="0" indent="0" algn="thaiDist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Tx/>
                        <a:buNone/>
                      </a:pPr>
                      <a:r>
                        <a:rPr lang="th-TH" sz="1200" kern="1200" dirty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   (</a:t>
                      </a:r>
                      <a:r>
                        <a:rPr lang="en-US" sz="1200" kern="1200" dirty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Risk Profile</a:t>
                      </a:r>
                      <a:r>
                        <a:rPr lang="th-TH" sz="1200" kern="1200" dirty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) </a:t>
                      </a:r>
                    </a:p>
                    <a:p>
                      <a:pPr marL="0" marR="0" indent="0" algn="thaiDist" defTabSz="76197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h-TH" sz="1200" kern="1200" dirty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4. สกส.</a:t>
                      </a:r>
                      <a:r>
                        <a:rPr lang="th-TH" sz="1200" kern="1200" baseline="0" dirty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 </a:t>
                      </a:r>
                      <a:r>
                        <a:rPr lang="th-TH" sz="1200" kern="1200" dirty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วางระบบการควบคุมภายใน (</a:t>
                      </a:r>
                      <a:r>
                        <a:rPr lang="en-US" sz="1200" kern="1200" dirty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Control Activity</a:t>
                      </a:r>
                      <a:r>
                        <a:rPr lang="th-TH" sz="1200" kern="1200" dirty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) และจัดทำ</a:t>
                      </a:r>
                      <a:r>
                        <a:rPr lang="en-US" sz="1200" kern="1200" dirty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 workflow </a:t>
                      </a:r>
                      <a:r>
                        <a:rPr lang="th-TH" sz="1200" kern="1200" dirty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ขององค์กรเสร็จแล้ว โดยได้บรรจุไว้ในคู่มือการบริหารความเสี่ยง</a:t>
                      </a:r>
                      <a:endParaRPr lang="en-US" sz="1200" kern="1200" dirty="0" smtClean="0">
                        <a:solidFill>
                          <a:schemeClr val="tx1"/>
                        </a:solidFill>
                        <a:effectLst/>
                        <a:latin typeface="Chulabhorn Likit Text" panose="00000500000000000000" pitchFamily="50" charset="-34"/>
                        <a:ea typeface="+mn-ea"/>
                        <a:cs typeface="Chulabhorn Likit Text" panose="00000500000000000000" pitchFamily="50" charset="-34"/>
                      </a:endParaRPr>
                    </a:p>
                    <a:p>
                      <a:pPr marL="0" marR="0" indent="0" algn="thaiDist" defTabSz="76197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h-TH" sz="1200" kern="1200" dirty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5.</a:t>
                      </a:r>
                      <a:r>
                        <a:rPr lang="th-TH" sz="1200" kern="1200" baseline="0" dirty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 สกส. </a:t>
                      </a:r>
                      <a:r>
                        <a:rPr lang="th-TH" sz="1200" kern="1200" dirty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อยู่ในขั้นตอนของการดำเนินงานตามแผนการบริหารความเสี่ยง</a:t>
                      </a:r>
                    </a:p>
                    <a:p>
                      <a:pPr marL="0" indent="0" algn="thaiDist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ts val="0"/>
                        </a:spcAft>
                        <a:buFontTx/>
                        <a:buNone/>
                      </a:pPr>
                      <a:r>
                        <a:rPr lang="th-TH" sz="1200" b="1" i="0" u="sng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  <a:effectLst/>
                          <a:latin typeface="Chulabhorn Likit Text" panose="00000500000000000000" pitchFamily="50" charset="-34"/>
                          <a:ea typeface="Cordia New"/>
                          <a:cs typeface="Chulabhorn Likit Text" panose="00000500000000000000" pitchFamily="50" charset="-34"/>
                        </a:rPr>
                        <a:t>แผนงาน</a:t>
                      </a:r>
                      <a:r>
                        <a:rPr lang="th-TH" sz="1200" b="1" i="0" u="none" baseline="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  <a:effectLst/>
                          <a:latin typeface="Chulabhorn Likit Text" panose="00000500000000000000" pitchFamily="50" charset="-34"/>
                          <a:ea typeface="Cordia New"/>
                          <a:cs typeface="Chulabhorn Likit Text" panose="00000500000000000000" pitchFamily="50" charset="-34"/>
                        </a:rPr>
                        <a:t> </a:t>
                      </a:r>
                      <a:r>
                        <a:rPr lang="en-US" sz="1200" b="1" i="0" u="none" baseline="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  <a:effectLst/>
                          <a:latin typeface="Chulabhorn Likit Text" panose="00000500000000000000" pitchFamily="50" charset="-34"/>
                          <a:ea typeface="Cordia New"/>
                          <a:cs typeface="Chulabhorn Likit Text" panose="00000500000000000000" pitchFamily="50" charset="-34"/>
                        </a:rPr>
                        <a:t>:</a:t>
                      </a:r>
                    </a:p>
                    <a:p>
                      <a:pPr marL="0" indent="0" algn="thaiDist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Tx/>
                        <a:buNone/>
                      </a:pPr>
                      <a:r>
                        <a:rPr lang="th-TH" sz="1200" kern="12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- สกส. ยังไม่มีการประเมินผลการควบคุมภายใน และยังไม่มีการส่งรายงานการประเมินผลการควบคุมภายในของทุนหมุนเวียนให้หน่วยงานต้นสังกัด</a:t>
                      </a:r>
                      <a:endParaRPr lang="th-TH" sz="1200" b="1" i="0" u="sng" dirty="0">
                        <a:solidFill>
                          <a:schemeClr val="accent1">
                            <a:lumMod val="50000"/>
                          </a:schemeClr>
                        </a:solidFill>
                        <a:effectLst/>
                        <a:latin typeface="Chulabhorn Likit Text" panose="00000500000000000000" pitchFamily="50" charset="-34"/>
                        <a:ea typeface="Cordia New"/>
                        <a:cs typeface="Chulabhorn Likit Text" panose="00000500000000000000" pitchFamily="50" charset="-34"/>
                      </a:endParaRPr>
                    </a:p>
                  </a:txBody>
                  <a:tcP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th-TH" sz="1100" dirty="0">
                        <a:latin typeface="Chulabhorn Likit Text Light" panose="00000400000000000000" pitchFamily="50" charset="-34"/>
                        <a:cs typeface="Chulabhorn Likit Text Light" panose="00000400000000000000" pitchFamily="50" charset="-34"/>
                      </a:endParaRPr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th-TH" sz="1100" dirty="0">
                        <a:latin typeface="Chulabhorn Likit Text Light" panose="00000400000000000000" pitchFamily="50" charset="-34"/>
                        <a:cs typeface="Chulabhorn Likit Text Light" panose="00000400000000000000" pitchFamily="50" charset="-34"/>
                      </a:endParaRPr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th-TH" sz="1100" dirty="0">
                        <a:latin typeface="Chulabhorn Likit Text Light" panose="00000400000000000000" pitchFamily="50" charset="-34"/>
                        <a:cs typeface="Chulabhorn Likit Text Light" panose="00000400000000000000" pitchFamily="50" charset="-34"/>
                      </a:endParaRPr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th-TH" sz="1100" dirty="0">
                        <a:latin typeface="Chulabhorn Likit Text Light" panose="00000400000000000000" pitchFamily="50" charset="-34"/>
                        <a:cs typeface="Chulabhorn Likit Text Light" panose="00000400000000000000" pitchFamily="50" charset="-34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973220223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22124223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สี่เหลี่ยมผืนผ้า 5"/>
          <p:cNvSpPr/>
          <p:nvPr/>
        </p:nvSpPr>
        <p:spPr>
          <a:xfrm>
            <a:off x="0" y="457614"/>
            <a:ext cx="10160000" cy="148589"/>
          </a:xfrm>
          <a:prstGeom prst="rect">
            <a:avLst/>
          </a:prstGeom>
          <a:solidFill>
            <a:srgbClr val="FFC000"/>
          </a:solidFill>
          <a:ln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/>
          </a:p>
        </p:txBody>
      </p:sp>
      <p:graphicFrame>
        <p:nvGraphicFramePr>
          <p:cNvPr id="7" name="Table 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16072997"/>
              </p:ext>
            </p:extLst>
          </p:nvPr>
        </p:nvGraphicFramePr>
        <p:xfrm>
          <a:off x="-11289" y="633682"/>
          <a:ext cx="10163333" cy="5088059"/>
        </p:xfrm>
        <a:graphic>
          <a:graphicData uri="http://schemas.openxmlformats.org/drawingml/2006/table">
            <a:tbl>
              <a:tblPr firstRow="1" bandRow="1"/>
              <a:tblGrid>
                <a:gridCol w="1016333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422569"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  <a:defRPr sz="1400" b="1" i="0" u="none" strike="noStrike" cap="none">
                          <a:solidFill>
                            <a:schemeClr val="lt1"/>
                          </a:solidFill>
                          <a:latin typeface="TH Chakra Petch"/>
                          <a:cs typeface="TH Chakra Petch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  <a:defRPr sz="1400" b="1" i="0" u="none" strike="noStrike" cap="none">
                          <a:solidFill>
                            <a:schemeClr val="lt1"/>
                          </a:solidFill>
                          <a:latin typeface="TH Chakra Petch"/>
                          <a:cs typeface="TH Chakra Petch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  <a:defRPr sz="1400" b="1" i="0" u="none" strike="noStrike" cap="none">
                          <a:solidFill>
                            <a:schemeClr val="lt1"/>
                          </a:solidFill>
                          <a:latin typeface="TH Chakra Petch"/>
                          <a:cs typeface="TH Chakra Petch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  <a:defRPr sz="1400" b="1" i="0" u="none" strike="noStrike" cap="none">
                          <a:solidFill>
                            <a:schemeClr val="lt1"/>
                          </a:solidFill>
                          <a:latin typeface="TH Chakra Petch"/>
                          <a:cs typeface="TH Chakra Petch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  <a:defRPr sz="1400" b="1" i="0" u="none" strike="noStrike" cap="none">
                          <a:solidFill>
                            <a:schemeClr val="lt1"/>
                          </a:solidFill>
                          <a:latin typeface="TH Chakra Petch"/>
                          <a:cs typeface="TH Chakra Petch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  <a:defRPr sz="1400" b="1" i="0" u="none" strike="noStrike" cap="none">
                          <a:solidFill>
                            <a:schemeClr val="lt1"/>
                          </a:solidFill>
                          <a:latin typeface="TH Chakra Petch"/>
                          <a:cs typeface="TH Chakra Petch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  <a:defRPr sz="1400" b="1" i="0" u="none" strike="noStrike" cap="none">
                          <a:solidFill>
                            <a:schemeClr val="lt1"/>
                          </a:solidFill>
                          <a:latin typeface="TH Chakra Petch"/>
                          <a:cs typeface="TH Chakra Petch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  <a:defRPr sz="1400" b="1" i="0" u="none" strike="noStrike" cap="none">
                          <a:solidFill>
                            <a:schemeClr val="lt1"/>
                          </a:solidFill>
                          <a:latin typeface="TH Chakra Petch"/>
                          <a:cs typeface="TH Chakra Petch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  <a:defRPr sz="1400" b="1" i="0" u="none" strike="noStrike" cap="none">
                          <a:solidFill>
                            <a:schemeClr val="lt1"/>
                          </a:solidFill>
                          <a:latin typeface="TH Chakra Petch"/>
                          <a:cs typeface="TH Chakra Petch"/>
                          <a:sym typeface="Arial"/>
                        </a:defRPr>
                      </a:lvl9pPr>
                    </a:lstStyle>
                    <a:p>
                      <a:pPr algn="ctr"/>
                      <a:r>
                        <a:rPr lang="th-TH" sz="14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การประเมินผลการดำเนินงานทุนหมุนเวียน</a:t>
                      </a:r>
                      <a:r>
                        <a:rPr lang="th-TH" sz="140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ประจำปีบัญชี </a:t>
                      </a:r>
                      <a:r>
                        <a:rPr lang="th-TH" sz="140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2566</a:t>
                      </a:r>
                      <a:endParaRPr lang="en-US" sz="1400" dirty="0">
                        <a:ln>
                          <a:noFill/>
                        </a:ln>
                        <a:solidFill>
                          <a:schemeClr val="tx1"/>
                        </a:solidFill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T="60960" marB="60960" anchor="ctr">
                    <a:lnL w="12700" cmpd="sng">
                      <a:solidFill>
                        <a:sysClr val="window" lastClr="FFFFFF"/>
                      </a:solidFill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ysClr val="window" lastClr="FFFFFF"/>
                      </a:solidFill>
                    </a:lnT>
                    <a:lnB w="381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BDCC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665490"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  <a:defRPr sz="1400" b="0" i="0" u="none" strike="noStrike" cap="none">
                          <a:solidFill>
                            <a:schemeClr val="dk1"/>
                          </a:solidFill>
                          <a:latin typeface="TH Chakra Petch"/>
                          <a:cs typeface="TH Chakra Petch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  <a:defRPr sz="1400" b="0" i="0" u="none" strike="noStrike" cap="none">
                          <a:solidFill>
                            <a:schemeClr val="dk1"/>
                          </a:solidFill>
                          <a:latin typeface="TH Chakra Petch"/>
                          <a:cs typeface="TH Chakra Petch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  <a:defRPr sz="1400" b="0" i="0" u="none" strike="noStrike" cap="none">
                          <a:solidFill>
                            <a:schemeClr val="dk1"/>
                          </a:solidFill>
                          <a:latin typeface="TH Chakra Petch"/>
                          <a:cs typeface="TH Chakra Petch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  <a:defRPr sz="1400" b="0" i="0" u="none" strike="noStrike" cap="none">
                          <a:solidFill>
                            <a:schemeClr val="dk1"/>
                          </a:solidFill>
                          <a:latin typeface="TH Chakra Petch"/>
                          <a:cs typeface="TH Chakra Petch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  <a:defRPr sz="1400" b="0" i="0" u="none" strike="noStrike" cap="none">
                          <a:solidFill>
                            <a:schemeClr val="dk1"/>
                          </a:solidFill>
                          <a:latin typeface="TH Chakra Petch"/>
                          <a:cs typeface="TH Chakra Petch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  <a:defRPr sz="1400" b="0" i="0" u="none" strike="noStrike" cap="none">
                          <a:solidFill>
                            <a:schemeClr val="dk1"/>
                          </a:solidFill>
                          <a:latin typeface="TH Chakra Petch"/>
                          <a:cs typeface="TH Chakra Petch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  <a:defRPr sz="1400" b="0" i="0" u="none" strike="noStrike" cap="none">
                          <a:solidFill>
                            <a:schemeClr val="dk1"/>
                          </a:solidFill>
                          <a:latin typeface="TH Chakra Petch"/>
                          <a:cs typeface="TH Chakra Petch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  <a:defRPr sz="1400" b="0" i="0" u="none" strike="noStrike" cap="none">
                          <a:solidFill>
                            <a:schemeClr val="dk1"/>
                          </a:solidFill>
                          <a:latin typeface="TH Chakra Petch"/>
                          <a:cs typeface="TH Chakra Petch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  <a:defRPr sz="1400" b="0" i="0" u="none" strike="noStrike" cap="none">
                          <a:solidFill>
                            <a:schemeClr val="dk1"/>
                          </a:solidFill>
                          <a:latin typeface="TH Chakra Petch"/>
                          <a:cs typeface="TH Chakra Petch"/>
                          <a:sym typeface="Arial"/>
                        </a:defRPr>
                      </a:lvl9pPr>
                    </a:lstStyle>
                    <a:p>
                      <a:pPr>
                        <a:lnSpc>
                          <a:spcPct val="110000"/>
                        </a:lnSpc>
                        <a:spcAft>
                          <a:spcPts val="30"/>
                        </a:spcAft>
                      </a:pPr>
                      <a:r>
                        <a:rPr lang="th-TH" sz="1400" b="1" dirty="0" smtClean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ด้านที่</a:t>
                      </a:r>
                      <a:r>
                        <a:rPr lang="th-TH" sz="1400" b="1" baseline="0" dirty="0" smtClean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4 การบริหารจัดการทุนหมุนเวียน</a:t>
                      </a:r>
                      <a:endParaRPr lang="th-TH" sz="1400" baseline="0" dirty="0" smtClean="0">
                        <a:solidFill>
                          <a:schemeClr val="tx1"/>
                        </a:solidFill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  <a:p>
                      <a:pPr>
                        <a:lnSpc>
                          <a:spcPct val="110000"/>
                        </a:lnSpc>
                        <a:spcAft>
                          <a:spcPts val="50"/>
                        </a:spcAft>
                      </a:pPr>
                      <a:r>
                        <a:rPr lang="th-TH" sz="1400" b="1" baseline="0" dirty="0" smtClean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  ตัวชี้วัดที่ 4.2 การตรวจสอบภายใน</a:t>
                      </a:r>
                      <a:endParaRPr lang="th-TH" sz="1400" baseline="0" dirty="0" smtClean="0">
                        <a:solidFill>
                          <a:schemeClr val="tx1"/>
                        </a:solidFill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  <a:p>
                      <a:endParaRPr lang="th-TH" sz="1400" baseline="0" dirty="0">
                        <a:solidFill>
                          <a:srgbClr val="002060"/>
                        </a:solidFill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  <a:p>
                      <a:pPr marL="342900" marR="0" indent="-34290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Char char="-"/>
                        <a:tabLst/>
                        <a:defRPr/>
                      </a:pPr>
                      <a:endParaRPr lang="en-US" sz="1400" b="0" i="0" u="none" strike="noStrike" kern="1200" cap="none" dirty="0">
                        <a:solidFill>
                          <a:srgbClr val="002060"/>
                        </a:solidFill>
                        <a:effectLst/>
                        <a:latin typeface="Chulabhorn Likit Text" panose="00000500000000000000" pitchFamily="50" charset="-34"/>
                        <a:ea typeface="+mn-ea"/>
                        <a:cs typeface="Chulabhorn Likit Text" panose="00000500000000000000" pitchFamily="50" charset="-34"/>
                        <a:sym typeface="Arial"/>
                      </a:endParaRPr>
                    </a:p>
                    <a:p>
                      <a:endParaRPr lang="th-TH" sz="1400" baseline="0" dirty="0">
                        <a:solidFill>
                          <a:srgbClr val="002060"/>
                        </a:solidFill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  <a:p>
                      <a:endParaRPr lang="th-TH" sz="1400" baseline="0" dirty="0">
                        <a:solidFill>
                          <a:srgbClr val="002060"/>
                        </a:solidFill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  <a:p>
                      <a:endParaRPr lang="th-TH" sz="1400" baseline="0" dirty="0">
                        <a:solidFill>
                          <a:srgbClr val="002060"/>
                        </a:solidFill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  <a:p>
                      <a:endParaRPr lang="th-TH" sz="1400" baseline="0" dirty="0"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  <a:p>
                      <a:endParaRPr lang="th-TH" sz="1400" baseline="0" dirty="0"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  <a:p>
                      <a:endParaRPr lang="th-TH" sz="1400" baseline="0" dirty="0"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  <a:p>
                      <a:endParaRPr lang="th-TH" sz="1400" baseline="0" dirty="0"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  <a:p>
                      <a:endParaRPr lang="th-TH" sz="1400" baseline="0" dirty="0"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  <a:p>
                      <a:endParaRPr lang="th-TH" sz="1400" baseline="0" dirty="0"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  <a:p>
                      <a:endParaRPr lang="th-TH" sz="1400" baseline="0" dirty="0"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  <a:p>
                      <a:endParaRPr lang="th-TH" sz="1400" baseline="0" dirty="0"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  <a:p>
                      <a:endParaRPr lang="th-TH" sz="1400" baseline="0" dirty="0"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  <a:p>
                      <a:endParaRPr lang="th-TH" sz="1400" baseline="0" dirty="0"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  <a:p>
                      <a:endParaRPr lang="en-US" sz="1400" dirty="0"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  <a:p>
                      <a:endParaRPr lang="th-TH" sz="1400" b="1" baseline="0" dirty="0"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  <a:p>
                      <a:endParaRPr lang="en-US" sz="1400" b="1" dirty="0"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T="60960" marB="60960">
                    <a:lnL w="12700" cmpd="sng">
                      <a:solidFill>
                        <a:sysClr val="window" lastClr="FFFFFF"/>
                      </a:solidFill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mpd="sng">
                      <a:solidFill>
                        <a:sysClr val="window" lastClr="FFFFFF"/>
                      </a:solidFill>
                    </a:lnT>
                    <a:lnB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14" name="สี่เหลี่ยมผืนผ้า 13">
            <a:extLst>
              <a:ext uri="{FF2B5EF4-FFF2-40B4-BE49-F238E27FC236}">
                <a16:creationId xmlns:a16="http://schemas.microsoft.com/office/drawing/2014/main" id="{A781E517-4637-40C4-B7D4-9F1B3AC17568}"/>
              </a:ext>
            </a:extLst>
          </p:cNvPr>
          <p:cNvSpPr/>
          <p:nvPr/>
        </p:nvSpPr>
        <p:spPr>
          <a:xfrm>
            <a:off x="-7955" y="-13815"/>
            <a:ext cx="10160000" cy="469644"/>
          </a:xfrm>
          <a:prstGeom prst="rect">
            <a:avLst/>
          </a:prstGeom>
          <a:solidFill>
            <a:srgbClr val="002060"/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lnSpc>
                <a:spcPct val="150000"/>
              </a:lnSpc>
            </a:pPr>
            <a:r>
              <a:rPr lang="th-TH" sz="2000" b="1" dirty="0" smtClean="0">
                <a:solidFill>
                  <a:schemeClr val="bg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4.3 </a:t>
            </a:r>
            <a:r>
              <a:rPr lang="th-TH" sz="2000" b="1" dirty="0">
                <a:solidFill>
                  <a:schemeClr val="bg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รายงานผลการดำเนินงานการประเมินผลการดำเนินงานทุนหมุนเวียน ประจำปี </a:t>
            </a:r>
            <a:r>
              <a:rPr lang="th-TH" sz="2000" b="1" dirty="0" smtClean="0">
                <a:solidFill>
                  <a:schemeClr val="bg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2566</a:t>
            </a:r>
            <a:endParaRPr lang="th-TH" sz="2000" dirty="0">
              <a:latin typeface="Chulabhorn Likit Text" panose="00000500000000000000" pitchFamily="50" charset="-34"/>
              <a:cs typeface="Chulabhorn Likit Text" panose="00000500000000000000" pitchFamily="50" charset="-34"/>
            </a:endParaRPr>
          </a:p>
        </p:txBody>
      </p:sp>
      <p:graphicFrame>
        <p:nvGraphicFramePr>
          <p:cNvPr id="5" name="Table 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962517960"/>
              </p:ext>
            </p:extLst>
          </p:nvPr>
        </p:nvGraphicFramePr>
        <p:xfrm>
          <a:off x="727895" y="1596602"/>
          <a:ext cx="9070860" cy="4118399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773499">
                  <a:extLst>
                    <a:ext uri="{9D8B030D-6E8A-4147-A177-3AD203B41FA5}">
                      <a16:colId xmlns:a16="http://schemas.microsoft.com/office/drawing/2014/main" val="3410341719"/>
                    </a:ext>
                  </a:extLst>
                </a:gridCol>
                <a:gridCol w="1750535">
                  <a:extLst>
                    <a:ext uri="{9D8B030D-6E8A-4147-A177-3AD203B41FA5}">
                      <a16:colId xmlns:a16="http://schemas.microsoft.com/office/drawing/2014/main" val="1621477982"/>
                    </a:ext>
                  </a:extLst>
                </a:gridCol>
                <a:gridCol w="1845674">
                  <a:extLst>
                    <a:ext uri="{9D8B030D-6E8A-4147-A177-3AD203B41FA5}">
                      <a16:colId xmlns:a16="http://schemas.microsoft.com/office/drawing/2014/main" val="1015637610"/>
                    </a:ext>
                  </a:extLst>
                </a:gridCol>
                <a:gridCol w="1788593">
                  <a:extLst>
                    <a:ext uri="{9D8B030D-6E8A-4147-A177-3AD203B41FA5}">
                      <a16:colId xmlns:a16="http://schemas.microsoft.com/office/drawing/2014/main" val="712561912"/>
                    </a:ext>
                  </a:extLst>
                </a:gridCol>
                <a:gridCol w="1912559">
                  <a:extLst>
                    <a:ext uri="{9D8B030D-6E8A-4147-A177-3AD203B41FA5}">
                      <a16:colId xmlns:a16="http://schemas.microsoft.com/office/drawing/2014/main" val="1698986556"/>
                    </a:ext>
                  </a:extLst>
                </a:gridCol>
              </a:tblGrid>
              <a:tr h="320402">
                <a:tc gridSpan="5">
                  <a:txBody>
                    <a:bodyPr/>
                    <a:lstStyle/>
                    <a:p>
                      <a:pPr algn="ctr"/>
                      <a:r>
                        <a:rPr lang="th-TH" sz="1400" dirty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เกณฑ์การวัด</a:t>
                      </a:r>
                    </a:p>
                  </a:txBody>
                  <a:tcPr>
                    <a:solidFill>
                      <a:srgbClr val="E8ABB5">
                        <a:alpha val="70000"/>
                      </a:srgb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th-TH" sz="1100" dirty="0">
                        <a:solidFill>
                          <a:schemeClr val="tx1"/>
                        </a:solidFill>
                        <a:latin typeface="Chulabhorn Likit Text Light" panose="00000400000000000000" pitchFamily="50" charset="-34"/>
                        <a:cs typeface="Chulabhorn Likit Text Light" panose="00000400000000000000" pitchFamily="50" charset="-34"/>
                      </a:endParaRPr>
                    </a:p>
                  </a:txBody>
                  <a:tcPr>
                    <a:solidFill>
                      <a:srgbClr val="D6D2C4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th-TH" sz="1100" dirty="0">
                        <a:solidFill>
                          <a:schemeClr val="tx1"/>
                        </a:solidFill>
                        <a:latin typeface="Chulabhorn Likit Text Light" panose="00000400000000000000" pitchFamily="50" charset="-34"/>
                        <a:cs typeface="Chulabhorn Likit Text Light" panose="00000400000000000000" pitchFamily="50" charset="-34"/>
                      </a:endParaRPr>
                    </a:p>
                  </a:txBody>
                  <a:tcP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th-TH" sz="1100" dirty="0">
                        <a:solidFill>
                          <a:schemeClr val="tx1"/>
                        </a:solidFill>
                        <a:latin typeface="Chulabhorn Likit Text Light" panose="00000400000000000000" pitchFamily="50" charset="-34"/>
                        <a:cs typeface="Chulabhorn Likit Text Light" panose="00000400000000000000" pitchFamily="50" charset="-34"/>
                      </a:endParaRPr>
                    </a:p>
                  </a:txBody>
                  <a:tcP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th-TH" sz="1100" dirty="0">
                        <a:solidFill>
                          <a:schemeClr val="tx1"/>
                        </a:solidFill>
                        <a:latin typeface="Chulabhorn Likit Text Light" panose="00000400000000000000" pitchFamily="50" charset="-34"/>
                        <a:cs typeface="Chulabhorn Likit Text Light" panose="00000400000000000000" pitchFamily="50" charset="-34"/>
                      </a:endParaRPr>
                    </a:p>
                  </a:txBody>
                  <a:tcPr>
                    <a:solidFill>
                      <a:srgbClr val="4EDEB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68288180"/>
                  </a:ext>
                </a:extLst>
              </a:tr>
              <a:tr h="320402">
                <a:tc>
                  <a:txBody>
                    <a:bodyPr/>
                    <a:lstStyle/>
                    <a:p>
                      <a:pPr algn="ctr"/>
                      <a:r>
                        <a:rPr lang="th-TH" sz="1400" b="1" dirty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ระดับ 1</a:t>
                      </a:r>
                    </a:p>
                  </a:txBody>
                  <a:tcPr>
                    <a:solidFill>
                      <a:srgbClr val="E8ABB5">
                        <a:alpha val="6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th-TH" sz="1400" b="1" dirty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ระดับ 2</a:t>
                      </a:r>
                    </a:p>
                  </a:txBody>
                  <a:tcPr>
                    <a:solidFill>
                      <a:srgbClr val="D6D2C4">
                        <a:alpha val="6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th-TH" sz="1400" b="1" dirty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ระดับ 3</a:t>
                      </a:r>
                    </a:p>
                  </a:txBody>
                  <a:tcPr>
                    <a:solidFill>
                      <a:schemeClr val="accent6">
                        <a:lumMod val="40000"/>
                        <a:lumOff val="60000"/>
                        <a:alpha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th-TH" sz="1400" b="1" dirty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ระดับ 4</a:t>
                      </a:r>
                    </a:p>
                  </a:txBody>
                  <a:tcPr>
                    <a:solidFill>
                      <a:schemeClr val="accent2">
                        <a:lumMod val="40000"/>
                        <a:lumOff val="60000"/>
                        <a:alpha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th-TH" sz="1400" b="1" dirty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ระดับ 5</a:t>
                      </a:r>
                    </a:p>
                  </a:txBody>
                  <a:tcPr>
                    <a:solidFill>
                      <a:schemeClr val="accent1">
                        <a:lumMod val="40000"/>
                        <a:lumOff val="60000"/>
                        <a:alpha val="6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55606659"/>
                  </a:ext>
                </a:extLst>
              </a:tr>
              <a:tr h="320402">
                <a:tc>
                  <a:txBody>
                    <a:bodyPr/>
                    <a:lstStyle/>
                    <a:p>
                      <a:pPr marL="0" marR="0" indent="0" algn="ctr" defTabSz="76197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th-TH" sz="1400" b="1" dirty="0">
                        <a:solidFill>
                          <a:srgbClr val="C00000"/>
                        </a:solidFill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th-TH" sz="1400" b="1" dirty="0" smtClean="0">
                          <a:solidFill>
                            <a:schemeClr val="accent5">
                              <a:lumMod val="50000"/>
                            </a:schemeClr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2</a:t>
                      </a:r>
                      <a:endParaRPr lang="th-TH" sz="1400" b="1" dirty="0">
                        <a:solidFill>
                          <a:schemeClr val="accent5">
                            <a:lumMod val="50000"/>
                          </a:schemeClr>
                        </a:solidFill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endParaRPr lang="en-US" sz="1400" b="1" dirty="0">
                        <a:solidFill>
                          <a:srgbClr val="002060"/>
                        </a:solidFill>
                        <a:effectLst/>
                        <a:latin typeface="Chulabhorn Likit Text" panose="00000500000000000000" pitchFamily="50" charset="-34"/>
                        <a:ea typeface="Calibri" panose="020F0502020204030204" pitchFamily="34" charset="0"/>
                        <a:cs typeface="Chulabhorn Likit Text" panose="00000500000000000000" pitchFamily="50" charset="-34"/>
                      </a:endParaRPr>
                    </a:p>
                  </a:txBody>
                  <a:tcPr marL="68580" marR="68580" marT="0" marB="0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th-TH" sz="1400" b="1" dirty="0">
                        <a:solidFill>
                          <a:schemeClr val="bg1"/>
                        </a:solidFill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400" b="1" kern="1200" dirty="0">
                        <a:solidFill>
                          <a:srgbClr val="002060"/>
                        </a:solidFill>
                        <a:effectLst/>
                        <a:latin typeface="Chulabhorn Likit Text" panose="00000500000000000000" pitchFamily="50" charset="-34"/>
                        <a:ea typeface="+mn-ea"/>
                        <a:cs typeface="Chulabhorn Likit Text" panose="00000500000000000000" pitchFamily="50" charset="-34"/>
                      </a:endParaRPr>
                    </a:p>
                  </a:txBody>
                  <a:tcP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18552377"/>
                  </a:ext>
                </a:extLst>
              </a:tr>
              <a:tr h="611603">
                <a:tc gridSpan="5">
                  <a:txBody>
                    <a:bodyPr/>
                    <a:lstStyle/>
                    <a:p>
                      <a:pPr algn="thaiDi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th-TH" sz="1200" b="0" baseline="0" dirty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เกณฑ์การประเมิน ดังนี้  </a:t>
                      </a:r>
                      <a:r>
                        <a:rPr lang="th-TH" sz="1200" b="0" baseline="0" dirty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ea typeface="Cordia New"/>
                          <a:cs typeface="Chulabhorn Likit Text" panose="00000500000000000000" pitchFamily="50" charset="-34"/>
                        </a:rPr>
                        <a:t>1. การปฏิบัติงานตรวจสอบ </a:t>
                      </a:r>
                      <a:r>
                        <a:rPr lang="en-US" sz="1200" b="0" baseline="0" dirty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ea typeface="Cordia New"/>
                          <a:cs typeface="Chulabhorn Likit Text" panose="00000500000000000000" pitchFamily="50" charset="-34"/>
                        </a:rPr>
                        <a:t> </a:t>
                      </a:r>
                      <a:r>
                        <a:rPr lang="th-TH" sz="1200" b="0" baseline="0" dirty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ea typeface="Cordia New"/>
                          <a:cs typeface="Chulabhorn Likit Text" panose="00000500000000000000" pitchFamily="50" charset="-34"/>
                        </a:rPr>
                        <a:t>            </a:t>
                      </a:r>
                      <a:r>
                        <a:rPr lang="en-US" sz="1200" b="0" baseline="0" dirty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ea typeface="Cordia New"/>
                          <a:cs typeface="Chulabhorn Likit Text" panose="00000500000000000000" pitchFamily="50" charset="-34"/>
                        </a:rPr>
                        <a:t> </a:t>
                      </a:r>
                      <a:r>
                        <a:rPr lang="th-TH" sz="1200" b="0" baseline="0" dirty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ea typeface="Cordia New"/>
                          <a:cs typeface="Chulabhorn Likit Text" panose="00000500000000000000" pitchFamily="50" charset="-34"/>
                        </a:rPr>
                        <a:t>2. การประชุมปิดตรวจ</a:t>
                      </a:r>
                      <a:endParaRPr lang="en-US" sz="1200" b="0" baseline="0" dirty="0" smtClean="0">
                        <a:solidFill>
                          <a:schemeClr val="tx1"/>
                        </a:solidFill>
                        <a:effectLst/>
                        <a:latin typeface="Chulabhorn Likit Text" panose="00000500000000000000" pitchFamily="50" charset="-34"/>
                        <a:ea typeface="Cordia New"/>
                        <a:cs typeface="Chulabhorn Likit Text" panose="00000500000000000000" pitchFamily="50" charset="-34"/>
                      </a:endParaRPr>
                    </a:p>
                    <a:p>
                      <a:pPr algn="thaiDi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n-US" sz="1200" b="0" baseline="0" dirty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ea typeface="Cordia New"/>
                          <a:cs typeface="Chulabhorn Likit Text" panose="00000500000000000000" pitchFamily="50" charset="-34"/>
                        </a:rPr>
                        <a:t>                   </a:t>
                      </a:r>
                      <a:r>
                        <a:rPr lang="th-TH" sz="1200" b="0" baseline="0" dirty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ea typeface="Cordia New"/>
                          <a:cs typeface="Chulabhorn Likit Text" panose="00000500000000000000" pitchFamily="50" charset="-34"/>
                        </a:rPr>
                        <a:t>                 3. การปฏิบัติงานตามข้อเสนอแนะ </a:t>
                      </a:r>
                      <a:r>
                        <a:rPr lang="en-US" sz="1200" b="0" baseline="0" dirty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ea typeface="Cordia New"/>
                          <a:cs typeface="Chulabhorn Likit Text" panose="00000500000000000000" pitchFamily="50" charset="-34"/>
                        </a:rPr>
                        <a:t> </a:t>
                      </a:r>
                      <a:r>
                        <a:rPr lang="th-TH" sz="1200" b="0" baseline="0" dirty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ea typeface="Cordia New"/>
                          <a:cs typeface="Chulabhorn Likit Text" panose="00000500000000000000" pitchFamily="50" charset="-34"/>
                        </a:rPr>
                        <a:t>  4. การรายงานผลการบริหารความเสี่ยงเพื่อการวางแผนตรวจสอบ</a:t>
                      </a:r>
                      <a:endParaRPr lang="th-TH" sz="1200" b="0" baseline="0" dirty="0">
                        <a:solidFill>
                          <a:schemeClr val="tx1"/>
                        </a:solidFill>
                        <a:effectLst/>
                        <a:latin typeface="Chulabhorn Likit Text" panose="00000500000000000000" pitchFamily="50" charset="-34"/>
                        <a:ea typeface="Cordia New"/>
                        <a:cs typeface="Chulabhorn Likit Text" panose="00000500000000000000" pitchFamily="50" charset="-34"/>
                      </a:endParaRPr>
                    </a:p>
                  </a:txBody>
                  <a:tcP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indent="0" algn="ctr" defTabSz="76197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th-TH" sz="800" b="1" dirty="0">
                        <a:solidFill>
                          <a:schemeClr val="tx1"/>
                        </a:solidFill>
                        <a:latin typeface="Chulabhorn Likit Text Light" panose="00000400000000000000" pitchFamily="50" charset="-34"/>
                        <a:cs typeface="Chulabhorn Likit Text Light" panose="00000400000000000000" pitchFamily="50" charset="-34"/>
                      </a:endParaRPr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th-TH" sz="800" b="0" i="0" baseline="0" dirty="0">
                        <a:solidFill>
                          <a:schemeClr val="tx1"/>
                        </a:solidFill>
                        <a:effectLst/>
                        <a:latin typeface="Chulabhorn Likit Text" panose="00000500000000000000" pitchFamily="50" charset="-34"/>
                        <a:ea typeface="Cordia New"/>
                        <a:cs typeface="Chulabhorn Likit Text" panose="00000500000000000000" pitchFamily="50" charset="-34"/>
                      </a:endParaRPr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ctr"/>
                      <a:endParaRPr lang="th-TH" sz="1100" b="0" dirty="0">
                        <a:solidFill>
                          <a:schemeClr val="tx1"/>
                        </a:solidFill>
                        <a:latin typeface="Chulabhorn Likit Text Light" panose="00000400000000000000" pitchFamily="50" charset="-34"/>
                        <a:cs typeface="Chulabhorn Likit Text Light" panose="00000400000000000000" pitchFamily="50" charset="-34"/>
                      </a:endParaRPr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ctr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endParaRPr lang="en-US" sz="1100" b="0" i="0" dirty="0">
                        <a:effectLst/>
                        <a:latin typeface="Chulabhorn Likit Text Light" panose="00000400000000000000" pitchFamily="50" charset="-34"/>
                        <a:ea typeface="Cordia New"/>
                        <a:cs typeface="Chulabhorn Likit Text Light" panose="00000400000000000000" pitchFamily="50" charset="-34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583013406"/>
                  </a:ext>
                </a:extLst>
              </a:tr>
              <a:tr h="2545590">
                <a:tc gridSpan="5">
                  <a:txBody>
                    <a:bodyPr/>
                    <a:lstStyle/>
                    <a:p>
                      <a:pPr algn="l">
                        <a:lnSpc>
                          <a:spcPct val="12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th-TH" sz="1200" b="1" i="0" u="sng" dirty="0" smtClean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Chulabhorn Likit Text" panose="00000500000000000000" pitchFamily="50" charset="-34"/>
                          <a:ea typeface="Cordia New"/>
                          <a:cs typeface="Chulabhorn Likit Text" panose="00000500000000000000" pitchFamily="50" charset="-34"/>
                        </a:rPr>
                        <a:t>ผลงาน</a:t>
                      </a:r>
                      <a:r>
                        <a:rPr lang="th-TH" sz="1200" b="1" i="0" u="none" baseline="0" dirty="0" smtClean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Chulabhorn Likit Text" panose="00000500000000000000" pitchFamily="50" charset="-34"/>
                          <a:ea typeface="Cordia New"/>
                          <a:cs typeface="Chulabhorn Likit Text" panose="00000500000000000000" pitchFamily="50" charset="-34"/>
                        </a:rPr>
                        <a:t> </a:t>
                      </a:r>
                      <a:r>
                        <a:rPr lang="en-US" sz="1200" b="1" i="0" u="none" baseline="0" dirty="0" smtClean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Chulabhorn Likit Text" panose="00000500000000000000" pitchFamily="50" charset="-34"/>
                          <a:ea typeface="Cordia New"/>
                          <a:cs typeface="Chulabhorn Likit Text" panose="00000500000000000000" pitchFamily="50" charset="-34"/>
                        </a:rPr>
                        <a:t>: </a:t>
                      </a:r>
                      <a:r>
                        <a:rPr lang="th-TH" sz="1200" b="1" i="0" dirty="0" smtClean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Chulabhorn Likit Text" panose="00000500000000000000" pitchFamily="50" charset="-34"/>
                          <a:ea typeface="Cordia New"/>
                          <a:cs typeface="Chulabhorn Likit Text" panose="00000500000000000000" pitchFamily="50" charset="-34"/>
                        </a:rPr>
                        <a:t>ได้ค่าเกณฑ์วัดระดับ 2</a:t>
                      </a:r>
                      <a:endParaRPr lang="th-TH" sz="1200" b="0" i="0" dirty="0" smtClean="0">
                        <a:solidFill>
                          <a:schemeClr val="accent5">
                            <a:lumMod val="50000"/>
                          </a:schemeClr>
                        </a:solidFill>
                        <a:effectLst/>
                        <a:latin typeface="Chulabhorn Likit Text" panose="00000500000000000000" pitchFamily="50" charset="-34"/>
                        <a:ea typeface="Cordia New"/>
                        <a:cs typeface="Chulabhorn Likit Text" panose="00000500000000000000" pitchFamily="50" charset="-34"/>
                      </a:endParaRPr>
                    </a:p>
                    <a:p>
                      <a:pPr marL="228600" indent="-228600" algn="thaiDist">
                        <a:lnSpc>
                          <a:spcPct val="12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Tx/>
                        <a:buAutoNum type="arabicPeriod"/>
                      </a:pPr>
                      <a:r>
                        <a:rPr lang="th-TH" sz="1200" kern="1200" dirty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กองทุนฯ ได้รับการตรวจสอบจากกลุ่มตรวจสอบภายใน กรมการพัฒนาชุมชน ตามแผนการตรวจสอบระยะยาวปีงบประมาณ พ.ศ. 2565-2568 </a:t>
                      </a:r>
                    </a:p>
                    <a:p>
                      <a:pPr marL="0" indent="0" algn="thaiDist">
                        <a:lnSpc>
                          <a:spcPct val="12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Tx/>
                        <a:buNone/>
                      </a:pPr>
                      <a:r>
                        <a:rPr lang="th-TH" sz="1200" kern="1200" dirty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และแผนการตรวจสอบประจำปีงบประมาณ พ.ศ. 2566 จำนวน</a:t>
                      </a:r>
                      <a:r>
                        <a:rPr lang="th-TH" sz="1200" kern="1200" baseline="0" dirty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 2 เรื่อง ดังนี้ 1.การเบิกจ่ายเงินค่าตอบแทนการปฏิบัติงานนอกเวลา                                2.ลูกหนี้เงินยืมราชการ (โครงการฝึกอบรม) และส่งรายง</a:t>
                      </a:r>
                      <a:r>
                        <a:rPr lang="th-TH" sz="1200" kern="1200" dirty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รายงานผลการตรวจสอบให้กองทุนฯ รับทราบ ซึ่งกองทุนฯ</a:t>
                      </a:r>
                      <a:r>
                        <a:rPr lang="th-TH" sz="1200" kern="1200" baseline="0" dirty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 ได้รับดำเนินการแก้ไขตามข้อเสนอแนะ และนำเสนอแก่คณะกรรมการฯ ได้รับทราบในเดือนพฤษภาคม 2566</a:t>
                      </a:r>
                      <a:endParaRPr lang="th-TH" sz="1200" kern="1200" dirty="0" smtClean="0">
                        <a:solidFill>
                          <a:schemeClr val="tx1"/>
                        </a:solidFill>
                        <a:effectLst/>
                        <a:latin typeface="Chulabhorn Likit Text" panose="00000500000000000000" pitchFamily="50" charset="-34"/>
                        <a:ea typeface="+mn-ea"/>
                        <a:cs typeface="Chulabhorn Likit Text" panose="00000500000000000000" pitchFamily="50" charset="-34"/>
                      </a:endParaRPr>
                    </a:p>
                    <a:p>
                      <a:pPr marL="0" indent="0" algn="thaiDist">
                        <a:lnSpc>
                          <a:spcPct val="12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Tx/>
                        <a:buNone/>
                      </a:pPr>
                      <a:r>
                        <a:rPr lang="th-TH" sz="1200" kern="1200" dirty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2. มีการประชุมปิดการตรวจสอบร่วมกันระหว่าง</a:t>
                      </a:r>
                      <a:r>
                        <a:rPr lang="th-TH" sz="1200" kern="1200" baseline="0" dirty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ผู้อำนวยการ สกส. และกลุ่มตรวจสอบภายใน กรมการพัฒนาชุมชน เมื่อวันี่ 12 พฤษภาคม 2566</a:t>
                      </a:r>
                    </a:p>
                    <a:p>
                      <a:pPr marL="0" indent="0" algn="thaiDist">
                        <a:lnSpc>
                          <a:spcPct val="12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Tx/>
                        <a:buNone/>
                      </a:pPr>
                      <a:r>
                        <a:rPr lang="th-TH" sz="1200" b="0" i="0" u="none" kern="1200" baseline="0" dirty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3. กองทุนฯ มีการปฏิบัติตามข้อเสนอแนะและแก้ไขได้ตามระยะเวลาที่กำหนด</a:t>
                      </a:r>
                    </a:p>
                    <a:p>
                      <a:pPr marL="0" indent="0" algn="thaiDist">
                        <a:lnSpc>
                          <a:spcPct val="120000"/>
                        </a:lnSpc>
                        <a:spcBef>
                          <a:spcPts val="600"/>
                        </a:spcBef>
                        <a:buFontTx/>
                        <a:buNone/>
                      </a:pPr>
                      <a:r>
                        <a:rPr lang="th-TH" sz="1200" b="1" i="0" u="sng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  <a:effectLst/>
                          <a:latin typeface="Chulabhorn Likit Text" panose="00000500000000000000" pitchFamily="50" charset="-34"/>
                          <a:ea typeface="Cordia New"/>
                          <a:cs typeface="Chulabhorn Likit Text" panose="00000500000000000000" pitchFamily="50" charset="-34"/>
                        </a:rPr>
                        <a:t>แผนงาน</a:t>
                      </a:r>
                      <a:r>
                        <a:rPr lang="th-TH" sz="1200" b="1" i="0" u="none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  <a:effectLst/>
                          <a:latin typeface="Chulabhorn Likit Text" panose="00000500000000000000" pitchFamily="50" charset="-34"/>
                          <a:ea typeface="Cordia New"/>
                          <a:cs typeface="Chulabhorn Likit Text" panose="00000500000000000000" pitchFamily="50" charset="-34"/>
                        </a:rPr>
                        <a:t> </a:t>
                      </a:r>
                      <a:r>
                        <a:rPr lang="en-US" sz="1200" b="1" i="0" u="none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  <a:effectLst/>
                          <a:latin typeface="Chulabhorn Likit Text" panose="00000500000000000000" pitchFamily="50" charset="-34"/>
                          <a:ea typeface="Cordia New"/>
                          <a:cs typeface="Chulabhorn Likit Text" panose="00000500000000000000" pitchFamily="50" charset="-34"/>
                        </a:rPr>
                        <a:t>:</a:t>
                      </a:r>
                      <a:endParaRPr lang="th-TH" sz="1200" b="1" i="0" u="sng" dirty="0" smtClean="0">
                        <a:solidFill>
                          <a:schemeClr val="accent1">
                            <a:lumMod val="50000"/>
                          </a:schemeClr>
                        </a:solidFill>
                        <a:effectLst/>
                        <a:latin typeface="Chulabhorn Likit Text" panose="00000500000000000000" pitchFamily="50" charset="-34"/>
                        <a:ea typeface="Cordia New"/>
                        <a:cs typeface="Chulabhorn Likit Text" panose="00000500000000000000" pitchFamily="50" charset="-34"/>
                      </a:endParaRPr>
                    </a:p>
                    <a:p>
                      <a:pPr marL="171450" indent="-171450" algn="thaiDist">
                        <a:lnSpc>
                          <a:spcPct val="150000"/>
                        </a:lnSpc>
                        <a:spcBef>
                          <a:spcPts val="0"/>
                        </a:spcBef>
                        <a:buFontTx/>
                        <a:buChar char="-"/>
                      </a:pPr>
                      <a:r>
                        <a:rPr lang="th-TH" sz="1200" kern="12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กองทุนฯ อยู่ระหว่างการดำเนินการตามแผนการบริหารความเสี่ยงองค์กร กองทุนพัฒนาบทบาทสตรี ยังไม่มีการรายงานผลการบริหารความเสี่ยงให้ผู้ตรวจสอบภายในของหน่วยงานต้นสังกัดทราบ</a:t>
                      </a:r>
                      <a:endParaRPr lang="th-TH" sz="1200" b="1" i="0" u="sng" dirty="0">
                        <a:solidFill>
                          <a:schemeClr val="accent1">
                            <a:lumMod val="50000"/>
                          </a:schemeClr>
                        </a:solidFill>
                        <a:effectLst/>
                        <a:latin typeface="Chulabhorn Likit Text" panose="00000500000000000000" pitchFamily="50" charset="-34"/>
                        <a:ea typeface="Cordia New"/>
                        <a:cs typeface="Chulabhorn Likit Text" panose="00000500000000000000" pitchFamily="50" charset="-34"/>
                      </a:endParaRPr>
                    </a:p>
                  </a:txBody>
                  <a:tcP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th-TH" sz="1100" dirty="0">
                        <a:latin typeface="Chulabhorn Likit Text Light" panose="00000400000000000000" pitchFamily="50" charset="-34"/>
                        <a:cs typeface="Chulabhorn Likit Text Light" panose="00000400000000000000" pitchFamily="50" charset="-34"/>
                      </a:endParaRPr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th-TH" sz="1100" dirty="0">
                        <a:latin typeface="Chulabhorn Likit Text Light" panose="00000400000000000000" pitchFamily="50" charset="-34"/>
                        <a:cs typeface="Chulabhorn Likit Text Light" panose="00000400000000000000" pitchFamily="50" charset="-34"/>
                      </a:endParaRPr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th-TH" sz="1100" dirty="0">
                        <a:latin typeface="Chulabhorn Likit Text Light" panose="00000400000000000000" pitchFamily="50" charset="-34"/>
                        <a:cs typeface="Chulabhorn Likit Text Light" panose="00000400000000000000" pitchFamily="50" charset="-34"/>
                      </a:endParaRPr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th-TH" sz="1100" dirty="0">
                        <a:latin typeface="Chulabhorn Likit Text Light" panose="00000400000000000000" pitchFamily="50" charset="-34"/>
                        <a:cs typeface="Chulabhorn Likit Text Light" panose="00000400000000000000" pitchFamily="50" charset="-34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973220223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69906982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สี่เหลี่ยมผืนผ้า 5"/>
          <p:cNvSpPr/>
          <p:nvPr/>
        </p:nvSpPr>
        <p:spPr>
          <a:xfrm>
            <a:off x="0" y="457614"/>
            <a:ext cx="10160000" cy="148589"/>
          </a:xfrm>
          <a:prstGeom prst="rect">
            <a:avLst/>
          </a:prstGeom>
          <a:solidFill>
            <a:srgbClr val="FFC000"/>
          </a:solidFill>
          <a:ln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/>
          </a:p>
        </p:txBody>
      </p:sp>
      <p:graphicFrame>
        <p:nvGraphicFramePr>
          <p:cNvPr id="7" name="Table 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642959704"/>
              </p:ext>
            </p:extLst>
          </p:nvPr>
        </p:nvGraphicFramePr>
        <p:xfrm>
          <a:off x="-11289" y="633682"/>
          <a:ext cx="10163333" cy="5088059"/>
        </p:xfrm>
        <a:graphic>
          <a:graphicData uri="http://schemas.openxmlformats.org/drawingml/2006/table">
            <a:tbl>
              <a:tblPr firstRow="1" bandRow="1"/>
              <a:tblGrid>
                <a:gridCol w="1016333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422569"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  <a:defRPr sz="1400" b="1" i="0" u="none" strike="noStrike" cap="none">
                          <a:solidFill>
                            <a:schemeClr val="lt1"/>
                          </a:solidFill>
                          <a:latin typeface="TH Chakra Petch"/>
                          <a:cs typeface="TH Chakra Petch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  <a:defRPr sz="1400" b="1" i="0" u="none" strike="noStrike" cap="none">
                          <a:solidFill>
                            <a:schemeClr val="lt1"/>
                          </a:solidFill>
                          <a:latin typeface="TH Chakra Petch"/>
                          <a:cs typeface="TH Chakra Petch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  <a:defRPr sz="1400" b="1" i="0" u="none" strike="noStrike" cap="none">
                          <a:solidFill>
                            <a:schemeClr val="lt1"/>
                          </a:solidFill>
                          <a:latin typeface="TH Chakra Petch"/>
                          <a:cs typeface="TH Chakra Petch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  <a:defRPr sz="1400" b="1" i="0" u="none" strike="noStrike" cap="none">
                          <a:solidFill>
                            <a:schemeClr val="lt1"/>
                          </a:solidFill>
                          <a:latin typeface="TH Chakra Petch"/>
                          <a:cs typeface="TH Chakra Petch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  <a:defRPr sz="1400" b="1" i="0" u="none" strike="noStrike" cap="none">
                          <a:solidFill>
                            <a:schemeClr val="lt1"/>
                          </a:solidFill>
                          <a:latin typeface="TH Chakra Petch"/>
                          <a:cs typeface="TH Chakra Petch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  <a:defRPr sz="1400" b="1" i="0" u="none" strike="noStrike" cap="none">
                          <a:solidFill>
                            <a:schemeClr val="lt1"/>
                          </a:solidFill>
                          <a:latin typeface="TH Chakra Petch"/>
                          <a:cs typeface="TH Chakra Petch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  <a:defRPr sz="1400" b="1" i="0" u="none" strike="noStrike" cap="none">
                          <a:solidFill>
                            <a:schemeClr val="lt1"/>
                          </a:solidFill>
                          <a:latin typeface="TH Chakra Petch"/>
                          <a:cs typeface="TH Chakra Petch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  <a:defRPr sz="1400" b="1" i="0" u="none" strike="noStrike" cap="none">
                          <a:solidFill>
                            <a:schemeClr val="lt1"/>
                          </a:solidFill>
                          <a:latin typeface="TH Chakra Petch"/>
                          <a:cs typeface="TH Chakra Petch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  <a:defRPr sz="1400" b="1" i="0" u="none" strike="noStrike" cap="none">
                          <a:solidFill>
                            <a:schemeClr val="lt1"/>
                          </a:solidFill>
                          <a:latin typeface="TH Chakra Petch"/>
                          <a:cs typeface="TH Chakra Petch"/>
                          <a:sym typeface="Arial"/>
                        </a:defRPr>
                      </a:lvl9pPr>
                    </a:lstStyle>
                    <a:p>
                      <a:pPr algn="ctr"/>
                      <a:r>
                        <a:rPr lang="th-TH" sz="14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การประเมินผลการดำเนินงานทุนหมุนเวียน</a:t>
                      </a:r>
                      <a:r>
                        <a:rPr lang="th-TH" sz="140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ประจำปีบัญชี </a:t>
                      </a:r>
                      <a:r>
                        <a:rPr lang="th-TH" sz="140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2566</a:t>
                      </a:r>
                      <a:endParaRPr lang="en-US" sz="1400" dirty="0">
                        <a:ln>
                          <a:noFill/>
                        </a:ln>
                        <a:solidFill>
                          <a:schemeClr val="tx1"/>
                        </a:solidFill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T="60960" marB="60960" anchor="ctr">
                    <a:lnL w="12700" cmpd="sng">
                      <a:solidFill>
                        <a:sysClr val="window" lastClr="FFFFFF"/>
                      </a:solidFill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ysClr val="window" lastClr="FFFFFF"/>
                      </a:solidFill>
                    </a:lnT>
                    <a:lnB w="381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BDCC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665490"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  <a:defRPr sz="1400" b="0" i="0" u="none" strike="noStrike" cap="none">
                          <a:solidFill>
                            <a:schemeClr val="dk1"/>
                          </a:solidFill>
                          <a:latin typeface="TH Chakra Petch"/>
                          <a:cs typeface="TH Chakra Petch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  <a:defRPr sz="1400" b="0" i="0" u="none" strike="noStrike" cap="none">
                          <a:solidFill>
                            <a:schemeClr val="dk1"/>
                          </a:solidFill>
                          <a:latin typeface="TH Chakra Petch"/>
                          <a:cs typeface="TH Chakra Petch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  <a:defRPr sz="1400" b="0" i="0" u="none" strike="noStrike" cap="none">
                          <a:solidFill>
                            <a:schemeClr val="dk1"/>
                          </a:solidFill>
                          <a:latin typeface="TH Chakra Petch"/>
                          <a:cs typeface="TH Chakra Petch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  <a:defRPr sz="1400" b="0" i="0" u="none" strike="noStrike" cap="none">
                          <a:solidFill>
                            <a:schemeClr val="dk1"/>
                          </a:solidFill>
                          <a:latin typeface="TH Chakra Petch"/>
                          <a:cs typeface="TH Chakra Petch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  <a:defRPr sz="1400" b="0" i="0" u="none" strike="noStrike" cap="none">
                          <a:solidFill>
                            <a:schemeClr val="dk1"/>
                          </a:solidFill>
                          <a:latin typeface="TH Chakra Petch"/>
                          <a:cs typeface="TH Chakra Petch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  <a:defRPr sz="1400" b="0" i="0" u="none" strike="noStrike" cap="none">
                          <a:solidFill>
                            <a:schemeClr val="dk1"/>
                          </a:solidFill>
                          <a:latin typeface="TH Chakra Petch"/>
                          <a:cs typeface="TH Chakra Petch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  <a:defRPr sz="1400" b="0" i="0" u="none" strike="noStrike" cap="none">
                          <a:solidFill>
                            <a:schemeClr val="dk1"/>
                          </a:solidFill>
                          <a:latin typeface="TH Chakra Petch"/>
                          <a:cs typeface="TH Chakra Petch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  <a:defRPr sz="1400" b="0" i="0" u="none" strike="noStrike" cap="none">
                          <a:solidFill>
                            <a:schemeClr val="dk1"/>
                          </a:solidFill>
                          <a:latin typeface="TH Chakra Petch"/>
                          <a:cs typeface="TH Chakra Petch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  <a:defRPr sz="1400" b="0" i="0" u="none" strike="noStrike" cap="none">
                          <a:solidFill>
                            <a:schemeClr val="dk1"/>
                          </a:solidFill>
                          <a:latin typeface="TH Chakra Petch"/>
                          <a:cs typeface="TH Chakra Petch"/>
                          <a:sym typeface="Arial"/>
                        </a:defRPr>
                      </a:lvl9pPr>
                    </a:lstStyle>
                    <a:p>
                      <a:pPr>
                        <a:lnSpc>
                          <a:spcPct val="110000"/>
                        </a:lnSpc>
                        <a:spcAft>
                          <a:spcPts val="30"/>
                        </a:spcAft>
                      </a:pPr>
                      <a:r>
                        <a:rPr lang="th-TH" sz="1200" b="1" dirty="0" smtClean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ด้านที่</a:t>
                      </a:r>
                      <a:r>
                        <a:rPr lang="th-TH" sz="1200" b="1" baseline="0" dirty="0" smtClean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4 การบริหารจัดการทุนหมุนเวียน</a:t>
                      </a:r>
                      <a:endParaRPr lang="th-TH" sz="1200" baseline="0" dirty="0" smtClean="0">
                        <a:solidFill>
                          <a:schemeClr val="tx1"/>
                        </a:solidFill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  <a:p>
                      <a:pPr marL="0" marR="0" indent="0" algn="l" defTabSz="761970" rtl="0" eaLnBrk="1" fontAlgn="auto" latinLnBrk="0" hangingPunct="1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5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h-TH" sz="1200" b="1" baseline="0" dirty="0" smtClean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  ตัวชี้วัดที่ 4.3 การบริหารจัดการสารสนเทศและดิจิทัล</a:t>
                      </a:r>
                      <a:endParaRPr lang="th-TH" sz="1300" baseline="0" dirty="0">
                        <a:solidFill>
                          <a:schemeClr val="tx1"/>
                        </a:solidFill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  <a:p>
                      <a:pPr marL="342900" marR="0" indent="-34290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Char char="-"/>
                        <a:tabLst/>
                        <a:defRPr/>
                      </a:pPr>
                      <a:endParaRPr lang="en-US" sz="1300" b="0" i="0" u="none" strike="noStrike" kern="1200" cap="none" dirty="0">
                        <a:solidFill>
                          <a:srgbClr val="002060"/>
                        </a:solidFill>
                        <a:effectLst/>
                        <a:latin typeface="Chulabhorn Likit Text" panose="00000500000000000000" pitchFamily="50" charset="-34"/>
                        <a:ea typeface="+mn-ea"/>
                        <a:cs typeface="Chulabhorn Likit Text" panose="00000500000000000000" pitchFamily="50" charset="-34"/>
                        <a:sym typeface="Arial"/>
                      </a:endParaRPr>
                    </a:p>
                    <a:p>
                      <a:endParaRPr lang="th-TH" sz="1300" baseline="0" dirty="0">
                        <a:solidFill>
                          <a:srgbClr val="002060"/>
                        </a:solidFill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  <a:p>
                      <a:endParaRPr lang="th-TH" sz="1300" baseline="0" dirty="0">
                        <a:solidFill>
                          <a:srgbClr val="002060"/>
                        </a:solidFill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  <a:p>
                      <a:endParaRPr lang="th-TH" sz="1400" baseline="0" dirty="0">
                        <a:solidFill>
                          <a:srgbClr val="002060"/>
                        </a:solidFill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  <a:p>
                      <a:endParaRPr lang="th-TH" sz="1400" baseline="0" dirty="0"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  <a:p>
                      <a:endParaRPr lang="th-TH" sz="1400" baseline="0" dirty="0"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  <a:p>
                      <a:endParaRPr lang="th-TH" sz="1400" baseline="0" dirty="0"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  <a:p>
                      <a:endParaRPr lang="th-TH" sz="1400" baseline="0" dirty="0"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  <a:p>
                      <a:endParaRPr lang="th-TH" sz="1400" baseline="0" dirty="0"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  <a:p>
                      <a:endParaRPr lang="th-TH" sz="1400" baseline="0" dirty="0"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  <a:p>
                      <a:endParaRPr lang="th-TH" sz="1400" baseline="0" dirty="0"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  <a:p>
                      <a:endParaRPr lang="th-TH" sz="1400" baseline="0" dirty="0"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  <a:p>
                      <a:endParaRPr lang="th-TH" sz="1400" baseline="0" dirty="0"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  <a:p>
                      <a:endParaRPr lang="th-TH" sz="1400" baseline="0" dirty="0"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  <a:p>
                      <a:endParaRPr lang="en-US" sz="1400" dirty="0"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  <a:p>
                      <a:endParaRPr lang="th-TH" sz="1400" b="1" baseline="0" dirty="0"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  <a:p>
                      <a:endParaRPr lang="en-US" sz="1400" b="1" dirty="0"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T="60960" marB="60960">
                    <a:lnL w="12700" cmpd="sng">
                      <a:solidFill>
                        <a:sysClr val="window" lastClr="FFFFFF"/>
                      </a:solidFill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mpd="sng">
                      <a:solidFill>
                        <a:sysClr val="window" lastClr="FFFFFF"/>
                      </a:solidFill>
                    </a:lnT>
                    <a:lnB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14" name="สี่เหลี่ยมผืนผ้า 13">
            <a:extLst>
              <a:ext uri="{FF2B5EF4-FFF2-40B4-BE49-F238E27FC236}">
                <a16:creationId xmlns:a16="http://schemas.microsoft.com/office/drawing/2014/main" id="{A781E517-4637-40C4-B7D4-9F1B3AC17568}"/>
              </a:ext>
            </a:extLst>
          </p:cNvPr>
          <p:cNvSpPr/>
          <p:nvPr/>
        </p:nvSpPr>
        <p:spPr>
          <a:xfrm>
            <a:off x="-7955" y="-13815"/>
            <a:ext cx="10160000" cy="469644"/>
          </a:xfrm>
          <a:prstGeom prst="rect">
            <a:avLst/>
          </a:prstGeom>
          <a:solidFill>
            <a:srgbClr val="002060"/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lnSpc>
                <a:spcPct val="150000"/>
              </a:lnSpc>
            </a:pPr>
            <a:r>
              <a:rPr lang="th-TH" sz="2000" b="1" dirty="0" smtClean="0">
                <a:solidFill>
                  <a:schemeClr val="bg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4.3 </a:t>
            </a:r>
            <a:r>
              <a:rPr lang="th-TH" sz="2000" b="1" dirty="0">
                <a:solidFill>
                  <a:schemeClr val="bg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รายงานผลการดำเนินงานการประเมินผลการดำเนินงานทุนหมุนเวียน ประจำปี </a:t>
            </a:r>
            <a:r>
              <a:rPr lang="th-TH" sz="2000" b="1" dirty="0" smtClean="0">
                <a:solidFill>
                  <a:schemeClr val="bg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2566</a:t>
            </a:r>
            <a:endParaRPr lang="th-TH" sz="2000" dirty="0">
              <a:latin typeface="Chulabhorn Likit Text" panose="00000500000000000000" pitchFamily="50" charset="-34"/>
              <a:cs typeface="Chulabhorn Likit Text" panose="00000500000000000000" pitchFamily="50" charset="-34"/>
            </a:endParaRPr>
          </a:p>
        </p:txBody>
      </p:sp>
      <p:graphicFrame>
        <p:nvGraphicFramePr>
          <p:cNvPr id="9" name="Table 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469052913"/>
              </p:ext>
            </p:extLst>
          </p:nvPr>
        </p:nvGraphicFramePr>
        <p:xfrm>
          <a:off x="643229" y="1527888"/>
          <a:ext cx="8952329" cy="4160738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750325">
                  <a:extLst>
                    <a:ext uri="{9D8B030D-6E8A-4147-A177-3AD203B41FA5}">
                      <a16:colId xmlns:a16="http://schemas.microsoft.com/office/drawing/2014/main" val="3410341719"/>
                    </a:ext>
                  </a:extLst>
                </a:gridCol>
                <a:gridCol w="1727660">
                  <a:extLst>
                    <a:ext uri="{9D8B030D-6E8A-4147-A177-3AD203B41FA5}">
                      <a16:colId xmlns:a16="http://schemas.microsoft.com/office/drawing/2014/main" val="1621477982"/>
                    </a:ext>
                  </a:extLst>
                </a:gridCol>
                <a:gridCol w="1821556">
                  <a:extLst>
                    <a:ext uri="{9D8B030D-6E8A-4147-A177-3AD203B41FA5}">
                      <a16:colId xmlns:a16="http://schemas.microsoft.com/office/drawing/2014/main" val="1015637610"/>
                    </a:ext>
                  </a:extLst>
                </a:gridCol>
                <a:gridCol w="1765221">
                  <a:extLst>
                    <a:ext uri="{9D8B030D-6E8A-4147-A177-3AD203B41FA5}">
                      <a16:colId xmlns:a16="http://schemas.microsoft.com/office/drawing/2014/main" val="712561912"/>
                    </a:ext>
                  </a:extLst>
                </a:gridCol>
                <a:gridCol w="1887567">
                  <a:extLst>
                    <a:ext uri="{9D8B030D-6E8A-4147-A177-3AD203B41FA5}">
                      <a16:colId xmlns:a16="http://schemas.microsoft.com/office/drawing/2014/main" val="1698986556"/>
                    </a:ext>
                  </a:extLst>
                </a:gridCol>
              </a:tblGrid>
              <a:tr h="325581">
                <a:tc gridSpan="5">
                  <a:txBody>
                    <a:bodyPr/>
                    <a:lstStyle/>
                    <a:p>
                      <a:pPr algn="ctr"/>
                      <a:r>
                        <a:rPr lang="th-TH" sz="1300" dirty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เกณฑ์การวัด</a:t>
                      </a:r>
                    </a:p>
                  </a:txBody>
                  <a:tcPr anchor="ctr">
                    <a:solidFill>
                      <a:srgbClr val="E8ABB5">
                        <a:alpha val="70000"/>
                      </a:srgb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th-TH" sz="1100" dirty="0">
                        <a:solidFill>
                          <a:schemeClr val="tx1"/>
                        </a:solidFill>
                        <a:latin typeface="Chulabhorn Likit Text Light" panose="00000400000000000000" pitchFamily="50" charset="-34"/>
                        <a:cs typeface="Chulabhorn Likit Text Light" panose="00000400000000000000" pitchFamily="50" charset="-34"/>
                      </a:endParaRPr>
                    </a:p>
                  </a:txBody>
                  <a:tcPr>
                    <a:solidFill>
                      <a:srgbClr val="D6D2C4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th-TH" sz="1100" dirty="0">
                        <a:solidFill>
                          <a:schemeClr val="tx1"/>
                        </a:solidFill>
                        <a:latin typeface="Chulabhorn Likit Text Light" panose="00000400000000000000" pitchFamily="50" charset="-34"/>
                        <a:cs typeface="Chulabhorn Likit Text Light" panose="00000400000000000000" pitchFamily="50" charset="-34"/>
                      </a:endParaRPr>
                    </a:p>
                  </a:txBody>
                  <a:tcP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th-TH" sz="1100" dirty="0">
                        <a:solidFill>
                          <a:schemeClr val="tx1"/>
                        </a:solidFill>
                        <a:latin typeface="Chulabhorn Likit Text Light" panose="00000400000000000000" pitchFamily="50" charset="-34"/>
                        <a:cs typeface="Chulabhorn Likit Text Light" panose="00000400000000000000" pitchFamily="50" charset="-34"/>
                      </a:endParaRPr>
                    </a:p>
                  </a:txBody>
                  <a:tcP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th-TH" sz="1100" dirty="0">
                        <a:solidFill>
                          <a:schemeClr val="tx1"/>
                        </a:solidFill>
                        <a:latin typeface="Chulabhorn Likit Text Light" panose="00000400000000000000" pitchFamily="50" charset="-34"/>
                        <a:cs typeface="Chulabhorn Likit Text Light" panose="00000400000000000000" pitchFamily="50" charset="-34"/>
                      </a:endParaRPr>
                    </a:p>
                  </a:txBody>
                  <a:tcPr>
                    <a:solidFill>
                      <a:srgbClr val="4EDEB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68288180"/>
                  </a:ext>
                </a:extLst>
              </a:tr>
              <a:tr h="264698">
                <a:tc>
                  <a:txBody>
                    <a:bodyPr/>
                    <a:lstStyle/>
                    <a:p>
                      <a:pPr algn="ctr"/>
                      <a:r>
                        <a:rPr lang="th-TH" sz="1300" b="1" dirty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ระดับ 1</a:t>
                      </a:r>
                    </a:p>
                  </a:txBody>
                  <a:tcPr anchor="ctr">
                    <a:solidFill>
                      <a:srgbClr val="E8ABB5">
                        <a:alpha val="6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th-TH" sz="1300" b="1" dirty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ระดับ 2</a:t>
                      </a:r>
                    </a:p>
                  </a:txBody>
                  <a:tcPr anchor="ctr">
                    <a:solidFill>
                      <a:srgbClr val="D6D2C4">
                        <a:alpha val="6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th-TH" sz="1300" b="1" dirty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ระดับ 3</a:t>
                      </a:r>
                    </a:p>
                  </a:txBody>
                  <a:tcPr anchor="ctr">
                    <a:solidFill>
                      <a:schemeClr val="accent6">
                        <a:lumMod val="40000"/>
                        <a:lumOff val="60000"/>
                        <a:alpha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th-TH" sz="1300" b="1" dirty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ระดับ 4</a:t>
                      </a:r>
                    </a:p>
                  </a:txBody>
                  <a:tcPr anchor="ctr">
                    <a:solidFill>
                      <a:schemeClr val="accent2">
                        <a:lumMod val="40000"/>
                        <a:lumOff val="60000"/>
                        <a:alpha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th-TH" sz="1300" b="1" dirty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ระดับ 5</a:t>
                      </a:r>
                    </a:p>
                  </a:txBody>
                  <a:tcPr anchor="ctr">
                    <a:solidFill>
                      <a:schemeClr val="accent1">
                        <a:lumMod val="40000"/>
                        <a:lumOff val="60000"/>
                        <a:alpha val="6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55606659"/>
                  </a:ext>
                </a:extLst>
              </a:tr>
              <a:tr h="216909">
                <a:tc>
                  <a:txBody>
                    <a:bodyPr/>
                    <a:lstStyle/>
                    <a:p>
                      <a:pPr marL="0" marR="0" indent="0" algn="ctr" defTabSz="76197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th-TH" sz="1300" b="1" dirty="0">
                        <a:solidFill>
                          <a:schemeClr val="tx1"/>
                        </a:solidFill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th-TH" sz="1300" b="1" dirty="0">
                        <a:solidFill>
                          <a:schemeClr val="accent6">
                            <a:lumMod val="75000"/>
                          </a:schemeClr>
                        </a:solidFill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th-TH" sz="1300" b="1" dirty="0" smtClean="0"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Chulabhorn Likit Text" panose="00000500000000000000" pitchFamily="50" charset="-34"/>
                          <a:ea typeface="Calibri" panose="020F0502020204030204" pitchFamily="34" charset="0"/>
                          <a:cs typeface="Chulabhorn Likit Text" panose="00000500000000000000" pitchFamily="50" charset="-34"/>
                        </a:rPr>
                        <a:t>3</a:t>
                      </a:r>
                      <a:endParaRPr lang="en-US" sz="1300" b="1" dirty="0">
                        <a:solidFill>
                          <a:schemeClr val="accent6">
                            <a:lumMod val="50000"/>
                          </a:schemeClr>
                        </a:solidFill>
                        <a:effectLst/>
                        <a:latin typeface="Chulabhorn Likit Text" panose="00000500000000000000" pitchFamily="50" charset="-34"/>
                        <a:ea typeface="Calibri" panose="020F0502020204030204" pitchFamily="34" charset="0"/>
                        <a:cs typeface="Chulabhorn Likit Text" panose="00000500000000000000" pitchFamily="50" charset="-34"/>
                      </a:endParaRPr>
                    </a:p>
                  </a:txBody>
                  <a:tcPr marL="68580" marR="68580" marT="0" marB="0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th-TH" sz="1300" b="1" dirty="0">
                        <a:solidFill>
                          <a:srgbClr val="002060"/>
                        </a:solidFill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300" kern="1200" dirty="0">
                        <a:solidFill>
                          <a:srgbClr val="002060"/>
                        </a:solidFill>
                        <a:effectLst/>
                        <a:latin typeface="Chulabhorn Likit Text" panose="00000500000000000000" pitchFamily="50" charset="-34"/>
                        <a:ea typeface="+mn-ea"/>
                        <a:cs typeface="Chulabhorn Likit Text" panose="00000500000000000000" pitchFamily="50" charset="-34"/>
                      </a:endParaRPr>
                    </a:p>
                  </a:txBody>
                  <a:tcP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18552377"/>
                  </a:ext>
                </a:extLst>
              </a:tr>
              <a:tr h="1404377">
                <a:tc gridSpan="5">
                  <a:txBody>
                    <a:bodyPr/>
                    <a:lstStyle/>
                    <a:p>
                      <a:pPr algn="thaiDist">
                        <a:lnSpc>
                          <a:spcPct val="130000"/>
                        </a:lnSpc>
                        <a:spcAft>
                          <a:spcPts val="0"/>
                        </a:spcAft>
                      </a:pPr>
                      <a:r>
                        <a:rPr lang="th-TH" sz="1100" b="0" baseline="0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เกณฑ์การประเมิน ดังนี้</a:t>
                      </a:r>
                    </a:p>
                    <a:p>
                      <a:pPr algn="thaiDist">
                        <a:lnSpc>
                          <a:spcPct val="130000"/>
                        </a:lnSpc>
                        <a:spcAft>
                          <a:spcPts val="0"/>
                        </a:spcAft>
                      </a:pPr>
                      <a:r>
                        <a:rPr lang="th-TH" sz="1100" b="0" baseline="0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ea typeface="Cordia New"/>
                          <a:cs typeface="Chulabhorn Likit Text" panose="00000500000000000000" pitchFamily="50" charset="-34"/>
                        </a:rPr>
                        <a:t>          1. แผนปฏิบัติการดิจิทัล (ระยะยาว) และแผนปฏิบัติการดิจิทัลประจำปีบัญชี</a:t>
                      </a:r>
                    </a:p>
                    <a:p>
                      <a:pPr algn="thaiDist">
                        <a:lnSpc>
                          <a:spcPct val="130000"/>
                        </a:lnSpc>
                        <a:spcAft>
                          <a:spcPts val="0"/>
                        </a:spcAft>
                      </a:pPr>
                      <a:r>
                        <a:rPr lang="th-TH" sz="1100" b="0" baseline="0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ea typeface="Cordia New"/>
                          <a:cs typeface="Chulabhorn Likit Text" panose="00000500000000000000" pitchFamily="50" charset="-34"/>
                        </a:rPr>
                        <a:t>          2. การบริหารจัดการสารสนเทศและดิจิทัล</a:t>
                      </a:r>
                    </a:p>
                    <a:p>
                      <a:pPr algn="thaiDist">
                        <a:lnSpc>
                          <a:spcPct val="130000"/>
                        </a:lnSpc>
                        <a:spcAft>
                          <a:spcPts val="0"/>
                        </a:spcAft>
                      </a:pPr>
                      <a:r>
                        <a:rPr lang="th-TH" sz="1100" b="0" baseline="0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ea typeface="Cordia New"/>
                          <a:cs typeface="Chulabhorn Likit Text" panose="00000500000000000000" pitchFamily="50" charset="-34"/>
                        </a:rPr>
                        <a:t>              2.1 การบริหารจัดการสารสนเทศที่สนับสนุนการตัดสินใจของผู้บริหาร (</a:t>
                      </a:r>
                      <a:r>
                        <a:rPr lang="en-US" sz="1100" b="0" baseline="0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ea typeface="Cordia New"/>
                          <a:cs typeface="Chulabhorn Likit Text" panose="00000500000000000000" pitchFamily="50" charset="-34"/>
                        </a:rPr>
                        <a:t>EIS/MIS)</a:t>
                      </a:r>
                      <a:endParaRPr lang="th-TH" sz="1100" b="0" baseline="0" dirty="0">
                        <a:solidFill>
                          <a:schemeClr val="tx1"/>
                        </a:solidFill>
                        <a:effectLst/>
                        <a:latin typeface="Chulabhorn Likit Text" panose="00000500000000000000" pitchFamily="50" charset="-34"/>
                        <a:ea typeface="Cordia New"/>
                        <a:cs typeface="Chulabhorn Likit Text" panose="00000500000000000000" pitchFamily="50" charset="-34"/>
                      </a:endParaRPr>
                    </a:p>
                    <a:p>
                      <a:pPr algn="thaiDist">
                        <a:lnSpc>
                          <a:spcPct val="130000"/>
                        </a:lnSpc>
                        <a:spcAft>
                          <a:spcPts val="0"/>
                        </a:spcAft>
                      </a:pPr>
                      <a:r>
                        <a:rPr lang="th-TH" sz="1100" b="0" baseline="0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ea typeface="Cordia New"/>
                          <a:cs typeface="Chulabhorn Likit Text" panose="00000500000000000000" pitchFamily="50" charset="-34"/>
                        </a:rPr>
                        <a:t>              2.2 ระบบสารสนเทศสนับสนุนผู้ใช้บริการภายในทุนหมุนเวียน</a:t>
                      </a:r>
                    </a:p>
                    <a:p>
                      <a:pPr marL="0" marR="0" indent="0" algn="thaiDist" defTabSz="685800" rtl="0" eaLnBrk="1" fontAlgn="auto" latinLnBrk="0" hangingPunct="1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h-TH" sz="1100" b="0" baseline="0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ea typeface="Cordia New"/>
                          <a:cs typeface="Chulabhorn Likit Text" panose="00000500000000000000" pitchFamily="50" charset="-34"/>
                        </a:rPr>
                        <a:t>              2.3 ระบบสารสนเทศสนับสนุนผู้ใช้บริการภายนอกทุนหมุนเวียนและตอบสนอง</a:t>
                      </a:r>
                      <a:r>
                        <a:rPr lang="th-TH" sz="1100" b="0" baseline="0" dirty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ea typeface="Cordia New"/>
                          <a:cs typeface="Chulabhorn Likit Text" panose="00000500000000000000" pitchFamily="50" charset="-34"/>
                        </a:rPr>
                        <a:t>นโยบายดิจิทัล </a:t>
                      </a:r>
                      <a:r>
                        <a:rPr lang="th-TH" sz="1100" b="0" baseline="0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ea typeface="Cordia New"/>
                          <a:cs typeface="Chulabhorn Likit Text" panose="00000500000000000000" pitchFamily="50" charset="-34"/>
                        </a:rPr>
                        <a:t>รวมทั้งนโยบายต่าง ๆ ที่สำคัญของภาครัฐ</a:t>
                      </a:r>
                    </a:p>
                  </a:txBody>
                  <a:tcP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indent="0" algn="ctr" defTabSz="76197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th-TH" sz="800" b="1" dirty="0">
                        <a:solidFill>
                          <a:schemeClr val="tx1"/>
                        </a:solidFill>
                        <a:latin typeface="Chulabhorn Likit Text Light" panose="00000400000000000000" pitchFamily="50" charset="-34"/>
                        <a:cs typeface="Chulabhorn Likit Text Light" panose="00000400000000000000" pitchFamily="50" charset="-34"/>
                      </a:endParaRPr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th-TH" sz="800" b="0" i="0" baseline="0" dirty="0">
                        <a:solidFill>
                          <a:schemeClr val="tx1"/>
                        </a:solidFill>
                        <a:effectLst/>
                        <a:latin typeface="Chulabhorn Likit Text" panose="00000500000000000000" pitchFamily="50" charset="-34"/>
                        <a:ea typeface="Cordia New"/>
                        <a:cs typeface="Chulabhorn Likit Text" panose="00000500000000000000" pitchFamily="50" charset="-34"/>
                      </a:endParaRPr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ctr"/>
                      <a:endParaRPr lang="th-TH" sz="1100" b="0" dirty="0">
                        <a:solidFill>
                          <a:schemeClr val="tx1"/>
                        </a:solidFill>
                        <a:latin typeface="Chulabhorn Likit Text Light" panose="00000400000000000000" pitchFamily="50" charset="-34"/>
                        <a:cs typeface="Chulabhorn Likit Text Light" panose="00000400000000000000" pitchFamily="50" charset="-34"/>
                      </a:endParaRPr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ctr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endParaRPr lang="en-US" sz="1100" b="0" i="0" dirty="0">
                        <a:effectLst/>
                        <a:latin typeface="Chulabhorn Likit Text Light" panose="00000400000000000000" pitchFamily="50" charset="-34"/>
                        <a:ea typeface="Cordia New"/>
                        <a:cs typeface="Chulabhorn Likit Text Light" panose="00000400000000000000" pitchFamily="50" charset="-34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583013406"/>
                  </a:ext>
                </a:extLst>
              </a:tr>
              <a:tr h="1730715">
                <a:tc gridSpan="5">
                  <a:txBody>
                    <a:bodyPr/>
                    <a:lstStyle/>
                    <a:p>
                      <a:pPr algn="l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th-TH" sz="1100" b="1" i="0" u="sng" dirty="0" smtClean="0"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Chulabhorn Likit Text" panose="00000500000000000000" pitchFamily="50" charset="-34"/>
                          <a:ea typeface="Cordia New"/>
                          <a:cs typeface="Chulabhorn Likit Text" panose="00000500000000000000" pitchFamily="50" charset="-34"/>
                        </a:rPr>
                        <a:t>ผลงาน</a:t>
                      </a:r>
                      <a:r>
                        <a:rPr lang="th-TH" sz="1100" b="1" i="0" u="none" baseline="0" dirty="0" smtClean="0"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Chulabhorn Likit Text" panose="00000500000000000000" pitchFamily="50" charset="-34"/>
                          <a:ea typeface="Cordia New"/>
                          <a:cs typeface="Chulabhorn Likit Text" panose="00000500000000000000" pitchFamily="50" charset="-34"/>
                        </a:rPr>
                        <a:t> </a:t>
                      </a:r>
                      <a:r>
                        <a:rPr lang="en-US" sz="1100" b="1" i="0" u="none" baseline="0" dirty="0"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Chulabhorn Likit Text" panose="00000500000000000000" pitchFamily="50" charset="-34"/>
                          <a:ea typeface="Cordia New"/>
                          <a:cs typeface="Chulabhorn Likit Text" panose="00000500000000000000" pitchFamily="50" charset="-34"/>
                        </a:rPr>
                        <a:t>: </a:t>
                      </a:r>
                      <a:r>
                        <a:rPr lang="th-TH" sz="1100" b="1" i="0" dirty="0"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Chulabhorn Likit Text" panose="00000500000000000000" pitchFamily="50" charset="-34"/>
                          <a:ea typeface="Cordia New"/>
                          <a:cs typeface="Chulabhorn Likit Text" panose="00000500000000000000" pitchFamily="50" charset="-34"/>
                        </a:rPr>
                        <a:t>ได้ค่าเกณฑ์วัดระดับ </a:t>
                      </a:r>
                      <a:r>
                        <a:rPr lang="th-TH" sz="1100" b="1" i="0" dirty="0" smtClean="0"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Chulabhorn Likit Text" panose="00000500000000000000" pitchFamily="50" charset="-34"/>
                          <a:ea typeface="Cordia New"/>
                          <a:cs typeface="Chulabhorn Likit Text" panose="00000500000000000000" pitchFamily="50" charset="-34"/>
                        </a:rPr>
                        <a:t>3</a:t>
                      </a:r>
                      <a:endParaRPr lang="en-US" sz="1100" b="1" i="0" dirty="0" smtClean="0">
                        <a:solidFill>
                          <a:schemeClr val="accent6">
                            <a:lumMod val="50000"/>
                          </a:schemeClr>
                        </a:solidFill>
                        <a:effectLst/>
                        <a:latin typeface="Chulabhorn Likit Text" panose="00000500000000000000" pitchFamily="50" charset="-34"/>
                        <a:ea typeface="Cordia New"/>
                        <a:cs typeface="Chulabhorn Likit Text" panose="00000500000000000000" pitchFamily="50" charset="-34"/>
                      </a:endParaRPr>
                    </a:p>
                    <a:p>
                      <a:pPr marL="0" indent="0">
                        <a:buNone/>
                      </a:pPr>
                      <a:r>
                        <a:rPr lang="th-TH" sz="1100" kern="1200" dirty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1. ได้ดำเนินการประชุมคณะทำงานฯ เพื่อจัดทำ/ทบทวนแผนปฏิบัติการดิจิทัล (ระยะยาว) พ.ศ. 2566 – 2568  และจัดทำแผนปฏิบัติการดิจิทัล ประจำปี 2567</a:t>
                      </a:r>
                    </a:p>
                    <a:p>
                      <a:pPr marL="0" indent="0">
                        <a:buNone/>
                      </a:pPr>
                      <a:r>
                        <a:rPr lang="th-TH" sz="1100" kern="1200" dirty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    นำเสนอคณะกรรมการบริหารฯ</a:t>
                      </a:r>
                      <a:r>
                        <a:rPr lang="th-TH" sz="1100" kern="1200" baseline="0" dirty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 เพื่อขอความเห็นชอบ</a:t>
                      </a:r>
                      <a:endParaRPr lang="th-TH" sz="1100" kern="1200" dirty="0" smtClean="0">
                        <a:solidFill>
                          <a:schemeClr val="tx1"/>
                        </a:solidFill>
                        <a:effectLst/>
                        <a:latin typeface="Chulabhorn Likit Text" panose="00000500000000000000" pitchFamily="50" charset="-34"/>
                        <a:ea typeface="+mn-ea"/>
                        <a:cs typeface="Chulabhorn Likit Text" panose="00000500000000000000" pitchFamily="50" charset="-34"/>
                      </a:endParaRPr>
                    </a:p>
                    <a:p>
                      <a:pPr marL="0" indent="0">
                        <a:buNone/>
                      </a:pPr>
                      <a:r>
                        <a:rPr lang="th-TH" sz="1100" kern="1200" dirty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2. สกส.</a:t>
                      </a:r>
                      <a:r>
                        <a:rPr lang="th-TH" sz="1100" kern="1200" baseline="0" dirty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 </a:t>
                      </a:r>
                      <a:r>
                        <a:rPr lang="th-TH" sz="1100" kern="1200" dirty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มีระบบสารสนเทศที่สนับสนุนการตัดสินใจของผู้บริหาร (</a:t>
                      </a:r>
                      <a:r>
                        <a:rPr lang="en-US" sz="1100" kern="1200" dirty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EIS</a:t>
                      </a:r>
                      <a:r>
                        <a:rPr lang="th-TH" sz="1100" kern="1200" dirty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) โดยระบบจะประมวลผลข้อมูลทุกสิ้นเดือน และนำเสนอในรูปแบบกราฟ</a:t>
                      </a:r>
                      <a:r>
                        <a:rPr lang="th-TH" sz="1100" kern="1200" baseline="0" dirty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, ตาราง</a:t>
                      </a:r>
                      <a:endParaRPr lang="th-TH" sz="1100" kern="1200" dirty="0" smtClean="0">
                        <a:solidFill>
                          <a:schemeClr val="tx1"/>
                        </a:solidFill>
                        <a:effectLst/>
                        <a:latin typeface="Chulabhorn Likit Text" panose="00000500000000000000" pitchFamily="50" charset="-34"/>
                        <a:ea typeface="+mn-ea"/>
                        <a:cs typeface="Chulabhorn Likit Text" panose="00000500000000000000" pitchFamily="50" charset="-34"/>
                      </a:endParaRPr>
                    </a:p>
                    <a:p>
                      <a:pPr marL="0" indent="0" algn="thaiDist">
                        <a:buNone/>
                      </a:pPr>
                      <a:r>
                        <a:rPr lang="th-TH" sz="1100" kern="1200" baseline="0" dirty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    สกส. มีระบบสารสนเทศที่สนับสนุนผู้ใช้บริการภายใน คือ </a:t>
                      </a:r>
                      <a:r>
                        <a:rPr lang="th-TH" sz="1100" kern="1200" dirty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โปรแกรมจัดการทะเบียนลูกหนี้ (</a:t>
                      </a:r>
                      <a:r>
                        <a:rPr lang="en-US" sz="1100" kern="1200" dirty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Smart Account Receivable Application</a:t>
                      </a:r>
                      <a:r>
                        <a:rPr lang="th-TH" sz="1100" kern="1200" dirty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) บริหารงานกองทุน</a:t>
                      </a:r>
                    </a:p>
                    <a:p>
                      <a:r>
                        <a:rPr lang="th-TH" sz="1100" kern="1200" baseline="0" dirty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    </a:t>
                      </a:r>
                      <a:r>
                        <a:rPr lang="th-TH" sz="1100" kern="1200" dirty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สกส. มีระบบสารสนเทศที่สนับสนุนผู้ใช้บริการภายนอกทุนหมุนเวียน คือ 1. เว็บไซต์กองทุนพัฒนาบทบาทสตรี </a:t>
                      </a:r>
                      <a:r>
                        <a:rPr lang="en-US" sz="1100" kern="1200" dirty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2</a:t>
                      </a:r>
                      <a:r>
                        <a:rPr lang="th-TH" sz="1100" kern="1200" dirty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. เว็บไซต์คลังข้อมูลกลุ่มอาชีพของสมาชิก</a:t>
                      </a:r>
                    </a:p>
                    <a:p>
                      <a:r>
                        <a:rPr lang="th-TH" sz="1100" kern="1200" dirty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    กองทุนพัฒนาบทบาทสตรี</a:t>
                      </a:r>
                    </a:p>
                    <a:p>
                      <a:pPr>
                        <a:spcBef>
                          <a:spcPts val="0"/>
                        </a:spcBef>
                      </a:pPr>
                      <a:r>
                        <a:rPr lang="th-TH" sz="1100" b="0" i="0" u="sng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  <a:effectLst/>
                          <a:latin typeface="Chulabhorn Likit Text" panose="00000500000000000000" pitchFamily="50" charset="-34"/>
                          <a:ea typeface="Cordia New"/>
                          <a:cs typeface="Chulabhorn Likit Text" panose="00000500000000000000" pitchFamily="50" charset="-34"/>
                        </a:rPr>
                        <a:t>แผนงาน</a:t>
                      </a:r>
                      <a:r>
                        <a:rPr lang="th-TH" sz="1100" b="0" i="0" u="none" baseline="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  <a:effectLst/>
                          <a:latin typeface="Chulabhorn Likit Text" panose="00000500000000000000" pitchFamily="50" charset="-34"/>
                          <a:ea typeface="Cordia New"/>
                          <a:cs typeface="Chulabhorn Likit Text" panose="00000500000000000000" pitchFamily="50" charset="-34"/>
                        </a:rPr>
                        <a:t> </a:t>
                      </a:r>
                      <a:r>
                        <a:rPr lang="en-US" sz="1100" b="0" i="0" u="none" baseline="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  <a:effectLst/>
                          <a:latin typeface="Chulabhorn Likit Text" panose="00000500000000000000" pitchFamily="50" charset="-34"/>
                          <a:ea typeface="Cordia New"/>
                          <a:cs typeface="Chulabhorn Likit Text" panose="00000500000000000000" pitchFamily="50" charset="-34"/>
                        </a:rPr>
                        <a:t>:</a:t>
                      </a:r>
                      <a:r>
                        <a:rPr lang="th-TH" sz="1100" b="0" i="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  <a:effectLst/>
                          <a:latin typeface="Chulabhorn Likit Text" panose="00000500000000000000" pitchFamily="50" charset="-34"/>
                          <a:ea typeface="Cordia New"/>
                          <a:cs typeface="Chulabhorn Likit Text" panose="00000500000000000000" pitchFamily="50" charset="-34"/>
                        </a:rPr>
                        <a:t>    </a:t>
                      </a:r>
                      <a:endParaRPr lang="en-US" sz="1100" b="0" i="0" dirty="0">
                        <a:solidFill>
                          <a:schemeClr val="accent1">
                            <a:lumMod val="50000"/>
                          </a:schemeClr>
                        </a:solidFill>
                        <a:effectLst/>
                        <a:latin typeface="Chulabhorn Likit Text" panose="00000500000000000000" pitchFamily="50" charset="-34"/>
                        <a:ea typeface="Cordia New"/>
                        <a:cs typeface="Chulabhorn Likit Text" panose="00000500000000000000" pitchFamily="50" charset="-34"/>
                      </a:endParaRPr>
                    </a:p>
                    <a:p>
                      <a:pPr algn="thaiDist"/>
                      <a:r>
                        <a:rPr lang="th-TH" sz="1100" b="0" i="0" dirty="0">
                          <a:solidFill>
                            <a:schemeClr val="accent1">
                              <a:lumMod val="50000"/>
                            </a:schemeClr>
                          </a:solidFill>
                          <a:effectLst/>
                          <a:latin typeface="Chulabhorn Likit Text" panose="00000500000000000000" pitchFamily="50" charset="-34"/>
                          <a:ea typeface="Cordia New"/>
                          <a:cs typeface="Chulabhorn Likit Text" panose="00000500000000000000" pitchFamily="50" charset="-34"/>
                        </a:rPr>
                        <a:t>  </a:t>
                      </a:r>
                      <a:r>
                        <a:rPr lang="th-TH" sz="1100" kern="1200" dirty="0">
                          <a:solidFill>
                            <a:schemeClr val="accent1">
                              <a:lumMod val="50000"/>
                            </a:schemeClr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- </a:t>
                      </a:r>
                      <a:r>
                        <a:rPr lang="th-TH" sz="1100" kern="12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สกส.</a:t>
                      </a:r>
                      <a:r>
                        <a:rPr lang="th-TH" sz="1100" kern="1200" baseline="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 นำเสนอคณะกรรมการฯ เพื่อขอความเห็นชอบแผน</a:t>
                      </a:r>
                      <a:r>
                        <a:rPr lang="th-TH" sz="1100" kern="12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ปฏิบัติการดิจิทัล (ระยะยาว) พ.ศ. 2566 </a:t>
                      </a:r>
                      <a:r>
                        <a:rPr lang="th-TH" sz="1100" kern="1200" baseline="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- 2568 และ</a:t>
                      </a:r>
                      <a:r>
                        <a:rPr lang="th-TH" sz="1100" kern="12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แผนปฏิบัติการดิจิทัล ประจำปี </a:t>
                      </a:r>
                      <a:r>
                        <a:rPr lang="en-US" sz="1100" kern="12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256</a:t>
                      </a:r>
                      <a:r>
                        <a:rPr lang="th-TH" sz="1100" kern="12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7 </a:t>
                      </a:r>
                    </a:p>
                    <a:p>
                      <a:pPr algn="thaiDist"/>
                      <a:r>
                        <a:rPr lang="th-TH" sz="1100" kern="12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ในเดือนพฤษภาคม 2566</a:t>
                      </a:r>
                      <a:endParaRPr lang="en-US" sz="1100" kern="1200" dirty="0">
                        <a:solidFill>
                          <a:schemeClr val="accent1">
                            <a:lumMod val="50000"/>
                          </a:schemeClr>
                        </a:solidFill>
                        <a:effectLst/>
                        <a:latin typeface="Chulabhorn Likit Text" panose="00000500000000000000" pitchFamily="50" charset="-34"/>
                        <a:ea typeface="+mn-ea"/>
                        <a:cs typeface="Chulabhorn Likit Text" panose="00000500000000000000" pitchFamily="50" charset="-34"/>
                      </a:endParaRPr>
                    </a:p>
                  </a:txBody>
                  <a:tcP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th-TH" sz="1100" dirty="0">
                        <a:latin typeface="Chulabhorn Likit Text Light" panose="00000400000000000000" pitchFamily="50" charset="-34"/>
                        <a:cs typeface="Chulabhorn Likit Text Light" panose="00000400000000000000" pitchFamily="50" charset="-34"/>
                      </a:endParaRPr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th-TH" sz="1100" dirty="0">
                        <a:latin typeface="Chulabhorn Likit Text Light" panose="00000400000000000000" pitchFamily="50" charset="-34"/>
                        <a:cs typeface="Chulabhorn Likit Text Light" panose="00000400000000000000" pitchFamily="50" charset="-34"/>
                      </a:endParaRPr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th-TH" sz="1100" dirty="0">
                        <a:latin typeface="Chulabhorn Likit Text Light" panose="00000400000000000000" pitchFamily="50" charset="-34"/>
                        <a:cs typeface="Chulabhorn Likit Text Light" panose="00000400000000000000" pitchFamily="50" charset="-34"/>
                      </a:endParaRPr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th-TH" sz="1100" dirty="0">
                        <a:latin typeface="Chulabhorn Likit Text Light" panose="00000400000000000000" pitchFamily="50" charset="-34"/>
                        <a:cs typeface="Chulabhorn Likit Text Light" panose="00000400000000000000" pitchFamily="50" charset="-34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973220223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89395059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สี่เหลี่ยมผืนผ้า 5"/>
          <p:cNvSpPr/>
          <p:nvPr/>
        </p:nvSpPr>
        <p:spPr>
          <a:xfrm>
            <a:off x="0" y="457614"/>
            <a:ext cx="10160000" cy="148589"/>
          </a:xfrm>
          <a:prstGeom prst="rect">
            <a:avLst/>
          </a:prstGeom>
          <a:solidFill>
            <a:srgbClr val="FFC000"/>
          </a:solidFill>
          <a:ln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/>
          </a:p>
        </p:txBody>
      </p:sp>
      <p:graphicFrame>
        <p:nvGraphicFramePr>
          <p:cNvPr id="7" name="Table 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374511843"/>
              </p:ext>
            </p:extLst>
          </p:nvPr>
        </p:nvGraphicFramePr>
        <p:xfrm>
          <a:off x="-11289" y="633682"/>
          <a:ext cx="10163333" cy="5081318"/>
        </p:xfrm>
        <a:graphic>
          <a:graphicData uri="http://schemas.openxmlformats.org/drawingml/2006/table">
            <a:tbl>
              <a:tblPr firstRow="1" bandRow="1"/>
              <a:tblGrid>
                <a:gridCol w="1016333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343817"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  <a:defRPr sz="1400" b="1" i="0" u="none" strike="noStrike" cap="none">
                          <a:solidFill>
                            <a:schemeClr val="lt1"/>
                          </a:solidFill>
                          <a:latin typeface="TH Chakra Petch"/>
                          <a:cs typeface="TH Chakra Petch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  <a:defRPr sz="1400" b="1" i="0" u="none" strike="noStrike" cap="none">
                          <a:solidFill>
                            <a:schemeClr val="lt1"/>
                          </a:solidFill>
                          <a:latin typeface="TH Chakra Petch"/>
                          <a:cs typeface="TH Chakra Petch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  <a:defRPr sz="1400" b="1" i="0" u="none" strike="noStrike" cap="none">
                          <a:solidFill>
                            <a:schemeClr val="lt1"/>
                          </a:solidFill>
                          <a:latin typeface="TH Chakra Petch"/>
                          <a:cs typeface="TH Chakra Petch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  <a:defRPr sz="1400" b="1" i="0" u="none" strike="noStrike" cap="none">
                          <a:solidFill>
                            <a:schemeClr val="lt1"/>
                          </a:solidFill>
                          <a:latin typeface="TH Chakra Petch"/>
                          <a:cs typeface="TH Chakra Petch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  <a:defRPr sz="1400" b="1" i="0" u="none" strike="noStrike" cap="none">
                          <a:solidFill>
                            <a:schemeClr val="lt1"/>
                          </a:solidFill>
                          <a:latin typeface="TH Chakra Petch"/>
                          <a:cs typeface="TH Chakra Petch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  <a:defRPr sz="1400" b="1" i="0" u="none" strike="noStrike" cap="none">
                          <a:solidFill>
                            <a:schemeClr val="lt1"/>
                          </a:solidFill>
                          <a:latin typeface="TH Chakra Petch"/>
                          <a:cs typeface="TH Chakra Petch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  <a:defRPr sz="1400" b="1" i="0" u="none" strike="noStrike" cap="none">
                          <a:solidFill>
                            <a:schemeClr val="lt1"/>
                          </a:solidFill>
                          <a:latin typeface="TH Chakra Petch"/>
                          <a:cs typeface="TH Chakra Petch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  <a:defRPr sz="1400" b="1" i="0" u="none" strike="noStrike" cap="none">
                          <a:solidFill>
                            <a:schemeClr val="lt1"/>
                          </a:solidFill>
                          <a:latin typeface="TH Chakra Petch"/>
                          <a:cs typeface="TH Chakra Petch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  <a:defRPr sz="1400" b="1" i="0" u="none" strike="noStrike" cap="none">
                          <a:solidFill>
                            <a:schemeClr val="lt1"/>
                          </a:solidFill>
                          <a:latin typeface="TH Chakra Petch"/>
                          <a:cs typeface="TH Chakra Petch"/>
                          <a:sym typeface="Arial"/>
                        </a:defRPr>
                      </a:lvl9pPr>
                    </a:lstStyle>
                    <a:p>
                      <a:pPr algn="ctr"/>
                      <a:r>
                        <a:rPr lang="th-TH" sz="14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การประเมินผลการดำเนินงานทุนหมุนเวียน</a:t>
                      </a:r>
                      <a:r>
                        <a:rPr lang="th-TH" sz="140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ประจำปีบัญชี </a:t>
                      </a:r>
                      <a:r>
                        <a:rPr lang="th-TH" sz="140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2566</a:t>
                      </a:r>
                      <a:endParaRPr lang="en-US" sz="1400" dirty="0">
                        <a:ln>
                          <a:noFill/>
                        </a:ln>
                        <a:solidFill>
                          <a:schemeClr val="tx1"/>
                        </a:solidFill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T="60960" marB="60960" anchor="ctr">
                    <a:lnL w="12700" cmpd="sng">
                      <a:solidFill>
                        <a:sysClr val="window" lastClr="FFFFFF"/>
                      </a:solidFill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ysClr val="window" lastClr="FFFFFF"/>
                      </a:solidFill>
                    </a:lnT>
                    <a:lnB w="381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BDCC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737501"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  <a:defRPr sz="1400" b="0" i="0" u="none" strike="noStrike" cap="none">
                          <a:solidFill>
                            <a:schemeClr val="dk1"/>
                          </a:solidFill>
                          <a:latin typeface="TH Chakra Petch"/>
                          <a:cs typeface="TH Chakra Petch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  <a:defRPr sz="1400" b="0" i="0" u="none" strike="noStrike" cap="none">
                          <a:solidFill>
                            <a:schemeClr val="dk1"/>
                          </a:solidFill>
                          <a:latin typeface="TH Chakra Petch"/>
                          <a:cs typeface="TH Chakra Petch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  <a:defRPr sz="1400" b="0" i="0" u="none" strike="noStrike" cap="none">
                          <a:solidFill>
                            <a:schemeClr val="dk1"/>
                          </a:solidFill>
                          <a:latin typeface="TH Chakra Petch"/>
                          <a:cs typeface="TH Chakra Petch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  <a:defRPr sz="1400" b="0" i="0" u="none" strike="noStrike" cap="none">
                          <a:solidFill>
                            <a:schemeClr val="dk1"/>
                          </a:solidFill>
                          <a:latin typeface="TH Chakra Petch"/>
                          <a:cs typeface="TH Chakra Petch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  <a:defRPr sz="1400" b="0" i="0" u="none" strike="noStrike" cap="none">
                          <a:solidFill>
                            <a:schemeClr val="dk1"/>
                          </a:solidFill>
                          <a:latin typeface="TH Chakra Petch"/>
                          <a:cs typeface="TH Chakra Petch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  <a:defRPr sz="1400" b="0" i="0" u="none" strike="noStrike" cap="none">
                          <a:solidFill>
                            <a:schemeClr val="dk1"/>
                          </a:solidFill>
                          <a:latin typeface="TH Chakra Petch"/>
                          <a:cs typeface="TH Chakra Petch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  <a:defRPr sz="1400" b="0" i="0" u="none" strike="noStrike" cap="none">
                          <a:solidFill>
                            <a:schemeClr val="dk1"/>
                          </a:solidFill>
                          <a:latin typeface="TH Chakra Petch"/>
                          <a:cs typeface="TH Chakra Petch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  <a:defRPr sz="1400" b="0" i="0" u="none" strike="noStrike" cap="none">
                          <a:solidFill>
                            <a:schemeClr val="dk1"/>
                          </a:solidFill>
                          <a:latin typeface="TH Chakra Petch"/>
                          <a:cs typeface="TH Chakra Petch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  <a:defRPr sz="1400" b="0" i="0" u="none" strike="noStrike" cap="none">
                          <a:solidFill>
                            <a:schemeClr val="dk1"/>
                          </a:solidFill>
                          <a:latin typeface="TH Chakra Petch"/>
                          <a:cs typeface="TH Chakra Petch"/>
                          <a:sym typeface="Arial"/>
                        </a:defRPr>
                      </a:lvl9pPr>
                    </a:lstStyle>
                    <a:p>
                      <a:pPr>
                        <a:lnSpc>
                          <a:spcPct val="110000"/>
                        </a:lnSpc>
                        <a:spcAft>
                          <a:spcPts val="100"/>
                        </a:spcAft>
                      </a:pPr>
                      <a:r>
                        <a:rPr lang="th-TH" sz="1300" b="1" dirty="0" smtClean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ด้านที่</a:t>
                      </a:r>
                      <a:r>
                        <a:rPr lang="th-TH" sz="1300" b="1" baseline="0" dirty="0" smtClean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5 การปฏิบัติงานของคณะกรรมการ ผู้บริหารทุนหมุนเวียน พนักงาน และลูกจ้าง</a:t>
                      </a:r>
                      <a:endParaRPr lang="th-TH" sz="1300" baseline="0" dirty="0" smtClean="0">
                        <a:solidFill>
                          <a:schemeClr val="tx1"/>
                        </a:solidFill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  <a:p>
                      <a:pPr>
                        <a:lnSpc>
                          <a:spcPct val="110000"/>
                        </a:lnSpc>
                        <a:spcAft>
                          <a:spcPts val="50"/>
                        </a:spcAft>
                      </a:pPr>
                      <a:r>
                        <a:rPr lang="th-TH" sz="1300" b="1" baseline="0" dirty="0" smtClean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  ตัวชี้วัดที่ 5.1 บทบาทคณะกรรมการบริหารทุนหมุนเวียน</a:t>
                      </a:r>
                      <a:endParaRPr lang="th-TH" sz="1300" baseline="0" dirty="0" smtClean="0">
                        <a:solidFill>
                          <a:schemeClr val="tx1"/>
                        </a:solidFill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  <a:p>
                      <a:endParaRPr lang="th-TH" sz="1400" baseline="0" dirty="0">
                        <a:solidFill>
                          <a:srgbClr val="002060"/>
                        </a:solidFill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  <a:p>
                      <a:pPr marL="342900" marR="0" indent="-34290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Char char="-"/>
                        <a:tabLst/>
                        <a:defRPr/>
                      </a:pPr>
                      <a:endParaRPr lang="en-US" sz="1400" b="0" i="0" u="none" strike="noStrike" kern="1200" cap="none" dirty="0">
                        <a:solidFill>
                          <a:srgbClr val="002060"/>
                        </a:solidFill>
                        <a:effectLst/>
                        <a:latin typeface="Chulabhorn Likit Text" panose="00000500000000000000" pitchFamily="50" charset="-34"/>
                        <a:ea typeface="+mn-ea"/>
                        <a:cs typeface="Chulabhorn Likit Text" panose="00000500000000000000" pitchFamily="50" charset="-34"/>
                        <a:sym typeface="Arial"/>
                      </a:endParaRPr>
                    </a:p>
                    <a:p>
                      <a:endParaRPr lang="th-TH" sz="1400" baseline="0" dirty="0">
                        <a:solidFill>
                          <a:srgbClr val="002060"/>
                        </a:solidFill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  <a:p>
                      <a:endParaRPr lang="th-TH" sz="1400" baseline="0" dirty="0">
                        <a:solidFill>
                          <a:srgbClr val="002060"/>
                        </a:solidFill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  <a:p>
                      <a:endParaRPr lang="th-TH" sz="1400" baseline="0" dirty="0">
                        <a:solidFill>
                          <a:srgbClr val="002060"/>
                        </a:solidFill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  <a:p>
                      <a:endParaRPr lang="th-TH" sz="1400" baseline="0" dirty="0"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  <a:p>
                      <a:endParaRPr lang="th-TH" sz="1400" baseline="0" dirty="0"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  <a:p>
                      <a:endParaRPr lang="th-TH" sz="1400" baseline="0" dirty="0"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  <a:p>
                      <a:endParaRPr lang="th-TH" sz="1400" baseline="0" dirty="0"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  <a:p>
                      <a:endParaRPr lang="th-TH" sz="1400" baseline="0" dirty="0"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  <a:p>
                      <a:endParaRPr lang="th-TH" sz="1400" baseline="0" dirty="0"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  <a:p>
                      <a:endParaRPr lang="th-TH" sz="1400" baseline="0" dirty="0"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  <a:p>
                      <a:endParaRPr lang="th-TH" sz="1400" baseline="0" dirty="0"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  <a:p>
                      <a:endParaRPr lang="th-TH" sz="1400" baseline="0" dirty="0"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  <a:p>
                      <a:endParaRPr lang="th-TH" sz="1400" baseline="0" dirty="0"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  <a:p>
                      <a:endParaRPr lang="en-US" sz="1400" dirty="0"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  <a:p>
                      <a:endParaRPr lang="th-TH" sz="1400" b="1" baseline="0" dirty="0"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  <a:p>
                      <a:endParaRPr lang="en-US" sz="1400" b="1" dirty="0"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T="60960" marB="60960">
                    <a:lnL w="12700" cmpd="sng">
                      <a:solidFill>
                        <a:sysClr val="window" lastClr="FFFFFF"/>
                      </a:solidFill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mpd="sng">
                      <a:solidFill>
                        <a:sysClr val="window" lastClr="FFFFFF"/>
                      </a:solidFill>
                    </a:lnT>
                    <a:lnB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14" name="สี่เหลี่ยมผืนผ้า 13">
            <a:extLst>
              <a:ext uri="{FF2B5EF4-FFF2-40B4-BE49-F238E27FC236}">
                <a16:creationId xmlns:a16="http://schemas.microsoft.com/office/drawing/2014/main" id="{A781E517-4637-40C4-B7D4-9F1B3AC17568}"/>
              </a:ext>
            </a:extLst>
          </p:cNvPr>
          <p:cNvSpPr/>
          <p:nvPr/>
        </p:nvSpPr>
        <p:spPr>
          <a:xfrm>
            <a:off x="-7955" y="-13815"/>
            <a:ext cx="10160000" cy="469644"/>
          </a:xfrm>
          <a:prstGeom prst="rect">
            <a:avLst/>
          </a:prstGeom>
          <a:solidFill>
            <a:srgbClr val="002060"/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lnSpc>
                <a:spcPct val="150000"/>
              </a:lnSpc>
            </a:pPr>
            <a:r>
              <a:rPr lang="th-TH" sz="2000" b="1" dirty="0" smtClean="0">
                <a:solidFill>
                  <a:schemeClr val="bg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4.3 </a:t>
            </a:r>
            <a:r>
              <a:rPr lang="th-TH" sz="2000" b="1" dirty="0">
                <a:solidFill>
                  <a:schemeClr val="bg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รายงานผลการดำเนินงานการประเมินผลการดำเนินงานทุนหมุนเวียน ประจำปี </a:t>
            </a:r>
            <a:r>
              <a:rPr lang="th-TH" sz="2000" b="1" dirty="0" smtClean="0">
                <a:solidFill>
                  <a:schemeClr val="bg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2566</a:t>
            </a:r>
            <a:endParaRPr lang="th-TH" sz="2000" dirty="0">
              <a:latin typeface="Chulabhorn Likit Text" panose="00000500000000000000" pitchFamily="50" charset="-34"/>
              <a:cs typeface="Chulabhorn Likit Text" panose="00000500000000000000" pitchFamily="50" charset="-34"/>
            </a:endParaRPr>
          </a:p>
        </p:txBody>
      </p:sp>
      <p:graphicFrame>
        <p:nvGraphicFramePr>
          <p:cNvPr id="8" name="Table 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811204619"/>
              </p:ext>
            </p:extLst>
          </p:nvPr>
        </p:nvGraphicFramePr>
        <p:xfrm>
          <a:off x="688623" y="1527860"/>
          <a:ext cx="9121422" cy="415059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783385">
                  <a:extLst>
                    <a:ext uri="{9D8B030D-6E8A-4147-A177-3AD203B41FA5}">
                      <a16:colId xmlns:a16="http://schemas.microsoft.com/office/drawing/2014/main" val="3410341719"/>
                    </a:ext>
                  </a:extLst>
                </a:gridCol>
                <a:gridCol w="1760293">
                  <a:extLst>
                    <a:ext uri="{9D8B030D-6E8A-4147-A177-3AD203B41FA5}">
                      <a16:colId xmlns:a16="http://schemas.microsoft.com/office/drawing/2014/main" val="1621477982"/>
                    </a:ext>
                  </a:extLst>
                </a:gridCol>
                <a:gridCol w="1855962">
                  <a:extLst>
                    <a:ext uri="{9D8B030D-6E8A-4147-A177-3AD203B41FA5}">
                      <a16:colId xmlns:a16="http://schemas.microsoft.com/office/drawing/2014/main" val="1015637610"/>
                    </a:ext>
                  </a:extLst>
                </a:gridCol>
                <a:gridCol w="1798562">
                  <a:extLst>
                    <a:ext uri="{9D8B030D-6E8A-4147-A177-3AD203B41FA5}">
                      <a16:colId xmlns:a16="http://schemas.microsoft.com/office/drawing/2014/main" val="712561912"/>
                    </a:ext>
                  </a:extLst>
                </a:gridCol>
                <a:gridCol w="1923220">
                  <a:extLst>
                    <a:ext uri="{9D8B030D-6E8A-4147-A177-3AD203B41FA5}">
                      <a16:colId xmlns:a16="http://schemas.microsoft.com/office/drawing/2014/main" val="1698986556"/>
                    </a:ext>
                  </a:extLst>
                </a:gridCol>
              </a:tblGrid>
              <a:tr h="267974">
                <a:tc gridSpan="5">
                  <a:txBody>
                    <a:bodyPr/>
                    <a:lstStyle/>
                    <a:p>
                      <a:pPr algn="ctr"/>
                      <a:r>
                        <a:rPr lang="th-TH" sz="1200" dirty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เกณฑ์การวัด</a:t>
                      </a:r>
                    </a:p>
                  </a:txBody>
                  <a:tcPr>
                    <a:solidFill>
                      <a:srgbClr val="E8ABB5">
                        <a:alpha val="70000"/>
                      </a:srgb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th-TH" sz="1100" dirty="0">
                        <a:solidFill>
                          <a:schemeClr val="tx1"/>
                        </a:solidFill>
                        <a:latin typeface="Chulabhorn Likit Text Light" panose="00000400000000000000" pitchFamily="50" charset="-34"/>
                        <a:cs typeface="Chulabhorn Likit Text Light" panose="00000400000000000000" pitchFamily="50" charset="-34"/>
                      </a:endParaRPr>
                    </a:p>
                  </a:txBody>
                  <a:tcPr>
                    <a:solidFill>
                      <a:srgbClr val="D6D2C4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th-TH" sz="1100" dirty="0">
                        <a:solidFill>
                          <a:schemeClr val="tx1"/>
                        </a:solidFill>
                        <a:latin typeface="Chulabhorn Likit Text Light" panose="00000400000000000000" pitchFamily="50" charset="-34"/>
                        <a:cs typeface="Chulabhorn Likit Text Light" panose="00000400000000000000" pitchFamily="50" charset="-34"/>
                      </a:endParaRPr>
                    </a:p>
                  </a:txBody>
                  <a:tcP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th-TH" sz="1100" dirty="0">
                        <a:solidFill>
                          <a:schemeClr val="tx1"/>
                        </a:solidFill>
                        <a:latin typeface="Chulabhorn Likit Text Light" panose="00000400000000000000" pitchFamily="50" charset="-34"/>
                        <a:cs typeface="Chulabhorn Likit Text Light" panose="00000400000000000000" pitchFamily="50" charset="-34"/>
                      </a:endParaRPr>
                    </a:p>
                  </a:txBody>
                  <a:tcP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th-TH" sz="1100" dirty="0">
                        <a:solidFill>
                          <a:schemeClr val="tx1"/>
                        </a:solidFill>
                        <a:latin typeface="Chulabhorn Likit Text Light" panose="00000400000000000000" pitchFamily="50" charset="-34"/>
                        <a:cs typeface="Chulabhorn Likit Text Light" panose="00000400000000000000" pitchFamily="50" charset="-34"/>
                      </a:endParaRPr>
                    </a:p>
                  </a:txBody>
                  <a:tcPr>
                    <a:solidFill>
                      <a:srgbClr val="4EDEB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68288180"/>
                  </a:ext>
                </a:extLst>
              </a:tr>
              <a:tr h="267974">
                <a:tc>
                  <a:txBody>
                    <a:bodyPr/>
                    <a:lstStyle/>
                    <a:p>
                      <a:pPr algn="ctr"/>
                      <a:r>
                        <a:rPr lang="th-TH" sz="1200" b="1" dirty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ระดับ 1</a:t>
                      </a:r>
                    </a:p>
                  </a:txBody>
                  <a:tcPr anchor="ctr">
                    <a:solidFill>
                      <a:srgbClr val="E8ABB5">
                        <a:alpha val="6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th-TH" sz="1200" b="1" dirty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ระดับ 2</a:t>
                      </a:r>
                    </a:p>
                  </a:txBody>
                  <a:tcPr anchor="ctr">
                    <a:solidFill>
                      <a:srgbClr val="D6D2C4">
                        <a:alpha val="6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th-TH" sz="1200" b="1" dirty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ระดับ 3</a:t>
                      </a:r>
                    </a:p>
                  </a:txBody>
                  <a:tcPr>
                    <a:solidFill>
                      <a:schemeClr val="accent6">
                        <a:lumMod val="40000"/>
                        <a:lumOff val="60000"/>
                        <a:alpha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th-TH" sz="1200" b="1" dirty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ระดับ 4</a:t>
                      </a:r>
                    </a:p>
                  </a:txBody>
                  <a:tcPr>
                    <a:solidFill>
                      <a:schemeClr val="accent2">
                        <a:lumMod val="40000"/>
                        <a:lumOff val="60000"/>
                        <a:alpha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th-TH" sz="1200" b="1" dirty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ระดับ 5</a:t>
                      </a:r>
                    </a:p>
                  </a:txBody>
                  <a:tcPr>
                    <a:solidFill>
                      <a:schemeClr val="accent1">
                        <a:lumMod val="40000"/>
                        <a:lumOff val="60000"/>
                        <a:alpha val="6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55606659"/>
                  </a:ext>
                </a:extLst>
              </a:tr>
              <a:tr h="267974">
                <a:tc>
                  <a:txBody>
                    <a:bodyPr/>
                    <a:lstStyle/>
                    <a:p>
                      <a:pPr marL="0" marR="0" indent="0" algn="ctr" defTabSz="76197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th-TH" sz="1200" b="1" dirty="0">
                        <a:solidFill>
                          <a:srgbClr val="002060"/>
                        </a:solidFill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th-TH" sz="1200" b="1" dirty="0">
                        <a:solidFill>
                          <a:schemeClr val="accent6">
                            <a:lumMod val="75000"/>
                          </a:schemeClr>
                        </a:solidFill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761970" rtl="0" eaLnBrk="1" fontAlgn="auto" latinLnBrk="0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h-TH" sz="1200" b="1" dirty="0" smtClean="0">
                          <a:solidFill>
                            <a:schemeClr val="accent6">
                              <a:lumMod val="50000"/>
                            </a:schemeClr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3</a:t>
                      </a:r>
                      <a:endParaRPr lang="th-TH" sz="1200" b="1" dirty="0">
                        <a:solidFill>
                          <a:schemeClr val="accent6">
                            <a:lumMod val="50000"/>
                          </a:schemeClr>
                        </a:solidFill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68580" marR="68580" marT="0" marB="0" anchor="ctr">
                    <a:solidFill>
                      <a:srgbClr val="E7E6E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th-TH" sz="1200" b="1" dirty="0">
                        <a:solidFill>
                          <a:srgbClr val="002060"/>
                        </a:solidFill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kern="1200" dirty="0">
                        <a:solidFill>
                          <a:srgbClr val="002060"/>
                        </a:solidFill>
                        <a:effectLst/>
                        <a:latin typeface="Chulabhorn Likit Text" panose="00000500000000000000" pitchFamily="50" charset="-34"/>
                        <a:ea typeface="+mn-ea"/>
                        <a:cs typeface="Chulabhorn Likit Text" panose="00000500000000000000" pitchFamily="50" charset="-34"/>
                      </a:endParaRPr>
                    </a:p>
                  </a:txBody>
                  <a:tcPr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18552377"/>
                  </a:ext>
                </a:extLst>
              </a:tr>
              <a:tr h="1268413">
                <a:tc gridSpan="5">
                  <a:txBody>
                    <a:bodyPr/>
                    <a:lstStyle/>
                    <a:p>
                      <a:pPr algn="thaiDi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th-TH" sz="1100" b="0" baseline="0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- เกณฑ์การประเมิน ดังนี้</a:t>
                      </a:r>
                    </a:p>
                    <a:p>
                      <a:pPr algn="thaiDi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th-TH" sz="1100" b="0" baseline="0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ea typeface="Cordia New"/>
                          <a:cs typeface="Chulabhorn Likit Text" panose="00000500000000000000" pitchFamily="50" charset="-34"/>
                        </a:rPr>
                        <a:t>   1. จัดให้มีหรือทบทวนแผนปฏิบัติการระยะยาว (3-5 ปี) และแผนปฏิบัติการ ประจำปีบัญชี </a:t>
                      </a:r>
                      <a:r>
                        <a:rPr lang="th-TH" sz="1100" b="0" baseline="0" dirty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ea typeface="Cordia New"/>
                          <a:cs typeface="Chulabhorn Likit Text" panose="00000500000000000000" pitchFamily="50" charset="-34"/>
                        </a:rPr>
                        <a:t>2567</a:t>
                      </a:r>
                      <a:endParaRPr lang="th-TH" sz="1100" b="0" baseline="0" dirty="0">
                        <a:solidFill>
                          <a:schemeClr val="tx1"/>
                        </a:solidFill>
                        <a:effectLst/>
                        <a:latin typeface="Chulabhorn Likit Text" panose="00000500000000000000" pitchFamily="50" charset="-34"/>
                        <a:ea typeface="Cordia New"/>
                        <a:cs typeface="Chulabhorn Likit Text" panose="00000500000000000000" pitchFamily="50" charset="-34"/>
                      </a:endParaRPr>
                    </a:p>
                    <a:p>
                      <a:pPr algn="thaiDi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th-TH" sz="1100" b="0" baseline="0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ea typeface="Cordia New"/>
                          <a:cs typeface="Chulabhorn Likit Text" panose="00000500000000000000" pitchFamily="50" charset="-34"/>
                        </a:rPr>
                        <a:t>   2. การติดตามระบบการบริหารจัดการที่สำคัญ และผลการปฏิบัติงานตามภารกิจของทุนหมุนเวียน</a:t>
                      </a:r>
                    </a:p>
                    <a:p>
                      <a:pPr algn="thaiDi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th-TH" sz="1100" b="0" baseline="0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ea typeface="Cordia New"/>
                          <a:cs typeface="Chulabhorn Likit Text" panose="00000500000000000000" pitchFamily="50" charset="-34"/>
                        </a:rPr>
                        <a:t>   3. การจัดให้มีระบบประเมินผลผู้บริหารทุนหมุนเวียน</a:t>
                      </a:r>
                    </a:p>
                    <a:p>
                      <a:pPr algn="thaiDi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th-TH" sz="1100" b="0" baseline="0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ea typeface="Cordia New"/>
                          <a:cs typeface="Chulabhorn Likit Text" panose="00000500000000000000" pitchFamily="50" charset="-34"/>
                        </a:rPr>
                        <a:t>   4. การเปิดเผยข้อมูลข่าวสารแก่ผู้มีส่วนได้ส่วนเสีย</a:t>
                      </a:r>
                    </a:p>
                    <a:p>
                      <a:pPr algn="thaiDi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th-TH" sz="1100" b="0" baseline="0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ea typeface="Cordia New"/>
                          <a:cs typeface="Chulabhorn Likit Text" panose="00000500000000000000" pitchFamily="50" charset="-34"/>
                        </a:rPr>
                        <a:t>   5. ผลสำเร็จจากการกำกับดูแลทุนหมุนเวียนของคณะกรรมการบริหารทุนหมุนเวียน </a:t>
                      </a:r>
                    </a:p>
                  </a:txBody>
                  <a:tcP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indent="0" algn="ctr" defTabSz="76197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th-TH" sz="800" b="1" dirty="0">
                        <a:solidFill>
                          <a:schemeClr val="tx1"/>
                        </a:solidFill>
                        <a:latin typeface="Chulabhorn Likit Text Light" panose="00000400000000000000" pitchFamily="50" charset="-34"/>
                        <a:cs typeface="Chulabhorn Likit Text Light" panose="00000400000000000000" pitchFamily="50" charset="-34"/>
                      </a:endParaRPr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th-TH" sz="800" b="0" i="0" baseline="0" dirty="0">
                        <a:solidFill>
                          <a:schemeClr val="tx1"/>
                        </a:solidFill>
                        <a:effectLst/>
                        <a:latin typeface="Chulabhorn Likit Text" panose="00000500000000000000" pitchFamily="50" charset="-34"/>
                        <a:ea typeface="Cordia New"/>
                        <a:cs typeface="Chulabhorn Likit Text" panose="00000500000000000000" pitchFamily="50" charset="-34"/>
                      </a:endParaRPr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ctr"/>
                      <a:endParaRPr lang="th-TH" sz="1100" b="0" dirty="0">
                        <a:solidFill>
                          <a:schemeClr val="tx1"/>
                        </a:solidFill>
                        <a:latin typeface="Chulabhorn Likit Text Light" panose="00000400000000000000" pitchFamily="50" charset="-34"/>
                        <a:cs typeface="Chulabhorn Likit Text Light" panose="00000400000000000000" pitchFamily="50" charset="-34"/>
                      </a:endParaRPr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ctr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endParaRPr lang="en-US" sz="1100" b="0" i="0" dirty="0">
                        <a:effectLst/>
                        <a:latin typeface="Chulabhorn Likit Text Light" panose="00000400000000000000" pitchFamily="50" charset="-34"/>
                        <a:ea typeface="Cordia New"/>
                        <a:cs typeface="Chulabhorn Likit Text Light" panose="00000400000000000000" pitchFamily="50" charset="-34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583013406"/>
                  </a:ext>
                </a:extLst>
              </a:tr>
              <a:tr h="2037568">
                <a:tc gridSpan="5">
                  <a:txBody>
                    <a:bodyPr/>
                    <a:lstStyle/>
                    <a:p>
                      <a:pPr algn="l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th-TH" sz="1100" b="1" i="0" u="sng" dirty="0"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Chulabhorn Likit Text" panose="00000500000000000000" pitchFamily="50" charset="-34"/>
                          <a:ea typeface="Cordia New"/>
                          <a:cs typeface="Chulabhorn Likit Text" panose="00000500000000000000" pitchFamily="50" charset="-34"/>
                        </a:rPr>
                        <a:t>ผลงาน</a:t>
                      </a:r>
                      <a:r>
                        <a:rPr lang="th-TH" sz="1100" b="1" i="0" u="none" baseline="0" dirty="0"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Chulabhorn Likit Text" panose="00000500000000000000" pitchFamily="50" charset="-34"/>
                          <a:ea typeface="Cordia New"/>
                          <a:cs typeface="Chulabhorn Likit Text" panose="00000500000000000000" pitchFamily="50" charset="-34"/>
                        </a:rPr>
                        <a:t> </a:t>
                      </a:r>
                      <a:r>
                        <a:rPr lang="en-US" sz="1100" b="1" i="0" u="none" baseline="0" dirty="0"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Chulabhorn Likit Text" panose="00000500000000000000" pitchFamily="50" charset="-34"/>
                          <a:ea typeface="Cordia New"/>
                          <a:cs typeface="Chulabhorn Likit Text" panose="00000500000000000000" pitchFamily="50" charset="-34"/>
                        </a:rPr>
                        <a:t>: </a:t>
                      </a:r>
                      <a:r>
                        <a:rPr lang="th-TH" sz="1100" b="1" i="0" dirty="0"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Chulabhorn Likit Text" panose="00000500000000000000" pitchFamily="50" charset="-34"/>
                          <a:ea typeface="Cordia New"/>
                          <a:cs typeface="Chulabhorn Likit Text" panose="00000500000000000000" pitchFamily="50" charset="-34"/>
                        </a:rPr>
                        <a:t>ได้ค่าเกณฑ์วัดระดับ </a:t>
                      </a:r>
                      <a:r>
                        <a:rPr lang="th-TH" sz="1100" b="1" i="0" dirty="0" smtClean="0"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Chulabhorn Likit Text" panose="00000500000000000000" pitchFamily="50" charset="-34"/>
                          <a:ea typeface="Cordia New"/>
                          <a:cs typeface="Chulabhorn Likit Text" panose="00000500000000000000" pitchFamily="50" charset="-34"/>
                        </a:rPr>
                        <a:t>3</a:t>
                      </a:r>
                      <a:endParaRPr lang="th-TH" sz="1100" b="0" i="0" dirty="0">
                        <a:solidFill>
                          <a:schemeClr val="accent6">
                            <a:lumMod val="50000"/>
                          </a:schemeClr>
                        </a:solidFill>
                        <a:effectLst/>
                        <a:latin typeface="Chulabhorn Likit Text" panose="00000500000000000000" pitchFamily="50" charset="-34"/>
                        <a:ea typeface="Cordia New"/>
                        <a:cs typeface="Chulabhorn Likit Text" panose="00000500000000000000" pitchFamily="50" charset="-34"/>
                      </a:endParaRPr>
                    </a:p>
                    <a:p>
                      <a:pPr marL="0" indent="0" algn="thaiDist">
                        <a:lnSpc>
                          <a:spcPct val="100000"/>
                        </a:lnSpc>
                        <a:spcAft>
                          <a:spcPts val="0"/>
                        </a:spcAft>
                        <a:buFontTx/>
                        <a:buNone/>
                      </a:pPr>
                      <a:r>
                        <a:rPr lang="th-TH" sz="1100" b="0" i="0" u="none" baseline="0" dirty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ea typeface="Cordia New"/>
                          <a:cs typeface="Chulabhorn Likit Text" panose="00000500000000000000" pitchFamily="50" charset="-34"/>
                        </a:rPr>
                        <a:t>1. คณะกรรมการฯ ให้ความเห็นชอบแผนปฏิบัติการระยะยาว (3-5 ปี) อยู่ระหว่างการจัดทำร่างแผนแผนปฏิบัติการประจำปี 2567 </a:t>
                      </a:r>
                    </a:p>
                    <a:p>
                      <a:pPr marL="0" indent="0" algn="thaiDist">
                        <a:lnSpc>
                          <a:spcPct val="100000"/>
                        </a:lnSpc>
                        <a:spcAft>
                          <a:spcPts val="0"/>
                        </a:spcAft>
                        <a:buFontTx/>
                        <a:buNone/>
                      </a:pPr>
                      <a:r>
                        <a:rPr lang="th-TH" sz="1100" kern="1200" dirty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2. สกส.</a:t>
                      </a:r>
                      <a:r>
                        <a:rPr lang="th-TH" sz="1100" kern="1200" baseline="0" dirty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 กำหนดให้มีการ</a:t>
                      </a:r>
                      <a:r>
                        <a:rPr lang="th-TH" sz="1100" kern="1200" dirty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ประชุมของคณะกรรมการฯ ในปีบัญชี 2566 จำนวนทั้งสิ้น 10 ครั้ง</a:t>
                      </a:r>
                      <a:endParaRPr lang="th-TH" sz="1100" b="1" i="0" u="sng" dirty="0" smtClean="0">
                        <a:solidFill>
                          <a:schemeClr val="tx1"/>
                        </a:solidFill>
                        <a:effectLst/>
                        <a:latin typeface="Chulabhorn Likit Text" panose="00000500000000000000" pitchFamily="50" charset="-34"/>
                        <a:ea typeface="Cordia New"/>
                        <a:cs typeface="Chulabhorn Likit Text" panose="00000500000000000000" pitchFamily="50" charset="-34"/>
                      </a:endParaRPr>
                    </a:p>
                    <a:p>
                      <a:pPr>
                        <a:lnSpc>
                          <a:spcPct val="100000"/>
                        </a:lnSpc>
                        <a:spcAft>
                          <a:spcPts val="0"/>
                        </a:spcAft>
                      </a:pPr>
                      <a:r>
                        <a:rPr lang="th-TH" sz="1100" kern="1200" dirty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3. มีการติดตามผลการปฏิบัติงานของไตรมาสที่ 1 จำนวน 5 ด้าน ได้</a:t>
                      </a:r>
                      <a:r>
                        <a:rPr lang="th-TH" sz="1100" kern="1200" baseline="0" dirty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แก่ </a:t>
                      </a:r>
                      <a:r>
                        <a:rPr lang="th-TH" sz="1100" kern="1200" dirty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ด้านการเงิน, ด้านไม่ใช่การเงิน, ระบบบริหารความเสี่ยง, ระบบบริหารสารสนเทศ,                           ระบบทรัพยากรบุคคล</a:t>
                      </a:r>
                      <a:endParaRPr lang="th-TH" sz="1100" b="1" i="0" u="sng" dirty="0" smtClean="0">
                        <a:solidFill>
                          <a:schemeClr val="tx1"/>
                        </a:solidFill>
                        <a:effectLst/>
                        <a:latin typeface="Chulabhorn Likit Text" panose="00000500000000000000" pitchFamily="50" charset="-34"/>
                        <a:ea typeface="Cordia New"/>
                        <a:cs typeface="Chulabhorn Likit Text" panose="00000500000000000000" pitchFamily="50" charset="-34"/>
                      </a:endParaRPr>
                    </a:p>
                    <a:p>
                      <a:pPr marL="0" indent="0" algn="thaiDist">
                        <a:lnSpc>
                          <a:spcPct val="100000"/>
                        </a:lnSpc>
                        <a:spcAft>
                          <a:spcPts val="0"/>
                        </a:spcAft>
                        <a:buFontTx/>
                        <a:buNone/>
                      </a:pPr>
                      <a:r>
                        <a:rPr lang="th-TH" sz="1100" kern="1200" dirty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4.</a:t>
                      </a:r>
                      <a:r>
                        <a:rPr lang="th-TH" sz="1100" kern="1200" baseline="0" dirty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 </a:t>
                      </a:r>
                      <a:r>
                        <a:rPr lang="th-TH" sz="1100" kern="1200" dirty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สกส. จัดให้มีการประเมินผลผู้บริหารทุนหมุนเวียนที่เป็นระบบโดยจัดให้มีพิธีลงนามข้อตกลงระหว่างผู้อำนวยการสำนักงานกองทุนพัฒนาบทบาทสตรี                             </a:t>
                      </a:r>
                      <a:r>
                        <a:rPr lang="th-TH" sz="1100" kern="1200" baseline="0" dirty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 กับผู้อำนวยการกลุ่มทุกกลุ่ม </a:t>
                      </a:r>
                    </a:p>
                    <a:p>
                      <a:pPr marL="0" indent="0" algn="thaiDist">
                        <a:lnSpc>
                          <a:spcPct val="100000"/>
                        </a:lnSpc>
                        <a:spcAft>
                          <a:spcPts val="0"/>
                        </a:spcAft>
                        <a:buFontTx/>
                        <a:buNone/>
                      </a:pPr>
                      <a:r>
                        <a:rPr lang="th-TH" sz="1100" kern="1200" baseline="0" dirty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5. </a:t>
                      </a:r>
                      <a:r>
                        <a:rPr lang="th-TH" sz="1100" kern="1200" dirty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การเปิดเผยข้อมูลสารสนเทศที่ครบถ้วน ถูกต้อง เชื่อถือได้ทันกาล มีการเปิดเผยครบถ้วน 10 ประเด็น</a:t>
                      </a:r>
                      <a:endParaRPr lang="th-TH" sz="1100" kern="1200" baseline="0" dirty="0" smtClean="0">
                        <a:solidFill>
                          <a:schemeClr val="tx1"/>
                        </a:solidFill>
                        <a:effectLst/>
                        <a:latin typeface="Chulabhorn Likit Text" panose="00000500000000000000" pitchFamily="50" charset="-34"/>
                        <a:ea typeface="+mn-ea"/>
                        <a:cs typeface="Chulabhorn Likit Text" panose="00000500000000000000" pitchFamily="50" charset="-34"/>
                      </a:endParaRPr>
                    </a:p>
                    <a:p>
                      <a:pPr marL="0" indent="0" algn="thaiDist">
                        <a:lnSpc>
                          <a:spcPct val="150000"/>
                        </a:lnSpc>
                        <a:spcAft>
                          <a:spcPts val="0"/>
                        </a:spcAft>
                        <a:buFontTx/>
                        <a:buNone/>
                      </a:pPr>
                      <a:r>
                        <a:rPr lang="th-TH" sz="1100" b="1" i="0" u="sng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  <a:effectLst/>
                          <a:latin typeface="Chulabhorn Likit Text" panose="00000500000000000000" pitchFamily="50" charset="-34"/>
                          <a:ea typeface="Cordia New"/>
                          <a:cs typeface="Chulabhorn Likit Text" panose="00000500000000000000" pitchFamily="50" charset="-34"/>
                        </a:rPr>
                        <a:t>แผนงาน</a:t>
                      </a:r>
                      <a:r>
                        <a:rPr lang="th-TH" sz="1100" b="1" i="0" u="none" baseline="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  <a:effectLst/>
                          <a:latin typeface="Chulabhorn Likit Text" panose="00000500000000000000" pitchFamily="50" charset="-34"/>
                          <a:ea typeface="Cordia New"/>
                          <a:cs typeface="Chulabhorn Likit Text" panose="00000500000000000000" pitchFamily="50" charset="-34"/>
                        </a:rPr>
                        <a:t> </a:t>
                      </a:r>
                      <a:r>
                        <a:rPr lang="en-US" sz="1100" b="1" i="0" u="none" baseline="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  <a:effectLst/>
                          <a:latin typeface="Chulabhorn Likit Text" panose="00000500000000000000" pitchFamily="50" charset="-34"/>
                          <a:ea typeface="Cordia New"/>
                          <a:cs typeface="Chulabhorn Likit Text" panose="00000500000000000000" pitchFamily="50" charset="-34"/>
                        </a:rPr>
                        <a:t>:</a:t>
                      </a:r>
                      <a:r>
                        <a:rPr lang="th-TH" sz="1100" b="0" i="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  <a:effectLst/>
                          <a:latin typeface="Chulabhorn Likit Text" panose="00000500000000000000" pitchFamily="50" charset="-34"/>
                          <a:ea typeface="Cordia New"/>
                          <a:cs typeface="Chulabhorn Likit Text" panose="00000500000000000000" pitchFamily="50" charset="-34"/>
                        </a:rPr>
                        <a:t>    </a:t>
                      </a:r>
                      <a:endParaRPr lang="th-TH" sz="1100" b="0" i="0" dirty="0">
                        <a:solidFill>
                          <a:schemeClr val="accent1">
                            <a:lumMod val="50000"/>
                          </a:schemeClr>
                        </a:solidFill>
                        <a:effectLst/>
                        <a:latin typeface="Chulabhorn Likit Text" panose="00000500000000000000" pitchFamily="50" charset="-34"/>
                        <a:ea typeface="Cordia New"/>
                        <a:cs typeface="Chulabhorn Likit Text" panose="00000500000000000000" pitchFamily="50" charset="-34"/>
                      </a:endParaRPr>
                    </a:p>
                    <a:p>
                      <a:pPr algn="thaiDist">
                        <a:lnSpc>
                          <a:spcPct val="150000"/>
                        </a:lnSpc>
                      </a:pPr>
                      <a:r>
                        <a:rPr lang="th-TH" sz="1100" b="0" i="0" dirty="0">
                          <a:solidFill>
                            <a:schemeClr val="accent1">
                              <a:lumMod val="50000"/>
                            </a:schemeClr>
                          </a:solidFill>
                          <a:effectLst/>
                          <a:latin typeface="Chulabhorn Likit Text" panose="00000500000000000000" pitchFamily="50" charset="-34"/>
                          <a:ea typeface="Cordia New"/>
                          <a:cs typeface="Chulabhorn Likit Text" panose="00000500000000000000" pitchFamily="50" charset="-34"/>
                        </a:rPr>
                        <a:t>- </a:t>
                      </a:r>
                      <a:r>
                        <a:rPr lang="th-TH" sz="1100" b="0" i="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  <a:effectLst/>
                          <a:latin typeface="Chulabhorn Likit Text" panose="00000500000000000000" pitchFamily="50" charset="-34"/>
                          <a:ea typeface="Cordia New"/>
                          <a:cs typeface="Chulabhorn Likit Text" panose="00000500000000000000" pitchFamily="50" charset="-34"/>
                        </a:rPr>
                        <a:t>สกส. อยู่ระหว่างการจัดแผนปฏิบัติการ</a:t>
                      </a:r>
                      <a:r>
                        <a:rPr lang="th-TH" sz="1100" b="0" i="0" baseline="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  <a:effectLst/>
                          <a:latin typeface="Chulabhorn Likit Text" panose="00000500000000000000" pitchFamily="50" charset="-34"/>
                          <a:ea typeface="Cordia New"/>
                          <a:cs typeface="Chulabhorn Likit Text" panose="00000500000000000000" pitchFamily="50" charset="-34"/>
                        </a:rPr>
                        <a:t> ประจำปีบัญชี 2567 คาดว่าจะนำเสนอคณะกรรมการฯ ในเดือนมิถุนายน 2566</a:t>
                      </a:r>
                      <a:endParaRPr lang="en-US" sz="1100" b="0" i="0" dirty="0">
                        <a:solidFill>
                          <a:schemeClr val="accent1">
                            <a:lumMod val="50000"/>
                          </a:schemeClr>
                        </a:solidFill>
                        <a:effectLst/>
                        <a:latin typeface="Chulabhorn Likit Text" panose="00000500000000000000" pitchFamily="50" charset="-34"/>
                        <a:ea typeface="Cordia New"/>
                        <a:cs typeface="Chulabhorn Likit Text" panose="00000500000000000000" pitchFamily="50" charset="-34"/>
                      </a:endParaRPr>
                    </a:p>
                  </a:txBody>
                  <a:tcP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th-TH" sz="1100" dirty="0">
                        <a:latin typeface="Chulabhorn Likit Text Light" panose="00000400000000000000" pitchFamily="50" charset="-34"/>
                        <a:cs typeface="Chulabhorn Likit Text Light" panose="00000400000000000000" pitchFamily="50" charset="-34"/>
                      </a:endParaRPr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th-TH" sz="1100" dirty="0">
                        <a:latin typeface="Chulabhorn Likit Text Light" panose="00000400000000000000" pitchFamily="50" charset="-34"/>
                        <a:cs typeface="Chulabhorn Likit Text Light" panose="00000400000000000000" pitchFamily="50" charset="-34"/>
                      </a:endParaRPr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th-TH" sz="1100" dirty="0">
                        <a:latin typeface="Chulabhorn Likit Text Light" panose="00000400000000000000" pitchFamily="50" charset="-34"/>
                        <a:cs typeface="Chulabhorn Likit Text Light" panose="00000400000000000000" pitchFamily="50" charset="-34"/>
                      </a:endParaRPr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th-TH" sz="1100" dirty="0">
                        <a:latin typeface="Chulabhorn Likit Text Light" panose="00000400000000000000" pitchFamily="50" charset="-34"/>
                        <a:cs typeface="Chulabhorn Likit Text Light" panose="00000400000000000000" pitchFamily="50" charset="-34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973220223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96838607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สี่เหลี่ยมผืนผ้า 5"/>
          <p:cNvSpPr/>
          <p:nvPr/>
        </p:nvSpPr>
        <p:spPr>
          <a:xfrm>
            <a:off x="0" y="457614"/>
            <a:ext cx="10160000" cy="148589"/>
          </a:xfrm>
          <a:prstGeom prst="rect">
            <a:avLst/>
          </a:prstGeom>
          <a:solidFill>
            <a:srgbClr val="FFC000"/>
          </a:solidFill>
          <a:ln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/>
          </a:p>
        </p:txBody>
      </p:sp>
      <p:graphicFrame>
        <p:nvGraphicFramePr>
          <p:cNvPr id="7" name="Table 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069537660"/>
              </p:ext>
            </p:extLst>
          </p:nvPr>
        </p:nvGraphicFramePr>
        <p:xfrm>
          <a:off x="-11289" y="633682"/>
          <a:ext cx="10163333" cy="5081318"/>
        </p:xfrm>
        <a:graphic>
          <a:graphicData uri="http://schemas.openxmlformats.org/drawingml/2006/table">
            <a:tbl>
              <a:tblPr firstRow="1" bandRow="1"/>
              <a:tblGrid>
                <a:gridCol w="1016333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354750"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  <a:defRPr sz="1400" b="1" i="0" u="none" strike="noStrike" cap="none">
                          <a:solidFill>
                            <a:schemeClr val="lt1"/>
                          </a:solidFill>
                          <a:latin typeface="TH Chakra Petch"/>
                          <a:cs typeface="TH Chakra Petch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  <a:defRPr sz="1400" b="1" i="0" u="none" strike="noStrike" cap="none">
                          <a:solidFill>
                            <a:schemeClr val="lt1"/>
                          </a:solidFill>
                          <a:latin typeface="TH Chakra Petch"/>
                          <a:cs typeface="TH Chakra Petch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  <a:defRPr sz="1400" b="1" i="0" u="none" strike="noStrike" cap="none">
                          <a:solidFill>
                            <a:schemeClr val="lt1"/>
                          </a:solidFill>
                          <a:latin typeface="TH Chakra Petch"/>
                          <a:cs typeface="TH Chakra Petch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  <a:defRPr sz="1400" b="1" i="0" u="none" strike="noStrike" cap="none">
                          <a:solidFill>
                            <a:schemeClr val="lt1"/>
                          </a:solidFill>
                          <a:latin typeface="TH Chakra Petch"/>
                          <a:cs typeface="TH Chakra Petch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  <a:defRPr sz="1400" b="1" i="0" u="none" strike="noStrike" cap="none">
                          <a:solidFill>
                            <a:schemeClr val="lt1"/>
                          </a:solidFill>
                          <a:latin typeface="TH Chakra Petch"/>
                          <a:cs typeface="TH Chakra Petch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  <a:defRPr sz="1400" b="1" i="0" u="none" strike="noStrike" cap="none">
                          <a:solidFill>
                            <a:schemeClr val="lt1"/>
                          </a:solidFill>
                          <a:latin typeface="TH Chakra Petch"/>
                          <a:cs typeface="TH Chakra Petch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  <a:defRPr sz="1400" b="1" i="0" u="none" strike="noStrike" cap="none">
                          <a:solidFill>
                            <a:schemeClr val="lt1"/>
                          </a:solidFill>
                          <a:latin typeface="TH Chakra Petch"/>
                          <a:cs typeface="TH Chakra Petch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  <a:defRPr sz="1400" b="1" i="0" u="none" strike="noStrike" cap="none">
                          <a:solidFill>
                            <a:schemeClr val="lt1"/>
                          </a:solidFill>
                          <a:latin typeface="TH Chakra Petch"/>
                          <a:cs typeface="TH Chakra Petch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  <a:defRPr sz="1400" b="1" i="0" u="none" strike="noStrike" cap="none">
                          <a:solidFill>
                            <a:schemeClr val="lt1"/>
                          </a:solidFill>
                          <a:latin typeface="TH Chakra Petch"/>
                          <a:cs typeface="TH Chakra Petch"/>
                          <a:sym typeface="Arial"/>
                        </a:defRPr>
                      </a:lvl9pPr>
                    </a:lstStyle>
                    <a:p>
                      <a:pPr algn="ctr"/>
                      <a:r>
                        <a:rPr lang="th-TH" sz="14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การประเมินผลการดำเนินงานทุนหมุนเวียน</a:t>
                      </a:r>
                      <a:r>
                        <a:rPr lang="th-TH" sz="140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ประจำปีบัญชี </a:t>
                      </a:r>
                      <a:r>
                        <a:rPr lang="th-TH" sz="140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2566</a:t>
                      </a:r>
                      <a:endParaRPr lang="en-US" sz="1400" dirty="0">
                        <a:ln>
                          <a:noFill/>
                        </a:ln>
                        <a:solidFill>
                          <a:schemeClr val="tx1"/>
                        </a:solidFill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T="60960" marB="60960" anchor="ctr">
                    <a:lnL w="12700" cmpd="sng">
                      <a:solidFill>
                        <a:sysClr val="window" lastClr="FFFFFF"/>
                      </a:solidFill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ysClr val="window" lastClr="FFFFFF"/>
                      </a:solidFill>
                    </a:lnT>
                    <a:lnB w="381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BDCC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726568"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  <a:defRPr sz="1400" b="0" i="0" u="none" strike="noStrike" cap="none">
                          <a:solidFill>
                            <a:schemeClr val="dk1"/>
                          </a:solidFill>
                          <a:latin typeface="TH Chakra Petch"/>
                          <a:cs typeface="TH Chakra Petch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  <a:defRPr sz="1400" b="0" i="0" u="none" strike="noStrike" cap="none">
                          <a:solidFill>
                            <a:schemeClr val="dk1"/>
                          </a:solidFill>
                          <a:latin typeface="TH Chakra Petch"/>
                          <a:cs typeface="TH Chakra Petch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  <a:defRPr sz="1400" b="0" i="0" u="none" strike="noStrike" cap="none">
                          <a:solidFill>
                            <a:schemeClr val="dk1"/>
                          </a:solidFill>
                          <a:latin typeface="TH Chakra Petch"/>
                          <a:cs typeface="TH Chakra Petch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  <a:defRPr sz="1400" b="0" i="0" u="none" strike="noStrike" cap="none">
                          <a:solidFill>
                            <a:schemeClr val="dk1"/>
                          </a:solidFill>
                          <a:latin typeface="TH Chakra Petch"/>
                          <a:cs typeface="TH Chakra Petch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  <a:defRPr sz="1400" b="0" i="0" u="none" strike="noStrike" cap="none">
                          <a:solidFill>
                            <a:schemeClr val="dk1"/>
                          </a:solidFill>
                          <a:latin typeface="TH Chakra Petch"/>
                          <a:cs typeface="TH Chakra Petch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  <a:defRPr sz="1400" b="0" i="0" u="none" strike="noStrike" cap="none">
                          <a:solidFill>
                            <a:schemeClr val="dk1"/>
                          </a:solidFill>
                          <a:latin typeface="TH Chakra Petch"/>
                          <a:cs typeface="TH Chakra Petch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  <a:defRPr sz="1400" b="0" i="0" u="none" strike="noStrike" cap="none">
                          <a:solidFill>
                            <a:schemeClr val="dk1"/>
                          </a:solidFill>
                          <a:latin typeface="TH Chakra Petch"/>
                          <a:cs typeface="TH Chakra Petch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  <a:defRPr sz="1400" b="0" i="0" u="none" strike="noStrike" cap="none">
                          <a:solidFill>
                            <a:schemeClr val="dk1"/>
                          </a:solidFill>
                          <a:latin typeface="TH Chakra Petch"/>
                          <a:cs typeface="TH Chakra Petch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  <a:defRPr sz="1400" b="0" i="0" u="none" strike="noStrike" cap="none">
                          <a:solidFill>
                            <a:schemeClr val="dk1"/>
                          </a:solidFill>
                          <a:latin typeface="TH Chakra Petch"/>
                          <a:cs typeface="TH Chakra Petch"/>
                          <a:sym typeface="Arial"/>
                        </a:defRPr>
                      </a:lvl9pPr>
                    </a:lstStyle>
                    <a:p>
                      <a:pPr>
                        <a:lnSpc>
                          <a:spcPct val="110000"/>
                        </a:lnSpc>
                        <a:spcAft>
                          <a:spcPts val="100"/>
                        </a:spcAft>
                      </a:pPr>
                      <a:r>
                        <a:rPr lang="th-TH" sz="1400" b="1" spc="0" dirty="0" smtClean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ด้านที่</a:t>
                      </a:r>
                      <a:r>
                        <a:rPr lang="th-TH" sz="1400" b="1" spc="0" baseline="0" dirty="0" smtClean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5 การปฏิบัติงานของคณะกรรมการ ผู้บริหารทุนหมุนเวียน พนักงาน และลูกจ้าง</a:t>
                      </a:r>
                      <a:endParaRPr lang="th-TH" sz="1400" spc="0" baseline="0" dirty="0" smtClean="0">
                        <a:solidFill>
                          <a:schemeClr val="tx1"/>
                        </a:solidFill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  <a:p>
                      <a:pPr>
                        <a:lnSpc>
                          <a:spcPct val="110000"/>
                        </a:lnSpc>
                        <a:spcAft>
                          <a:spcPts val="50"/>
                        </a:spcAft>
                      </a:pPr>
                      <a:r>
                        <a:rPr lang="th-TH" sz="1400" b="1" spc="0" baseline="0" dirty="0" smtClean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  ตัวชี้วัดที่ 5.2 การบริหารทรัพยากรบุคคล</a:t>
                      </a:r>
                      <a:endParaRPr lang="th-TH" sz="1400" spc="0" baseline="0" dirty="0" smtClean="0">
                        <a:solidFill>
                          <a:schemeClr val="tx1"/>
                        </a:solidFill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  <a:p>
                      <a:endParaRPr lang="th-TH" sz="1400" baseline="0" dirty="0">
                        <a:solidFill>
                          <a:srgbClr val="002060"/>
                        </a:solidFill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  <a:p>
                      <a:pPr marL="342900" marR="0" indent="-34290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Char char="-"/>
                        <a:tabLst/>
                        <a:defRPr/>
                      </a:pPr>
                      <a:endParaRPr lang="en-US" sz="1400" b="0" i="0" u="none" strike="noStrike" kern="1200" cap="none" dirty="0">
                        <a:solidFill>
                          <a:srgbClr val="002060"/>
                        </a:solidFill>
                        <a:effectLst/>
                        <a:latin typeface="Chulabhorn Likit Text" panose="00000500000000000000" pitchFamily="50" charset="-34"/>
                        <a:ea typeface="+mn-ea"/>
                        <a:cs typeface="Chulabhorn Likit Text" panose="00000500000000000000" pitchFamily="50" charset="-34"/>
                        <a:sym typeface="Arial"/>
                      </a:endParaRPr>
                    </a:p>
                    <a:p>
                      <a:endParaRPr lang="th-TH" sz="1400" baseline="0" dirty="0">
                        <a:solidFill>
                          <a:srgbClr val="002060"/>
                        </a:solidFill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  <a:p>
                      <a:endParaRPr lang="th-TH" sz="1400" baseline="0" dirty="0">
                        <a:solidFill>
                          <a:srgbClr val="002060"/>
                        </a:solidFill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  <a:p>
                      <a:endParaRPr lang="th-TH" sz="1400" baseline="0" dirty="0">
                        <a:solidFill>
                          <a:srgbClr val="002060"/>
                        </a:solidFill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  <a:p>
                      <a:endParaRPr lang="th-TH" sz="1400" baseline="0" dirty="0"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  <a:p>
                      <a:endParaRPr lang="th-TH" sz="1400" baseline="0" dirty="0"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  <a:p>
                      <a:endParaRPr lang="th-TH" sz="1400" baseline="0" dirty="0"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  <a:p>
                      <a:endParaRPr lang="th-TH" sz="1400" baseline="0" dirty="0"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  <a:p>
                      <a:endParaRPr lang="th-TH" sz="1400" baseline="0" dirty="0"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  <a:p>
                      <a:endParaRPr lang="th-TH" sz="1400" baseline="0" dirty="0"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  <a:p>
                      <a:endParaRPr lang="th-TH" sz="1400" baseline="0" dirty="0"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  <a:p>
                      <a:endParaRPr lang="th-TH" sz="1400" baseline="0" dirty="0"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  <a:p>
                      <a:endParaRPr lang="th-TH" sz="1400" baseline="0" dirty="0"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  <a:p>
                      <a:endParaRPr lang="th-TH" sz="1400" baseline="0" dirty="0"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  <a:p>
                      <a:endParaRPr lang="en-US" sz="1400" dirty="0"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  <a:p>
                      <a:endParaRPr lang="th-TH" sz="1400" b="1" baseline="0" dirty="0"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  <a:p>
                      <a:endParaRPr lang="en-US" sz="1400" b="1" dirty="0"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T="60960" marB="60960">
                    <a:lnL w="12700" cmpd="sng">
                      <a:solidFill>
                        <a:sysClr val="window" lastClr="FFFFFF"/>
                      </a:solidFill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mpd="sng">
                      <a:solidFill>
                        <a:sysClr val="window" lastClr="FFFFFF"/>
                      </a:solidFill>
                    </a:lnT>
                    <a:lnB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14" name="สี่เหลี่ยมผืนผ้า 13">
            <a:extLst>
              <a:ext uri="{FF2B5EF4-FFF2-40B4-BE49-F238E27FC236}">
                <a16:creationId xmlns:a16="http://schemas.microsoft.com/office/drawing/2014/main" id="{A781E517-4637-40C4-B7D4-9F1B3AC17568}"/>
              </a:ext>
            </a:extLst>
          </p:cNvPr>
          <p:cNvSpPr/>
          <p:nvPr/>
        </p:nvSpPr>
        <p:spPr>
          <a:xfrm>
            <a:off x="-7955" y="-13815"/>
            <a:ext cx="10160000" cy="469644"/>
          </a:xfrm>
          <a:prstGeom prst="rect">
            <a:avLst/>
          </a:prstGeom>
          <a:solidFill>
            <a:srgbClr val="002060"/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lnSpc>
                <a:spcPct val="150000"/>
              </a:lnSpc>
            </a:pPr>
            <a:r>
              <a:rPr lang="th-TH" sz="2000" b="1" dirty="0" smtClean="0">
                <a:solidFill>
                  <a:schemeClr val="bg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4.3 </a:t>
            </a:r>
            <a:r>
              <a:rPr lang="th-TH" sz="2000" b="1" dirty="0">
                <a:solidFill>
                  <a:schemeClr val="bg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รายงานผลการดำเนินงานการประเมินผลการดำเนินงานทุนหมุนเวียน ประจำปี </a:t>
            </a:r>
            <a:r>
              <a:rPr lang="th-TH" sz="2000" b="1" dirty="0" smtClean="0">
                <a:solidFill>
                  <a:schemeClr val="bg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2566</a:t>
            </a:r>
            <a:endParaRPr lang="th-TH" sz="2000" dirty="0">
              <a:latin typeface="Chulabhorn Likit Text" panose="00000500000000000000" pitchFamily="50" charset="-34"/>
              <a:cs typeface="Chulabhorn Likit Text" panose="00000500000000000000" pitchFamily="50" charset="-34"/>
            </a:endParaRPr>
          </a:p>
        </p:txBody>
      </p:sp>
      <p:graphicFrame>
        <p:nvGraphicFramePr>
          <p:cNvPr id="5" name="Table 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102546563"/>
              </p:ext>
            </p:extLst>
          </p:nvPr>
        </p:nvGraphicFramePr>
        <p:xfrm>
          <a:off x="589285" y="1575359"/>
          <a:ext cx="9161172" cy="410491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791157">
                  <a:extLst>
                    <a:ext uri="{9D8B030D-6E8A-4147-A177-3AD203B41FA5}">
                      <a16:colId xmlns:a16="http://schemas.microsoft.com/office/drawing/2014/main" val="3410341719"/>
                    </a:ext>
                  </a:extLst>
                </a:gridCol>
                <a:gridCol w="1767964">
                  <a:extLst>
                    <a:ext uri="{9D8B030D-6E8A-4147-A177-3AD203B41FA5}">
                      <a16:colId xmlns:a16="http://schemas.microsoft.com/office/drawing/2014/main" val="1621477982"/>
                    </a:ext>
                  </a:extLst>
                </a:gridCol>
                <a:gridCol w="1864050">
                  <a:extLst>
                    <a:ext uri="{9D8B030D-6E8A-4147-A177-3AD203B41FA5}">
                      <a16:colId xmlns:a16="http://schemas.microsoft.com/office/drawing/2014/main" val="1015637610"/>
                    </a:ext>
                  </a:extLst>
                </a:gridCol>
                <a:gridCol w="1806400">
                  <a:extLst>
                    <a:ext uri="{9D8B030D-6E8A-4147-A177-3AD203B41FA5}">
                      <a16:colId xmlns:a16="http://schemas.microsoft.com/office/drawing/2014/main" val="712561912"/>
                    </a:ext>
                  </a:extLst>
                </a:gridCol>
                <a:gridCol w="1931601">
                  <a:extLst>
                    <a:ext uri="{9D8B030D-6E8A-4147-A177-3AD203B41FA5}">
                      <a16:colId xmlns:a16="http://schemas.microsoft.com/office/drawing/2014/main" val="1698986556"/>
                    </a:ext>
                  </a:extLst>
                </a:gridCol>
              </a:tblGrid>
              <a:tr h="268782">
                <a:tc gridSpan="5">
                  <a:txBody>
                    <a:bodyPr/>
                    <a:lstStyle/>
                    <a:p>
                      <a:pPr algn="ctr"/>
                      <a:r>
                        <a:rPr lang="th-TH" sz="1200" dirty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เกณฑ์การวัด</a:t>
                      </a:r>
                    </a:p>
                  </a:txBody>
                  <a:tcPr anchor="ctr">
                    <a:solidFill>
                      <a:srgbClr val="E8ABB5">
                        <a:alpha val="70000"/>
                      </a:srgb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th-TH" sz="1100" dirty="0">
                        <a:solidFill>
                          <a:schemeClr val="tx1"/>
                        </a:solidFill>
                        <a:latin typeface="Chulabhorn Likit Text Light" panose="00000400000000000000" pitchFamily="50" charset="-34"/>
                        <a:cs typeface="Chulabhorn Likit Text Light" panose="00000400000000000000" pitchFamily="50" charset="-34"/>
                      </a:endParaRPr>
                    </a:p>
                  </a:txBody>
                  <a:tcPr>
                    <a:solidFill>
                      <a:srgbClr val="D6D2C4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th-TH" sz="1100" dirty="0">
                        <a:solidFill>
                          <a:schemeClr val="tx1"/>
                        </a:solidFill>
                        <a:latin typeface="Chulabhorn Likit Text Light" panose="00000400000000000000" pitchFamily="50" charset="-34"/>
                        <a:cs typeface="Chulabhorn Likit Text Light" panose="00000400000000000000" pitchFamily="50" charset="-34"/>
                      </a:endParaRPr>
                    </a:p>
                  </a:txBody>
                  <a:tcP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th-TH" sz="1100" dirty="0">
                        <a:solidFill>
                          <a:schemeClr val="tx1"/>
                        </a:solidFill>
                        <a:latin typeface="Chulabhorn Likit Text Light" panose="00000400000000000000" pitchFamily="50" charset="-34"/>
                        <a:cs typeface="Chulabhorn Likit Text Light" panose="00000400000000000000" pitchFamily="50" charset="-34"/>
                      </a:endParaRPr>
                    </a:p>
                  </a:txBody>
                  <a:tcP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th-TH" sz="1100" dirty="0">
                        <a:solidFill>
                          <a:schemeClr val="tx1"/>
                        </a:solidFill>
                        <a:latin typeface="Chulabhorn Likit Text Light" panose="00000400000000000000" pitchFamily="50" charset="-34"/>
                        <a:cs typeface="Chulabhorn Likit Text Light" panose="00000400000000000000" pitchFamily="50" charset="-34"/>
                      </a:endParaRPr>
                    </a:p>
                  </a:txBody>
                  <a:tcPr>
                    <a:solidFill>
                      <a:srgbClr val="4EDEB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68288180"/>
                  </a:ext>
                </a:extLst>
              </a:tr>
              <a:tr h="253850">
                <a:tc>
                  <a:txBody>
                    <a:bodyPr/>
                    <a:lstStyle/>
                    <a:p>
                      <a:pPr algn="ctr"/>
                      <a:r>
                        <a:rPr lang="th-TH" sz="1100" b="1" dirty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ระดับ 1</a:t>
                      </a:r>
                    </a:p>
                  </a:txBody>
                  <a:tcPr anchor="ctr">
                    <a:solidFill>
                      <a:srgbClr val="EBA5AF">
                        <a:alpha val="6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th-TH" sz="1100" b="1" dirty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ระดับ 2</a:t>
                      </a:r>
                    </a:p>
                  </a:txBody>
                  <a:tcPr anchor="ctr">
                    <a:solidFill>
                      <a:srgbClr val="D6D2C4">
                        <a:alpha val="6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th-TH" sz="1100" b="1" dirty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ระดับ 3</a:t>
                      </a:r>
                    </a:p>
                  </a:txBody>
                  <a:tcPr anchor="ctr">
                    <a:solidFill>
                      <a:schemeClr val="accent6">
                        <a:lumMod val="40000"/>
                        <a:lumOff val="60000"/>
                        <a:alpha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th-TH" sz="1100" b="1" dirty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ระดับ 4</a:t>
                      </a:r>
                    </a:p>
                  </a:txBody>
                  <a:tcPr anchor="ctr">
                    <a:solidFill>
                      <a:schemeClr val="accent2">
                        <a:lumMod val="40000"/>
                        <a:lumOff val="60000"/>
                        <a:alpha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th-TH" sz="1100" b="1" dirty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ระดับ 5</a:t>
                      </a:r>
                    </a:p>
                  </a:txBody>
                  <a:tcPr anchor="ctr">
                    <a:solidFill>
                      <a:schemeClr val="accent1">
                        <a:lumMod val="40000"/>
                        <a:lumOff val="60000"/>
                        <a:alpha val="6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55606659"/>
                  </a:ext>
                </a:extLst>
              </a:tr>
              <a:tr h="268782">
                <a:tc>
                  <a:txBody>
                    <a:bodyPr/>
                    <a:lstStyle/>
                    <a:p>
                      <a:pPr marL="0" marR="0" indent="0" algn="ctr" defTabSz="76197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th-TH" sz="1100" b="1" dirty="0">
                        <a:solidFill>
                          <a:srgbClr val="FF0000"/>
                        </a:solidFill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th-TH" sz="1200" b="1" dirty="0" smtClean="0">
                          <a:solidFill>
                            <a:schemeClr val="accent5">
                              <a:lumMod val="50000"/>
                            </a:schemeClr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2</a:t>
                      </a:r>
                      <a:endParaRPr lang="th-TH" sz="1200" b="1" dirty="0">
                        <a:solidFill>
                          <a:schemeClr val="accent5">
                            <a:lumMod val="50000"/>
                          </a:schemeClr>
                        </a:solidFill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anchor="ctr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endParaRPr lang="en-US" sz="1200" b="1" dirty="0">
                        <a:solidFill>
                          <a:schemeClr val="bg1"/>
                        </a:solidFill>
                        <a:effectLst/>
                        <a:latin typeface="Chulabhorn Likit Text" panose="00000500000000000000" pitchFamily="50" charset="-34"/>
                        <a:ea typeface="Calibri" panose="020F0502020204030204" pitchFamily="34" charset="0"/>
                        <a:cs typeface="Chulabhorn Likit Text" panose="00000500000000000000" pitchFamily="50" charset="-34"/>
                      </a:endParaRPr>
                    </a:p>
                  </a:txBody>
                  <a:tcPr marL="68580" marR="68580" marT="0" marB="0" anchor="ctr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th-TH" sz="1200" b="1" dirty="0">
                        <a:solidFill>
                          <a:srgbClr val="002060"/>
                        </a:solidFill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anchor="ctr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700" kern="1200" dirty="0">
                        <a:solidFill>
                          <a:srgbClr val="002060"/>
                        </a:solidFill>
                        <a:effectLst/>
                        <a:latin typeface="Chulabhorn Likit Text" panose="00000500000000000000" pitchFamily="50" charset="-34"/>
                        <a:ea typeface="+mn-ea"/>
                        <a:cs typeface="Chulabhorn Likit Text" panose="00000500000000000000" pitchFamily="50" charset="-34"/>
                      </a:endParaRPr>
                    </a:p>
                  </a:txBody>
                  <a:tcPr anchor="ctr"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18552377"/>
                  </a:ext>
                </a:extLst>
              </a:tr>
              <a:tr h="1007934">
                <a:tc gridSpan="5">
                  <a:txBody>
                    <a:bodyPr/>
                    <a:lstStyle/>
                    <a:p>
                      <a:pPr algn="thaiDist">
                        <a:lnSpc>
                          <a:spcPct val="130000"/>
                        </a:lnSpc>
                        <a:spcAft>
                          <a:spcPts val="0"/>
                        </a:spcAft>
                      </a:pPr>
                      <a:r>
                        <a:rPr lang="th-TH" sz="1200" b="0" baseline="0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- รายละเอียดเกณฑ์การประเมิน ดังนี้</a:t>
                      </a:r>
                    </a:p>
                    <a:p>
                      <a:pPr algn="thaiDist">
                        <a:lnSpc>
                          <a:spcPct val="130000"/>
                        </a:lnSpc>
                        <a:spcAft>
                          <a:spcPts val="0"/>
                        </a:spcAft>
                      </a:pPr>
                      <a:r>
                        <a:rPr lang="th-TH" sz="1200" b="0" baseline="0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ea typeface="Cordia New"/>
                          <a:cs typeface="Chulabhorn Likit Text" panose="00000500000000000000" pitchFamily="50" charset="-34"/>
                        </a:rPr>
                        <a:t>  1. </a:t>
                      </a:r>
                      <a:r>
                        <a:rPr lang="th-TH" sz="1200" b="0" baseline="0" dirty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ea typeface="Cordia New"/>
                          <a:cs typeface="Chulabhorn Likit Text" panose="00000500000000000000" pitchFamily="50" charset="-34"/>
                        </a:rPr>
                        <a:t>การจัดให้มีปัจจัยพื้นฐาน</a:t>
                      </a:r>
                      <a:endParaRPr lang="th-TH" sz="1200" b="0" baseline="0" dirty="0">
                        <a:solidFill>
                          <a:schemeClr val="tx1"/>
                        </a:solidFill>
                        <a:effectLst/>
                        <a:latin typeface="Chulabhorn Likit Text" panose="00000500000000000000" pitchFamily="50" charset="-34"/>
                        <a:ea typeface="Cordia New"/>
                        <a:cs typeface="Chulabhorn Likit Text" panose="00000500000000000000" pitchFamily="50" charset="-34"/>
                      </a:endParaRPr>
                    </a:p>
                    <a:p>
                      <a:pPr algn="thaiDist">
                        <a:lnSpc>
                          <a:spcPct val="130000"/>
                        </a:lnSpc>
                        <a:spcAft>
                          <a:spcPts val="0"/>
                        </a:spcAft>
                      </a:pPr>
                      <a:r>
                        <a:rPr lang="th-TH" sz="1200" b="0" baseline="0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ea typeface="Cordia New"/>
                          <a:cs typeface="Chulabhorn Likit Text" panose="00000500000000000000" pitchFamily="50" charset="-34"/>
                        </a:rPr>
                        <a:t>  2. การจัดทำและดำเนินงานตามแผนการบริหารทรัพยากรบุคคล (ระยะยาว) และแผนปฏิบัติ</a:t>
                      </a:r>
                      <a:r>
                        <a:rPr lang="th-TH" sz="1200" b="0" baseline="0" dirty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ea typeface="Cordia New"/>
                          <a:cs typeface="Chulabhorn Likit Text" panose="00000500000000000000" pitchFamily="50" charset="-34"/>
                        </a:rPr>
                        <a:t>การ ด้าน</a:t>
                      </a:r>
                      <a:r>
                        <a:rPr lang="th-TH" sz="1200" b="0" baseline="0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ea typeface="Cordia New"/>
                          <a:cs typeface="Chulabhorn Likit Text" panose="00000500000000000000" pitchFamily="50" charset="-34"/>
                        </a:rPr>
                        <a:t>การบริหารทรัพยากรบุคคล </a:t>
                      </a:r>
                      <a:r>
                        <a:rPr lang="th-TH" sz="1200" b="0" baseline="0" dirty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ea typeface="Cordia New"/>
                          <a:cs typeface="Chulabhorn Likit Text" panose="00000500000000000000" pitchFamily="50" charset="-34"/>
                        </a:rPr>
                        <a:t>                         ประจำปี</a:t>
                      </a:r>
                      <a:r>
                        <a:rPr lang="th-TH" sz="1200" b="0" baseline="0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ea typeface="Cordia New"/>
                          <a:cs typeface="Chulabhorn Likit Text" panose="00000500000000000000" pitchFamily="50" charset="-34"/>
                        </a:rPr>
                        <a:t>บัญชี </a:t>
                      </a:r>
                      <a:r>
                        <a:rPr lang="th-TH" sz="1200" b="0" baseline="0" dirty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ea typeface="Cordia New"/>
                          <a:cs typeface="Chulabhorn Likit Text" panose="00000500000000000000" pitchFamily="50" charset="-34"/>
                        </a:rPr>
                        <a:t>2567</a:t>
                      </a:r>
                      <a:endParaRPr lang="th-TH" sz="1200" b="0" baseline="0" dirty="0">
                        <a:solidFill>
                          <a:schemeClr val="tx1"/>
                        </a:solidFill>
                        <a:effectLst/>
                        <a:latin typeface="Chulabhorn Likit Text" panose="00000500000000000000" pitchFamily="50" charset="-34"/>
                        <a:ea typeface="Cordia New"/>
                        <a:cs typeface="Chulabhorn Likit Text" panose="00000500000000000000" pitchFamily="50" charset="-34"/>
                      </a:endParaRPr>
                    </a:p>
                  </a:txBody>
                  <a:tcP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indent="0" algn="ctr" defTabSz="76197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th-TH" sz="800" b="1" dirty="0">
                        <a:solidFill>
                          <a:schemeClr val="tx1"/>
                        </a:solidFill>
                        <a:latin typeface="Chulabhorn Likit Text Light" panose="00000400000000000000" pitchFamily="50" charset="-34"/>
                        <a:cs typeface="Chulabhorn Likit Text Light" panose="00000400000000000000" pitchFamily="50" charset="-34"/>
                      </a:endParaRPr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th-TH" sz="800" b="0" i="0" baseline="0" dirty="0">
                        <a:solidFill>
                          <a:schemeClr val="tx1"/>
                        </a:solidFill>
                        <a:effectLst/>
                        <a:latin typeface="Chulabhorn Likit Text" panose="00000500000000000000" pitchFamily="50" charset="-34"/>
                        <a:ea typeface="Cordia New"/>
                        <a:cs typeface="Chulabhorn Likit Text" panose="00000500000000000000" pitchFamily="50" charset="-34"/>
                      </a:endParaRPr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ctr"/>
                      <a:endParaRPr lang="th-TH" sz="1100" b="0" dirty="0">
                        <a:solidFill>
                          <a:schemeClr val="tx1"/>
                        </a:solidFill>
                        <a:latin typeface="Chulabhorn Likit Text Light" panose="00000400000000000000" pitchFamily="50" charset="-34"/>
                        <a:cs typeface="Chulabhorn Likit Text Light" panose="00000400000000000000" pitchFamily="50" charset="-34"/>
                      </a:endParaRPr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ctr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endParaRPr lang="en-US" sz="1100" b="0" i="0" dirty="0">
                        <a:effectLst/>
                        <a:latin typeface="Chulabhorn Likit Text Light" panose="00000400000000000000" pitchFamily="50" charset="-34"/>
                        <a:ea typeface="Cordia New"/>
                        <a:cs typeface="Chulabhorn Likit Text Light" panose="00000400000000000000" pitchFamily="50" charset="-34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583013406"/>
                  </a:ext>
                </a:extLst>
              </a:tr>
              <a:tr h="2268496">
                <a:tc gridSpan="5">
                  <a:txBody>
                    <a:bodyPr/>
                    <a:lstStyle/>
                    <a:p>
                      <a:pPr algn="thaiDist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th-TH" sz="1200" b="1" i="0" u="sng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Chulabhorn Likit Text" panose="00000500000000000000" pitchFamily="50" charset="-34"/>
                          <a:ea typeface="Cordia New"/>
                          <a:cs typeface="Chulabhorn Likit Text" panose="00000500000000000000" pitchFamily="50" charset="-34"/>
                        </a:rPr>
                        <a:t>ผลงาน</a:t>
                      </a:r>
                      <a:r>
                        <a:rPr lang="th-TH" sz="1200" b="1" i="0" u="none" baseline="0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Chulabhorn Likit Text" panose="00000500000000000000" pitchFamily="50" charset="-34"/>
                          <a:ea typeface="Cordia New"/>
                          <a:cs typeface="Chulabhorn Likit Text" panose="00000500000000000000" pitchFamily="50" charset="-34"/>
                        </a:rPr>
                        <a:t> </a:t>
                      </a:r>
                      <a:r>
                        <a:rPr lang="en-US" sz="1200" b="1" i="0" u="none" baseline="0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Chulabhorn Likit Text" panose="00000500000000000000" pitchFamily="50" charset="-34"/>
                          <a:ea typeface="Cordia New"/>
                          <a:cs typeface="Chulabhorn Likit Text" panose="00000500000000000000" pitchFamily="50" charset="-34"/>
                        </a:rPr>
                        <a:t>: </a:t>
                      </a:r>
                      <a:r>
                        <a:rPr lang="th-TH" sz="1200" b="1" i="0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Chulabhorn Likit Text" panose="00000500000000000000" pitchFamily="50" charset="-34"/>
                          <a:ea typeface="Cordia New"/>
                          <a:cs typeface="Chulabhorn Likit Text" panose="00000500000000000000" pitchFamily="50" charset="-34"/>
                        </a:rPr>
                        <a:t>ได้ค่าเกณฑ์วัดระดับ </a:t>
                      </a:r>
                      <a:r>
                        <a:rPr lang="th-TH" sz="1200" b="1" i="0" dirty="0" smtClean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Chulabhorn Likit Text" panose="00000500000000000000" pitchFamily="50" charset="-34"/>
                          <a:ea typeface="Cordia New"/>
                          <a:cs typeface="Chulabhorn Likit Text" panose="00000500000000000000" pitchFamily="50" charset="-34"/>
                        </a:rPr>
                        <a:t>2</a:t>
                      </a:r>
                    </a:p>
                    <a:p>
                      <a:pPr algn="thaiDist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th-TH" sz="1200" b="0" i="0" dirty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ea typeface="Cordia New"/>
                          <a:cs typeface="Chulabhorn Likit Text" panose="00000500000000000000" pitchFamily="50" charset="-34"/>
                        </a:rPr>
                        <a:t>1. กองทุนฯ </a:t>
                      </a:r>
                      <a:r>
                        <a:rPr lang="th-TH" sz="1200" kern="1200" dirty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มีการปรับปรุงแนวทางการประเมินผลการปฏิบัติงานและกำหนดตัวชี้วัดสำหรับบุคลากรในทุกระดับ มีการประเมินผลการปฏิบัติงาน</a:t>
                      </a:r>
                      <a:br>
                        <a:rPr lang="th-TH" sz="1200" kern="1200" dirty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</a:br>
                      <a:r>
                        <a:rPr lang="th-TH" sz="1200" kern="1200" dirty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ของรอบการประเมินที่ 1 ประจำปีบัญชี 2566 ในการพิจารณาผลตอบแทน/เลื่อนขั้น</a:t>
                      </a:r>
                      <a:r>
                        <a:rPr lang="th-TH" sz="1200" kern="1200" baseline="0" dirty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/เลื่อนตำแหน่ง</a:t>
                      </a:r>
                      <a:endParaRPr lang="th-TH" sz="1200" kern="1200" dirty="0" smtClean="0">
                        <a:solidFill>
                          <a:schemeClr val="tx1"/>
                        </a:solidFill>
                        <a:effectLst/>
                        <a:latin typeface="Chulabhorn Likit Text" panose="00000500000000000000" pitchFamily="50" charset="-34"/>
                        <a:ea typeface="+mn-ea"/>
                        <a:cs typeface="Chulabhorn Likit Text" panose="00000500000000000000" pitchFamily="50" charset="-34"/>
                      </a:endParaRPr>
                    </a:p>
                    <a:p>
                      <a:pPr marL="0" marR="0" indent="0" algn="thaiDist" defTabSz="761970" rtl="0" eaLnBrk="1" fontAlgn="auto" latinLnBrk="0" hangingPunct="1">
                        <a:lnSpc>
                          <a:spcPct val="12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h-TH" sz="1200" kern="1200" dirty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2. กองทุนฯ ได้ดำเนิการตามแผนปฏิบัติการฯ ประจำปีบัญชี 2566 ประกอบด้วย 3 ประเด็นการพัฒนา 10 แผนงาน 22 โครงการ </a:t>
                      </a:r>
                    </a:p>
                    <a:p>
                      <a:pPr marL="0" marR="0" indent="0" algn="thaiDist" defTabSz="761970" rtl="0" eaLnBrk="1" fontAlgn="auto" latinLnBrk="0" hangingPunct="1">
                        <a:lnSpc>
                          <a:spcPct val="12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h-TH" sz="1200" kern="1200" dirty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3. กองทุนฯ</a:t>
                      </a:r>
                      <a:r>
                        <a:rPr lang="th-TH" sz="1200" kern="1200" baseline="0" dirty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 มีการ</a:t>
                      </a:r>
                      <a:r>
                        <a:rPr lang="th-TH" sz="1200" kern="1200" dirty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จัดทำ/ทบทวนแผนการบริหารทรัพยากรบุคคล (ระยะยาว) และแผนปฏิบัติการฯ ประจำปีบัญชี 2567 และนำเสนอคณะกรรมการฯ</a:t>
                      </a:r>
                      <a:r>
                        <a:rPr lang="th-TH" sz="1200" kern="1200" baseline="0" dirty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 เพื่อพิจารณาขอความเห็นชอบ ในเดือนพฤษภาคม 2566</a:t>
                      </a:r>
                      <a:endParaRPr lang="en-US" sz="1200" kern="1200" dirty="0" smtClean="0">
                        <a:solidFill>
                          <a:schemeClr val="tx1"/>
                        </a:solidFill>
                        <a:effectLst/>
                        <a:latin typeface="Chulabhorn Likit Text" panose="00000500000000000000" pitchFamily="50" charset="-34"/>
                        <a:ea typeface="+mn-ea"/>
                        <a:cs typeface="Chulabhorn Likit Text" panose="00000500000000000000" pitchFamily="50" charset="-34"/>
                      </a:endParaRPr>
                    </a:p>
                    <a:p>
                      <a:pPr marL="0" marR="0" indent="0" algn="thaiDist" defTabSz="761970" rtl="0" eaLnBrk="1" fontAlgn="auto" latinLnBrk="0" hangingPunct="1">
                        <a:lnSpc>
                          <a:spcPct val="12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h-TH" sz="1200" b="1" u="sng" kern="12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แผนงาน</a:t>
                      </a:r>
                      <a:r>
                        <a:rPr lang="en-US" sz="1200" b="1" u="none" kern="12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:</a:t>
                      </a:r>
                      <a:r>
                        <a:rPr lang="en-US" sz="1200" b="1" u="none" kern="1200" baseline="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 </a:t>
                      </a:r>
                      <a:endParaRPr lang="th-TH" sz="1200" b="1" u="sng" kern="1200" dirty="0" smtClean="0">
                        <a:solidFill>
                          <a:schemeClr val="accent1">
                            <a:lumMod val="50000"/>
                          </a:schemeClr>
                        </a:solidFill>
                        <a:effectLst/>
                        <a:latin typeface="Chulabhorn Likit Text" panose="00000500000000000000" pitchFamily="50" charset="-34"/>
                        <a:ea typeface="+mn-ea"/>
                        <a:cs typeface="Chulabhorn Likit Text" panose="00000500000000000000" pitchFamily="50" charset="-34"/>
                      </a:endParaRPr>
                    </a:p>
                    <a:p>
                      <a:pPr marL="0" marR="0" indent="0" algn="thaiDist" defTabSz="761970" rtl="0" eaLnBrk="1" fontAlgn="auto" latinLnBrk="0" hangingPunct="1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h-TH" sz="1200" u="none" kern="1200" baseline="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- กองทุนฯ อยู่ระหว่างการประเมินผลการปฏิบัติงานของรอบการประเมินที่ 2/2566 และดำเนินการตามแผนปฏบัติการฯ ประจำปีบัญชี 2566 </a:t>
                      </a:r>
                      <a:endParaRPr lang="th-TH" sz="1200" u="none" kern="1200" dirty="0">
                        <a:solidFill>
                          <a:schemeClr val="accent1">
                            <a:lumMod val="50000"/>
                          </a:schemeClr>
                        </a:solidFill>
                        <a:effectLst/>
                        <a:latin typeface="Chulabhorn Likit Text" panose="00000500000000000000" pitchFamily="50" charset="-34"/>
                        <a:ea typeface="+mn-ea"/>
                        <a:cs typeface="Chulabhorn Likit Text" panose="00000500000000000000" pitchFamily="50" charset="-34"/>
                      </a:endParaRPr>
                    </a:p>
                  </a:txBody>
                  <a:tcP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th-TH" sz="1100" dirty="0">
                        <a:latin typeface="Chulabhorn Likit Text Light" panose="00000400000000000000" pitchFamily="50" charset="-34"/>
                        <a:cs typeface="Chulabhorn Likit Text Light" panose="00000400000000000000" pitchFamily="50" charset="-34"/>
                      </a:endParaRPr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th-TH" sz="1100" dirty="0">
                        <a:latin typeface="Chulabhorn Likit Text Light" panose="00000400000000000000" pitchFamily="50" charset="-34"/>
                        <a:cs typeface="Chulabhorn Likit Text Light" panose="00000400000000000000" pitchFamily="50" charset="-34"/>
                      </a:endParaRPr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th-TH" sz="1100" dirty="0">
                        <a:latin typeface="Chulabhorn Likit Text Light" panose="00000400000000000000" pitchFamily="50" charset="-34"/>
                        <a:cs typeface="Chulabhorn Likit Text Light" panose="00000400000000000000" pitchFamily="50" charset="-34"/>
                      </a:endParaRPr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th-TH" sz="1100" dirty="0">
                        <a:latin typeface="Chulabhorn Likit Text Light" panose="00000400000000000000" pitchFamily="50" charset="-34"/>
                        <a:cs typeface="Chulabhorn Likit Text Light" panose="00000400000000000000" pitchFamily="50" charset="-34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973220223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0502742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8" name="Group 37"/>
          <p:cNvGrpSpPr/>
          <p:nvPr/>
        </p:nvGrpSpPr>
        <p:grpSpPr>
          <a:xfrm>
            <a:off x="-23581" y="-271597"/>
            <a:ext cx="10216630" cy="1541268"/>
            <a:chOff x="-23581" y="-271597"/>
            <a:chExt cx="10216630" cy="1541268"/>
          </a:xfrm>
        </p:grpSpPr>
        <p:grpSp>
          <p:nvGrpSpPr>
            <p:cNvPr id="39" name="Group 38"/>
            <p:cNvGrpSpPr/>
            <p:nvPr/>
          </p:nvGrpSpPr>
          <p:grpSpPr>
            <a:xfrm>
              <a:off x="-23581" y="-271597"/>
              <a:ext cx="10193050" cy="1541268"/>
              <a:chOff x="-23581" y="-271597"/>
              <a:chExt cx="10193050" cy="1541268"/>
            </a:xfrm>
          </p:grpSpPr>
          <p:grpSp>
            <p:nvGrpSpPr>
              <p:cNvPr id="41" name="กลุ่ม 52">
                <a:extLst>
                  <a:ext uri="{FF2B5EF4-FFF2-40B4-BE49-F238E27FC236}">
                    <a16:creationId xmlns:a16="http://schemas.microsoft.com/office/drawing/2014/main" id="{84E5CB32-C22A-40FB-BE79-3F261B775F5E}"/>
                  </a:ext>
                </a:extLst>
              </p:cNvPr>
              <p:cNvGrpSpPr/>
              <p:nvPr/>
            </p:nvGrpSpPr>
            <p:grpSpPr>
              <a:xfrm>
                <a:off x="-23581" y="299"/>
                <a:ext cx="10193050" cy="674950"/>
                <a:chOff x="-29746" y="-164554"/>
                <a:chExt cx="9173747" cy="607455"/>
              </a:xfrm>
            </p:grpSpPr>
            <p:sp>
              <p:nvSpPr>
                <p:cNvPr id="45" name="สี่เหลี่ยมผืนผ้า: มุมมน 48">
                  <a:extLst>
                    <a:ext uri="{FF2B5EF4-FFF2-40B4-BE49-F238E27FC236}">
                      <a16:creationId xmlns:a16="http://schemas.microsoft.com/office/drawing/2014/main" id="{DCE62B95-9C16-4E87-82CC-AF99B1F01983}"/>
                    </a:ext>
                  </a:extLst>
                </p:cNvPr>
                <p:cNvSpPr/>
                <p:nvPr/>
              </p:nvSpPr>
              <p:spPr>
                <a:xfrm>
                  <a:off x="5692012" y="65211"/>
                  <a:ext cx="3441748" cy="377690"/>
                </a:xfrm>
                <a:prstGeom prst="roundRect">
                  <a:avLst/>
                </a:prstGeom>
                <a:gradFill flip="none" rotWithShape="1">
                  <a:gsLst>
                    <a:gs pos="0">
                      <a:srgbClr val="8E7300"/>
                    </a:gs>
                    <a:gs pos="51000">
                      <a:srgbClr val="FFFFFF"/>
                    </a:gs>
                    <a:gs pos="76000">
                      <a:srgbClr val="BC9800"/>
                    </a:gs>
                    <a:gs pos="24000">
                      <a:srgbClr val="BC9800"/>
                    </a:gs>
                    <a:gs pos="100000">
                      <a:srgbClr val="9A7D00"/>
                    </a:gs>
                  </a:gsLst>
                  <a:lin ang="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2000"/>
                </a:p>
              </p:txBody>
            </p:sp>
            <p:sp>
              <p:nvSpPr>
                <p:cNvPr id="46" name="สี่เหลี่ยมผืนผ้า 47">
                  <a:extLst>
                    <a:ext uri="{FF2B5EF4-FFF2-40B4-BE49-F238E27FC236}">
                      <a16:creationId xmlns:a16="http://schemas.microsoft.com/office/drawing/2014/main" id="{667204FE-3C1C-4980-AD32-890094B05AFC}"/>
                    </a:ext>
                  </a:extLst>
                </p:cNvPr>
                <p:cNvSpPr/>
                <p:nvPr/>
              </p:nvSpPr>
              <p:spPr>
                <a:xfrm>
                  <a:off x="-29746" y="-164554"/>
                  <a:ext cx="9173747" cy="517884"/>
                </a:xfrm>
                <a:prstGeom prst="rect">
                  <a:avLst/>
                </a:prstGeom>
                <a:gradFill flip="none" rotWithShape="1">
                  <a:gsLst>
                    <a:gs pos="0">
                      <a:srgbClr val="8E7300"/>
                    </a:gs>
                    <a:gs pos="51000">
                      <a:srgbClr val="FFFFFF"/>
                    </a:gs>
                    <a:gs pos="76000">
                      <a:srgbClr val="BC9800"/>
                    </a:gs>
                    <a:gs pos="24000">
                      <a:srgbClr val="BC9800"/>
                    </a:gs>
                    <a:gs pos="100000">
                      <a:srgbClr val="9A7D00"/>
                    </a:gs>
                  </a:gsLst>
                  <a:lin ang="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2000"/>
                </a:p>
              </p:txBody>
            </p:sp>
            <p:sp>
              <p:nvSpPr>
                <p:cNvPr id="47" name="แผนผังลำดับงาน: ป้อนข้อมูลด้วยตนเอง 4">
                  <a:extLst>
                    <a:ext uri="{FF2B5EF4-FFF2-40B4-BE49-F238E27FC236}">
                      <a16:creationId xmlns:a16="http://schemas.microsoft.com/office/drawing/2014/main" id="{CDB1064D-F2C9-4D02-9722-A4463B75D08B}"/>
                    </a:ext>
                  </a:extLst>
                </p:cNvPr>
                <p:cNvSpPr/>
                <p:nvPr/>
              </p:nvSpPr>
              <p:spPr>
                <a:xfrm>
                  <a:off x="5883027" y="51469"/>
                  <a:ext cx="3260973" cy="301861"/>
                </a:xfrm>
                <a:prstGeom prst="flowChartAlternateProcess">
                  <a:avLst/>
                </a:prstGeom>
                <a:solidFill>
                  <a:srgbClr val="00206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2000" dirty="0"/>
                </a:p>
              </p:txBody>
            </p:sp>
            <p:sp>
              <p:nvSpPr>
                <p:cNvPr id="48" name="สี่เหลี่ยมผืนผ้า 3">
                  <a:extLst>
                    <a:ext uri="{FF2B5EF4-FFF2-40B4-BE49-F238E27FC236}">
                      <a16:creationId xmlns:a16="http://schemas.microsoft.com/office/drawing/2014/main" id="{8493D4F4-6FD8-4552-904E-DB7274115DA0}"/>
                    </a:ext>
                  </a:extLst>
                </p:cNvPr>
                <p:cNvSpPr/>
                <p:nvPr/>
              </p:nvSpPr>
              <p:spPr>
                <a:xfrm>
                  <a:off x="-29746" y="-164554"/>
                  <a:ext cx="9173747" cy="432048"/>
                </a:xfrm>
                <a:prstGeom prst="rect">
                  <a:avLst/>
                </a:prstGeom>
                <a:solidFill>
                  <a:srgbClr val="00206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2000"/>
                </a:p>
              </p:txBody>
            </p:sp>
          </p:grpSp>
          <p:grpSp>
            <p:nvGrpSpPr>
              <p:cNvPr id="42" name="กลุ่ม 9">
                <a:extLst>
                  <a:ext uri="{FF2B5EF4-FFF2-40B4-BE49-F238E27FC236}">
                    <a16:creationId xmlns:a16="http://schemas.microsoft.com/office/drawing/2014/main" id="{D2312BD0-5401-4FDB-9FF3-B1382B3C9639}"/>
                  </a:ext>
                </a:extLst>
              </p:cNvPr>
              <p:cNvGrpSpPr/>
              <p:nvPr/>
            </p:nvGrpSpPr>
            <p:grpSpPr>
              <a:xfrm>
                <a:off x="5792566" y="-271597"/>
                <a:ext cx="1899096" cy="1541268"/>
                <a:chOff x="5491686" y="-481268"/>
                <a:chExt cx="1709187" cy="1387141"/>
              </a:xfrm>
            </p:grpSpPr>
            <p:sp>
              <p:nvSpPr>
                <p:cNvPr id="43" name="วงรี 13">
                  <a:extLst>
                    <a:ext uri="{FF2B5EF4-FFF2-40B4-BE49-F238E27FC236}">
                      <a16:creationId xmlns:a16="http://schemas.microsoft.com/office/drawing/2014/main" id="{722B5707-C41F-4885-825E-D2676CEE49E1}"/>
                    </a:ext>
                  </a:extLst>
                </p:cNvPr>
                <p:cNvSpPr/>
                <p:nvPr/>
              </p:nvSpPr>
              <p:spPr>
                <a:xfrm>
                  <a:off x="5491686" y="-481268"/>
                  <a:ext cx="1709187" cy="1387141"/>
                </a:xfrm>
                <a:prstGeom prst="ellipse">
                  <a:avLst/>
                </a:prstGeom>
                <a:solidFill>
                  <a:srgbClr val="FBF7F1"/>
                </a:solidFill>
                <a:ln>
                  <a:noFill/>
                </a:ln>
                <a:effectLst>
                  <a:softEdge rad="3175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2000"/>
                </a:p>
              </p:txBody>
            </p:sp>
            <p:pic>
              <p:nvPicPr>
                <p:cNvPr id="44" name="รูปภาพ 65">
                  <a:extLst>
                    <a:ext uri="{FF2B5EF4-FFF2-40B4-BE49-F238E27FC236}">
                      <a16:creationId xmlns:a16="http://schemas.microsoft.com/office/drawing/2014/main" id="{EF9B53AA-6A14-4E04-B937-D6234A306BD7}"/>
                    </a:ext>
                  </a:extLst>
                </p:cNvPr>
                <p:cNvPicPr>
                  <a:picLocks noChangeAspect="1"/>
                </p:cNvPicPr>
                <p:nvPr/>
              </p:nvPicPr>
              <p:blipFill rotWithShape="1">
                <a:blip r:embed="rId3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r="65168" b="30186"/>
                <a:stretch/>
              </p:blipFill>
              <p:spPr>
                <a:xfrm>
                  <a:off x="5978910" y="-202056"/>
                  <a:ext cx="857563" cy="565764"/>
                </a:xfrm>
                <a:custGeom>
                  <a:avLst/>
                  <a:gdLst>
                    <a:gd name="connsiteX0" fmla="*/ 0 w 1500565"/>
                    <a:gd name="connsiteY0" fmla="*/ 0 h 990006"/>
                    <a:gd name="connsiteX1" fmla="*/ 1500565 w 1500565"/>
                    <a:gd name="connsiteY1" fmla="*/ 0 h 990006"/>
                    <a:gd name="connsiteX2" fmla="*/ 1500565 w 1500565"/>
                    <a:gd name="connsiteY2" fmla="*/ 699241 h 990006"/>
                    <a:gd name="connsiteX3" fmla="*/ 1454656 w 1500565"/>
                    <a:gd name="connsiteY3" fmla="*/ 699241 h 990006"/>
                    <a:gd name="connsiteX4" fmla="*/ 1454656 w 1500565"/>
                    <a:gd name="connsiteY4" fmla="*/ 958222 h 990006"/>
                    <a:gd name="connsiteX5" fmla="*/ 1500565 w 1500565"/>
                    <a:gd name="connsiteY5" fmla="*/ 958222 h 990006"/>
                    <a:gd name="connsiteX6" fmla="*/ 1500565 w 1500565"/>
                    <a:gd name="connsiteY6" fmla="*/ 990006 h 990006"/>
                    <a:gd name="connsiteX7" fmla="*/ 0 w 1500565"/>
                    <a:gd name="connsiteY7" fmla="*/ 990006 h 9900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00565" h="990006">
                      <a:moveTo>
                        <a:pt x="0" y="0"/>
                      </a:moveTo>
                      <a:lnTo>
                        <a:pt x="1500565" y="0"/>
                      </a:lnTo>
                      <a:lnTo>
                        <a:pt x="1500565" y="699241"/>
                      </a:lnTo>
                      <a:lnTo>
                        <a:pt x="1454656" y="699241"/>
                      </a:lnTo>
                      <a:lnTo>
                        <a:pt x="1454656" y="958222"/>
                      </a:lnTo>
                      <a:lnTo>
                        <a:pt x="1500565" y="958222"/>
                      </a:lnTo>
                      <a:lnTo>
                        <a:pt x="1500565" y="990006"/>
                      </a:lnTo>
                      <a:lnTo>
                        <a:pt x="0" y="990006"/>
                      </a:lnTo>
                      <a:close/>
                    </a:path>
                  </a:pathLst>
                </a:custGeom>
              </p:spPr>
            </p:pic>
          </p:grpSp>
        </p:grpSp>
        <p:sp>
          <p:nvSpPr>
            <p:cNvPr id="40" name="กล่องข้อความ 8">
              <a:extLst>
                <a:ext uri="{FF2B5EF4-FFF2-40B4-BE49-F238E27FC236}">
                  <a16:creationId xmlns:a16="http://schemas.microsoft.com/office/drawing/2014/main" id="{BF84CABE-5C70-4013-8958-0D4F9CD0D474}"/>
                </a:ext>
              </a:extLst>
            </p:cNvPr>
            <p:cNvSpPr txBox="1"/>
            <p:nvPr/>
          </p:nvSpPr>
          <p:spPr>
            <a:xfrm>
              <a:off x="7699853" y="30291"/>
              <a:ext cx="2493196" cy="52629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lnSpc>
                  <a:spcPct val="120000"/>
                </a:lnSpc>
              </a:pPr>
              <a:r>
                <a:rPr lang="en-US" sz="1200" b="1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Chulabhorn Likit Text" panose="00000500000000000000" pitchFamily="50" charset="-34"/>
                  <a:cs typeface="Chulabhorn Likit Text" panose="00000500000000000000" pitchFamily="50" charset="-34"/>
                </a:rPr>
                <a:t>60 </a:t>
              </a:r>
              <a:r>
                <a:rPr lang="th-TH" sz="1200" b="1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Chulabhorn Likit Text" panose="00000500000000000000" pitchFamily="50" charset="-34"/>
                  <a:cs typeface="Chulabhorn Likit Text" panose="00000500000000000000" pitchFamily="50" charset="-34"/>
                </a:rPr>
                <a:t>ปี กรมการพัฒนาชุมชน</a:t>
              </a:r>
            </a:p>
            <a:p>
              <a:pPr>
                <a:lnSpc>
                  <a:spcPct val="120000"/>
                </a:lnSpc>
              </a:pPr>
              <a:r>
                <a:rPr lang="th-TH" sz="1200" b="1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Chulabhorn Likit Text" panose="00000500000000000000" pitchFamily="50" charset="-34"/>
                  <a:cs typeface="Chulabhorn Likit Text" panose="00000500000000000000" pitchFamily="50" charset="-34"/>
                </a:rPr>
                <a:t>สร้างสรรค์ชุมชน สร้างคน สร้างชาติ</a:t>
              </a:r>
              <a:endParaRPr lang="en-US" sz="12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hulabhorn Likit Text" panose="00000500000000000000" pitchFamily="50" charset="-34"/>
                <a:cs typeface="Chulabhorn Likit Text" panose="00000500000000000000" pitchFamily="50" charset="-34"/>
              </a:endParaRPr>
            </a:p>
          </p:txBody>
        </p:sp>
      </p:grpSp>
      <p:grpSp>
        <p:nvGrpSpPr>
          <p:cNvPr id="73" name="Group 72"/>
          <p:cNvGrpSpPr/>
          <p:nvPr/>
        </p:nvGrpSpPr>
        <p:grpSpPr>
          <a:xfrm>
            <a:off x="-23583" y="5154909"/>
            <a:ext cx="10183585" cy="694389"/>
            <a:chOff x="-23583" y="5134125"/>
            <a:chExt cx="10183585" cy="715174"/>
          </a:xfrm>
        </p:grpSpPr>
        <p:grpSp>
          <p:nvGrpSpPr>
            <p:cNvPr id="74" name="กลุ่ม 1">
              <a:extLst>
                <a:ext uri="{FF2B5EF4-FFF2-40B4-BE49-F238E27FC236}">
                  <a16:creationId xmlns:a16="http://schemas.microsoft.com/office/drawing/2014/main" id="{58DAA6D8-19A9-434E-BD10-9F227ECAADEE}"/>
                </a:ext>
              </a:extLst>
            </p:cNvPr>
            <p:cNvGrpSpPr/>
            <p:nvPr/>
          </p:nvGrpSpPr>
          <p:grpSpPr>
            <a:xfrm>
              <a:off x="-23583" y="5274993"/>
              <a:ext cx="10183585" cy="470079"/>
              <a:chOff x="-21226" y="4621292"/>
              <a:chExt cx="9165227" cy="561020"/>
            </a:xfrm>
          </p:grpSpPr>
          <p:grpSp>
            <p:nvGrpSpPr>
              <p:cNvPr id="81" name="กลุ่ม 7">
                <a:extLst>
                  <a:ext uri="{FF2B5EF4-FFF2-40B4-BE49-F238E27FC236}">
                    <a16:creationId xmlns:a16="http://schemas.microsoft.com/office/drawing/2014/main" id="{30C28730-7CDF-4231-A774-6A7122EB4AEA}"/>
                  </a:ext>
                </a:extLst>
              </p:cNvPr>
              <p:cNvGrpSpPr/>
              <p:nvPr/>
            </p:nvGrpSpPr>
            <p:grpSpPr>
              <a:xfrm>
                <a:off x="-21226" y="4635401"/>
                <a:ext cx="5133813" cy="546911"/>
                <a:chOff x="-45702" y="6428830"/>
                <a:chExt cx="7109733" cy="450425"/>
              </a:xfrm>
            </p:grpSpPr>
            <p:sp>
              <p:nvSpPr>
                <p:cNvPr id="85" name="รูปแบบอิสระ: รูปร่าง 55">
                  <a:extLst>
                    <a:ext uri="{FF2B5EF4-FFF2-40B4-BE49-F238E27FC236}">
                      <a16:creationId xmlns:a16="http://schemas.microsoft.com/office/drawing/2014/main" id="{447532BC-F1AF-418B-B954-69A21822D4D1}"/>
                    </a:ext>
                  </a:extLst>
                </p:cNvPr>
                <p:cNvSpPr/>
                <p:nvPr/>
              </p:nvSpPr>
              <p:spPr>
                <a:xfrm>
                  <a:off x="-16309" y="6508953"/>
                  <a:ext cx="6875685" cy="339767"/>
                </a:xfrm>
                <a:custGeom>
                  <a:avLst/>
                  <a:gdLst>
                    <a:gd name="connsiteX0" fmla="*/ 0 w 6028447"/>
                    <a:gd name="connsiteY0" fmla="*/ 0 h 339767"/>
                    <a:gd name="connsiteX1" fmla="*/ 6028447 w 6028447"/>
                    <a:gd name="connsiteY1" fmla="*/ 0 h 339767"/>
                    <a:gd name="connsiteX2" fmla="*/ 5679852 w 6028447"/>
                    <a:gd name="connsiteY2" fmla="*/ 339767 h 339767"/>
                    <a:gd name="connsiteX3" fmla="*/ 0 w 6028447"/>
                    <a:gd name="connsiteY3" fmla="*/ 339767 h 339767"/>
                    <a:gd name="connsiteX4" fmla="*/ 0 w 6028447"/>
                    <a:gd name="connsiteY4" fmla="*/ 0 h 3397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028447" h="339767">
                      <a:moveTo>
                        <a:pt x="0" y="0"/>
                      </a:moveTo>
                      <a:lnTo>
                        <a:pt x="6028447" y="0"/>
                      </a:lnTo>
                      <a:lnTo>
                        <a:pt x="5679852" y="339767"/>
                      </a:lnTo>
                      <a:lnTo>
                        <a:pt x="0" y="33976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th-TH" sz="2000" dirty="0"/>
                </a:p>
              </p:txBody>
            </p:sp>
            <p:sp>
              <p:nvSpPr>
                <p:cNvPr id="86" name="รูปแบบอิสระ: รูปร่าง 50">
                  <a:extLst>
                    <a:ext uri="{FF2B5EF4-FFF2-40B4-BE49-F238E27FC236}">
                      <a16:creationId xmlns:a16="http://schemas.microsoft.com/office/drawing/2014/main" id="{72AD55B9-27A4-40A2-86AD-A09FD1FBB379}"/>
                    </a:ext>
                  </a:extLst>
                </p:cNvPr>
                <p:cNvSpPr/>
                <p:nvPr/>
              </p:nvSpPr>
              <p:spPr>
                <a:xfrm>
                  <a:off x="-45702" y="6433550"/>
                  <a:ext cx="7025615" cy="426691"/>
                </a:xfrm>
                <a:custGeom>
                  <a:avLst/>
                  <a:gdLst>
                    <a:gd name="connsiteX0" fmla="*/ 0 w 6123140"/>
                    <a:gd name="connsiteY0" fmla="*/ 0 h 426691"/>
                    <a:gd name="connsiteX1" fmla="*/ 6123140 w 6123140"/>
                    <a:gd name="connsiteY1" fmla="*/ 0 h 426691"/>
                    <a:gd name="connsiteX2" fmla="*/ 6008569 w 6123140"/>
                    <a:gd name="connsiteY2" fmla="*/ 111669 h 426691"/>
                    <a:gd name="connsiteX3" fmla="*/ 5685361 w 6123140"/>
                    <a:gd name="connsiteY3" fmla="*/ 426691 h 426691"/>
                    <a:gd name="connsiteX4" fmla="*/ 5679852 w 6123140"/>
                    <a:gd name="connsiteY4" fmla="*/ 426691 h 426691"/>
                    <a:gd name="connsiteX5" fmla="*/ 6028447 w 6123140"/>
                    <a:gd name="connsiteY5" fmla="*/ 86924 h 426691"/>
                    <a:gd name="connsiteX6" fmla="*/ 0 w 6123140"/>
                    <a:gd name="connsiteY6" fmla="*/ 86924 h 426691"/>
                    <a:gd name="connsiteX7" fmla="*/ 0 w 6123140"/>
                    <a:gd name="connsiteY7" fmla="*/ 0 h 4266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123140" h="426691">
                      <a:moveTo>
                        <a:pt x="0" y="0"/>
                      </a:moveTo>
                      <a:lnTo>
                        <a:pt x="6123140" y="0"/>
                      </a:lnTo>
                      <a:lnTo>
                        <a:pt x="6008569" y="111669"/>
                      </a:lnTo>
                      <a:lnTo>
                        <a:pt x="5685361" y="426691"/>
                      </a:lnTo>
                      <a:lnTo>
                        <a:pt x="5679852" y="426691"/>
                      </a:lnTo>
                      <a:lnTo>
                        <a:pt x="6028447" y="86924"/>
                      </a:lnTo>
                      <a:lnTo>
                        <a:pt x="0" y="8692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>
                  <a:gsLst>
                    <a:gs pos="0">
                      <a:srgbClr val="FBE4AE"/>
                    </a:gs>
                    <a:gs pos="13000">
                      <a:srgbClr val="BD922A"/>
                    </a:gs>
                    <a:gs pos="21001">
                      <a:srgbClr val="BD922A"/>
                    </a:gs>
                    <a:gs pos="63000">
                      <a:srgbClr val="FBE4AE"/>
                    </a:gs>
                    <a:gs pos="67000">
                      <a:srgbClr val="BD922A"/>
                    </a:gs>
                    <a:gs pos="69000">
                      <a:srgbClr val="835E17"/>
                    </a:gs>
                    <a:gs pos="82001">
                      <a:srgbClr val="A28949"/>
                    </a:gs>
                    <a:gs pos="100000">
                      <a:srgbClr val="FAE3B7"/>
                    </a:gs>
                  </a:gsLst>
                  <a:lin ang="0" scaled="1"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th-TH" sz="2000" dirty="0"/>
                </a:p>
              </p:txBody>
            </p:sp>
            <p:sp>
              <p:nvSpPr>
                <p:cNvPr id="87" name="รูปแบบอิสระ: รูปร่าง 49">
                  <a:extLst>
                    <a:ext uri="{FF2B5EF4-FFF2-40B4-BE49-F238E27FC236}">
                      <a16:creationId xmlns:a16="http://schemas.microsoft.com/office/drawing/2014/main" id="{0CC04605-512B-40BA-BB6C-C4CA6329F254}"/>
                    </a:ext>
                  </a:extLst>
                </p:cNvPr>
                <p:cNvSpPr/>
                <p:nvPr/>
              </p:nvSpPr>
              <p:spPr>
                <a:xfrm rot="380166">
                  <a:off x="6515308" y="6428830"/>
                  <a:ext cx="548723" cy="450425"/>
                </a:xfrm>
                <a:custGeom>
                  <a:avLst/>
                  <a:gdLst>
                    <a:gd name="connsiteX0" fmla="*/ 411471 w 524882"/>
                    <a:gd name="connsiteY0" fmla="*/ 0 h 426691"/>
                    <a:gd name="connsiteX1" fmla="*/ 524882 w 524882"/>
                    <a:gd name="connsiteY1" fmla="*/ 0 h 426691"/>
                    <a:gd name="connsiteX2" fmla="*/ 113411 w 524882"/>
                    <a:gd name="connsiteY2" fmla="*/ 426691 h 426691"/>
                    <a:gd name="connsiteX3" fmla="*/ 0 w 524882"/>
                    <a:gd name="connsiteY3" fmla="*/ 426691 h 426691"/>
                    <a:gd name="connsiteX4" fmla="*/ 411471 w 524882"/>
                    <a:gd name="connsiteY4" fmla="*/ 0 h 4266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24882" h="426691">
                      <a:moveTo>
                        <a:pt x="411471" y="0"/>
                      </a:moveTo>
                      <a:lnTo>
                        <a:pt x="524882" y="0"/>
                      </a:lnTo>
                      <a:lnTo>
                        <a:pt x="113411" y="426691"/>
                      </a:lnTo>
                      <a:lnTo>
                        <a:pt x="0" y="426691"/>
                      </a:lnTo>
                      <a:lnTo>
                        <a:pt x="411471" y="0"/>
                      </a:ln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FBE4AE"/>
                    </a:gs>
                    <a:gs pos="13000">
                      <a:srgbClr val="BD922A"/>
                    </a:gs>
                    <a:gs pos="21001">
                      <a:srgbClr val="BD922A"/>
                    </a:gs>
                    <a:gs pos="63000">
                      <a:srgbClr val="FBE4AE"/>
                    </a:gs>
                    <a:gs pos="67000">
                      <a:srgbClr val="BD922A"/>
                    </a:gs>
                    <a:gs pos="69000">
                      <a:srgbClr val="835E17"/>
                    </a:gs>
                    <a:gs pos="82001">
                      <a:srgbClr val="A28949"/>
                    </a:gs>
                    <a:gs pos="100000">
                      <a:srgbClr val="FAE3B7"/>
                    </a:gs>
                  </a:gsLst>
                  <a:path path="circle">
                    <a:fillToRect l="100000" b="100000"/>
                  </a:path>
                  <a:tileRect t="-100000" r="-100000"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th-TH" sz="2000"/>
                </a:p>
              </p:txBody>
            </p:sp>
          </p:grpSp>
          <p:grpSp>
            <p:nvGrpSpPr>
              <p:cNvPr id="82" name="กลุ่ม 4">
                <a:extLst>
                  <a:ext uri="{FF2B5EF4-FFF2-40B4-BE49-F238E27FC236}">
                    <a16:creationId xmlns:a16="http://schemas.microsoft.com/office/drawing/2014/main" id="{33080593-C486-4A4E-A259-28A964353B4D}"/>
                  </a:ext>
                </a:extLst>
              </p:cNvPr>
              <p:cNvGrpSpPr/>
              <p:nvPr/>
            </p:nvGrpSpPr>
            <p:grpSpPr>
              <a:xfrm>
                <a:off x="7524888" y="4621292"/>
                <a:ext cx="1619113" cy="531030"/>
                <a:chOff x="9543115" y="6415804"/>
                <a:chExt cx="2661401" cy="453428"/>
              </a:xfrm>
            </p:grpSpPr>
            <p:sp>
              <p:nvSpPr>
                <p:cNvPr id="83" name="รูปแบบอิสระ: รูปร่าง 38">
                  <a:extLst>
                    <a:ext uri="{FF2B5EF4-FFF2-40B4-BE49-F238E27FC236}">
                      <a16:creationId xmlns:a16="http://schemas.microsoft.com/office/drawing/2014/main" id="{18287458-5345-45BB-A7B2-0AE1DDE4E433}"/>
                    </a:ext>
                  </a:extLst>
                </p:cNvPr>
                <p:cNvSpPr/>
                <p:nvPr/>
              </p:nvSpPr>
              <p:spPr>
                <a:xfrm>
                  <a:off x="9543115" y="6415804"/>
                  <a:ext cx="2661398" cy="441288"/>
                </a:xfrm>
                <a:custGeom>
                  <a:avLst/>
                  <a:gdLst>
                    <a:gd name="connsiteX0" fmla="*/ 437779 w 1373020"/>
                    <a:gd name="connsiteY0" fmla="*/ 0 h 426691"/>
                    <a:gd name="connsiteX1" fmla="*/ 1373020 w 1373020"/>
                    <a:gd name="connsiteY1" fmla="*/ 0 h 426691"/>
                    <a:gd name="connsiteX2" fmla="*/ 1373020 w 1373020"/>
                    <a:gd name="connsiteY2" fmla="*/ 426691 h 426691"/>
                    <a:gd name="connsiteX3" fmla="*/ 0 w 1373020"/>
                    <a:gd name="connsiteY3" fmla="*/ 426691 h 426691"/>
                    <a:gd name="connsiteX4" fmla="*/ 323208 w 1373020"/>
                    <a:gd name="connsiteY4" fmla="*/ 111669 h 426691"/>
                    <a:gd name="connsiteX5" fmla="*/ 437779 w 1373020"/>
                    <a:gd name="connsiteY5" fmla="*/ 0 h 4266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73020" h="426691">
                      <a:moveTo>
                        <a:pt x="437779" y="0"/>
                      </a:moveTo>
                      <a:lnTo>
                        <a:pt x="1373020" y="0"/>
                      </a:lnTo>
                      <a:lnTo>
                        <a:pt x="1373020" y="426691"/>
                      </a:lnTo>
                      <a:lnTo>
                        <a:pt x="0" y="426691"/>
                      </a:lnTo>
                      <a:lnTo>
                        <a:pt x="323208" y="111669"/>
                      </a:lnTo>
                      <a:lnTo>
                        <a:pt x="437779" y="0"/>
                      </a:lnTo>
                      <a:close/>
                    </a:path>
                  </a:pathLst>
                </a:custGeom>
                <a:gradFill>
                  <a:gsLst>
                    <a:gs pos="0">
                      <a:srgbClr val="FBE4AE"/>
                    </a:gs>
                    <a:gs pos="13000">
                      <a:srgbClr val="BD922A"/>
                    </a:gs>
                    <a:gs pos="21001">
                      <a:srgbClr val="BD922A"/>
                    </a:gs>
                    <a:gs pos="63000">
                      <a:srgbClr val="FBE4AE"/>
                    </a:gs>
                    <a:gs pos="67000">
                      <a:srgbClr val="BD922A"/>
                    </a:gs>
                    <a:gs pos="69000">
                      <a:srgbClr val="835E17"/>
                    </a:gs>
                    <a:gs pos="82001">
                      <a:srgbClr val="A28949"/>
                    </a:gs>
                    <a:gs pos="100000">
                      <a:srgbClr val="FAE3B7"/>
                    </a:gs>
                  </a:gsLst>
                  <a:lin ang="0" scaled="1"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th-TH" sz="2000"/>
                </a:p>
              </p:txBody>
            </p:sp>
            <p:sp>
              <p:nvSpPr>
                <p:cNvPr id="84" name="รูปแบบอิสระ: รูปร่าง 31">
                  <a:extLst>
                    <a:ext uri="{FF2B5EF4-FFF2-40B4-BE49-F238E27FC236}">
                      <a16:creationId xmlns:a16="http://schemas.microsoft.com/office/drawing/2014/main" id="{CB515603-CB57-4A48-B8A7-C4BD2C469F4B}"/>
                    </a:ext>
                  </a:extLst>
                </p:cNvPr>
                <p:cNvSpPr/>
                <p:nvPr/>
              </p:nvSpPr>
              <p:spPr>
                <a:xfrm>
                  <a:off x="9543115" y="6510930"/>
                  <a:ext cx="2661401" cy="358302"/>
                </a:xfrm>
                <a:custGeom>
                  <a:avLst/>
                  <a:gdLst>
                    <a:gd name="connsiteX0" fmla="*/ 349528 w 1399340"/>
                    <a:gd name="connsiteY0" fmla="*/ 0 h 340675"/>
                    <a:gd name="connsiteX1" fmla="*/ 1399340 w 1399340"/>
                    <a:gd name="connsiteY1" fmla="*/ 0 h 340675"/>
                    <a:gd name="connsiteX2" fmla="*/ 1399340 w 1399340"/>
                    <a:gd name="connsiteY2" fmla="*/ 340675 h 340675"/>
                    <a:gd name="connsiteX3" fmla="*/ 0 w 1399340"/>
                    <a:gd name="connsiteY3" fmla="*/ 340675 h 340675"/>
                    <a:gd name="connsiteX4" fmla="*/ 349528 w 1399340"/>
                    <a:gd name="connsiteY4" fmla="*/ 0 h 3406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99340" h="340675">
                      <a:moveTo>
                        <a:pt x="349528" y="0"/>
                      </a:moveTo>
                      <a:lnTo>
                        <a:pt x="1399340" y="0"/>
                      </a:lnTo>
                      <a:lnTo>
                        <a:pt x="1399340" y="340675"/>
                      </a:lnTo>
                      <a:lnTo>
                        <a:pt x="0" y="340675"/>
                      </a:lnTo>
                      <a:lnTo>
                        <a:pt x="349528" y="0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th-TH" sz="2000"/>
                </a:p>
              </p:txBody>
            </p:sp>
          </p:grpSp>
        </p:grpSp>
        <p:pic>
          <p:nvPicPr>
            <p:cNvPr id="75" name="Picture 23">
              <a:extLst>
                <a:ext uri="{FF2B5EF4-FFF2-40B4-BE49-F238E27FC236}">
                  <a16:creationId xmlns:a16="http://schemas.microsoft.com/office/drawing/2014/main" id="{A9FCDA38-8F0B-49DF-8F2E-B899B1F3623D}"/>
                </a:ext>
              </a:extLst>
            </p:cNvPr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699853" y="5264104"/>
              <a:ext cx="625615" cy="408428"/>
            </a:xfrm>
            <a:prstGeom prst="rect">
              <a:avLst/>
            </a:prstGeom>
          </p:spPr>
        </p:pic>
        <p:pic>
          <p:nvPicPr>
            <p:cNvPr id="76" name="Picture 24">
              <a:extLst>
                <a:ext uri="{FF2B5EF4-FFF2-40B4-BE49-F238E27FC236}">
                  <a16:creationId xmlns:a16="http://schemas.microsoft.com/office/drawing/2014/main" id="{199745AA-CFB3-443D-A566-E11575BA5223}"/>
                </a:ext>
              </a:extLst>
            </p:cNvPr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440755" y="5252961"/>
              <a:ext cx="384697" cy="433336"/>
            </a:xfrm>
            <a:prstGeom prst="rect">
              <a:avLst/>
            </a:prstGeom>
          </p:spPr>
        </p:pic>
        <p:pic>
          <p:nvPicPr>
            <p:cNvPr id="77" name="Picture 35">
              <a:extLst>
                <a:ext uri="{FF2B5EF4-FFF2-40B4-BE49-F238E27FC236}">
                  <a16:creationId xmlns:a16="http://schemas.microsoft.com/office/drawing/2014/main" id="{9584FECB-F937-4F01-8CDD-C92F98A2F1BC}"/>
                </a:ext>
              </a:extLst>
            </p:cNvPr>
            <p:cNvPicPr>
              <a:picLocks noChangeAspect="1"/>
            </p:cNvPicPr>
            <p:nvPr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882063" y="5338458"/>
              <a:ext cx="373365" cy="309768"/>
            </a:xfrm>
            <a:prstGeom prst="rect">
              <a:avLst/>
            </a:prstGeom>
          </p:spPr>
        </p:pic>
        <p:pic>
          <p:nvPicPr>
            <p:cNvPr id="78" name="Picture 36">
              <a:extLst>
                <a:ext uri="{FF2B5EF4-FFF2-40B4-BE49-F238E27FC236}">
                  <a16:creationId xmlns:a16="http://schemas.microsoft.com/office/drawing/2014/main" id="{62FFD426-AD6C-47DA-99D3-A7217E240C18}"/>
                </a:ext>
              </a:extLst>
            </p:cNvPr>
            <p:cNvPicPr>
              <a:picLocks noChangeAspect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345100" y="5340250"/>
              <a:ext cx="281130" cy="303691"/>
            </a:xfrm>
            <a:prstGeom prst="rect">
              <a:avLst/>
            </a:prstGeom>
          </p:spPr>
        </p:pic>
        <p:pic>
          <p:nvPicPr>
            <p:cNvPr id="79" name="Picture 2" descr="C:\Users\Administrator\Desktop\change for good.png"/>
            <p:cNvPicPr>
              <a:picLocks noChangeAspect="1" noChangeArrowheads="1"/>
            </p:cNvPicPr>
            <p:nvPr/>
          </p:nvPicPr>
          <p:blipFill>
            <a:blip r:embed="rId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606130" y="5281839"/>
              <a:ext cx="890907" cy="501037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80" name="รูปแบบอิสระ: รูปร่าง 49">
              <a:extLst>
                <a:ext uri="{FF2B5EF4-FFF2-40B4-BE49-F238E27FC236}">
                  <a16:creationId xmlns:a16="http://schemas.microsoft.com/office/drawing/2014/main" id="{0CC04605-512B-40BA-BB6C-C4CA6329F254}"/>
                </a:ext>
              </a:extLst>
            </p:cNvPr>
            <p:cNvSpPr/>
            <p:nvPr/>
          </p:nvSpPr>
          <p:spPr>
            <a:xfrm rot="1816843">
              <a:off x="8384884" y="5134125"/>
              <a:ext cx="366819" cy="715174"/>
            </a:xfrm>
            <a:custGeom>
              <a:avLst/>
              <a:gdLst>
                <a:gd name="connsiteX0" fmla="*/ 411471 w 524882"/>
                <a:gd name="connsiteY0" fmla="*/ 0 h 426691"/>
                <a:gd name="connsiteX1" fmla="*/ 524882 w 524882"/>
                <a:gd name="connsiteY1" fmla="*/ 0 h 426691"/>
                <a:gd name="connsiteX2" fmla="*/ 113411 w 524882"/>
                <a:gd name="connsiteY2" fmla="*/ 426691 h 426691"/>
                <a:gd name="connsiteX3" fmla="*/ 0 w 524882"/>
                <a:gd name="connsiteY3" fmla="*/ 426691 h 426691"/>
                <a:gd name="connsiteX4" fmla="*/ 411471 w 524882"/>
                <a:gd name="connsiteY4" fmla="*/ 0 h 426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4882" h="426691">
                  <a:moveTo>
                    <a:pt x="411471" y="0"/>
                  </a:moveTo>
                  <a:lnTo>
                    <a:pt x="524882" y="0"/>
                  </a:lnTo>
                  <a:lnTo>
                    <a:pt x="113411" y="426691"/>
                  </a:lnTo>
                  <a:lnTo>
                    <a:pt x="0" y="426691"/>
                  </a:lnTo>
                  <a:lnTo>
                    <a:pt x="411471" y="0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BE4AE"/>
                </a:gs>
                <a:gs pos="13000">
                  <a:srgbClr val="BD922A"/>
                </a:gs>
                <a:gs pos="21001">
                  <a:srgbClr val="BD922A"/>
                </a:gs>
                <a:gs pos="63000">
                  <a:srgbClr val="FBE4AE"/>
                </a:gs>
                <a:gs pos="67000">
                  <a:srgbClr val="BD922A"/>
                </a:gs>
                <a:gs pos="69000">
                  <a:srgbClr val="835E17"/>
                </a:gs>
                <a:gs pos="82001">
                  <a:srgbClr val="A28949"/>
                </a:gs>
                <a:gs pos="100000">
                  <a:srgbClr val="FAE3B7"/>
                </a:gs>
              </a:gsLst>
              <a:path path="circle">
                <a:fillToRect l="100000" b="100000"/>
              </a:path>
              <a:tileRect t="-100000" r="-10000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th-TH" sz="2000"/>
            </a:p>
          </p:txBody>
        </p:sp>
      </p:grpSp>
      <p:sp>
        <p:nvSpPr>
          <p:cNvPr id="34" name="TextBox 7"/>
          <p:cNvSpPr txBox="1"/>
          <p:nvPr/>
        </p:nvSpPr>
        <p:spPr>
          <a:xfrm>
            <a:off x="216981" y="5442506"/>
            <a:ext cx="5166910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th-TH" sz="1000" b="1" dirty="0">
                <a:solidFill>
                  <a:schemeClr val="bg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เศรษฐกิจฐานรากมั่นคง ชุมชนเข้มแข็งอย่างยั่งยืน ด้วยหลักปรัชญาของเศรษฐกิจพอเพียง</a:t>
            </a:r>
          </a:p>
        </p:txBody>
      </p:sp>
      <p:grpSp>
        <p:nvGrpSpPr>
          <p:cNvPr id="61" name="กลุ่ม 49">
            <a:extLst>
              <a:ext uri="{FF2B5EF4-FFF2-40B4-BE49-F238E27FC236}">
                <a16:creationId xmlns:a16="http://schemas.microsoft.com/office/drawing/2014/main" id="{469804B4-A495-6F38-48E8-62221261FFAC}"/>
              </a:ext>
            </a:extLst>
          </p:cNvPr>
          <p:cNvGrpSpPr/>
          <p:nvPr/>
        </p:nvGrpSpPr>
        <p:grpSpPr>
          <a:xfrm>
            <a:off x="198957" y="778781"/>
            <a:ext cx="3766751" cy="518930"/>
            <a:chOff x="193090" y="1622498"/>
            <a:chExt cx="3538676" cy="467037"/>
          </a:xfrm>
          <a:effectLst>
            <a:outerShdw blurRad="50800" dist="50800" dir="5400000" algn="ctr" rotWithShape="0">
              <a:srgbClr val="000000">
                <a:alpha val="80000"/>
              </a:srgbClr>
            </a:outerShdw>
          </a:effectLst>
        </p:grpSpPr>
        <p:grpSp>
          <p:nvGrpSpPr>
            <p:cNvPr id="63" name="กลุ่ม 50">
              <a:extLst>
                <a:ext uri="{FF2B5EF4-FFF2-40B4-BE49-F238E27FC236}">
                  <a16:creationId xmlns:a16="http://schemas.microsoft.com/office/drawing/2014/main" id="{F6531DA4-0FF3-4E99-0385-D2EB0EBB6832}"/>
                </a:ext>
              </a:extLst>
            </p:cNvPr>
            <p:cNvGrpSpPr/>
            <p:nvPr/>
          </p:nvGrpSpPr>
          <p:grpSpPr>
            <a:xfrm>
              <a:off x="193090" y="1622498"/>
              <a:ext cx="3538676" cy="467037"/>
              <a:chOff x="361930" y="1164777"/>
              <a:chExt cx="4659438" cy="467037"/>
            </a:xfrm>
          </p:grpSpPr>
          <p:sp>
            <p:nvSpPr>
              <p:cNvPr id="65" name="สี่เหลี่ยมผืนผ้ามุมมน 10">
                <a:extLst>
                  <a:ext uri="{FF2B5EF4-FFF2-40B4-BE49-F238E27FC236}">
                    <a16:creationId xmlns:a16="http://schemas.microsoft.com/office/drawing/2014/main" id="{4CC3EBE7-1797-E1E3-988E-67CBEF2B5202}"/>
                  </a:ext>
                </a:extLst>
              </p:cNvPr>
              <p:cNvSpPr/>
              <p:nvPr/>
            </p:nvSpPr>
            <p:spPr>
              <a:xfrm>
                <a:off x="361930" y="1184278"/>
                <a:ext cx="4659438" cy="437756"/>
              </a:xfrm>
              <a:prstGeom prst="roundRect">
                <a:avLst/>
              </a:prstGeom>
              <a:solidFill>
                <a:srgbClr val="E7E5DD"/>
              </a:solidFill>
              <a:ln>
                <a:noFill/>
              </a:ln>
              <a:effectLst/>
            </p:spPr>
            <p:style>
              <a:lnRef idx="1">
                <a:schemeClr val="accent6"/>
              </a:lnRef>
              <a:fillRef idx="3">
                <a:schemeClr val="accent6"/>
              </a:fillRef>
              <a:effectRef idx="2">
                <a:schemeClr val="accent6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r" defTabSz="761945">
                  <a:defRPr/>
                </a:pPr>
                <a:endParaRPr lang="th-TH" sz="2000" b="1" dirty="0">
                  <a:solidFill>
                    <a:schemeClr val="tx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66" name="สี่เหลี่ยมผืนผ้ามุมมน 10">
                <a:extLst>
                  <a:ext uri="{FF2B5EF4-FFF2-40B4-BE49-F238E27FC236}">
                    <a16:creationId xmlns:a16="http://schemas.microsoft.com/office/drawing/2014/main" id="{E3465719-F10D-7C06-3416-88E82730FF79}"/>
                  </a:ext>
                </a:extLst>
              </p:cNvPr>
              <p:cNvSpPr/>
              <p:nvPr/>
            </p:nvSpPr>
            <p:spPr>
              <a:xfrm>
                <a:off x="361930" y="1169851"/>
                <a:ext cx="4142851" cy="461963"/>
              </a:xfrm>
              <a:prstGeom prst="roundRect">
                <a:avLst/>
              </a:prstGeom>
              <a:solidFill>
                <a:srgbClr val="96877A"/>
              </a:solidFill>
              <a:ln>
                <a:noFill/>
              </a:ln>
              <a:effectLst/>
            </p:spPr>
            <p:style>
              <a:lnRef idx="1">
                <a:schemeClr val="accent6"/>
              </a:lnRef>
              <a:fillRef idx="3">
                <a:schemeClr val="accent6"/>
              </a:fillRef>
              <a:effectRef idx="2">
                <a:schemeClr val="accent6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r" defTabSz="761945">
                  <a:defRPr/>
                </a:pPr>
                <a:endParaRPr lang="th-TH" sz="2000" b="1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67" name="สี่เหลี่ยมผืนผ้ามุมมน 10">
                <a:extLst>
                  <a:ext uri="{FF2B5EF4-FFF2-40B4-BE49-F238E27FC236}">
                    <a16:creationId xmlns:a16="http://schemas.microsoft.com/office/drawing/2014/main" id="{1E2A15AE-0F71-4F61-1EE5-62D34143A48D}"/>
                  </a:ext>
                </a:extLst>
              </p:cNvPr>
              <p:cNvSpPr/>
              <p:nvPr/>
            </p:nvSpPr>
            <p:spPr>
              <a:xfrm>
                <a:off x="361930" y="1164777"/>
                <a:ext cx="4046288" cy="464179"/>
              </a:xfrm>
              <a:prstGeom prst="roundRect">
                <a:avLst/>
              </a:prstGeom>
              <a:solidFill>
                <a:schemeClr val="bg1">
                  <a:lumMod val="95000"/>
                  <a:alpha val="6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6"/>
              </a:lnRef>
              <a:fillRef idx="3">
                <a:schemeClr val="accent6"/>
              </a:fillRef>
              <a:effectRef idx="2">
                <a:schemeClr val="accent6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marL="596188" indent="-596188">
                  <a:lnSpc>
                    <a:spcPct val="150000"/>
                  </a:lnSpc>
                  <a:defRPr/>
                </a:pPr>
                <a:r>
                  <a:rPr lang="th-TH" sz="1500" b="1" dirty="0">
                    <a:solidFill>
                      <a:schemeClr val="tx1"/>
                    </a:solidFill>
                    <a:latin typeface="Chulabhorn Likit Text" panose="00000500000000000000" pitchFamily="50" charset="-34"/>
                    <a:cs typeface="Chulabhorn Likit Text" panose="00000500000000000000" pitchFamily="50" charset="-34"/>
                  </a:rPr>
                  <a:t>วาระที่ 5 </a:t>
                </a:r>
                <a:r>
                  <a:rPr lang="en-US" sz="1500" b="1" dirty="0">
                    <a:solidFill>
                      <a:schemeClr val="tx1"/>
                    </a:solidFill>
                    <a:latin typeface="Chulabhorn Likit Text" panose="00000500000000000000" pitchFamily="50" charset="-34"/>
                    <a:cs typeface="Chulabhorn Likit Text" panose="00000500000000000000" pitchFamily="50" charset="-34"/>
                  </a:rPr>
                  <a:t>:</a:t>
                </a:r>
                <a:r>
                  <a:rPr lang="th-TH" sz="1500" b="1" dirty="0">
                    <a:solidFill>
                      <a:schemeClr val="tx1"/>
                    </a:solidFill>
                    <a:latin typeface="Chulabhorn Likit Text" panose="00000500000000000000" pitchFamily="50" charset="-34"/>
                    <a:cs typeface="Chulabhorn Likit Text" panose="00000500000000000000" pitchFamily="50" charset="-34"/>
                  </a:rPr>
                  <a:t> เพื่อพิจารณา</a:t>
                </a:r>
              </a:p>
            </p:txBody>
          </p:sp>
        </p:grpSp>
        <p:sp>
          <p:nvSpPr>
            <p:cNvPr id="64" name="สี่เหลี่ยมผืนผ้า 51">
              <a:extLst>
                <a:ext uri="{FF2B5EF4-FFF2-40B4-BE49-F238E27FC236}">
                  <a16:creationId xmlns:a16="http://schemas.microsoft.com/office/drawing/2014/main" id="{4D6AE7D4-BCCE-E60C-7684-8DE97E935495}"/>
                </a:ext>
              </a:extLst>
            </p:cNvPr>
            <p:cNvSpPr/>
            <p:nvPr/>
          </p:nvSpPr>
          <p:spPr>
            <a:xfrm>
              <a:off x="3372540" y="1711085"/>
              <a:ext cx="330102" cy="360099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r"/>
              <a:r>
                <a:rPr lang="en-US" sz="2000" b="1" dirty="0">
                  <a:latin typeface="Chulabhorn Likit Text" panose="00000500000000000000" pitchFamily="50" charset="-34"/>
                  <a:cs typeface="Chulabhorn Likit Text" panose="00000500000000000000" pitchFamily="50" charset="-34"/>
                </a:rPr>
                <a:t>5</a:t>
              </a:r>
              <a:endParaRPr lang="th-TH" sz="2000" dirty="0">
                <a:latin typeface="Chulabhorn Likit Text" panose="00000500000000000000" pitchFamily="50" charset="-34"/>
                <a:cs typeface="Chulabhorn Likit Text" panose="00000500000000000000" pitchFamily="50" charset="-34"/>
              </a:endParaRPr>
            </a:p>
          </p:txBody>
        </p:sp>
      </p:grpSp>
      <p:sp>
        <p:nvSpPr>
          <p:cNvPr id="68" name="Rectangle 53">
            <a:extLst>
              <a:ext uri="{FF2B5EF4-FFF2-40B4-BE49-F238E27FC236}">
                <a16:creationId xmlns:a16="http://schemas.microsoft.com/office/drawing/2014/main" id="{E4359731-6DD4-7AEC-A6D5-4B81D1C23B0B}"/>
              </a:ext>
            </a:extLst>
          </p:cNvPr>
          <p:cNvSpPr/>
          <p:nvPr/>
        </p:nvSpPr>
        <p:spPr>
          <a:xfrm>
            <a:off x="4086943" y="761769"/>
            <a:ext cx="5939275" cy="46269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thaiDist">
              <a:lnSpc>
                <a:spcPct val="130000"/>
              </a:lnSpc>
              <a:spcAft>
                <a:spcPts val="200"/>
              </a:spcAft>
            </a:pPr>
            <a:r>
              <a:rPr lang="th-TH" sz="1400" dirty="0" smtClean="0"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5.1 การ</a:t>
            </a:r>
            <a:r>
              <a:rPr lang="th-TH" sz="1400" dirty="0"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บริหารจัดการหนี้ของกองทุนพัฒนาบทบาท</a:t>
            </a:r>
            <a:r>
              <a:rPr lang="th-TH" sz="1400" dirty="0" smtClean="0"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สตรี</a:t>
            </a:r>
          </a:p>
          <a:p>
            <a:pPr algn="thaiDist">
              <a:lnSpc>
                <a:spcPct val="130000"/>
              </a:lnSpc>
              <a:spcAft>
                <a:spcPts val="300"/>
              </a:spcAft>
            </a:pPr>
            <a:r>
              <a:rPr lang="th-TH" sz="1400" dirty="0" smtClean="0"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5.2 </a:t>
            </a:r>
            <a:r>
              <a:rPr lang="th-TH" sz="1400" dirty="0"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รายงานผลการดำเนินงานตามตัวชี้วัดที่ 4.2 (กรณีที่ 3 ทุนหมุนเวียนที่ใช้หน่วยตรวจสอบภายในจากหน่วยงานต้นสังกัด) </a:t>
            </a:r>
            <a:endParaRPr lang="th-TH" sz="1400" dirty="0" smtClean="0">
              <a:latin typeface="Chulabhorn Likit Text" panose="00000500000000000000" pitchFamily="50" charset="-34"/>
              <a:cs typeface="Chulabhorn Likit Text" panose="00000500000000000000" pitchFamily="50" charset="-34"/>
            </a:endParaRPr>
          </a:p>
          <a:p>
            <a:pPr algn="thaiDist">
              <a:lnSpc>
                <a:spcPct val="130000"/>
              </a:lnSpc>
              <a:spcAft>
                <a:spcPts val="300"/>
              </a:spcAft>
            </a:pPr>
            <a:r>
              <a:rPr lang="th-TH" sz="1400" dirty="0"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5.3 การตั้งค่าเผื่อหนี้สงสัยจะสูญของกองทุนพัฒนาบทบาท</a:t>
            </a:r>
            <a:r>
              <a:rPr lang="th-TH" sz="1400" dirty="0" smtClean="0"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สตรี</a:t>
            </a:r>
          </a:p>
          <a:p>
            <a:pPr algn="thaiDist">
              <a:lnSpc>
                <a:spcPct val="130000"/>
              </a:lnSpc>
              <a:spcAft>
                <a:spcPts val="300"/>
              </a:spcAft>
            </a:pPr>
            <a:r>
              <a:rPr lang="th-TH" sz="1400" dirty="0"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5.4 การพิจารณาจัดสรรงบประมาณเงินอุดหนุน และเงินทุนหมุนเวียนกองทุนพัฒนาบทบาทสตรี  </a:t>
            </a:r>
            <a:r>
              <a:rPr lang="th-TH" sz="1400" dirty="0" smtClean="0"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ประจำปี</a:t>
            </a:r>
            <a:r>
              <a:rPr lang="th-TH" sz="1400" dirty="0"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งบประมาณ พ.ศ. 2566 </a:t>
            </a:r>
            <a:r>
              <a:rPr lang="th-TH" sz="1400" dirty="0" smtClean="0"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เพิ่มเติม</a:t>
            </a:r>
          </a:p>
          <a:p>
            <a:pPr algn="thaiDist">
              <a:lnSpc>
                <a:spcPct val="130000"/>
              </a:lnSpc>
              <a:spcAft>
                <a:spcPts val="300"/>
              </a:spcAft>
            </a:pPr>
            <a:r>
              <a:rPr lang="th-TH" sz="1400" dirty="0"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5.5 ขออนุมัติโครงการประเภทเงิน</a:t>
            </a:r>
            <a:r>
              <a:rPr lang="th-TH" sz="1400" dirty="0" smtClean="0"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อุดหนุน (ส่วนกลาง)</a:t>
            </a:r>
          </a:p>
          <a:p>
            <a:pPr algn="thaiDist">
              <a:lnSpc>
                <a:spcPct val="130000"/>
              </a:lnSpc>
              <a:spcAft>
                <a:spcPts val="300"/>
              </a:spcAft>
            </a:pPr>
            <a:r>
              <a:rPr lang="th-TH" sz="1400" dirty="0"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5.6 การแก้ไขประกาศคณะกรรมการบริหารกองทุนพัฒนาบทบาทสตรี เรื่อง </a:t>
            </a:r>
            <a:r>
              <a:rPr lang="th-TH" sz="1400" dirty="0" smtClean="0"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หลักเกณฑ์การ</a:t>
            </a:r>
            <a:r>
              <a:rPr lang="th-TH" sz="1400" dirty="0"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แต่งตั้ง (ย้าย) พนักงาน กองทุนของสำนักงานกองทุนพัฒนาบทบาทสตรี </a:t>
            </a:r>
            <a:r>
              <a:rPr lang="th-TH" sz="1400" dirty="0" smtClean="0"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กรมการ</a:t>
            </a:r>
            <a:r>
              <a:rPr lang="th-TH" sz="1400" dirty="0"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พัฒนา</a:t>
            </a:r>
            <a:r>
              <a:rPr lang="th-TH" sz="1400" dirty="0" smtClean="0"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ชุมชน</a:t>
            </a:r>
          </a:p>
          <a:p>
            <a:pPr algn="thaiDist">
              <a:lnSpc>
                <a:spcPct val="130000"/>
              </a:lnSpc>
              <a:spcAft>
                <a:spcPts val="300"/>
              </a:spcAft>
            </a:pPr>
            <a:r>
              <a:rPr lang="th-TH" sz="1400" dirty="0"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5.7  ร่างประกาศคณะกรรมการบริหารกองทุนพัฒนาบทบาทสตรี เรื่อง </a:t>
            </a:r>
            <a:r>
              <a:rPr lang="th-TH" sz="1400" dirty="0" smtClean="0"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มาตรการลดความเดือดร้อนให้แก่ลูกหนี้กองทุนพัฒนาบทบาทสตรี พ.ศ. ...</a:t>
            </a:r>
          </a:p>
          <a:p>
            <a:pPr algn="thaiDist">
              <a:lnSpc>
                <a:spcPct val="130000"/>
              </a:lnSpc>
              <a:spcAft>
                <a:spcPts val="300"/>
              </a:spcAft>
            </a:pPr>
            <a:r>
              <a:rPr lang="th-TH" sz="1400" dirty="0"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5.8 การทบทวนมติคณะกรรมการบริหารกองทุนพัฒนาบทบาท</a:t>
            </a:r>
            <a:r>
              <a:rPr lang="th-TH" sz="1400" dirty="0" smtClean="0"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สตรี</a:t>
            </a:r>
          </a:p>
          <a:p>
            <a:pPr algn="thaiDist">
              <a:lnSpc>
                <a:spcPct val="130000"/>
              </a:lnSpc>
              <a:spcAft>
                <a:spcPts val="300"/>
              </a:spcAft>
            </a:pPr>
            <a:r>
              <a:rPr lang="th-TH" sz="1400" dirty="0"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5.9 แผนปรับปรุงพัฒนาประสิทธิภาพการดำเนินงาน ประจำปีบัญชี 2565 </a:t>
            </a:r>
          </a:p>
          <a:p>
            <a:pPr algn="thaiDist">
              <a:lnSpc>
                <a:spcPct val="130000"/>
              </a:lnSpc>
              <a:spcAft>
                <a:spcPts val="300"/>
              </a:spcAft>
            </a:pPr>
            <a:r>
              <a:rPr lang="th-TH" sz="1400" dirty="0"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 กองทุนพัฒนาบทบาทสตรี (ด้านการเงิน</a:t>
            </a:r>
            <a:r>
              <a:rPr lang="th-TH" sz="1400" dirty="0" smtClean="0"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)</a:t>
            </a:r>
            <a:endParaRPr lang="th-TH" sz="1400" dirty="0">
              <a:latin typeface="Chulabhorn Likit Text" panose="00000500000000000000" pitchFamily="50" charset="-34"/>
              <a:cs typeface="Chulabhorn Likit Text" panose="00000500000000000000" pitchFamily="50" charset="-34"/>
            </a:endParaRPr>
          </a:p>
        </p:txBody>
      </p:sp>
    </p:spTree>
    <p:extLst>
      <p:ext uri="{BB962C8B-B14F-4D97-AF65-F5344CB8AC3E}">
        <p14:creationId xmlns:p14="http://schemas.microsoft.com/office/powerpoint/2010/main" val="259035639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สี่เหลี่ยมผืนผ้า 5"/>
          <p:cNvSpPr/>
          <p:nvPr/>
        </p:nvSpPr>
        <p:spPr>
          <a:xfrm>
            <a:off x="0" y="457614"/>
            <a:ext cx="10160000" cy="148589"/>
          </a:xfrm>
          <a:prstGeom prst="rect">
            <a:avLst/>
          </a:prstGeom>
          <a:solidFill>
            <a:srgbClr val="FFC000"/>
          </a:solidFill>
          <a:ln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/>
          </a:p>
        </p:txBody>
      </p:sp>
      <p:graphicFrame>
        <p:nvGraphicFramePr>
          <p:cNvPr id="7" name="Table 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11369061"/>
              </p:ext>
            </p:extLst>
          </p:nvPr>
        </p:nvGraphicFramePr>
        <p:xfrm>
          <a:off x="-11289" y="633682"/>
          <a:ext cx="10163333" cy="5088059"/>
        </p:xfrm>
        <a:graphic>
          <a:graphicData uri="http://schemas.openxmlformats.org/drawingml/2006/table">
            <a:tbl>
              <a:tblPr firstRow="1" bandRow="1"/>
              <a:tblGrid>
                <a:gridCol w="1016333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422569"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  <a:defRPr sz="1400" b="1" i="0" u="none" strike="noStrike" cap="none">
                          <a:solidFill>
                            <a:schemeClr val="lt1"/>
                          </a:solidFill>
                          <a:latin typeface="TH Chakra Petch"/>
                          <a:cs typeface="TH Chakra Petch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  <a:defRPr sz="1400" b="1" i="0" u="none" strike="noStrike" cap="none">
                          <a:solidFill>
                            <a:schemeClr val="lt1"/>
                          </a:solidFill>
                          <a:latin typeface="TH Chakra Petch"/>
                          <a:cs typeface="TH Chakra Petch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  <a:defRPr sz="1400" b="1" i="0" u="none" strike="noStrike" cap="none">
                          <a:solidFill>
                            <a:schemeClr val="lt1"/>
                          </a:solidFill>
                          <a:latin typeface="TH Chakra Petch"/>
                          <a:cs typeface="TH Chakra Petch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  <a:defRPr sz="1400" b="1" i="0" u="none" strike="noStrike" cap="none">
                          <a:solidFill>
                            <a:schemeClr val="lt1"/>
                          </a:solidFill>
                          <a:latin typeface="TH Chakra Petch"/>
                          <a:cs typeface="TH Chakra Petch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  <a:defRPr sz="1400" b="1" i="0" u="none" strike="noStrike" cap="none">
                          <a:solidFill>
                            <a:schemeClr val="lt1"/>
                          </a:solidFill>
                          <a:latin typeface="TH Chakra Petch"/>
                          <a:cs typeface="TH Chakra Petch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  <a:defRPr sz="1400" b="1" i="0" u="none" strike="noStrike" cap="none">
                          <a:solidFill>
                            <a:schemeClr val="lt1"/>
                          </a:solidFill>
                          <a:latin typeface="TH Chakra Petch"/>
                          <a:cs typeface="TH Chakra Petch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  <a:defRPr sz="1400" b="1" i="0" u="none" strike="noStrike" cap="none">
                          <a:solidFill>
                            <a:schemeClr val="lt1"/>
                          </a:solidFill>
                          <a:latin typeface="TH Chakra Petch"/>
                          <a:cs typeface="TH Chakra Petch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  <a:defRPr sz="1400" b="1" i="0" u="none" strike="noStrike" cap="none">
                          <a:solidFill>
                            <a:schemeClr val="lt1"/>
                          </a:solidFill>
                          <a:latin typeface="TH Chakra Petch"/>
                          <a:cs typeface="TH Chakra Petch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  <a:defRPr sz="1400" b="1" i="0" u="none" strike="noStrike" cap="none">
                          <a:solidFill>
                            <a:schemeClr val="lt1"/>
                          </a:solidFill>
                          <a:latin typeface="TH Chakra Petch"/>
                          <a:cs typeface="TH Chakra Petch"/>
                          <a:sym typeface="Arial"/>
                        </a:defRPr>
                      </a:lvl9pPr>
                    </a:lstStyle>
                    <a:p>
                      <a:pPr algn="ctr"/>
                      <a:r>
                        <a:rPr lang="th-TH" sz="14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การประเมินผลการดำเนินงานทุนหมุนเวียน</a:t>
                      </a:r>
                      <a:r>
                        <a:rPr lang="th-TH" sz="140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ประจำปีบัญชี </a:t>
                      </a:r>
                      <a:r>
                        <a:rPr lang="th-TH" sz="140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2566</a:t>
                      </a:r>
                      <a:endParaRPr lang="en-US" sz="1400" dirty="0">
                        <a:ln>
                          <a:noFill/>
                        </a:ln>
                        <a:solidFill>
                          <a:schemeClr val="tx1"/>
                        </a:solidFill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T="60960" marB="60960" anchor="ctr">
                    <a:lnL w="12700" cmpd="sng">
                      <a:solidFill>
                        <a:sysClr val="window" lastClr="FFFFFF"/>
                      </a:solidFill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ysClr val="window" lastClr="FFFFFF"/>
                      </a:solidFill>
                    </a:lnT>
                    <a:lnB w="381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BDCC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665490"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  <a:defRPr sz="1400" b="0" i="0" u="none" strike="noStrike" cap="none">
                          <a:solidFill>
                            <a:schemeClr val="dk1"/>
                          </a:solidFill>
                          <a:latin typeface="TH Chakra Petch"/>
                          <a:cs typeface="TH Chakra Petch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  <a:defRPr sz="1400" b="0" i="0" u="none" strike="noStrike" cap="none">
                          <a:solidFill>
                            <a:schemeClr val="dk1"/>
                          </a:solidFill>
                          <a:latin typeface="TH Chakra Petch"/>
                          <a:cs typeface="TH Chakra Petch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  <a:defRPr sz="1400" b="0" i="0" u="none" strike="noStrike" cap="none">
                          <a:solidFill>
                            <a:schemeClr val="dk1"/>
                          </a:solidFill>
                          <a:latin typeface="TH Chakra Petch"/>
                          <a:cs typeface="TH Chakra Petch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  <a:defRPr sz="1400" b="0" i="0" u="none" strike="noStrike" cap="none">
                          <a:solidFill>
                            <a:schemeClr val="dk1"/>
                          </a:solidFill>
                          <a:latin typeface="TH Chakra Petch"/>
                          <a:cs typeface="TH Chakra Petch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  <a:defRPr sz="1400" b="0" i="0" u="none" strike="noStrike" cap="none">
                          <a:solidFill>
                            <a:schemeClr val="dk1"/>
                          </a:solidFill>
                          <a:latin typeface="TH Chakra Petch"/>
                          <a:cs typeface="TH Chakra Petch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  <a:defRPr sz="1400" b="0" i="0" u="none" strike="noStrike" cap="none">
                          <a:solidFill>
                            <a:schemeClr val="dk1"/>
                          </a:solidFill>
                          <a:latin typeface="TH Chakra Petch"/>
                          <a:cs typeface="TH Chakra Petch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  <a:defRPr sz="1400" b="0" i="0" u="none" strike="noStrike" cap="none">
                          <a:solidFill>
                            <a:schemeClr val="dk1"/>
                          </a:solidFill>
                          <a:latin typeface="TH Chakra Petch"/>
                          <a:cs typeface="TH Chakra Petch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  <a:defRPr sz="1400" b="0" i="0" u="none" strike="noStrike" cap="none">
                          <a:solidFill>
                            <a:schemeClr val="dk1"/>
                          </a:solidFill>
                          <a:latin typeface="TH Chakra Petch"/>
                          <a:cs typeface="TH Chakra Petch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  <a:defRPr sz="1400" b="0" i="0" u="none" strike="noStrike" cap="none">
                          <a:solidFill>
                            <a:schemeClr val="dk1"/>
                          </a:solidFill>
                          <a:latin typeface="TH Chakra Petch"/>
                          <a:cs typeface="TH Chakra Petch"/>
                          <a:sym typeface="Arial"/>
                        </a:defRPr>
                      </a:lvl9pPr>
                    </a:lstStyle>
                    <a:p>
                      <a:pPr marL="0" marR="0" indent="0" algn="l" defTabSz="761970" rtl="0" eaLnBrk="1" fontAlgn="auto" latinLnBrk="0" hangingPunct="1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5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h-TH" sz="1200" b="1" dirty="0" smtClean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ด้านที่</a:t>
                      </a:r>
                      <a:r>
                        <a:rPr lang="th-TH" sz="1200" b="1" baseline="0" dirty="0" smtClean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6 การดำเนินงานตามนโยบายรัฐ/กระทรวงการคลัง</a:t>
                      </a:r>
                      <a:endParaRPr lang="th-TH" sz="1200" baseline="0" dirty="0" smtClean="0">
                        <a:solidFill>
                          <a:schemeClr val="tx1"/>
                        </a:solidFill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  <a:p>
                      <a:pPr>
                        <a:lnSpc>
                          <a:spcPct val="110000"/>
                        </a:lnSpc>
                        <a:spcAft>
                          <a:spcPts val="50"/>
                        </a:spcAft>
                      </a:pPr>
                      <a:r>
                        <a:rPr lang="en-US" sz="1200" baseline="0" dirty="0" smtClean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  </a:t>
                      </a:r>
                      <a:r>
                        <a:rPr lang="th-TH" sz="1200" b="1" baseline="0" dirty="0" smtClean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ตัวชี้วัดที่ 6.1 การใช้จ่ายเงินตามแผนการใช้จ่ายที่ได้รับอนุมัติ</a:t>
                      </a:r>
                    </a:p>
                    <a:p>
                      <a:pPr>
                        <a:lnSpc>
                          <a:spcPct val="110000"/>
                        </a:lnSpc>
                        <a:spcAft>
                          <a:spcPts val="50"/>
                        </a:spcAft>
                      </a:pPr>
                      <a:r>
                        <a:rPr lang="th-TH" sz="1200" b="1" baseline="0" dirty="0" smtClean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                         (1) ร้อยละการใช้จ่ายงบลงทุนเทียบกับแผนการใช้จ่ายงบลงทุน ประจำปีบัญชี 2566 </a:t>
                      </a:r>
                    </a:p>
                    <a:p>
                      <a:endParaRPr lang="th-TH" sz="1400" baseline="0" dirty="0">
                        <a:solidFill>
                          <a:srgbClr val="002060"/>
                        </a:solidFill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  <a:p>
                      <a:pPr marL="342900" marR="0" indent="-34290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Char char="-"/>
                        <a:tabLst/>
                        <a:defRPr/>
                      </a:pPr>
                      <a:endParaRPr lang="en-US" sz="1400" b="0" i="0" u="none" strike="noStrike" kern="1200" cap="none" dirty="0">
                        <a:solidFill>
                          <a:srgbClr val="002060"/>
                        </a:solidFill>
                        <a:effectLst/>
                        <a:latin typeface="Chulabhorn Likit Text" panose="00000500000000000000" pitchFamily="50" charset="-34"/>
                        <a:ea typeface="+mn-ea"/>
                        <a:cs typeface="Chulabhorn Likit Text" panose="00000500000000000000" pitchFamily="50" charset="-34"/>
                        <a:sym typeface="Arial"/>
                      </a:endParaRPr>
                    </a:p>
                    <a:p>
                      <a:endParaRPr lang="th-TH" sz="1400" baseline="0" dirty="0">
                        <a:solidFill>
                          <a:srgbClr val="002060"/>
                        </a:solidFill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  <a:p>
                      <a:endParaRPr lang="th-TH" sz="1400" baseline="0" dirty="0">
                        <a:solidFill>
                          <a:srgbClr val="002060"/>
                        </a:solidFill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  <a:p>
                      <a:endParaRPr lang="th-TH" sz="1400" baseline="0" dirty="0">
                        <a:solidFill>
                          <a:srgbClr val="002060"/>
                        </a:solidFill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  <a:p>
                      <a:endParaRPr lang="th-TH" sz="1400" baseline="0" dirty="0"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  <a:p>
                      <a:endParaRPr lang="th-TH" sz="1400" baseline="0" dirty="0"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  <a:p>
                      <a:endParaRPr lang="th-TH" sz="1400" baseline="0" dirty="0"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  <a:p>
                      <a:endParaRPr lang="th-TH" sz="1400" baseline="0" dirty="0"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  <a:p>
                      <a:endParaRPr lang="th-TH" sz="1400" baseline="0" dirty="0"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  <a:p>
                      <a:endParaRPr lang="th-TH" sz="1400" baseline="0" dirty="0"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  <a:p>
                      <a:endParaRPr lang="th-TH" sz="1400" baseline="0" dirty="0"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  <a:p>
                      <a:endParaRPr lang="th-TH" sz="1400" baseline="0" dirty="0"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  <a:p>
                      <a:endParaRPr lang="th-TH" sz="1400" baseline="0" dirty="0"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  <a:p>
                      <a:endParaRPr lang="th-TH" sz="1400" baseline="0" dirty="0"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  <a:p>
                      <a:endParaRPr lang="en-US" sz="1400" dirty="0"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  <a:p>
                      <a:endParaRPr lang="th-TH" sz="1400" b="1" baseline="0" dirty="0"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  <a:p>
                      <a:endParaRPr lang="en-US" sz="1400" b="1" dirty="0"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T="60960" marB="60960">
                    <a:lnL w="12700" cmpd="sng">
                      <a:solidFill>
                        <a:sysClr val="window" lastClr="FFFFFF"/>
                      </a:solidFill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mpd="sng">
                      <a:solidFill>
                        <a:sysClr val="window" lastClr="FFFFFF"/>
                      </a:solidFill>
                    </a:lnT>
                    <a:lnB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14" name="สี่เหลี่ยมผืนผ้า 13">
            <a:extLst>
              <a:ext uri="{FF2B5EF4-FFF2-40B4-BE49-F238E27FC236}">
                <a16:creationId xmlns:a16="http://schemas.microsoft.com/office/drawing/2014/main" id="{A781E517-4637-40C4-B7D4-9F1B3AC17568}"/>
              </a:ext>
            </a:extLst>
          </p:cNvPr>
          <p:cNvSpPr/>
          <p:nvPr/>
        </p:nvSpPr>
        <p:spPr>
          <a:xfrm>
            <a:off x="-7955" y="-13815"/>
            <a:ext cx="10160000" cy="469644"/>
          </a:xfrm>
          <a:prstGeom prst="rect">
            <a:avLst/>
          </a:prstGeom>
          <a:solidFill>
            <a:srgbClr val="002060"/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lnSpc>
                <a:spcPct val="150000"/>
              </a:lnSpc>
            </a:pPr>
            <a:r>
              <a:rPr lang="th-TH" sz="2000" b="1" dirty="0" smtClean="0">
                <a:solidFill>
                  <a:schemeClr val="bg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4.3 </a:t>
            </a:r>
            <a:r>
              <a:rPr lang="th-TH" sz="2000" b="1" dirty="0">
                <a:solidFill>
                  <a:schemeClr val="bg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รายงานผลการดำเนินงานการประเมินผลการดำเนินงานทุนหมุนเวียน ประจำปี </a:t>
            </a:r>
            <a:r>
              <a:rPr lang="th-TH" sz="2000" b="1" dirty="0" smtClean="0">
                <a:solidFill>
                  <a:schemeClr val="bg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2566</a:t>
            </a:r>
            <a:endParaRPr lang="th-TH" sz="2000" dirty="0">
              <a:latin typeface="Chulabhorn Likit Text" panose="00000500000000000000" pitchFamily="50" charset="-34"/>
              <a:cs typeface="Chulabhorn Likit Text" panose="00000500000000000000" pitchFamily="50" charset="-34"/>
            </a:endParaRPr>
          </a:p>
        </p:txBody>
      </p:sp>
      <p:graphicFrame>
        <p:nvGraphicFramePr>
          <p:cNvPr id="5" name="Table 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036724241"/>
              </p:ext>
            </p:extLst>
          </p:nvPr>
        </p:nvGraphicFramePr>
        <p:xfrm>
          <a:off x="598311" y="1779189"/>
          <a:ext cx="9234312" cy="3890932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805455">
                  <a:extLst>
                    <a:ext uri="{9D8B030D-6E8A-4147-A177-3AD203B41FA5}">
                      <a16:colId xmlns:a16="http://schemas.microsoft.com/office/drawing/2014/main" val="3410341719"/>
                    </a:ext>
                  </a:extLst>
                </a:gridCol>
                <a:gridCol w="1782079">
                  <a:extLst>
                    <a:ext uri="{9D8B030D-6E8A-4147-A177-3AD203B41FA5}">
                      <a16:colId xmlns:a16="http://schemas.microsoft.com/office/drawing/2014/main" val="1621477982"/>
                    </a:ext>
                  </a:extLst>
                </a:gridCol>
                <a:gridCol w="1878933">
                  <a:extLst>
                    <a:ext uri="{9D8B030D-6E8A-4147-A177-3AD203B41FA5}">
                      <a16:colId xmlns:a16="http://schemas.microsoft.com/office/drawing/2014/main" val="1015637610"/>
                    </a:ext>
                  </a:extLst>
                </a:gridCol>
                <a:gridCol w="1820823">
                  <a:extLst>
                    <a:ext uri="{9D8B030D-6E8A-4147-A177-3AD203B41FA5}">
                      <a16:colId xmlns:a16="http://schemas.microsoft.com/office/drawing/2014/main" val="712561912"/>
                    </a:ext>
                  </a:extLst>
                </a:gridCol>
                <a:gridCol w="1947022">
                  <a:extLst>
                    <a:ext uri="{9D8B030D-6E8A-4147-A177-3AD203B41FA5}">
                      <a16:colId xmlns:a16="http://schemas.microsoft.com/office/drawing/2014/main" val="1698986556"/>
                    </a:ext>
                  </a:extLst>
                </a:gridCol>
              </a:tblGrid>
              <a:tr h="266701">
                <a:tc gridSpan="5">
                  <a:txBody>
                    <a:bodyPr/>
                    <a:lstStyle/>
                    <a:p>
                      <a:pPr algn="ctr"/>
                      <a:r>
                        <a:rPr lang="th-TH" sz="1200" dirty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เกณฑ์การวัด</a:t>
                      </a:r>
                    </a:p>
                  </a:txBody>
                  <a:tcPr>
                    <a:solidFill>
                      <a:srgbClr val="E8ABB5">
                        <a:alpha val="70000"/>
                      </a:srgb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th-TH" sz="1100" dirty="0">
                        <a:solidFill>
                          <a:schemeClr val="tx1"/>
                        </a:solidFill>
                        <a:latin typeface="Chulabhorn Likit Text Light" panose="00000400000000000000" pitchFamily="50" charset="-34"/>
                        <a:cs typeface="Chulabhorn Likit Text Light" panose="00000400000000000000" pitchFamily="50" charset="-34"/>
                      </a:endParaRPr>
                    </a:p>
                  </a:txBody>
                  <a:tcPr>
                    <a:solidFill>
                      <a:srgbClr val="D6D2C4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th-TH" sz="1100" dirty="0">
                        <a:solidFill>
                          <a:schemeClr val="tx1"/>
                        </a:solidFill>
                        <a:latin typeface="Chulabhorn Likit Text Light" panose="00000400000000000000" pitchFamily="50" charset="-34"/>
                        <a:cs typeface="Chulabhorn Likit Text Light" panose="00000400000000000000" pitchFamily="50" charset="-34"/>
                      </a:endParaRPr>
                    </a:p>
                  </a:txBody>
                  <a:tcP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th-TH" sz="1100" dirty="0">
                        <a:solidFill>
                          <a:schemeClr val="tx1"/>
                        </a:solidFill>
                        <a:latin typeface="Chulabhorn Likit Text Light" panose="00000400000000000000" pitchFamily="50" charset="-34"/>
                        <a:cs typeface="Chulabhorn Likit Text Light" panose="00000400000000000000" pitchFamily="50" charset="-34"/>
                      </a:endParaRPr>
                    </a:p>
                  </a:txBody>
                  <a:tcP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th-TH" sz="1100" dirty="0">
                        <a:solidFill>
                          <a:schemeClr val="tx1"/>
                        </a:solidFill>
                        <a:latin typeface="Chulabhorn Likit Text Light" panose="00000400000000000000" pitchFamily="50" charset="-34"/>
                        <a:cs typeface="Chulabhorn Likit Text Light" panose="00000400000000000000" pitchFamily="50" charset="-34"/>
                      </a:endParaRPr>
                    </a:p>
                  </a:txBody>
                  <a:tcPr>
                    <a:solidFill>
                      <a:srgbClr val="4EDEB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68288180"/>
                  </a:ext>
                </a:extLst>
              </a:tr>
              <a:tr h="266701">
                <a:tc>
                  <a:txBody>
                    <a:bodyPr/>
                    <a:lstStyle/>
                    <a:p>
                      <a:pPr algn="ctr"/>
                      <a:r>
                        <a:rPr lang="th-TH" sz="1200" b="1" dirty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ระดับ 1</a:t>
                      </a:r>
                    </a:p>
                  </a:txBody>
                  <a:tcPr>
                    <a:solidFill>
                      <a:srgbClr val="E8ABB5">
                        <a:alpha val="6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th-TH" sz="1200" b="1" dirty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ระดับ 2</a:t>
                      </a:r>
                    </a:p>
                  </a:txBody>
                  <a:tcPr>
                    <a:solidFill>
                      <a:srgbClr val="D6D2C4">
                        <a:alpha val="96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th-TH" sz="1200" b="1" dirty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ระดับ 3</a:t>
                      </a:r>
                    </a:p>
                  </a:txBody>
                  <a:tcPr>
                    <a:solidFill>
                      <a:schemeClr val="accent6">
                        <a:lumMod val="40000"/>
                        <a:lumOff val="60000"/>
                        <a:alpha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th-TH" sz="1200" b="1" dirty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ระดับ 4</a:t>
                      </a:r>
                    </a:p>
                  </a:txBody>
                  <a:tcPr>
                    <a:solidFill>
                      <a:schemeClr val="accent2">
                        <a:lumMod val="40000"/>
                        <a:lumOff val="60000"/>
                        <a:alpha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th-TH" sz="1200" b="1" dirty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ระดับ 5</a:t>
                      </a:r>
                    </a:p>
                  </a:txBody>
                  <a:tcPr>
                    <a:solidFill>
                      <a:schemeClr val="accent1">
                        <a:lumMod val="40000"/>
                        <a:lumOff val="60000"/>
                        <a:alpha val="6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55606659"/>
                  </a:ext>
                </a:extLst>
              </a:tr>
              <a:tr h="266701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Aft>
                          <a:spcPts val="0"/>
                        </a:spcAft>
                      </a:pPr>
                      <a:endParaRPr lang="th-TH" sz="1200" b="0" baseline="0" dirty="0">
                        <a:solidFill>
                          <a:srgbClr val="002060"/>
                        </a:solidFill>
                        <a:effectLst/>
                        <a:latin typeface="Chulabhorn Likit Text" panose="00000500000000000000" pitchFamily="50" charset="-34"/>
                        <a:ea typeface="Cordia New"/>
                        <a:cs typeface="Chulabhorn Likit Text" panose="00000500000000000000" pitchFamily="50" charset="-34"/>
                      </a:endParaRP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76197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th-TH" sz="1200" b="1" dirty="0">
                        <a:solidFill>
                          <a:srgbClr val="002060"/>
                        </a:solidFill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th-TH" sz="1200" b="0" i="0" baseline="0" dirty="0">
                        <a:solidFill>
                          <a:srgbClr val="002060"/>
                        </a:solidFill>
                        <a:effectLst/>
                        <a:latin typeface="Chulabhorn Likit Text" panose="00000500000000000000" pitchFamily="50" charset="-34"/>
                        <a:ea typeface="Cordia New"/>
                        <a:cs typeface="Chulabhorn Likit Text" panose="00000500000000000000" pitchFamily="50" charset="-34"/>
                      </a:endParaRP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endParaRPr lang="th-TH" sz="1200" b="0" dirty="0">
                        <a:solidFill>
                          <a:srgbClr val="002060"/>
                        </a:solidFill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Aft>
                          <a:spcPts val="0"/>
                        </a:spcAft>
                      </a:pPr>
                      <a:r>
                        <a:rPr lang="th-TH" sz="1200" b="1" i="0" dirty="0">
                          <a:solidFill>
                            <a:schemeClr val="accent1">
                              <a:lumMod val="50000"/>
                            </a:schemeClr>
                          </a:solidFill>
                          <a:effectLst/>
                          <a:latin typeface="Chulabhorn Likit Text" panose="00000500000000000000" pitchFamily="50" charset="-34"/>
                          <a:ea typeface="Cordia New"/>
                          <a:cs typeface="Chulabhorn Likit Text" panose="00000500000000000000" pitchFamily="50" charset="-34"/>
                        </a:rPr>
                        <a:t>5</a:t>
                      </a:r>
                      <a:endParaRPr lang="en-US" sz="1200" b="1" i="0" dirty="0">
                        <a:solidFill>
                          <a:schemeClr val="accent1">
                            <a:lumMod val="50000"/>
                          </a:schemeClr>
                        </a:solidFill>
                        <a:effectLst/>
                        <a:latin typeface="Chulabhorn Likit Text" panose="00000500000000000000" pitchFamily="50" charset="-34"/>
                        <a:ea typeface="Cordia New"/>
                        <a:cs typeface="Chulabhorn Likit Text" panose="00000500000000000000" pitchFamily="50" charset="-34"/>
                      </a:endParaRP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18552377"/>
                  </a:ext>
                </a:extLst>
              </a:tr>
              <a:tr h="768988">
                <a:tc>
                  <a:txBody>
                    <a:bodyPr/>
                    <a:lstStyle/>
                    <a:p>
                      <a:pPr algn="ctr">
                        <a:lnSpc>
                          <a:spcPct val="130000"/>
                        </a:lnSpc>
                        <a:spcAft>
                          <a:spcPts val="0"/>
                        </a:spcAft>
                      </a:pPr>
                      <a:r>
                        <a:rPr lang="th-TH" sz="1200" b="1" baseline="0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ea typeface="Cordia New"/>
                          <a:cs typeface="Chulabhorn Likit Text" panose="00000500000000000000" pitchFamily="50" charset="-34"/>
                        </a:rPr>
                        <a:t>ใช้จ่าย</a:t>
                      </a:r>
                      <a:r>
                        <a:rPr lang="th-TH" sz="1200" b="1" baseline="0" dirty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ea typeface="Cordia New"/>
                          <a:cs typeface="Chulabhorn Likit Text" panose="00000500000000000000" pitchFamily="50" charset="-34"/>
                        </a:rPr>
                        <a:t>ได้น้อยกว่า                   มติ ครม. ร้อย</a:t>
                      </a:r>
                      <a:r>
                        <a:rPr lang="th-TH" sz="1200" b="1" baseline="0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ea typeface="Cordia New"/>
                          <a:cs typeface="Chulabhorn Likit Text" panose="00000500000000000000" pitchFamily="50" charset="-34"/>
                        </a:rPr>
                        <a:t>ละ 12  </a:t>
                      </a:r>
                    </a:p>
                    <a:p>
                      <a:pPr algn="ctr">
                        <a:lnSpc>
                          <a:spcPct val="130000"/>
                        </a:lnSpc>
                        <a:spcAft>
                          <a:spcPts val="0"/>
                        </a:spcAft>
                      </a:pPr>
                      <a:r>
                        <a:rPr lang="th-TH" sz="1200" b="1" baseline="0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ea typeface="Cordia New"/>
                          <a:cs typeface="Chulabhorn Likit Text" panose="00000500000000000000" pitchFamily="50" charset="-34"/>
                        </a:rPr>
                        <a:t>(88%)</a:t>
                      </a:r>
                      <a:endParaRPr lang="en-US" sz="1200" b="1" dirty="0">
                        <a:solidFill>
                          <a:schemeClr val="tx1"/>
                        </a:solidFill>
                        <a:effectLst/>
                        <a:latin typeface="Chulabhorn Likit Text" panose="00000500000000000000" pitchFamily="50" charset="-34"/>
                        <a:ea typeface="Cordia New"/>
                        <a:cs typeface="Chulabhorn Likit Text" panose="00000500000000000000" pitchFamily="50" charset="-34"/>
                      </a:endParaRPr>
                    </a:p>
                  </a:txBody>
                  <a:tcP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30000"/>
                        </a:lnSpc>
                        <a:spcAft>
                          <a:spcPts val="0"/>
                        </a:spcAft>
                      </a:pPr>
                      <a:r>
                        <a:rPr lang="th-TH" sz="1200" b="1" baseline="0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ea typeface="Cordia New"/>
                          <a:cs typeface="Chulabhorn Likit Text" panose="00000500000000000000" pitchFamily="50" charset="-34"/>
                        </a:rPr>
                        <a:t>ใช้จ่าย</a:t>
                      </a:r>
                      <a:r>
                        <a:rPr lang="th-TH" sz="1200" b="1" baseline="0" dirty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ea typeface="Cordia New"/>
                          <a:cs typeface="Chulabhorn Likit Text" panose="00000500000000000000" pitchFamily="50" charset="-34"/>
                        </a:rPr>
                        <a:t>ได้น้อย</a:t>
                      </a:r>
                      <a:r>
                        <a:rPr lang="th-TH" sz="1200" b="1" baseline="0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ea typeface="Cordia New"/>
                          <a:cs typeface="Chulabhorn Likit Text" panose="00000500000000000000" pitchFamily="50" charset="-34"/>
                        </a:rPr>
                        <a:t>กว่า                    มติ ครม. ร้อยละ 9  </a:t>
                      </a:r>
                    </a:p>
                    <a:p>
                      <a:pPr algn="ctr">
                        <a:lnSpc>
                          <a:spcPct val="130000"/>
                        </a:lnSpc>
                        <a:spcAft>
                          <a:spcPts val="0"/>
                        </a:spcAft>
                      </a:pPr>
                      <a:r>
                        <a:rPr lang="th-TH" sz="1200" b="1" baseline="0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ea typeface="Cordia New"/>
                          <a:cs typeface="Chulabhorn Likit Text" panose="00000500000000000000" pitchFamily="50" charset="-34"/>
                        </a:rPr>
                        <a:t>(91%)</a:t>
                      </a:r>
                      <a:endParaRPr lang="en-US" sz="1200" b="1" dirty="0">
                        <a:solidFill>
                          <a:schemeClr val="tx1"/>
                        </a:solidFill>
                        <a:effectLst/>
                        <a:latin typeface="Chulabhorn Likit Text" panose="00000500000000000000" pitchFamily="50" charset="-34"/>
                        <a:ea typeface="Cordia New"/>
                        <a:cs typeface="Chulabhorn Likit Text" panose="00000500000000000000" pitchFamily="50" charset="-34"/>
                      </a:endParaRPr>
                    </a:p>
                  </a:txBody>
                  <a:tcP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30000"/>
                        </a:lnSpc>
                        <a:spcAft>
                          <a:spcPts val="0"/>
                        </a:spcAft>
                      </a:pPr>
                      <a:r>
                        <a:rPr lang="th-TH" sz="1200" b="1" baseline="0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ea typeface="Cordia New"/>
                          <a:cs typeface="Chulabhorn Likit Text" panose="00000500000000000000" pitchFamily="50" charset="-34"/>
                        </a:rPr>
                        <a:t>ใช้จ่าย</a:t>
                      </a:r>
                      <a:r>
                        <a:rPr lang="th-TH" sz="1200" b="1" baseline="0" dirty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ea typeface="Cordia New"/>
                          <a:cs typeface="Chulabhorn Likit Text" panose="00000500000000000000" pitchFamily="50" charset="-34"/>
                        </a:rPr>
                        <a:t>ได้น้อย</a:t>
                      </a:r>
                      <a:r>
                        <a:rPr lang="th-TH" sz="1200" b="1" baseline="0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ea typeface="Cordia New"/>
                          <a:cs typeface="Chulabhorn Likit Text" panose="00000500000000000000" pitchFamily="50" charset="-34"/>
                        </a:rPr>
                        <a:t>กว่า                    มติ ครม. ร้อยละ 6  </a:t>
                      </a:r>
                    </a:p>
                    <a:p>
                      <a:pPr algn="ctr">
                        <a:lnSpc>
                          <a:spcPct val="130000"/>
                        </a:lnSpc>
                        <a:spcAft>
                          <a:spcPts val="0"/>
                        </a:spcAft>
                      </a:pPr>
                      <a:r>
                        <a:rPr lang="th-TH" sz="1200" b="1" baseline="0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ea typeface="Cordia New"/>
                          <a:cs typeface="Chulabhorn Likit Text" panose="00000500000000000000" pitchFamily="50" charset="-34"/>
                        </a:rPr>
                        <a:t>(94%)</a:t>
                      </a:r>
                    </a:p>
                  </a:txBody>
                  <a:tcP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30000"/>
                        </a:lnSpc>
                        <a:spcAft>
                          <a:spcPts val="0"/>
                        </a:spcAft>
                      </a:pPr>
                      <a:r>
                        <a:rPr lang="th-TH" sz="1200" b="1" baseline="0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ea typeface="Cordia New"/>
                          <a:cs typeface="Chulabhorn Likit Text" panose="00000500000000000000" pitchFamily="50" charset="-34"/>
                        </a:rPr>
                        <a:t>ใช้จ่าย</a:t>
                      </a:r>
                      <a:r>
                        <a:rPr lang="th-TH" sz="1200" b="1" baseline="0" dirty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ea typeface="Cordia New"/>
                          <a:cs typeface="Chulabhorn Likit Text" panose="00000500000000000000" pitchFamily="50" charset="-34"/>
                        </a:rPr>
                        <a:t>ได้น้อย</a:t>
                      </a:r>
                      <a:r>
                        <a:rPr lang="th-TH" sz="1200" b="1" baseline="0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ea typeface="Cordia New"/>
                          <a:cs typeface="Chulabhorn Likit Text" panose="00000500000000000000" pitchFamily="50" charset="-34"/>
                        </a:rPr>
                        <a:t>กว่า                    มติ ครม. ร้อยละ 3  </a:t>
                      </a:r>
                    </a:p>
                    <a:p>
                      <a:pPr algn="ctr">
                        <a:lnSpc>
                          <a:spcPct val="130000"/>
                        </a:lnSpc>
                        <a:spcAft>
                          <a:spcPts val="0"/>
                        </a:spcAft>
                      </a:pPr>
                      <a:r>
                        <a:rPr lang="th-TH" sz="1200" b="1" baseline="0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ea typeface="Cordia New"/>
                          <a:cs typeface="Chulabhorn Likit Text" panose="00000500000000000000" pitchFamily="50" charset="-34"/>
                        </a:rPr>
                        <a:t>(97%)</a:t>
                      </a:r>
                      <a:endParaRPr lang="en-US" sz="1200" b="1" dirty="0">
                        <a:solidFill>
                          <a:schemeClr val="tx1"/>
                        </a:solidFill>
                        <a:effectLst/>
                        <a:latin typeface="Chulabhorn Likit Text" panose="00000500000000000000" pitchFamily="50" charset="-34"/>
                        <a:ea typeface="Cordia New"/>
                        <a:cs typeface="Chulabhorn Likit Text" panose="00000500000000000000" pitchFamily="50" charset="-34"/>
                      </a:endParaRPr>
                    </a:p>
                  </a:txBody>
                  <a:tcP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30000"/>
                        </a:lnSpc>
                        <a:spcAft>
                          <a:spcPts val="0"/>
                        </a:spcAft>
                      </a:pPr>
                      <a:r>
                        <a:rPr lang="th-TH" sz="1200" b="1" baseline="0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ea typeface="Cordia New"/>
                          <a:cs typeface="Chulabhorn Likit Text" panose="00000500000000000000" pitchFamily="50" charset="-34"/>
                        </a:rPr>
                        <a:t>ใช้จ่าย</a:t>
                      </a:r>
                      <a:r>
                        <a:rPr lang="th-TH" sz="1200" b="1" baseline="0" dirty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ea typeface="Cordia New"/>
                          <a:cs typeface="Chulabhorn Likit Text" panose="00000500000000000000" pitchFamily="50" charset="-34"/>
                        </a:rPr>
                        <a:t>ได้ตาม</a:t>
                      </a:r>
                      <a:r>
                        <a:rPr lang="th-TH" sz="1200" b="1" baseline="0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ea typeface="Cordia New"/>
                          <a:cs typeface="Chulabhorn Likit Text" panose="00000500000000000000" pitchFamily="50" charset="-34"/>
                        </a:rPr>
                        <a:t>มติ ครม.                    ร้อยละ 100  </a:t>
                      </a:r>
                    </a:p>
                    <a:p>
                      <a:pPr algn="ctr">
                        <a:lnSpc>
                          <a:spcPct val="130000"/>
                        </a:lnSpc>
                        <a:spcAft>
                          <a:spcPts val="0"/>
                        </a:spcAft>
                      </a:pPr>
                      <a:r>
                        <a:rPr lang="th-TH" sz="1200" b="1" baseline="0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ea typeface="Cordia New"/>
                          <a:cs typeface="Chulabhorn Likit Text" panose="00000500000000000000" pitchFamily="50" charset="-34"/>
                        </a:rPr>
                        <a:t>(100%)</a:t>
                      </a:r>
                      <a:endParaRPr lang="en-US" sz="1200" b="1" dirty="0">
                        <a:solidFill>
                          <a:schemeClr val="tx1"/>
                        </a:solidFill>
                        <a:effectLst/>
                        <a:latin typeface="Chulabhorn Likit Text" panose="00000500000000000000" pitchFamily="50" charset="-34"/>
                        <a:ea typeface="Cordia New"/>
                        <a:cs typeface="Chulabhorn Likit Text" panose="00000500000000000000" pitchFamily="50" charset="-34"/>
                      </a:endParaRPr>
                    </a:p>
                  </a:txBody>
                  <a:tcPr>
                    <a:solidFill>
                      <a:schemeClr val="bg1">
                        <a:lumMod val="95000"/>
                        <a:alpha val="7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83013406"/>
                  </a:ext>
                </a:extLst>
              </a:tr>
              <a:tr h="2277016">
                <a:tc gridSpan="5">
                  <a:txBody>
                    <a:bodyPr/>
                    <a:lstStyle/>
                    <a:p>
                      <a:pPr algn="l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th-TH" sz="1400" b="1" i="0" u="sng" dirty="0">
                          <a:solidFill>
                            <a:schemeClr val="accent1">
                              <a:lumMod val="50000"/>
                            </a:schemeClr>
                          </a:solidFill>
                          <a:effectLst/>
                          <a:latin typeface="Chulabhorn Likit Text" panose="00000500000000000000" pitchFamily="50" charset="-34"/>
                          <a:ea typeface="Cordia New"/>
                          <a:cs typeface="Chulabhorn Likit Text" panose="00000500000000000000" pitchFamily="50" charset="-34"/>
                        </a:rPr>
                        <a:t>ผลงาน</a:t>
                      </a:r>
                      <a:r>
                        <a:rPr lang="th-TH" sz="1400" b="1" i="0" u="none" baseline="0" dirty="0">
                          <a:solidFill>
                            <a:schemeClr val="accent1">
                              <a:lumMod val="50000"/>
                            </a:schemeClr>
                          </a:solidFill>
                          <a:effectLst/>
                          <a:latin typeface="Chulabhorn Likit Text" panose="00000500000000000000" pitchFamily="50" charset="-34"/>
                          <a:ea typeface="Cordia New"/>
                          <a:cs typeface="Chulabhorn Likit Text" panose="00000500000000000000" pitchFamily="50" charset="-34"/>
                        </a:rPr>
                        <a:t> </a:t>
                      </a:r>
                      <a:r>
                        <a:rPr lang="en-US" sz="1400" b="1" i="0" u="none" baseline="0" dirty="0">
                          <a:solidFill>
                            <a:schemeClr val="accent1">
                              <a:lumMod val="50000"/>
                            </a:schemeClr>
                          </a:solidFill>
                          <a:effectLst/>
                          <a:latin typeface="Chulabhorn Likit Text" panose="00000500000000000000" pitchFamily="50" charset="-34"/>
                          <a:ea typeface="Cordia New"/>
                          <a:cs typeface="Chulabhorn Likit Text" panose="00000500000000000000" pitchFamily="50" charset="-34"/>
                        </a:rPr>
                        <a:t>: </a:t>
                      </a:r>
                      <a:r>
                        <a:rPr lang="th-TH" sz="1400" b="1" i="0" dirty="0">
                          <a:solidFill>
                            <a:schemeClr val="accent1">
                              <a:lumMod val="50000"/>
                            </a:schemeClr>
                          </a:solidFill>
                          <a:effectLst/>
                          <a:latin typeface="Chulabhorn Likit Text" panose="00000500000000000000" pitchFamily="50" charset="-34"/>
                          <a:ea typeface="Cordia New"/>
                          <a:cs typeface="Chulabhorn Likit Text" panose="00000500000000000000" pitchFamily="50" charset="-34"/>
                        </a:rPr>
                        <a:t>ได้ค่าเกณฑ์วัดระดับ 5</a:t>
                      </a:r>
                      <a:r>
                        <a:rPr lang="th-TH" sz="1400" b="0" i="0" dirty="0">
                          <a:solidFill>
                            <a:schemeClr val="accent1">
                              <a:lumMod val="50000"/>
                            </a:schemeClr>
                          </a:solidFill>
                          <a:effectLst/>
                          <a:latin typeface="Chulabhorn Likit Text" panose="00000500000000000000" pitchFamily="50" charset="-34"/>
                          <a:ea typeface="Cordia New"/>
                          <a:cs typeface="Chulabhorn Likit Text" panose="00000500000000000000" pitchFamily="50" charset="-34"/>
                        </a:rPr>
                        <a:t>  </a:t>
                      </a:r>
                    </a:p>
                    <a:p>
                      <a:pPr algn="l">
                        <a:lnSpc>
                          <a:spcPct val="120000"/>
                        </a:lnSpc>
                      </a:pPr>
                      <a:r>
                        <a:rPr lang="th-TH" sz="1400" b="0" dirty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ea typeface="Cordia New"/>
                          <a:cs typeface="Chulabhorn Likit Text" panose="00000500000000000000" pitchFamily="50" charset="-34"/>
                        </a:rPr>
                        <a:t>- งบประมาณจัดสรร</a:t>
                      </a:r>
                      <a:r>
                        <a:rPr lang="th-TH" sz="1400" b="0" baseline="0" dirty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ea typeface="Cordia New"/>
                          <a:cs typeface="Chulabhorn Likit Text" panose="00000500000000000000" pitchFamily="50" charset="-34"/>
                        </a:rPr>
                        <a:t> 895,600 บาท </a:t>
                      </a:r>
                    </a:p>
                    <a:p>
                      <a:pPr marL="0" indent="0" algn="l">
                        <a:lnSpc>
                          <a:spcPct val="120000"/>
                        </a:lnSpc>
                        <a:buFontTx/>
                        <a:buNone/>
                      </a:pPr>
                      <a:r>
                        <a:rPr lang="th-TH" sz="1400" b="0" baseline="0" dirty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ea typeface="Cordia New"/>
                          <a:cs typeface="Chulabhorn Likit Text" panose="00000500000000000000" pitchFamily="50" charset="-34"/>
                        </a:rPr>
                        <a:t>- ใช้จ่ายได้ </a:t>
                      </a:r>
                      <a:r>
                        <a:rPr lang="th-TH" sz="1400" kern="1200" dirty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869,353.80 </a:t>
                      </a:r>
                      <a:r>
                        <a:rPr lang="th-TH" sz="1400" b="0" baseline="0" dirty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ea typeface="Cordia New"/>
                          <a:cs typeface="Chulabhorn Likit Text" panose="00000500000000000000" pitchFamily="50" charset="-34"/>
                        </a:rPr>
                        <a:t> บาท คงเหลือ 26,246.20 บาท </a:t>
                      </a:r>
                    </a:p>
                    <a:p>
                      <a:pPr marL="0" indent="0" algn="l">
                        <a:lnSpc>
                          <a:spcPct val="120000"/>
                        </a:lnSpc>
                        <a:buFontTx/>
                        <a:buNone/>
                      </a:pPr>
                      <a:r>
                        <a:rPr lang="th-TH" sz="1400" b="0" baseline="0" dirty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ea typeface="Cordia New"/>
                          <a:cs typeface="Chulabhorn Likit Text" panose="00000500000000000000" pitchFamily="50" charset="-34"/>
                        </a:rPr>
                        <a:t>- คิดเป็นร้อยละ 97.07 </a:t>
                      </a:r>
                    </a:p>
                    <a:p>
                      <a:pPr marL="0" indent="0" algn="l">
                        <a:lnSpc>
                          <a:spcPct val="120000"/>
                        </a:lnSpc>
                        <a:buFontTx/>
                        <a:buNone/>
                      </a:pPr>
                      <a:r>
                        <a:rPr lang="th-TH" sz="1400" b="1" u="sng" baseline="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  <a:effectLst/>
                          <a:latin typeface="Chulabhorn Likit Text" panose="00000500000000000000" pitchFamily="50" charset="-34"/>
                          <a:ea typeface="Cordia New"/>
                          <a:cs typeface="Chulabhorn Likit Text" panose="00000500000000000000" pitchFamily="50" charset="-34"/>
                        </a:rPr>
                        <a:t>แผนงาน</a:t>
                      </a:r>
                      <a:r>
                        <a:rPr lang="th-TH" sz="1400" b="1" u="none" baseline="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  <a:effectLst/>
                          <a:latin typeface="Chulabhorn Likit Text" panose="00000500000000000000" pitchFamily="50" charset="-34"/>
                          <a:ea typeface="Cordia New"/>
                          <a:cs typeface="Chulabhorn Likit Text" panose="00000500000000000000" pitchFamily="50" charset="-34"/>
                        </a:rPr>
                        <a:t> </a:t>
                      </a:r>
                      <a:r>
                        <a:rPr lang="en-US" sz="1400" b="1" u="none" baseline="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  <a:effectLst/>
                          <a:latin typeface="Chulabhorn Likit Text" panose="00000500000000000000" pitchFamily="50" charset="-34"/>
                          <a:ea typeface="Cordia New"/>
                          <a:cs typeface="Chulabhorn Likit Text" panose="00000500000000000000" pitchFamily="50" charset="-34"/>
                        </a:rPr>
                        <a:t>:</a:t>
                      </a:r>
                      <a:endParaRPr lang="th-TH" sz="1400" b="1" u="sng" baseline="0" dirty="0" smtClean="0">
                        <a:solidFill>
                          <a:schemeClr val="accent1">
                            <a:lumMod val="50000"/>
                          </a:schemeClr>
                        </a:solidFill>
                        <a:effectLst/>
                        <a:latin typeface="Chulabhorn Likit Text" panose="00000500000000000000" pitchFamily="50" charset="-34"/>
                        <a:ea typeface="Cordia New"/>
                        <a:cs typeface="Chulabhorn Likit Text" panose="00000500000000000000" pitchFamily="50" charset="-34"/>
                      </a:endParaRPr>
                    </a:p>
                    <a:p>
                      <a:pPr marL="0" indent="0" algn="l">
                        <a:lnSpc>
                          <a:spcPct val="120000"/>
                        </a:lnSpc>
                        <a:buFontTx/>
                        <a:buNone/>
                      </a:pPr>
                      <a:r>
                        <a:rPr lang="th-TH" sz="1400" b="0" baseline="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  <a:effectLst/>
                          <a:latin typeface="Chulabhorn Likit Text" panose="00000500000000000000" pitchFamily="50" charset="-34"/>
                          <a:ea typeface="Cordia New"/>
                          <a:cs typeface="Chulabhorn Likit Text" panose="00000500000000000000" pitchFamily="50" charset="-34"/>
                        </a:rPr>
                        <a:t>- ใช้จ่ายได้ตามมติ ครม. ร้อยละ 100 เนื่องจากความสามารถในการต่อรองราคา ส่งผลให้มูลค่าที่ทำสัญญาจัดซื้อจัดจ้างต่ำกว่าแผนที่วางไว้</a:t>
                      </a:r>
                    </a:p>
                    <a:p>
                      <a:pPr algn="l">
                        <a:lnSpc>
                          <a:spcPct val="120000"/>
                        </a:lnSpc>
                        <a:spcBef>
                          <a:spcPts val="600"/>
                        </a:spcBef>
                      </a:pPr>
                      <a:endParaRPr lang="th-TH" sz="1400" b="1" u="sng" baseline="0" dirty="0" smtClean="0">
                        <a:solidFill>
                          <a:schemeClr val="accent1">
                            <a:lumMod val="50000"/>
                          </a:schemeClr>
                        </a:solidFill>
                        <a:effectLst/>
                        <a:latin typeface="Chulabhorn Likit Text" panose="00000500000000000000" pitchFamily="50" charset="-34"/>
                        <a:ea typeface="Cordia New"/>
                        <a:cs typeface="Chulabhorn Likit Text" panose="00000500000000000000" pitchFamily="50" charset="-34"/>
                      </a:endParaRPr>
                    </a:p>
                  </a:txBody>
                  <a:tcP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th-TH" sz="1100" dirty="0">
                        <a:latin typeface="Chulabhorn Likit Text Light" panose="00000400000000000000" pitchFamily="50" charset="-34"/>
                        <a:cs typeface="Chulabhorn Likit Text Light" panose="00000400000000000000" pitchFamily="50" charset="-34"/>
                      </a:endParaRPr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th-TH" sz="1100" dirty="0">
                        <a:latin typeface="Chulabhorn Likit Text Light" panose="00000400000000000000" pitchFamily="50" charset="-34"/>
                        <a:cs typeface="Chulabhorn Likit Text Light" panose="00000400000000000000" pitchFamily="50" charset="-34"/>
                      </a:endParaRPr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th-TH" sz="1100" dirty="0">
                        <a:latin typeface="Chulabhorn Likit Text Light" panose="00000400000000000000" pitchFamily="50" charset="-34"/>
                        <a:cs typeface="Chulabhorn Likit Text Light" panose="00000400000000000000" pitchFamily="50" charset="-34"/>
                      </a:endParaRPr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th-TH" sz="1100" dirty="0">
                        <a:latin typeface="Chulabhorn Likit Text Light" panose="00000400000000000000" pitchFamily="50" charset="-34"/>
                        <a:cs typeface="Chulabhorn Likit Text Light" panose="00000400000000000000" pitchFamily="50" charset="-34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973220223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25983234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สี่เหลี่ยมผืนผ้า 5"/>
          <p:cNvSpPr/>
          <p:nvPr/>
        </p:nvSpPr>
        <p:spPr>
          <a:xfrm>
            <a:off x="0" y="457614"/>
            <a:ext cx="10160000" cy="148589"/>
          </a:xfrm>
          <a:prstGeom prst="rect">
            <a:avLst/>
          </a:prstGeom>
          <a:solidFill>
            <a:srgbClr val="FFC000"/>
          </a:solidFill>
          <a:ln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/>
          </a:p>
        </p:txBody>
      </p:sp>
      <p:graphicFrame>
        <p:nvGraphicFramePr>
          <p:cNvPr id="7" name="Table 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65967073"/>
              </p:ext>
            </p:extLst>
          </p:nvPr>
        </p:nvGraphicFramePr>
        <p:xfrm>
          <a:off x="-11289" y="633682"/>
          <a:ext cx="10163333" cy="5088059"/>
        </p:xfrm>
        <a:graphic>
          <a:graphicData uri="http://schemas.openxmlformats.org/drawingml/2006/table">
            <a:tbl>
              <a:tblPr firstRow="1" bandRow="1"/>
              <a:tblGrid>
                <a:gridCol w="1016333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422569"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  <a:defRPr sz="1400" b="1" i="0" u="none" strike="noStrike" cap="none">
                          <a:solidFill>
                            <a:schemeClr val="lt1"/>
                          </a:solidFill>
                          <a:latin typeface="TH Chakra Petch"/>
                          <a:cs typeface="TH Chakra Petch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  <a:defRPr sz="1400" b="1" i="0" u="none" strike="noStrike" cap="none">
                          <a:solidFill>
                            <a:schemeClr val="lt1"/>
                          </a:solidFill>
                          <a:latin typeface="TH Chakra Petch"/>
                          <a:cs typeface="TH Chakra Petch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  <a:defRPr sz="1400" b="1" i="0" u="none" strike="noStrike" cap="none">
                          <a:solidFill>
                            <a:schemeClr val="lt1"/>
                          </a:solidFill>
                          <a:latin typeface="TH Chakra Petch"/>
                          <a:cs typeface="TH Chakra Petch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  <a:defRPr sz="1400" b="1" i="0" u="none" strike="noStrike" cap="none">
                          <a:solidFill>
                            <a:schemeClr val="lt1"/>
                          </a:solidFill>
                          <a:latin typeface="TH Chakra Petch"/>
                          <a:cs typeface="TH Chakra Petch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  <a:defRPr sz="1400" b="1" i="0" u="none" strike="noStrike" cap="none">
                          <a:solidFill>
                            <a:schemeClr val="lt1"/>
                          </a:solidFill>
                          <a:latin typeface="TH Chakra Petch"/>
                          <a:cs typeface="TH Chakra Petch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  <a:defRPr sz="1400" b="1" i="0" u="none" strike="noStrike" cap="none">
                          <a:solidFill>
                            <a:schemeClr val="lt1"/>
                          </a:solidFill>
                          <a:latin typeface="TH Chakra Petch"/>
                          <a:cs typeface="TH Chakra Petch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  <a:defRPr sz="1400" b="1" i="0" u="none" strike="noStrike" cap="none">
                          <a:solidFill>
                            <a:schemeClr val="lt1"/>
                          </a:solidFill>
                          <a:latin typeface="TH Chakra Petch"/>
                          <a:cs typeface="TH Chakra Petch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  <a:defRPr sz="1400" b="1" i="0" u="none" strike="noStrike" cap="none">
                          <a:solidFill>
                            <a:schemeClr val="lt1"/>
                          </a:solidFill>
                          <a:latin typeface="TH Chakra Petch"/>
                          <a:cs typeface="TH Chakra Petch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  <a:defRPr sz="1400" b="1" i="0" u="none" strike="noStrike" cap="none">
                          <a:solidFill>
                            <a:schemeClr val="lt1"/>
                          </a:solidFill>
                          <a:latin typeface="TH Chakra Petch"/>
                          <a:cs typeface="TH Chakra Petch"/>
                          <a:sym typeface="Arial"/>
                        </a:defRPr>
                      </a:lvl9pPr>
                    </a:lstStyle>
                    <a:p>
                      <a:pPr algn="ctr"/>
                      <a:r>
                        <a:rPr lang="th-TH" sz="14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การประเมินผลการดำเนินงานทุนหมุนเวียน</a:t>
                      </a:r>
                      <a:r>
                        <a:rPr lang="th-TH" sz="140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ประจำปีบัญชี </a:t>
                      </a:r>
                      <a:r>
                        <a:rPr lang="th-TH" sz="140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2566</a:t>
                      </a:r>
                      <a:endParaRPr lang="en-US" sz="1400" dirty="0">
                        <a:ln>
                          <a:noFill/>
                        </a:ln>
                        <a:solidFill>
                          <a:schemeClr val="tx1"/>
                        </a:solidFill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T="60960" marB="60960" anchor="ctr">
                    <a:lnL w="12700" cmpd="sng">
                      <a:solidFill>
                        <a:sysClr val="window" lastClr="FFFFFF"/>
                      </a:solidFill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ysClr val="window" lastClr="FFFFFF"/>
                      </a:solidFill>
                    </a:lnT>
                    <a:lnB w="381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BDCC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665490"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  <a:defRPr sz="1400" b="0" i="0" u="none" strike="noStrike" cap="none">
                          <a:solidFill>
                            <a:schemeClr val="dk1"/>
                          </a:solidFill>
                          <a:latin typeface="TH Chakra Petch"/>
                          <a:cs typeface="TH Chakra Petch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  <a:defRPr sz="1400" b="0" i="0" u="none" strike="noStrike" cap="none">
                          <a:solidFill>
                            <a:schemeClr val="dk1"/>
                          </a:solidFill>
                          <a:latin typeface="TH Chakra Petch"/>
                          <a:cs typeface="TH Chakra Petch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  <a:defRPr sz="1400" b="0" i="0" u="none" strike="noStrike" cap="none">
                          <a:solidFill>
                            <a:schemeClr val="dk1"/>
                          </a:solidFill>
                          <a:latin typeface="TH Chakra Petch"/>
                          <a:cs typeface="TH Chakra Petch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  <a:defRPr sz="1400" b="0" i="0" u="none" strike="noStrike" cap="none">
                          <a:solidFill>
                            <a:schemeClr val="dk1"/>
                          </a:solidFill>
                          <a:latin typeface="TH Chakra Petch"/>
                          <a:cs typeface="TH Chakra Petch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  <a:defRPr sz="1400" b="0" i="0" u="none" strike="noStrike" cap="none">
                          <a:solidFill>
                            <a:schemeClr val="dk1"/>
                          </a:solidFill>
                          <a:latin typeface="TH Chakra Petch"/>
                          <a:cs typeface="TH Chakra Petch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  <a:defRPr sz="1400" b="0" i="0" u="none" strike="noStrike" cap="none">
                          <a:solidFill>
                            <a:schemeClr val="dk1"/>
                          </a:solidFill>
                          <a:latin typeface="TH Chakra Petch"/>
                          <a:cs typeface="TH Chakra Petch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  <a:defRPr sz="1400" b="0" i="0" u="none" strike="noStrike" cap="none">
                          <a:solidFill>
                            <a:schemeClr val="dk1"/>
                          </a:solidFill>
                          <a:latin typeface="TH Chakra Petch"/>
                          <a:cs typeface="TH Chakra Petch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  <a:defRPr sz="1400" b="0" i="0" u="none" strike="noStrike" cap="none">
                          <a:solidFill>
                            <a:schemeClr val="dk1"/>
                          </a:solidFill>
                          <a:latin typeface="TH Chakra Petch"/>
                          <a:cs typeface="TH Chakra Petch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  <a:defRPr sz="1400" b="0" i="0" u="none" strike="noStrike" cap="none">
                          <a:solidFill>
                            <a:schemeClr val="dk1"/>
                          </a:solidFill>
                          <a:latin typeface="TH Chakra Petch"/>
                          <a:cs typeface="TH Chakra Petch"/>
                          <a:sym typeface="Arial"/>
                        </a:defRPr>
                      </a:lvl9pPr>
                    </a:lstStyle>
                    <a:p>
                      <a:pPr marL="0" marR="0" indent="0" algn="l" defTabSz="76197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5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h-TH" sz="1300" b="1" dirty="0" smtClean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ด้านที่</a:t>
                      </a:r>
                      <a:r>
                        <a:rPr lang="th-TH" sz="1300" b="1" baseline="0" dirty="0" smtClean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6 การดำเนินงานตามนโยบายรัฐ/กระทรวงการคลัง</a:t>
                      </a:r>
                      <a:endParaRPr lang="th-TH" sz="1300" baseline="0" dirty="0" smtClean="0">
                        <a:solidFill>
                          <a:schemeClr val="tx1"/>
                        </a:solidFill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  <a:p>
                      <a:pPr>
                        <a:spcAft>
                          <a:spcPts val="50"/>
                        </a:spcAft>
                      </a:pPr>
                      <a:r>
                        <a:rPr lang="en-US" sz="1300" baseline="0" dirty="0" smtClean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</a:t>
                      </a:r>
                      <a:r>
                        <a:rPr lang="th-TH" sz="1300" b="1" baseline="0" dirty="0" smtClean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ตัวชี้วัดที่ 6.1 การใช้จ่ายเงินตามแผนการใช้จ่ายที่ได้รับอนุมัติ</a:t>
                      </a:r>
                    </a:p>
                    <a:p>
                      <a:pPr>
                        <a:spcAft>
                          <a:spcPts val="50"/>
                        </a:spcAft>
                      </a:pPr>
                      <a:r>
                        <a:rPr lang="th-TH" sz="1300" b="1" baseline="0" dirty="0" smtClean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                         (2) ร้อยละการใช้จ่ายภาพรวมเทียบกับแผนการใช้จ่ายภาพรวม ประจำปีบัญชี 2566</a:t>
                      </a:r>
                      <a:endParaRPr lang="th-TH" sz="1400" baseline="0" dirty="0">
                        <a:solidFill>
                          <a:schemeClr val="tx1"/>
                        </a:solidFill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  <a:p>
                      <a:pPr marL="342900" marR="0" indent="-34290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Char char="-"/>
                        <a:tabLst/>
                        <a:defRPr/>
                      </a:pPr>
                      <a:endParaRPr lang="en-US" sz="1400" b="0" i="0" u="none" strike="noStrike" kern="1200" cap="none" dirty="0">
                        <a:solidFill>
                          <a:schemeClr val="tx1"/>
                        </a:solidFill>
                        <a:effectLst/>
                        <a:latin typeface="Chulabhorn Likit Text" panose="00000500000000000000" pitchFamily="50" charset="-34"/>
                        <a:ea typeface="+mn-ea"/>
                        <a:cs typeface="Chulabhorn Likit Text" panose="00000500000000000000" pitchFamily="50" charset="-34"/>
                        <a:sym typeface="Arial"/>
                      </a:endParaRPr>
                    </a:p>
                    <a:p>
                      <a:endParaRPr lang="th-TH" sz="1400" baseline="0" dirty="0">
                        <a:solidFill>
                          <a:srgbClr val="002060"/>
                        </a:solidFill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  <a:p>
                      <a:endParaRPr lang="th-TH" sz="1400" baseline="0" dirty="0">
                        <a:solidFill>
                          <a:srgbClr val="002060"/>
                        </a:solidFill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  <a:p>
                      <a:endParaRPr lang="th-TH" sz="1400" baseline="0" dirty="0">
                        <a:solidFill>
                          <a:srgbClr val="002060"/>
                        </a:solidFill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  <a:p>
                      <a:endParaRPr lang="th-TH" sz="1400" baseline="0" dirty="0"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  <a:p>
                      <a:endParaRPr lang="th-TH" sz="1400" baseline="0" dirty="0"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  <a:p>
                      <a:endParaRPr lang="th-TH" sz="1400" baseline="0" dirty="0"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  <a:p>
                      <a:endParaRPr lang="th-TH" sz="1400" baseline="0" dirty="0"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  <a:p>
                      <a:endParaRPr lang="th-TH" sz="1400" baseline="0" dirty="0"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  <a:p>
                      <a:endParaRPr lang="th-TH" sz="1400" baseline="0" dirty="0"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  <a:p>
                      <a:endParaRPr lang="th-TH" sz="1400" baseline="0" dirty="0"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  <a:p>
                      <a:endParaRPr lang="th-TH" sz="1400" baseline="0" dirty="0"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  <a:p>
                      <a:endParaRPr lang="th-TH" sz="1400" baseline="0" dirty="0"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  <a:p>
                      <a:endParaRPr lang="th-TH" sz="1400" baseline="0" dirty="0"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  <a:p>
                      <a:endParaRPr lang="en-US" sz="1400" dirty="0"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  <a:p>
                      <a:endParaRPr lang="th-TH" sz="1400" b="1" baseline="0" dirty="0"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  <a:p>
                      <a:endParaRPr lang="en-US" sz="1400" b="1" dirty="0"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T="60960" marB="60960">
                    <a:lnL w="12700" cmpd="sng">
                      <a:solidFill>
                        <a:sysClr val="window" lastClr="FFFFFF"/>
                      </a:solidFill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mpd="sng">
                      <a:solidFill>
                        <a:sysClr val="window" lastClr="FFFFFF"/>
                      </a:solidFill>
                    </a:lnT>
                    <a:lnB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14" name="สี่เหลี่ยมผืนผ้า 13">
            <a:extLst>
              <a:ext uri="{FF2B5EF4-FFF2-40B4-BE49-F238E27FC236}">
                <a16:creationId xmlns:a16="http://schemas.microsoft.com/office/drawing/2014/main" id="{A781E517-4637-40C4-B7D4-9F1B3AC17568}"/>
              </a:ext>
            </a:extLst>
          </p:cNvPr>
          <p:cNvSpPr/>
          <p:nvPr/>
        </p:nvSpPr>
        <p:spPr>
          <a:xfrm>
            <a:off x="-7955" y="-13815"/>
            <a:ext cx="10160000" cy="469644"/>
          </a:xfrm>
          <a:prstGeom prst="rect">
            <a:avLst/>
          </a:prstGeom>
          <a:solidFill>
            <a:srgbClr val="002060"/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lnSpc>
                <a:spcPct val="150000"/>
              </a:lnSpc>
            </a:pPr>
            <a:r>
              <a:rPr lang="th-TH" sz="2000" b="1" dirty="0" smtClean="0">
                <a:solidFill>
                  <a:schemeClr val="bg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4.3 </a:t>
            </a:r>
            <a:r>
              <a:rPr lang="th-TH" sz="2000" b="1" dirty="0">
                <a:solidFill>
                  <a:schemeClr val="bg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รายงานผลการดำเนินงานการประเมินผลการดำเนินงานทุนหมุนเวียน ประจำปี </a:t>
            </a:r>
            <a:r>
              <a:rPr lang="th-TH" sz="2000" b="1" dirty="0" smtClean="0">
                <a:solidFill>
                  <a:schemeClr val="bg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2566</a:t>
            </a:r>
            <a:endParaRPr lang="th-TH" sz="2000" dirty="0">
              <a:latin typeface="Chulabhorn Likit Text" panose="00000500000000000000" pitchFamily="50" charset="-34"/>
              <a:cs typeface="Chulabhorn Likit Text" panose="00000500000000000000" pitchFamily="50" charset="-34"/>
            </a:endParaRPr>
          </a:p>
        </p:txBody>
      </p:sp>
      <p:graphicFrame>
        <p:nvGraphicFramePr>
          <p:cNvPr id="5" name="Table 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824345289"/>
              </p:ext>
            </p:extLst>
          </p:nvPr>
        </p:nvGraphicFramePr>
        <p:xfrm>
          <a:off x="637584" y="1789089"/>
          <a:ext cx="9070860" cy="394803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773499">
                  <a:extLst>
                    <a:ext uri="{9D8B030D-6E8A-4147-A177-3AD203B41FA5}">
                      <a16:colId xmlns:a16="http://schemas.microsoft.com/office/drawing/2014/main" val="3410341719"/>
                    </a:ext>
                  </a:extLst>
                </a:gridCol>
                <a:gridCol w="1750535">
                  <a:extLst>
                    <a:ext uri="{9D8B030D-6E8A-4147-A177-3AD203B41FA5}">
                      <a16:colId xmlns:a16="http://schemas.microsoft.com/office/drawing/2014/main" val="1621477982"/>
                    </a:ext>
                  </a:extLst>
                </a:gridCol>
                <a:gridCol w="1845674">
                  <a:extLst>
                    <a:ext uri="{9D8B030D-6E8A-4147-A177-3AD203B41FA5}">
                      <a16:colId xmlns:a16="http://schemas.microsoft.com/office/drawing/2014/main" val="1015637610"/>
                    </a:ext>
                  </a:extLst>
                </a:gridCol>
                <a:gridCol w="1788593">
                  <a:extLst>
                    <a:ext uri="{9D8B030D-6E8A-4147-A177-3AD203B41FA5}">
                      <a16:colId xmlns:a16="http://schemas.microsoft.com/office/drawing/2014/main" val="712561912"/>
                    </a:ext>
                  </a:extLst>
                </a:gridCol>
                <a:gridCol w="1912559">
                  <a:extLst>
                    <a:ext uri="{9D8B030D-6E8A-4147-A177-3AD203B41FA5}">
                      <a16:colId xmlns:a16="http://schemas.microsoft.com/office/drawing/2014/main" val="1698986556"/>
                    </a:ext>
                  </a:extLst>
                </a:gridCol>
              </a:tblGrid>
              <a:tr h="286444">
                <a:tc gridSpan="5">
                  <a:txBody>
                    <a:bodyPr/>
                    <a:lstStyle/>
                    <a:p>
                      <a:pPr algn="ctr"/>
                      <a:r>
                        <a:rPr lang="th-TH" sz="1300" dirty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เกณฑ์การวัด</a:t>
                      </a:r>
                    </a:p>
                  </a:txBody>
                  <a:tcPr anchor="ctr">
                    <a:solidFill>
                      <a:srgbClr val="E8ABB5">
                        <a:alpha val="70000"/>
                      </a:srgb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th-TH" sz="1100" dirty="0">
                        <a:solidFill>
                          <a:schemeClr val="tx1"/>
                        </a:solidFill>
                        <a:latin typeface="Chulabhorn Likit Text Light" panose="00000400000000000000" pitchFamily="50" charset="-34"/>
                        <a:cs typeface="Chulabhorn Likit Text Light" panose="00000400000000000000" pitchFamily="50" charset="-34"/>
                      </a:endParaRPr>
                    </a:p>
                  </a:txBody>
                  <a:tcPr>
                    <a:solidFill>
                      <a:srgbClr val="D6D2C4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th-TH" sz="1100" dirty="0">
                        <a:solidFill>
                          <a:schemeClr val="tx1"/>
                        </a:solidFill>
                        <a:latin typeface="Chulabhorn Likit Text Light" panose="00000400000000000000" pitchFamily="50" charset="-34"/>
                        <a:cs typeface="Chulabhorn Likit Text Light" panose="00000400000000000000" pitchFamily="50" charset="-34"/>
                      </a:endParaRPr>
                    </a:p>
                  </a:txBody>
                  <a:tcP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th-TH" sz="1100" dirty="0">
                        <a:solidFill>
                          <a:schemeClr val="tx1"/>
                        </a:solidFill>
                        <a:latin typeface="Chulabhorn Likit Text Light" panose="00000400000000000000" pitchFamily="50" charset="-34"/>
                        <a:cs typeface="Chulabhorn Likit Text Light" panose="00000400000000000000" pitchFamily="50" charset="-34"/>
                      </a:endParaRPr>
                    </a:p>
                  </a:txBody>
                  <a:tcP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th-TH" sz="1100" dirty="0">
                        <a:solidFill>
                          <a:schemeClr val="tx1"/>
                        </a:solidFill>
                        <a:latin typeface="Chulabhorn Likit Text Light" panose="00000400000000000000" pitchFamily="50" charset="-34"/>
                        <a:cs typeface="Chulabhorn Likit Text Light" panose="00000400000000000000" pitchFamily="50" charset="-34"/>
                      </a:endParaRPr>
                    </a:p>
                  </a:txBody>
                  <a:tcPr>
                    <a:solidFill>
                      <a:srgbClr val="4EDEB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68288180"/>
                  </a:ext>
                </a:extLst>
              </a:tr>
              <a:tr h="276598">
                <a:tc>
                  <a:txBody>
                    <a:bodyPr/>
                    <a:lstStyle/>
                    <a:p>
                      <a:pPr algn="ctr"/>
                      <a:r>
                        <a:rPr lang="th-TH" sz="1200" b="1" dirty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ระดับ 1</a:t>
                      </a:r>
                    </a:p>
                  </a:txBody>
                  <a:tcPr anchor="ctr">
                    <a:solidFill>
                      <a:srgbClr val="E8ABB5">
                        <a:alpha val="6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th-TH" sz="1200" b="1" dirty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ระดับ 2</a:t>
                      </a:r>
                    </a:p>
                  </a:txBody>
                  <a:tcPr anchor="ctr">
                    <a:solidFill>
                      <a:srgbClr val="D6D2C4">
                        <a:alpha val="6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th-TH" sz="1200" b="1" dirty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ระดับ 3</a:t>
                      </a:r>
                    </a:p>
                  </a:txBody>
                  <a:tcPr anchor="ctr">
                    <a:solidFill>
                      <a:schemeClr val="accent6">
                        <a:lumMod val="40000"/>
                        <a:lumOff val="60000"/>
                        <a:alpha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th-TH" sz="1200" b="1" dirty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ระดับ 4</a:t>
                      </a:r>
                    </a:p>
                  </a:txBody>
                  <a:tcPr anchor="ctr">
                    <a:solidFill>
                      <a:schemeClr val="accent2">
                        <a:lumMod val="40000"/>
                        <a:lumOff val="60000"/>
                        <a:alpha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th-TH" sz="1200" b="1" dirty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ระดับ 5</a:t>
                      </a:r>
                    </a:p>
                  </a:txBody>
                  <a:tcPr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55606659"/>
                  </a:ext>
                </a:extLst>
              </a:tr>
              <a:tr h="345241">
                <a:tc>
                  <a:txBody>
                    <a:bodyPr/>
                    <a:lstStyle/>
                    <a:p>
                      <a:pPr algn="ctr">
                        <a:lnSpc>
                          <a:spcPct val="130000"/>
                        </a:lnSpc>
                        <a:spcAft>
                          <a:spcPts val="0"/>
                        </a:spcAft>
                      </a:pPr>
                      <a:r>
                        <a:rPr lang="th-TH" sz="1200" b="0" baseline="0" dirty="0">
                          <a:solidFill>
                            <a:srgbClr val="C00000"/>
                          </a:solidFill>
                          <a:effectLst/>
                          <a:latin typeface="Chulabhorn Likit Text" panose="00000500000000000000" pitchFamily="50" charset="-34"/>
                          <a:ea typeface="Cordia New"/>
                          <a:cs typeface="Chulabhorn Likit Text" panose="00000500000000000000" pitchFamily="50" charset="-34"/>
                        </a:rPr>
                        <a:t>1</a:t>
                      </a: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76197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th-TH" sz="1200" b="1" dirty="0">
                        <a:solidFill>
                          <a:srgbClr val="002060"/>
                        </a:solidFill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th-TH" sz="1300" b="0" i="0" baseline="0" dirty="0">
                        <a:solidFill>
                          <a:srgbClr val="002060"/>
                        </a:solidFill>
                        <a:effectLst/>
                        <a:latin typeface="Chulabhorn Likit Text" panose="00000500000000000000" pitchFamily="50" charset="-34"/>
                        <a:ea typeface="Cordia New"/>
                        <a:cs typeface="Chulabhorn Likit Text" panose="00000500000000000000" pitchFamily="50" charset="-34"/>
                      </a:endParaRP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th-TH" sz="1000" b="0" dirty="0">
                        <a:solidFill>
                          <a:srgbClr val="002060"/>
                        </a:solidFill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endParaRPr lang="en-US" sz="1000" b="0" i="0" dirty="0">
                        <a:solidFill>
                          <a:srgbClr val="002060"/>
                        </a:solidFill>
                        <a:effectLst/>
                        <a:latin typeface="Chulabhorn Likit Text" panose="00000500000000000000" pitchFamily="50" charset="-34"/>
                        <a:ea typeface="Cordia New"/>
                        <a:cs typeface="Chulabhorn Likit Text" panose="00000500000000000000" pitchFamily="50" charset="-34"/>
                      </a:endParaRP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18552377"/>
                  </a:ext>
                </a:extLst>
              </a:tr>
              <a:tr h="782446">
                <a:tc>
                  <a:txBody>
                    <a:bodyPr/>
                    <a:lstStyle/>
                    <a:p>
                      <a:pPr algn="ctr">
                        <a:lnSpc>
                          <a:spcPct val="130000"/>
                        </a:lnSpc>
                        <a:spcAft>
                          <a:spcPts val="0"/>
                        </a:spcAft>
                      </a:pPr>
                      <a:r>
                        <a:rPr lang="th-TH" sz="1200" b="1" baseline="0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ea typeface="Cordia New"/>
                          <a:cs typeface="Chulabhorn Likit Text" panose="00000500000000000000" pitchFamily="50" charset="-34"/>
                        </a:rPr>
                        <a:t>ใช้จ่าย</a:t>
                      </a:r>
                      <a:r>
                        <a:rPr lang="th-TH" sz="1200" b="1" baseline="0" dirty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ea typeface="Cordia New"/>
                          <a:cs typeface="Chulabhorn Likit Text" panose="00000500000000000000" pitchFamily="50" charset="-34"/>
                        </a:rPr>
                        <a:t>ได้น้อย</a:t>
                      </a:r>
                      <a:r>
                        <a:rPr lang="th-TH" sz="1200" b="1" baseline="0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ea typeface="Cordia New"/>
                          <a:cs typeface="Chulabhorn Likit Text" panose="00000500000000000000" pitchFamily="50" charset="-34"/>
                        </a:rPr>
                        <a:t>กว่า                    มติ ครม. ร้อยละ 12  </a:t>
                      </a:r>
                    </a:p>
                    <a:p>
                      <a:pPr algn="ctr">
                        <a:lnSpc>
                          <a:spcPct val="130000"/>
                        </a:lnSpc>
                        <a:spcAft>
                          <a:spcPts val="0"/>
                        </a:spcAft>
                      </a:pPr>
                      <a:r>
                        <a:rPr lang="th-TH" sz="1200" b="1" baseline="0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ea typeface="Cordia New"/>
                          <a:cs typeface="Chulabhorn Likit Text" panose="00000500000000000000" pitchFamily="50" charset="-34"/>
                        </a:rPr>
                        <a:t>(88%)</a:t>
                      </a:r>
                      <a:endParaRPr lang="en-US" sz="1200" b="1" dirty="0">
                        <a:solidFill>
                          <a:schemeClr val="tx1"/>
                        </a:solidFill>
                        <a:effectLst/>
                        <a:latin typeface="Chulabhorn Likit Text" panose="00000500000000000000" pitchFamily="50" charset="-34"/>
                        <a:ea typeface="Cordia New"/>
                        <a:cs typeface="Chulabhorn Likit Text" panose="00000500000000000000" pitchFamily="50" charset="-34"/>
                      </a:endParaRPr>
                    </a:p>
                  </a:txBody>
                  <a:tcP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30000"/>
                        </a:lnSpc>
                        <a:spcAft>
                          <a:spcPts val="0"/>
                        </a:spcAft>
                      </a:pPr>
                      <a:r>
                        <a:rPr lang="th-TH" sz="1200" b="1" baseline="0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ea typeface="Cordia New"/>
                          <a:cs typeface="Chulabhorn Likit Text" panose="00000500000000000000" pitchFamily="50" charset="-34"/>
                        </a:rPr>
                        <a:t>ใช้จ่าย</a:t>
                      </a:r>
                      <a:r>
                        <a:rPr lang="th-TH" sz="1200" b="1" baseline="0" dirty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ea typeface="Cordia New"/>
                          <a:cs typeface="Chulabhorn Likit Text" panose="00000500000000000000" pitchFamily="50" charset="-34"/>
                        </a:rPr>
                        <a:t>ได้น้อย</a:t>
                      </a:r>
                      <a:r>
                        <a:rPr lang="th-TH" sz="1200" b="1" baseline="0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ea typeface="Cordia New"/>
                          <a:cs typeface="Chulabhorn Likit Text" panose="00000500000000000000" pitchFamily="50" charset="-34"/>
                        </a:rPr>
                        <a:t>กว่า                    มติ ครม. ร้อยละ 9  </a:t>
                      </a:r>
                    </a:p>
                    <a:p>
                      <a:pPr algn="ctr">
                        <a:lnSpc>
                          <a:spcPct val="130000"/>
                        </a:lnSpc>
                        <a:spcAft>
                          <a:spcPts val="0"/>
                        </a:spcAft>
                      </a:pPr>
                      <a:r>
                        <a:rPr lang="th-TH" sz="1200" b="1" baseline="0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ea typeface="Cordia New"/>
                          <a:cs typeface="Chulabhorn Likit Text" panose="00000500000000000000" pitchFamily="50" charset="-34"/>
                        </a:rPr>
                        <a:t>(91%)</a:t>
                      </a:r>
                      <a:endParaRPr lang="en-US" sz="1200" b="1" dirty="0">
                        <a:solidFill>
                          <a:schemeClr val="tx1"/>
                        </a:solidFill>
                        <a:effectLst/>
                        <a:latin typeface="Chulabhorn Likit Text" panose="00000500000000000000" pitchFamily="50" charset="-34"/>
                        <a:ea typeface="Cordia New"/>
                        <a:cs typeface="Chulabhorn Likit Text" panose="00000500000000000000" pitchFamily="50" charset="-34"/>
                      </a:endParaRPr>
                    </a:p>
                  </a:txBody>
                  <a:tcP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30000"/>
                        </a:lnSpc>
                        <a:spcAft>
                          <a:spcPts val="0"/>
                        </a:spcAft>
                      </a:pPr>
                      <a:r>
                        <a:rPr lang="th-TH" sz="1200" b="1" baseline="0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ea typeface="Cordia New"/>
                          <a:cs typeface="Chulabhorn Likit Text" panose="00000500000000000000" pitchFamily="50" charset="-34"/>
                        </a:rPr>
                        <a:t>ใช้จ่าย</a:t>
                      </a:r>
                      <a:r>
                        <a:rPr lang="th-TH" sz="1200" b="1" baseline="0" dirty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ea typeface="Cordia New"/>
                          <a:cs typeface="Chulabhorn Likit Text" panose="00000500000000000000" pitchFamily="50" charset="-34"/>
                        </a:rPr>
                        <a:t>ได้น้อย</a:t>
                      </a:r>
                      <a:r>
                        <a:rPr lang="th-TH" sz="1200" b="1" baseline="0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ea typeface="Cordia New"/>
                          <a:cs typeface="Chulabhorn Likit Text" panose="00000500000000000000" pitchFamily="50" charset="-34"/>
                        </a:rPr>
                        <a:t>กว่า                    มติ ครม. ร้อยละ 6  </a:t>
                      </a:r>
                    </a:p>
                    <a:p>
                      <a:pPr algn="ctr">
                        <a:lnSpc>
                          <a:spcPct val="130000"/>
                        </a:lnSpc>
                        <a:spcAft>
                          <a:spcPts val="0"/>
                        </a:spcAft>
                      </a:pPr>
                      <a:r>
                        <a:rPr lang="th-TH" sz="1200" b="1" baseline="0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ea typeface="Cordia New"/>
                          <a:cs typeface="Chulabhorn Likit Text" panose="00000500000000000000" pitchFamily="50" charset="-34"/>
                        </a:rPr>
                        <a:t>(94%)</a:t>
                      </a:r>
                    </a:p>
                  </a:txBody>
                  <a:tcP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30000"/>
                        </a:lnSpc>
                        <a:spcAft>
                          <a:spcPts val="0"/>
                        </a:spcAft>
                      </a:pPr>
                      <a:r>
                        <a:rPr lang="th-TH" sz="1200" b="1" baseline="0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ea typeface="Cordia New"/>
                          <a:cs typeface="Chulabhorn Likit Text" panose="00000500000000000000" pitchFamily="50" charset="-34"/>
                        </a:rPr>
                        <a:t>ใช้จ่าย</a:t>
                      </a:r>
                      <a:r>
                        <a:rPr lang="th-TH" sz="1200" b="1" baseline="0" dirty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ea typeface="Cordia New"/>
                          <a:cs typeface="Chulabhorn Likit Text" panose="00000500000000000000" pitchFamily="50" charset="-34"/>
                        </a:rPr>
                        <a:t>ได้น้อย</a:t>
                      </a:r>
                      <a:r>
                        <a:rPr lang="th-TH" sz="1200" b="1" baseline="0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ea typeface="Cordia New"/>
                          <a:cs typeface="Chulabhorn Likit Text" panose="00000500000000000000" pitchFamily="50" charset="-34"/>
                        </a:rPr>
                        <a:t>กว่า </a:t>
                      </a:r>
                      <a:endParaRPr lang="th-TH" sz="1200" b="1" baseline="0" dirty="0" smtClean="0">
                        <a:solidFill>
                          <a:schemeClr val="tx1"/>
                        </a:solidFill>
                        <a:effectLst/>
                        <a:latin typeface="Chulabhorn Likit Text" panose="00000500000000000000" pitchFamily="50" charset="-34"/>
                        <a:ea typeface="Cordia New"/>
                        <a:cs typeface="Chulabhorn Likit Text" panose="00000500000000000000" pitchFamily="50" charset="-34"/>
                      </a:endParaRPr>
                    </a:p>
                    <a:p>
                      <a:pPr algn="ctr">
                        <a:lnSpc>
                          <a:spcPct val="130000"/>
                        </a:lnSpc>
                        <a:spcAft>
                          <a:spcPts val="0"/>
                        </a:spcAft>
                      </a:pPr>
                      <a:r>
                        <a:rPr lang="th-TH" sz="1200" b="1" baseline="0" dirty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ea typeface="Cordia New"/>
                          <a:cs typeface="Chulabhorn Likit Text" panose="00000500000000000000" pitchFamily="50" charset="-34"/>
                        </a:rPr>
                        <a:t>          มติ </a:t>
                      </a:r>
                      <a:r>
                        <a:rPr lang="th-TH" sz="1200" b="1" baseline="0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ea typeface="Cordia New"/>
                          <a:cs typeface="Chulabhorn Likit Text" panose="00000500000000000000" pitchFamily="50" charset="-34"/>
                        </a:rPr>
                        <a:t>ครม. ร้อยละ 3  </a:t>
                      </a:r>
                    </a:p>
                    <a:p>
                      <a:pPr algn="ctr">
                        <a:lnSpc>
                          <a:spcPct val="130000"/>
                        </a:lnSpc>
                        <a:spcAft>
                          <a:spcPts val="0"/>
                        </a:spcAft>
                      </a:pPr>
                      <a:r>
                        <a:rPr lang="th-TH" sz="1200" b="1" baseline="0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ea typeface="Cordia New"/>
                          <a:cs typeface="Chulabhorn Likit Text" panose="00000500000000000000" pitchFamily="50" charset="-34"/>
                        </a:rPr>
                        <a:t>(97%)</a:t>
                      </a:r>
                      <a:endParaRPr lang="en-US" sz="1200" b="1" dirty="0">
                        <a:solidFill>
                          <a:schemeClr val="tx1"/>
                        </a:solidFill>
                        <a:effectLst/>
                        <a:latin typeface="Chulabhorn Likit Text" panose="00000500000000000000" pitchFamily="50" charset="-34"/>
                        <a:ea typeface="Cordia New"/>
                        <a:cs typeface="Chulabhorn Likit Text" panose="00000500000000000000" pitchFamily="50" charset="-34"/>
                      </a:endParaRPr>
                    </a:p>
                  </a:txBody>
                  <a:tcP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30000"/>
                        </a:lnSpc>
                        <a:spcAft>
                          <a:spcPts val="0"/>
                        </a:spcAft>
                      </a:pPr>
                      <a:r>
                        <a:rPr lang="th-TH" sz="1200" b="1" baseline="0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ea typeface="Cordia New"/>
                          <a:cs typeface="Chulabhorn Likit Text" panose="00000500000000000000" pitchFamily="50" charset="-34"/>
                        </a:rPr>
                        <a:t>ใช้จ่าย</a:t>
                      </a:r>
                      <a:r>
                        <a:rPr lang="th-TH" sz="1200" b="1" baseline="0" dirty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ea typeface="Cordia New"/>
                          <a:cs typeface="Chulabhorn Likit Text" panose="00000500000000000000" pitchFamily="50" charset="-34"/>
                        </a:rPr>
                        <a:t>ได้ตาม</a:t>
                      </a:r>
                      <a:r>
                        <a:rPr lang="th-TH" sz="1200" b="1" baseline="0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ea typeface="Cordia New"/>
                          <a:cs typeface="Chulabhorn Likit Text" panose="00000500000000000000" pitchFamily="50" charset="-34"/>
                        </a:rPr>
                        <a:t>มติ ครม.                  </a:t>
                      </a:r>
                      <a:endParaRPr lang="th-TH" sz="1200" b="1" baseline="0" dirty="0" smtClean="0">
                        <a:solidFill>
                          <a:schemeClr val="tx1"/>
                        </a:solidFill>
                        <a:effectLst/>
                        <a:latin typeface="Chulabhorn Likit Text" panose="00000500000000000000" pitchFamily="50" charset="-34"/>
                        <a:ea typeface="Cordia New"/>
                        <a:cs typeface="Chulabhorn Likit Text" panose="00000500000000000000" pitchFamily="50" charset="-34"/>
                      </a:endParaRPr>
                    </a:p>
                    <a:p>
                      <a:pPr algn="ctr">
                        <a:lnSpc>
                          <a:spcPct val="130000"/>
                        </a:lnSpc>
                        <a:spcAft>
                          <a:spcPts val="0"/>
                        </a:spcAft>
                      </a:pPr>
                      <a:r>
                        <a:rPr lang="th-TH" sz="1200" b="1" baseline="0" dirty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ea typeface="Cordia New"/>
                          <a:cs typeface="Chulabhorn Likit Text" panose="00000500000000000000" pitchFamily="50" charset="-34"/>
                        </a:rPr>
                        <a:t>  </a:t>
                      </a:r>
                      <a:r>
                        <a:rPr lang="th-TH" sz="1200" b="1" baseline="0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ea typeface="Cordia New"/>
                          <a:cs typeface="Chulabhorn Likit Text" panose="00000500000000000000" pitchFamily="50" charset="-34"/>
                        </a:rPr>
                        <a:t>ร้อยละ 100  </a:t>
                      </a:r>
                    </a:p>
                    <a:p>
                      <a:pPr algn="ctr">
                        <a:lnSpc>
                          <a:spcPct val="130000"/>
                        </a:lnSpc>
                        <a:spcAft>
                          <a:spcPts val="0"/>
                        </a:spcAft>
                      </a:pPr>
                      <a:r>
                        <a:rPr lang="th-TH" sz="1200" b="1" baseline="0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ea typeface="Cordia New"/>
                          <a:cs typeface="Chulabhorn Likit Text" panose="00000500000000000000" pitchFamily="50" charset="-34"/>
                        </a:rPr>
                        <a:t>(100%)</a:t>
                      </a:r>
                      <a:endParaRPr lang="en-US" sz="1200" b="1" dirty="0">
                        <a:solidFill>
                          <a:schemeClr val="tx1"/>
                        </a:solidFill>
                        <a:effectLst/>
                        <a:latin typeface="Chulabhorn Likit Text" panose="00000500000000000000" pitchFamily="50" charset="-34"/>
                        <a:ea typeface="Cordia New"/>
                        <a:cs typeface="Chulabhorn Likit Text" panose="00000500000000000000" pitchFamily="50" charset="-34"/>
                      </a:endParaRPr>
                    </a:p>
                  </a:txBody>
                  <a:tcP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83013406"/>
                  </a:ext>
                </a:extLst>
              </a:tr>
              <a:tr h="2241923">
                <a:tc gridSpan="5">
                  <a:txBody>
                    <a:bodyPr/>
                    <a:lstStyle/>
                    <a:p>
                      <a:pPr algn="l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th-TH" sz="1400" b="1" i="0" u="sng" dirty="0">
                          <a:solidFill>
                            <a:srgbClr val="C00000"/>
                          </a:solidFill>
                          <a:effectLst/>
                          <a:latin typeface="Chulabhorn Likit Text" panose="00000500000000000000" pitchFamily="50" charset="-34"/>
                          <a:ea typeface="Cordia New"/>
                          <a:cs typeface="Chulabhorn Likit Text" panose="00000500000000000000" pitchFamily="50" charset="-34"/>
                        </a:rPr>
                        <a:t>ผลงาน</a:t>
                      </a:r>
                      <a:r>
                        <a:rPr lang="th-TH" sz="1400" b="1" i="0" u="none" baseline="0" dirty="0">
                          <a:solidFill>
                            <a:srgbClr val="C00000"/>
                          </a:solidFill>
                          <a:effectLst/>
                          <a:latin typeface="Chulabhorn Likit Text" panose="00000500000000000000" pitchFamily="50" charset="-34"/>
                          <a:ea typeface="Cordia New"/>
                          <a:cs typeface="Chulabhorn Likit Text" panose="00000500000000000000" pitchFamily="50" charset="-34"/>
                        </a:rPr>
                        <a:t> </a:t>
                      </a:r>
                      <a:r>
                        <a:rPr lang="en-US" sz="1400" b="1" i="0" u="none" baseline="0" dirty="0">
                          <a:solidFill>
                            <a:srgbClr val="C00000"/>
                          </a:solidFill>
                          <a:effectLst/>
                          <a:latin typeface="Chulabhorn Likit Text" panose="00000500000000000000" pitchFamily="50" charset="-34"/>
                          <a:ea typeface="Cordia New"/>
                          <a:cs typeface="Chulabhorn Likit Text" panose="00000500000000000000" pitchFamily="50" charset="-34"/>
                        </a:rPr>
                        <a:t>: </a:t>
                      </a:r>
                      <a:r>
                        <a:rPr lang="th-TH" sz="1400" b="1" i="0" dirty="0">
                          <a:solidFill>
                            <a:srgbClr val="C00000"/>
                          </a:solidFill>
                          <a:effectLst/>
                          <a:latin typeface="Chulabhorn Likit Text" panose="00000500000000000000" pitchFamily="50" charset="-34"/>
                          <a:ea typeface="Cordia New"/>
                          <a:cs typeface="Chulabhorn Likit Text" panose="00000500000000000000" pitchFamily="50" charset="-34"/>
                        </a:rPr>
                        <a:t>ได้ค่าเกณฑ์วัดระดับ </a:t>
                      </a:r>
                      <a:r>
                        <a:rPr lang="th-TH" sz="1400" b="1" i="0" dirty="0" smtClean="0">
                          <a:solidFill>
                            <a:srgbClr val="C00000"/>
                          </a:solidFill>
                          <a:effectLst/>
                          <a:latin typeface="Chulabhorn Likit Text" panose="00000500000000000000" pitchFamily="50" charset="-34"/>
                          <a:ea typeface="Cordia New"/>
                          <a:cs typeface="Chulabhorn Likit Text" panose="00000500000000000000" pitchFamily="50" charset="-34"/>
                        </a:rPr>
                        <a:t>1</a:t>
                      </a:r>
                      <a:endParaRPr lang="th-TH" sz="1400" b="0" i="0" dirty="0">
                        <a:solidFill>
                          <a:srgbClr val="C00000"/>
                        </a:solidFill>
                        <a:effectLst/>
                        <a:latin typeface="Chulabhorn Likit Text" panose="00000500000000000000" pitchFamily="50" charset="-34"/>
                        <a:ea typeface="Cordia New"/>
                        <a:cs typeface="Chulabhorn Likit Text" panose="00000500000000000000" pitchFamily="50" charset="-34"/>
                      </a:endParaRPr>
                    </a:p>
                    <a:p>
                      <a:pPr marL="171450" indent="-171450" algn="l">
                        <a:lnSpc>
                          <a:spcPct val="120000"/>
                        </a:lnSpc>
                        <a:buFontTx/>
                        <a:buChar char="-"/>
                      </a:pPr>
                      <a:r>
                        <a:rPr lang="th-TH" sz="1400" b="0" dirty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ea typeface="Cordia New"/>
                          <a:cs typeface="Chulabhorn Likit Text" panose="00000500000000000000" pitchFamily="50" charset="-34"/>
                        </a:rPr>
                        <a:t>งบประมาณ</a:t>
                      </a:r>
                      <a:r>
                        <a:rPr lang="th-TH" sz="1400" b="0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ea typeface="Cordia New"/>
                          <a:cs typeface="Chulabhorn Likit Text" panose="00000500000000000000" pitchFamily="50" charset="-34"/>
                        </a:rPr>
                        <a:t>จัดสรร</a:t>
                      </a:r>
                      <a:r>
                        <a:rPr lang="th-TH" sz="1400" b="0" baseline="0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ea typeface="Cordia New"/>
                          <a:cs typeface="Chulabhorn Likit Text" panose="00000500000000000000" pitchFamily="50" charset="-34"/>
                        </a:rPr>
                        <a:t> </a:t>
                      </a:r>
                      <a:r>
                        <a:rPr lang="th-TH" sz="1400" b="0" baseline="0" dirty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ea typeface="Cordia New"/>
                          <a:cs typeface="Chulabhorn Likit Text" panose="00000500000000000000" pitchFamily="50" charset="-34"/>
                        </a:rPr>
                        <a:t>961,432,950 </a:t>
                      </a:r>
                      <a:r>
                        <a:rPr lang="th-TH" sz="1400" b="0" baseline="0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ea typeface="Cordia New"/>
                          <a:cs typeface="Chulabhorn Likit Text" panose="00000500000000000000" pitchFamily="50" charset="-34"/>
                        </a:rPr>
                        <a:t>บาท </a:t>
                      </a:r>
                      <a:endParaRPr lang="th-TH" sz="1400" b="0" baseline="0" dirty="0" smtClean="0">
                        <a:solidFill>
                          <a:schemeClr val="tx1"/>
                        </a:solidFill>
                        <a:effectLst/>
                        <a:latin typeface="Chulabhorn Likit Text" panose="00000500000000000000" pitchFamily="50" charset="-34"/>
                        <a:ea typeface="Cordia New"/>
                        <a:cs typeface="Chulabhorn Likit Text" panose="00000500000000000000" pitchFamily="50" charset="-34"/>
                      </a:endParaRPr>
                    </a:p>
                    <a:p>
                      <a:pPr marL="171450" indent="-171450" algn="l">
                        <a:lnSpc>
                          <a:spcPct val="120000"/>
                        </a:lnSpc>
                        <a:buFontTx/>
                        <a:buChar char="-"/>
                      </a:pPr>
                      <a:r>
                        <a:rPr lang="th-TH" sz="1400" b="0" baseline="0" dirty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ea typeface="Cordia New"/>
                          <a:cs typeface="Chulabhorn Likit Text" panose="00000500000000000000" pitchFamily="50" charset="-34"/>
                        </a:rPr>
                        <a:t>ใช้จ่ายได้ </a:t>
                      </a:r>
                      <a:r>
                        <a:rPr lang="th-TH" sz="1400" kern="1200" dirty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738,710,708.80</a:t>
                      </a:r>
                      <a:r>
                        <a:rPr lang="th-TH" sz="1400" kern="1200" dirty="0" smtClean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th-TH" sz="1400" b="0" baseline="0" dirty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ea typeface="Cordia New"/>
                          <a:cs typeface="Chulabhorn Likit Text" panose="00000500000000000000" pitchFamily="50" charset="-34"/>
                        </a:rPr>
                        <a:t>บาท คงเหลือ </a:t>
                      </a:r>
                      <a:r>
                        <a:rPr lang="th-TH" sz="1400" kern="1200" dirty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222,722,243.20</a:t>
                      </a:r>
                      <a:r>
                        <a:rPr lang="th-TH" sz="1400" kern="1200" dirty="0" smtClean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th-TH" sz="1400" b="0" baseline="0" dirty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ea typeface="Cordia New"/>
                          <a:cs typeface="Chulabhorn Likit Text" panose="00000500000000000000" pitchFamily="50" charset="-34"/>
                        </a:rPr>
                        <a:t>บาท </a:t>
                      </a:r>
                    </a:p>
                    <a:p>
                      <a:pPr marL="171450" indent="-171450" algn="l">
                        <a:lnSpc>
                          <a:spcPct val="120000"/>
                        </a:lnSpc>
                        <a:buFontTx/>
                        <a:buChar char="-"/>
                      </a:pPr>
                      <a:r>
                        <a:rPr lang="th-TH" sz="1400" b="0" baseline="0" dirty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ea typeface="Cordia New"/>
                          <a:cs typeface="Chulabhorn Likit Text" panose="00000500000000000000" pitchFamily="50" charset="-34"/>
                        </a:rPr>
                        <a:t>คิด</a:t>
                      </a:r>
                      <a:r>
                        <a:rPr lang="th-TH" sz="1400" b="0" baseline="0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ea typeface="Cordia New"/>
                          <a:cs typeface="Chulabhorn Likit Text" panose="00000500000000000000" pitchFamily="50" charset="-34"/>
                        </a:rPr>
                        <a:t>เป็นร้อยละ </a:t>
                      </a:r>
                      <a:r>
                        <a:rPr lang="th-TH" sz="1400" b="0" baseline="0" dirty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ea typeface="Cordia New"/>
                          <a:cs typeface="Chulabhorn Likit Text" panose="00000500000000000000" pitchFamily="50" charset="-34"/>
                        </a:rPr>
                        <a:t>76.83</a:t>
                      </a:r>
                    </a:p>
                    <a:p>
                      <a:pPr marL="0" indent="0" algn="l">
                        <a:lnSpc>
                          <a:spcPct val="100000"/>
                        </a:lnSpc>
                        <a:spcBef>
                          <a:spcPts val="600"/>
                        </a:spcBef>
                        <a:buFontTx/>
                        <a:buNone/>
                      </a:pPr>
                      <a:r>
                        <a:rPr lang="th-TH" sz="1400" b="1" u="sng" baseline="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  <a:effectLst/>
                          <a:latin typeface="Chulabhorn Likit Text" panose="00000500000000000000" pitchFamily="50" charset="-34"/>
                          <a:ea typeface="Cordia New"/>
                          <a:cs typeface="Chulabhorn Likit Text" panose="00000500000000000000" pitchFamily="50" charset="-34"/>
                        </a:rPr>
                        <a:t>แผนงาน</a:t>
                      </a:r>
                      <a:r>
                        <a:rPr lang="th-TH" sz="1400" b="0" u="none" baseline="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  <a:effectLst/>
                          <a:latin typeface="Chulabhorn Likit Text" panose="00000500000000000000" pitchFamily="50" charset="-34"/>
                          <a:ea typeface="Cordia New"/>
                          <a:cs typeface="Chulabhorn Likit Text" panose="00000500000000000000" pitchFamily="50" charset="-34"/>
                        </a:rPr>
                        <a:t> </a:t>
                      </a:r>
                      <a:r>
                        <a:rPr lang="en-US" sz="1400" b="0" u="none" baseline="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  <a:effectLst/>
                          <a:latin typeface="Chulabhorn Likit Text" panose="00000500000000000000" pitchFamily="50" charset="-34"/>
                          <a:ea typeface="Cordia New"/>
                          <a:cs typeface="Chulabhorn Likit Text" panose="00000500000000000000" pitchFamily="50" charset="-34"/>
                        </a:rPr>
                        <a:t>:</a:t>
                      </a:r>
                      <a:endParaRPr lang="th-TH" sz="1400" b="1" u="sng" baseline="0" dirty="0">
                        <a:solidFill>
                          <a:schemeClr val="accent1">
                            <a:lumMod val="50000"/>
                          </a:schemeClr>
                        </a:solidFill>
                        <a:effectLst/>
                        <a:latin typeface="Chulabhorn Likit Text" panose="00000500000000000000" pitchFamily="50" charset="-34"/>
                        <a:ea typeface="Cordia New"/>
                        <a:cs typeface="Chulabhorn Likit Text" panose="00000500000000000000" pitchFamily="50" charset="-34"/>
                      </a:endParaRPr>
                    </a:p>
                    <a:p>
                      <a:pPr marL="0" indent="0" algn="l">
                        <a:lnSpc>
                          <a:spcPct val="120000"/>
                        </a:lnSpc>
                        <a:buFontTx/>
                        <a:buNone/>
                      </a:pPr>
                      <a:r>
                        <a:rPr lang="th-TH" sz="1400" b="0" baseline="0" dirty="0">
                          <a:solidFill>
                            <a:schemeClr val="accent1">
                              <a:lumMod val="50000"/>
                            </a:schemeClr>
                          </a:solidFill>
                          <a:effectLst/>
                          <a:latin typeface="Chulabhorn Likit Text" panose="00000500000000000000" pitchFamily="50" charset="-34"/>
                          <a:ea typeface="Cordia New"/>
                          <a:cs typeface="Chulabhorn Likit Text" panose="00000500000000000000" pitchFamily="50" charset="-34"/>
                        </a:rPr>
                        <a:t>- </a:t>
                      </a:r>
                      <a:r>
                        <a:rPr lang="th-TH" sz="1400" b="0" baseline="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  <a:effectLst/>
                          <a:latin typeface="Chulabhorn Likit Text" panose="00000500000000000000" pitchFamily="50" charset="-34"/>
                          <a:ea typeface="Cordia New"/>
                          <a:cs typeface="Chulabhorn Likit Text" panose="00000500000000000000" pitchFamily="50" charset="-34"/>
                        </a:rPr>
                        <a:t>เร่งรัดการใช้จ่ายให้เป็นไปตามมติ ครม. ร้อยละ 100</a:t>
                      </a:r>
                      <a:endParaRPr lang="th-TH" sz="1400" b="0" baseline="0" dirty="0">
                        <a:solidFill>
                          <a:schemeClr val="accent1">
                            <a:lumMod val="50000"/>
                          </a:schemeClr>
                        </a:solidFill>
                        <a:effectLst/>
                        <a:latin typeface="Chulabhorn Likit Text" panose="00000500000000000000" pitchFamily="50" charset="-34"/>
                        <a:ea typeface="Cordia New"/>
                        <a:cs typeface="Chulabhorn Likit Text" panose="00000500000000000000" pitchFamily="50" charset="-34"/>
                      </a:endParaRPr>
                    </a:p>
                  </a:txBody>
                  <a:tcP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th-TH" sz="1100" dirty="0">
                        <a:latin typeface="Chulabhorn Likit Text Light" panose="00000400000000000000" pitchFamily="50" charset="-34"/>
                        <a:cs typeface="Chulabhorn Likit Text Light" panose="00000400000000000000" pitchFamily="50" charset="-34"/>
                      </a:endParaRPr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th-TH" sz="1100" dirty="0">
                        <a:latin typeface="Chulabhorn Likit Text Light" panose="00000400000000000000" pitchFamily="50" charset="-34"/>
                        <a:cs typeface="Chulabhorn Likit Text Light" panose="00000400000000000000" pitchFamily="50" charset="-34"/>
                      </a:endParaRPr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th-TH" sz="1100" dirty="0">
                        <a:latin typeface="Chulabhorn Likit Text Light" panose="00000400000000000000" pitchFamily="50" charset="-34"/>
                        <a:cs typeface="Chulabhorn Likit Text Light" panose="00000400000000000000" pitchFamily="50" charset="-34"/>
                      </a:endParaRPr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th-TH" sz="1100" dirty="0">
                        <a:latin typeface="Chulabhorn Likit Text Light" panose="00000400000000000000" pitchFamily="50" charset="-34"/>
                        <a:cs typeface="Chulabhorn Likit Text Light" panose="00000400000000000000" pitchFamily="50" charset="-34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973220223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417080961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สี่เหลี่ยมผืนผ้า 5"/>
          <p:cNvSpPr/>
          <p:nvPr/>
        </p:nvSpPr>
        <p:spPr>
          <a:xfrm>
            <a:off x="0" y="457614"/>
            <a:ext cx="10160000" cy="148589"/>
          </a:xfrm>
          <a:prstGeom prst="rect">
            <a:avLst/>
          </a:prstGeom>
          <a:solidFill>
            <a:srgbClr val="FFC000"/>
          </a:solidFill>
          <a:ln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/>
          </a:p>
        </p:txBody>
      </p:sp>
      <p:graphicFrame>
        <p:nvGraphicFramePr>
          <p:cNvPr id="7" name="Table 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688714919"/>
              </p:ext>
            </p:extLst>
          </p:nvPr>
        </p:nvGraphicFramePr>
        <p:xfrm>
          <a:off x="-11289" y="633682"/>
          <a:ext cx="10163333" cy="5088059"/>
        </p:xfrm>
        <a:graphic>
          <a:graphicData uri="http://schemas.openxmlformats.org/drawingml/2006/table">
            <a:tbl>
              <a:tblPr firstRow="1" bandRow="1"/>
              <a:tblGrid>
                <a:gridCol w="1016333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422569"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  <a:defRPr sz="1400" b="1" i="0" u="none" strike="noStrike" cap="none">
                          <a:solidFill>
                            <a:schemeClr val="lt1"/>
                          </a:solidFill>
                          <a:latin typeface="TH Chakra Petch"/>
                          <a:cs typeface="TH Chakra Petch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  <a:defRPr sz="1400" b="1" i="0" u="none" strike="noStrike" cap="none">
                          <a:solidFill>
                            <a:schemeClr val="lt1"/>
                          </a:solidFill>
                          <a:latin typeface="TH Chakra Petch"/>
                          <a:cs typeface="TH Chakra Petch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  <a:defRPr sz="1400" b="1" i="0" u="none" strike="noStrike" cap="none">
                          <a:solidFill>
                            <a:schemeClr val="lt1"/>
                          </a:solidFill>
                          <a:latin typeface="TH Chakra Petch"/>
                          <a:cs typeface="TH Chakra Petch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  <a:defRPr sz="1400" b="1" i="0" u="none" strike="noStrike" cap="none">
                          <a:solidFill>
                            <a:schemeClr val="lt1"/>
                          </a:solidFill>
                          <a:latin typeface="TH Chakra Petch"/>
                          <a:cs typeface="TH Chakra Petch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  <a:defRPr sz="1400" b="1" i="0" u="none" strike="noStrike" cap="none">
                          <a:solidFill>
                            <a:schemeClr val="lt1"/>
                          </a:solidFill>
                          <a:latin typeface="TH Chakra Petch"/>
                          <a:cs typeface="TH Chakra Petch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  <a:defRPr sz="1400" b="1" i="0" u="none" strike="noStrike" cap="none">
                          <a:solidFill>
                            <a:schemeClr val="lt1"/>
                          </a:solidFill>
                          <a:latin typeface="TH Chakra Petch"/>
                          <a:cs typeface="TH Chakra Petch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  <a:defRPr sz="1400" b="1" i="0" u="none" strike="noStrike" cap="none">
                          <a:solidFill>
                            <a:schemeClr val="lt1"/>
                          </a:solidFill>
                          <a:latin typeface="TH Chakra Petch"/>
                          <a:cs typeface="TH Chakra Petch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  <a:defRPr sz="1400" b="1" i="0" u="none" strike="noStrike" cap="none">
                          <a:solidFill>
                            <a:schemeClr val="lt1"/>
                          </a:solidFill>
                          <a:latin typeface="TH Chakra Petch"/>
                          <a:cs typeface="TH Chakra Petch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  <a:defRPr sz="1400" b="1" i="0" u="none" strike="noStrike" cap="none">
                          <a:solidFill>
                            <a:schemeClr val="lt1"/>
                          </a:solidFill>
                          <a:latin typeface="TH Chakra Petch"/>
                          <a:cs typeface="TH Chakra Petch"/>
                          <a:sym typeface="Arial"/>
                        </a:defRPr>
                      </a:lvl9pPr>
                    </a:lstStyle>
                    <a:p>
                      <a:pPr algn="ctr"/>
                      <a:r>
                        <a:rPr lang="th-TH" sz="14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การประเมินผลการดำเนินงานทุนหมุนเวียน</a:t>
                      </a:r>
                      <a:r>
                        <a:rPr lang="th-TH" sz="140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ประจำปีบัญชี </a:t>
                      </a:r>
                      <a:r>
                        <a:rPr lang="th-TH" sz="140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2566</a:t>
                      </a:r>
                      <a:endParaRPr lang="en-US" sz="1400" dirty="0">
                        <a:ln>
                          <a:noFill/>
                        </a:ln>
                        <a:solidFill>
                          <a:schemeClr val="tx1"/>
                        </a:solidFill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T="60960" marB="60960" anchor="ctr">
                    <a:lnL w="12700" cmpd="sng">
                      <a:solidFill>
                        <a:sysClr val="window" lastClr="FFFFFF"/>
                      </a:solidFill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ysClr val="window" lastClr="FFFFFF"/>
                      </a:solidFill>
                    </a:lnT>
                    <a:lnB w="381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BDCC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665490"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  <a:defRPr sz="1400" b="0" i="0" u="none" strike="noStrike" cap="none">
                          <a:solidFill>
                            <a:schemeClr val="dk1"/>
                          </a:solidFill>
                          <a:latin typeface="TH Chakra Petch"/>
                          <a:cs typeface="TH Chakra Petch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  <a:defRPr sz="1400" b="0" i="0" u="none" strike="noStrike" cap="none">
                          <a:solidFill>
                            <a:schemeClr val="dk1"/>
                          </a:solidFill>
                          <a:latin typeface="TH Chakra Petch"/>
                          <a:cs typeface="TH Chakra Petch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  <a:defRPr sz="1400" b="0" i="0" u="none" strike="noStrike" cap="none">
                          <a:solidFill>
                            <a:schemeClr val="dk1"/>
                          </a:solidFill>
                          <a:latin typeface="TH Chakra Petch"/>
                          <a:cs typeface="TH Chakra Petch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  <a:defRPr sz="1400" b="0" i="0" u="none" strike="noStrike" cap="none">
                          <a:solidFill>
                            <a:schemeClr val="dk1"/>
                          </a:solidFill>
                          <a:latin typeface="TH Chakra Petch"/>
                          <a:cs typeface="TH Chakra Petch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  <a:defRPr sz="1400" b="0" i="0" u="none" strike="noStrike" cap="none">
                          <a:solidFill>
                            <a:schemeClr val="dk1"/>
                          </a:solidFill>
                          <a:latin typeface="TH Chakra Petch"/>
                          <a:cs typeface="TH Chakra Petch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  <a:defRPr sz="1400" b="0" i="0" u="none" strike="noStrike" cap="none">
                          <a:solidFill>
                            <a:schemeClr val="dk1"/>
                          </a:solidFill>
                          <a:latin typeface="TH Chakra Petch"/>
                          <a:cs typeface="TH Chakra Petch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  <a:defRPr sz="1400" b="0" i="0" u="none" strike="noStrike" cap="none">
                          <a:solidFill>
                            <a:schemeClr val="dk1"/>
                          </a:solidFill>
                          <a:latin typeface="TH Chakra Petch"/>
                          <a:cs typeface="TH Chakra Petch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  <a:defRPr sz="1400" b="0" i="0" u="none" strike="noStrike" cap="none">
                          <a:solidFill>
                            <a:schemeClr val="dk1"/>
                          </a:solidFill>
                          <a:latin typeface="TH Chakra Petch"/>
                          <a:cs typeface="TH Chakra Petch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  <a:defRPr sz="1400" b="0" i="0" u="none" strike="noStrike" cap="none">
                          <a:solidFill>
                            <a:schemeClr val="dk1"/>
                          </a:solidFill>
                          <a:latin typeface="TH Chakra Petch"/>
                          <a:cs typeface="TH Chakra Petch"/>
                          <a:sym typeface="Arial"/>
                        </a:defRPr>
                      </a:lvl9pPr>
                    </a:lstStyle>
                    <a:p>
                      <a:pPr>
                        <a:lnSpc>
                          <a:spcPct val="150000"/>
                        </a:lnSpc>
                        <a:spcAft>
                          <a:spcPts val="50"/>
                        </a:spcAft>
                      </a:pPr>
                      <a:r>
                        <a:rPr lang="th-TH" sz="1400" b="1" dirty="0" smtClean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ด้านที่</a:t>
                      </a:r>
                      <a:r>
                        <a:rPr lang="th-TH" sz="1400" b="1" baseline="0" dirty="0" smtClean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6 การดำเนินงานตามนโยบายภาครัฐ/กระทรวงการคลัง</a:t>
                      </a:r>
                      <a:endParaRPr lang="th-TH" sz="1400" baseline="0" dirty="0" smtClean="0">
                        <a:solidFill>
                          <a:schemeClr val="tx1"/>
                        </a:solidFill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  <a:p>
                      <a:pPr>
                        <a:spcAft>
                          <a:spcPts val="50"/>
                        </a:spcAft>
                      </a:pPr>
                      <a:r>
                        <a:rPr lang="th-TH" sz="1100" b="1" baseline="0" dirty="0" smtClean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             </a:t>
                      </a:r>
                      <a:r>
                        <a:rPr lang="th-TH" sz="1400" b="1" baseline="0" dirty="0" smtClean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ตัวชี้วัดที่ 6.2 การดำเนินการตามแผนพัฒนาระบบการจ่ายเงิน และการรับเงินของทุนหมุนเวียนผ่านระบบอิเล็กทรอนิกส์</a:t>
                      </a:r>
                    </a:p>
                    <a:p>
                      <a:endParaRPr lang="th-TH" sz="1400" baseline="0" dirty="0">
                        <a:solidFill>
                          <a:srgbClr val="002060"/>
                        </a:solidFill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  <a:p>
                      <a:pPr marL="342900" marR="0" indent="-34290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Char char="-"/>
                        <a:tabLst/>
                        <a:defRPr/>
                      </a:pPr>
                      <a:endParaRPr lang="en-US" sz="1400" b="0" i="0" u="none" strike="noStrike" kern="1200" cap="none" dirty="0">
                        <a:solidFill>
                          <a:srgbClr val="002060"/>
                        </a:solidFill>
                        <a:effectLst/>
                        <a:latin typeface="Chulabhorn Likit Text" panose="00000500000000000000" pitchFamily="50" charset="-34"/>
                        <a:ea typeface="+mn-ea"/>
                        <a:cs typeface="Chulabhorn Likit Text" panose="00000500000000000000" pitchFamily="50" charset="-34"/>
                        <a:sym typeface="Arial"/>
                      </a:endParaRPr>
                    </a:p>
                    <a:p>
                      <a:endParaRPr lang="th-TH" sz="1400" baseline="0" dirty="0">
                        <a:solidFill>
                          <a:srgbClr val="002060"/>
                        </a:solidFill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  <a:p>
                      <a:endParaRPr lang="th-TH" sz="1400" baseline="0" dirty="0">
                        <a:solidFill>
                          <a:srgbClr val="002060"/>
                        </a:solidFill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  <a:p>
                      <a:endParaRPr lang="th-TH" sz="1400" baseline="0" dirty="0">
                        <a:solidFill>
                          <a:srgbClr val="002060"/>
                        </a:solidFill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  <a:p>
                      <a:endParaRPr lang="th-TH" sz="1400" baseline="0" dirty="0"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  <a:p>
                      <a:endParaRPr lang="th-TH" sz="1400" baseline="0" dirty="0"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  <a:p>
                      <a:endParaRPr lang="th-TH" sz="1400" baseline="0" dirty="0"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  <a:p>
                      <a:endParaRPr lang="th-TH" sz="1400" baseline="0" dirty="0"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  <a:p>
                      <a:endParaRPr lang="th-TH" sz="1400" baseline="0" dirty="0"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  <a:p>
                      <a:endParaRPr lang="th-TH" sz="1400" baseline="0" dirty="0"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  <a:p>
                      <a:endParaRPr lang="th-TH" sz="1400" baseline="0" dirty="0"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  <a:p>
                      <a:endParaRPr lang="th-TH" sz="1400" baseline="0" dirty="0"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  <a:p>
                      <a:endParaRPr lang="th-TH" sz="1400" baseline="0" dirty="0"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  <a:p>
                      <a:endParaRPr lang="th-TH" sz="1400" baseline="0" dirty="0"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  <a:p>
                      <a:endParaRPr lang="en-US" sz="1400" dirty="0"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  <a:p>
                      <a:endParaRPr lang="th-TH" sz="1400" b="1" baseline="0" dirty="0"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  <a:p>
                      <a:endParaRPr lang="en-US" sz="1400" b="1" dirty="0"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T="60960" marB="60960">
                    <a:lnL w="12700" cmpd="sng">
                      <a:solidFill>
                        <a:sysClr val="window" lastClr="FFFFFF"/>
                      </a:solidFill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mpd="sng">
                      <a:solidFill>
                        <a:sysClr val="window" lastClr="FFFFFF"/>
                      </a:solidFill>
                    </a:lnT>
                    <a:lnB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14" name="สี่เหลี่ยมผืนผ้า 13">
            <a:extLst>
              <a:ext uri="{FF2B5EF4-FFF2-40B4-BE49-F238E27FC236}">
                <a16:creationId xmlns:a16="http://schemas.microsoft.com/office/drawing/2014/main" id="{A781E517-4637-40C4-B7D4-9F1B3AC17568}"/>
              </a:ext>
            </a:extLst>
          </p:cNvPr>
          <p:cNvSpPr/>
          <p:nvPr/>
        </p:nvSpPr>
        <p:spPr>
          <a:xfrm>
            <a:off x="-7955" y="-13815"/>
            <a:ext cx="10160000" cy="469644"/>
          </a:xfrm>
          <a:prstGeom prst="rect">
            <a:avLst/>
          </a:prstGeom>
          <a:solidFill>
            <a:srgbClr val="002060"/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lnSpc>
                <a:spcPct val="150000"/>
              </a:lnSpc>
            </a:pPr>
            <a:r>
              <a:rPr lang="th-TH" sz="2000" b="1" dirty="0" smtClean="0">
                <a:solidFill>
                  <a:schemeClr val="bg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4.3 </a:t>
            </a:r>
            <a:r>
              <a:rPr lang="th-TH" sz="2000" b="1" dirty="0">
                <a:solidFill>
                  <a:schemeClr val="bg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รายงานผลการดำเนินงานการประเมินผลการดำเนินงานทุนหมุนเวียน ประจำปี </a:t>
            </a:r>
            <a:r>
              <a:rPr lang="th-TH" sz="2000" b="1" dirty="0" smtClean="0">
                <a:solidFill>
                  <a:schemeClr val="bg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2566</a:t>
            </a:r>
            <a:endParaRPr lang="th-TH" sz="2000" dirty="0">
              <a:latin typeface="Chulabhorn Likit Text" panose="00000500000000000000" pitchFamily="50" charset="-34"/>
              <a:cs typeface="Chulabhorn Likit Text" panose="00000500000000000000" pitchFamily="50" charset="-34"/>
            </a:endParaRPr>
          </a:p>
        </p:txBody>
      </p:sp>
      <p:graphicFrame>
        <p:nvGraphicFramePr>
          <p:cNvPr id="8" name="Table 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833666532"/>
              </p:ext>
            </p:extLst>
          </p:nvPr>
        </p:nvGraphicFramePr>
        <p:xfrm>
          <a:off x="520956" y="1717624"/>
          <a:ext cx="9118088" cy="3776337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782733">
                  <a:extLst>
                    <a:ext uri="{9D8B030D-6E8A-4147-A177-3AD203B41FA5}">
                      <a16:colId xmlns:a16="http://schemas.microsoft.com/office/drawing/2014/main" val="3410341719"/>
                    </a:ext>
                  </a:extLst>
                </a:gridCol>
                <a:gridCol w="1759650">
                  <a:extLst>
                    <a:ext uri="{9D8B030D-6E8A-4147-A177-3AD203B41FA5}">
                      <a16:colId xmlns:a16="http://schemas.microsoft.com/office/drawing/2014/main" val="1621477982"/>
                    </a:ext>
                  </a:extLst>
                </a:gridCol>
                <a:gridCol w="1855283">
                  <a:extLst>
                    <a:ext uri="{9D8B030D-6E8A-4147-A177-3AD203B41FA5}">
                      <a16:colId xmlns:a16="http://schemas.microsoft.com/office/drawing/2014/main" val="1015637610"/>
                    </a:ext>
                  </a:extLst>
                </a:gridCol>
                <a:gridCol w="1797905">
                  <a:extLst>
                    <a:ext uri="{9D8B030D-6E8A-4147-A177-3AD203B41FA5}">
                      <a16:colId xmlns:a16="http://schemas.microsoft.com/office/drawing/2014/main" val="712561912"/>
                    </a:ext>
                  </a:extLst>
                </a:gridCol>
                <a:gridCol w="1922517">
                  <a:extLst>
                    <a:ext uri="{9D8B030D-6E8A-4147-A177-3AD203B41FA5}">
                      <a16:colId xmlns:a16="http://schemas.microsoft.com/office/drawing/2014/main" val="1698986556"/>
                    </a:ext>
                  </a:extLst>
                </a:gridCol>
              </a:tblGrid>
              <a:tr h="257703">
                <a:tc gridSpan="5">
                  <a:txBody>
                    <a:bodyPr/>
                    <a:lstStyle/>
                    <a:p>
                      <a:pPr algn="ctr"/>
                      <a:r>
                        <a:rPr lang="th-TH" sz="1200" dirty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เกณฑ์การวัด</a:t>
                      </a:r>
                    </a:p>
                  </a:txBody>
                  <a:tcPr anchor="ctr">
                    <a:solidFill>
                      <a:srgbClr val="E8ABB5">
                        <a:alpha val="70000"/>
                      </a:srgb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th-TH" sz="1100" dirty="0">
                        <a:solidFill>
                          <a:schemeClr val="tx1"/>
                        </a:solidFill>
                        <a:latin typeface="Chulabhorn Likit Text Light" panose="00000400000000000000" pitchFamily="50" charset="-34"/>
                        <a:cs typeface="Chulabhorn Likit Text Light" panose="00000400000000000000" pitchFamily="50" charset="-34"/>
                      </a:endParaRPr>
                    </a:p>
                  </a:txBody>
                  <a:tcPr>
                    <a:solidFill>
                      <a:srgbClr val="D6D2C4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th-TH" sz="1100" dirty="0">
                        <a:solidFill>
                          <a:schemeClr val="tx1"/>
                        </a:solidFill>
                        <a:latin typeface="Chulabhorn Likit Text Light" panose="00000400000000000000" pitchFamily="50" charset="-34"/>
                        <a:cs typeface="Chulabhorn Likit Text Light" panose="00000400000000000000" pitchFamily="50" charset="-34"/>
                      </a:endParaRPr>
                    </a:p>
                  </a:txBody>
                  <a:tcP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th-TH" sz="1100" dirty="0">
                        <a:solidFill>
                          <a:schemeClr val="tx1"/>
                        </a:solidFill>
                        <a:latin typeface="Chulabhorn Likit Text Light" panose="00000400000000000000" pitchFamily="50" charset="-34"/>
                        <a:cs typeface="Chulabhorn Likit Text Light" panose="00000400000000000000" pitchFamily="50" charset="-34"/>
                      </a:endParaRPr>
                    </a:p>
                  </a:txBody>
                  <a:tcP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th-TH" sz="1100" dirty="0">
                        <a:solidFill>
                          <a:schemeClr val="tx1"/>
                        </a:solidFill>
                        <a:latin typeface="Chulabhorn Likit Text Light" panose="00000400000000000000" pitchFamily="50" charset="-34"/>
                        <a:cs typeface="Chulabhorn Likit Text Light" panose="00000400000000000000" pitchFamily="50" charset="-34"/>
                      </a:endParaRPr>
                    </a:p>
                  </a:txBody>
                  <a:tcPr>
                    <a:solidFill>
                      <a:srgbClr val="4EDEB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68288180"/>
                  </a:ext>
                </a:extLst>
              </a:tr>
              <a:tr h="257703">
                <a:tc>
                  <a:txBody>
                    <a:bodyPr/>
                    <a:lstStyle/>
                    <a:p>
                      <a:pPr algn="ctr"/>
                      <a:r>
                        <a:rPr lang="th-TH" sz="1200" b="1" dirty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ระดับ 1</a:t>
                      </a:r>
                    </a:p>
                  </a:txBody>
                  <a:tcPr anchor="ctr">
                    <a:solidFill>
                      <a:srgbClr val="E8ABB5">
                        <a:alpha val="6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th-TH" sz="1200" b="1" dirty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ระดับ 2</a:t>
                      </a:r>
                    </a:p>
                  </a:txBody>
                  <a:tcPr anchor="ctr">
                    <a:solidFill>
                      <a:srgbClr val="D6D2C4">
                        <a:alpha val="6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th-TH" sz="1200" b="1" dirty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ระดับ 3</a:t>
                      </a:r>
                    </a:p>
                  </a:txBody>
                  <a:tcPr anchor="ctr">
                    <a:solidFill>
                      <a:schemeClr val="accent6">
                        <a:lumMod val="40000"/>
                        <a:lumOff val="60000"/>
                        <a:alpha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th-TH" sz="1200" b="1" dirty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ระดับ 4</a:t>
                      </a:r>
                    </a:p>
                  </a:txBody>
                  <a:tcPr anchor="ctr">
                    <a:solidFill>
                      <a:schemeClr val="accent2">
                        <a:lumMod val="40000"/>
                        <a:lumOff val="60000"/>
                        <a:alpha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th-TH" sz="1200" b="1" dirty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ระดับ 5</a:t>
                      </a:r>
                    </a:p>
                  </a:txBody>
                  <a:tcPr anchor="ctr">
                    <a:solidFill>
                      <a:schemeClr val="accent1">
                        <a:lumMod val="40000"/>
                        <a:lumOff val="60000"/>
                        <a:alpha val="6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55606659"/>
                  </a:ext>
                </a:extLst>
              </a:tr>
              <a:tr h="257703">
                <a:tc>
                  <a:txBody>
                    <a:bodyPr/>
                    <a:lstStyle/>
                    <a:p>
                      <a:pPr algn="ctr"/>
                      <a:endParaRPr lang="th-TH" sz="1200" b="1" dirty="0">
                        <a:solidFill>
                          <a:srgbClr val="002060"/>
                        </a:solidFill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th-TH" sz="1200" b="1" dirty="0">
                        <a:solidFill>
                          <a:srgbClr val="002060"/>
                        </a:solidFill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th-TH" sz="1200" b="1" dirty="0">
                        <a:solidFill>
                          <a:srgbClr val="002060"/>
                        </a:solidFill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th-TH" sz="1200" b="1" dirty="0">
                        <a:solidFill>
                          <a:srgbClr val="002060"/>
                        </a:solidFill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th-TH" sz="1200" b="1" dirty="0" smtClean="0">
                          <a:solidFill>
                            <a:schemeClr val="accent1">
                              <a:lumMod val="75000"/>
                            </a:schemeClr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5</a:t>
                      </a:r>
                      <a:endParaRPr lang="th-TH" sz="1200" b="1" dirty="0">
                        <a:solidFill>
                          <a:schemeClr val="accent1">
                            <a:lumMod val="75000"/>
                          </a:schemeClr>
                        </a:solidFill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04466506"/>
                  </a:ext>
                </a:extLst>
              </a:tr>
              <a:tr h="1116711">
                <a:tc>
                  <a:txBody>
                    <a:bodyPr/>
                    <a:lstStyle/>
                    <a:p>
                      <a:pPr marL="0" marR="0" indent="0" algn="ctr" defTabSz="761970" rtl="0" eaLnBrk="1" fontAlgn="auto" latinLnBrk="0" hangingPunct="1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h-TH" sz="1200" b="1" baseline="0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ea typeface="Cordia New"/>
                          <a:cs typeface="Chulabhorn Likit Text" panose="00000500000000000000" pitchFamily="50" charset="-34"/>
                        </a:rPr>
                        <a:t>ทุนหมุนเวียนดำเนินการจ่ายเงิน </a:t>
                      </a:r>
                      <a:r>
                        <a:rPr lang="th-TH" sz="1200" b="1" baseline="0" dirty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ea typeface="Cordia New"/>
                          <a:cs typeface="Chulabhorn Likit Text" panose="00000500000000000000" pitchFamily="50" charset="-34"/>
                        </a:rPr>
                        <a:t>และรับเงิน                   ผ่าน</a:t>
                      </a:r>
                      <a:r>
                        <a:rPr lang="th-TH" sz="1200" b="1" baseline="0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ea typeface="Cordia New"/>
                          <a:cs typeface="Chulabhorn Likit Text" panose="00000500000000000000" pitchFamily="50" charset="-34"/>
                        </a:rPr>
                        <a:t>ระบบอิเล็กทรอนิกส์                         ไม่</a:t>
                      </a:r>
                      <a:r>
                        <a:rPr lang="th-TH" sz="1200" b="1" baseline="0" dirty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ea typeface="Cordia New"/>
                          <a:cs typeface="Chulabhorn Likit Text" panose="00000500000000000000" pitchFamily="50" charset="-34"/>
                        </a:rPr>
                        <a:t>ครบถ้วนทุก</a:t>
                      </a:r>
                      <a:r>
                        <a:rPr lang="th-TH" sz="1200" b="1" baseline="0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ea typeface="Cordia New"/>
                          <a:cs typeface="Chulabhorn Likit Text" panose="00000500000000000000" pitchFamily="50" charset="-34"/>
                        </a:rPr>
                        <a:t>กิจกรรม</a:t>
                      </a:r>
                    </a:p>
                  </a:txBody>
                  <a:tcP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th-TH" sz="1200" b="1" dirty="0">
                        <a:solidFill>
                          <a:schemeClr val="tx1"/>
                        </a:solidFill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endParaRPr lang="th-TH" sz="1200" b="0" dirty="0">
                        <a:solidFill>
                          <a:schemeClr val="tx1"/>
                        </a:solidFill>
                        <a:effectLst/>
                        <a:latin typeface="Chulabhorn Likit Text" panose="00000500000000000000" pitchFamily="50" charset="-34"/>
                        <a:ea typeface="Calibri" panose="020F0502020204030204" pitchFamily="34" charset="0"/>
                        <a:cs typeface="Chulabhorn Likit Text" panose="00000500000000000000" pitchFamily="50" charset="-34"/>
                      </a:endParaRPr>
                    </a:p>
                    <a:p>
                      <a:pPr marL="0" marR="0" indent="0" algn="ctr" defTabSz="76197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h-TH" sz="1200" b="1" dirty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-</a:t>
                      </a:r>
                    </a:p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endParaRPr lang="en-US" sz="1200" b="0" dirty="0">
                        <a:solidFill>
                          <a:schemeClr val="tx1"/>
                        </a:solidFill>
                        <a:effectLst/>
                        <a:latin typeface="Chulabhorn Likit Text" panose="00000500000000000000" pitchFamily="50" charset="-34"/>
                        <a:ea typeface="Calibri" panose="020F0502020204030204" pitchFamily="34" charset="0"/>
                        <a:cs typeface="Chulabhorn Likit Text" panose="00000500000000000000" pitchFamily="50" charset="-34"/>
                      </a:endParaRPr>
                    </a:p>
                  </a:txBody>
                  <a:tcPr marL="68580" marR="68580" marT="0" marB="0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</a:pPr>
                      <a:r>
                        <a:rPr lang="th-TH" sz="1200" b="1" dirty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-</a:t>
                      </a:r>
                    </a:p>
                  </a:txBody>
                  <a:tcP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76197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h-TH" sz="1200" b="1" baseline="0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ea typeface="Cordia New"/>
                          <a:cs typeface="Chulabhorn Likit Text" panose="00000500000000000000" pitchFamily="50" charset="-34"/>
                        </a:rPr>
                        <a:t>ทุน</a:t>
                      </a:r>
                      <a:r>
                        <a:rPr lang="th-TH" sz="1200" b="1" baseline="0" dirty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ea typeface="Cordia New"/>
                          <a:cs typeface="Chulabhorn Likit Text" panose="00000500000000000000" pitchFamily="50" charset="-34"/>
                        </a:rPr>
                        <a:t>หมุนเวียน                         สามารถดำเนินการ                     จ่ายเงิน</a:t>
                      </a:r>
                      <a:r>
                        <a:rPr lang="th-TH" sz="1200" b="1" baseline="0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ea typeface="Cordia New"/>
                          <a:cs typeface="Chulabhorn Likit Text" panose="00000500000000000000" pitchFamily="50" charset="-34"/>
                        </a:rPr>
                        <a:t>และรับเงินผ่านระบบ</a:t>
                      </a:r>
                      <a:r>
                        <a:rPr lang="th-TH" sz="1200" b="1" baseline="0" dirty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ea typeface="Cordia New"/>
                          <a:cs typeface="Chulabhorn Likit Text" panose="00000500000000000000" pitchFamily="50" charset="-34"/>
                        </a:rPr>
                        <a:t>อิเล็กทรอนิกส์                       ได้</a:t>
                      </a:r>
                      <a:r>
                        <a:rPr lang="th-TH" sz="1200" b="1" baseline="0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ea typeface="Cordia New"/>
                          <a:cs typeface="Chulabhorn Likit Text" panose="00000500000000000000" pitchFamily="50" charset="-34"/>
                        </a:rPr>
                        <a:t>ร้อยละ 100 </a:t>
                      </a:r>
                      <a:r>
                        <a:rPr lang="th-TH" sz="1200" b="1" baseline="0" dirty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ea typeface="Cordia New"/>
                          <a:cs typeface="Chulabhorn Likit Text" panose="00000500000000000000" pitchFamily="50" charset="-34"/>
                        </a:rPr>
                        <a:t>                              ของ</a:t>
                      </a:r>
                      <a:r>
                        <a:rPr lang="th-TH" sz="1200" b="1" baseline="0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ea typeface="Cordia New"/>
                          <a:cs typeface="Chulabhorn Likit Text" panose="00000500000000000000" pitchFamily="50" charset="-34"/>
                        </a:rPr>
                        <a:t>กิจกรรม</a:t>
                      </a:r>
                      <a:r>
                        <a:rPr lang="th-TH" sz="1200" b="1" baseline="0" dirty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ea typeface="Cordia New"/>
                          <a:cs typeface="Chulabhorn Likit Text" panose="00000500000000000000" pitchFamily="50" charset="-34"/>
                        </a:rPr>
                        <a:t>ทั้งหมด</a:t>
                      </a:r>
                      <a:endParaRPr lang="en-US" sz="1200" b="0" i="0" dirty="0">
                        <a:solidFill>
                          <a:schemeClr val="tx1"/>
                        </a:solidFill>
                        <a:effectLst/>
                        <a:latin typeface="Chulabhorn Likit Text" panose="00000500000000000000" pitchFamily="50" charset="-34"/>
                        <a:ea typeface="Cordia New"/>
                        <a:cs typeface="Chulabhorn Likit Text" panose="00000500000000000000" pitchFamily="50" charset="-34"/>
                      </a:endParaRPr>
                    </a:p>
                  </a:txBody>
                  <a:tcP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18552377"/>
                  </a:ext>
                </a:extLst>
              </a:tr>
              <a:tr h="1764657">
                <a:tc gridSpan="5">
                  <a:txBody>
                    <a:bodyPr/>
                    <a:lstStyle/>
                    <a:p>
                      <a:pPr algn="thaiDist">
                        <a:lnSpc>
                          <a:spcPct val="100000"/>
                        </a:lnSpc>
                        <a:spcAft>
                          <a:spcPts val="0"/>
                        </a:spcAft>
                      </a:pPr>
                      <a:r>
                        <a:rPr lang="th-TH" sz="1200" b="1" i="0" u="sng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  <a:effectLst/>
                          <a:latin typeface="Chulabhorn Likit Text" panose="00000500000000000000" pitchFamily="50" charset="-34"/>
                          <a:ea typeface="Cordia New"/>
                          <a:cs typeface="Chulabhorn Likit Text" panose="00000500000000000000" pitchFamily="50" charset="-34"/>
                        </a:rPr>
                        <a:t>ผลงาน</a:t>
                      </a:r>
                      <a:r>
                        <a:rPr lang="th-TH" sz="1200" b="1" i="0" u="none" baseline="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  <a:effectLst/>
                          <a:latin typeface="Chulabhorn Likit Text" panose="00000500000000000000" pitchFamily="50" charset="-34"/>
                          <a:ea typeface="Cordia New"/>
                          <a:cs typeface="Chulabhorn Likit Text" panose="00000500000000000000" pitchFamily="50" charset="-34"/>
                        </a:rPr>
                        <a:t> </a:t>
                      </a:r>
                      <a:r>
                        <a:rPr lang="en-US" sz="1200" b="1" i="0" u="none" baseline="0" dirty="0">
                          <a:solidFill>
                            <a:schemeClr val="accent1">
                              <a:lumMod val="50000"/>
                            </a:schemeClr>
                          </a:solidFill>
                          <a:effectLst/>
                          <a:latin typeface="Chulabhorn Likit Text" panose="00000500000000000000" pitchFamily="50" charset="-34"/>
                          <a:ea typeface="Cordia New"/>
                          <a:cs typeface="Chulabhorn Likit Text" panose="00000500000000000000" pitchFamily="50" charset="-34"/>
                        </a:rPr>
                        <a:t>: </a:t>
                      </a:r>
                      <a:r>
                        <a:rPr lang="th-TH" sz="1200" b="1" i="0" dirty="0">
                          <a:solidFill>
                            <a:schemeClr val="accent1">
                              <a:lumMod val="50000"/>
                            </a:schemeClr>
                          </a:solidFill>
                          <a:effectLst/>
                          <a:latin typeface="Chulabhorn Likit Text" panose="00000500000000000000" pitchFamily="50" charset="-34"/>
                          <a:ea typeface="Cordia New"/>
                          <a:cs typeface="Chulabhorn Likit Text" panose="00000500000000000000" pitchFamily="50" charset="-34"/>
                        </a:rPr>
                        <a:t>ได้ค่าเกณฑ์วัดระดับ 5</a:t>
                      </a:r>
                      <a:r>
                        <a:rPr lang="th-TH" sz="1200" b="0" i="0" dirty="0">
                          <a:solidFill>
                            <a:schemeClr val="accent1">
                              <a:lumMod val="50000"/>
                            </a:schemeClr>
                          </a:solidFill>
                          <a:effectLst/>
                          <a:latin typeface="Chulabhorn Likit Text" panose="00000500000000000000" pitchFamily="50" charset="-34"/>
                          <a:ea typeface="Cordia New"/>
                          <a:cs typeface="Chulabhorn Likit Text" panose="00000500000000000000" pitchFamily="50" charset="-34"/>
                        </a:rPr>
                        <a:t>  </a:t>
                      </a:r>
                      <a:endParaRPr lang="en-US" sz="1200" b="0" i="0" dirty="0">
                        <a:solidFill>
                          <a:schemeClr val="accent1">
                            <a:lumMod val="50000"/>
                          </a:schemeClr>
                        </a:solidFill>
                        <a:effectLst/>
                        <a:latin typeface="Chulabhorn Likit Text" panose="00000500000000000000" pitchFamily="50" charset="-34"/>
                        <a:ea typeface="Cordia New"/>
                        <a:cs typeface="Chulabhorn Likit Text" panose="00000500000000000000" pitchFamily="50" charset="-34"/>
                      </a:endParaRPr>
                    </a:p>
                    <a:p>
                      <a:pPr marL="0" marR="0" indent="0" algn="thaiDist" defTabSz="761970" rtl="0" eaLnBrk="1" fontAlgn="auto" latinLnBrk="0" hangingPunct="1">
                        <a:lnSpc>
                          <a:spcPct val="150000"/>
                        </a:lnSpc>
                        <a:spcBef>
                          <a:spcPts val="60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h-TH" sz="1200" kern="1200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- ในปีบัญชี </a:t>
                      </a:r>
                      <a:r>
                        <a:rPr lang="th-TH" sz="1200" kern="1200" dirty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2566</a:t>
                      </a:r>
                      <a:r>
                        <a:rPr lang="th-TH" sz="1200" kern="1200" baseline="0" dirty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 สกส. </a:t>
                      </a:r>
                      <a:r>
                        <a:rPr lang="th-TH" sz="1200" kern="1200" dirty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สามารถ</a:t>
                      </a:r>
                      <a:r>
                        <a:rPr lang="th-TH" sz="1200" kern="1200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ดำเนินการต่อเนื่องในด้านการจ่ายเงินและการรับเงินผ่านระบบ </a:t>
                      </a:r>
                      <a:r>
                        <a:rPr lang="en-US" sz="1200" kern="1200" dirty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KTB</a:t>
                      </a:r>
                      <a:r>
                        <a:rPr lang="th-TH" sz="1200" kern="1200" dirty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 </a:t>
                      </a:r>
                      <a:r>
                        <a:rPr lang="en-US" sz="1200" kern="1200" dirty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Corporate</a:t>
                      </a:r>
                      <a:r>
                        <a:rPr lang="th-TH" sz="1200" kern="1200" dirty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 </a:t>
                      </a:r>
                      <a:r>
                        <a:rPr lang="en-US" sz="1200" kern="1200" dirty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Online</a:t>
                      </a:r>
                      <a:r>
                        <a:rPr lang="th-TH" sz="1200" kern="1200" dirty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 ได้ครบถ้วนในกิจกรรม      ด้าน</a:t>
                      </a:r>
                      <a:r>
                        <a:rPr lang="th-TH" sz="1200" kern="1200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การรับ - การจ่ายเงิน</a:t>
                      </a:r>
                      <a:endParaRPr lang="en-US" sz="1200" kern="1200" dirty="0">
                        <a:solidFill>
                          <a:schemeClr val="tx1"/>
                        </a:solidFill>
                        <a:effectLst/>
                        <a:latin typeface="Chulabhorn Likit Text" panose="00000500000000000000" pitchFamily="50" charset="-34"/>
                        <a:ea typeface="+mn-ea"/>
                        <a:cs typeface="Chulabhorn Likit Text" panose="00000500000000000000" pitchFamily="50" charset="-34"/>
                      </a:endParaRPr>
                    </a:p>
                    <a:p>
                      <a:pPr algn="l">
                        <a:lnSpc>
                          <a:spcPct val="150000"/>
                        </a:lnSpc>
                      </a:pPr>
                      <a:r>
                        <a:rPr lang="th-TH" sz="1200" b="1" i="0" u="sng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  <a:effectLst/>
                          <a:latin typeface="Chulabhorn Likit Text" panose="00000500000000000000" pitchFamily="50" charset="-34"/>
                          <a:ea typeface="Cordia New"/>
                          <a:cs typeface="Chulabhorn Likit Text" panose="00000500000000000000" pitchFamily="50" charset="-34"/>
                        </a:rPr>
                        <a:t>แผนงาน</a:t>
                      </a:r>
                      <a:r>
                        <a:rPr lang="th-TH" sz="1200" b="1" i="0" u="none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  <a:effectLst/>
                          <a:latin typeface="Chulabhorn Likit Text" panose="00000500000000000000" pitchFamily="50" charset="-34"/>
                          <a:ea typeface="Cordia New"/>
                          <a:cs typeface="Chulabhorn Likit Text" panose="00000500000000000000" pitchFamily="50" charset="-34"/>
                        </a:rPr>
                        <a:t> </a:t>
                      </a:r>
                      <a:r>
                        <a:rPr lang="en-US" sz="1200" b="1" i="0" u="none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  <a:effectLst/>
                          <a:latin typeface="Chulabhorn Likit Text" panose="00000500000000000000" pitchFamily="50" charset="-34"/>
                          <a:ea typeface="Cordia New"/>
                          <a:cs typeface="Chulabhorn Likit Text" panose="00000500000000000000" pitchFamily="50" charset="-34"/>
                        </a:rPr>
                        <a:t>:</a:t>
                      </a:r>
                      <a:endParaRPr lang="en-US" sz="1200" b="0" i="0" dirty="0">
                        <a:solidFill>
                          <a:schemeClr val="accent1">
                            <a:lumMod val="50000"/>
                          </a:schemeClr>
                        </a:solidFill>
                        <a:effectLst/>
                        <a:latin typeface="Chulabhorn Likit Text" panose="00000500000000000000" pitchFamily="50" charset="-34"/>
                        <a:ea typeface="Cordia New"/>
                        <a:cs typeface="Chulabhorn Likit Text" panose="00000500000000000000" pitchFamily="50" charset="-34"/>
                      </a:endParaRPr>
                    </a:p>
                    <a:p>
                      <a:pPr marL="0" marR="0" indent="0" algn="thaiDist" defTabSz="761970" rtl="0" eaLnBrk="1" fontAlgn="auto" latinLnBrk="0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h-TH" sz="1200" kern="1200" dirty="0">
                          <a:solidFill>
                            <a:schemeClr val="accent1">
                              <a:lumMod val="75000"/>
                            </a:schemeClr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- จัดเก็บเอกสารหลักฐานในการจ่ายเงินและรับเงินของกองทุนพัฒนาบทบาทสตรีผ่านระบบอิเล็กทรอนิกส์ของ</a:t>
                      </a:r>
                      <a:r>
                        <a:rPr lang="th-TH" sz="1200" kern="1200" dirty="0" smtClean="0">
                          <a:solidFill>
                            <a:schemeClr val="accent1">
                              <a:lumMod val="75000"/>
                            </a:schemeClr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เดือนกันยายน</a:t>
                      </a:r>
                      <a:r>
                        <a:rPr lang="th-TH" sz="1200" kern="1200" baseline="0" dirty="0" smtClean="0">
                          <a:solidFill>
                            <a:schemeClr val="accent1">
                              <a:lumMod val="75000"/>
                            </a:schemeClr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 2566  </a:t>
                      </a:r>
                      <a:endParaRPr lang="th-TH" sz="1000" kern="1200" dirty="0">
                        <a:solidFill>
                          <a:schemeClr val="accent1">
                            <a:lumMod val="75000"/>
                          </a:schemeClr>
                        </a:solidFill>
                        <a:effectLst/>
                        <a:latin typeface="Chulabhorn Likit Text" panose="00000500000000000000" pitchFamily="50" charset="-34"/>
                        <a:ea typeface="+mn-ea"/>
                        <a:cs typeface="Chulabhorn Likit Text" panose="00000500000000000000" pitchFamily="50" charset="-34"/>
                      </a:endParaRPr>
                    </a:p>
                  </a:txBody>
                  <a:tcPr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th-TH" sz="1100" dirty="0">
                        <a:latin typeface="Chulabhorn Likit Text Light" panose="00000400000000000000" pitchFamily="50" charset="-34"/>
                        <a:cs typeface="Chulabhorn Likit Text Light" panose="00000400000000000000" pitchFamily="50" charset="-34"/>
                      </a:endParaRPr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th-TH" sz="1100" dirty="0">
                        <a:latin typeface="Chulabhorn Likit Text Light" panose="00000400000000000000" pitchFamily="50" charset="-34"/>
                        <a:cs typeface="Chulabhorn Likit Text Light" panose="00000400000000000000" pitchFamily="50" charset="-34"/>
                      </a:endParaRPr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th-TH" sz="1100" dirty="0">
                        <a:latin typeface="Chulabhorn Likit Text Light" panose="00000400000000000000" pitchFamily="50" charset="-34"/>
                        <a:cs typeface="Chulabhorn Likit Text Light" panose="00000400000000000000" pitchFamily="50" charset="-34"/>
                      </a:endParaRPr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th-TH" sz="1100" dirty="0">
                        <a:latin typeface="Chulabhorn Likit Text Light" panose="00000400000000000000" pitchFamily="50" charset="-34"/>
                        <a:cs typeface="Chulabhorn Likit Text Light" panose="00000400000000000000" pitchFamily="50" charset="-34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973220223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9518685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สี่เหลี่ยมผืนผ้า: มุมมน 24">
            <a:extLst>
              <a:ext uri="{FF2B5EF4-FFF2-40B4-BE49-F238E27FC236}">
                <a16:creationId xmlns:a16="http://schemas.microsoft.com/office/drawing/2014/main" id="{D992C9EC-F489-4262-8A24-43469489E10F}"/>
              </a:ext>
            </a:extLst>
          </p:cNvPr>
          <p:cNvSpPr/>
          <p:nvPr/>
        </p:nvSpPr>
        <p:spPr>
          <a:xfrm>
            <a:off x="0" y="2238461"/>
            <a:ext cx="10160000" cy="1613756"/>
          </a:xfrm>
          <a:prstGeom prst="roundRect">
            <a:avLst/>
          </a:prstGeom>
          <a:noFill/>
          <a:ln>
            <a:noFill/>
          </a:ln>
          <a:scene3d>
            <a:camera prst="orthographicFront"/>
            <a:lightRig rig="threePt" dir="t"/>
          </a:scene3d>
          <a:sp3d>
            <a:bevelT w="139700" h="139700" prst="divot"/>
          </a:sp3d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rtlCol="0" anchor="t"/>
          <a:lstStyle/>
          <a:p>
            <a:pPr algn="ctr">
              <a:lnSpc>
                <a:spcPct val="150000"/>
              </a:lnSpc>
            </a:pPr>
            <a:r>
              <a:rPr lang="th-TH" sz="1900" b="1" dirty="0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ระเบียบวาระที่ </a:t>
            </a:r>
            <a:r>
              <a:rPr lang="th-TH" sz="1900" b="1" dirty="0" smtClean="0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4.4 </a:t>
            </a:r>
            <a:r>
              <a:rPr lang="th-TH" sz="1900" b="1" dirty="0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รายงานผลการดำเนินงานตามตัวชี้วัดที่ 5.1 บทบาทคณะกรรมการบริหารเงินทุนหมุนเวียน เรื่อง สรุปผลการดำเนินงานกองทุนพัฒนาบทบาทสตรี ประจำปี 2566 </a:t>
            </a:r>
            <a:br>
              <a:rPr lang="th-TH" sz="1900" b="1" dirty="0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</a:br>
            <a:r>
              <a:rPr lang="th-TH" sz="1900" b="1" dirty="0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สิ้นไตรมาส 2 (มกราคม - มีนาคม 2566)</a:t>
            </a:r>
            <a:endParaRPr lang="en-US" sz="1900" b="1" dirty="0">
              <a:ln>
                <a:solidFill>
                  <a:sysClr val="windowText" lastClr="000000"/>
                </a:solidFill>
              </a:ln>
              <a:solidFill>
                <a:sysClr val="windowText" lastClr="000000"/>
              </a:solidFill>
              <a:latin typeface="Chulabhorn Likit Text" panose="00000500000000000000" pitchFamily="50" charset="-34"/>
              <a:cs typeface="Chulabhorn Likit Text" panose="00000500000000000000" pitchFamily="50" charset="-34"/>
            </a:endParaRPr>
          </a:p>
          <a:p>
            <a:pPr algn="ctr">
              <a:lnSpc>
                <a:spcPct val="130000"/>
              </a:lnSpc>
            </a:pPr>
            <a:endParaRPr lang="en-GB" sz="2000" b="1" dirty="0">
              <a:ln>
                <a:solidFill>
                  <a:sysClr val="windowText" lastClr="000000"/>
                </a:solidFill>
              </a:ln>
              <a:solidFill>
                <a:sysClr val="windowText" lastClr="000000"/>
              </a:solidFill>
              <a:latin typeface="Chulabhorn Likit Text" panose="00000500000000000000" pitchFamily="50" charset="-34"/>
              <a:cs typeface="Chulabhorn Likit Text" panose="00000500000000000000" pitchFamily="50" charset="-34"/>
            </a:endParaRPr>
          </a:p>
        </p:txBody>
      </p:sp>
      <p:grpSp>
        <p:nvGrpSpPr>
          <p:cNvPr id="33" name="Group 32"/>
          <p:cNvGrpSpPr/>
          <p:nvPr/>
        </p:nvGrpSpPr>
        <p:grpSpPr>
          <a:xfrm>
            <a:off x="-23582" y="5255550"/>
            <a:ext cx="10183589" cy="510191"/>
            <a:chOff x="-23582" y="5255550"/>
            <a:chExt cx="10183589" cy="510191"/>
          </a:xfrm>
        </p:grpSpPr>
        <p:grpSp>
          <p:nvGrpSpPr>
            <p:cNvPr id="34" name="กลุ่ม 1">
              <a:extLst>
                <a:ext uri="{FF2B5EF4-FFF2-40B4-BE49-F238E27FC236}">
                  <a16:creationId xmlns:a16="http://schemas.microsoft.com/office/drawing/2014/main" id="{58DAA6D8-19A9-434E-BD10-9F227ECAADEE}"/>
                </a:ext>
              </a:extLst>
            </p:cNvPr>
            <p:cNvGrpSpPr/>
            <p:nvPr/>
          </p:nvGrpSpPr>
          <p:grpSpPr>
            <a:xfrm>
              <a:off x="-23582" y="5274989"/>
              <a:ext cx="10183589" cy="490752"/>
              <a:chOff x="-21225" y="4621292"/>
              <a:chExt cx="9165231" cy="585693"/>
            </a:xfrm>
          </p:grpSpPr>
          <p:pic>
            <p:nvPicPr>
              <p:cNvPr id="37" name="Picture 20"/>
              <p:cNvPicPr>
                <a:picLocks noChangeAspect="1"/>
              </p:cNvPicPr>
              <p:nvPr/>
            </p:nvPicPr>
            <p:blipFill rotWithShape="1"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r="23006"/>
              <a:stretch/>
            </p:blipFill>
            <p:spPr>
              <a:xfrm>
                <a:off x="4152960" y="4685794"/>
                <a:ext cx="1217329" cy="521191"/>
              </a:xfrm>
              <a:prstGeom prst="rect">
                <a:avLst/>
              </a:prstGeom>
            </p:spPr>
          </p:pic>
          <p:pic>
            <p:nvPicPr>
              <p:cNvPr id="38" name="Picture 21"/>
              <p:cNvPicPr>
                <a:picLocks noChangeAspect="1"/>
              </p:cNvPicPr>
              <p:nvPr/>
            </p:nvPicPr>
            <p:blipFill>
              <a:blip r:embed="rId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5652577" y="4791832"/>
                <a:ext cx="864127" cy="296252"/>
              </a:xfrm>
              <a:prstGeom prst="rect">
                <a:avLst/>
              </a:prstGeom>
            </p:spPr>
          </p:pic>
          <p:grpSp>
            <p:nvGrpSpPr>
              <p:cNvPr id="39" name="กลุ่ม 1"/>
              <p:cNvGrpSpPr/>
              <p:nvPr/>
            </p:nvGrpSpPr>
            <p:grpSpPr>
              <a:xfrm>
                <a:off x="6933856" y="4789366"/>
                <a:ext cx="522575" cy="295287"/>
                <a:chOff x="7460978" y="6246097"/>
                <a:chExt cx="1654220" cy="620377"/>
              </a:xfrm>
            </p:grpSpPr>
            <p:pic>
              <p:nvPicPr>
                <p:cNvPr id="49" name="Picture 35"/>
                <p:cNvPicPr>
                  <a:picLocks noChangeAspect="1"/>
                </p:cNvPicPr>
                <p:nvPr/>
              </p:nvPicPr>
              <p:blipFill>
                <a:blip r:embed="rId5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7460978" y="6246097"/>
                  <a:ext cx="1048501" cy="620377"/>
                </a:xfrm>
                <a:prstGeom prst="rect">
                  <a:avLst/>
                </a:prstGeom>
              </p:spPr>
            </p:pic>
            <p:pic>
              <p:nvPicPr>
                <p:cNvPr id="50" name="Picture 36"/>
                <p:cNvPicPr>
                  <a:picLocks noChangeAspect="1"/>
                </p:cNvPicPr>
                <p:nvPr/>
              </p:nvPicPr>
              <p:blipFill>
                <a:blip r:embed="rId6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8549182" y="6257433"/>
                  <a:ext cx="566016" cy="566017"/>
                </a:xfrm>
                <a:prstGeom prst="rect">
                  <a:avLst/>
                </a:prstGeom>
              </p:spPr>
            </p:pic>
          </p:grpSp>
          <p:pic>
            <p:nvPicPr>
              <p:cNvPr id="40" name="Picture 24"/>
              <p:cNvPicPr>
                <a:picLocks noChangeAspect="1"/>
              </p:cNvPicPr>
              <p:nvPr/>
            </p:nvPicPr>
            <p:blipFill>
              <a:blip r:embed="rId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6531097" y="4621294"/>
                <a:ext cx="331226" cy="532336"/>
              </a:xfrm>
              <a:prstGeom prst="rect">
                <a:avLst/>
              </a:prstGeom>
            </p:spPr>
          </p:pic>
          <p:pic>
            <p:nvPicPr>
              <p:cNvPr id="41" name="Picture 25"/>
              <p:cNvPicPr>
                <a:picLocks noChangeAspect="1"/>
              </p:cNvPicPr>
              <p:nvPr/>
            </p:nvPicPr>
            <p:blipFill rotWithShape="1">
              <a:blip r:embed="rId8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76264"/>
              <a:stretch/>
            </p:blipFill>
            <p:spPr>
              <a:xfrm>
                <a:off x="5317137" y="4686447"/>
                <a:ext cx="349966" cy="486042"/>
              </a:xfrm>
              <a:prstGeom prst="rect">
                <a:avLst/>
              </a:prstGeom>
            </p:spPr>
          </p:pic>
          <p:grpSp>
            <p:nvGrpSpPr>
              <p:cNvPr id="42" name="กลุ่ม 7">
                <a:extLst>
                  <a:ext uri="{FF2B5EF4-FFF2-40B4-BE49-F238E27FC236}">
                    <a16:creationId xmlns:a16="http://schemas.microsoft.com/office/drawing/2014/main" id="{30C28730-7CDF-4231-A774-6A7122EB4AEA}"/>
                  </a:ext>
                </a:extLst>
              </p:cNvPr>
              <p:cNvGrpSpPr/>
              <p:nvPr/>
            </p:nvGrpSpPr>
            <p:grpSpPr>
              <a:xfrm>
                <a:off x="-21225" y="4641133"/>
                <a:ext cx="4301561" cy="518093"/>
                <a:chOff x="-45701" y="6433550"/>
                <a:chExt cx="5957163" cy="426691"/>
              </a:xfrm>
            </p:grpSpPr>
            <p:sp>
              <p:nvSpPr>
                <p:cNvPr id="46" name="รูปแบบอิสระ: รูปร่าง 55">
                  <a:extLst>
                    <a:ext uri="{FF2B5EF4-FFF2-40B4-BE49-F238E27FC236}">
                      <a16:creationId xmlns:a16="http://schemas.microsoft.com/office/drawing/2014/main" id="{447532BC-F1AF-418B-B954-69A21822D4D1}"/>
                    </a:ext>
                  </a:extLst>
                </p:cNvPr>
                <p:cNvSpPr/>
                <p:nvPr/>
              </p:nvSpPr>
              <p:spPr>
                <a:xfrm>
                  <a:off x="-16308" y="6508953"/>
                  <a:ext cx="5690510" cy="339767"/>
                </a:xfrm>
                <a:custGeom>
                  <a:avLst/>
                  <a:gdLst>
                    <a:gd name="connsiteX0" fmla="*/ 0 w 6028447"/>
                    <a:gd name="connsiteY0" fmla="*/ 0 h 339767"/>
                    <a:gd name="connsiteX1" fmla="*/ 6028447 w 6028447"/>
                    <a:gd name="connsiteY1" fmla="*/ 0 h 339767"/>
                    <a:gd name="connsiteX2" fmla="*/ 5679852 w 6028447"/>
                    <a:gd name="connsiteY2" fmla="*/ 339767 h 339767"/>
                    <a:gd name="connsiteX3" fmla="*/ 0 w 6028447"/>
                    <a:gd name="connsiteY3" fmla="*/ 339767 h 339767"/>
                    <a:gd name="connsiteX4" fmla="*/ 0 w 6028447"/>
                    <a:gd name="connsiteY4" fmla="*/ 0 h 3397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028447" h="339767">
                      <a:moveTo>
                        <a:pt x="0" y="0"/>
                      </a:moveTo>
                      <a:lnTo>
                        <a:pt x="6028447" y="0"/>
                      </a:lnTo>
                      <a:lnTo>
                        <a:pt x="5679852" y="339767"/>
                      </a:lnTo>
                      <a:lnTo>
                        <a:pt x="0" y="33976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th-TH" sz="2000"/>
                </a:p>
              </p:txBody>
            </p:sp>
            <p:sp>
              <p:nvSpPr>
                <p:cNvPr id="47" name="รูปแบบอิสระ: รูปร่าง 50">
                  <a:extLst>
                    <a:ext uri="{FF2B5EF4-FFF2-40B4-BE49-F238E27FC236}">
                      <a16:creationId xmlns:a16="http://schemas.microsoft.com/office/drawing/2014/main" id="{72AD55B9-27A4-40A2-86AD-A09FD1FBB379}"/>
                    </a:ext>
                  </a:extLst>
                </p:cNvPr>
                <p:cNvSpPr/>
                <p:nvPr/>
              </p:nvSpPr>
              <p:spPr>
                <a:xfrm>
                  <a:off x="-45701" y="6433550"/>
                  <a:ext cx="5814597" cy="426691"/>
                </a:xfrm>
                <a:custGeom>
                  <a:avLst/>
                  <a:gdLst>
                    <a:gd name="connsiteX0" fmla="*/ 0 w 6123140"/>
                    <a:gd name="connsiteY0" fmla="*/ 0 h 426691"/>
                    <a:gd name="connsiteX1" fmla="*/ 6123140 w 6123140"/>
                    <a:gd name="connsiteY1" fmla="*/ 0 h 426691"/>
                    <a:gd name="connsiteX2" fmla="*/ 6008569 w 6123140"/>
                    <a:gd name="connsiteY2" fmla="*/ 111669 h 426691"/>
                    <a:gd name="connsiteX3" fmla="*/ 5685361 w 6123140"/>
                    <a:gd name="connsiteY3" fmla="*/ 426691 h 426691"/>
                    <a:gd name="connsiteX4" fmla="*/ 5679852 w 6123140"/>
                    <a:gd name="connsiteY4" fmla="*/ 426691 h 426691"/>
                    <a:gd name="connsiteX5" fmla="*/ 6028447 w 6123140"/>
                    <a:gd name="connsiteY5" fmla="*/ 86924 h 426691"/>
                    <a:gd name="connsiteX6" fmla="*/ 0 w 6123140"/>
                    <a:gd name="connsiteY6" fmla="*/ 86924 h 426691"/>
                    <a:gd name="connsiteX7" fmla="*/ 0 w 6123140"/>
                    <a:gd name="connsiteY7" fmla="*/ 0 h 4266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123140" h="426691">
                      <a:moveTo>
                        <a:pt x="0" y="0"/>
                      </a:moveTo>
                      <a:lnTo>
                        <a:pt x="6123140" y="0"/>
                      </a:lnTo>
                      <a:lnTo>
                        <a:pt x="6008569" y="111669"/>
                      </a:lnTo>
                      <a:lnTo>
                        <a:pt x="5685361" y="426691"/>
                      </a:lnTo>
                      <a:lnTo>
                        <a:pt x="5679852" y="426691"/>
                      </a:lnTo>
                      <a:lnTo>
                        <a:pt x="6028447" y="86924"/>
                      </a:lnTo>
                      <a:lnTo>
                        <a:pt x="0" y="8692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>
                  <a:gsLst>
                    <a:gs pos="0">
                      <a:srgbClr val="FBE4AE"/>
                    </a:gs>
                    <a:gs pos="13000">
                      <a:srgbClr val="BD922A"/>
                    </a:gs>
                    <a:gs pos="21001">
                      <a:srgbClr val="BD922A"/>
                    </a:gs>
                    <a:gs pos="63000">
                      <a:srgbClr val="FBE4AE"/>
                    </a:gs>
                    <a:gs pos="67000">
                      <a:srgbClr val="BD922A"/>
                    </a:gs>
                    <a:gs pos="69000">
                      <a:srgbClr val="835E17"/>
                    </a:gs>
                    <a:gs pos="82001">
                      <a:srgbClr val="A28949"/>
                    </a:gs>
                    <a:gs pos="100000">
                      <a:srgbClr val="FAE3B7"/>
                    </a:gs>
                  </a:gsLst>
                  <a:lin ang="0" scaled="1"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th-TH" sz="2000" dirty="0"/>
                </a:p>
              </p:txBody>
            </p:sp>
            <p:sp>
              <p:nvSpPr>
                <p:cNvPr id="48" name="รูปแบบอิสระ: รูปร่าง 49">
                  <a:extLst>
                    <a:ext uri="{FF2B5EF4-FFF2-40B4-BE49-F238E27FC236}">
                      <a16:creationId xmlns:a16="http://schemas.microsoft.com/office/drawing/2014/main" id="{0CC04605-512B-40BA-BB6C-C4CA6329F254}"/>
                    </a:ext>
                  </a:extLst>
                </p:cNvPr>
                <p:cNvSpPr/>
                <p:nvPr/>
              </p:nvSpPr>
              <p:spPr>
                <a:xfrm>
                  <a:off x="5386580" y="6433550"/>
                  <a:ext cx="524882" cy="408279"/>
                </a:xfrm>
                <a:custGeom>
                  <a:avLst/>
                  <a:gdLst>
                    <a:gd name="connsiteX0" fmla="*/ 411471 w 524882"/>
                    <a:gd name="connsiteY0" fmla="*/ 0 h 426691"/>
                    <a:gd name="connsiteX1" fmla="*/ 524882 w 524882"/>
                    <a:gd name="connsiteY1" fmla="*/ 0 h 426691"/>
                    <a:gd name="connsiteX2" fmla="*/ 113411 w 524882"/>
                    <a:gd name="connsiteY2" fmla="*/ 426691 h 426691"/>
                    <a:gd name="connsiteX3" fmla="*/ 0 w 524882"/>
                    <a:gd name="connsiteY3" fmla="*/ 426691 h 426691"/>
                    <a:gd name="connsiteX4" fmla="*/ 411471 w 524882"/>
                    <a:gd name="connsiteY4" fmla="*/ 0 h 4266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24882" h="426691">
                      <a:moveTo>
                        <a:pt x="411471" y="0"/>
                      </a:moveTo>
                      <a:lnTo>
                        <a:pt x="524882" y="0"/>
                      </a:lnTo>
                      <a:lnTo>
                        <a:pt x="113411" y="426691"/>
                      </a:lnTo>
                      <a:lnTo>
                        <a:pt x="0" y="426691"/>
                      </a:lnTo>
                      <a:lnTo>
                        <a:pt x="411471" y="0"/>
                      </a:ln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FBE4AE"/>
                    </a:gs>
                    <a:gs pos="13000">
                      <a:srgbClr val="BD922A"/>
                    </a:gs>
                    <a:gs pos="21001">
                      <a:srgbClr val="BD922A"/>
                    </a:gs>
                    <a:gs pos="63000">
                      <a:srgbClr val="FBE4AE"/>
                    </a:gs>
                    <a:gs pos="67000">
                      <a:srgbClr val="BD922A"/>
                    </a:gs>
                    <a:gs pos="69000">
                      <a:srgbClr val="835E17"/>
                    </a:gs>
                    <a:gs pos="82001">
                      <a:srgbClr val="A28949"/>
                    </a:gs>
                    <a:gs pos="100000">
                      <a:srgbClr val="FAE3B7"/>
                    </a:gs>
                  </a:gsLst>
                  <a:path path="circle">
                    <a:fillToRect l="100000" b="100000"/>
                  </a:path>
                  <a:tileRect t="-100000" r="-100000"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th-TH" sz="2000"/>
                </a:p>
              </p:txBody>
            </p:sp>
          </p:grpSp>
          <p:grpSp>
            <p:nvGrpSpPr>
              <p:cNvPr id="43" name="กลุ่ม 4">
                <a:extLst>
                  <a:ext uri="{FF2B5EF4-FFF2-40B4-BE49-F238E27FC236}">
                    <a16:creationId xmlns:a16="http://schemas.microsoft.com/office/drawing/2014/main" id="{33080593-C486-4A4E-A259-28A964353B4D}"/>
                  </a:ext>
                </a:extLst>
              </p:cNvPr>
              <p:cNvGrpSpPr/>
              <p:nvPr/>
            </p:nvGrpSpPr>
            <p:grpSpPr>
              <a:xfrm>
                <a:off x="8062507" y="4621292"/>
                <a:ext cx="1081499" cy="531030"/>
                <a:chOff x="10426813" y="6415804"/>
                <a:chExt cx="1777702" cy="453428"/>
              </a:xfrm>
            </p:grpSpPr>
            <p:sp>
              <p:nvSpPr>
                <p:cNvPr id="44" name="รูปแบบอิสระ: รูปร่าง 38">
                  <a:extLst>
                    <a:ext uri="{FF2B5EF4-FFF2-40B4-BE49-F238E27FC236}">
                      <a16:creationId xmlns:a16="http://schemas.microsoft.com/office/drawing/2014/main" id="{18287458-5345-45BB-A7B2-0AE1DDE4E433}"/>
                    </a:ext>
                  </a:extLst>
                </p:cNvPr>
                <p:cNvSpPr/>
                <p:nvPr/>
              </p:nvSpPr>
              <p:spPr>
                <a:xfrm>
                  <a:off x="10426813" y="6415804"/>
                  <a:ext cx="1777701" cy="441288"/>
                </a:xfrm>
                <a:custGeom>
                  <a:avLst/>
                  <a:gdLst>
                    <a:gd name="connsiteX0" fmla="*/ 437779 w 1373020"/>
                    <a:gd name="connsiteY0" fmla="*/ 0 h 426691"/>
                    <a:gd name="connsiteX1" fmla="*/ 1373020 w 1373020"/>
                    <a:gd name="connsiteY1" fmla="*/ 0 h 426691"/>
                    <a:gd name="connsiteX2" fmla="*/ 1373020 w 1373020"/>
                    <a:gd name="connsiteY2" fmla="*/ 426691 h 426691"/>
                    <a:gd name="connsiteX3" fmla="*/ 0 w 1373020"/>
                    <a:gd name="connsiteY3" fmla="*/ 426691 h 426691"/>
                    <a:gd name="connsiteX4" fmla="*/ 323208 w 1373020"/>
                    <a:gd name="connsiteY4" fmla="*/ 111669 h 426691"/>
                    <a:gd name="connsiteX5" fmla="*/ 437779 w 1373020"/>
                    <a:gd name="connsiteY5" fmla="*/ 0 h 4266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73020" h="426691">
                      <a:moveTo>
                        <a:pt x="437779" y="0"/>
                      </a:moveTo>
                      <a:lnTo>
                        <a:pt x="1373020" y="0"/>
                      </a:lnTo>
                      <a:lnTo>
                        <a:pt x="1373020" y="426691"/>
                      </a:lnTo>
                      <a:lnTo>
                        <a:pt x="0" y="426691"/>
                      </a:lnTo>
                      <a:lnTo>
                        <a:pt x="323208" y="111669"/>
                      </a:lnTo>
                      <a:lnTo>
                        <a:pt x="437779" y="0"/>
                      </a:lnTo>
                      <a:close/>
                    </a:path>
                  </a:pathLst>
                </a:custGeom>
                <a:gradFill>
                  <a:gsLst>
                    <a:gs pos="0">
                      <a:srgbClr val="FBE4AE"/>
                    </a:gs>
                    <a:gs pos="13000">
                      <a:srgbClr val="BD922A"/>
                    </a:gs>
                    <a:gs pos="21001">
                      <a:srgbClr val="BD922A"/>
                    </a:gs>
                    <a:gs pos="63000">
                      <a:srgbClr val="FBE4AE"/>
                    </a:gs>
                    <a:gs pos="67000">
                      <a:srgbClr val="BD922A"/>
                    </a:gs>
                    <a:gs pos="69000">
                      <a:srgbClr val="835E17"/>
                    </a:gs>
                    <a:gs pos="82001">
                      <a:srgbClr val="A28949"/>
                    </a:gs>
                    <a:gs pos="100000">
                      <a:srgbClr val="FAE3B7"/>
                    </a:gs>
                  </a:gsLst>
                  <a:lin ang="0" scaled="1"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th-TH" sz="2000"/>
                </a:p>
              </p:txBody>
            </p:sp>
            <p:sp>
              <p:nvSpPr>
                <p:cNvPr id="45" name="รูปแบบอิสระ: รูปร่าง 31">
                  <a:extLst>
                    <a:ext uri="{FF2B5EF4-FFF2-40B4-BE49-F238E27FC236}">
                      <a16:creationId xmlns:a16="http://schemas.microsoft.com/office/drawing/2014/main" id="{CB515603-CB57-4A48-B8A7-C4BD2C469F4B}"/>
                    </a:ext>
                  </a:extLst>
                </p:cNvPr>
                <p:cNvSpPr/>
                <p:nvPr/>
              </p:nvSpPr>
              <p:spPr>
                <a:xfrm>
                  <a:off x="10426813" y="6510930"/>
                  <a:ext cx="1777702" cy="358302"/>
                </a:xfrm>
                <a:custGeom>
                  <a:avLst/>
                  <a:gdLst>
                    <a:gd name="connsiteX0" fmla="*/ 349528 w 1399340"/>
                    <a:gd name="connsiteY0" fmla="*/ 0 h 340675"/>
                    <a:gd name="connsiteX1" fmla="*/ 1399340 w 1399340"/>
                    <a:gd name="connsiteY1" fmla="*/ 0 h 340675"/>
                    <a:gd name="connsiteX2" fmla="*/ 1399340 w 1399340"/>
                    <a:gd name="connsiteY2" fmla="*/ 340675 h 340675"/>
                    <a:gd name="connsiteX3" fmla="*/ 0 w 1399340"/>
                    <a:gd name="connsiteY3" fmla="*/ 340675 h 340675"/>
                    <a:gd name="connsiteX4" fmla="*/ 349528 w 1399340"/>
                    <a:gd name="connsiteY4" fmla="*/ 0 h 3406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99340" h="340675">
                      <a:moveTo>
                        <a:pt x="349528" y="0"/>
                      </a:moveTo>
                      <a:lnTo>
                        <a:pt x="1399340" y="0"/>
                      </a:lnTo>
                      <a:lnTo>
                        <a:pt x="1399340" y="340675"/>
                      </a:lnTo>
                      <a:lnTo>
                        <a:pt x="0" y="340675"/>
                      </a:lnTo>
                      <a:lnTo>
                        <a:pt x="349528" y="0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th-TH" sz="2000"/>
                </a:p>
              </p:txBody>
            </p:sp>
          </p:grpSp>
        </p:grpSp>
        <p:pic>
          <p:nvPicPr>
            <p:cNvPr id="35" name="Picture 23">
              <a:extLst>
                <a:ext uri="{FF2B5EF4-FFF2-40B4-BE49-F238E27FC236}">
                  <a16:creationId xmlns:a16="http://schemas.microsoft.com/office/drawing/2014/main" id="{814E8581-24DE-4EA8-9741-7D904315BFE4}"/>
                </a:ext>
              </a:extLst>
            </p:cNvPr>
            <p:cNvPicPr>
              <a:picLocks noChangeAspect="1"/>
            </p:cNvPicPr>
            <p:nvPr/>
          </p:nvPicPr>
          <p:blipFill>
            <a:blip r:embed="rId9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8369176" y="5335480"/>
              <a:ext cx="467569" cy="344415"/>
            </a:xfrm>
            <a:prstGeom prst="rect">
              <a:avLst/>
            </a:prstGeom>
          </p:spPr>
        </p:pic>
        <p:sp>
          <p:nvSpPr>
            <p:cNvPr id="36" name="รูปแบบอิสระ: รูปร่าง 49">
              <a:extLst>
                <a:ext uri="{FF2B5EF4-FFF2-40B4-BE49-F238E27FC236}">
                  <a16:creationId xmlns:a16="http://schemas.microsoft.com/office/drawing/2014/main" id="{0CC04605-512B-40BA-BB6C-C4CA6329F254}"/>
                </a:ext>
              </a:extLst>
            </p:cNvPr>
            <p:cNvSpPr/>
            <p:nvPr/>
          </p:nvSpPr>
          <p:spPr>
            <a:xfrm rot="303631">
              <a:off x="8846471" y="5255550"/>
              <a:ext cx="451167" cy="499941"/>
            </a:xfrm>
            <a:custGeom>
              <a:avLst/>
              <a:gdLst>
                <a:gd name="connsiteX0" fmla="*/ 411471 w 524882"/>
                <a:gd name="connsiteY0" fmla="*/ 0 h 426691"/>
                <a:gd name="connsiteX1" fmla="*/ 524882 w 524882"/>
                <a:gd name="connsiteY1" fmla="*/ 0 h 426691"/>
                <a:gd name="connsiteX2" fmla="*/ 113411 w 524882"/>
                <a:gd name="connsiteY2" fmla="*/ 426691 h 426691"/>
                <a:gd name="connsiteX3" fmla="*/ 0 w 524882"/>
                <a:gd name="connsiteY3" fmla="*/ 426691 h 426691"/>
                <a:gd name="connsiteX4" fmla="*/ 411471 w 524882"/>
                <a:gd name="connsiteY4" fmla="*/ 0 h 426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4882" h="426691">
                  <a:moveTo>
                    <a:pt x="411471" y="0"/>
                  </a:moveTo>
                  <a:lnTo>
                    <a:pt x="524882" y="0"/>
                  </a:lnTo>
                  <a:lnTo>
                    <a:pt x="113411" y="426691"/>
                  </a:lnTo>
                  <a:lnTo>
                    <a:pt x="0" y="426691"/>
                  </a:lnTo>
                  <a:lnTo>
                    <a:pt x="411471" y="0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BE4AE"/>
                </a:gs>
                <a:gs pos="13000">
                  <a:srgbClr val="BD922A"/>
                </a:gs>
                <a:gs pos="21001">
                  <a:srgbClr val="BD922A"/>
                </a:gs>
                <a:gs pos="63000">
                  <a:srgbClr val="FBE4AE"/>
                </a:gs>
                <a:gs pos="67000">
                  <a:srgbClr val="BD922A"/>
                </a:gs>
                <a:gs pos="69000">
                  <a:srgbClr val="835E17"/>
                </a:gs>
                <a:gs pos="82001">
                  <a:srgbClr val="A28949"/>
                </a:gs>
                <a:gs pos="100000">
                  <a:srgbClr val="FAE3B7"/>
                </a:gs>
              </a:gsLst>
              <a:path path="circle">
                <a:fillToRect l="100000" b="100000"/>
              </a:path>
              <a:tileRect t="-100000" r="-10000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th-TH" sz="2000"/>
            </a:p>
          </p:txBody>
        </p:sp>
      </p:grpSp>
      <p:grpSp>
        <p:nvGrpSpPr>
          <p:cNvPr id="61" name="Group 60"/>
          <p:cNvGrpSpPr/>
          <p:nvPr/>
        </p:nvGrpSpPr>
        <p:grpSpPr>
          <a:xfrm>
            <a:off x="-23581" y="-271597"/>
            <a:ext cx="10193050" cy="1541268"/>
            <a:chOff x="-23581" y="-271597"/>
            <a:chExt cx="10193050" cy="1541268"/>
          </a:xfrm>
        </p:grpSpPr>
        <p:grpSp>
          <p:nvGrpSpPr>
            <p:cNvPr id="62" name="กลุ่ม 52">
              <a:extLst>
                <a:ext uri="{FF2B5EF4-FFF2-40B4-BE49-F238E27FC236}">
                  <a16:creationId xmlns:a16="http://schemas.microsoft.com/office/drawing/2014/main" id="{84E5CB32-C22A-40FB-BE79-3F261B775F5E}"/>
                </a:ext>
              </a:extLst>
            </p:cNvPr>
            <p:cNvGrpSpPr/>
            <p:nvPr/>
          </p:nvGrpSpPr>
          <p:grpSpPr>
            <a:xfrm>
              <a:off x="-23581" y="299"/>
              <a:ext cx="10193050" cy="674950"/>
              <a:chOff x="-29746" y="-164554"/>
              <a:chExt cx="9173747" cy="607455"/>
            </a:xfrm>
          </p:grpSpPr>
          <p:sp>
            <p:nvSpPr>
              <p:cNvPr id="67" name="สี่เหลี่ยมผืนผ้า: มุมมน 48">
                <a:extLst>
                  <a:ext uri="{FF2B5EF4-FFF2-40B4-BE49-F238E27FC236}">
                    <a16:creationId xmlns:a16="http://schemas.microsoft.com/office/drawing/2014/main" id="{DCE62B95-9C16-4E87-82CC-AF99B1F01983}"/>
                  </a:ext>
                </a:extLst>
              </p:cNvPr>
              <p:cNvSpPr/>
              <p:nvPr/>
            </p:nvSpPr>
            <p:spPr>
              <a:xfrm>
                <a:off x="5692012" y="65211"/>
                <a:ext cx="3441748" cy="377690"/>
              </a:xfrm>
              <a:prstGeom prst="roundRect">
                <a:avLst/>
              </a:prstGeom>
              <a:gradFill flip="none" rotWithShape="1">
                <a:gsLst>
                  <a:gs pos="0">
                    <a:srgbClr val="8E7300"/>
                  </a:gs>
                  <a:gs pos="51000">
                    <a:srgbClr val="FFFFFF"/>
                  </a:gs>
                  <a:gs pos="76000">
                    <a:srgbClr val="BC9800"/>
                  </a:gs>
                  <a:gs pos="24000">
                    <a:srgbClr val="BC9800"/>
                  </a:gs>
                  <a:gs pos="100000">
                    <a:srgbClr val="9A7D00"/>
                  </a:gs>
                </a:gsLst>
                <a:lin ang="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2000"/>
              </a:p>
            </p:txBody>
          </p:sp>
          <p:sp>
            <p:nvSpPr>
              <p:cNvPr id="68" name="สี่เหลี่ยมผืนผ้า 47">
                <a:extLst>
                  <a:ext uri="{FF2B5EF4-FFF2-40B4-BE49-F238E27FC236}">
                    <a16:creationId xmlns:a16="http://schemas.microsoft.com/office/drawing/2014/main" id="{667204FE-3C1C-4980-AD32-890094B05AFC}"/>
                  </a:ext>
                </a:extLst>
              </p:cNvPr>
              <p:cNvSpPr/>
              <p:nvPr/>
            </p:nvSpPr>
            <p:spPr>
              <a:xfrm>
                <a:off x="-29746" y="-164554"/>
                <a:ext cx="9173747" cy="517884"/>
              </a:xfrm>
              <a:prstGeom prst="rect">
                <a:avLst/>
              </a:prstGeom>
              <a:gradFill flip="none" rotWithShape="1">
                <a:gsLst>
                  <a:gs pos="0">
                    <a:srgbClr val="8E7300"/>
                  </a:gs>
                  <a:gs pos="51000">
                    <a:srgbClr val="FFFFFF"/>
                  </a:gs>
                  <a:gs pos="76000">
                    <a:srgbClr val="BC9800"/>
                  </a:gs>
                  <a:gs pos="24000">
                    <a:srgbClr val="BC9800"/>
                  </a:gs>
                  <a:gs pos="100000">
                    <a:srgbClr val="9A7D00"/>
                  </a:gs>
                </a:gsLst>
                <a:lin ang="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2000"/>
              </a:p>
            </p:txBody>
          </p:sp>
          <p:sp>
            <p:nvSpPr>
              <p:cNvPr id="69" name="แผนผังลำดับงาน: ป้อนข้อมูลด้วยตนเอง 4">
                <a:extLst>
                  <a:ext uri="{FF2B5EF4-FFF2-40B4-BE49-F238E27FC236}">
                    <a16:creationId xmlns:a16="http://schemas.microsoft.com/office/drawing/2014/main" id="{CDB1064D-F2C9-4D02-9722-A4463B75D08B}"/>
                  </a:ext>
                </a:extLst>
              </p:cNvPr>
              <p:cNvSpPr/>
              <p:nvPr/>
            </p:nvSpPr>
            <p:spPr>
              <a:xfrm>
                <a:off x="5883027" y="51469"/>
                <a:ext cx="3260973" cy="301861"/>
              </a:xfrm>
              <a:prstGeom prst="flowChartAlternateProcess">
                <a:avLst/>
              </a:prstGeom>
              <a:solidFill>
                <a:srgbClr val="00206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2000" dirty="0"/>
              </a:p>
            </p:txBody>
          </p:sp>
          <p:sp>
            <p:nvSpPr>
              <p:cNvPr id="70" name="สี่เหลี่ยมผืนผ้า 3">
                <a:extLst>
                  <a:ext uri="{FF2B5EF4-FFF2-40B4-BE49-F238E27FC236}">
                    <a16:creationId xmlns:a16="http://schemas.microsoft.com/office/drawing/2014/main" id="{8493D4F4-6FD8-4552-904E-DB7274115DA0}"/>
                  </a:ext>
                </a:extLst>
              </p:cNvPr>
              <p:cNvSpPr/>
              <p:nvPr/>
            </p:nvSpPr>
            <p:spPr>
              <a:xfrm>
                <a:off x="-29746" y="-164554"/>
                <a:ext cx="9173747" cy="432048"/>
              </a:xfrm>
              <a:prstGeom prst="rect">
                <a:avLst/>
              </a:prstGeom>
              <a:solidFill>
                <a:srgbClr val="00206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2000"/>
              </a:p>
            </p:txBody>
          </p:sp>
        </p:grpSp>
        <p:grpSp>
          <p:nvGrpSpPr>
            <p:cNvPr id="63" name="กลุ่ม 9">
              <a:extLst>
                <a:ext uri="{FF2B5EF4-FFF2-40B4-BE49-F238E27FC236}">
                  <a16:creationId xmlns:a16="http://schemas.microsoft.com/office/drawing/2014/main" id="{D2312BD0-5401-4FDB-9FF3-B1382B3C9639}"/>
                </a:ext>
              </a:extLst>
            </p:cNvPr>
            <p:cNvGrpSpPr/>
            <p:nvPr/>
          </p:nvGrpSpPr>
          <p:grpSpPr>
            <a:xfrm>
              <a:off x="5792566" y="-271597"/>
              <a:ext cx="4376902" cy="1541268"/>
              <a:chOff x="5491686" y="-481268"/>
              <a:chExt cx="3939213" cy="1387141"/>
            </a:xfrm>
          </p:grpSpPr>
          <p:sp>
            <p:nvSpPr>
              <p:cNvPr id="64" name="กล่องข้อความ 8">
                <a:extLst>
                  <a:ext uri="{FF2B5EF4-FFF2-40B4-BE49-F238E27FC236}">
                    <a16:creationId xmlns:a16="http://schemas.microsoft.com/office/drawing/2014/main" id="{BF84CABE-5C70-4013-8958-0D4F9CD0D474}"/>
                  </a:ext>
                </a:extLst>
              </p:cNvPr>
              <p:cNvSpPr txBox="1"/>
              <p:nvPr/>
            </p:nvSpPr>
            <p:spPr>
              <a:xfrm>
                <a:off x="7187022" y="-220224"/>
                <a:ext cx="2243877" cy="51406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r>
                  <a:rPr lang="en-US" sz="1556" b="1" dirty="0">
                    <a:solidFill>
                      <a:schemeClr val="bg1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JasmineUPC" panose="02020603050405020304" pitchFamily="18" charset="-34"/>
                    <a:cs typeface="JasmineUPC" panose="02020603050405020304" pitchFamily="18" charset="-34"/>
                  </a:rPr>
                  <a:t>60 </a:t>
                </a:r>
                <a:r>
                  <a:rPr lang="th-TH" sz="1556" b="1" dirty="0">
                    <a:solidFill>
                      <a:schemeClr val="bg1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JasmineUPC" panose="02020603050405020304" pitchFamily="18" charset="-34"/>
                    <a:cs typeface="JasmineUPC" panose="02020603050405020304" pitchFamily="18" charset="-34"/>
                  </a:rPr>
                  <a:t>ปี กรมการพัฒนาชุมชน</a:t>
                </a:r>
              </a:p>
              <a:p>
                <a:r>
                  <a:rPr lang="th-TH" sz="1556" b="1" dirty="0">
                    <a:solidFill>
                      <a:schemeClr val="bg1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JasmineUPC" panose="02020603050405020304" pitchFamily="18" charset="-34"/>
                    <a:cs typeface="JasmineUPC" panose="02020603050405020304" pitchFamily="18" charset="-34"/>
                  </a:rPr>
                  <a:t>สร้างสรรค์ชุมชน สร้างคน สร้างชาติ</a:t>
                </a:r>
                <a:endParaRPr lang="en-US" sz="1556" b="1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JasmineUPC" panose="02020603050405020304" pitchFamily="18" charset="-34"/>
                  <a:cs typeface="JasmineUPC" panose="02020603050405020304" pitchFamily="18" charset="-34"/>
                </a:endParaRPr>
              </a:p>
            </p:txBody>
          </p:sp>
          <p:sp>
            <p:nvSpPr>
              <p:cNvPr id="65" name="วงรี 13">
                <a:extLst>
                  <a:ext uri="{FF2B5EF4-FFF2-40B4-BE49-F238E27FC236}">
                    <a16:creationId xmlns:a16="http://schemas.microsoft.com/office/drawing/2014/main" id="{722B5707-C41F-4885-825E-D2676CEE49E1}"/>
                  </a:ext>
                </a:extLst>
              </p:cNvPr>
              <p:cNvSpPr/>
              <p:nvPr/>
            </p:nvSpPr>
            <p:spPr>
              <a:xfrm>
                <a:off x="5491686" y="-481268"/>
                <a:ext cx="1709187" cy="1387141"/>
              </a:xfrm>
              <a:prstGeom prst="ellipse">
                <a:avLst/>
              </a:prstGeom>
              <a:solidFill>
                <a:srgbClr val="FBF7F1"/>
              </a:solidFill>
              <a:ln>
                <a:noFill/>
              </a:ln>
              <a:effectLst>
                <a:softEdge rad="31750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2000"/>
              </a:p>
            </p:txBody>
          </p:sp>
          <p:pic>
            <p:nvPicPr>
              <p:cNvPr id="66" name="รูปภาพ 65">
                <a:extLst>
                  <a:ext uri="{FF2B5EF4-FFF2-40B4-BE49-F238E27FC236}">
                    <a16:creationId xmlns:a16="http://schemas.microsoft.com/office/drawing/2014/main" id="{EF9B53AA-6A14-4E04-B937-D6234A306BD7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10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r="65168" b="30186"/>
              <a:stretch/>
            </p:blipFill>
            <p:spPr>
              <a:xfrm>
                <a:off x="5978910" y="-202056"/>
                <a:ext cx="857563" cy="565764"/>
              </a:xfrm>
              <a:custGeom>
                <a:avLst/>
                <a:gdLst>
                  <a:gd name="connsiteX0" fmla="*/ 0 w 1500565"/>
                  <a:gd name="connsiteY0" fmla="*/ 0 h 990006"/>
                  <a:gd name="connsiteX1" fmla="*/ 1500565 w 1500565"/>
                  <a:gd name="connsiteY1" fmla="*/ 0 h 990006"/>
                  <a:gd name="connsiteX2" fmla="*/ 1500565 w 1500565"/>
                  <a:gd name="connsiteY2" fmla="*/ 699241 h 990006"/>
                  <a:gd name="connsiteX3" fmla="*/ 1454656 w 1500565"/>
                  <a:gd name="connsiteY3" fmla="*/ 699241 h 990006"/>
                  <a:gd name="connsiteX4" fmla="*/ 1454656 w 1500565"/>
                  <a:gd name="connsiteY4" fmla="*/ 958222 h 990006"/>
                  <a:gd name="connsiteX5" fmla="*/ 1500565 w 1500565"/>
                  <a:gd name="connsiteY5" fmla="*/ 958222 h 990006"/>
                  <a:gd name="connsiteX6" fmla="*/ 1500565 w 1500565"/>
                  <a:gd name="connsiteY6" fmla="*/ 990006 h 990006"/>
                  <a:gd name="connsiteX7" fmla="*/ 0 w 1500565"/>
                  <a:gd name="connsiteY7" fmla="*/ 990006 h 9900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00565" h="990006">
                    <a:moveTo>
                      <a:pt x="0" y="0"/>
                    </a:moveTo>
                    <a:lnTo>
                      <a:pt x="1500565" y="0"/>
                    </a:lnTo>
                    <a:lnTo>
                      <a:pt x="1500565" y="699241"/>
                    </a:lnTo>
                    <a:lnTo>
                      <a:pt x="1454656" y="699241"/>
                    </a:lnTo>
                    <a:lnTo>
                      <a:pt x="1454656" y="958222"/>
                    </a:lnTo>
                    <a:lnTo>
                      <a:pt x="1500565" y="958222"/>
                    </a:lnTo>
                    <a:lnTo>
                      <a:pt x="1500565" y="990006"/>
                    </a:lnTo>
                    <a:lnTo>
                      <a:pt x="0" y="990006"/>
                    </a:lnTo>
                    <a:close/>
                  </a:path>
                </a:pathLst>
              </a:custGeom>
            </p:spPr>
          </p:pic>
        </p:grpSp>
      </p:grpSp>
    </p:spTree>
    <p:extLst>
      <p:ext uri="{BB962C8B-B14F-4D97-AF65-F5344CB8AC3E}">
        <p14:creationId xmlns:p14="http://schemas.microsoft.com/office/powerpoint/2010/main" val="2161360259"/>
      </p:ext>
    </p:extLst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2" name="Picture 4" descr="ไดอารี่ของโจ: เป้าหมายในปี ๒๕๕๖"/>
          <p:cNvPicPr>
            <a:picLocks noChangeAspect="1" noChangeArrowheads="1"/>
          </p:cNvPicPr>
          <p:nvPr/>
        </p:nvPicPr>
        <p:blipFill>
          <a:blip r:embed="rId3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181020" y="3550727"/>
            <a:ext cx="1790362" cy="111897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" name="รูปภาพ 3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519376" y="5050097"/>
            <a:ext cx="543953" cy="556378"/>
          </a:xfrm>
          <a:prstGeom prst="rect">
            <a:avLst/>
          </a:prstGeom>
        </p:spPr>
      </p:pic>
      <p:grpSp>
        <p:nvGrpSpPr>
          <p:cNvPr id="32" name="กลุ่ม 31"/>
          <p:cNvGrpSpPr/>
          <p:nvPr/>
        </p:nvGrpSpPr>
        <p:grpSpPr>
          <a:xfrm>
            <a:off x="8663189" y="5002130"/>
            <a:ext cx="628748" cy="631439"/>
            <a:chOff x="7596611" y="918126"/>
            <a:chExt cx="1393244" cy="1537672"/>
          </a:xfrm>
        </p:grpSpPr>
        <p:sp>
          <p:nvSpPr>
            <p:cNvPr id="30" name="วงรี 29"/>
            <p:cNvSpPr/>
            <p:nvPr/>
          </p:nvSpPr>
          <p:spPr>
            <a:xfrm>
              <a:off x="7596611" y="918126"/>
              <a:ext cx="1393244" cy="1537672"/>
            </a:xfrm>
            <a:prstGeom prst="ellipse">
              <a:avLst/>
            </a:prstGeom>
            <a:solidFill>
              <a:srgbClr val="F8C1DA"/>
            </a:solidFill>
            <a:effectLst>
              <a:glow rad="63500">
                <a:schemeClr val="accent2">
                  <a:satMod val="175000"/>
                  <a:alpha val="40000"/>
                </a:schemeClr>
              </a:glow>
            </a:effectLst>
            <a:scene3d>
              <a:camera prst="orthographicFront"/>
              <a:lightRig rig="threePt" dir="t"/>
            </a:scene3d>
            <a:sp3d>
              <a:bevelT w="101600" prst="ribl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sz="1500"/>
            </a:p>
          </p:txBody>
        </p:sp>
        <p:pic>
          <p:nvPicPr>
            <p:cNvPr id="29" name="รูปภาพ 28"/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773567" y="1025274"/>
              <a:ext cx="1039332" cy="1139562"/>
            </a:xfrm>
            <a:prstGeom prst="rect">
              <a:avLst/>
            </a:prstGeom>
            <a:effectLst>
              <a:innerShdw blurRad="114300">
                <a:prstClr val="black"/>
              </a:innerShdw>
            </a:effectLst>
          </p:spPr>
        </p:pic>
      </p:grpSp>
      <p:pic>
        <p:nvPicPr>
          <p:cNvPr id="17" name="รูปภาพ 16"/>
          <p:cNvPicPr>
            <a:picLocks noChangeAspect="1"/>
          </p:cNvPicPr>
          <p:nvPr/>
        </p:nvPicPr>
        <p:blipFill>
          <a:blip r:embed="rId6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477887" y="2994318"/>
            <a:ext cx="887287" cy="1254440"/>
          </a:xfrm>
          <a:prstGeom prst="rect">
            <a:avLst/>
          </a:prstGeom>
        </p:spPr>
      </p:pic>
      <p:sp>
        <p:nvSpPr>
          <p:cNvPr id="28" name="สี่เหลี่ยมผืนผ้ามุมมน 27"/>
          <p:cNvSpPr/>
          <p:nvPr/>
        </p:nvSpPr>
        <p:spPr>
          <a:xfrm>
            <a:off x="333176" y="3332006"/>
            <a:ext cx="2596933" cy="455448"/>
          </a:xfrm>
          <a:prstGeom prst="roundRect">
            <a:avLst/>
          </a:prstGeom>
          <a:solidFill>
            <a:srgbClr val="F8C1DA"/>
          </a:solidFill>
          <a:scene3d>
            <a:camera prst="orthographicFront"/>
            <a:lightRig rig="threePt" dir="t"/>
          </a:scene3d>
          <a:sp3d>
            <a:bevelT w="114300" prst="artDeco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th-TH" sz="1400" b="1" dirty="0">
                <a:solidFill>
                  <a:srgbClr val="002060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2. ด้านที่ไม่ใช่การเงิน</a:t>
            </a:r>
          </a:p>
        </p:txBody>
      </p:sp>
      <p:cxnSp>
        <p:nvCxnSpPr>
          <p:cNvPr id="5" name="ตัวเชื่อมต่อหักมุม 4"/>
          <p:cNvCxnSpPr/>
          <p:nvPr/>
        </p:nvCxnSpPr>
        <p:spPr>
          <a:xfrm>
            <a:off x="544594" y="2994318"/>
            <a:ext cx="7940616" cy="503077"/>
          </a:xfrm>
          <a:prstGeom prst="bentConnector3">
            <a:avLst/>
          </a:prstGeom>
          <a:ln w="5715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กล่องข้อความ 30"/>
          <p:cNvSpPr txBox="1"/>
          <p:nvPr/>
        </p:nvSpPr>
        <p:spPr>
          <a:xfrm>
            <a:off x="265702" y="3965056"/>
            <a:ext cx="4249200" cy="105259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30000"/>
              </a:lnSpc>
            </a:pPr>
            <a:r>
              <a:rPr lang="th-TH" sz="1200" b="1" dirty="0"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2.1 สมาชิก </a:t>
            </a:r>
          </a:p>
          <a:p>
            <a:pPr>
              <a:lnSpc>
                <a:spcPct val="130000"/>
              </a:lnSpc>
            </a:pPr>
            <a:r>
              <a:rPr lang="th-TH" sz="1200" b="1" dirty="0"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ประเภทองค์กร ปี 2566 ไตรมาส 2 </a:t>
            </a:r>
            <a:r>
              <a:rPr lang="th-TH" sz="1200" b="1" dirty="0" smtClean="0"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เพิ่มขึ้นจำนวน </a:t>
            </a:r>
            <a:r>
              <a:rPr lang="th-TH" sz="1200" b="1" dirty="0"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653 องค์กร              </a:t>
            </a:r>
          </a:p>
          <a:p>
            <a:pPr>
              <a:lnSpc>
                <a:spcPct val="130000"/>
              </a:lnSpc>
            </a:pPr>
            <a:r>
              <a:rPr lang="th-TH" sz="1200" b="1" spc="-40" dirty="0"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ประเภทบุคคลธรรมดา เป้าหมายปี 2566 จำนวน </a:t>
            </a:r>
            <a:r>
              <a:rPr lang="en-US" sz="1200" b="1" dirty="0"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1,862,558</a:t>
            </a:r>
            <a:r>
              <a:rPr lang="th-TH" sz="1200" dirty="0"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 </a:t>
            </a:r>
            <a:r>
              <a:rPr lang="th-TH" sz="1200" b="1" spc="-40" dirty="0"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คน </a:t>
            </a:r>
            <a:br>
              <a:rPr lang="th-TH" sz="1200" b="1" spc="-40" dirty="0">
                <a:latin typeface="Chulabhorn Likit Text" panose="00000500000000000000" pitchFamily="50" charset="-34"/>
                <a:cs typeface="Chulabhorn Likit Text" panose="00000500000000000000" pitchFamily="50" charset="-34"/>
              </a:rPr>
            </a:br>
            <a:r>
              <a:rPr lang="th-TH" sz="1200" b="1" dirty="0"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ในไตรมาส 2 เพิ่มขึ้นจำนวน 185</a:t>
            </a:r>
            <a:r>
              <a:rPr lang="en-US" sz="1200" b="1" dirty="0"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,957 </a:t>
            </a:r>
            <a:r>
              <a:rPr lang="th-TH" sz="1200" b="1" dirty="0"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คน คิดเป็นร้อยละ 9.98</a:t>
            </a:r>
            <a:endParaRPr lang="th-TH" sz="1200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hulabhorn Likit Text" panose="00000500000000000000" pitchFamily="50" charset="-34"/>
              <a:cs typeface="Chulabhorn Likit Text" panose="00000500000000000000" pitchFamily="50" charset="-34"/>
            </a:endParaRPr>
          </a:p>
        </p:txBody>
      </p:sp>
      <p:sp>
        <p:nvSpPr>
          <p:cNvPr id="33" name="กล่องข้อความ 32"/>
          <p:cNvSpPr txBox="1"/>
          <p:nvPr/>
        </p:nvSpPr>
        <p:spPr>
          <a:xfrm>
            <a:off x="4576592" y="3968736"/>
            <a:ext cx="3875423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th-TH" sz="1200" b="1" dirty="0"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2.2 การประชาสัมพันธ์</a:t>
            </a:r>
          </a:p>
          <a:p>
            <a:pPr>
              <a:lnSpc>
                <a:spcPct val="150000"/>
              </a:lnSpc>
            </a:pPr>
            <a:r>
              <a:rPr lang="th-TH" sz="1200" b="1" dirty="0"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     - เว็ปไซต์กองทุนพัฒนาบทบาทสตรี จำนวน 45 เรื่อง</a:t>
            </a:r>
          </a:p>
          <a:p>
            <a:pPr>
              <a:lnSpc>
                <a:spcPct val="150000"/>
              </a:lnSpc>
            </a:pPr>
            <a:r>
              <a:rPr lang="th-TH" sz="1200" b="1" dirty="0"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     - </a:t>
            </a:r>
            <a:r>
              <a:rPr lang="en-US" sz="1200" b="1" dirty="0" err="1"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facebook</a:t>
            </a:r>
            <a:r>
              <a:rPr lang="en-US" sz="1200" b="1" dirty="0"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 </a:t>
            </a:r>
            <a:r>
              <a:rPr lang="th-TH" sz="1200" b="1" dirty="0"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จำนวน 848 ครั้ง</a:t>
            </a:r>
          </a:p>
          <a:p>
            <a:pPr>
              <a:lnSpc>
                <a:spcPct val="150000"/>
              </a:lnSpc>
            </a:pPr>
            <a:r>
              <a:rPr lang="th-TH" sz="1200" b="1" dirty="0"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     - จุลสารกองทุนพัฒนาบทบาทสตรี จำนวน </a:t>
            </a:r>
            <a:r>
              <a:rPr lang="th-TH" sz="1200" b="1" dirty="0" smtClean="0"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3 </a:t>
            </a:r>
            <a:r>
              <a:rPr lang="th-TH" sz="1200" b="1" dirty="0"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ฉบับ</a:t>
            </a:r>
          </a:p>
        </p:txBody>
      </p:sp>
      <p:grpSp>
        <p:nvGrpSpPr>
          <p:cNvPr id="16" name="Group 15"/>
          <p:cNvGrpSpPr/>
          <p:nvPr/>
        </p:nvGrpSpPr>
        <p:grpSpPr>
          <a:xfrm>
            <a:off x="-36281" y="-222288"/>
            <a:ext cx="10205749" cy="1607012"/>
            <a:chOff x="-36281" y="-222288"/>
            <a:chExt cx="10205749" cy="1607012"/>
          </a:xfrm>
        </p:grpSpPr>
        <p:grpSp>
          <p:nvGrpSpPr>
            <p:cNvPr id="19" name="กลุ่ม 52">
              <a:extLst>
                <a:ext uri="{FF2B5EF4-FFF2-40B4-BE49-F238E27FC236}">
                  <a16:creationId xmlns:a16="http://schemas.microsoft.com/office/drawing/2014/main" id="{84E5CB32-C22A-40FB-BE79-3F261B775F5E}"/>
                </a:ext>
              </a:extLst>
            </p:cNvPr>
            <p:cNvGrpSpPr/>
            <p:nvPr/>
          </p:nvGrpSpPr>
          <p:grpSpPr>
            <a:xfrm>
              <a:off x="-36281" y="-17123"/>
              <a:ext cx="10205749" cy="870909"/>
              <a:chOff x="-41176" y="-180236"/>
              <a:chExt cx="9185176" cy="783820"/>
            </a:xfrm>
          </p:grpSpPr>
          <p:sp>
            <p:nvSpPr>
              <p:cNvPr id="25" name="สี่เหลี่ยมผืนผ้า: มุมมน 48">
                <a:extLst>
                  <a:ext uri="{FF2B5EF4-FFF2-40B4-BE49-F238E27FC236}">
                    <a16:creationId xmlns:a16="http://schemas.microsoft.com/office/drawing/2014/main" id="{DCE62B95-9C16-4E87-82CC-AF99B1F01983}"/>
                  </a:ext>
                </a:extLst>
              </p:cNvPr>
              <p:cNvSpPr/>
              <p:nvPr/>
            </p:nvSpPr>
            <p:spPr>
              <a:xfrm>
                <a:off x="5692012" y="65211"/>
                <a:ext cx="3441748" cy="377690"/>
              </a:xfrm>
              <a:prstGeom prst="roundRect">
                <a:avLst/>
              </a:prstGeom>
              <a:gradFill flip="none" rotWithShape="1">
                <a:gsLst>
                  <a:gs pos="0">
                    <a:srgbClr val="8E7300"/>
                  </a:gs>
                  <a:gs pos="51000">
                    <a:srgbClr val="FFFFFF"/>
                  </a:gs>
                  <a:gs pos="76000">
                    <a:srgbClr val="BC9800"/>
                  </a:gs>
                  <a:gs pos="24000">
                    <a:srgbClr val="BC9800"/>
                  </a:gs>
                  <a:gs pos="100000">
                    <a:srgbClr val="9A7D00"/>
                  </a:gs>
                </a:gsLst>
                <a:lin ang="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2000"/>
              </a:p>
            </p:txBody>
          </p:sp>
          <p:sp>
            <p:nvSpPr>
              <p:cNvPr id="27" name="สี่เหลี่ยมผืนผ้า 47">
                <a:extLst>
                  <a:ext uri="{FF2B5EF4-FFF2-40B4-BE49-F238E27FC236}">
                    <a16:creationId xmlns:a16="http://schemas.microsoft.com/office/drawing/2014/main" id="{667204FE-3C1C-4980-AD32-890094B05AFC}"/>
                  </a:ext>
                </a:extLst>
              </p:cNvPr>
              <p:cNvSpPr/>
              <p:nvPr/>
            </p:nvSpPr>
            <p:spPr>
              <a:xfrm>
                <a:off x="-39988" y="85700"/>
                <a:ext cx="9173747" cy="517884"/>
              </a:xfrm>
              <a:prstGeom prst="rect">
                <a:avLst/>
              </a:prstGeom>
              <a:gradFill flip="none" rotWithShape="1">
                <a:gsLst>
                  <a:gs pos="0">
                    <a:srgbClr val="8E7300"/>
                  </a:gs>
                  <a:gs pos="51000">
                    <a:srgbClr val="FFFFFF"/>
                  </a:gs>
                  <a:gs pos="76000">
                    <a:srgbClr val="BC9800"/>
                  </a:gs>
                  <a:gs pos="24000">
                    <a:srgbClr val="BC9800"/>
                  </a:gs>
                  <a:gs pos="100000">
                    <a:srgbClr val="9A7D00"/>
                  </a:gs>
                </a:gsLst>
                <a:lin ang="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2000"/>
              </a:p>
            </p:txBody>
          </p:sp>
          <p:sp>
            <p:nvSpPr>
              <p:cNvPr id="34" name="แผนผังลำดับงาน: ป้อนข้อมูลด้วยตนเอง 4">
                <a:extLst>
                  <a:ext uri="{FF2B5EF4-FFF2-40B4-BE49-F238E27FC236}">
                    <a16:creationId xmlns:a16="http://schemas.microsoft.com/office/drawing/2014/main" id="{CDB1064D-F2C9-4D02-9722-A4463B75D08B}"/>
                  </a:ext>
                </a:extLst>
              </p:cNvPr>
              <p:cNvSpPr/>
              <p:nvPr/>
            </p:nvSpPr>
            <p:spPr>
              <a:xfrm>
                <a:off x="5883027" y="51469"/>
                <a:ext cx="3260973" cy="301861"/>
              </a:xfrm>
              <a:prstGeom prst="flowChartAlternateProcess">
                <a:avLst/>
              </a:prstGeom>
              <a:solidFill>
                <a:srgbClr val="00206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2000" dirty="0"/>
              </a:p>
            </p:txBody>
          </p:sp>
          <p:sp>
            <p:nvSpPr>
              <p:cNvPr id="35" name="สี่เหลี่ยมผืนผ้า 3">
                <a:extLst>
                  <a:ext uri="{FF2B5EF4-FFF2-40B4-BE49-F238E27FC236}">
                    <a16:creationId xmlns:a16="http://schemas.microsoft.com/office/drawing/2014/main" id="{8493D4F4-6FD8-4552-904E-DB7274115DA0}"/>
                  </a:ext>
                </a:extLst>
              </p:cNvPr>
              <p:cNvSpPr/>
              <p:nvPr/>
            </p:nvSpPr>
            <p:spPr>
              <a:xfrm>
                <a:off x="-41176" y="-180236"/>
                <a:ext cx="9173747" cy="706285"/>
              </a:xfrm>
              <a:prstGeom prst="rect">
                <a:avLst/>
              </a:prstGeom>
              <a:solidFill>
                <a:srgbClr val="00206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2000"/>
              </a:p>
            </p:txBody>
          </p:sp>
        </p:grpSp>
        <p:grpSp>
          <p:nvGrpSpPr>
            <p:cNvPr id="21" name="กลุ่ม 9">
              <a:extLst>
                <a:ext uri="{FF2B5EF4-FFF2-40B4-BE49-F238E27FC236}">
                  <a16:creationId xmlns:a16="http://schemas.microsoft.com/office/drawing/2014/main" id="{D2312BD0-5401-4FDB-9FF3-B1382B3C9639}"/>
                </a:ext>
              </a:extLst>
            </p:cNvPr>
            <p:cNvGrpSpPr/>
            <p:nvPr/>
          </p:nvGrpSpPr>
          <p:grpSpPr>
            <a:xfrm>
              <a:off x="5779865" y="-222288"/>
              <a:ext cx="4372181" cy="1607012"/>
              <a:chOff x="5480255" y="-436890"/>
              <a:chExt cx="3934964" cy="1446311"/>
            </a:xfrm>
          </p:grpSpPr>
          <p:sp>
            <p:nvSpPr>
              <p:cNvPr id="22" name="กล่องข้อความ 8">
                <a:extLst>
                  <a:ext uri="{FF2B5EF4-FFF2-40B4-BE49-F238E27FC236}">
                    <a16:creationId xmlns:a16="http://schemas.microsoft.com/office/drawing/2014/main" id="{BF84CABE-5C70-4013-8958-0D4F9CD0D474}"/>
                  </a:ext>
                </a:extLst>
              </p:cNvPr>
              <p:cNvSpPr txBox="1"/>
              <p:nvPr/>
            </p:nvSpPr>
            <p:spPr>
              <a:xfrm>
                <a:off x="7171342" y="-159480"/>
                <a:ext cx="2243877" cy="51406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r>
                  <a:rPr lang="en-US" sz="1556" b="1" dirty="0">
                    <a:solidFill>
                      <a:schemeClr val="bg1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JasmineUPC" panose="02020603050405020304" pitchFamily="18" charset="-34"/>
                    <a:cs typeface="JasmineUPC" panose="02020603050405020304" pitchFamily="18" charset="-34"/>
                  </a:rPr>
                  <a:t>60 </a:t>
                </a:r>
                <a:r>
                  <a:rPr lang="th-TH" sz="1556" b="1" dirty="0">
                    <a:solidFill>
                      <a:schemeClr val="bg1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JasmineUPC" panose="02020603050405020304" pitchFamily="18" charset="-34"/>
                    <a:cs typeface="JasmineUPC" panose="02020603050405020304" pitchFamily="18" charset="-34"/>
                  </a:rPr>
                  <a:t>ปี กรมการพัฒนาชุมชน</a:t>
                </a:r>
              </a:p>
              <a:p>
                <a:r>
                  <a:rPr lang="th-TH" sz="1556" b="1" dirty="0">
                    <a:solidFill>
                      <a:schemeClr val="bg1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JasmineUPC" panose="02020603050405020304" pitchFamily="18" charset="-34"/>
                    <a:cs typeface="JasmineUPC" panose="02020603050405020304" pitchFamily="18" charset="-34"/>
                  </a:rPr>
                  <a:t>สร้างสรรค์ชุมชน สร้างคน สร้างชาติ</a:t>
                </a:r>
                <a:endParaRPr lang="en-US" sz="1556" b="1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JasmineUPC" panose="02020603050405020304" pitchFamily="18" charset="-34"/>
                  <a:cs typeface="JasmineUPC" panose="02020603050405020304" pitchFamily="18" charset="-34"/>
                </a:endParaRPr>
              </a:p>
            </p:txBody>
          </p:sp>
          <p:sp>
            <p:nvSpPr>
              <p:cNvPr id="23" name="วงรี 13">
                <a:extLst>
                  <a:ext uri="{FF2B5EF4-FFF2-40B4-BE49-F238E27FC236}">
                    <a16:creationId xmlns:a16="http://schemas.microsoft.com/office/drawing/2014/main" id="{722B5707-C41F-4885-825E-D2676CEE49E1}"/>
                  </a:ext>
                </a:extLst>
              </p:cNvPr>
              <p:cNvSpPr/>
              <p:nvPr/>
            </p:nvSpPr>
            <p:spPr>
              <a:xfrm>
                <a:off x="5480255" y="-436890"/>
                <a:ext cx="1720549" cy="1446311"/>
              </a:xfrm>
              <a:prstGeom prst="ellipse">
                <a:avLst/>
              </a:prstGeom>
              <a:solidFill>
                <a:srgbClr val="FBF7F1"/>
              </a:solidFill>
              <a:ln>
                <a:noFill/>
              </a:ln>
              <a:effectLst>
                <a:softEdge rad="31750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2000"/>
              </a:p>
            </p:txBody>
          </p:sp>
          <p:pic>
            <p:nvPicPr>
              <p:cNvPr id="24" name="รูปภาพ 65">
                <a:extLst>
                  <a:ext uri="{FF2B5EF4-FFF2-40B4-BE49-F238E27FC236}">
                    <a16:creationId xmlns:a16="http://schemas.microsoft.com/office/drawing/2014/main" id="{EF9B53AA-6A14-4E04-B937-D6234A306BD7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r="65168" b="30186"/>
              <a:stretch/>
            </p:blipFill>
            <p:spPr>
              <a:xfrm>
                <a:off x="5891417" y="-117146"/>
                <a:ext cx="943202" cy="622264"/>
              </a:xfrm>
              <a:custGeom>
                <a:avLst/>
                <a:gdLst>
                  <a:gd name="connsiteX0" fmla="*/ 0 w 1500565"/>
                  <a:gd name="connsiteY0" fmla="*/ 0 h 990006"/>
                  <a:gd name="connsiteX1" fmla="*/ 1500565 w 1500565"/>
                  <a:gd name="connsiteY1" fmla="*/ 0 h 990006"/>
                  <a:gd name="connsiteX2" fmla="*/ 1500565 w 1500565"/>
                  <a:gd name="connsiteY2" fmla="*/ 699241 h 990006"/>
                  <a:gd name="connsiteX3" fmla="*/ 1454656 w 1500565"/>
                  <a:gd name="connsiteY3" fmla="*/ 699241 h 990006"/>
                  <a:gd name="connsiteX4" fmla="*/ 1454656 w 1500565"/>
                  <a:gd name="connsiteY4" fmla="*/ 958222 h 990006"/>
                  <a:gd name="connsiteX5" fmla="*/ 1500565 w 1500565"/>
                  <a:gd name="connsiteY5" fmla="*/ 958222 h 990006"/>
                  <a:gd name="connsiteX6" fmla="*/ 1500565 w 1500565"/>
                  <a:gd name="connsiteY6" fmla="*/ 990006 h 990006"/>
                  <a:gd name="connsiteX7" fmla="*/ 0 w 1500565"/>
                  <a:gd name="connsiteY7" fmla="*/ 990006 h 9900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00565" h="990006">
                    <a:moveTo>
                      <a:pt x="0" y="0"/>
                    </a:moveTo>
                    <a:lnTo>
                      <a:pt x="1500565" y="0"/>
                    </a:lnTo>
                    <a:lnTo>
                      <a:pt x="1500565" y="699241"/>
                    </a:lnTo>
                    <a:lnTo>
                      <a:pt x="1454656" y="699241"/>
                    </a:lnTo>
                    <a:lnTo>
                      <a:pt x="1454656" y="958222"/>
                    </a:lnTo>
                    <a:lnTo>
                      <a:pt x="1500565" y="958222"/>
                    </a:lnTo>
                    <a:lnTo>
                      <a:pt x="1500565" y="990006"/>
                    </a:lnTo>
                    <a:lnTo>
                      <a:pt x="0" y="990006"/>
                    </a:lnTo>
                    <a:close/>
                  </a:path>
                </a:pathLst>
              </a:custGeom>
            </p:spPr>
          </p:pic>
        </p:grpSp>
      </p:grpSp>
      <p:sp>
        <p:nvSpPr>
          <p:cNvPr id="37" name="สี่เหลี่ยมผืนผ้า: มุมมน 24">
            <a:extLst>
              <a:ext uri="{FF2B5EF4-FFF2-40B4-BE49-F238E27FC236}">
                <a16:creationId xmlns:a16="http://schemas.microsoft.com/office/drawing/2014/main" id="{D992C9EC-F489-4262-8A24-43469489E10F}"/>
              </a:ext>
            </a:extLst>
          </p:cNvPr>
          <p:cNvSpPr/>
          <p:nvPr/>
        </p:nvSpPr>
        <p:spPr>
          <a:xfrm>
            <a:off x="-19756" y="-67659"/>
            <a:ext cx="10160000" cy="1019691"/>
          </a:xfrm>
          <a:prstGeom prst="roundRect">
            <a:avLst/>
          </a:prstGeom>
          <a:noFill/>
          <a:ln>
            <a:noFill/>
          </a:ln>
          <a:scene3d>
            <a:camera prst="orthographicFront"/>
            <a:lightRig rig="threePt" dir="t"/>
          </a:scene3d>
          <a:sp3d>
            <a:bevelT w="139700" h="139700" prst="divot"/>
          </a:sp3d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rtlCol="0" anchor="t"/>
          <a:lstStyle/>
          <a:p>
            <a:pPr>
              <a:lnSpc>
                <a:spcPct val="120000"/>
              </a:lnSpc>
            </a:pPr>
            <a:r>
              <a:rPr lang="th-TH" sz="1300" b="1" dirty="0" smtClean="0">
                <a:solidFill>
                  <a:schemeClr val="bg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4.4 </a:t>
            </a:r>
            <a:r>
              <a:rPr lang="th-TH" sz="1300" b="1" dirty="0">
                <a:solidFill>
                  <a:schemeClr val="bg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รายงานผลการดำเนินงานตามตัวชี้วัดที่ 5.1 บทบาทคณะกรรมการบริหารเงิน</a:t>
            </a:r>
            <a:br>
              <a:rPr lang="th-TH" sz="1300" b="1" dirty="0">
                <a:solidFill>
                  <a:schemeClr val="bg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</a:br>
            <a:r>
              <a:rPr lang="th-TH" sz="1300" b="1" dirty="0">
                <a:solidFill>
                  <a:schemeClr val="bg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ทุนหมุนเวียน เรื่อง สรุปผลการดำเนินงานกองทุนพัฒนาบทบาทสตรี ประจำปี 2566 </a:t>
            </a:r>
            <a:br>
              <a:rPr lang="th-TH" sz="1300" b="1" dirty="0">
                <a:solidFill>
                  <a:schemeClr val="bg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</a:br>
            <a:r>
              <a:rPr lang="th-TH" sz="1300" b="1" dirty="0">
                <a:solidFill>
                  <a:schemeClr val="bg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สิ้นไตรมาส 2 (มกราคม - มีนาคม </a:t>
            </a:r>
            <a:r>
              <a:rPr lang="th-TH" sz="1300" b="1" dirty="0" smtClean="0">
                <a:solidFill>
                  <a:schemeClr val="bg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2566)</a:t>
            </a:r>
            <a:endParaRPr lang="en-US" sz="1300" b="1" dirty="0">
              <a:solidFill>
                <a:schemeClr val="bg1"/>
              </a:solidFill>
              <a:latin typeface="Chulabhorn Likit Text" panose="00000500000000000000" pitchFamily="50" charset="-34"/>
              <a:cs typeface="Chulabhorn Likit Text" panose="00000500000000000000" pitchFamily="50" charset="-34"/>
            </a:endParaRPr>
          </a:p>
          <a:p>
            <a:pPr algn="ctr">
              <a:lnSpc>
                <a:spcPct val="130000"/>
              </a:lnSpc>
            </a:pPr>
            <a:endParaRPr lang="en-GB" sz="1300" b="1" dirty="0">
              <a:solidFill>
                <a:schemeClr val="bg1"/>
              </a:solidFill>
              <a:latin typeface="Chulabhorn Likit Text" panose="00000500000000000000" pitchFamily="50" charset="-34"/>
              <a:cs typeface="Chulabhorn Likit Text" panose="00000500000000000000" pitchFamily="50" charset="-34"/>
            </a:endParaRPr>
          </a:p>
        </p:txBody>
      </p:sp>
      <p:pic>
        <p:nvPicPr>
          <p:cNvPr id="36" name="รูปภาพ 25"/>
          <p:cNvPicPr>
            <a:picLocks noChangeAspect="1"/>
          </p:cNvPicPr>
          <p:nvPr/>
        </p:nvPicPr>
        <p:blipFill>
          <a:blip r:embed="rId8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11875" y="941085"/>
            <a:ext cx="1107815" cy="1164820"/>
          </a:xfrm>
          <a:prstGeom prst="rect">
            <a:avLst/>
          </a:prstGeom>
        </p:spPr>
      </p:pic>
      <p:sp>
        <p:nvSpPr>
          <p:cNvPr id="38" name="สี่เหลี่ยมผืนผ้ามุมมน 17"/>
          <p:cNvSpPr/>
          <p:nvPr/>
        </p:nvSpPr>
        <p:spPr>
          <a:xfrm>
            <a:off x="1847330" y="1044183"/>
            <a:ext cx="1821793" cy="455448"/>
          </a:xfrm>
          <a:prstGeom prst="roundRect">
            <a:avLst/>
          </a:prstGeom>
          <a:solidFill>
            <a:srgbClr val="F8C1DA"/>
          </a:solidFill>
          <a:scene3d>
            <a:camera prst="orthographicFront"/>
            <a:lightRig rig="threePt" dir="t"/>
          </a:scene3d>
          <a:sp3d>
            <a:bevelT w="114300" prst="artDeco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th-TH" sz="1400" b="1" dirty="0">
                <a:solidFill>
                  <a:schemeClr val="tx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1. ด้านการเงิน</a:t>
            </a:r>
          </a:p>
        </p:txBody>
      </p:sp>
      <p:sp>
        <p:nvSpPr>
          <p:cNvPr id="39" name="กล่องข้อความ 19"/>
          <p:cNvSpPr txBox="1"/>
          <p:nvPr/>
        </p:nvSpPr>
        <p:spPr>
          <a:xfrm>
            <a:off x="709488" y="1909842"/>
            <a:ext cx="4120036" cy="105259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30000"/>
              </a:lnSpc>
            </a:pPr>
            <a:r>
              <a:rPr lang="th-TH" sz="1200" b="1" dirty="0"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1.1 การเบิกจ่ายงบประมาณประจำปีงบประมาณ พ.ศ. 2566</a:t>
            </a:r>
          </a:p>
          <a:p>
            <a:pPr>
              <a:lnSpc>
                <a:spcPct val="130000"/>
              </a:lnSpc>
            </a:pPr>
            <a:r>
              <a:rPr lang="th-TH" sz="1200" b="1" dirty="0"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งบประมาณ จำนวน </a:t>
            </a:r>
            <a:r>
              <a:rPr lang="th-TH" sz="1200" b="1" dirty="0" smtClean="0"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961,432,950.00 </a:t>
            </a:r>
            <a:r>
              <a:rPr lang="th-TH" sz="1200" b="1" dirty="0"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บาท </a:t>
            </a:r>
            <a:br>
              <a:rPr lang="th-TH" sz="1200" b="1" dirty="0">
                <a:latin typeface="Chulabhorn Likit Text" panose="00000500000000000000" pitchFamily="50" charset="-34"/>
                <a:cs typeface="Chulabhorn Likit Text" panose="00000500000000000000" pitchFamily="50" charset="-34"/>
              </a:rPr>
            </a:br>
            <a:r>
              <a:rPr lang="th-TH" sz="1200" b="1" dirty="0"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ผลเบิกจ่ายงบประมาณ จำนวน 544,427,665.47 บาท  </a:t>
            </a:r>
            <a:br>
              <a:rPr lang="th-TH" sz="1200" b="1" dirty="0">
                <a:latin typeface="Chulabhorn Likit Text" panose="00000500000000000000" pitchFamily="50" charset="-34"/>
                <a:cs typeface="Chulabhorn Likit Text" panose="00000500000000000000" pitchFamily="50" charset="-34"/>
              </a:rPr>
            </a:br>
            <a:r>
              <a:rPr lang="th-TH" sz="1200" b="1" dirty="0"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คิดเป็นร้อยละ </a:t>
            </a:r>
            <a:r>
              <a:rPr lang="th-TH" sz="1200" b="1" dirty="0" smtClean="0"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56.63</a:t>
            </a:r>
            <a:endParaRPr lang="th-TH" sz="1200" b="1" dirty="0">
              <a:latin typeface="Chulabhorn Likit Text" panose="00000500000000000000" pitchFamily="50" charset="-34"/>
              <a:cs typeface="Chulabhorn Likit Text" panose="00000500000000000000" pitchFamily="50" charset="-34"/>
            </a:endParaRPr>
          </a:p>
        </p:txBody>
      </p:sp>
      <p:sp>
        <p:nvSpPr>
          <p:cNvPr id="40" name="กล่องข้อความ 2">
            <a:extLst>
              <a:ext uri="{FF2B5EF4-FFF2-40B4-BE49-F238E27FC236}">
                <a16:creationId xmlns:a16="http://schemas.microsoft.com/office/drawing/2014/main" id="{24ED42E5-B381-0AB5-ADA3-8AD036F6C0E3}"/>
              </a:ext>
            </a:extLst>
          </p:cNvPr>
          <p:cNvSpPr txBox="1"/>
          <p:nvPr/>
        </p:nvSpPr>
        <p:spPr>
          <a:xfrm>
            <a:off x="4584585" y="1580430"/>
            <a:ext cx="5386797" cy="187205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  <a:tabLst>
                <a:tab pos="810260" algn="l"/>
                <a:tab pos="1049020" algn="l"/>
                <a:tab pos="1235710" algn="l"/>
                <a:tab pos="1530350" algn="l"/>
                <a:tab pos="1710690" algn="l"/>
              </a:tabLst>
            </a:pPr>
            <a:r>
              <a:rPr lang="th-TH" sz="1200" b="1" kern="0" dirty="0">
                <a:latin typeface="Chulabhorn Likit Text" panose="00000500000000000000" pitchFamily="50" charset="-34"/>
                <a:ea typeface="Calibri" panose="020F0502020204030204" pitchFamily="34" charset="0"/>
                <a:cs typeface="Chulabhorn Likit Text" panose="00000500000000000000" pitchFamily="50" charset="-34"/>
              </a:rPr>
              <a:t>1.2 </a:t>
            </a:r>
            <a:r>
              <a:rPr lang="th-TH" sz="1200" b="1" kern="0" dirty="0">
                <a:effectLst/>
                <a:latin typeface="Chulabhorn Likit Text" panose="00000500000000000000" pitchFamily="50" charset="-34"/>
                <a:ea typeface="Calibri" panose="020F0502020204030204" pitchFamily="34" charset="0"/>
                <a:cs typeface="Chulabhorn Likit Text" panose="00000500000000000000" pitchFamily="50" charset="-34"/>
              </a:rPr>
              <a:t>การบริหารจัดการหนี้กองทุนพัฒนาบทบาทสตรี </a:t>
            </a:r>
          </a:p>
          <a:p>
            <a:pPr>
              <a:lnSpc>
                <a:spcPct val="130000"/>
              </a:lnSpc>
              <a:tabLst>
                <a:tab pos="810260" algn="l"/>
                <a:tab pos="1049020" algn="l"/>
                <a:tab pos="1235710" algn="l"/>
                <a:tab pos="1530350" algn="l"/>
                <a:tab pos="1710690" algn="l"/>
              </a:tabLst>
            </a:pPr>
            <a:r>
              <a:rPr lang="th-TH" sz="1200" b="1" kern="0" dirty="0">
                <a:effectLst/>
                <a:latin typeface="Chulabhorn Likit Text" panose="00000500000000000000" pitchFamily="50" charset="-34"/>
                <a:ea typeface="Times New Roman" panose="02020603050405020304" pitchFamily="18" charset="0"/>
                <a:cs typeface="Chulabhorn Likit Text" panose="00000500000000000000" pitchFamily="50" charset="-34"/>
              </a:rPr>
              <a:t>จำนวน </a:t>
            </a:r>
            <a:r>
              <a:rPr lang="th-TH" sz="1200" b="1" kern="0" dirty="0">
                <a:latin typeface="Chulabhorn Likit Text" panose="00000500000000000000" pitchFamily="50" charset="-34"/>
                <a:ea typeface="Times New Roman" panose="02020603050405020304" pitchFamily="18" charset="0"/>
                <a:cs typeface="Chulabhorn Likit Text" panose="00000500000000000000" pitchFamily="50" charset="-34"/>
              </a:rPr>
              <a:t>162,357 โครงการ </a:t>
            </a:r>
            <a:r>
              <a:rPr lang="th-TH" sz="1200" b="1" kern="0" dirty="0">
                <a:effectLst/>
                <a:latin typeface="Chulabhorn Likit Text" panose="00000500000000000000" pitchFamily="50" charset="-34"/>
                <a:ea typeface="Times New Roman" panose="02020603050405020304" pitchFamily="18" charset="0"/>
                <a:cs typeface="Chulabhorn Likit Text" panose="00000500000000000000" pitchFamily="50" charset="-34"/>
              </a:rPr>
              <a:t>ปล่อยเงินให้กู้ยืม จำนวน </a:t>
            </a:r>
            <a:r>
              <a:rPr lang="th-TH" sz="1200" b="1" kern="0" dirty="0">
                <a:latin typeface="Chulabhorn Likit Text" panose="00000500000000000000" pitchFamily="50" charset="-34"/>
                <a:ea typeface="Times New Roman" panose="02020603050405020304" pitchFamily="18" charset="0"/>
                <a:cs typeface="Chulabhorn Likit Text" panose="00000500000000000000" pitchFamily="50" charset="-34"/>
              </a:rPr>
              <a:t>16,409,956,840.69 บาท </a:t>
            </a:r>
            <a:endParaRPr lang="th-TH" sz="1200" b="1" kern="0" dirty="0">
              <a:effectLst/>
              <a:latin typeface="Chulabhorn Likit Text" panose="00000500000000000000" pitchFamily="50" charset="-34"/>
              <a:ea typeface="Times New Roman" panose="02020603050405020304" pitchFamily="18" charset="0"/>
              <a:cs typeface="Chulabhorn Likit Text" panose="00000500000000000000" pitchFamily="50" charset="-34"/>
            </a:endParaRPr>
          </a:p>
          <a:p>
            <a:pPr>
              <a:lnSpc>
                <a:spcPct val="130000"/>
              </a:lnSpc>
              <a:tabLst>
                <a:tab pos="810260" algn="l"/>
                <a:tab pos="1049020" algn="l"/>
                <a:tab pos="1235710" algn="l"/>
                <a:tab pos="1530350" algn="l"/>
                <a:tab pos="1710690" algn="l"/>
              </a:tabLst>
            </a:pPr>
            <a:r>
              <a:rPr lang="th-TH" sz="1200" b="1" kern="0" dirty="0">
                <a:effectLst/>
                <a:latin typeface="Chulabhorn Likit Text" panose="00000500000000000000" pitchFamily="50" charset="-34"/>
                <a:ea typeface="Times New Roman" panose="02020603050405020304" pitchFamily="18" charset="0"/>
                <a:cs typeface="Chulabhorn Likit Text" panose="00000500000000000000" pitchFamily="50" charset="-34"/>
              </a:rPr>
              <a:t>ชำระคืน จำนวน </a:t>
            </a:r>
            <a:r>
              <a:rPr lang="th-TH" sz="1200" b="1" kern="0" spc="-30" dirty="0">
                <a:latin typeface="Chulabhorn Likit Text" panose="00000500000000000000" pitchFamily="50" charset="-34"/>
                <a:ea typeface="Times New Roman" panose="02020603050405020304" pitchFamily="18" charset="0"/>
                <a:cs typeface="Chulabhorn Likit Text" panose="00000500000000000000" pitchFamily="50" charset="-34"/>
              </a:rPr>
              <a:t>12,644,361,303.26 บาท </a:t>
            </a:r>
            <a:endParaRPr lang="th-TH" sz="1200" b="1" kern="0" spc="-30" dirty="0">
              <a:effectLst/>
              <a:latin typeface="Chulabhorn Likit Text" panose="00000500000000000000" pitchFamily="50" charset="-34"/>
              <a:ea typeface="Times New Roman" panose="02020603050405020304" pitchFamily="18" charset="0"/>
              <a:cs typeface="Chulabhorn Likit Text" panose="00000500000000000000" pitchFamily="50" charset="-34"/>
            </a:endParaRPr>
          </a:p>
          <a:p>
            <a:pPr>
              <a:lnSpc>
                <a:spcPct val="130000"/>
              </a:lnSpc>
              <a:tabLst>
                <a:tab pos="810260" algn="l"/>
                <a:tab pos="1049020" algn="l"/>
                <a:tab pos="1235710" algn="l"/>
                <a:tab pos="1530350" algn="l"/>
                <a:tab pos="1710690" algn="l"/>
              </a:tabLst>
            </a:pPr>
            <a:r>
              <a:rPr lang="th-TH" sz="1200" b="1" kern="0" spc="-30" dirty="0">
                <a:effectLst/>
                <a:latin typeface="Chulabhorn Likit Text" panose="00000500000000000000" pitchFamily="50" charset="-34"/>
                <a:ea typeface="Times New Roman" panose="02020603050405020304" pitchFamily="18" charset="0"/>
                <a:cs typeface="Chulabhorn Likit Text" panose="00000500000000000000" pitchFamily="50" charset="-34"/>
              </a:rPr>
              <a:t>ลูกหนี้คงเหลือ </a:t>
            </a:r>
            <a:r>
              <a:rPr lang="th-TH" sz="1200" b="1" kern="0" spc="-30" dirty="0" smtClean="0">
                <a:latin typeface="Chulabhorn Likit Text" panose="00000500000000000000" pitchFamily="50" charset="-34"/>
                <a:ea typeface="Times New Roman" panose="02020603050405020304" pitchFamily="18" charset="0"/>
                <a:cs typeface="Chulabhorn Likit Text" panose="00000500000000000000" pitchFamily="50" charset="-34"/>
              </a:rPr>
              <a:t>จำนวน 4,533,286,233.35 </a:t>
            </a:r>
            <a:r>
              <a:rPr lang="th-TH" sz="1200" b="1" kern="0" spc="-30" dirty="0">
                <a:latin typeface="Chulabhorn Likit Text" panose="00000500000000000000" pitchFamily="50" charset="-34"/>
                <a:ea typeface="Times New Roman" panose="02020603050405020304" pitchFamily="18" charset="0"/>
                <a:cs typeface="Chulabhorn Likit Text" panose="00000500000000000000" pitchFamily="50" charset="-34"/>
              </a:rPr>
              <a:t>บาท </a:t>
            </a:r>
            <a:r>
              <a:rPr lang="th-TH" sz="1200" b="1" kern="0" spc="-30" dirty="0">
                <a:effectLst/>
                <a:latin typeface="Chulabhorn Likit Text" panose="00000500000000000000" pitchFamily="50" charset="-34"/>
                <a:ea typeface="Times New Roman" panose="02020603050405020304" pitchFamily="18" charset="0"/>
                <a:cs typeface="Chulabhorn Likit Text" panose="00000500000000000000" pitchFamily="50" charset="-34"/>
              </a:rPr>
              <a:t>แยกเป็น หนี้ยังไม่ถึงกำหนดชำระ</a:t>
            </a:r>
            <a:r>
              <a:rPr lang="th-TH" sz="1200" b="1" kern="0" dirty="0">
                <a:effectLst/>
                <a:latin typeface="Chulabhorn Likit Text" panose="00000500000000000000" pitchFamily="50" charset="-34"/>
                <a:ea typeface="Times New Roman" panose="02020603050405020304" pitchFamily="18" charset="0"/>
                <a:cs typeface="Chulabhorn Likit Text" panose="00000500000000000000" pitchFamily="50" charset="-34"/>
              </a:rPr>
              <a:t> </a:t>
            </a:r>
            <a:br>
              <a:rPr lang="th-TH" sz="1200" b="1" kern="0" dirty="0">
                <a:effectLst/>
                <a:latin typeface="Chulabhorn Likit Text" panose="00000500000000000000" pitchFamily="50" charset="-34"/>
                <a:ea typeface="Times New Roman" panose="02020603050405020304" pitchFamily="18" charset="0"/>
                <a:cs typeface="Chulabhorn Likit Text" panose="00000500000000000000" pitchFamily="50" charset="-34"/>
              </a:rPr>
            </a:br>
            <a:r>
              <a:rPr lang="th-TH" sz="1200" b="1" kern="0" dirty="0">
                <a:effectLst/>
                <a:latin typeface="Chulabhorn Likit Text" panose="00000500000000000000" pitchFamily="50" charset="-34"/>
                <a:ea typeface="Times New Roman" panose="02020603050405020304" pitchFamily="18" charset="0"/>
                <a:cs typeface="Chulabhorn Likit Text" panose="00000500000000000000" pitchFamily="50" charset="-34"/>
              </a:rPr>
              <a:t>จำนวน </a:t>
            </a:r>
            <a:r>
              <a:rPr lang="en-US" sz="1200" b="1" kern="0" dirty="0">
                <a:latin typeface="Chulabhorn Likit Text" panose="00000500000000000000" pitchFamily="50" charset="-34"/>
                <a:ea typeface="Times New Roman" panose="02020603050405020304" pitchFamily="18" charset="0"/>
                <a:cs typeface="Chulabhorn Likit Text" panose="00000500000000000000" pitchFamily="50" charset="-34"/>
              </a:rPr>
              <a:t>2,494,824,968.81 </a:t>
            </a:r>
            <a:r>
              <a:rPr lang="th-TH" sz="1200" b="1" kern="0" dirty="0" smtClean="0">
                <a:effectLst/>
                <a:latin typeface="Chulabhorn Likit Text" panose="00000500000000000000" pitchFamily="50" charset="-34"/>
                <a:ea typeface="Times New Roman" panose="02020603050405020304" pitchFamily="18" charset="0"/>
                <a:cs typeface="Chulabhorn Likit Text" panose="00000500000000000000" pitchFamily="50" charset="-34"/>
              </a:rPr>
              <a:t>บาท </a:t>
            </a:r>
            <a:r>
              <a:rPr lang="th-TH" sz="1200" b="1" kern="0" dirty="0">
                <a:effectLst/>
                <a:latin typeface="Chulabhorn Likit Text" panose="00000500000000000000" pitchFamily="50" charset="-34"/>
                <a:ea typeface="Times New Roman" panose="02020603050405020304" pitchFamily="18" charset="0"/>
                <a:cs typeface="Chulabhorn Likit Text" panose="00000500000000000000" pitchFamily="50" charset="-34"/>
              </a:rPr>
              <a:t>คิดเป็นร้อยละ </a:t>
            </a:r>
            <a:r>
              <a:rPr lang="th-TH" sz="1200" b="1" kern="0" dirty="0" smtClean="0">
                <a:latin typeface="Chulabhorn Likit Text" panose="00000500000000000000" pitchFamily="50" charset="-34"/>
                <a:ea typeface="Times New Roman" panose="02020603050405020304" pitchFamily="18" charset="0"/>
                <a:cs typeface="Chulabhorn Likit Text" panose="00000500000000000000" pitchFamily="50" charset="-34"/>
              </a:rPr>
              <a:t>55.03</a:t>
            </a:r>
            <a:br>
              <a:rPr lang="th-TH" sz="1200" b="1" kern="0" dirty="0" smtClean="0">
                <a:latin typeface="Chulabhorn Likit Text" panose="00000500000000000000" pitchFamily="50" charset="-34"/>
                <a:ea typeface="Times New Roman" panose="02020603050405020304" pitchFamily="18" charset="0"/>
                <a:cs typeface="Chulabhorn Likit Text" panose="00000500000000000000" pitchFamily="50" charset="-34"/>
              </a:rPr>
            </a:br>
            <a:r>
              <a:rPr lang="th-TH" sz="1200" b="1" kern="0" dirty="0" smtClean="0">
                <a:effectLst/>
                <a:latin typeface="Chulabhorn Likit Text" panose="00000500000000000000" pitchFamily="50" charset="-34"/>
                <a:ea typeface="Times New Roman" panose="02020603050405020304" pitchFamily="18" charset="0"/>
                <a:cs typeface="Chulabhorn Likit Text" panose="00000500000000000000" pitchFamily="50" charset="-34"/>
              </a:rPr>
              <a:t>หนี้ดำเนินคดี </a:t>
            </a:r>
            <a:r>
              <a:rPr lang="th-TH" sz="1200" b="1" kern="0" dirty="0">
                <a:latin typeface="Chulabhorn Likit Text" panose="00000500000000000000" pitchFamily="50" charset="-34"/>
                <a:ea typeface="Times New Roman" panose="02020603050405020304" pitchFamily="18" charset="0"/>
                <a:cs typeface="Chulabhorn Likit Text" panose="00000500000000000000" pitchFamily="50" charset="-34"/>
              </a:rPr>
              <a:t>จำนวน 131,953,946.02 บาท </a:t>
            </a:r>
            <a:r>
              <a:rPr lang="th-TH" sz="1200" b="1" kern="0" dirty="0" smtClean="0">
                <a:effectLst/>
                <a:latin typeface="Chulabhorn Likit Text" panose="00000500000000000000" pitchFamily="50" charset="-34"/>
                <a:ea typeface="Times New Roman" panose="02020603050405020304" pitchFamily="18" charset="0"/>
                <a:cs typeface="Chulabhorn Likit Text" panose="00000500000000000000" pitchFamily="50" charset="-34"/>
              </a:rPr>
              <a:t>คิดเป็นร้อยละ 2.91 </a:t>
            </a:r>
          </a:p>
          <a:p>
            <a:pPr>
              <a:tabLst>
                <a:tab pos="810260" algn="l"/>
                <a:tab pos="1049020" algn="l"/>
                <a:tab pos="1235710" algn="l"/>
                <a:tab pos="1530350" algn="l"/>
                <a:tab pos="1710690" algn="l"/>
              </a:tabLst>
            </a:pPr>
            <a:r>
              <a:rPr lang="th-TH" sz="1200" b="1" kern="0" dirty="0" smtClean="0">
                <a:effectLst/>
                <a:latin typeface="Chulabhorn Likit Text" panose="00000500000000000000" pitchFamily="50" charset="-34"/>
                <a:ea typeface="Times New Roman" panose="02020603050405020304" pitchFamily="18" charset="0"/>
                <a:cs typeface="Chulabhorn Likit Text" panose="00000500000000000000" pitchFamily="50" charset="-34"/>
              </a:rPr>
              <a:t>หนี้เกินกำหนดชำระ </a:t>
            </a:r>
            <a:r>
              <a:rPr lang="th-TH" sz="1200" b="1" kern="0" dirty="0">
                <a:latin typeface="Chulabhorn Likit Text" panose="00000500000000000000" pitchFamily="50" charset="-34"/>
                <a:ea typeface="Times New Roman" panose="02020603050405020304" pitchFamily="18" charset="0"/>
                <a:cs typeface="Chulabhorn Likit Text" panose="00000500000000000000" pitchFamily="50" charset="-34"/>
              </a:rPr>
              <a:t>จำนวน 1,138,816,622.60 บาท </a:t>
            </a:r>
            <a:r>
              <a:rPr lang="th-TH" sz="1200" b="1" kern="0" dirty="0" smtClean="0">
                <a:effectLst/>
                <a:latin typeface="Chulabhorn Likit Text" panose="00000500000000000000" pitchFamily="50" charset="-34"/>
                <a:ea typeface="Times New Roman" panose="02020603050405020304" pitchFamily="18" charset="0"/>
                <a:cs typeface="Chulabhorn Likit Text" panose="00000500000000000000" pitchFamily="50" charset="-34"/>
              </a:rPr>
              <a:t>คิดเป็นร้อยละ 25.12</a:t>
            </a:r>
            <a:r>
              <a:rPr lang="th-TH" sz="1200" dirty="0" smtClean="0">
                <a:solidFill>
                  <a:srgbClr val="000000"/>
                </a:solidFill>
                <a:effectLst/>
                <a:latin typeface="Chulabhorn Likit Text" panose="00000500000000000000" pitchFamily="50" charset="-34"/>
                <a:ea typeface="Calibri" panose="020F0502020204030204" pitchFamily="34" charset="0"/>
                <a:cs typeface="Chulabhorn Likit Text" panose="00000500000000000000" pitchFamily="50" charset="-34"/>
              </a:rPr>
              <a:t>	</a:t>
            </a:r>
            <a:r>
              <a:rPr lang="th-TH" sz="1800" dirty="0" smtClean="0">
                <a:solidFill>
                  <a:srgbClr val="000000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  <a:cs typeface="Chulabhorn Likit Text Light๙" panose="00000400000000000000" pitchFamily="2" charset="-34"/>
              </a:rPr>
              <a:t>   </a:t>
            </a:r>
            <a:endParaRPr lang="en-US" sz="1800" dirty="0">
              <a:effectLst/>
              <a:latin typeface="Calibri" panose="020F0502020204030204" pitchFamily="34" charset="0"/>
              <a:ea typeface="Calibri" panose="020F0502020204030204" pitchFamily="34" charset="0"/>
              <a:cs typeface="Cordia New" panose="020B0304020202020204" pitchFamily="34" charset="-34"/>
            </a:endParaRPr>
          </a:p>
        </p:txBody>
      </p:sp>
    </p:spTree>
    <p:extLst>
      <p:ext uri="{BB962C8B-B14F-4D97-AF65-F5344CB8AC3E}">
        <p14:creationId xmlns:p14="http://schemas.microsoft.com/office/powerpoint/2010/main" val="3105673677"/>
      </p:ext>
    </p:extLst>
  </p:cSld>
  <p:clrMapOvr>
    <a:masterClrMapping/>
  </p:clrMapOvr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กล่องข้อความ 24"/>
          <p:cNvSpPr txBox="1"/>
          <p:nvPr/>
        </p:nvSpPr>
        <p:spPr>
          <a:xfrm>
            <a:off x="5268965" y="1570661"/>
            <a:ext cx="4618879" cy="18708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thaiDist">
              <a:lnSpc>
                <a:spcPct val="107000"/>
              </a:lnSpc>
              <a:spcAft>
                <a:spcPts val="800"/>
              </a:spcAft>
            </a:pPr>
            <a:r>
              <a:rPr lang="th-TH" sz="1200" b="1" dirty="0">
                <a:solidFill>
                  <a:srgbClr val="002060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โครงการประชุมเชิงปฏิบัติการทบทวนและขับเคลื่อนแผนยุทธศาสตร์การบริหารทรัพยากรบุคคล ประจำปีบัญชี 2567 โดยมีวัตถุประสงค์เพื่อทบทวนแผนยุทธศาสตร์การบริหารทรัพยากรบุคคล กองทุนพัฒนาบทบาทสตรี    กรมการพัฒนาชุน พ.ศ.2567 - 2570 และจัดทำแผนปฏิบัติการบริหารทรัพยากรบุคคล กองทุนพัฒนาบทบาทสตรี ประจำปีบัญชี 2567 และเพื่อให้บุคลากรของสำนักงานกองทุนพัฒนาบทบาทสตรี สามารถนำแผนยุทธศาสตร์ การบริหารทรัพยากรบุคคล ไปใช้ขับเคลื่อนการดำเนินงานของกองทุนพัฒนาบทบาทสตรีได้อย่างมีประสิทธิภาพ</a:t>
            </a:r>
            <a:r>
              <a:rPr lang="th-TH" sz="1200" spc="-10" dirty="0">
                <a:effectLst/>
                <a:latin typeface="Chulabhorn Likit Text" panose="00000500000000000000" pitchFamily="50" charset="-34"/>
                <a:ea typeface="Calibri" panose="020F0502020204030204" pitchFamily="34" charset="0"/>
                <a:cs typeface="Chulabhorn Likit Text" panose="00000500000000000000" pitchFamily="50" charset="-34"/>
              </a:rPr>
              <a:t>	</a:t>
            </a:r>
            <a:endParaRPr lang="en-US" sz="1200" b="1" dirty="0">
              <a:solidFill>
                <a:srgbClr val="002060"/>
              </a:solidFill>
              <a:latin typeface="Chulabhorn Likit Text" panose="00000500000000000000" pitchFamily="50" charset="-34"/>
              <a:cs typeface="Chulabhorn Likit Text" panose="00000500000000000000" pitchFamily="50" charset="-34"/>
            </a:endParaRPr>
          </a:p>
        </p:txBody>
      </p:sp>
      <p:sp>
        <p:nvSpPr>
          <p:cNvPr id="28" name="สี่เหลี่ยมผืนผ้ามุมมน 27"/>
          <p:cNvSpPr/>
          <p:nvPr/>
        </p:nvSpPr>
        <p:spPr>
          <a:xfrm>
            <a:off x="877070" y="1079362"/>
            <a:ext cx="2816297" cy="388293"/>
          </a:xfrm>
          <a:prstGeom prst="roundRect">
            <a:avLst/>
          </a:prstGeom>
          <a:solidFill>
            <a:srgbClr val="F8C1DA"/>
          </a:solidFill>
          <a:scene3d>
            <a:camera prst="orthographicFront"/>
            <a:lightRig rig="threePt" dir="t"/>
          </a:scene3d>
          <a:sp3d>
            <a:bevelT w="114300" prst="artDeco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lnSpc>
                <a:spcPct val="150000"/>
              </a:lnSpc>
            </a:pPr>
            <a:r>
              <a:rPr lang="th-TH" sz="1400" b="1" dirty="0">
                <a:solidFill>
                  <a:srgbClr val="002060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3. ด้านระบบบริหารความเสี่ยง</a:t>
            </a:r>
          </a:p>
        </p:txBody>
      </p:sp>
      <p:sp>
        <p:nvSpPr>
          <p:cNvPr id="31" name="กล่องข้อความ 30"/>
          <p:cNvSpPr txBox="1"/>
          <p:nvPr/>
        </p:nvSpPr>
        <p:spPr>
          <a:xfrm>
            <a:off x="162910" y="4413451"/>
            <a:ext cx="4609707" cy="129266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30000"/>
              </a:lnSpc>
            </a:pPr>
            <a:r>
              <a:rPr lang="th-TH" sz="1200" b="1" dirty="0">
                <a:solidFill>
                  <a:srgbClr val="002060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4.1 การพัฒนาระบบรายงานลูกหนี้ของจังหวัด/กรุงเทพมหานคร</a:t>
            </a:r>
          </a:p>
          <a:p>
            <a:pPr algn="thaiDist">
              <a:lnSpc>
                <a:spcPct val="130000"/>
              </a:lnSpc>
            </a:pPr>
            <a:r>
              <a:rPr lang="th-TH" sz="1200" b="1" dirty="0">
                <a:solidFill>
                  <a:srgbClr val="002060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4.2 รายงานสารสนเทศสรุปข้อมูลการชำระคืนผ่าน </a:t>
            </a:r>
            <a:r>
              <a:rPr lang="en-US" sz="1200" b="1" dirty="0">
                <a:solidFill>
                  <a:srgbClr val="002060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BILL PAYMENT</a:t>
            </a:r>
            <a:r>
              <a:rPr lang="th-TH" sz="1200" b="1" dirty="0">
                <a:solidFill>
                  <a:srgbClr val="002060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 ระหว่างเดือนมกราคม - มีนาคม 2566 จำนวน 3 ธนาคาร ได้แก่ ธนาคารออมสิน</a:t>
            </a:r>
            <a:r>
              <a:rPr lang="th-TH" sz="1200" b="1" dirty="0" smtClean="0">
                <a:solidFill>
                  <a:srgbClr val="002060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,ธนาคาร</a:t>
            </a:r>
            <a:r>
              <a:rPr lang="th-TH" sz="1200" b="1" dirty="0">
                <a:solidFill>
                  <a:srgbClr val="002060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เพื่อการเกษตรและสหกรณ์การเกษตร</a:t>
            </a:r>
            <a:r>
              <a:rPr lang="th-TH" sz="1200" dirty="0"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 </a:t>
            </a:r>
            <a:r>
              <a:rPr lang="th-TH" sz="1200" dirty="0" smtClean="0"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/>
            </a:r>
            <a:br>
              <a:rPr lang="th-TH" sz="1200" dirty="0" smtClean="0">
                <a:latin typeface="Chulabhorn Likit Text" panose="00000500000000000000" pitchFamily="50" charset="-34"/>
                <a:cs typeface="Chulabhorn Likit Text" panose="00000500000000000000" pitchFamily="50" charset="-34"/>
              </a:rPr>
            </a:br>
            <a:r>
              <a:rPr lang="th-TH" sz="1200" b="1" dirty="0" smtClean="0">
                <a:solidFill>
                  <a:srgbClr val="002060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และธนาคารกรุงไทย จำนวน </a:t>
            </a:r>
            <a:r>
              <a:rPr lang="th-TH" sz="1200" b="1" dirty="0">
                <a:solidFill>
                  <a:srgbClr val="002060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452</a:t>
            </a:r>
            <a:r>
              <a:rPr lang="en-US" sz="1200" b="1" dirty="0">
                <a:solidFill>
                  <a:srgbClr val="002060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,883,087 </a:t>
            </a:r>
            <a:r>
              <a:rPr lang="th-TH" sz="1200" b="1" dirty="0">
                <a:solidFill>
                  <a:srgbClr val="002060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บาท</a:t>
            </a:r>
          </a:p>
        </p:txBody>
      </p:sp>
      <p:sp>
        <p:nvSpPr>
          <p:cNvPr id="27" name="สี่เหลี่ยมผืนผ้ามุมมน 26"/>
          <p:cNvSpPr/>
          <p:nvPr/>
        </p:nvSpPr>
        <p:spPr>
          <a:xfrm>
            <a:off x="5262238" y="1076572"/>
            <a:ext cx="3225872" cy="455448"/>
          </a:xfrm>
          <a:prstGeom prst="roundRect">
            <a:avLst/>
          </a:prstGeom>
          <a:solidFill>
            <a:srgbClr val="F8C1DA"/>
          </a:solidFill>
          <a:scene3d>
            <a:camera prst="orthographicFront"/>
            <a:lightRig rig="threePt" dir="t"/>
          </a:scene3d>
          <a:sp3d>
            <a:bevelT w="114300" prst="artDeco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lnSpc>
                <a:spcPct val="150000"/>
              </a:lnSpc>
            </a:pPr>
            <a:r>
              <a:rPr lang="th-TH" sz="1400" b="1" dirty="0">
                <a:solidFill>
                  <a:srgbClr val="002060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5. ด้านระบบบริหารทรัพยากรบุคคล</a:t>
            </a:r>
          </a:p>
        </p:txBody>
      </p:sp>
      <p:cxnSp>
        <p:nvCxnSpPr>
          <p:cNvPr id="13" name="ตัวเชื่อมต่อตรง 12"/>
          <p:cNvCxnSpPr/>
          <p:nvPr/>
        </p:nvCxnSpPr>
        <p:spPr>
          <a:xfrm>
            <a:off x="5109936" y="1304296"/>
            <a:ext cx="0" cy="4289485"/>
          </a:xfrm>
          <a:prstGeom prst="line">
            <a:avLst/>
          </a:prstGeom>
          <a:ln w="5715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3080" name="Picture 8" descr="Surinhospital"/>
          <p:cNvPicPr>
            <a:picLocks noChangeAspect="1" noChangeArrowheads="1"/>
          </p:cNvPicPr>
          <p:nvPr/>
        </p:nvPicPr>
        <p:blipFill>
          <a:blip r:embed="rId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28083" y="4651220"/>
            <a:ext cx="1935805" cy="942561"/>
          </a:xfrm>
          <a:prstGeom prst="rect">
            <a:avLst/>
          </a:prstGeom>
          <a:noFill/>
          <a:effectLst>
            <a:reflection blurRad="6350" stA="52000" endA="300" endPos="35000" dir="5400000" sy="-100000" algn="bl" rotWithShape="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8" name="สี่เหลี่ยมผืนผ้ามุมมน 17"/>
          <p:cNvSpPr/>
          <p:nvPr/>
        </p:nvSpPr>
        <p:spPr>
          <a:xfrm>
            <a:off x="214758" y="3906612"/>
            <a:ext cx="2545142" cy="358584"/>
          </a:xfrm>
          <a:prstGeom prst="roundRect">
            <a:avLst/>
          </a:prstGeom>
          <a:solidFill>
            <a:srgbClr val="F8C1DA"/>
          </a:solidFill>
          <a:scene3d>
            <a:camera prst="orthographicFront"/>
            <a:lightRig rig="threePt" dir="t"/>
          </a:scene3d>
          <a:sp3d>
            <a:bevelT w="114300" prst="artDeco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lnSpc>
                <a:spcPct val="150000"/>
              </a:lnSpc>
            </a:pPr>
            <a:r>
              <a:rPr lang="th-TH" sz="1400" b="1" dirty="0">
                <a:solidFill>
                  <a:srgbClr val="002060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4. ด้านระบบสารสนเทศ</a:t>
            </a:r>
          </a:p>
        </p:txBody>
      </p:sp>
      <p:cxnSp>
        <p:nvCxnSpPr>
          <p:cNvPr id="15" name="ตัวเชื่อมต่อตรง 14"/>
          <p:cNvCxnSpPr/>
          <p:nvPr/>
        </p:nvCxnSpPr>
        <p:spPr>
          <a:xfrm>
            <a:off x="409863" y="3610488"/>
            <a:ext cx="4700073" cy="0"/>
          </a:xfrm>
          <a:prstGeom prst="line">
            <a:avLst/>
          </a:prstGeom>
          <a:ln w="5715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3074" name="Picture 2" descr="การบริหารความเสี่ยงเบื้องต้น – องค์กรแห่งการเรียนรู้"/>
          <p:cNvPicPr>
            <a:picLocks noChangeAspect="1" noChangeArrowheads="1"/>
          </p:cNvPicPr>
          <p:nvPr/>
        </p:nvPicPr>
        <p:blipFill>
          <a:blip r:embed="rId3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5425" y="915788"/>
            <a:ext cx="678600" cy="668155"/>
          </a:xfrm>
          <a:prstGeom prst="rect">
            <a:avLst/>
          </a:prstGeom>
          <a:noFill/>
          <a:effectLst>
            <a:innerShdw blurRad="114300">
              <a:prstClr val="black"/>
            </a:inn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1" name="สี่เหลี่ยมผืนผ้ามุมมน 20"/>
          <p:cNvSpPr/>
          <p:nvPr/>
        </p:nvSpPr>
        <p:spPr>
          <a:xfrm>
            <a:off x="5247245" y="3529778"/>
            <a:ext cx="4823209" cy="964385"/>
          </a:xfrm>
          <a:prstGeom prst="roundRect">
            <a:avLst/>
          </a:prstGeom>
          <a:solidFill>
            <a:srgbClr val="F8C1DA"/>
          </a:solidFill>
          <a:scene3d>
            <a:camera prst="orthographicFront"/>
            <a:lightRig rig="threePt" dir="t"/>
          </a:scene3d>
          <a:sp3d>
            <a:bevelT w="114300" prst="artDeco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lnSpc>
                <a:spcPct val="150000"/>
              </a:lnSpc>
            </a:pPr>
            <a:r>
              <a:rPr lang="th-TH" sz="1400" b="1" dirty="0">
                <a:solidFill>
                  <a:srgbClr val="002060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ภาพรวมการประเมินผลการดำเนินงานทุนหมุนเวียน</a:t>
            </a:r>
            <a:br>
              <a:rPr lang="th-TH" sz="1400" b="1" dirty="0">
                <a:solidFill>
                  <a:srgbClr val="002060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</a:br>
            <a:r>
              <a:rPr lang="th-TH" sz="1400" b="1" dirty="0">
                <a:solidFill>
                  <a:srgbClr val="002060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ประจำปีบัญชี 2565 ไตรมาส 2  (มกราคม - มีนาคม 2566)</a:t>
            </a:r>
          </a:p>
          <a:p>
            <a:pPr algn="ctr">
              <a:lnSpc>
                <a:spcPct val="150000"/>
              </a:lnSpc>
            </a:pPr>
            <a:r>
              <a:rPr lang="th-TH" sz="1400" b="1" dirty="0">
                <a:solidFill>
                  <a:srgbClr val="002060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จำนวน 6 ด้าน 14 ตัวชี้วัด มีค่าคะแนนเฉลี่ย 1.3900</a:t>
            </a:r>
            <a:endParaRPr lang="th-TH" sz="1050" b="1" dirty="0">
              <a:solidFill>
                <a:srgbClr val="002060"/>
              </a:solidFill>
              <a:latin typeface="Chulabhorn Likit Text" panose="00000500000000000000" pitchFamily="50" charset="-34"/>
              <a:cs typeface="Chulabhorn Likit Text" panose="00000500000000000000" pitchFamily="50" charset="-34"/>
            </a:endParaRPr>
          </a:p>
        </p:txBody>
      </p:sp>
      <p:pic>
        <p:nvPicPr>
          <p:cNvPr id="3088" name="Picture 16" descr="https://ex95233.files.wordpress.com/2016/08/efd-group-globalized.png?w=820"/>
          <p:cNvPicPr>
            <a:picLocks noChangeAspect="1" noChangeArrowheads="1"/>
          </p:cNvPicPr>
          <p:nvPr/>
        </p:nvPicPr>
        <p:blipFill>
          <a:blip r:embed="rId4" cstate="hqprint">
            <a:clrChange>
              <a:clrFrom>
                <a:srgbClr val="FEFEFE"/>
              </a:clrFrom>
              <a:clrTo>
                <a:srgbClr val="FEFEFE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156088" y="3682598"/>
            <a:ext cx="874334" cy="753318"/>
          </a:xfrm>
          <a:prstGeom prst="rect">
            <a:avLst/>
          </a:prstGeom>
          <a:noFill/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6" name="Group 15"/>
          <p:cNvGrpSpPr/>
          <p:nvPr/>
        </p:nvGrpSpPr>
        <p:grpSpPr>
          <a:xfrm>
            <a:off x="-36281" y="-222288"/>
            <a:ext cx="10205749" cy="1607012"/>
            <a:chOff x="-36281" y="-222288"/>
            <a:chExt cx="10205749" cy="1607012"/>
          </a:xfrm>
        </p:grpSpPr>
        <p:grpSp>
          <p:nvGrpSpPr>
            <p:cNvPr id="17" name="กลุ่ม 52">
              <a:extLst>
                <a:ext uri="{FF2B5EF4-FFF2-40B4-BE49-F238E27FC236}">
                  <a16:creationId xmlns:a16="http://schemas.microsoft.com/office/drawing/2014/main" id="{84E5CB32-C22A-40FB-BE79-3F261B775F5E}"/>
                </a:ext>
              </a:extLst>
            </p:cNvPr>
            <p:cNvGrpSpPr/>
            <p:nvPr/>
          </p:nvGrpSpPr>
          <p:grpSpPr>
            <a:xfrm>
              <a:off x="-36281" y="-17123"/>
              <a:ext cx="10205749" cy="870909"/>
              <a:chOff x="-41176" y="-180236"/>
              <a:chExt cx="9185176" cy="783820"/>
            </a:xfrm>
          </p:grpSpPr>
          <p:sp>
            <p:nvSpPr>
              <p:cNvPr id="29" name="สี่เหลี่ยมผืนผ้า: มุมมน 48">
                <a:extLst>
                  <a:ext uri="{FF2B5EF4-FFF2-40B4-BE49-F238E27FC236}">
                    <a16:creationId xmlns:a16="http://schemas.microsoft.com/office/drawing/2014/main" id="{DCE62B95-9C16-4E87-82CC-AF99B1F01983}"/>
                  </a:ext>
                </a:extLst>
              </p:cNvPr>
              <p:cNvSpPr/>
              <p:nvPr/>
            </p:nvSpPr>
            <p:spPr>
              <a:xfrm>
                <a:off x="5692012" y="65211"/>
                <a:ext cx="3441748" cy="377690"/>
              </a:xfrm>
              <a:prstGeom prst="roundRect">
                <a:avLst/>
              </a:prstGeom>
              <a:gradFill flip="none" rotWithShape="1">
                <a:gsLst>
                  <a:gs pos="0">
                    <a:srgbClr val="8E7300"/>
                  </a:gs>
                  <a:gs pos="51000">
                    <a:srgbClr val="FFFFFF"/>
                  </a:gs>
                  <a:gs pos="76000">
                    <a:srgbClr val="BC9800"/>
                  </a:gs>
                  <a:gs pos="24000">
                    <a:srgbClr val="BC9800"/>
                  </a:gs>
                  <a:gs pos="100000">
                    <a:srgbClr val="9A7D00"/>
                  </a:gs>
                </a:gsLst>
                <a:lin ang="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2000"/>
              </a:p>
            </p:txBody>
          </p:sp>
          <p:sp>
            <p:nvSpPr>
              <p:cNvPr id="30" name="สี่เหลี่ยมผืนผ้า 47">
                <a:extLst>
                  <a:ext uri="{FF2B5EF4-FFF2-40B4-BE49-F238E27FC236}">
                    <a16:creationId xmlns:a16="http://schemas.microsoft.com/office/drawing/2014/main" id="{667204FE-3C1C-4980-AD32-890094B05AFC}"/>
                  </a:ext>
                </a:extLst>
              </p:cNvPr>
              <p:cNvSpPr/>
              <p:nvPr/>
            </p:nvSpPr>
            <p:spPr>
              <a:xfrm>
                <a:off x="-39988" y="85700"/>
                <a:ext cx="9173747" cy="517884"/>
              </a:xfrm>
              <a:prstGeom prst="rect">
                <a:avLst/>
              </a:prstGeom>
              <a:gradFill flip="none" rotWithShape="1">
                <a:gsLst>
                  <a:gs pos="0">
                    <a:srgbClr val="8E7300"/>
                  </a:gs>
                  <a:gs pos="51000">
                    <a:srgbClr val="FFFFFF"/>
                  </a:gs>
                  <a:gs pos="76000">
                    <a:srgbClr val="BC9800"/>
                  </a:gs>
                  <a:gs pos="24000">
                    <a:srgbClr val="BC9800"/>
                  </a:gs>
                  <a:gs pos="100000">
                    <a:srgbClr val="9A7D00"/>
                  </a:gs>
                </a:gsLst>
                <a:lin ang="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2000"/>
              </a:p>
            </p:txBody>
          </p:sp>
          <p:sp>
            <p:nvSpPr>
              <p:cNvPr id="32" name="แผนผังลำดับงาน: ป้อนข้อมูลด้วยตนเอง 4">
                <a:extLst>
                  <a:ext uri="{FF2B5EF4-FFF2-40B4-BE49-F238E27FC236}">
                    <a16:creationId xmlns:a16="http://schemas.microsoft.com/office/drawing/2014/main" id="{CDB1064D-F2C9-4D02-9722-A4463B75D08B}"/>
                  </a:ext>
                </a:extLst>
              </p:cNvPr>
              <p:cNvSpPr/>
              <p:nvPr/>
            </p:nvSpPr>
            <p:spPr>
              <a:xfrm>
                <a:off x="5883027" y="51469"/>
                <a:ext cx="3260973" cy="301861"/>
              </a:xfrm>
              <a:prstGeom prst="flowChartAlternateProcess">
                <a:avLst/>
              </a:prstGeom>
              <a:solidFill>
                <a:srgbClr val="00206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2000" dirty="0"/>
              </a:p>
            </p:txBody>
          </p:sp>
          <p:sp>
            <p:nvSpPr>
              <p:cNvPr id="33" name="สี่เหลี่ยมผืนผ้า 3">
                <a:extLst>
                  <a:ext uri="{FF2B5EF4-FFF2-40B4-BE49-F238E27FC236}">
                    <a16:creationId xmlns:a16="http://schemas.microsoft.com/office/drawing/2014/main" id="{8493D4F4-6FD8-4552-904E-DB7274115DA0}"/>
                  </a:ext>
                </a:extLst>
              </p:cNvPr>
              <p:cNvSpPr/>
              <p:nvPr/>
            </p:nvSpPr>
            <p:spPr>
              <a:xfrm>
                <a:off x="-41176" y="-180236"/>
                <a:ext cx="9173747" cy="706285"/>
              </a:xfrm>
              <a:prstGeom prst="rect">
                <a:avLst/>
              </a:prstGeom>
              <a:solidFill>
                <a:srgbClr val="00206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2000"/>
              </a:p>
            </p:txBody>
          </p:sp>
        </p:grpSp>
        <p:grpSp>
          <p:nvGrpSpPr>
            <p:cNvPr id="22" name="กลุ่ม 9">
              <a:extLst>
                <a:ext uri="{FF2B5EF4-FFF2-40B4-BE49-F238E27FC236}">
                  <a16:creationId xmlns:a16="http://schemas.microsoft.com/office/drawing/2014/main" id="{D2312BD0-5401-4FDB-9FF3-B1382B3C9639}"/>
                </a:ext>
              </a:extLst>
            </p:cNvPr>
            <p:cNvGrpSpPr/>
            <p:nvPr/>
          </p:nvGrpSpPr>
          <p:grpSpPr>
            <a:xfrm>
              <a:off x="5779865" y="-222288"/>
              <a:ext cx="4372181" cy="1607012"/>
              <a:chOff x="5480255" y="-436890"/>
              <a:chExt cx="3934964" cy="1446311"/>
            </a:xfrm>
          </p:grpSpPr>
          <p:sp>
            <p:nvSpPr>
              <p:cNvPr id="23" name="กล่องข้อความ 8">
                <a:extLst>
                  <a:ext uri="{FF2B5EF4-FFF2-40B4-BE49-F238E27FC236}">
                    <a16:creationId xmlns:a16="http://schemas.microsoft.com/office/drawing/2014/main" id="{BF84CABE-5C70-4013-8958-0D4F9CD0D474}"/>
                  </a:ext>
                </a:extLst>
              </p:cNvPr>
              <p:cNvSpPr txBox="1"/>
              <p:nvPr/>
            </p:nvSpPr>
            <p:spPr>
              <a:xfrm>
                <a:off x="7171342" y="-159480"/>
                <a:ext cx="2243877" cy="51406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r>
                  <a:rPr lang="en-US" sz="1556" b="1" dirty="0">
                    <a:solidFill>
                      <a:schemeClr val="bg1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JasmineUPC" panose="02020603050405020304" pitchFamily="18" charset="-34"/>
                    <a:cs typeface="JasmineUPC" panose="02020603050405020304" pitchFamily="18" charset="-34"/>
                  </a:rPr>
                  <a:t>60 </a:t>
                </a:r>
                <a:r>
                  <a:rPr lang="th-TH" sz="1556" b="1" dirty="0">
                    <a:solidFill>
                      <a:schemeClr val="bg1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JasmineUPC" panose="02020603050405020304" pitchFamily="18" charset="-34"/>
                    <a:cs typeface="JasmineUPC" panose="02020603050405020304" pitchFamily="18" charset="-34"/>
                  </a:rPr>
                  <a:t>ปี กรมการพัฒนาชุมชน</a:t>
                </a:r>
              </a:p>
              <a:p>
                <a:r>
                  <a:rPr lang="th-TH" sz="1556" b="1" dirty="0">
                    <a:solidFill>
                      <a:schemeClr val="bg1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JasmineUPC" panose="02020603050405020304" pitchFamily="18" charset="-34"/>
                    <a:cs typeface="JasmineUPC" panose="02020603050405020304" pitchFamily="18" charset="-34"/>
                  </a:rPr>
                  <a:t>สร้างสรรค์ชุมชน สร้างคน สร้างชาติ</a:t>
                </a:r>
                <a:endParaRPr lang="en-US" sz="1556" b="1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JasmineUPC" panose="02020603050405020304" pitchFamily="18" charset="-34"/>
                  <a:cs typeface="JasmineUPC" panose="02020603050405020304" pitchFamily="18" charset="-34"/>
                </a:endParaRPr>
              </a:p>
            </p:txBody>
          </p:sp>
          <p:sp>
            <p:nvSpPr>
              <p:cNvPr id="24" name="วงรี 13">
                <a:extLst>
                  <a:ext uri="{FF2B5EF4-FFF2-40B4-BE49-F238E27FC236}">
                    <a16:creationId xmlns:a16="http://schemas.microsoft.com/office/drawing/2014/main" id="{722B5707-C41F-4885-825E-D2676CEE49E1}"/>
                  </a:ext>
                </a:extLst>
              </p:cNvPr>
              <p:cNvSpPr/>
              <p:nvPr/>
            </p:nvSpPr>
            <p:spPr>
              <a:xfrm>
                <a:off x="5480255" y="-436890"/>
                <a:ext cx="1720549" cy="1446311"/>
              </a:xfrm>
              <a:prstGeom prst="ellipse">
                <a:avLst/>
              </a:prstGeom>
              <a:solidFill>
                <a:srgbClr val="FBF7F1"/>
              </a:solidFill>
              <a:ln>
                <a:noFill/>
              </a:ln>
              <a:effectLst>
                <a:softEdge rad="31750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2000"/>
              </a:p>
            </p:txBody>
          </p:sp>
          <p:pic>
            <p:nvPicPr>
              <p:cNvPr id="26" name="รูปภาพ 65">
                <a:extLst>
                  <a:ext uri="{FF2B5EF4-FFF2-40B4-BE49-F238E27FC236}">
                    <a16:creationId xmlns:a16="http://schemas.microsoft.com/office/drawing/2014/main" id="{EF9B53AA-6A14-4E04-B937-D6234A306BD7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5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r="65168" b="30186"/>
              <a:stretch/>
            </p:blipFill>
            <p:spPr>
              <a:xfrm>
                <a:off x="5891417" y="-117146"/>
                <a:ext cx="943202" cy="622264"/>
              </a:xfrm>
              <a:custGeom>
                <a:avLst/>
                <a:gdLst>
                  <a:gd name="connsiteX0" fmla="*/ 0 w 1500565"/>
                  <a:gd name="connsiteY0" fmla="*/ 0 h 990006"/>
                  <a:gd name="connsiteX1" fmla="*/ 1500565 w 1500565"/>
                  <a:gd name="connsiteY1" fmla="*/ 0 h 990006"/>
                  <a:gd name="connsiteX2" fmla="*/ 1500565 w 1500565"/>
                  <a:gd name="connsiteY2" fmla="*/ 699241 h 990006"/>
                  <a:gd name="connsiteX3" fmla="*/ 1454656 w 1500565"/>
                  <a:gd name="connsiteY3" fmla="*/ 699241 h 990006"/>
                  <a:gd name="connsiteX4" fmla="*/ 1454656 w 1500565"/>
                  <a:gd name="connsiteY4" fmla="*/ 958222 h 990006"/>
                  <a:gd name="connsiteX5" fmla="*/ 1500565 w 1500565"/>
                  <a:gd name="connsiteY5" fmla="*/ 958222 h 990006"/>
                  <a:gd name="connsiteX6" fmla="*/ 1500565 w 1500565"/>
                  <a:gd name="connsiteY6" fmla="*/ 990006 h 990006"/>
                  <a:gd name="connsiteX7" fmla="*/ 0 w 1500565"/>
                  <a:gd name="connsiteY7" fmla="*/ 990006 h 9900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00565" h="990006">
                    <a:moveTo>
                      <a:pt x="0" y="0"/>
                    </a:moveTo>
                    <a:lnTo>
                      <a:pt x="1500565" y="0"/>
                    </a:lnTo>
                    <a:lnTo>
                      <a:pt x="1500565" y="699241"/>
                    </a:lnTo>
                    <a:lnTo>
                      <a:pt x="1454656" y="699241"/>
                    </a:lnTo>
                    <a:lnTo>
                      <a:pt x="1454656" y="958222"/>
                    </a:lnTo>
                    <a:lnTo>
                      <a:pt x="1500565" y="958222"/>
                    </a:lnTo>
                    <a:lnTo>
                      <a:pt x="1500565" y="990006"/>
                    </a:lnTo>
                    <a:lnTo>
                      <a:pt x="0" y="990006"/>
                    </a:lnTo>
                    <a:close/>
                  </a:path>
                </a:pathLst>
              </a:custGeom>
            </p:spPr>
          </p:pic>
        </p:grpSp>
      </p:grpSp>
      <p:sp>
        <p:nvSpPr>
          <p:cNvPr id="34" name="สี่เหลี่ยมผืนผ้า: มุมมน 24">
            <a:extLst>
              <a:ext uri="{FF2B5EF4-FFF2-40B4-BE49-F238E27FC236}">
                <a16:creationId xmlns:a16="http://schemas.microsoft.com/office/drawing/2014/main" id="{D992C9EC-F489-4262-8A24-43469489E10F}"/>
              </a:ext>
            </a:extLst>
          </p:cNvPr>
          <p:cNvSpPr/>
          <p:nvPr/>
        </p:nvSpPr>
        <p:spPr>
          <a:xfrm>
            <a:off x="-19756" y="-67659"/>
            <a:ext cx="10160000" cy="1019691"/>
          </a:xfrm>
          <a:prstGeom prst="roundRect">
            <a:avLst/>
          </a:prstGeom>
          <a:noFill/>
          <a:ln>
            <a:noFill/>
          </a:ln>
          <a:scene3d>
            <a:camera prst="orthographicFront"/>
            <a:lightRig rig="threePt" dir="t"/>
          </a:scene3d>
          <a:sp3d>
            <a:bevelT w="139700" h="139700" prst="divot"/>
          </a:sp3d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rtlCol="0" anchor="t"/>
          <a:lstStyle/>
          <a:p>
            <a:pPr>
              <a:lnSpc>
                <a:spcPct val="120000"/>
              </a:lnSpc>
            </a:pPr>
            <a:r>
              <a:rPr lang="th-TH" sz="1300" b="1" dirty="0">
                <a:solidFill>
                  <a:schemeClr val="bg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4.4 รายงานผลการดำเนินงานตามตัวชี้วัดที่ 5.1 บทบาทคณะกรรมการบริหารเงิน</a:t>
            </a:r>
            <a:br>
              <a:rPr lang="th-TH" sz="1300" b="1" dirty="0">
                <a:solidFill>
                  <a:schemeClr val="bg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</a:br>
            <a:r>
              <a:rPr lang="th-TH" sz="1300" b="1" dirty="0">
                <a:solidFill>
                  <a:schemeClr val="bg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ทุนหมุนเวียน เรื่อง สรุปผลการดำเนินงานกองทุนพัฒนาบทบาทสตรี ประจำปี 2566 </a:t>
            </a:r>
            <a:br>
              <a:rPr lang="th-TH" sz="1300" b="1" dirty="0">
                <a:solidFill>
                  <a:schemeClr val="bg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</a:br>
            <a:r>
              <a:rPr lang="th-TH" sz="1300" b="1" dirty="0">
                <a:solidFill>
                  <a:schemeClr val="bg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สิ้นไตรมาส 2 (มกราคม - มีนาคม </a:t>
            </a:r>
            <a:r>
              <a:rPr lang="th-TH" sz="1300" b="1" dirty="0" smtClean="0">
                <a:solidFill>
                  <a:schemeClr val="bg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2566)</a:t>
            </a:r>
            <a:endParaRPr lang="en-US" sz="1300" b="1" dirty="0">
              <a:solidFill>
                <a:schemeClr val="bg1"/>
              </a:solidFill>
              <a:latin typeface="Chulabhorn Likit Text" panose="00000500000000000000" pitchFamily="50" charset="-34"/>
              <a:cs typeface="Chulabhorn Likit Text" panose="00000500000000000000" pitchFamily="50" charset="-34"/>
            </a:endParaRPr>
          </a:p>
        </p:txBody>
      </p:sp>
      <p:sp>
        <p:nvSpPr>
          <p:cNvPr id="35" name="กล่องข้อความ 19"/>
          <p:cNvSpPr txBox="1"/>
          <p:nvPr/>
        </p:nvSpPr>
        <p:spPr>
          <a:xfrm>
            <a:off x="295212" y="1664652"/>
            <a:ext cx="4735210" cy="18651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thaiDist">
              <a:lnSpc>
                <a:spcPct val="120000"/>
              </a:lnSpc>
            </a:pPr>
            <a:r>
              <a:rPr lang="th-TH" sz="1200" b="1" dirty="0">
                <a:solidFill>
                  <a:srgbClr val="002060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โครงการประชุมเชิงปฏิบัติการเพิ่มประสิทธิภาพการดำเนินงานกองทุนพัฒนาบทบาทสตรี ประจำปีงบประมาณ พ.ศ. 2566 โดยมีวัตถุประสงค์เพื่อให้บุคลากรที่ปฏิบัติงานกองทุนพัฒนาบทบาทสตรี มีความรู้ </a:t>
            </a:r>
            <a:r>
              <a:rPr lang="th-TH" sz="1200" b="1" dirty="0" smtClean="0">
                <a:solidFill>
                  <a:srgbClr val="002060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/>
            </a:r>
            <a:br>
              <a:rPr lang="th-TH" sz="1200" b="1" dirty="0" smtClean="0">
                <a:solidFill>
                  <a:srgbClr val="002060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</a:br>
            <a:r>
              <a:rPr lang="th-TH" sz="1200" b="1" dirty="0" smtClean="0">
                <a:solidFill>
                  <a:srgbClr val="002060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ความ</a:t>
            </a:r>
            <a:r>
              <a:rPr lang="th-TH" sz="1200" b="1" dirty="0">
                <a:solidFill>
                  <a:srgbClr val="002060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เข้าใจเกี่ยวกับนโยบายการดำเนินงานกองทุนฯ กฎหมาย ระเบียบ ข้อบังคับ หลักเกณฑ์ แนวทางปฏิบัติต่าง ๆ และมีทักษะที่จำเป็นในการปฏิบัติงานกองทุนพัฒนาบทบาทสตรี และเพื่อให้บุคลากรที่ปฏิบัติงานกองทุนพัฒนาบทบาทสตรี ได้แลกเปลี่ยนและเรียนรู้ประสบการณ์ในการดำเนินงานกองทุนพัฒนาบทบาทสตรี</a:t>
            </a:r>
          </a:p>
        </p:txBody>
      </p:sp>
    </p:spTree>
    <p:extLst>
      <p:ext uri="{BB962C8B-B14F-4D97-AF65-F5344CB8AC3E}">
        <p14:creationId xmlns:p14="http://schemas.microsoft.com/office/powerpoint/2010/main" val="1667846146"/>
      </p:ext>
    </p:extLst>
  </p:cSld>
  <p:clrMapOvr>
    <a:masterClrMapping/>
  </p:clrMapOvr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สี่เหลี่ยมผืนผ้า: มุมมน 24">
            <a:extLst>
              <a:ext uri="{FF2B5EF4-FFF2-40B4-BE49-F238E27FC236}">
                <a16:creationId xmlns:a16="http://schemas.microsoft.com/office/drawing/2014/main" id="{D992C9EC-F489-4262-8A24-43469489E10F}"/>
              </a:ext>
            </a:extLst>
          </p:cNvPr>
          <p:cNvSpPr/>
          <p:nvPr/>
        </p:nvSpPr>
        <p:spPr>
          <a:xfrm>
            <a:off x="0" y="2238461"/>
            <a:ext cx="10160000" cy="1613756"/>
          </a:xfrm>
          <a:prstGeom prst="roundRect">
            <a:avLst/>
          </a:prstGeom>
          <a:noFill/>
          <a:ln>
            <a:noFill/>
          </a:ln>
          <a:scene3d>
            <a:camera prst="orthographicFront"/>
            <a:lightRig rig="threePt" dir="t"/>
          </a:scene3d>
          <a:sp3d>
            <a:bevelT w="139700" h="139700" prst="divot"/>
          </a:sp3d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rtlCol="0" anchor="t"/>
          <a:lstStyle/>
          <a:p>
            <a:pPr algn="ctr">
              <a:lnSpc>
                <a:spcPct val="150000"/>
              </a:lnSpc>
            </a:pPr>
            <a:r>
              <a:rPr lang="th-TH" sz="1900" b="1" dirty="0">
                <a:ln>
                  <a:solidFill>
                    <a:schemeClr val="tx1"/>
                  </a:solidFill>
                </a:ln>
                <a:solidFill>
                  <a:schemeClr val="tx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ระเบียบวาระที่ </a:t>
            </a:r>
            <a:r>
              <a:rPr lang="th-TH" sz="1900" b="1" dirty="0" smtClean="0">
                <a:ln>
                  <a:solidFill>
                    <a:schemeClr val="tx1"/>
                  </a:solidFill>
                </a:ln>
                <a:solidFill>
                  <a:schemeClr val="tx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4.5 </a:t>
            </a:r>
            <a:r>
              <a:rPr lang="th-TH" sz="1900" b="1" dirty="0">
                <a:ln>
                  <a:solidFill>
                    <a:schemeClr val="tx1"/>
                  </a:solidFill>
                </a:ln>
                <a:solidFill>
                  <a:schemeClr val="tx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รายงานผลข้อมูลการดำเนินการทางกฎหมายเกี่ยวกับการดำเนินคดีแพ่ง </a:t>
            </a:r>
            <a:br>
              <a:rPr lang="th-TH" sz="1900" b="1" dirty="0">
                <a:ln>
                  <a:solidFill>
                    <a:schemeClr val="tx1"/>
                  </a:solidFill>
                </a:ln>
                <a:solidFill>
                  <a:schemeClr val="tx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</a:br>
            <a:r>
              <a:rPr lang="th-TH" sz="1900" b="1" dirty="0">
                <a:ln>
                  <a:solidFill>
                    <a:schemeClr val="tx1"/>
                  </a:solidFill>
                </a:ln>
                <a:solidFill>
                  <a:schemeClr val="tx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และคดีอาญาของกองทุนพัฒนาบทบาทสตรี</a:t>
            </a:r>
            <a:endParaRPr lang="en-US" sz="1900" b="1" dirty="0">
              <a:ln>
                <a:solidFill>
                  <a:schemeClr val="tx1"/>
                </a:solidFill>
              </a:ln>
              <a:solidFill>
                <a:schemeClr val="tx1"/>
              </a:solidFill>
              <a:latin typeface="Chulabhorn Likit Text" panose="00000500000000000000" pitchFamily="50" charset="-34"/>
              <a:cs typeface="Chulabhorn Likit Text" panose="00000500000000000000" pitchFamily="50" charset="-34"/>
            </a:endParaRPr>
          </a:p>
          <a:p>
            <a:pPr algn="ctr">
              <a:lnSpc>
                <a:spcPct val="130000"/>
              </a:lnSpc>
            </a:pPr>
            <a:endParaRPr lang="en-GB" sz="2000" b="1" dirty="0">
              <a:ln>
                <a:solidFill>
                  <a:schemeClr val="tx1"/>
                </a:solidFill>
              </a:ln>
              <a:solidFill>
                <a:schemeClr val="tx1"/>
              </a:solidFill>
              <a:latin typeface="Chulabhorn Likit Text" panose="00000500000000000000" pitchFamily="50" charset="-34"/>
              <a:cs typeface="Chulabhorn Likit Text" panose="00000500000000000000" pitchFamily="50" charset="-34"/>
            </a:endParaRPr>
          </a:p>
        </p:txBody>
      </p:sp>
      <p:grpSp>
        <p:nvGrpSpPr>
          <p:cNvPr id="61" name="Group 60"/>
          <p:cNvGrpSpPr/>
          <p:nvPr/>
        </p:nvGrpSpPr>
        <p:grpSpPr>
          <a:xfrm>
            <a:off x="-23581" y="-271597"/>
            <a:ext cx="10193050" cy="1541268"/>
            <a:chOff x="-23581" y="-271597"/>
            <a:chExt cx="10193050" cy="1541268"/>
          </a:xfrm>
        </p:grpSpPr>
        <p:grpSp>
          <p:nvGrpSpPr>
            <p:cNvPr id="62" name="กลุ่ม 52">
              <a:extLst>
                <a:ext uri="{FF2B5EF4-FFF2-40B4-BE49-F238E27FC236}">
                  <a16:creationId xmlns:a16="http://schemas.microsoft.com/office/drawing/2014/main" id="{84E5CB32-C22A-40FB-BE79-3F261B775F5E}"/>
                </a:ext>
              </a:extLst>
            </p:cNvPr>
            <p:cNvGrpSpPr/>
            <p:nvPr/>
          </p:nvGrpSpPr>
          <p:grpSpPr>
            <a:xfrm>
              <a:off x="-23581" y="299"/>
              <a:ext cx="10193050" cy="674950"/>
              <a:chOff x="-29746" y="-164554"/>
              <a:chExt cx="9173747" cy="607455"/>
            </a:xfrm>
          </p:grpSpPr>
          <p:sp>
            <p:nvSpPr>
              <p:cNvPr id="67" name="สี่เหลี่ยมผืนผ้า: มุมมน 48">
                <a:extLst>
                  <a:ext uri="{FF2B5EF4-FFF2-40B4-BE49-F238E27FC236}">
                    <a16:creationId xmlns:a16="http://schemas.microsoft.com/office/drawing/2014/main" id="{DCE62B95-9C16-4E87-82CC-AF99B1F01983}"/>
                  </a:ext>
                </a:extLst>
              </p:cNvPr>
              <p:cNvSpPr/>
              <p:nvPr/>
            </p:nvSpPr>
            <p:spPr>
              <a:xfrm>
                <a:off x="5692012" y="65211"/>
                <a:ext cx="3441748" cy="377690"/>
              </a:xfrm>
              <a:prstGeom prst="roundRect">
                <a:avLst/>
              </a:prstGeom>
              <a:gradFill flip="none" rotWithShape="1">
                <a:gsLst>
                  <a:gs pos="0">
                    <a:srgbClr val="8E7300"/>
                  </a:gs>
                  <a:gs pos="51000">
                    <a:srgbClr val="FFFFFF"/>
                  </a:gs>
                  <a:gs pos="76000">
                    <a:srgbClr val="BC9800"/>
                  </a:gs>
                  <a:gs pos="24000">
                    <a:srgbClr val="BC9800"/>
                  </a:gs>
                  <a:gs pos="100000">
                    <a:srgbClr val="9A7D00"/>
                  </a:gs>
                </a:gsLst>
                <a:lin ang="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2000"/>
              </a:p>
            </p:txBody>
          </p:sp>
          <p:sp>
            <p:nvSpPr>
              <p:cNvPr id="68" name="สี่เหลี่ยมผืนผ้า 47">
                <a:extLst>
                  <a:ext uri="{FF2B5EF4-FFF2-40B4-BE49-F238E27FC236}">
                    <a16:creationId xmlns:a16="http://schemas.microsoft.com/office/drawing/2014/main" id="{667204FE-3C1C-4980-AD32-890094B05AFC}"/>
                  </a:ext>
                </a:extLst>
              </p:cNvPr>
              <p:cNvSpPr/>
              <p:nvPr/>
            </p:nvSpPr>
            <p:spPr>
              <a:xfrm>
                <a:off x="-29746" y="-164554"/>
                <a:ext cx="9173747" cy="517884"/>
              </a:xfrm>
              <a:prstGeom prst="rect">
                <a:avLst/>
              </a:prstGeom>
              <a:gradFill flip="none" rotWithShape="1">
                <a:gsLst>
                  <a:gs pos="0">
                    <a:srgbClr val="8E7300"/>
                  </a:gs>
                  <a:gs pos="51000">
                    <a:srgbClr val="FFFFFF"/>
                  </a:gs>
                  <a:gs pos="76000">
                    <a:srgbClr val="BC9800"/>
                  </a:gs>
                  <a:gs pos="24000">
                    <a:srgbClr val="BC9800"/>
                  </a:gs>
                  <a:gs pos="100000">
                    <a:srgbClr val="9A7D00"/>
                  </a:gs>
                </a:gsLst>
                <a:lin ang="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2000"/>
              </a:p>
            </p:txBody>
          </p:sp>
          <p:sp>
            <p:nvSpPr>
              <p:cNvPr id="69" name="แผนผังลำดับงาน: ป้อนข้อมูลด้วยตนเอง 4">
                <a:extLst>
                  <a:ext uri="{FF2B5EF4-FFF2-40B4-BE49-F238E27FC236}">
                    <a16:creationId xmlns:a16="http://schemas.microsoft.com/office/drawing/2014/main" id="{CDB1064D-F2C9-4D02-9722-A4463B75D08B}"/>
                  </a:ext>
                </a:extLst>
              </p:cNvPr>
              <p:cNvSpPr/>
              <p:nvPr/>
            </p:nvSpPr>
            <p:spPr>
              <a:xfrm>
                <a:off x="5883027" y="51469"/>
                <a:ext cx="3260973" cy="301861"/>
              </a:xfrm>
              <a:prstGeom prst="flowChartAlternateProcess">
                <a:avLst/>
              </a:prstGeom>
              <a:solidFill>
                <a:srgbClr val="00206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2000" dirty="0"/>
              </a:p>
            </p:txBody>
          </p:sp>
          <p:sp>
            <p:nvSpPr>
              <p:cNvPr id="70" name="สี่เหลี่ยมผืนผ้า 3">
                <a:extLst>
                  <a:ext uri="{FF2B5EF4-FFF2-40B4-BE49-F238E27FC236}">
                    <a16:creationId xmlns:a16="http://schemas.microsoft.com/office/drawing/2014/main" id="{8493D4F4-6FD8-4552-904E-DB7274115DA0}"/>
                  </a:ext>
                </a:extLst>
              </p:cNvPr>
              <p:cNvSpPr/>
              <p:nvPr/>
            </p:nvSpPr>
            <p:spPr>
              <a:xfrm>
                <a:off x="-29746" y="-164554"/>
                <a:ext cx="9173747" cy="432048"/>
              </a:xfrm>
              <a:prstGeom prst="rect">
                <a:avLst/>
              </a:prstGeom>
              <a:solidFill>
                <a:srgbClr val="00206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2000"/>
              </a:p>
            </p:txBody>
          </p:sp>
        </p:grpSp>
        <p:grpSp>
          <p:nvGrpSpPr>
            <p:cNvPr id="63" name="กลุ่ม 9">
              <a:extLst>
                <a:ext uri="{FF2B5EF4-FFF2-40B4-BE49-F238E27FC236}">
                  <a16:creationId xmlns:a16="http://schemas.microsoft.com/office/drawing/2014/main" id="{D2312BD0-5401-4FDB-9FF3-B1382B3C9639}"/>
                </a:ext>
              </a:extLst>
            </p:cNvPr>
            <p:cNvGrpSpPr/>
            <p:nvPr/>
          </p:nvGrpSpPr>
          <p:grpSpPr>
            <a:xfrm>
              <a:off x="5792566" y="-271597"/>
              <a:ext cx="1899096" cy="1541268"/>
              <a:chOff x="5491686" y="-481268"/>
              <a:chExt cx="1709187" cy="1387141"/>
            </a:xfrm>
          </p:grpSpPr>
          <p:sp>
            <p:nvSpPr>
              <p:cNvPr id="65" name="วงรี 13">
                <a:extLst>
                  <a:ext uri="{FF2B5EF4-FFF2-40B4-BE49-F238E27FC236}">
                    <a16:creationId xmlns:a16="http://schemas.microsoft.com/office/drawing/2014/main" id="{722B5707-C41F-4885-825E-D2676CEE49E1}"/>
                  </a:ext>
                </a:extLst>
              </p:cNvPr>
              <p:cNvSpPr/>
              <p:nvPr/>
            </p:nvSpPr>
            <p:spPr>
              <a:xfrm>
                <a:off x="5491686" y="-481268"/>
                <a:ext cx="1709187" cy="1387141"/>
              </a:xfrm>
              <a:prstGeom prst="ellipse">
                <a:avLst/>
              </a:prstGeom>
              <a:solidFill>
                <a:srgbClr val="FBF7F1"/>
              </a:solidFill>
              <a:ln>
                <a:noFill/>
              </a:ln>
              <a:effectLst>
                <a:softEdge rad="31750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2000"/>
              </a:p>
            </p:txBody>
          </p:sp>
          <p:pic>
            <p:nvPicPr>
              <p:cNvPr id="66" name="รูปภาพ 65">
                <a:extLst>
                  <a:ext uri="{FF2B5EF4-FFF2-40B4-BE49-F238E27FC236}">
                    <a16:creationId xmlns:a16="http://schemas.microsoft.com/office/drawing/2014/main" id="{EF9B53AA-6A14-4E04-B937-D6234A306BD7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r="65168" b="30186"/>
              <a:stretch/>
            </p:blipFill>
            <p:spPr>
              <a:xfrm>
                <a:off x="5978910" y="-202056"/>
                <a:ext cx="857563" cy="565764"/>
              </a:xfrm>
              <a:custGeom>
                <a:avLst/>
                <a:gdLst>
                  <a:gd name="connsiteX0" fmla="*/ 0 w 1500565"/>
                  <a:gd name="connsiteY0" fmla="*/ 0 h 990006"/>
                  <a:gd name="connsiteX1" fmla="*/ 1500565 w 1500565"/>
                  <a:gd name="connsiteY1" fmla="*/ 0 h 990006"/>
                  <a:gd name="connsiteX2" fmla="*/ 1500565 w 1500565"/>
                  <a:gd name="connsiteY2" fmla="*/ 699241 h 990006"/>
                  <a:gd name="connsiteX3" fmla="*/ 1454656 w 1500565"/>
                  <a:gd name="connsiteY3" fmla="*/ 699241 h 990006"/>
                  <a:gd name="connsiteX4" fmla="*/ 1454656 w 1500565"/>
                  <a:gd name="connsiteY4" fmla="*/ 958222 h 990006"/>
                  <a:gd name="connsiteX5" fmla="*/ 1500565 w 1500565"/>
                  <a:gd name="connsiteY5" fmla="*/ 958222 h 990006"/>
                  <a:gd name="connsiteX6" fmla="*/ 1500565 w 1500565"/>
                  <a:gd name="connsiteY6" fmla="*/ 990006 h 990006"/>
                  <a:gd name="connsiteX7" fmla="*/ 0 w 1500565"/>
                  <a:gd name="connsiteY7" fmla="*/ 990006 h 9900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00565" h="990006">
                    <a:moveTo>
                      <a:pt x="0" y="0"/>
                    </a:moveTo>
                    <a:lnTo>
                      <a:pt x="1500565" y="0"/>
                    </a:lnTo>
                    <a:lnTo>
                      <a:pt x="1500565" y="699241"/>
                    </a:lnTo>
                    <a:lnTo>
                      <a:pt x="1454656" y="699241"/>
                    </a:lnTo>
                    <a:lnTo>
                      <a:pt x="1454656" y="958222"/>
                    </a:lnTo>
                    <a:lnTo>
                      <a:pt x="1500565" y="958222"/>
                    </a:lnTo>
                    <a:lnTo>
                      <a:pt x="1500565" y="990006"/>
                    </a:lnTo>
                    <a:lnTo>
                      <a:pt x="0" y="990006"/>
                    </a:lnTo>
                    <a:close/>
                  </a:path>
                </a:pathLst>
              </a:custGeom>
            </p:spPr>
          </p:pic>
        </p:grpSp>
      </p:grpSp>
      <p:grpSp>
        <p:nvGrpSpPr>
          <p:cNvPr id="74" name="Group 73"/>
          <p:cNvGrpSpPr/>
          <p:nvPr/>
        </p:nvGrpSpPr>
        <p:grpSpPr>
          <a:xfrm>
            <a:off x="-23583" y="5154909"/>
            <a:ext cx="10183585" cy="694389"/>
            <a:chOff x="-23583" y="5134125"/>
            <a:chExt cx="10183585" cy="715174"/>
          </a:xfrm>
        </p:grpSpPr>
        <p:grpSp>
          <p:nvGrpSpPr>
            <p:cNvPr id="75" name="กลุ่ม 1">
              <a:extLst>
                <a:ext uri="{FF2B5EF4-FFF2-40B4-BE49-F238E27FC236}">
                  <a16:creationId xmlns:a16="http://schemas.microsoft.com/office/drawing/2014/main" id="{58DAA6D8-19A9-434E-BD10-9F227ECAADEE}"/>
                </a:ext>
              </a:extLst>
            </p:cNvPr>
            <p:cNvGrpSpPr/>
            <p:nvPr/>
          </p:nvGrpSpPr>
          <p:grpSpPr>
            <a:xfrm>
              <a:off x="-23583" y="5274993"/>
              <a:ext cx="10183585" cy="470079"/>
              <a:chOff x="-21226" y="4621292"/>
              <a:chExt cx="9165227" cy="561020"/>
            </a:xfrm>
          </p:grpSpPr>
          <p:grpSp>
            <p:nvGrpSpPr>
              <p:cNvPr id="82" name="กลุ่ม 7">
                <a:extLst>
                  <a:ext uri="{FF2B5EF4-FFF2-40B4-BE49-F238E27FC236}">
                    <a16:creationId xmlns:a16="http://schemas.microsoft.com/office/drawing/2014/main" id="{30C28730-7CDF-4231-A774-6A7122EB4AEA}"/>
                  </a:ext>
                </a:extLst>
              </p:cNvPr>
              <p:cNvGrpSpPr/>
              <p:nvPr/>
            </p:nvGrpSpPr>
            <p:grpSpPr>
              <a:xfrm>
                <a:off x="-21226" y="4635401"/>
                <a:ext cx="5133813" cy="546911"/>
                <a:chOff x="-45702" y="6428830"/>
                <a:chExt cx="7109733" cy="450425"/>
              </a:xfrm>
            </p:grpSpPr>
            <p:sp>
              <p:nvSpPr>
                <p:cNvPr id="86" name="รูปแบบอิสระ: รูปร่าง 55">
                  <a:extLst>
                    <a:ext uri="{FF2B5EF4-FFF2-40B4-BE49-F238E27FC236}">
                      <a16:creationId xmlns:a16="http://schemas.microsoft.com/office/drawing/2014/main" id="{447532BC-F1AF-418B-B954-69A21822D4D1}"/>
                    </a:ext>
                  </a:extLst>
                </p:cNvPr>
                <p:cNvSpPr/>
                <p:nvPr/>
              </p:nvSpPr>
              <p:spPr>
                <a:xfrm>
                  <a:off x="-16309" y="6508953"/>
                  <a:ext cx="6875685" cy="339767"/>
                </a:xfrm>
                <a:custGeom>
                  <a:avLst/>
                  <a:gdLst>
                    <a:gd name="connsiteX0" fmla="*/ 0 w 6028447"/>
                    <a:gd name="connsiteY0" fmla="*/ 0 h 339767"/>
                    <a:gd name="connsiteX1" fmla="*/ 6028447 w 6028447"/>
                    <a:gd name="connsiteY1" fmla="*/ 0 h 339767"/>
                    <a:gd name="connsiteX2" fmla="*/ 5679852 w 6028447"/>
                    <a:gd name="connsiteY2" fmla="*/ 339767 h 339767"/>
                    <a:gd name="connsiteX3" fmla="*/ 0 w 6028447"/>
                    <a:gd name="connsiteY3" fmla="*/ 339767 h 339767"/>
                    <a:gd name="connsiteX4" fmla="*/ 0 w 6028447"/>
                    <a:gd name="connsiteY4" fmla="*/ 0 h 3397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028447" h="339767">
                      <a:moveTo>
                        <a:pt x="0" y="0"/>
                      </a:moveTo>
                      <a:lnTo>
                        <a:pt x="6028447" y="0"/>
                      </a:lnTo>
                      <a:lnTo>
                        <a:pt x="5679852" y="339767"/>
                      </a:lnTo>
                      <a:lnTo>
                        <a:pt x="0" y="33976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th-TH" sz="2000" dirty="0"/>
                </a:p>
              </p:txBody>
            </p:sp>
            <p:sp>
              <p:nvSpPr>
                <p:cNvPr id="87" name="รูปแบบอิสระ: รูปร่าง 50">
                  <a:extLst>
                    <a:ext uri="{FF2B5EF4-FFF2-40B4-BE49-F238E27FC236}">
                      <a16:creationId xmlns:a16="http://schemas.microsoft.com/office/drawing/2014/main" id="{72AD55B9-27A4-40A2-86AD-A09FD1FBB379}"/>
                    </a:ext>
                  </a:extLst>
                </p:cNvPr>
                <p:cNvSpPr/>
                <p:nvPr/>
              </p:nvSpPr>
              <p:spPr>
                <a:xfrm>
                  <a:off x="-45702" y="6433550"/>
                  <a:ext cx="7025615" cy="426691"/>
                </a:xfrm>
                <a:custGeom>
                  <a:avLst/>
                  <a:gdLst>
                    <a:gd name="connsiteX0" fmla="*/ 0 w 6123140"/>
                    <a:gd name="connsiteY0" fmla="*/ 0 h 426691"/>
                    <a:gd name="connsiteX1" fmla="*/ 6123140 w 6123140"/>
                    <a:gd name="connsiteY1" fmla="*/ 0 h 426691"/>
                    <a:gd name="connsiteX2" fmla="*/ 6008569 w 6123140"/>
                    <a:gd name="connsiteY2" fmla="*/ 111669 h 426691"/>
                    <a:gd name="connsiteX3" fmla="*/ 5685361 w 6123140"/>
                    <a:gd name="connsiteY3" fmla="*/ 426691 h 426691"/>
                    <a:gd name="connsiteX4" fmla="*/ 5679852 w 6123140"/>
                    <a:gd name="connsiteY4" fmla="*/ 426691 h 426691"/>
                    <a:gd name="connsiteX5" fmla="*/ 6028447 w 6123140"/>
                    <a:gd name="connsiteY5" fmla="*/ 86924 h 426691"/>
                    <a:gd name="connsiteX6" fmla="*/ 0 w 6123140"/>
                    <a:gd name="connsiteY6" fmla="*/ 86924 h 426691"/>
                    <a:gd name="connsiteX7" fmla="*/ 0 w 6123140"/>
                    <a:gd name="connsiteY7" fmla="*/ 0 h 4266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123140" h="426691">
                      <a:moveTo>
                        <a:pt x="0" y="0"/>
                      </a:moveTo>
                      <a:lnTo>
                        <a:pt x="6123140" y="0"/>
                      </a:lnTo>
                      <a:lnTo>
                        <a:pt x="6008569" y="111669"/>
                      </a:lnTo>
                      <a:lnTo>
                        <a:pt x="5685361" y="426691"/>
                      </a:lnTo>
                      <a:lnTo>
                        <a:pt x="5679852" y="426691"/>
                      </a:lnTo>
                      <a:lnTo>
                        <a:pt x="6028447" y="86924"/>
                      </a:lnTo>
                      <a:lnTo>
                        <a:pt x="0" y="8692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>
                  <a:gsLst>
                    <a:gs pos="0">
                      <a:srgbClr val="FBE4AE"/>
                    </a:gs>
                    <a:gs pos="13000">
                      <a:srgbClr val="BD922A"/>
                    </a:gs>
                    <a:gs pos="21001">
                      <a:srgbClr val="BD922A"/>
                    </a:gs>
                    <a:gs pos="63000">
                      <a:srgbClr val="FBE4AE"/>
                    </a:gs>
                    <a:gs pos="67000">
                      <a:srgbClr val="BD922A"/>
                    </a:gs>
                    <a:gs pos="69000">
                      <a:srgbClr val="835E17"/>
                    </a:gs>
                    <a:gs pos="82001">
                      <a:srgbClr val="A28949"/>
                    </a:gs>
                    <a:gs pos="100000">
                      <a:srgbClr val="FAE3B7"/>
                    </a:gs>
                  </a:gsLst>
                  <a:lin ang="0" scaled="1"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th-TH" sz="2000" dirty="0"/>
                </a:p>
              </p:txBody>
            </p:sp>
            <p:sp>
              <p:nvSpPr>
                <p:cNvPr id="88" name="รูปแบบอิสระ: รูปร่าง 49">
                  <a:extLst>
                    <a:ext uri="{FF2B5EF4-FFF2-40B4-BE49-F238E27FC236}">
                      <a16:creationId xmlns:a16="http://schemas.microsoft.com/office/drawing/2014/main" id="{0CC04605-512B-40BA-BB6C-C4CA6329F254}"/>
                    </a:ext>
                  </a:extLst>
                </p:cNvPr>
                <p:cNvSpPr/>
                <p:nvPr/>
              </p:nvSpPr>
              <p:spPr>
                <a:xfrm rot="380166">
                  <a:off x="6515308" y="6428830"/>
                  <a:ext cx="548723" cy="450425"/>
                </a:xfrm>
                <a:custGeom>
                  <a:avLst/>
                  <a:gdLst>
                    <a:gd name="connsiteX0" fmla="*/ 411471 w 524882"/>
                    <a:gd name="connsiteY0" fmla="*/ 0 h 426691"/>
                    <a:gd name="connsiteX1" fmla="*/ 524882 w 524882"/>
                    <a:gd name="connsiteY1" fmla="*/ 0 h 426691"/>
                    <a:gd name="connsiteX2" fmla="*/ 113411 w 524882"/>
                    <a:gd name="connsiteY2" fmla="*/ 426691 h 426691"/>
                    <a:gd name="connsiteX3" fmla="*/ 0 w 524882"/>
                    <a:gd name="connsiteY3" fmla="*/ 426691 h 426691"/>
                    <a:gd name="connsiteX4" fmla="*/ 411471 w 524882"/>
                    <a:gd name="connsiteY4" fmla="*/ 0 h 4266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24882" h="426691">
                      <a:moveTo>
                        <a:pt x="411471" y="0"/>
                      </a:moveTo>
                      <a:lnTo>
                        <a:pt x="524882" y="0"/>
                      </a:lnTo>
                      <a:lnTo>
                        <a:pt x="113411" y="426691"/>
                      </a:lnTo>
                      <a:lnTo>
                        <a:pt x="0" y="426691"/>
                      </a:lnTo>
                      <a:lnTo>
                        <a:pt x="411471" y="0"/>
                      </a:ln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FBE4AE"/>
                    </a:gs>
                    <a:gs pos="13000">
                      <a:srgbClr val="BD922A"/>
                    </a:gs>
                    <a:gs pos="21001">
                      <a:srgbClr val="BD922A"/>
                    </a:gs>
                    <a:gs pos="63000">
                      <a:srgbClr val="FBE4AE"/>
                    </a:gs>
                    <a:gs pos="67000">
                      <a:srgbClr val="BD922A"/>
                    </a:gs>
                    <a:gs pos="69000">
                      <a:srgbClr val="835E17"/>
                    </a:gs>
                    <a:gs pos="82001">
                      <a:srgbClr val="A28949"/>
                    </a:gs>
                    <a:gs pos="100000">
                      <a:srgbClr val="FAE3B7"/>
                    </a:gs>
                  </a:gsLst>
                  <a:path path="circle">
                    <a:fillToRect l="100000" b="100000"/>
                  </a:path>
                  <a:tileRect t="-100000" r="-100000"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th-TH" sz="2000"/>
                </a:p>
              </p:txBody>
            </p:sp>
          </p:grpSp>
          <p:grpSp>
            <p:nvGrpSpPr>
              <p:cNvPr id="83" name="กลุ่ม 4">
                <a:extLst>
                  <a:ext uri="{FF2B5EF4-FFF2-40B4-BE49-F238E27FC236}">
                    <a16:creationId xmlns:a16="http://schemas.microsoft.com/office/drawing/2014/main" id="{33080593-C486-4A4E-A259-28A964353B4D}"/>
                  </a:ext>
                </a:extLst>
              </p:cNvPr>
              <p:cNvGrpSpPr/>
              <p:nvPr/>
            </p:nvGrpSpPr>
            <p:grpSpPr>
              <a:xfrm>
                <a:off x="7524888" y="4621292"/>
                <a:ext cx="1619113" cy="531030"/>
                <a:chOff x="9543115" y="6415804"/>
                <a:chExt cx="2661401" cy="453428"/>
              </a:xfrm>
            </p:grpSpPr>
            <p:sp>
              <p:nvSpPr>
                <p:cNvPr id="84" name="รูปแบบอิสระ: รูปร่าง 38">
                  <a:extLst>
                    <a:ext uri="{FF2B5EF4-FFF2-40B4-BE49-F238E27FC236}">
                      <a16:creationId xmlns:a16="http://schemas.microsoft.com/office/drawing/2014/main" id="{18287458-5345-45BB-A7B2-0AE1DDE4E433}"/>
                    </a:ext>
                  </a:extLst>
                </p:cNvPr>
                <p:cNvSpPr/>
                <p:nvPr/>
              </p:nvSpPr>
              <p:spPr>
                <a:xfrm>
                  <a:off x="9543115" y="6415804"/>
                  <a:ext cx="2661398" cy="441288"/>
                </a:xfrm>
                <a:custGeom>
                  <a:avLst/>
                  <a:gdLst>
                    <a:gd name="connsiteX0" fmla="*/ 437779 w 1373020"/>
                    <a:gd name="connsiteY0" fmla="*/ 0 h 426691"/>
                    <a:gd name="connsiteX1" fmla="*/ 1373020 w 1373020"/>
                    <a:gd name="connsiteY1" fmla="*/ 0 h 426691"/>
                    <a:gd name="connsiteX2" fmla="*/ 1373020 w 1373020"/>
                    <a:gd name="connsiteY2" fmla="*/ 426691 h 426691"/>
                    <a:gd name="connsiteX3" fmla="*/ 0 w 1373020"/>
                    <a:gd name="connsiteY3" fmla="*/ 426691 h 426691"/>
                    <a:gd name="connsiteX4" fmla="*/ 323208 w 1373020"/>
                    <a:gd name="connsiteY4" fmla="*/ 111669 h 426691"/>
                    <a:gd name="connsiteX5" fmla="*/ 437779 w 1373020"/>
                    <a:gd name="connsiteY5" fmla="*/ 0 h 4266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73020" h="426691">
                      <a:moveTo>
                        <a:pt x="437779" y="0"/>
                      </a:moveTo>
                      <a:lnTo>
                        <a:pt x="1373020" y="0"/>
                      </a:lnTo>
                      <a:lnTo>
                        <a:pt x="1373020" y="426691"/>
                      </a:lnTo>
                      <a:lnTo>
                        <a:pt x="0" y="426691"/>
                      </a:lnTo>
                      <a:lnTo>
                        <a:pt x="323208" y="111669"/>
                      </a:lnTo>
                      <a:lnTo>
                        <a:pt x="437779" y="0"/>
                      </a:lnTo>
                      <a:close/>
                    </a:path>
                  </a:pathLst>
                </a:custGeom>
                <a:gradFill>
                  <a:gsLst>
                    <a:gs pos="0">
                      <a:srgbClr val="FBE4AE"/>
                    </a:gs>
                    <a:gs pos="13000">
                      <a:srgbClr val="BD922A"/>
                    </a:gs>
                    <a:gs pos="21001">
                      <a:srgbClr val="BD922A"/>
                    </a:gs>
                    <a:gs pos="63000">
                      <a:srgbClr val="FBE4AE"/>
                    </a:gs>
                    <a:gs pos="67000">
                      <a:srgbClr val="BD922A"/>
                    </a:gs>
                    <a:gs pos="69000">
                      <a:srgbClr val="835E17"/>
                    </a:gs>
                    <a:gs pos="82001">
                      <a:srgbClr val="A28949"/>
                    </a:gs>
                    <a:gs pos="100000">
                      <a:srgbClr val="FAE3B7"/>
                    </a:gs>
                  </a:gsLst>
                  <a:lin ang="0" scaled="1"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th-TH" sz="2000"/>
                </a:p>
              </p:txBody>
            </p:sp>
            <p:sp>
              <p:nvSpPr>
                <p:cNvPr id="85" name="รูปแบบอิสระ: รูปร่าง 31">
                  <a:extLst>
                    <a:ext uri="{FF2B5EF4-FFF2-40B4-BE49-F238E27FC236}">
                      <a16:creationId xmlns:a16="http://schemas.microsoft.com/office/drawing/2014/main" id="{CB515603-CB57-4A48-B8A7-C4BD2C469F4B}"/>
                    </a:ext>
                  </a:extLst>
                </p:cNvPr>
                <p:cNvSpPr/>
                <p:nvPr/>
              </p:nvSpPr>
              <p:spPr>
                <a:xfrm>
                  <a:off x="9543115" y="6510930"/>
                  <a:ext cx="2661401" cy="358302"/>
                </a:xfrm>
                <a:custGeom>
                  <a:avLst/>
                  <a:gdLst>
                    <a:gd name="connsiteX0" fmla="*/ 349528 w 1399340"/>
                    <a:gd name="connsiteY0" fmla="*/ 0 h 340675"/>
                    <a:gd name="connsiteX1" fmla="*/ 1399340 w 1399340"/>
                    <a:gd name="connsiteY1" fmla="*/ 0 h 340675"/>
                    <a:gd name="connsiteX2" fmla="*/ 1399340 w 1399340"/>
                    <a:gd name="connsiteY2" fmla="*/ 340675 h 340675"/>
                    <a:gd name="connsiteX3" fmla="*/ 0 w 1399340"/>
                    <a:gd name="connsiteY3" fmla="*/ 340675 h 340675"/>
                    <a:gd name="connsiteX4" fmla="*/ 349528 w 1399340"/>
                    <a:gd name="connsiteY4" fmla="*/ 0 h 3406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99340" h="340675">
                      <a:moveTo>
                        <a:pt x="349528" y="0"/>
                      </a:moveTo>
                      <a:lnTo>
                        <a:pt x="1399340" y="0"/>
                      </a:lnTo>
                      <a:lnTo>
                        <a:pt x="1399340" y="340675"/>
                      </a:lnTo>
                      <a:lnTo>
                        <a:pt x="0" y="340675"/>
                      </a:lnTo>
                      <a:lnTo>
                        <a:pt x="349528" y="0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th-TH" sz="2000"/>
                </a:p>
              </p:txBody>
            </p:sp>
          </p:grpSp>
        </p:grpSp>
        <p:pic>
          <p:nvPicPr>
            <p:cNvPr id="76" name="Picture 23">
              <a:extLst>
                <a:ext uri="{FF2B5EF4-FFF2-40B4-BE49-F238E27FC236}">
                  <a16:creationId xmlns:a16="http://schemas.microsoft.com/office/drawing/2014/main" id="{A9FCDA38-8F0B-49DF-8F2E-B899B1F3623D}"/>
                </a:ext>
              </a:extLst>
            </p:cNvPr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699853" y="5264104"/>
              <a:ext cx="625615" cy="408428"/>
            </a:xfrm>
            <a:prstGeom prst="rect">
              <a:avLst/>
            </a:prstGeom>
          </p:spPr>
        </p:pic>
        <p:pic>
          <p:nvPicPr>
            <p:cNvPr id="77" name="Picture 24">
              <a:extLst>
                <a:ext uri="{FF2B5EF4-FFF2-40B4-BE49-F238E27FC236}">
                  <a16:creationId xmlns:a16="http://schemas.microsoft.com/office/drawing/2014/main" id="{199745AA-CFB3-443D-A566-E11575BA5223}"/>
                </a:ext>
              </a:extLst>
            </p:cNvPr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440755" y="5252961"/>
              <a:ext cx="384697" cy="433336"/>
            </a:xfrm>
            <a:prstGeom prst="rect">
              <a:avLst/>
            </a:prstGeom>
          </p:spPr>
        </p:pic>
        <p:pic>
          <p:nvPicPr>
            <p:cNvPr id="78" name="Picture 35">
              <a:extLst>
                <a:ext uri="{FF2B5EF4-FFF2-40B4-BE49-F238E27FC236}">
                  <a16:creationId xmlns:a16="http://schemas.microsoft.com/office/drawing/2014/main" id="{9584FECB-F937-4F01-8CDD-C92F98A2F1BC}"/>
                </a:ext>
              </a:extLst>
            </p:cNvPr>
            <p:cNvPicPr>
              <a:picLocks noChangeAspect="1"/>
            </p:cNvPicPr>
            <p:nvPr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882063" y="5338458"/>
              <a:ext cx="373365" cy="309768"/>
            </a:xfrm>
            <a:prstGeom prst="rect">
              <a:avLst/>
            </a:prstGeom>
          </p:spPr>
        </p:pic>
        <p:pic>
          <p:nvPicPr>
            <p:cNvPr id="79" name="Picture 36">
              <a:extLst>
                <a:ext uri="{FF2B5EF4-FFF2-40B4-BE49-F238E27FC236}">
                  <a16:creationId xmlns:a16="http://schemas.microsoft.com/office/drawing/2014/main" id="{62FFD426-AD6C-47DA-99D3-A7217E240C18}"/>
                </a:ext>
              </a:extLst>
            </p:cNvPr>
            <p:cNvPicPr>
              <a:picLocks noChangeAspect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345100" y="5340250"/>
              <a:ext cx="281130" cy="303691"/>
            </a:xfrm>
            <a:prstGeom prst="rect">
              <a:avLst/>
            </a:prstGeom>
          </p:spPr>
        </p:pic>
        <p:pic>
          <p:nvPicPr>
            <p:cNvPr id="80" name="Picture 2" descr="C:\Users\Administrator\Desktop\change for good.png"/>
            <p:cNvPicPr>
              <a:picLocks noChangeAspect="1" noChangeArrowheads="1"/>
            </p:cNvPicPr>
            <p:nvPr/>
          </p:nvPicPr>
          <p:blipFill>
            <a:blip r:embed="rId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606130" y="5281839"/>
              <a:ext cx="890907" cy="501037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81" name="รูปแบบอิสระ: รูปร่าง 49">
              <a:extLst>
                <a:ext uri="{FF2B5EF4-FFF2-40B4-BE49-F238E27FC236}">
                  <a16:creationId xmlns:a16="http://schemas.microsoft.com/office/drawing/2014/main" id="{0CC04605-512B-40BA-BB6C-C4CA6329F254}"/>
                </a:ext>
              </a:extLst>
            </p:cNvPr>
            <p:cNvSpPr/>
            <p:nvPr/>
          </p:nvSpPr>
          <p:spPr>
            <a:xfrm rot="1816843">
              <a:off x="8384884" y="5134125"/>
              <a:ext cx="366819" cy="715174"/>
            </a:xfrm>
            <a:custGeom>
              <a:avLst/>
              <a:gdLst>
                <a:gd name="connsiteX0" fmla="*/ 411471 w 524882"/>
                <a:gd name="connsiteY0" fmla="*/ 0 h 426691"/>
                <a:gd name="connsiteX1" fmla="*/ 524882 w 524882"/>
                <a:gd name="connsiteY1" fmla="*/ 0 h 426691"/>
                <a:gd name="connsiteX2" fmla="*/ 113411 w 524882"/>
                <a:gd name="connsiteY2" fmla="*/ 426691 h 426691"/>
                <a:gd name="connsiteX3" fmla="*/ 0 w 524882"/>
                <a:gd name="connsiteY3" fmla="*/ 426691 h 426691"/>
                <a:gd name="connsiteX4" fmla="*/ 411471 w 524882"/>
                <a:gd name="connsiteY4" fmla="*/ 0 h 426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4882" h="426691">
                  <a:moveTo>
                    <a:pt x="411471" y="0"/>
                  </a:moveTo>
                  <a:lnTo>
                    <a:pt x="524882" y="0"/>
                  </a:lnTo>
                  <a:lnTo>
                    <a:pt x="113411" y="426691"/>
                  </a:lnTo>
                  <a:lnTo>
                    <a:pt x="0" y="426691"/>
                  </a:lnTo>
                  <a:lnTo>
                    <a:pt x="411471" y="0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BE4AE"/>
                </a:gs>
                <a:gs pos="13000">
                  <a:srgbClr val="BD922A"/>
                </a:gs>
                <a:gs pos="21001">
                  <a:srgbClr val="BD922A"/>
                </a:gs>
                <a:gs pos="63000">
                  <a:srgbClr val="FBE4AE"/>
                </a:gs>
                <a:gs pos="67000">
                  <a:srgbClr val="BD922A"/>
                </a:gs>
                <a:gs pos="69000">
                  <a:srgbClr val="835E17"/>
                </a:gs>
                <a:gs pos="82001">
                  <a:srgbClr val="A28949"/>
                </a:gs>
                <a:gs pos="100000">
                  <a:srgbClr val="FAE3B7"/>
                </a:gs>
              </a:gsLst>
              <a:path path="circle">
                <a:fillToRect l="100000" b="100000"/>
              </a:path>
              <a:tileRect t="-100000" r="-10000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th-TH" sz="2000"/>
            </a:p>
          </p:txBody>
        </p:sp>
      </p:grpSp>
      <p:sp>
        <p:nvSpPr>
          <p:cNvPr id="28" name="TextBox 7"/>
          <p:cNvSpPr txBox="1"/>
          <p:nvPr/>
        </p:nvSpPr>
        <p:spPr>
          <a:xfrm>
            <a:off x="216981" y="5442506"/>
            <a:ext cx="5166910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th-TH" sz="1000" b="1" dirty="0">
                <a:solidFill>
                  <a:schemeClr val="bg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เศรษฐกิจฐานรากมั่นคง ชุมชนเข้มแข็งอย่างยั่งยืน ด้วยหลักปรัชญาของเศรษฐกิจพอเพียง</a:t>
            </a:r>
          </a:p>
        </p:txBody>
      </p:sp>
      <p:sp>
        <p:nvSpPr>
          <p:cNvPr id="30" name="กล่องข้อความ 8">
            <a:extLst>
              <a:ext uri="{FF2B5EF4-FFF2-40B4-BE49-F238E27FC236}">
                <a16:creationId xmlns:a16="http://schemas.microsoft.com/office/drawing/2014/main" id="{BF84CABE-5C70-4013-8958-0D4F9CD0D474}"/>
              </a:ext>
            </a:extLst>
          </p:cNvPr>
          <p:cNvSpPr txBox="1"/>
          <p:nvPr/>
        </p:nvSpPr>
        <p:spPr>
          <a:xfrm>
            <a:off x="7676272" y="32100"/>
            <a:ext cx="2493196" cy="5262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ct val="120000"/>
              </a:lnSpc>
            </a:pPr>
            <a:r>
              <a:rPr lang="en-US" sz="12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60 </a:t>
            </a:r>
            <a:r>
              <a:rPr lang="th-TH" sz="12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ปี กรมการพัฒนาชุมชน</a:t>
            </a:r>
          </a:p>
          <a:p>
            <a:pPr>
              <a:lnSpc>
                <a:spcPct val="120000"/>
              </a:lnSpc>
            </a:pPr>
            <a:r>
              <a:rPr lang="th-TH" sz="12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สร้างสรรค์ชุมชน สร้างคน สร้างชาติ</a:t>
            </a:r>
            <a:endParaRPr lang="en-US" sz="1200" b="1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hulabhorn Likit Text" panose="00000500000000000000" pitchFamily="50" charset="-34"/>
              <a:cs typeface="Chulabhorn Likit Text" panose="00000500000000000000" pitchFamily="50" charset="-34"/>
            </a:endParaRPr>
          </a:p>
        </p:txBody>
      </p:sp>
    </p:spTree>
    <p:extLst>
      <p:ext uri="{BB962C8B-B14F-4D97-AF65-F5344CB8AC3E}">
        <p14:creationId xmlns:p14="http://schemas.microsoft.com/office/powerpoint/2010/main" val="127141053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3"/>
          <p:cNvGrpSpPr/>
          <p:nvPr/>
        </p:nvGrpSpPr>
        <p:grpSpPr>
          <a:xfrm>
            <a:off x="-23581" y="-271597"/>
            <a:ext cx="10193050" cy="1541268"/>
            <a:chOff x="-23581" y="-271597"/>
            <a:chExt cx="10193050" cy="1541268"/>
          </a:xfrm>
        </p:grpSpPr>
        <p:grpSp>
          <p:nvGrpSpPr>
            <p:cNvPr id="5" name="กลุ่ม 52">
              <a:extLst>
                <a:ext uri="{FF2B5EF4-FFF2-40B4-BE49-F238E27FC236}">
                  <a16:creationId xmlns:a16="http://schemas.microsoft.com/office/drawing/2014/main" id="{84E5CB32-C22A-40FB-BE79-3F261B775F5E}"/>
                </a:ext>
              </a:extLst>
            </p:cNvPr>
            <p:cNvGrpSpPr/>
            <p:nvPr/>
          </p:nvGrpSpPr>
          <p:grpSpPr>
            <a:xfrm>
              <a:off x="-23581" y="299"/>
              <a:ext cx="10193050" cy="674950"/>
              <a:chOff x="-29746" y="-164554"/>
              <a:chExt cx="9173747" cy="607455"/>
            </a:xfrm>
          </p:grpSpPr>
          <p:sp>
            <p:nvSpPr>
              <p:cNvPr id="10" name="สี่เหลี่ยมผืนผ้า: มุมมน 48">
                <a:extLst>
                  <a:ext uri="{FF2B5EF4-FFF2-40B4-BE49-F238E27FC236}">
                    <a16:creationId xmlns:a16="http://schemas.microsoft.com/office/drawing/2014/main" id="{DCE62B95-9C16-4E87-82CC-AF99B1F01983}"/>
                  </a:ext>
                </a:extLst>
              </p:cNvPr>
              <p:cNvSpPr/>
              <p:nvPr/>
            </p:nvSpPr>
            <p:spPr>
              <a:xfrm>
                <a:off x="5692012" y="65211"/>
                <a:ext cx="3441748" cy="377690"/>
              </a:xfrm>
              <a:prstGeom prst="roundRect">
                <a:avLst/>
              </a:prstGeom>
              <a:gradFill flip="none" rotWithShape="1">
                <a:gsLst>
                  <a:gs pos="0">
                    <a:srgbClr val="8E7300"/>
                  </a:gs>
                  <a:gs pos="51000">
                    <a:srgbClr val="FFFFFF"/>
                  </a:gs>
                  <a:gs pos="76000">
                    <a:srgbClr val="BC9800"/>
                  </a:gs>
                  <a:gs pos="24000">
                    <a:srgbClr val="BC9800"/>
                  </a:gs>
                  <a:gs pos="100000">
                    <a:srgbClr val="9A7D00"/>
                  </a:gs>
                </a:gsLst>
                <a:lin ang="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2000"/>
              </a:p>
            </p:txBody>
          </p:sp>
          <p:sp>
            <p:nvSpPr>
              <p:cNvPr id="11" name="สี่เหลี่ยมผืนผ้า 47">
                <a:extLst>
                  <a:ext uri="{FF2B5EF4-FFF2-40B4-BE49-F238E27FC236}">
                    <a16:creationId xmlns:a16="http://schemas.microsoft.com/office/drawing/2014/main" id="{667204FE-3C1C-4980-AD32-890094B05AFC}"/>
                  </a:ext>
                </a:extLst>
              </p:cNvPr>
              <p:cNvSpPr/>
              <p:nvPr/>
            </p:nvSpPr>
            <p:spPr>
              <a:xfrm>
                <a:off x="-29746" y="-164554"/>
                <a:ext cx="9173747" cy="517884"/>
              </a:xfrm>
              <a:prstGeom prst="rect">
                <a:avLst/>
              </a:prstGeom>
              <a:gradFill flip="none" rotWithShape="1">
                <a:gsLst>
                  <a:gs pos="0">
                    <a:srgbClr val="8E7300"/>
                  </a:gs>
                  <a:gs pos="51000">
                    <a:srgbClr val="FFFFFF"/>
                  </a:gs>
                  <a:gs pos="76000">
                    <a:srgbClr val="BC9800"/>
                  </a:gs>
                  <a:gs pos="24000">
                    <a:srgbClr val="BC9800"/>
                  </a:gs>
                  <a:gs pos="100000">
                    <a:srgbClr val="9A7D00"/>
                  </a:gs>
                </a:gsLst>
                <a:lin ang="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2000"/>
              </a:p>
            </p:txBody>
          </p:sp>
          <p:sp>
            <p:nvSpPr>
              <p:cNvPr id="12" name="แผนผังลำดับงาน: ป้อนข้อมูลด้วยตนเอง 4">
                <a:extLst>
                  <a:ext uri="{FF2B5EF4-FFF2-40B4-BE49-F238E27FC236}">
                    <a16:creationId xmlns:a16="http://schemas.microsoft.com/office/drawing/2014/main" id="{CDB1064D-F2C9-4D02-9722-A4463B75D08B}"/>
                  </a:ext>
                </a:extLst>
              </p:cNvPr>
              <p:cNvSpPr/>
              <p:nvPr/>
            </p:nvSpPr>
            <p:spPr>
              <a:xfrm>
                <a:off x="5883027" y="51469"/>
                <a:ext cx="3260973" cy="301861"/>
              </a:xfrm>
              <a:prstGeom prst="flowChartAlternateProcess">
                <a:avLst/>
              </a:prstGeom>
              <a:solidFill>
                <a:srgbClr val="00206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2000" dirty="0"/>
              </a:p>
            </p:txBody>
          </p:sp>
          <p:sp>
            <p:nvSpPr>
              <p:cNvPr id="13" name="สี่เหลี่ยมผืนผ้า 3">
                <a:extLst>
                  <a:ext uri="{FF2B5EF4-FFF2-40B4-BE49-F238E27FC236}">
                    <a16:creationId xmlns:a16="http://schemas.microsoft.com/office/drawing/2014/main" id="{8493D4F4-6FD8-4552-904E-DB7274115DA0}"/>
                  </a:ext>
                </a:extLst>
              </p:cNvPr>
              <p:cNvSpPr/>
              <p:nvPr/>
            </p:nvSpPr>
            <p:spPr>
              <a:xfrm>
                <a:off x="-29746" y="-164554"/>
                <a:ext cx="9173747" cy="432048"/>
              </a:xfrm>
              <a:prstGeom prst="rect">
                <a:avLst/>
              </a:prstGeom>
              <a:solidFill>
                <a:srgbClr val="00206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2000"/>
              </a:p>
            </p:txBody>
          </p:sp>
        </p:grpSp>
        <p:grpSp>
          <p:nvGrpSpPr>
            <p:cNvPr id="7" name="กลุ่ม 9">
              <a:extLst>
                <a:ext uri="{FF2B5EF4-FFF2-40B4-BE49-F238E27FC236}">
                  <a16:creationId xmlns:a16="http://schemas.microsoft.com/office/drawing/2014/main" id="{D2312BD0-5401-4FDB-9FF3-B1382B3C9639}"/>
                </a:ext>
              </a:extLst>
            </p:cNvPr>
            <p:cNvGrpSpPr/>
            <p:nvPr/>
          </p:nvGrpSpPr>
          <p:grpSpPr>
            <a:xfrm>
              <a:off x="5792566" y="-271597"/>
              <a:ext cx="1899096" cy="1541268"/>
              <a:chOff x="5491686" y="-481268"/>
              <a:chExt cx="1709187" cy="1387141"/>
            </a:xfrm>
          </p:grpSpPr>
          <p:sp>
            <p:nvSpPr>
              <p:cNvPr id="8" name="วงรี 13">
                <a:extLst>
                  <a:ext uri="{FF2B5EF4-FFF2-40B4-BE49-F238E27FC236}">
                    <a16:creationId xmlns:a16="http://schemas.microsoft.com/office/drawing/2014/main" id="{722B5707-C41F-4885-825E-D2676CEE49E1}"/>
                  </a:ext>
                </a:extLst>
              </p:cNvPr>
              <p:cNvSpPr/>
              <p:nvPr/>
            </p:nvSpPr>
            <p:spPr>
              <a:xfrm>
                <a:off x="5491686" y="-481268"/>
                <a:ext cx="1709187" cy="1387141"/>
              </a:xfrm>
              <a:prstGeom prst="ellipse">
                <a:avLst/>
              </a:prstGeom>
              <a:solidFill>
                <a:srgbClr val="FBF7F1"/>
              </a:solidFill>
              <a:ln>
                <a:noFill/>
              </a:ln>
              <a:effectLst>
                <a:softEdge rad="31750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2000"/>
              </a:p>
            </p:txBody>
          </p:sp>
          <p:pic>
            <p:nvPicPr>
              <p:cNvPr id="9" name="รูปภาพ 65">
                <a:extLst>
                  <a:ext uri="{FF2B5EF4-FFF2-40B4-BE49-F238E27FC236}">
                    <a16:creationId xmlns:a16="http://schemas.microsoft.com/office/drawing/2014/main" id="{EF9B53AA-6A14-4E04-B937-D6234A306BD7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2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r="65168" b="30186"/>
              <a:stretch/>
            </p:blipFill>
            <p:spPr>
              <a:xfrm>
                <a:off x="5978910" y="-202056"/>
                <a:ext cx="857563" cy="565764"/>
              </a:xfrm>
              <a:custGeom>
                <a:avLst/>
                <a:gdLst>
                  <a:gd name="connsiteX0" fmla="*/ 0 w 1500565"/>
                  <a:gd name="connsiteY0" fmla="*/ 0 h 990006"/>
                  <a:gd name="connsiteX1" fmla="*/ 1500565 w 1500565"/>
                  <a:gd name="connsiteY1" fmla="*/ 0 h 990006"/>
                  <a:gd name="connsiteX2" fmla="*/ 1500565 w 1500565"/>
                  <a:gd name="connsiteY2" fmla="*/ 699241 h 990006"/>
                  <a:gd name="connsiteX3" fmla="*/ 1454656 w 1500565"/>
                  <a:gd name="connsiteY3" fmla="*/ 699241 h 990006"/>
                  <a:gd name="connsiteX4" fmla="*/ 1454656 w 1500565"/>
                  <a:gd name="connsiteY4" fmla="*/ 958222 h 990006"/>
                  <a:gd name="connsiteX5" fmla="*/ 1500565 w 1500565"/>
                  <a:gd name="connsiteY5" fmla="*/ 958222 h 990006"/>
                  <a:gd name="connsiteX6" fmla="*/ 1500565 w 1500565"/>
                  <a:gd name="connsiteY6" fmla="*/ 990006 h 990006"/>
                  <a:gd name="connsiteX7" fmla="*/ 0 w 1500565"/>
                  <a:gd name="connsiteY7" fmla="*/ 990006 h 9900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00565" h="990006">
                    <a:moveTo>
                      <a:pt x="0" y="0"/>
                    </a:moveTo>
                    <a:lnTo>
                      <a:pt x="1500565" y="0"/>
                    </a:lnTo>
                    <a:lnTo>
                      <a:pt x="1500565" y="699241"/>
                    </a:lnTo>
                    <a:lnTo>
                      <a:pt x="1454656" y="699241"/>
                    </a:lnTo>
                    <a:lnTo>
                      <a:pt x="1454656" y="958222"/>
                    </a:lnTo>
                    <a:lnTo>
                      <a:pt x="1500565" y="958222"/>
                    </a:lnTo>
                    <a:lnTo>
                      <a:pt x="1500565" y="990006"/>
                    </a:lnTo>
                    <a:lnTo>
                      <a:pt x="0" y="990006"/>
                    </a:lnTo>
                    <a:close/>
                  </a:path>
                </a:pathLst>
              </a:custGeom>
            </p:spPr>
          </p:pic>
        </p:grpSp>
      </p:grpSp>
      <p:grpSp>
        <p:nvGrpSpPr>
          <p:cNvPr id="14" name="Group 13"/>
          <p:cNvGrpSpPr/>
          <p:nvPr/>
        </p:nvGrpSpPr>
        <p:grpSpPr>
          <a:xfrm>
            <a:off x="-23583" y="5154909"/>
            <a:ext cx="10183585" cy="694389"/>
            <a:chOff x="-23583" y="5134125"/>
            <a:chExt cx="10183585" cy="715174"/>
          </a:xfrm>
        </p:grpSpPr>
        <p:grpSp>
          <p:nvGrpSpPr>
            <p:cNvPr id="15" name="กลุ่ม 1">
              <a:extLst>
                <a:ext uri="{FF2B5EF4-FFF2-40B4-BE49-F238E27FC236}">
                  <a16:creationId xmlns:a16="http://schemas.microsoft.com/office/drawing/2014/main" id="{58DAA6D8-19A9-434E-BD10-9F227ECAADEE}"/>
                </a:ext>
              </a:extLst>
            </p:cNvPr>
            <p:cNvGrpSpPr/>
            <p:nvPr/>
          </p:nvGrpSpPr>
          <p:grpSpPr>
            <a:xfrm>
              <a:off x="-23583" y="5274993"/>
              <a:ext cx="10183585" cy="470079"/>
              <a:chOff x="-21226" y="4621292"/>
              <a:chExt cx="9165227" cy="561020"/>
            </a:xfrm>
          </p:grpSpPr>
          <p:grpSp>
            <p:nvGrpSpPr>
              <p:cNvPr id="22" name="กลุ่ม 7">
                <a:extLst>
                  <a:ext uri="{FF2B5EF4-FFF2-40B4-BE49-F238E27FC236}">
                    <a16:creationId xmlns:a16="http://schemas.microsoft.com/office/drawing/2014/main" id="{30C28730-7CDF-4231-A774-6A7122EB4AEA}"/>
                  </a:ext>
                </a:extLst>
              </p:cNvPr>
              <p:cNvGrpSpPr/>
              <p:nvPr/>
            </p:nvGrpSpPr>
            <p:grpSpPr>
              <a:xfrm>
                <a:off x="-21226" y="4635401"/>
                <a:ext cx="5133813" cy="546911"/>
                <a:chOff x="-45702" y="6428830"/>
                <a:chExt cx="7109733" cy="450425"/>
              </a:xfrm>
            </p:grpSpPr>
            <p:sp>
              <p:nvSpPr>
                <p:cNvPr id="26" name="รูปแบบอิสระ: รูปร่าง 55">
                  <a:extLst>
                    <a:ext uri="{FF2B5EF4-FFF2-40B4-BE49-F238E27FC236}">
                      <a16:creationId xmlns:a16="http://schemas.microsoft.com/office/drawing/2014/main" id="{447532BC-F1AF-418B-B954-69A21822D4D1}"/>
                    </a:ext>
                  </a:extLst>
                </p:cNvPr>
                <p:cNvSpPr/>
                <p:nvPr/>
              </p:nvSpPr>
              <p:spPr>
                <a:xfrm>
                  <a:off x="-16309" y="6508953"/>
                  <a:ext cx="6875685" cy="339767"/>
                </a:xfrm>
                <a:custGeom>
                  <a:avLst/>
                  <a:gdLst>
                    <a:gd name="connsiteX0" fmla="*/ 0 w 6028447"/>
                    <a:gd name="connsiteY0" fmla="*/ 0 h 339767"/>
                    <a:gd name="connsiteX1" fmla="*/ 6028447 w 6028447"/>
                    <a:gd name="connsiteY1" fmla="*/ 0 h 339767"/>
                    <a:gd name="connsiteX2" fmla="*/ 5679852 w 6028447"/>
                    <a:gd name="connsiteY2" fmla="*/ 339767 h 339767"/>
                    <a:gd name="connsiteX3" fmla="*/ 0 w 6028447"/>
                    <a:gd name="connsiteY3" fmla="*/ 339767 h 339767"/>
                    <a:gd name="connsiteX4" fmla="*/ 0 w 6028447"/>
                    <a:gd name="connsiteY4" fmla="*/ 0 h 3397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028447" h="339767">
                      <a:moveTo>
                        <a:pt x="0" y="0"/>
                      </a:moveTo>
                      <a:lnTo>
                        <a:pt x="6028447" y="0"/>
                      </a:lnTo>
                      <a:lnTo>
                        <a:pt x="5679852" y="339767"/>
                      </a:lnTo>
                      <a:lnTo>
                        <a:pt x="0" y="33976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th-TH" sz="2000" dirty="0"/>
                </a:p>
              </p:txBody>
            </p:sp>
            <p:sp>
              <p:nvSpPr>
                <p:cNvPr id="27" name="รูปแบบอิสระ: รูปร่าง 50">
                  <a:extLst>
                    <a:ext uri="{FF2B5EF4-FFF2-40B4-BE49-F238E27FC236}">
                      <a16:creationId xmlns:a16="http://schemas.microsoft.com/office/drawing/2014/main" id="{72AD55B9-27A4-40A2-86AD-A09FD1FBB379}"/>
                    </a:ext>
                  </a:extLst>
                </p:cNvPr>
                <p:cNvSpPr/>
                <p:nvPr/>
              </p:nvSpPr>
              <p:spPr>
                <a:xfrm>
                  <a:off x="-45702" y="6433550"/>
                  <a:ext cx="7025615" cy="426691"/>
                </a:xfrm>
                <a:custGeom>
                  <a:avLst/>
                  <a:gdLst>
                    <a:gd name="connsiteX0" fmla="*/ 0 w 6123140"/>
                    <a:gd name="connsiteY0" fmla="*/ 0 h 426691"/>
                    <a:gd name="connsiteX1" fmla="*/ 6123140 w 6123140"/>
                    <a:gd name="connsiteY1" fmla="*/ 0 h 426691"/>
                    <a:gd name="connsiteX2" fmla="*/ 6008569 w 6123140"/>
                    <a:gd name="connsiteY2" fmla="*/ 111669 h 426691"/>
                    <a:gd name="connsiteX3" fmla="*/ 5685361 w 6123140"/>
                    <a:gd name="connsiteY3" fmla="*/ 426691 h 426691"/>
                    <a:gd name="connsiteX4" fmla="*/ 5679852 w 6123140"/>
                    <a:gd name="connsiteY4" fmla="*/ 426691 h 426691"/>
                    <a:gd name="connsiteX5" fmla="*/ 6028447 w 6123140"/>
                    <a:gd name="connsiteY5" fmla="*/ 86924 h 426691"/>
                    <a:gd name="connsiteX6" fmla="*/ 0 w 6123140"/>
                    <a:gd name="connsiteY6" fmla="*/ 86924 h 426691"/>
                    <a:gd name="connsiteX7" fmla="*/ 0 w 6123140"/>
                    <a:gd name="connsiteY7" fmla="*/ 0 h 4266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123140" h="426691">
                      <a:moveTo>
                        <a:pt x="0" y="0"/>
                      </a:moveTo>
                      <a:lnTo>
                        <a:pt x="6123140" y="0"/>
                      </a:lnTo>
                      <a:lnTo>
                        <a:pt x="6008569" y="111669"/>
                      </a:lnTo>
                      <a:lnTo>
                        <a:pt x="5685361" y="426691"/>
                      </a:lnTo>
                      <a:lnTo>
                        <a:pt x="5679852" y="426691"/>
                      </a:lnTo>
                      <a:lnTo>
                        <a:pt x="6028447" y="86924"/>
                      </a:lnTo>
                      <a:lnTo>
                        <a:pt x="0" y="8692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>
                  <a:gsLst>
                    <a:gs pos="0">
                      <a:srgbClr val="FBE4AE"/>
                    </a:gs>
                    <a:gs pos="13000">
                      <a:srgbClr val="BD922A"/>
                    </a:gs>
                    <a:gs pos="21001">
                      <a:srgbClr val="BD922A"/>
                    </a:gs>
                    <a:gs pos="63000">
                      <a:srgbClr val="FBE4AE"/>
                    </a:gs>
                    <a:gs pos="67000">
                      <a:srgbClr val="BD922A"/>
                    </a:gs>
                    <a:gs pos="69000">
                      <a:srgbClr val="835E17"/>
                    </a:gs>
                    <a:gs pos="82001">
                      <a:srgbClr val="A28949"/>
                    </a:gs>
                    <a:gs pos="100000">
                      <a:srgbClr val="FAE3B7"/>
                    </a:gs>
                  </a:gsLst>
                  <a:lin ang="0" scaled="1"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th-TH" sz="2000" dirty="0"/>
                </a:p>
              </p:txBody>
            </p:sp>
            <p:sp>
              <p:nvSpPr>
                <p:cNvPr id="28" name="รูปแบบอิสระ: รูปร่าง 49">
                  <a:extLst>
                    <a:ext uri="{FF2B5EF4-FFF2-40B4-BE49-F238E27FC236}">
                      <a16:creationId xmlns:a16="http://schemas.microsoft.com/office/drawing/2014/main" id="{0CC04605-512B-40BA-BB6C-C4CA6329F254}"/>
                    </a:ext>
                  </a:extLst>
                </p:cNvPr>
                <p:cNvSpPr/>
                <p:nvPr/>
              </p:nvSpPr>
              <p:spPr>
                <a:xfrm rot="380166">
                  <a:off x="6515308" y="6428830"/>
                  <a:ext cx="548723" cy="450425"/>
                </a:xfrm>
                <a:custGeom>
                  <a:avLst/>
                  <a:gdLst>
                    <a:gd name="connsiteX0" fmla="*/ 411471 w 524882"/>
                    <a:gd name="connsiteY0" fmla="*/ 0 h 426691"/>
                    <a:gd name="connsiteX1" fmla="*/ 524882 w 524882"/>
                    <a:gd name="connsiteY1" fmla="*/ 0 h 426691"/>
                    <a:gd name="connsiteX2" fmla="*/ 113411 w 524882"/>
                    <a:gd name="connsiteY2" fmla="*/ 426691 h 426691"/>
                    <a:gd name="connsiteX3" fmla="*/ 0 w 524882"/>
                    <a:gd name="connsiteY3" fmla="*/ 426691 h 426691"/>
                    <a:gd name="connsiteX4" fmla="*/ 411471 w 524882"/>
                    <a:gd name="connsiteY4" fmla="*/ 0 h 4266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24882" h="426691">
                      <a:moveTo>
                        <a:pt x="411471" y="0"/>
                      </a:moveTo>
                      <a:lnTo>
                        <a:pt x="524882" y="0"/>
                      </a:lnTo>
                      <a:lnTo>
                        <a:pt x="113411" y="426691"/>
                      </a:lnTo>
                      <a:lnTo>
                        <a:pt x="0" y="426691"/>
                      </a:lnTo>
                      <a:lnTo>
                        <a:pt x="411471" y="0"/>
                      </a:ln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FBE4AE"/>
                    </a:gs>
                    <a:gs pos="13000">
                      <a:srgbClr val="BD922A"/>
                    </a:gs>
                    <a:gs pos="21001">
                      <a:srgbClr val="BD922A"/>
                    </a:gs>
                    <a:gs pos="63000">
                      <a:srgbClr val="FBE4AE"/>
                    </a:gs>
                    <a:gs pos="67000">
                      <a:srgbClr val="BD922A"/>
                    </a:gs>
                    <a:gs pos="69000">
                      <a:srgbClr val="835E17"/>
                    </a:gs>
                    <a:gs pos="82001">
                      <a:srgbClr val="A28949"/>
                    </a:gs>
                    <a:gs pos="100000">
                      <a:srgbClr val="FAE3B7"/>
                    </a:gs>
                  </a:gsLst>
                  <a:path path="circle">
                    <a:fillToRect l="100000" b="100000"/>
                  </a:path>
                  <a:tileRect t="-100000" r="-100000"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th-TH" sz="2000"/>
                </a:p>
              </p:txBody>
            </p:sp>
          </p:grpSp>
          <p:grpSp>
            <p:nvGrpSpPr>
              <p:cNvPr id="23" name="กลุ่ม 4">
                <a:extLst>
                  <a:ext uri="{FF2B5EF4-FFF2-40B4-BE49-F238E27FC236}">
                    <a16:creationId xmlns:a16="http://schemas.microsoft.com/office/drawing/2014/main" id="{33080593-C486-4A4E-A259-28A964353B4D}"/>
                  </a:ext>
                </a:extLst>
              </p:cNvPr>
              <p:cNvGrpSpPr/>
              <p:nvPr/>
            </p:nvGrpSpPr>
            <p:grpSpPr>
              <a:xfrm>
                <a:off x="7524888" y="4621292"/>
                <a:ext cx="1619113" cy="531030"/>
                <a:chOff x="9543115" y="6415804"/>
                <a:chExt cx="2661401" cy="453428"/>
              </a:xfrm>
            </p:grpSpPr>
            <p:sp>
              <p:nvSpPr>
                <p:cNvPr id="24" name="รูปแบบอิสระ: รูปร่าง 38">
                  <a:extLst>
                    <a:ext uri="{FF2B5EF4-FFF2-40B4-BE49-F238E27FC236}">
                      <a16:creationId xmlns:a16="http://schemas.microsoft.com/office/drawing/2014/main" id="{18287458-5345-45BB-A7B2-0AE1DDE4E433}"/>
                    </a:ext>
                  </a:extLst>
                </p:cNvPr>
                <p:cNvSpPr/>
                <p:nvPr/>
              </p:nvSpPr>
              <p:spPr>
                <a:xfrm>
                  <a:off x="9543115" y="6415804"/>
                  <a:ext cx="2661398" cy="441288"/>
                </a:xfrm>
                <a:custGeom>
                  <a:avLst/>
                  <a:gdLst>
                    <a:gd name="connsiteX0" fmla="*/ 437779 w 1373020"/>
                    <a:gd name="connsiteY0" fmla="*/ 0 h 426691"/>
                    <a:gd name="connsiteX1" fmla="*/ 1373020 w 1373020"/>
                    <a:gd name="connsiteY1" fmla="*/ 0 h 426691"/>
                    <a:gd name="connsiteX2" fmla="*/ 1373020 w 1373020"/>
                    <a:gd name="connsiteY2" fmla="*/ 426691 h 426691"/>
                    <a:gd name="connsiteX3" fmla="*/ 0 w 1373020"/>
                    <a:gd name="connsiteY3" fmla="*/ 426691 h 426691"/>
                    <a:gd name="connsiteX4" fmla="*/ 323208 w 1373020"/>
                    <a:gd name="connsiteY4" fmla="*/ 111669 h 426691"/>
                    <a:gd name="connsiteX5" fmla="*/ 437779 w 1373020"/>
                    <a:gd name="connsiteY5" fmla="*/ 0 h 4266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73020" h="426691">
                      <a:moveTo>
                        <a:pt x="437779" y="0"/>
                      </a:moveTo>
                      <a:lnTo>
                        <a:pt x="1373020" y="0"/>
                      </a:lnTo>
                      <a:lnTo>
                        <a:pt x="1373020" y="426691"/>
                      </a:lnTo>
                      <a:lnTo>
                        <a:pt x="0" y="426691"/>
                      </a:lnTo>
                      <a:lnTo>
                        <a:pt x="323208" y="111669"/>
                      </a:lnTo>
                      <a:lnTo>
                        <a:pt x="437779" y="0"/>
                      </a:lnTo>
                      <a:close/>
                    </a:path>
                  </a:pathLst>
                </a:custGeom>
                <a:gradFill>
                  <a:gsLst>
                    <a:gs pos="0">
                      <a:srgbClr val="FBE4AE"/>
                    </a:gs>
                    <a:gs pos="13000">
                      <a:srgbClr val="BD922A"/>
                    </a:gs>
                    <a:gs pos="21001">
                      <a:srgbClr val="BD922A"/>
                    </a:gs>
                    <a:gs pos="63000">
                      <a:srgbClr val="FBE4AE"/>
                    </a:gs>
                    <a:gs pos="67000">
                      <a:srgbClr val="BD922A"/>
                    </a:gs>
                    <a:gs pos="69000">
                      <a:srgbClr val="835E17"/>
                    </a:gs>
                    <a:gs pos="82001">
                      <a:srgbClr val="A28949"/>
                    </a:gs>
                    <a:gs pos="100000">
                      <a:srgbClr val="FAE3B7"/>
                    </a:gs>
                  </a:gsLst>
                  <a:lin ang="0" scaled="1"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th-TH" sz="2000"/>
                </a:p>
              </p:txBody>
            </p:sp>
            <p:sp>
              <p:nvSpPr>
                <p:cNvPr id="25" name="รูปแบบอิสระ: รูปร่าง 31">
                  <a:extLst>
                    <a:ext uri="{FF2B5EF4-FFF2-40B4-BE49-F238E27FC236}">
                      <a16:creationId xmlns:a16="http://schemas.microsoft.com/office/drawing/2014/main" id="{CB515603-CB57-4A48-B8A7-C4BD2C469F4B}"/>
                    </a:ext>
                  </a:extLst>
                </p:cNvPr>
                <p:cNvSpPr/>
                <p:nvPr/>
              </p:nvSpPr>
              <p:spPr>
                <a:xfrm>
                  <a:off x="9543115" y="6510930"/>
                  <a:ext cx="2661401" cy="358302"/>
                </a:xfrm>
                <a:custGeom>
                  <a:avLst/>
                  <a:gdLst>
                    <a:gd name="connsiteX0" fmla="*/ 349528 w 1399340"/>
                    <a:gd name="connsiteY0" fmla="*/ 0 h 340675"/>
                    <a:gd name="connsiteX1" fmla="*/ 1399340 w 1399340"/>
                    <a:gd name="connsiteY1" fmla="*/ 0 h 340675"/>
                    <a:gd name="connsiteX2" fmla="*/ 1399340 w 1399340"/>
                    <a:gd name="connsiteY2" fmla="*/ 340675 h 340675"/>
                    <a:gd name="connsiteX3" fmla="*/ 0 w 1399340"/>
                    <a:gd name="connsiteY3" fmla="*/ 340675 h 340675"/>
                    <a:gd name="connsiteX4" fmla="*/ 349528 w 1399340"/>
                    <a:gd name="connsiteY4" fmla="*/ 0 h 3406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99340" h="340675">
                      <a:moveTo>
                        <a:pt x="349528" y="0"/>
                      </a:moveTo>
                      <a:lnTo>
                        <a:pt x="1399340" y="0"/>
                      </a:lnTo>
                      <a:lnTo>
                        <a:pt x="1399340" y="340675"/>
                      </a:lnTo>
                      <a:lnTo>
                        <a:pt x="0" y="340675"/>
                      </a:lnTo>
                      <a:lnTo>
                        <a:pt x="349528" y="0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th-TH" sz="2000"/>
                </a:p>
              </p:txBody>
            </p:sp>
          </p:grpSp>
        </p:grpSp>
        <p:pic>
          <p:nvPicPr>
            <p:cNvPr id="16" name="Picture 23">
              <a:extLst>
                <a:ext uri="{FF2B5EF4-FFF2-40B4-BE49-F238E27FC236}">
                  <a16:creationId xmlns:a16="http://schemas.microsoft.com/office/drawing/2014/main" id="{A9FCDA38-8F0B-49DF-8F2E-B899B1F3623D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699853" y="5264104"/>
              <a:ext cx="625615" cy="408428"/>
            </a:xfrm>
            <a:prstGeom prst="rect">
              <a:avLst/>
            </a:prstGeom>
          </p:spPr>
        </p:pic>
        <p:pic>
          <p:nvPicPr>
            <p:cNvPr id="17" name="Picture 24">
              <a:extLst>
                <a:ext uri="{FF2B5EF4-FFF2-40B4-BE49-F238E27FC236}">
                  <a16:creationId xmlns:a16="http://schemas.microsoft.com/office/drawing/2014/main" id="{199745AA-CFB3-443D-A566-E11575BA5223}"/>
                </a:ext>
              </a:extLst>
            </p:cNvPr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440755" y="5252961"/>
              <a:ext cx="384697" cy="433336"/>
            </a:xfrm>
            <a:prstGeom prst="rect">
              <a:avLst/>
            </a:prstGeom>
          </p:spPr>
        </p:pic>
        <p:pic>
          <p:nvPicPr>
            <p:cNvPr id="18" name="Picture 35">
              <a:extLst>
                <a:ext uri="{FF2B5EF4-FFF2-40B4-BE49-F238E27FC236}">
                  <a16:creationId xmlns:a16="http://schemas.microsoft.com/office/drawing/2014/main" id="{9584FECB-F937-4F01-8CDD-C92F98A2F1BC}"/>
                </a:ext>
              </a:extLst>
            </p:cNvPr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882063" y="5338458"/>
              <a:ext cx="373365" cy="309768"/>
            </a:xfrm>
            <a:prstGeom prst="rect">
              <a:avLst/>
            </a:prstGeom>
          </p:spPr>
        </p:pic>
        <p:pic>
          <p:nvPicPr>
            <p:cNvPr id="19" name="Picture 36">
              <a:extLst>
                <a:ext uri="{FF2B5EF4-FFF2-40B4-BE49-F238E27FC236}">
                  <a16:creationId xmlns:a16="http://schemas.microsoft.com/office/drawing/2014/main" id="{62FFD426-AD6C-47DA-99D3-A7217E240C18}"/>
                </a:ext>
              </a:extLst>
            </p:cNvPr>
            <p:cNvPicPr>
              <a:picLocks noChangeAspect="1"/>
            </p:cNvPicPr>
            <p:nvPr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345100" y="5340250"/>
              <a:ext cx="281130" cy="303691"/>
            </a:xfrm>
            <a:prstGeom prst="rect">
              <a:avLst/>
            </a:prstGeom>
          </p:spPr>
        </p:pic>
        <p:pic>
          <p:nvPicPr>
            <p:cNvPr id="20" name="Picture 2" descr="C:\Users\Administrator\Desktop\change for good.png"/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606130" y="5281839"/>
              <a:ext cx="890907" cy="501037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21" name="รูปแบบอิสระ: รูปร่าง 49">
              <a:extLst>
                <a:ext uri="{FF2B5EF4-FFF2-40B4-BE49-F238E27FC236}">
                  <a16:creationId xmlns:a16="http://schemas.microsoft.com/office/drawing/2014/main" id="{0CC04605-512B-40BA-BB6C-C4CA6329F254}"/>
                </a:ext>
              </a:extLst>
            </p:cNvPr>
            <p:cNvSpPr/>
            <p:nvPr/>
          </p:nvSpPr>
          <p:spPr>
            <a:xfrm rot="1816843">
              <a:off x="8384884" y="5134125"/>
              <a:ext cx="366819" cy="715174"/>
            </a:xfrm>
            <a:custGeom>
              <a:avLst/>
              <a:gdLst>
                <a:gd name="connsiteX0" fmla="*/ 411471 w 524882"/>
                <a:gd name="connsiteY0" fmla="*/ 0 h 426691"/>
                <a:gd name="connsiteX1" fmla="*/ 524882 w 524882"/>
                <a:gd name="connsiteY1" fmla="*/ 0 h 426691"/>
                <a:gd name="connsiteX2" fmla="*/ 113411 w 524882"/>
                <a:gd name="connsiteY2" fmla="*/ 426691 h 426691"/>
                <a:gd name="connsiteX3" fmla="*/ 0 w 524882"/>
                <a:gd name="connsiteY3" fmla="*/ 426691 h 426691"/>
                <a:gd name="connsiteX4" fmla="*/ 411471 w 524882"/>
                <a:gd name="connsiteY4" fmla="*/ 0 h 426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4882" h="426691">
                  <a:moveTo>
                    <a:pt x="411471" y="0"/>
                  </a:moveTo>
                  <a:lnTo>
                    <a:pt x="524882" y="0"/>
                  </a:lnTo>
                  <a:lnTo>
                    <a:pt x="113411" y="426691"/>
                  </a:lnTo>
                  <a:lnTo>
                    <a:pt x="0" y="426691"/>
                  </a:lnTo>
                  <a:lnTo>
                    <a:pt x="411471" y="0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BE4AE"/>
                </a:gs>
                <a:gs pos="13000">
                  <a:srgbClr val="BD922A"/>
                </a:gs>
                <a:gs pos="21001">
                  <a:srgbClr val="BD922A"/>
                </a:gs>
                <a:gs pos="63000">
                  <a:srgbClr val="FBE4AE"/>
                </a:gs>
                <a:gs pos="67000">
                  <a:srgbClr val="BD922A"/>
                </a:gs>
                <a:gs pos="69000">
                  <a:srgbClr val="835E17"/>
                </a:gs>
                <a:gs pos="82001">
                  <a:srgbClr val="A28949"/>
                </a:gs>
                <a:gs pos="100000">
                  <a:srgbClr val="FAE3B7"/>
                </a:gs>
              </a:gsLst>
              <a:path path="circle">
                <a:fillToRect l="100000" b="100000"/>
              </a:path>
              <a:tileRect t="-100000" r="-10000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th-TH" sz="2000"/>
            </a:p>
          </p:txBody>
        </p:sp>
      </p:grpSp>
      <p:sp>
        <p:nvSpPr>
          <p:cNvPr id="29" name="TextBox 7"/>
          <p:cNvSpPr txBox="1"/>
          <p:nvPr/>
        </p:nvSpPr>
        <p:spPr>
          <a:xfrm>
            <a:off x="216981" y="5442506"/>
            <a:ext cx="5166910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th-TH" sz="1000" b="1" dirty="0">
                <a:solidFill>
                  <a:schemeClr val="bg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เศรษฐกิจฐานรากมั่นคง ชุมชนเข้มแข็งอย่างยั่งยืน ด้วยหลักปรัชญาของเศรษฐกิจพอเพียง</a:t>
            </a:r>
          </a:p>
        </p:txBody>
      </p:sp>
      <p:sp>
        <p:nvSpPr>
          <p:cNvPr id="30" name="กล่องข้อความ 8">
            <a:extLst>
              <a:ext uri="{FF2B5EF4-FFF2-40B4-BE49-F238E27FC236}">
                <a16:creationId xmlns:a16="http://schemas.microsoft.com/office/drawing/2014/main" id="{BF84CABE-5C70-4013-8958-0D4F9CD0D474}"/>
              </a:ext>
            </a:extLst>
          </p:cNvPr>
          <p:cNvSpPr txBox="1"/>
          <p:nvPr/>
        </p:nvSpPr>
        <p:spPr>
          <a:xfrm>
            <a:off x="7676272" y="32100"/>
            <a:ext cx="2493196" cy="5262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ct val="120000"/>
              </a:lnSpc>
            </a:pPr>
            <a:r>
              <a:rPr lang="en-US" sz="12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60 </a:t>
            </a:r>
            <a:r>
              <a:rPr lang="th-TH" sz="12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ปี กรมการพัฒนาชุมชน</a:t>
            </a:r>
          </a:p>
          <a:p>
            <a:pPr>
              <a:lnSpc>
                <a:spcPct val="120000"/>
              </a:lnSpc>
            </a:pPr>
            <a:r>
              <a:rPr lang="th-TH" sz="12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สร้างสรรค์ชุมชน สร้างคน สร้างชาติ</a:t>
            </a:r>
            <a:endParaRPr lang="en-US" sz="1200" b="1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hulabhorn Likit Text" panose="00000500000000000000" pitchFamily="50" charset="-34"/>
              <a:cs typeface="Chulabhorn Likit Text" panose="00000500000000000000" pitchFamily="50" charset="-34"/>
            </a:endParaRPr>
          </a:p>
        </p:txBody>
      </p:sp>
      <p:sp>
        <p:nvSpPr>
          <p:cNvPr id="31" name="สี่เหลี่ยมผืนผ้า: มุมมน 24">
            <a:extLst>
              <a:ext uri="{FF2B5EF4-FFF2-40B4-BE49-F238E27FC236}">
                <a16:creationId xmlns:a16="http://schemas.microsoft.com/office/drawing/2014/main" id="{D992C9EC-F489-4262-8A24-43469489E10F}"/>
              </a:ext>
            </a:extLst>
          </p:cNvPr>
          <p:cNvSpPr/>
          <p:nvPr/>
        </p:nvSpPr>
        <p:spPr>
          <a:xfrm>
            <a:off x="216981" y="-29890"/>
            <a:ext cx="6701742" cy="555698"/>
          </a:xfrm>
          <a:prstGeom prst="roundRect">
            <a:avLst/>
          </a:prstGeom>
          <a:noFill/>
          <a:ln>
            <a:noFill/>
          </a:ln>
          <a:scene3d>
            <a:camera prst="orthographicFront"/>
            <a:lightRig rig="threePt" dir="t"/>
          </a:scene3d>
          <a:sp3d>
            <a:bevelT w="139700" h="139700" prst="divot"/>
          </a:sp3d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rtlCol="0" anchor="t"/>
          <a:lstStyle/>
          <a:p>
            <a:pPr>
              <a:lnSpc>
                <a:spcPct val="120000"/>
              </a:lnSpc>
            </a:pPr>
            <a:r>
              <a:rPr lang="th-TH" sz="1200" b="1" dirty="0" smtClean="0">
                <a:solidFill>
                  <a:schemeClr val="bg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4.5 </a:t>
            </a:r>
            <a:r>
              <a:rPr lang="th-TH" sz="1200" b="1" dirty="0">
                <a:solidFill>
                  <a:schemeClr val="bg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รายงานผลข้อมูลการดำเนินการทางกฎหมายเกี่ยวกับการดำเนินคดีแพ่ง </a:t>
            </a:r>
            <a:br>
              <a:rPr lang="th-TH" sz="1200" b="1" dirty="0">
                <a:solidFill>
                  <a:schemeClr val="bg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</a:br>
            <a:r>
              <a:rPr lang="th-TH" sz="1200" b="1" dirty="0">
                <a:solidFill>
                  <a:schemeClr val="bg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และคดีอาญาของกองทุนพัฒนาบทบาทสตรี</a:t>
            </a:r>
            <a:endParaRPr lang="en-US" sz="1200" b="1" dirty="0">
              <a:solidFill>
                <a:schemeClr val="bg1"/>
              </a:solidFill>
              <a:latin typeface="Chulabhorn Likit Text" panose="00000500000000000000" pitchFamily="50" charset="-34"/>
              <a:cs typeface="Chulabhorn Likit Text" panose="00000500000000000000" pitchFamily="50" charset="-34"/>
            </a:endParaRPr>
          </a:p>
          <a:p>
            <a:pPr algn="ctr">
              <a:lnSpc>
                <a:spcPct val="120000"/>
              </a:lnSpc>
            </a:pPr>
            <a:endParaRPr lang="en-GB" b="1" dirty="0">
              <a:solidFill>
                <a:schemeClr val="bg1"/>
              </a:solidFill>
              <a:latin typeface="Chulabhorn Likit Text" panose="00000500000000000000" pitchFamily="50" charset="-34"/>
              <a:cs typeface="Chulabhorn Likit Text" panose="00000500000000000000" pitchFamily="50" charset="-34"/>
            </a:endParaRPr>
          </a:p>
        </p:txBody>
      </p:sp>
      <p:graphicFrame>
        <p:nvGraphicFramePr>
          <p:cNvPr id="39" name="Chart 38">
            <a:extLst>
              <a:ext uri="{FF2B5EF4-FFF2-40B4-BE49-F238E27FC236}">
                <a16:creationId xmlns:a16="http://schemas.microsoft.com/office/drawing/2014/main" id="{F5CF3E2C-4B0F-8CF5-04C3-1F4BF07B46BC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780131773"/>
              </p:ext>
            </p:extLst>
          </p:nvPr>
        </p:nvGraphicFramePr>
        <p:xfrm>
          <a:off x="888287" y="969871"/>
          <a:ext cx="9054366" cy="418616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  <p:sp>
        <p:nvSpPr>
          <p:cNvPr id="40" name="กล่องข้อความ 5">
            <a:extLst>
              <a:ext uri="{FF2B5EF4-FFF2-40B4-BE49-F238E27FC236}">
                <a16:creationId xmlns:a16="http://schemas.microsoft.com/office/drawing/2014/main" id="{2DD0237E-CB90-CDCB-D5AF-92A4413812AC}"/>
              </a:ext>
            </a:extLst>
          </p:cNvPr>
          <p:cNvSpPr txBox="1"/>
          <p:nvPr/>
        </p:nvSpPr>
        <p:spPr>
          <a:xfrm>
            <a:off x="6518262" y="834223"/>
            <a:ext cx="3410568" cy="307777"/>
          </a:xfrm>
          <a:prstGeom prst="rect">
            <a:avLst/>
          </a:prstGeom>
          <a:solidFill>
            <a:schemeClr val="accent6">
              <a:lumMod val="20000"/>
              <a:lumOff val="80000"/>
            </a:schemeClr>
          </a:solidFill>
          <a:ln>
            <a:noFill/>
          </a:ln>
          <a:effectLst>
            <a:outerShdw blurRad="149987" dist="250190" dir="8460000" algn="ctr">
              <a:srgbClr val="000000">
                <a:alpha val="28000"/>
              </a:srgbClr>
            </a:outerShdw>
          </a:effectLst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</p:spPr>
        <p:txBody>
          <a:bodyPr wrap="square">
            <a:spAutoFit/>
          </a:bodyPr>
          <a:lstStyle/>
          <a:p>
            <a:pPr algn="ctr"/>
            <a:r>
              <a:rPr lang="th-TH" sz="1400" b="1" dirty="0" smtClean="0"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ข้อมูล </a:t>
            </a:r>
            <a:r>
              <a:rPr lang="th-TH" sz="1400" b="1" dirty="0"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ณ วันที่ 15 พฤษภาคม 2566</a:t>
            </a:r>
          </a:p>
        </p:txBody>
      </p:sp>
    </p:spTree>
    <p:extLst>
      <p:ext uri="{BB962C8B-B14F-4D97-AF65-F5344CB8AC3E}">
        <p14:creationId xmlns:p14="http://schemas.microsoft.com/office/powerpoint/2010/main" val="1959383876"/>
      </p:ext>
    </p:extLst>
  </p:cSld>
  <p:clrMapOvr>
    <a:masterClrMapping/>
  </p:clrMapOvr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สี่เหลี่ยมผืนผ้า: มุมมน 24">
            <a:extLst>
              <a:ext uri="{FF2B5EF4-FFF2-40B4-BE49-F238E27FC236}">
                <a16:creationId xmlns:a16="http://schemas.microsoft.com/office/drawing/2014/main" id="{D992C9EC-F489-4262-8A24-43469489E10F}"/>
              </a:ext>
            </a:extLst>
          </p:cNvPr>
          <p:cNvSpPr/>
          <p:nvPr/>
        </p:nvSpPr>
        <p:spPr>
          <a:xfrm>
            <a:off x="0" y="2238461"/>
            <a:ext cx="10160000" cy="1613756"/>
          </a:xfrm>
          <a:prstGeom prst="roundRect">
            <a:avLst/>
          </a:prstGeom>
          <a:noFill/>
          <a:ln>
            <a:noFill/>
          </a:ln>
          <a:scene3d>
            <a:camera prst="orthographicFront"/>
            <a:lightRig rig="threePt" dir="t"/>
          </a:scene3d>
          <a:sp3d>
            <a:bevelT w="139700" h="139700" prst="divot"/>
          </a:sp3d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rtlCol="0" anchor="t"/>
          <a:lstStyle/>
          <a:p>
            <a:pPr algn="ctr">
              <a:lnSpc>
                <a:spcPct val="150000"/>
              </a:lnSpc>
            </a:pPr>
            <a:r>
              <a:rPr lang="th-TH" sz="2000" b="1" dirty="0">
                <a:ln>
                  <a:solidFill>
                    <a:schemeClr val="tx1"/>
                  </a:solidFill>
                </a:ln>
                <a:solidFill>
                  <a:schemeClr val="tx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ระเบียบวาระที่ </a:t>
            </a:r>
            <a:r>
              <a:rPr lang="th-TH" sz="2000" b="1" dirty="0" smtClean="0">
                <a:ln>
                  <a:solidFill>
                    <a:schemeClr val="tx1"/>
                  </a:solidFill>
                </a:ln>
                <a:solidFill>
                  <a:schemeClr val="tx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4.6 </a:t>
            </a:r>
            <a:r>
              <a:rPr lang="th-TH" sz="2000" b="1" dirty="0">
                <a:ln>
                  <a:solidFill>
                    <a:schemeClr val="tx1"/>
                  </a:solidFill>
                </a:ln>
                <a:solidFill>
                  <a:schemeClr val="tx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รายงานผลการดำเนินงานตามประกาศคณะกรรมการบริหารกองทุนพัฒนาบทบาทสตรีให้ความช่วยเหลือและบรรเทาความเดือดร้อนให้แก่ลูกหนี้</a:t>
            </a:r>
          </a:p>
          <a:p>
            <a:pPr algn="ctr">
              <a:lnSpc>
                <a:spcPct val="150000"/>
              </a:lnSpc>
            </a:pPr>
            <a:endParaRPr lang="en-GB" sz="2000" b="1" dirty="0">
              <a:ln>
                <a:solidFill>
                  <a:schemeClr val="tx1"/>
                </a:solidFill>
              </a:ln>
              <a:solidFill>
                <a:schemeClr val="tx1"/>
              </a:solidFill>
              <a:latin typeface="Chulabhorn Likit Text" panose="00000500000000000000" pitchFamily="50" charset="-34"/>
              <a:cs typeface="Chulabhorn Likit Text" panose="00000500000000000000" pitchFamily="50" charset="-34"/>
            </a:endParaRPr>
          </a:p>
        </p:txBody>
      </p:sp>
      <p:grpSp>
        <p:nvGrpSpPr>
          <p:cNvPr id="61" name="Group 60"/>
          <p:cNvGrpSpPr/>
          <p:nvPr/>
        </p:nvGrpSpPr>
        <p:grpSpPr>
          <a:xfrm>
            <a:off x="-23581" y="-271597"/>
            <a:ext cx="10193050" cy="1541268"/>
            <a:chOff x="-23581" y="-271597"/>
            <a:chExt cx="10193050" cy="1541268"/>
          </a:xfrm>
        </p:grpSpPr>
        <p:grpSp>
          <p:nvGrpSpPr>
            <p:cNvPr id="62" name="กลุ่ม 52">
              <a:extLst>
                <a:ext uri="{FF2B5EF4-FFF2-40B4-BE49-F238E27FC236}">
                  <a16:creationId xmlns:a16="http://schemas.microsoft.com/office/drawing/2014/main" id="{84E5CB32-C22A-40FB-BE79-3F261B775F5E}"/>
                </a:ext>
              </a:extLst>
            </p:cNvPr>
            <p:cNvGrpSpPr/>
            <p:nvPr/>
          </p:nvGrpSpPr>
          <p:grpSpPr>
            <a:xfrm>
              <a:off x="-23581" y="299"/>
              <a:ext cx="10193050" cy="674950"/>
              <a:chOff x="-29746" y="-164554"/>
              <a:chExt cx="9173747" cy="607455"/>
            </a:xfrm>
          </p:grpSpPr>
          <p:sp>
            <p:nvSpPr>
              <p:cNvPr id="67" name="สี่เหลี่ยมผืนผ้า: มุมมน 48">
                <a:extLst>
                  <a:ext uri="{FF2B5EF4-FFF2-40B4-BE49-F238E27FC236}">
                    <a16:creationId xmlns:a16="http://schemas.microsoft.com/office/drawing/2014/main" id="{DCE62B95-9C16-4E87-82CC-AF99B1F01983}"/>
                  </a:ext>
                </a:extLst>
              </p:cNvPr>
              <p:cNvSpPr/>
              <p:nvPr/>
            </p:nvSpPr>
            <p:spPr>
              <a:xfrm>
                <a:off x="5692012" y="65211"/>
                <a:ext cx="3441748" cy="377690"/>
              </a:xfrm>
              <a:prstGeom prst="roundRect">
                <a:avLst/>
              </a:prstGeom>
              <a:gradFill flip="none" rotWithShape="1">
                <a:gsLst>
                  <a:gs pos="0">
                    <a:srgbClr val="8E7300"/>
                  </a:gs>
                  <a:gs pos="51000">
                    <a:srgbClr val="FFFFFF"/>
                  </a:gs>
                  <a:gs pos="76000">
                    <a:srgbClr val="BC9800"/>
                  </a:gs>
                  <a:gs pos="24000">
                    <a:srgbClr val="BC9800"/>
                  </a:gs>
                  <a:gs pos="100000">
                    <a:srgbClr val="9A7D00"/>
                  </a:gs>
                </a:gsLst>
                <a:lin ang="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2000"/>
              </a:p>
            </p:txBody>
          </p:sp>
          <p:sp>
            <p:nvSpPr>
              <p:cNvPr id="68" name="สี่เหลี่ยมผืนผ้า 47">
                <a:extLst>
                  <a:ext uri="{FF2B5EF4-FFF2-40B4-BE49-F238E27FC236}">
                    <a16:creationId xmlns:a16="http://schemas.microsoft.com/office/drawing/2014/main" id="{667204FE-3C1C-4980-AD32-890094B05AFC}"/>
                  </a:ext>
                </a:extLst>
              </p:cNvPr>
              <p:cNvSpPr/>
              <p:nvPr/>
            </p:nvSpPr>
            <p:spPr>
              <a:xfrm>
                <a:off x="-29746" y="-164554"/>
                <a:ext cx="9173747" cy="517884"/>
              </a:xfrm>
              <a:prstGeom prst="rect">
                <a:avLst/>
              </a:prstGeom>
              <a:gradFill flip="none" rotWithShape="1">
                <a:gsLst>
                  <a:gs pos="0">
                    <a:srgbClr val="8E7300"/>
                  </a:gs>
                  <a:gs pos="51000">
                    <a:srgbClr val="FFFFFF"/>
                  </a:gs>
                  <a:gs pos="76000">
                    <a:srgbClr val="BC9800"/>
                  </a:gs>
                  <a:gs pos="24000">
                    <a:srgbClr val="BC9800"/>
                  </a:gs>
                  <a:gs pos="100000">
                    <a:srgbClr val="9A7D00"/>
                  </a:gs>
                </a:gsLst>
                <a:lin ang="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2000"/>
              </a:p>
            </p:txBody>
          </p:sp>
          <p:sp>
            <p:nvSpPr>
              <p:cNvPr id="69" name="แผนผังลำดับงาน: ป้อนข้อมูลด้วยตนเอง 4">
                <a:extLst>
                  <a:ext uri="{FF2B5EF4-FFF2-40B4-BE49-F238E27FC236}">
                    <a16:creationId xmlns:a16="http://schemas.microsoft.com/office/drawing/2014/main" id="{CDB1064D-F2C9-4D02-9722-A4463B75D08B}"/>
                  </a:ext>
                </a:extLst>
              </p:cNvPr>
              <p:cNvSpPr/>
              <p:nvPr/>
            </p:nvSpPr>
            <p:spPr>
              <a:xfrm>
                <a:off x="5883027" y="51469"/>
                <a:ext cx="3260973" cy="301861"/>
              </a:xfrm>
              <a:prstGeom prst="flowChartAlternateProcess">
                <a:avLst/>
              </a:prstGeom>
              <a:solidFill>
                <a:srgbClr val="00206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2000" dirty="0"/>
              </a:p>
            </p:txBody>
          </p:sp>
          <p:sp>
            <p:nvSpPr>
              <p:cNvPr id="70" name="สี่เหลี่ยมผืนผ้า 3">
                <a:extLst>
                  <a:ext uri="{FF2B5EF4-FFF2-40B4-BE49-F238E27FC236}">
                    <a16:creationId xmlns:a16="http://schemas.microsoft.com/office/drawing/2014/main" id="{8493D4F4-6FD8-4552-904E-DB7274115DA0}"/>
                  </a:ext>
                </a:extLst>
              </p:cNvPr>
              <p:cNvSpPr/>
              <p:nvPr/>
            </p:nvSpPr>
            <p:spPr>
              <a:xfrm>
                <a:off x="-29746" y="-164554"/>
                <a:ext cx="9173747" cy="432048"/>
              </a:xfrm>
              <a:prstGeom prst="rect">
                <a:avLst/>
              </a:prstGeom>
              <a:solidFill>
                <a:srgbClr val="00206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2000"/>
              </a:p>
            </p:txBody>
          </p:sp>
        </p:grpSp>
        <p:grpSp>
          <p:nvGrpSpPr>
            <p:cNvPr id="63" name="กลุ่ม 9">
              <a:extLst>
                <a:ext uri="{FF2B5EF4-FFF2-40B4-BE49-F238E27FC236}">
                  <a16:creationId xmlns:a16="http://schemas.microsoft.com/office/drawing/2014/main" id="{D2312BD0-5401-4FDB-9FF3-B1382B3C9639}"/>
                </a:ext>
              </a:extLst>
            </p:cNvPr>
            <p:cNvGrpSpPr/>
            <p:nvPr/>
          </p:nvGrpSpPr>
          <p:grpSpPr>
            <a:xfrm>
              <a:off x="5792566" y="-271597"/>
              <a:ext cx="1899096" cy="1541268"/>
              <a:chOff x="5491686" y="-481268"/>
              <a:chExt cx="1709187" cy="1387141"/>
            </a:xfrm>
          </p:grpSpPr>
          <p:sp>
            <p:nvSpPr>
              <p:cNvPr id="65" name="วงรี 13">
                <a:extLst>
                  <a:ext uri="{FF2B5EF4-FFF2-40B4-BE49-F238E27FC236}">
                    <a16:creationId xmlns:a16="http://schemas.microsoft.com/office/drawing/2014/main" id="{722B5707-C41F-4885-825E-D2676CEE49E1}"/>
                  </a:ext>
                </a:extLst>
              </p:cNvPr>
              <p:cNvSpPr/>
              <p:nvPr/>
            </p:nvSpPr>
            <p:spPr>
              <a:xfrm>
                <a:off x="5491686" y="-481268"/>
                <a:ext cx="1709187" cy="1387141"/>
              </a:xfrm>
              <a:prstGeom prst="ellipse">
                <a:avLst/>
              </a:prstGeom>
              <a:solidFill>
                <a:srgbClr val="FBF7F1"/>
              </a:solidFill>
              <a:ln>
                <a:noFill/>
              </a:ln>
              <a:effectLst>
                <a:softEdge rad="31750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2000"/>
              </a:p>
            </p:txBody>
          </p:sp>
          <p:pic>
            <p:nvPicPr>
              <p:cNvPr id="66" name="รูปภาพ 65">
                <a:extLst>
                  <a:ext uri="{FF2B5EF4-FFF2-40B4-BE49-F238E27FC236}">
                    <a16:creationId xmlns:a16="http://schemas.microsoft.com/office/drawing/2014/main" id="{EF9B53AA-6A14-4E04-B937-D6234A306BD7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r="65168" b="30186"/>
              <a:stretch/>
            </p:blipFill>
            <p:spPr>
              <a:xfrm>
                <a:off x="5978910" y="-202056"/>
                <a:ext cx="857563" cy="565764"/>
              </a:xfrm>
              <a:custGeom>
                <a:avLst/>
                <a:gdLst>
                  <a:gd name="connsiteX0" fmla="*/ 0 w 1500565"/>
                  <a:gd name="connsiteY0" fmla="*/ 0 h 990006"/>
                  <a:gd name="connsiteX1" fmla="*/ 1500565 w 1500565"/>
                  <a:gd name="connsiteY1" fmla="*/ 0 h 990006"/>
                  <a:gd name="connsiteX2" fmla="*/ 1500565 w 1500565"/>
                  <a:gd name="connsiteY2" fmla="*/ 699241 h 990006"/>
                  <a:gd name="connsiteX3" fmla="*/ 1454656 w 1500565"/>
                  <a:gd name="connsiteY3" fmla="*/ 699241 h 990006"/>
                  <a:gd name="connsiteX4" fmla="*/ 1454656 w 1500565"/>
                  <a:gd name="connsiteY4" fmla="*/ 958222 h 990006"/>
                  <a:gd name="connsiteX5" fmla="*/ 1500565 w 1500565"/>
                  <a:gd name="connsiteY5" fmla="*/ 958222 h 990006"/>
                  <a:gd name="connsiteX6" fmla="*/ 1500565 w 1500565"/>
                  <a:gd name="connsiteY6" fmla="*/ 990006 h 990006"/>
                  <a:gd name="connsiteX7" fmla="*/ 0 w 1500565"/>
                  <a:gd name="connsiteY7" fmla="*/ 990006 h 9900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00565" h="990006">
                    <a:moveTo>
                      <a:pt x="0" y="0"/>
                    </a:moveTo>
                    <a:lnTo>
                      <a:pt x="1500565" y="0"/>
                    </a:lnTo>
                    <a:lnTo>
                      <a:pt x="1500565" y="699241"/>
                    </a:lnTo>
                    <a:lnTo>
                      <a:pt x="1454656" y="699241"/>
                    </a:lnTo>
                    <a:lnTo>
                      <a:pt x="1454656" y="958222"/>
                    </a:lnTo>
                    <a:lnTo>
                      <a:pt x="1500565" y="958222"/>
                    </a:lnTo>
                    <a:lnTo>
                      <a:pt x="1500565" y="990006"/>
                    </a:lnTo>
                    <a:lnTo>
                      <a:pt x="0" y="990006"/>
                    </a:lnTo>
                    <a:close/>
                  </a:path>
                </a:pathLst>
              </a:custGeom>
            </p:spPr>
          </p:pic>
        </p:grpSp>
      </p:grpSp>
      <p:grpSp>
        <p:nvGrpSpPr>
          <p:cNvPr id="74" name="Group 73"/>
          <p:cNvGrpSpPr/>
          <p:nvPr/>
        </p:nvGrpSpPr>
        <p:grpSpPr>
          <a:xfrm>
            <a:off x="-23583" y="5154909"/>
            <a:ext cx="10183585" cy="694389"/>
            <a:chOff x="-23583" y="5134125"/>
            <a:chExt cx="10183585" cy="715174"/>
          </a:xfrm>
        </p:grpSpPr>
        <p:grpSp>
          <p:nvGrpSpPr>
            <p:cNvPr id="75" name="กลุ่ม 1">
              <a:extLst>
                <a:ext uri="{FF2B5EF4-FFF2-40B4-BE49-F238E27FC236}">
                  <a16:creationId xmlns:a16="http://schemas.microsoft.com/office/drawing/2014/main" id="{58DAA6D8-19A9-434E-BD10-9F227ECAADEE}"/>
                </a:ext>
              </a:extLst>
            </p:cNvPr>
            <p:cNvGrpSpPr/>
            <p:nvPr/>
          </p:nvGrpSpPr>
          <p:grpSpPr>
            <a:xfrm>
              <a:off x="-23583" y="5274993"/>
              <a:ext cx="10183585" cy="470079"/>
              <a:chOff x="-21226" y="4621292"/>
              <a:chExt cx="9165227" cy="561020"/>
            </a:xfrm>
          </p:grpSpPr>
          <p:grpSp>
            <p:nvGrpSpPr>
              <p:cNvPr id="82" name="กลุ่ม 7">
                <a:extLst>
                  <a:ext uri="{FF2B5EF4-FFF2-40B4-BE49-F238E27FC236}">
                    <a16:creationId xmlns:a16="http://schemas.microsoft.com/office/drawing/2014/main" id="{30C28730-7CDF-4231-A774-6A7122EB4AEA}"/>
                  </a:ext>
                </a:extLst>
              </p:cNvPr>
              <p:cNvGrpSpPr/>
              <p:nvPr/>
            </p:nvGrpSpPr>
            <p:grpSpPr>
              <a:xfrm>
                <a:off x="-21226" y="4635401"/>
                <a:ext cx="5133813" cy="546911"/>
                <a:chOff x="-45702" y="6428830"/>
                <a:chExt cx="7109733" cy="450425"/>
              </a:xfrm>
            </p:grpSpPr>
            <p:sp>
              <p:nvSpPr>
                <p:cNvPr id="86" name="รูปแบบอิสระ: รูปร่าง 55">
                  <a:extLst>
                    <a:ext uri="{FF2B5EF4-FFF2-40B4-BE49-F238E27FC236}">
                      <a16:creationId xmlns:a16="http://schemas.microsoft.com/office/drawing/2014/main" id="{447532BC-F1AF-418B-B954-69A21822D4D1}"/>
                    </a:ext>
                  </a:extLst>
                </p:cNvPr>
                <p:cNvSpPr/>
                <p:nvPr/>
              </p:nvSpPr>
              <p:spPr>
                <a:xfrm>
                  <a:off x="-16309" y="6508953"/>
                  <a:ext cx="6875685" cy="339767"/>
                </a:xfrm>
                <a:custGeom>
                  <a:avLst/>
                  <a:gdLst>
                    <a:gd name="connsiteX0" fmla="*/ 0 w 6028447"/>
                    <a:gd name="connsiteY0" fmla="*/ 0 h 339767"/>
                    <a:gd name="connsiteX1" fmla="*/ 6028447 w 6028447"/>
                    <a:gd name="connsiteY1" fmla="*/ 0 h 339767"/>
                    <a:gd name="connsiteX2" fmla="*/ 5679852 w 6028447"/>
                    <a:gd name="connsiteY2" fmla="*/ 339767 h 339767"/>
                    <a:gd name="connsiteX3" fmla="*/ 0 w 6028447"/>
                    <a:gd name="connsiteY3" fmla="*/ 339767 h 339767"/>
                    <a:gd name="connsiteX4" fmla="*/ 0 w 6028447"/>
                    <a:gd name="connsiteY4" fmla="*/ 0 h 3397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028447" h="339767">
                      <a:moveTo>
                        <a:pt x="0" y="0"/>
                      </a:moveTo>
                      <a:lnTo>
                        <a:pt x="6028447" y="0"/>
                      </a:lnTo>
                      <a:lnTo>
                        <a:pt x="5679852" y="339767"/>
                      </a:lnTo>
                      <a:lnTo>
                        <a:pt x="0" y="33976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th-TH" sz="2000" dirty="0"/>
                </a:p>
              </p:txBody>
            </p:sp>
            <p:sp>
              <p:nvSpPr>
                <p:cNvPr id="87" name="รูปแบบอิสระ: รูปร่าง 50">
                  <a:extLst>
                    <a:ext uri="{FF2B5EF4-FFF2-40B4-BE49-F238E27FC236}">
                      <a16:creationId xmlns:a16="http://schemas.microsoft.com/office/drawing/2014/main" id="{72AD55B9-27A4-40A2-86AD-A09FD1FBB379}"/>
                    </a:ext>
                  </a:extLst>
                </p:cNvPr>
                <p:cNvSpPr/>
                <p:nvPr/>
              </p:nvSpPr>
              <p:spPr>
                <a:xfrm>
                  <a:off x="-45702" y="6433550"/>
                  <a:ext cx="7025615" cy="426691"/>
                </a:xfrm>
                <a:custGeom>
                  <a:avLst/>
                  <a:gdLst>
                    <a:gd name="connsiteX0" fmla="*/ 0 w 6123140"/>
                    <a:gd name="connsiteY0" fmla="*/ 0 h 426691"/>
                    <a:gd name="connsiteX1" fmla="*/ 6123140 w 6123140"/>
                    <a:gd name="connsiteY1" fmla="*/ 0 h 426691"/>
                    <a:gd name="connsiteX2" fmla="*/ 6008569 w 6123140"/>
                    <a:gd name="connsiteY2" fmla="*/ 111669 h 426691"/>
                    <a:gd name="connsiteX3" fmla="*/ 5685361 w 6123140"/>
                    <a:gd name="connsiteY3" fmla="*/ 426691 h 426691"/>
                    <a:gd name="connsiteX4" fmla="*/ 5679852 w 6123140"/>
                    <a:gd name="connsiteY4" fmla="*/ 426691 h 426691"/>
                    <a:gd name="connsiteX5" fmla="*/ 6028447 w 6123140"/>
                    <a:gd name="connsiteY5" fmla="*/ 86924 h 426691"/>
                    <a:gd name="connsiteX6" fmla="*/ 0 w 6123140"/>
                    <a:gd name="connsiteY6" fmla="*/ 86924 h 426691"/>
                    <a:gd name="connsiteX7" fmla="*/ 0 w 6123140"/>
                    <a:gd name="connsiteY7" fmla="*/ 0 h 4266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123140" h="426691">
                      <a:moveTo>
                        <a:pt x="0" y="0"/>
                      </a:moveTo>
                      <a:lnTo>
                        <a:pt x="6123140" y="0"/>
                      </a:lnTo>
                      <a:lnTo>
                        <a:pt x="6008569" y="111669"/>
                      </a:lnTo>
                      <a:lnTo>
                        <a:pt x="5685361" y="426691"/>
                      </a:lnTo>
                      <a:lnTo>
                        <a:pt x="5679852" y="426691"/>
                      </a:lnTo>
                      <a:lnTo>
                        <a:pt x="6028447" y="86924"/>
                      </a:lnTo>
                      <a:lnTo>
                        <a:pt x="0" y="8692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>
                  <a:gsLst>
                    <a:gs pos="0">
                      <a:srgbClr val="FBE4AE"/>
                    </a:gs>
                    <a:gs pos="13000">
                      <a:srgbClr val="BD922A"/>
                    </a:gs>
                    <a:gs pos="21001">
                      <a:srgbClr val="BD922A"/>
                    </a:gs>
                    <a:gs pos="63000">
                      <a:srgbClr val="FBE4AE"/>
                    </a:gs>
                    <a:gs pos="67000">
                      <a:srgbClr val="BD922A"/>
                    </a:gs>
                    <a:gs pos="69000">
                      <a:srgbClr val="835E17"/>
                    </a:gs>
                    <a:gs pos="82001">
                      <a:srgbClr val="A28949"/>
                    </a:gs>
                    <a:gs pos="100000">
                      <a:srgbClr val="FAE3B7"/>
                    </a:gs>
                  </a:gsLst>
                  <a:lin ang="0" scaled="1"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th-TH" sz="2000" dirty="0"/>
                </a:p>
              </p:txBody>
            </p:sp>
            <p:sp>
              <p:nvSpPr>
                <p:cNvPr id="88" name="รูปแบบอิสระ: รูปร่าง 49">
                  <a:extLst>
                    <a:ext uri="{FF2B5EF4-FFF2-40B4-BE49-F238E27FC236}">
                      <a16:creationId xmlns:a16="http://schemas.microsoft.com/office/drawing/2014/main" id="{0CC04605-512B-40BA-BB6C-C4CA6329F254}"/>
                    </a:ext>
                  </a:extLst>
                </p:cNvPr>
                <p:cNvSpPr/>
                <p:nvPr/>
              </p:nvSpPr>
              <p:spPr>
                <a:xfrm rot="380166">
                  <a:off x="6515308" y="6428830"/>
                  <a:ext cx="548723" cy="450425"/>
                </a:xfrm>
                <a:custGeom>
                  <a:avLst/>
                  <a:gdLst>
                    <a:gd name="connsiteX0" fmla="*/ 411471 w 524882"/>
                    <a:gd name="connsiteY0" fmla="*/ 0 h 426691"/>
                    <a:gd name="connsiteX1" fmla="*/ 524882 w 524882"/>
                    <a:gd name="connsiteY1" fmla="*/ 0 h 426691"/>
                    <a:gd name="connsiteX2" fmla="*/ 113411 w 524882"/>
                    <a:gd name="connsiteY2" fmla="*/ 426691 h 426691"/>
                    <a:gd name="connsiteX3" fmla="*/ 0 w 524882"/>
                    <a:gd name="connsiteY3" fmla="*/ 426691 h 426691"/>
                    <a:gd name="connsiteX4" fmla="*/ 411471 w 524882"/>
                    <a:gd name="connsiteY4" fmla="*/ 0 h 4266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24882" h="426691">
                      <a:moveTo>
                        <a:pt x="411471" y="0"/>
                      </a:moveTo>
                      <a:lnTo>
                        <a:pt x="524882" y="0"/>
                      </a:lnTo>
                      <a:lnTo>
                        <a:pt x="113411" y="426691"/>
                      </a:lnTo>
                      <a:lnTo>
                        <a:pt x="0" y="426691"/>
                      </a:lnTo>
                      <a:lnTo>
                        <a:pt x="411471" y="0"/>
                      </a:ln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FBE4AE"/>
                    </a:gs>
                    <a:gs pos="13000">
                      <a:srgbClr val="BD922A"/>
                    </a:gs>
                    <a:gs pos="21001">
                      <a:srgbClr val="BD922A"/>
                    </a:gs>
                    <a:gs pos="63000">
                      <a:srgbClr val="FBE4AE"/>
                    </a:gs>
                    <a:gs pos="67000">
                      <a:srgbClr val="BD922A"/>
                    </a:gs>
                    <a:gs pos="69000">
                      <a:srgbClr val="835E17"/>
                    </a:gs>
                    <a:gs pos="82001">
                      <a:srgbClr val="A28949"/>
                    </a:gs>
                    <a:gs pos="100000">
                      <a:srgbClr val="FAE3B7"/>
                    </a:gs>
                  </a:gsLst>
                  <a:path path="circle">
                    <a:fillToRect l="100000" b="100000"/>
                  </a:path>
                  <a:tileRect t="-100000" r="-100000"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th-TH" sz="2000"/>
                </a:p>
              </p:txBody>
            </p:sp>
          </p:grpSp>
          <p:grpSp>
            <p:nvGrpSpPr>
              <p:cNvPr id="83" name="กลุ่ม 4">
                <a:extLst>
                  <a:ext uri="{FF2B5EF4-FFF2-40B4-BE49-F238E27FC236}">
                    <a16:creationId xmlns:a16="http://schemas.microsoft.com/office/drawing/2014/main" id="{33080593-C486-4A4E-A259-28A964353B4D}"/>
                  </a:ext>
                </a:extLst>
              </p:cNvPr>
              <p:cNvGrpSpPr/>
              <p:nvPr/>
            </p:nvGrpSpPr>
            <p:grpSpPr>
              <a:xfrm>
                <a:off x="7524888" y="4621292"/>
                <a:ext cx="1619113" cy="531030"/>
                <a:chOff x="9543115" y="6415804"/>
                <a:chExt cx="2661401" cy="453428"/>
              </a:xfrm>
            </p:grpSpPr>
            <p:sp>
              <p:nvSpPr>
                <p:cNvPr id="84" name="รูปแบบอิสระ: รูปร่าง 38">
                  <a:extLst>
                    <a:ext uri="{FF2B5EF4-FFF2-40B4-BE49-F238E27FC236}">
                      <a16:creationId xmlns:a16="http://schemas.microsoft.com/office/drawing/2014/main" id="{18287458-5345-45BB-A7B2-0AE1DDE4E433}"/>
                    </a:ext>
                  </a:extLst>
                </p:cNvPr>
                <p:cNvSpPr/>
                <p:nvPr/>
              </p:nvSpPr>
              <p:spPr>
                <a:xfrm>
                  <a:off x="9543115" y="6415804"/>
                  <a:ext cx="2661398" cy="441288"/>
                </a:xfrm>
                <a:custGeom>
                  <a:avLst/>
                  <a:gdLst>
                    <a:gd name="connsiteX0" fmla="*/ 437779 w 1373020"/>
                    <a:gd name="connsiteY0" fmla="*/ 0 h 426691"/>
                    <a:gd name="connsiteX1" fmla="*/ 1373020 w 1373020"/>
                    <a:gd name="connsiteY1" fmla="*/ 0 h 426691"/>
                    <a:gd name="connsiteX2" fmla="*/ 1373020 w 1373020"/>
                    <a:gd name="connsiteY2" fmla="*/ 426691 h 426691"/>
                    <a:gd name="connsiteX3" fmla="*/ 0 w 1373020"/>
                    <a:gd name="connsiteY3" fmla="*/ 426691 h 426691"/>
                    <a:gd name="connsiteX4" fmla="*/ 323208 w 1373020"/>
                    <a:gd name="connsiteY4" fmla="*/ 111669 h 426691"/>
                    <a:gd name="connsiteX5" fmla="*/ 437779 w 1373020"/>
                    <a:gd name="connsiteY5" fmla="*/ 0 h 4266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73020" h="426691">
                      <a:moveTo>
                        <a:pt x="437779" y="0"/>
                      </a:moveTo>
                      <a:lnTo>
                        <a:pt x="1373020" y="0"/>
                      </a:lnTo>
                      <a:lnTo>
                        <a:pt x="1373020" y="426691"/>
                      </a:lnTo>
                      <a:lnTo>
                        <a:pt x="0" y="426691"/>
                      </a:lnTo>
                      <a:lnTo>
                        <a:pt x="323208" y="111669"/>
                      </a:lnTo>
                      <a:lnTo>
                        <a:pt x="437779" y="0"/>
                      </a:lnTo>
                      <a:close/>
                    </a:path>
                  </a:pathLst>
                </a:custGeom>
                <a:gradFill>
                  <a:gsLst>
                    <a:gs pos="0">
                      <a:srgbClr val="FBE4AE"/>
                    </a:gs>
                    <a:gs pos="13000">
                      <a:srgbClr val="BD922A"/>
                    </a:gs>
                    <a:gs pos="21001">
                      <a:srgbClr val="BD922A"/>
                    </a:gs>
                    <a:gs pos="63000">
                      <a:srgbClr val="FBE4AE"/>
                    </a:gs>
                    <a:gs pos="67000">
                      <a:srgbClr val="BD922A"/>
                    </a:gs>
                    <a:gs pos="69000">
                      <a:srgbClr val="835E17"/>
                    </a:gs>
                    <a:gs pos="82001">
                      <a:srgbClr val="A28949"/>
                    </a:gs>
                    <a:gs pos="100000">
                      <a:srgbClr val="FAE3B7"/>
                    </a:gs>
                  </a:gsLst>
                  <a:lin ang="0" scaled="1"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th-TH" sz="2000"/>
                </a:p>
              </p:txBody>
            </p:sp>
            <p:sp>
              <p:nvSpPr>
                <p:cNvPr id="85" name="รูปแบบอิสระ: รูปร่าง 31">
                  <a:extLst>
                    <a:ext uri="{FF2B5EF4-FFF2-40B4-BE49-F238E27FC236}">
                      <a16:creationId xmlns:a16="http://schemas.microsoft.com/office/drawing/2014/main" id="{CB515603-CB57-4A48-B8A7-C4BD2C469F4B}"/>
                    </a:ext>
                  </a:extLst>
                </p:cNvPr>
                <p:cNvSpPr/>
                <p:nvPr/>
              </p:nvSpPr>
              <p:spPr>
                <a:xfrm>
                  <a:off x="9543115" y="6510930"/>
                  <a:ext cx="2661401" cy="358302"/>
                </a:xfrm>
                <a:custGeom>
                  <a:avLst/>
                  <a:gdLst>
                    <a:gd name="connsiteX0" fmla="*/ 349528 w 1399340"/>
                    <a:gd name="connsiteY0" fmla="*/ 0 h 340675"/>
                    <a:gd name="connsiteX1" fmla="*/ 1399340 w 1399340"/>
                    <a:gd name="connsiteY1" fmla="*/ 0 h 340675"/>
                    <a:gd name="connsiteX2" fmla="*/ 1399340 w 1399340"/>
                    <a:gd name="connsiteY2" fmla="*/ 340675 h 340675"/>
                    <a:gd name="connsiteX3" fmla="*/ 0 w 1399340"/>
                    <a:gd name="connsiteY3" fmla="*/ 340675 h 340675"/>
                    <a:gd name="connsiteX4" fmla="*/ 349528 w 1399340"/>
                    <a:gd name="connsiteY4" fmla="*/ 0 h 3406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99340" h="340675">
                      <a:moveTo>
                        <a:pt x="349528" y="0"/>
                      </a:moveTo>
                      <a:lnTo>
                        <a:pt x="1399340" y="0"/>
                      </a:lnTo>
                      <a:lnTo>
                        <a:pt x="1399340" y="340675"/>
                      </a:lnTo>
                      <a:lnTo>
                        <a:pt x="0" y="340675"/>
                      </a:lnTo>
                      <a:lnTo>
                        <a:pt x="349528" y="0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th-TH" sz="2000"/>
                </a:p>
              </p:txBody>
            </p:sp>
          </p:grpSp>
        </p:grpSp>
        <p:pic>
          <p:nvPicPr>
            <p:cNvPr id="76" name="Picture 23">
              <a:extLst>
                <a:ext uri="{FF2B5EF4-FFF2-40B4-BE49-F238E27FC236}">
                  <a16:creationId xmlns:a16="http://schemas.microsoft.com/office/drawing/2014/main" id="{A9FCDA38-8F0B-49DF-8F2E-B899B1F3623D}"/>
                </a:ext>
              </a:extLst>
            </p:cNvPr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699853" y="5264104"/>
              <a:ext cx="625615" cy="408428"/>
            </a:xfrm>
            <a:prstGeom prst="rect">
              <a:avLst/>
            </a:prstGeom>
          </p:spPr>
        </p:pic>
        <p:pic>
          <p:nvPicPr>
            <p:cNvPr id="77" name="Picture 24">
              <a:extLst>
                <a:ext uri="{FF2B5EF4-FFF2-40B4-BE49-F238E27FC236}">
                  <a16:creationId xmlns:a16="http://schemas.microsoft.com/office/drawing/2014/main" id="{199745AA-CFB3-443D-A566-E11575BA5223}"/>
                </a:ext>
              </a:extLst>
            </p:cNvPr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440755" y="5252961"/>
              <a:ext cx="384697" cy="433336"/>
            </a:xfrm>
            <a:prstGeom prst="rect">
              <a:avLst/>
            </a:prstGeom>
          </p:spPr>
        </p:pic>
        <p:pic>
          <p:nvPicPr>
            <p:cNvPr id="78" name="Picture 35">
              <a:extLst>
                <a:ext uri="{FF2B5EF4-FFF2-40B4-BE49-F238E27FC236}">
                  <a16:creationId xmlns:a16="http://schemas.microsoft.com/office/drawing/2014/main" id="{9584FECB-F937-4F01-8CDD-C92F98A2F1BC}"/>
                </a:ext>
              </a:extLst>
            </p:cNvPr>
            <p:cNvPicPr>
              <a:picLocks noChangeAspect="1"/>
            </p:cNvPicPr>
            <p:nvPr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882063" y="5338458"/>
              <a:ext cx="373365" cy="309768"/>
            </a:xfrm>
            <a:prstGeom prst="rect">
              <a:avLst/>
            </a:prstGeom>
          </p:spPr>
        </p:pic>
        <p:pic>
          <p:nvPicPr>
            <p:cNvPr id="79" name="Picture 36">
              <a:extLst>
                <a:ext uri="{FF2B5EF4-FFF2-40B4-BE49-F238E27FC236}">
                  <a16:creationId xmlns:a16="http://schemas.microsoft.com/office/drawing/2014/main" id="{62FFD426-AD6C-47DA-99D3-A7217E240C18}"/>
                </a:ext>
              </a:extLst>
            </p:cNvPr>
            <p:cNvPicPr>
              <a:picLocks noChangeAspect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345100" y="5340250"/>
              <a:ext cx="281130" cy="303691"/>
            </a:xfrm>
            <a:prstGeom prst="rect">
              <a:avLst/>
            </a:prstGeom>
          </p:spPr>
        </p:pic>
        <p:pic>
          <p:nvPicPr>
            <p:cNvPr id="80" name="Picture 2" descr="C:\Users\Administrator\Desktop\change for good.png"/>
            <p:cNvPicPr>
              <a:picLocks noChangeAspect="1" noChangeArrowheads="1"/>
            </p:cNvPicPr>
            <p:nvPr/>
          </p:nvPicPr>
          <p:blipFill>
            <a:blip r:embed="rId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606130" y="5281839"/>
              <a:ext cx="890907" cy="501037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81" name="รูปแบบอิสระ: รูปร่าง 49">
              <a:extLst>
                <a:ext uri="{FF2B5EF4-FFF2-40B4-BE49-F238E27FC236}">
                  <a16:creationId xmlns:a16="http://schemas.microsoft.com/office/drawing/2014/main" id="{0CC04605-512B-40BA-BB6C-C4CA6329F254}"/>
                </a:ext>
              </a:extLst>
            </p:cNvPr>
            <p:cNvSpPr/>
            <p:nvPr/>
          </p:nvSpPr>
          <p:spPr>
            <a:xfrm rot="1816843">
              <a:off x="8384884" y="5134125"/>
              <a:ext cx="366819" cy="715174"/>
            </a:xfrm>
            <a:custGeom>
              <a:avLst/>
              <a:gdLst>
                <a:gd name="connsiteX0" fmla="*/ 411471 w 524882"/>
                <a:gd name="connsiteY0" fmla="*/ 0 h 426691"/>
                <a:gd name="connsiteX1" fmla="*/ 524882 w 524882"/>
                <a:gd name="connsiteY1" fmla="*/ 0 h 426691"/>
                <a:gd name="connsiteX2" fmla="*/ 113411 w 524882"/>
                <a:gd name="connsiteY2" fmla="*/ 426691 h 426691"/>
                <a:gd name="connsiteX3" fmla="*/ 0 w 524882"/>
                <a:gd name="connsiteY3" fmla="*/ 426691 h 426691"/>
                <a:gd name="connsiteX4" fmla="*/ 411471 w 524882"/>
                <a:gd name="connsiteY4" fmla="*/ 0 h 426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4882" h="426691">
                  <a:moveTo>
                    <a:pt x="411471" y="0"/>
                  </a:moveTo>
                  <a:lnTo>
                    <a:pt x="524882" y="0"/>
                  </a:lnTo>
                  <a:lnTo>
                    <a:pt x="113411" y="426691"/>
                  </a:lnTo>
                  <a:lnTo>
                    <a:pt x="0" y="426691"/>
                  </a:lnTo>
                  <a:lnTo>
                    <a:pt x="411471" y="0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BE4AE"/>
                </a:gs>
                <a:gs pos="13000">
                  <a:srgbClr val="BD922A"/>
                </a:gs>
                <a:gs pos="21001">
                  <a:srgbClr val="BD922A"/>
                </a:gs>
                <a:gs pos="63000">
                  <a:srgbClr val="FBE4AE"/>
                </a:gs>
                <a:gs pos="67000">
                  <a:srgbClr val="BD922A"/>
                </a:gs>
                <a:gs pos="69000">
                  <a:srgbClr val="835E17"/>
                </a:gs>
                <a:gs pos="82001">
                  <a:srgbClr val="A28949"/>
                </a:gs>
                <a:gs pos="100000">
                  <a:srgbClr val="FAE3B7"/>
                </a:gs>
              </a:gsLst>
              <a:path path="circle">
                <a:fillToRect l="100000" b="100000"/>
              </a:path>
              <a:tileRect t="-100000" r="-10000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th-TH" sz="2000"/>
            </a:p>
          </p:txBody>
        </p:sp>
      </p:grpSp>
      <p:sp>
        <p:nvSpPr>
          <p:cNvPr id="28" name="TextBox 7"/>
          <p:cNvSpPr txBox="1"/>
          <p:nvPr/>
        </p:nvSpPr>
        <p:spPr>
          <a:xfrm>
            <a:off x="216981" y="5442506"/>
            <a:ext cx="5166910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th-TH" sz="1000" b="1" dirty="0">
                <a:solidFill>
                  <a:schemeClr val="bg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เศรษฐกิจฐานรากมั่นคง ชุมชนเข้มแข็งอย่างยั่งยืน ด้วยหลักปรัชญาของเศรษฐกิจพอเพียง</a:t>
            </a:r>
          </a:p>
        </p:txBody>
      </p:sp>
      <p:sp>
        <p:nvSpPr>
          <p:cNvPr id="30" name="กล่องข้อความ 8">
            <a:extLst>
              <a:ext uri="{FF2B5EF4-FFF2-40B4-BE49-F238E27FC236}">
                <a16:creationId xmlns:a16="http://schemas.microsoft.com/office/drawing/2014/main" id="{BF84CABE-5C70-4013-8958-0D4F9CD0D474}"/>
              </a:ext>
            </a:extLst>
          </p:cNvPr>
          <p:cNvSpPr txBox="1"/>
          <p:nvPr/>
        </p:nvSpPr>
        <p:spPr>
          <a:xfrm>
            <a:off x="7676272" y="32100"/>
            <a:ext cx="2493196" cy="5262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ct val="120000"/>
              </a:lnSpc>
            </a:pPr>
            <a:r>
              <a:rPr lang="en-US" sz="12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60 </a:t>
            </a:r>
            <a:r>
              <a:rPr lang="th-TH" sz="12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ปี กรมการพัฒนาชุมชน</a:t>
            </a:r>
          </a:p>
          <a:p>
            <a:pPr>
              <a:lnSpc>
                <a:spcPct val="120000"/>
              </a:lnSpc>
            </a:pPr>
            <a:r>
              <a:rPr lang="th-TH" sz="12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สร้างสรรค์ชุมชน สร้างคน สร้างชาติ</a:t>
            </a:r>
            <a:endParaRPr lang="en-US" sz="1200" b="1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hulabhorn Likit Text" panose="00000500000000000000" pitchFamily="50" charset="-34"/>
              <a:cs typeface="Chulabhorn Likit Text" panose="00000500000000000000" pitchFamily="50" charset="-34"/>
            </a:endParaRPr>
          </a:p>
        </p:txBody>
      </p:sp>
    </p:spTree>
    <p:extLst>
      <p:ext uri="{BB962C8B-B14F-4D97-AF65-F5344CB8AC3E}">
        <p14:creationId xmlns:p14="http://schemas.microsoft.com/office/powerpoint/2010/main" val="344815134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" name="Content Placeholder 7">
            <a:extLst>
              <a:ext uri="{FF2B5EF4-FFF2-40B4-BE49-F238E27FC236}">
                <a16:creationId xmlns:a16="http://schemas.microsoft.com/office/drawing/2014/main" id="{EF06003F-0E28-2EBD-FFFF-EBCE0C384235}"/>
              </a:ext>
            </a:extLst>
          </p:cNvPr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1219526937"/>
              </p:ext>
            </p:extLst>
          </p:nvPr>
        </p:nvGraphicFramePr>
        <p:xfrm>
          <a:off x="698500" y="1305627"/>
          <a:ext cx="8763000" cy="389900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pSp>
        <p:nvGrpSpPr>
          <p:cNvPr id="7" name="Group 6"/>
          <p:cNvGrpSpPr/>
          <p:nvPr/>
        </p:nvGrpSpPr>
        <p:grpSpPr>
          <a:xfrm>
            <a:off x="-23581" y="-271597"/>
            <a:ext cx="10193050" cy="1541268"/>
            <a:chOff x="-23581" y="-271597"/>
            <a:chExt cx="10193050" cy="1541268"/>
          </a:xfrm>
        </p:grpSpPr>
        <p:grpSp>
          <p:nvGrpSpPr>
            <p:cNvPr id="10" name="กลุ่ม 52">
              <a:extLst>
                <a:ext uri="{FF2B5EF4-FFF2-40B4-BE49-F238E27FC236}">
                  <a16:creationId xmlns:a16="http://schemas.microsoft.com/office/drawing/2014/main" id="{84E5CB32-C22A-40FB-BE79-3F261B775F5E}"/>
                </a:ext>
              </a:extLst>
            </p:cNvPr>
            <p:cNvGrpSpPr/>
            <p:nvPr/>
          </p:nvGrpSpPr>
          <p:grpSpPr>
            <a:xfrm>
              <a:off x="-23581" y="299"/>
              <a:ext cx="10193050" cy="674950"/>
              <a:chOff x="-29746" y="-164554"/>
              <a:chExt cx="9173747" cy="607455"/>
            </a:xfrm>
          </p:grpSpPr>
          <p:sp>
            <p:nvSpPr>
              <p:cNvPr id="14" name="สี่เหลี่ยมผืนผ้า: มุมมน 48">
                <a:extLst>
                  <a:ext uri="{FF2B5EF4-FFF2-40B4-BE49-F238E27FC236}">
                    <a16:creationId xmlns:a16="http://schemas.microsoft.com/office/drawing/2014/main" id="{DCE62B95-9C16-4E87-82CC-AF99B1F01983}"/>
                  </a:ext>
                </a:extLst>
              </p:cNvPr>
              <p:cNvSpPr/>
              <p:nvPr/>
            </p:nvSpPr>
            <p:spPr>
              <a:xfrm>
                <a:off x="5692012" y="65211"/>
                <a:ext cx="3441748" cy="377690"/>
              </a:xfrm>
              <a:prstGeom prst="roundRect">
                <a:avLst/>
              </a:prstGeom>
              <a:gradFill flip="none" rotWithShape="1">
                <a:gsLst>
                  <a:gs pos="0">
                    <a:srgbClr val="8E7300"/>
                  </a:gs>
                  <a:gs pos="51000">
                    <a:srgbClr val="FFFFFF"/>
                  </a:gs>
                  <a:gs pos="76000">
                    <a:srgbClr val="BC9800"/>
                  </a:gs>
                  <a:gs pos="24000">
                    <a:srgbClr val="BC9800"/>
                  </a:gs>
                  <a:gs pos="100000">
                    <a:srgbClr val="9A7D00"/>
                  </a:gs>
                </a:gsLst>
                <a:lin ang="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2000"/>
              </a:p>
            </p:txBody>
          </p:sp>
          <p:sp>
            <p:nvSpPr>
              <p:cNvPr id="15" name="สี่เหลี่ยมผืนผ้า 47">
                <a:extLst>
                  <a:ext uri="{FF2B5EF4-FFF2-40B4-BE49-F238E27FC236}">
                    <a16:creationId xmlns:a16="http://schemas.microsoft.com/office/drawing/2014/main" id="{667204FE-3C1C-4980-AD32-890094B05AFC}"/>
                  </a:ext>
                </a:extLst>
              </p:cNvPr>
              <p:cNvSpPr/>
              <p:nvPr/>
            </p:nvSpPr>
            <p:spPr>
              <a:xfrm>
                <a:off x="-29746" y="-164554"/>
                <a:ext cx="9173747" cy="517884"/>
              </a:xfrm>
              <a:prstGeom prst="rect">
                <a:avLst/>
              </a:prstGeom>
              <a:gradFill flip="none" rotWithShape="1">
                <a:gsLst>
                  <a:gs pos="0">
                    <a:srgbClr val="8E7300"/>
                  </a:gs>
                  <a:gs pos="51000">
                    <a:srgbClr val="FFFFFF"/>
                  </a:gs>
                  <a:gs pos="76000">
                    <a:srgbClr val="BC9800"/>
                  </a:gs>
                  <a:gs pos="24000">
                    <a:srgbClr val="BC9800"/>
                  </a:gs>
                  <a:gs pos="100000">
                    <a:srgbClr val="9A7D00"/>
                  </a:gs>
                </a:gsLst>
                <a:lin ang="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2000"/>
              </a:p>
            </p:txBody>
          </p:sp>
          <p:sp>
            <p:nvSpPr>
              <p:cNvPr id="16" name="แผนผังลำดับงาน: ป้อนข้อมูลด้วยตนเอง 4">
                <a:extLst>
                  <a:ext uri="{FF2B5EF4-FFF2-40B4-BE49-F238E27FC236}">
                    <a16:creationId xmlns:a16="http://schemas.microsoft.com/office/drawing/2014/main" id="{CDB1064D-F2C9-4D02-9722-A4463B75D08B}"/>
                  </a:ext>
                </a:extLst>
              </p:cNvPr>
              <p:cNvSpPr/>
              <p:nvPr/>
            </p:nvSpPr>
            <p:spPr>
              <a:xfrm>
                <a:off x="5883027" y="51469"/>
                <a:ext cx="3260973" cy="301861"/>
              </a:xfrm>
              <a:prstGeom prst="flowChartAlternateProcess">
                <a:avLst/>
              </a:prstGeom>
              <a:solidFill>
                <a:srgbClr val="00206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2000" dirty="0"/>
              </a:p>
            </p:txBody>
          </p:sp>
          <p:sp>
            <p:nvSpPr>
              <p:cNvPr id="17" name="สี่เหลี่ยมผืนผ้า 3">
                <a:extLst>
                  <a:ext uri="{FF2B5EF4-FFF2-40B4-BE49-F238E27FC236}">
                    <a16:creationId xmlns:a16="http://schemas.microsoft.com/office/drawing/2014/main" id="{8493D4F4-6FD8-4552-904E-DB7274115DA0}"/>
                  </a:ext>
                </a:extLst>
              </p:cNvPr>
              <p:cNvSpPr/>
              <p:nvPr/>
            </p:nvSpPr>
            <p:spPr>
              <a:xfrm>
                <a:off x="-29746" y="-164554"/>
                <a:ext cx="9173747" cy="432048"/>
              </a:xfrm>
              <a:prstGeom prst="rect">
                <a:avLst/>
              </a:prstGeom>
              <a:solidFill>
                <a:srgbClr val="00206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2000"/>
              </a:p>
            </p:txBody>
          </p:sp>
        </p:grpSp>
        <p:grpSp>
          <p:nvGrpSpPr>
            <p:cNvPr id="11" name="กลุ่ม 9">
              <a:extLst>
                <a:ext uri="{FF2B5EF4-FFF2-40B4-BE49-F238E27FC236}">
                  <a16:creationId xmlns:a16="http://schemas.microsoft.com/office/drawing/2014/main" id="{D2312BD0-5401-4FDB-9FF3-B1382B3C9639}"/>
                </a:ext>
              </a:extLst>
            </p:cNvPr>
            <p:cNvGrpSpPr/>
            <p:nvPr/>
          </p:nvGrpSpPr>
          <p:grpSpPr>
            <a:xfrm>
              <a:off x="5792566" y="-271597"/>
              <a:ext cx="1899096" cy="1541268"/>
              <a:chOff x="5491686" y="-481268"/>
              <a:chExt cx="1709187" cy="1387141"/>
            </a:xfrm>
          </p:grpSpPr>
          <p:sp>
            <p:nvSpPr>
              <p:cNvPr id="12" name="วงรี 13">
                <a:extLst>
                  <a:ext uri="{FF2B5EF4-FFF2-40B4-BE49-F238E27FC236}">
                    <a16:creationId xmlns:a16="http://schemas.microsoft.com/office/drawing/2014/main" id="{722B5707-C41F-4885-825E-D2676CEE49E1}"/>
                  </a:ext>
                </a:extLst>
              </p:cNvPr>
              <p:cNvSpPr/>
              <p:nvPr/>
            </p:nvSpPr>
            <p:spPr>
              <a:xfrm>
                <a:off x="5491686" y="-481268"/>
                <a:ext cx="1709187" cy="1387141"/>
              </a:xfrm>
              <a:prstGeom prst="ellipse">
                <a:avLst/>
              </a:prstGeom>
              <a:solidFill>
                <a:srgbClr val="FBF7F1"/>
              </a:solidFill>
              <a:ln>
                <a:noFill/>
              </a:ln>
              <a:effectLst>
                <a:softEdge rad="31750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2000"/>
              </a:p>
            </p:txBody>
          </p:sp>
          <p:pic>
            <p:nvPicPr>
              <p:cNvPr id="13" name="รูปภาพ 65">
                <a:extLst>
                  <a:ext uri="{FF2B5EF4-FFF2-40B4-BE49-F238E27FC236}">
                    <a16:creationId xmlns:a16="http://schemas.microsoft.com/office/drawing/2014/main" id="{EF9B53AA-6A14-4E04-B937-D6234A306BD7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r="65168" b="30186"/>
              <a:stretch/>
            </p:blipFill>
            <p:spPr>
              <a:xfrm>
                <a:off x="5978910" y="-202056"/>
                <a:ext cx="857563" cy="565764"/>
              </a:xfrm>
              <a:custGeom>
                <a:avLst/>
                <a:gdLst>
                  <a:gd name="connsiteX0" fmla="*/ 0 w 1500565"/>
                  <a:gd name="connsiteY0" fmla="*/ 0 h 990006"/>
                  <a:gd name="connsiteX1" fmla="*/ 1500565 w 1500565"/>
                  <a:gd name="connsiteY1" fmla="*/ 0 h 990006"/>
                  <a:gd name="connsiteX2" fmla="*/ 1500565 w 1500565"/>
                  <a:gd name="connsiteY2" fmla="*/ 699241 h 990006"/>
                  <a:gd name="connsiteX3" fmla="*/ 1454656 w 1500565"/>
                  <a:gd name="connsiteY3" fmla="*/ 699241 h 990006"/>
                  <a:gd name="connsiteX4" fmla="*/ 1454656 w 1500565"/>
                  <a:gd name="connsiteY4" fmla="*/ 958222 h 990006"/>
                  <a:gd name="connsiteX5" fmla="*/ 1500565 w 1500565"/>
                  <a:gd name="connsiteY5" fmla="*/ 958222 h 990006"/>
                  <a:gd name="connsiteX6" fmla="*/ 1500565 w 1500565"/>
                  <a:gd name="connsiteY6" fmla="*/ 990006 h 990006"/>
                  <a:gd name="connsiteX7" fmla="*/ 0 w 1500565"/>
                  <a:gd name="connsiteY7" fmla="*/ 990006 h 9900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00565" h="990006">
                    <a:moveTo>
                      <a:pt x="0" y="0"/>
                    </a:moveTo>
                    <a:lnTo>
                      <a:pt x="1500565" y="0"/>
                    </a:lnTo>
                    <a:lnTo>
                      <a:pt x="1500565" y="699241"/>
                    </a:lnTo>
                    <a:lnTo>
                      <a:pt x="1454656" y="699241"/>
                    </a:lnTo>
                    <a:lnTo>
                      <a:pt x="1454656" y="958222"/>
                    </a:lnTo>
                    <a:lnTo>
                      <a:pt x="1500565" y="958222"/>
                    </a:lnTo>
                    <a:lnTo>
                      <a:pt x="1500565" y="990006"/>
                    </a:lnTo>
                    <a:lnTo>
                      <a:pt x="0" y="990006"/>
                    </a:lnTo>
                    <a:close/>
                  </a:path>
                </a:pathLst>
              </a:custGeom>
            </p:spPr>
          </p:pic>
        </p:grpSp>
      </p:grpSp>
      <p:grpSp>
        <p:nvGrpSpPr>
          <p:cNvPr id="18" name="Group 17"/>
          <p:cNvGrpSpPr/>
          <p:nvPr/>
        </p:nvGrpSpPr>
        <p:grpSpPr>
          <a:xfrm>
            <a:off x="-23583" y="5154909"/>
            <a:ext cx="10183585" cy="694389"/>
            <a:chOff x="-23583" y="5134125"/>
            <a:chExt cx="10183585" cy="715174"/>
          </a:xfrm>
        </p:grpSpPr>
        <p:grpSp>
          <p:nvGrpSpPr>
            <p:cNvPr id="19" name="กลุ่ม 1">
              <a:extLst>
                <a:ext uri="{FF2B5EF4-FFF2-40B4-BE49-F238E27FC236}">
                  <a16:creationId xmlns:a16="http://schemas.microsoft.com/office/drawing/2014/main" id="{58DAA6D8-19A9-434E-BD10-9F227ECAADEE}"/>
                </a:ext>
              </a:extLst>
            </p:cNvPr>
            <p:cNvGrpSpPr/>
            <p:nvPr/>
          </p:nvGrpSpPr>
          <p:grpSpPr>
            <a:xfrm>
              <a:off x="-23583" y="5274993"/>
              <a:ext cx="10183585" cy="470079"/>
              <a:chOff x="-21226" y="4621292"/>
              <a:chExt cx="9165227" cy="561020"/>
            </a:xfrm>
          </p:grpSpPr>
          <p:grpSp>
            <p:nvGrpSpPr>
              <p:cNvPr id="26" name="กลุ่ม 7">
                <a:extLst>
                  <a:ext uri="{FF2B5EF4-FFF2-40B4-BE49-F238E27FC236}">
                    <a16:creationId xmlns:a16="http://schemas.microsoft.com/office/drawing/2014/main" id="{30C28730-7CDF-4231-A774-6A7122EB4AEA}"/>
                  </a:ext>
                </a:extLst>
              </p:cNvPr>
              <p:cNvGrpSpPr/>
              <p:nvPr/>
            </p:nvGrpSpPr>
            <p:grpSpPr>
              <a:xfrm>
                <a:off x="-21226" y="4635401"/>
                <a:ext cx="5133813" cy="546911"/>
                <a:chOff x="-45702" y="6428830"/>
                <a:chExt cx="7109733" cy="450425"/>
              </a:xfrm>
            </p:grpSpPr>
            <p:sp>
              <p:nvSpPr>
                <p:cNvPr id="30" name="รูปแบบอิสระ: รูปร่าง 55">
                  <a:extLst>
                    <a:ext uri="{FF2B5EF4-FFF2-40B4-BE49-F238E27FC236}">
                      <a16:creationId xmlns:a16="http://schemas.microsoft.com/office/drawing/2014/main" id="{447532BC-F1AF-418B-B954-69A21822D4D1}"/>
                    </a:ext>
                  </a:extLst>
                </p:cNvPr>
                <p:cNvSpPr/>
                <p:nvPr/>
              </p:nvSpPr>
              <p:spPr>
                <a:xfrm>
                  <a:off x="-16309" y="6508953"/>
                  <a:ext cx="6875685" cy="339767"/>
                </a:xfrm>
                <a:custGeom>
                  <a:avLst/>
                  <a:gdLst>
                    <a:gd name="connsiteX0" fmla="*/ 0 w 6028447"/>
                    <a:gd name="connsiteY0" fmla="*/ 0 h 339767"/>
                    <a:gd name="connsiteX1" fmla="*/ 6028447 w 6028447"/>
                    <a:gd name="connsiteY1" fmla="*/ 0 h 339767"/>
                    <a:gd name="connsiteX2" fmla="*/ 5679852 w 6028447"/>
                    <a:gd name="connsiteY2" fmla="*/ 339767 h 339767"/>
                    <a:gd name="connsiteX3" fmla="*/ 0 w 6028447"/>
                    <a:gd name="connsiteY3" fmla="*/ 339767 h 339767"/>
                    <a:gd name="connsiteX4" fmla="*/ 0 w 6028447"/>
                    <a:gd name="connsiteY4" fmla="*/ 0 h 3397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028447" h="339767">
                      <a:moveTo>
                        <a:pt x="0" y="0"/>
                      </a:moveTo>
                      <a:lnTo>
                        <a:pt x="6028447" y="0"/>
                      </a:lnTo>
                      <a:lnTo>
                        <a:pt x="5679852" y="339767"/>
                      </a:lnTo>
                      <a:lnTo>
                        <a:pt x="0" y="33976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th-TH" sz="2000" dirty="0"/>
                </a:p>
              </p:txBody>
            </p:sp>
            <p:sp>
              <p:nvSpPr>
                <p:cNvPr id="31" name="รูปแบบอิสระ: รูปร่าง 50">
                  <a:extLst>
                    <a:ext uri="{FF2B5EF4-FFF2-40B4-BE49-F238E27FC236}">
                      <a16:creationId xmlns:a16="http://schemas.microsoft.com/office/drawing/2014/main" id="{72AD55B9-27A4-40A2-86AD-A09FD1FBB379}"/>
                    </a:ext>
                  </a:extLst>
                </p:cNvPr>
                <p:cNvSpPr/>
                <p:nvPr/>
              </p:nvSpPr>
              <p:spPr>
                <a:xfrm>
                  <a:off x="-45702" y="6433550"/>
                  <a:ext cx="7025615" cy="426691"/>
                </a:xfrm>
                <a:custGeom>
                  <a:avLst/>
                  <a:gdLst>
                    <a:gd name="connsiteX0" fmla="*/ 0 w 6123140"/>
                    <a:gd name="connsiteY0" fmla="*/ 0 h 426691"/>
                    <a:gd name="connsiteX1" fmla="*/ 6123140 w 6123140"/>
                    <a:gd name="connsiteY1" fmla="*/ 0 h 426691"/>
                    <a:gd name="connsiteX2" fmla="*/ 6008569 w 6123140"/>
                    <a:gd name="connsiteY2" fmla="*/ 111669 h 426691"/>
                    <a:gd name="connsiteX3" fmla="*/ 5685361 w 6123140"/>
                    <a:gd name="connsiteY3" fmla="*/ 426691 h 426691"/>
                    <a:gd name="connsiteX4" fmla="*/ 5679852 w 6123140"/>
                    <a:gd name="connsiteY4" fmla="*/ 426691 h 426691"/>
                    <a:gd name="connsiteX5" fmla="*/ 6028447 w 6123140"/>
                    <a:gd name="connsiteY5" fmla="*/ 86924 h 426691"/>
                    <a:gd name="connsiteX6" fmla="*/ 0 w 6123140"/>
                    <a:gd name="connsiteY6" fmla="*/ 86924 h 426691"/>
                    <a:gd name="connsiteX7" fmla="*/ 0 w 6123140"/>
                    <a:gd name="connsiteY7" fmla="*/ 0 h 4266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123140" h="426691">
                      <a:moveTo>
                        <a:pt x="0" y="0"/>
                      </a:moveTo>
                      <a:lnTo>
                        <a:pt x="6123140" y="0"/>
                      </a:lnTo>
                      <a:lnTo>
                        <a:pt x="6008569" y="111669"/>
                      </a:lnTo>
                      <a:lnTo>
                        <a:pt x="5685361" y="426691"/>
                      </a:lnTo>
                      <a:lnTo>
                        <a:pt x="5679852" y="426691"/>
                      </a:lnTo>
                      <a:lnTo>
                        <a:pt x="6028447" y="86924"/>
                      </a:lnTo>
                      <a:lnTo>
                        <a:pt x="0" y="8692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>
                  <a:gsLst>
                    <a:gs pos="0">
                      <a:srgbClr val="FBE4AE"/>
                    </a:gs>
                    <a:gs pos="13000">
                      <a:srgbClr val="BD922A"/>
                    </a:gs>
                    <a:gs pos="21001">
                      <a:srgbClr val="BD922A"/>
                    </a:gs>
                    <a:gs pos="63000">
                      <a:srgbClr val="FBE4AE"/>
                    </a:gs>
                    <a:gs pos="67000">
                      <a:srgbClr val="BD922A"/>
                    </a:gs>
                    <a:gs pos="69000">
                      <a:srgbClr val="835E17"/>
                    </a:gs>
                    <a:gs pos="82001">
                      <a:srgbClr val="A28949"/>
                    </a:gs>
                    <a:gs pos="100000">
                      <a:srgbClr val="FAE3B7"/>
                    </a:gs>
                  </a:gsLst>
                  <a:lin ang="0" scaled="1"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th-TH" sz="2000" dirty="0"/>
                </a:p>
              </p:txBody>
            </p:sp>
            <p:sp>
              <p:nvSpPr>
                <p:cNvPr id="32" name="รูปแบบอิสระ: รูปร่าง 49">
                  <a:extLst>
                    <a:ext uri="{FF2B5EF4-FFF2-40B4-BE49-F238E27FC236}">
                      <a16:creationId xmlns:a16="http://schemas.microsoft.com/office/drawing/2014/main" id="{0CC04605-512B-40BA-BB6C-C4CA6329F254}"/>
                    </a:ext>
                  </a:extLst>
                </p:cNvPr>
                <p:cNvSpPr/>
                <p:nvPr/>
              </p:nvSpPr>
              <p:spPr>
                <a:xfrm rot="380166">
                  <a:off x="6515308" y="6428830"/>
                  <a:ext cx="548723" cy="450425"/>
                </a:xfrm>
                <a:custGeom>
                  <a:avLst/>
                  <a:gdLst>
                    <a:gd name="connsiteX0" fmla="*/ 411471 w 524882"/>
                    <a:gd name="connsiteY0" fmla="*/ 0 h 426691"/>
                    <a:gd name="connsiteX1" fmla="*/ 524882 w 524882"/>
                    <a:gd name="connsiteY1" fmla="*/ 0 h 426691"/>
                    <a:gd name="connsiteX2" fmla="*/ 113411 w 524882"/>
                    <a:gd name="connsiteY2" fmla="*/ 426691 h 426691"/>
                    <a:gd name="connsiteX3" fmla="*/ 0 w 524882"/>
                    <a:gd name="connsiteY3" fmla="*/ 426691 h 426691"/>
                    <a:gd name="connsiteX4" fmla="*/ 411471 w 524882"/>
                    <a:gd name="connsiteY4" fmla="*/ 0 h 4266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24882" h="426691">
                      <a:moveTo>
                        <a:pt x="411471" y="0"/>
                      </a:moveTo>
                      <a:lnTo>
                        <a:pt x="524882" y="0"/>
                      </a:lnTo>
                      <a:lnTo>
                        <a:pt x="113411" y="426691"/>
                      </a:lnTo>
                      <a:lnTo>
                        <a:pt x="0" y="426691"/>
                      </a:lnTo>
                      <a:lnTo>
                        <a:pt x="411471" y="0"/>
                      </a:ln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FBE4AE"/>
                    </a:gs>
                    <a:gs pos="13000">
                      <a:srgbClr val="BD922A"/>
                    </a:gs>
                    <a:gs pos="21001">
                      <a:srgbClr val="BD922A"/>
                    </a:gs>
                    <a:gs pos="63000">
                      <a:srgbClr val="FBE4AE"/>
                    </a:gs>
                    <a:gs pos="67000">
                      <a:srgbClr val="BD922A"/>
                    </a:gs>
                    <a:gs pos="69000">
                      <a:srgbClr val="835E17"/>
                    </a:gs>
                    <a:gs pos="82001">
                      <a:srgbClr val="A28949"/>
                    </a:gs>
                    <a:gs pos="100000">
                      <a:srgbClr val="FAE3B7"/>
                    </a:gs>
                  </a:gsLst>
                  <a:path path="circle">
                    <a:fillToRect l="100000" b="100000"/>
                  </a:path>
                  <a:tileRect t="-100000" r="-100000"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th-TH" sz="2000"/>
                </a:p>
              </p:txBody>
            </p:sp>
          </p:grpSp>
          <p:grpSp>
            <p:nvGrpSpPr>
              <p:cNvPr id="27" name="กลุ่ม 4">
                <a:extLst>
                  <a:ext uri="{FF2B5EF4-FFF2-40B4-BE49-F238E27FC236}">
                    <a16:creationId xmlns:a16="http://schemas.microsoft.com/office/drawing/2014/main" id="{33080593-C486-4A4E-A259-28A964353B4D}"/>
                  </a:ext>
                </a:extLst>
              </p:cNvPr>
              <p:cNvGrpSpPr/>
              <p:nvPr/>
            </p:nvGrpSpPr>
            <p:grpSpPr>
              <a:xfrm>
                <a:off x="7524888" y="4621292"/>
                <a:ext cx="1619113" cy="531030"/>
                <a:chOff x="9543115" y="6415804"/>
                <a:chExt cx="2661401" cy="453428"/>
              </a:xfrm>
            </p:grpSpPr>
            <p:sp>
              <p:nvSpPr>
                <p:cNvPr id="28" name="รูปแบบอิสระ: รูปร่าง 38">
                  <a:extLst>
                    <a:ext uri="{FF2B5EF4-FFF2-40B4-BE49-F238E27FC236}">
                      <a16:creationId xmlns:a16="http://schemas.microsoft.com/office/drawing/2014/main" id="{18287458-5345-45BB-A7B2-0AE1DDE4E433}"/>
                    </a:ext>
                  </a:extLst>
                </p:cNvPr>
                <p:cNvSpPr/>
                <p:nvPr/>
              </p:nvSpPr>
              <p:spPr>
                <a:xfrm>
                  <a:off x="9543115" y="6415804"/>
                  <a:ext cx="2661398" cy="441288"/>
                </a:xfrm>
                <a:custGeom>
                  <a:avLst/>
                  <a:gdLst>
                    <a:gd name="connsiteX0" fmla="*/ 437779 w 1373020"/>
                    <a:gd name="connsiteY0" fmla="*/ 0 h 426691"/>
                    <a:gd name="connsiteX1" fmla="*/ 1373020 w 1373020"/>
                    <a:gd name="connsiteY1" fmla="*/ 0 h 426691"/>
                    <a:gd name="connsiteX2" fmla="*/ 1373020 w 1373020"/>
                    <a:gd name="connsiteY2" fmla="*/ 426691 h 426691"/>
                    <a:gd name="connsiteX3" fmla="*/ 0 w 1373020"/>
                    <a:gd name="connsiteY3" fmla="*/ 426691 h 426691"/>
                    <a:gd name="connsiteX4" fmla="*/ 323208 w 1373020"/>
                    <a:gd name="connsiteY4" fmla="*/ 111669 h 426691"/>
                    <a:gd name="connsiteX5" fmla="*/ 437779 w 1373020"/>
                    <a:gd name="connsiteY5" fmla="*/ 0 h 4266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73020" h="426691">
                      <a:moveTo>
                        <a:pt x="437779" y="0"/>
                      </a:moveTo>
                      <a:lnTo>
                        <a:pt x="1373020" y="0"/>
                      </a:lnTo>
                      <a:lnTo>
                        <a:pt x="1373020" y="426691"/>
                      </a:lnTo>
                      <a:lnTo>
                        <a:pt x="0" y="426691"/>
                      </a:lnTo>
                      <a:lnTo>
                        <a:pt x="323208" y="111669"/>
                      </a:lnTo>
                      <a:lnTo>
                        <a:pt x="437779" y="0"/>
                      </a:lnTo>
                      <a:close/>
                    </a:path>
                  </a:pathLst>
                </a:custGeom>
                <a:gradFill>
                  <a:gsLst>
                    <a:gs pos="0">
                      <a:srgbClr val="FBE4AE"/>
                    </a:gs>
                    <a:gs pos="13000">
                      <a:srgbClr val="BD922A"/>
                    </a:gs>
                    <a:gs pos="21001">
                      <a:srgbClr val="BD922A"/>
                    </a:gs>
                    <a:gs pos="63000">
                      <a:srgbClr val="FBE4AE"/>
                    </a:gs>
                    <a:gs pos="67000">
                      <a:srgbClr val="BD922A"/>
                    </a:gs>
                    <a:gs pos="69000">
                      <a:srgbClr val="835E17"/>
                    </a:gs>
                    <a:gs pos="82001">
                      <a:srgbClr val="A28949"/>
                    </a:gs>
                    <a:gs pos="100000">
                      <a:srgbClr val="FAE3B7"/>
                    </a:gs>
                  </a:gsLst>
                  <a:lin ang="0" scaled="1"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th-TH" sz="2000"/>
                </a:p>
              </p:txBody>
            </p:sp>
            <p:sp>
              <p:nvSpPr>
                <p:cNvPr id="29" name="รูปแบบอิสระ: รูปร่าง 31">
                  <a:extLst>
                    <a:ext uri="{FF2B5EF4-FFF2-40B4-BE49-F238E27FC236}">
                      <a16:creationId xmlns:a16="http://schemas.microsoft.com/office/drawing/2014/main" id="{CB515603-CB57-4A48-B8A7-C4BD2C469F4B}"/>
                    </a:ext>
                  </a:extLst>
                </p:cNvPr>
                <p:cNvSpPr/>
                <p:nvPr/>
              </p:nvSpPr>
              <p:spPr>
                <a:xfrm>
                  <a:off x="9543115" y="6510930"/>
                  <a:ext cx="2661401" cy="358302"/>
                </a:xfrm>
                <a:custGeom>
                  <a:avLst/>
                  <a:gdLst>
                    <a:gd name="connsiteX0" fmla="*/ 349528 w 1399340"/>
                    <a:gd name="connsiteY0" fmla="*/ 0 h 340675"/>
                    <a:gd name="connsiteX1" fmla="*/ 1399340 w 1399340"/>
                    <a:gd name="connsiteY1" fmla="*/ 0 h 340675"/>
                    <a:gd name="connsiteX2" fmla="*/ 1399340 w 1399340"/>
                    <a:gd name="connsiteY2" fmla="*/ 340675 h 340675"/>
                    <a:gd name="connsiteX3" fmla="*/ 0 w 1399340"/>
                    <a:gd name="connsiteY3" fmla="*/ 340675 h 340675"/>
                    <a:gd name="connsiteX4" fmla="*/ 349528 w 1399340"/>
                    <a:gd name="connsiteY4" fmla="*/ 0 h 3406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99340" h="340675">
                      <a:moveTo>
                        <a:pt x="349528" y="0"/>
                      </a:moveTo>
                      <a:lnTo>
                        <a:pt x="1399340" y="0"/>
                      </a:lnTo>
                      <a:lnTo>
                        <a:pt x="1399340" y="340675"/>
                      </a:lnTo>
                      <a:lnTo>
                        <a:pt x="0" y="340675"/>
                      </a:lnTo>
                      <a:lnTo>
                        <a:pt x="349528" y="0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th-TH" sz="2000"/>
                </a:p>
              </p:txBody>
            </p:sp>
          </p:grpSp>
        </p:grpSp>
        <p:pic>
          <p:nvPicPr>
            <p:cNvPr id="20" name="Picture 23">
              <a:extLst>
                <a:ext uri="{FF2B5EF4-FFF2-40B4-BE49-F238E27FC236}">
                  <a16:creationId xmlns:a16="http://schemas.microsoft.com/office/drawing/2014/main" id="{A9FCDA38-8F0B-49DF-8F2E-B899B1F3623D}"/>
                </a:ext>
              </a:extLst>
            </p:cNvPr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699853" y="5264104"/>
              <a:ext cx="625615" cy="408428"/>
            </a:xfrm>
            <a:prstGeom prst="rect">
              <a:avLst/>
            </a:prstGeom>
          </p:spPr>
        </p:pic>
        <p:pic>
          <p:nvPicPr>
            <p:cNvPr id="21" name="Picture 24">
              <a:extLst>
                <a:ext uri="{FF2B5EF4-FFF2-40B4-BE49-F238E27FC236}">
                  <a16:creationId xmlns:a16="http://schemas.microsoft.com/office/drawing/2014/main" id="{199745AA-CFB3-443D-A566-E11575BA5223}"/>
                </a:ext>
              </a:extLst>
            </p:cNvPr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440755" y="5252961"/>
              <a:ext cx="384697" cy="433336"/>
            </a:xfrm>
            <a:prstGeom prst="rect">
              <a:avLst/>
            </a:prstGeom>
          </p:spPr>
        </p:pic>
        <p:pic>
          <p:nvPicPr>
            <p:cNvPr id="22" name="Picture 35">
              <a:extLst>
                <a:ext uri="{FF2B5EF4-FFF2-40B4-BE49-F238E27FC236}">
                  <a16:creationId xmlns:a16="http://schemas.microsoft.com/office/drawing/2014/main" id="{9584FECB-F937-4F01-8CDD-C92F98A2F1BC}"/>
                </a:ext>
              </a:extLst>
            </p:cNvPr>
            <p:cNvPicPr>
              <a:picLocks noChangeAspect="1"/>
            </p:cNvPicPr>
            <p:nvPr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882063" y="5338458"/>
              <a:ext cx="373365" cy="309768"/>
            </a:xfrm>
            <a:prstGeom prst="rect">
              <a:avLst/>
            </a:prstGeom>
          </p:spPr>
        </p:pic>
        <p:pic>
          <p:nvPicPr>
            <p:cNvPr id="23" name="Picture 36">
              <a:extLst>
                <a:ext uri="{FF2B5EF4-FFF2-40B4-BE49-F238E27FC236}">
                  <a16:creationId xmlns:a16="http://schemas.microsoft.com/office/drawing/2014/main" id="{62FFD426-AD6C-47DA-99D3-A7217E240C18}"/>
                </a:ext>
              </a:extLst>
            </p:cNvPr>
            <p:cNvPicPr>
              <a:picLocks noChangeAspect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345100" y="5340250"/>
              <a:ext cx="281130" cy="303691"/>
            </a:xfrm>
            <a:prstGeom prst="rect">
              <a:avLst/>
            </a:prstGeom>
          </p:spPr>
        </p:pic>
        <p:pic>
          <p:nvPicPr>
            <p:cNvPr id="24" name="Picture 2" descr="C:\Users\Administrator\Desktop\change for good.png"/>
            <p:cNvPicPr>
              <a:picLocks noChangeAspect="1" noChangeArrowheads="1"/>
            </p:cNvPicPr>
            <p:nvPr/>
          </p:nvPicPr>
          <p:blipFill>
            <a:blip r:embed="rId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606130" y="5281839"/>
              <a:ext cx="890907" cy="501037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25" name="รูปแบบอิสระ: รูปร่าง 49">
              <a:extLst>
                <a:ext uri="{FF2B5EF4-FFF2-40B4-BE49-F238E27FC236}">
                  <a16:creationId xmlns:a16="http://schemas.microsoft.com/office/drawing/2014/main" id="{0CC04605-512B-40BA-BB6C-C4CA6329F254}"/>
                </a:ext>
              </a:extLst>
            </p:cNvPr>
            <p:cNvSpPr/>
            <p:nvPr/>
          </p:nvSpPr>
          <p:spPr>
            <a:xfrm rot="1816843">
              <a:off x="8384884" y="5134125"/>
              <a:ext cx="366819" cy="715174"/>
            </a:xfrm>
            <a:custGeom>
              <a:avLst/>
              <a:gdLst>
                <a:gd name="connsiteX0" fmla="*/ 411471 w 524882"/>
                <a:gd name="connsiteY0" fmla="*/ 0 h 426691"/>
                <a:gd name="connsiteX1" fmla="*/ 524882 w 524882"/>
                <a:gd name="connsiteY1" fmla="*/ 0 h 426691"/>
                <a:gd name="connsiteX2" fmla="*/ 113411 w 524882"/>
                <a:gd name="connsiteY2" fmla="*/ 426691 h 426691"/>
                <a:gd name="connsiteX3" fmla="*/ 0 w 524882"/>
                <a:gd name="connsiteY3" fmla="*/ 426691 h 426691"/>
                <a:gd name="connsiteX4" fmla="*/ 411471 w 524882"/>
                <a:gd name="connsiteY4" fmla="*/ 0 h 426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4882" h="426691">
                  <a:moveTo>
                    <a:pt x="411471" y="0"/>
                  </a:moveTo>
                  <a:lnTo>
                    <a:pt x="524882" y="0"/>
                  </a:lnTo>
                  <a:lnTo>
                    <a:pt x="113411" y="426691"/>
                  </a:lnTo>
                  <a:lnTo>
                    <a:pt x="0" y="426691"/>
                  </a:lnTo>
                  <a:lnTo>
                    <a:pt x="411471" y="0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BE4AE"/>
                </a:gs>
                <a:gs pos="13000">
                  <a:srgbClr val="BD922A"/>
                </a:gs>
                <a:gs pos="21001">
                  <a:srgbClr val="BD922A"/>
                </a:gs>
                <a:gs pos="63000">
                  <a:srgbClr val="FBE4AE"/>
                </a:gs>
                <a:gs pos="67000">
                  <a:srgbClr val="BD922A"/>
                </a:gs>
                <a:gs pos="69000">
                  <a:srgbClr val="835E17"/>
                </a:gs>
                <a:gs pos="82001">
                  <a:srgbClr val="A28949"/>
                </a:gs>
                <a:gs pos="100000">
                  <a:srgbClr val="FAE3B7"/>
                </a:gs>
              </a:gsLst>
              <a:path path="circle">
                <a:fillToRect l="100000" b="100000"/>
              </a:path>
              <a:tileRect t="-100000" r="-10000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th-TH" sz="2000"/>
            </a:p>
          </p:txBody>
        </p:sp>
      </p:grpSp>
      <p:sp>
        <p:nvSpPr>
          <p:cNvPr id="33" name="TextBox 7"/>
          <p:cNvSpPr txBox="1"/>
          <p:nvPr/>
        </p:nvSpPr>
        <p:spPr>
          <a:xfrm>
            <a:off x="216981" y="5442506"/>
            <a:ext cx="5166910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th-TH" sz="1000" b="1" dirty="0">
                <a:solidFill>
                  <a:schemeClr val="bg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เศรษฐกิจฐานรากมั่นคง ชุมชนเข้มแข็งอย่างยั่งยืน ด้วยหลักปรัชญาของเศรษฐกิจพอเพียง</a:t>
            </a:r>
          </a:p>
        </p:txBody>
      </p:sp>
      <p:sp>
        <p:nvSpPr>
          <p:cNvPr id="34" name="กล่องข้อความ 8">
            <a:extLst>
              <a:ext uri="{FF2B5EF4-FFF2-40B4-BE49-F238E27FC236}">
                <a16:creationId xmlns:a16="http://schemas.microsoft.com/office/drawing/2014/main" id="{BF84CABE-5C70-4013-8958-0D4F9CD0D474}"/>
              </a:ext>
            </a:extLst>
          </p:cNvPr>
          <p:cNvSpPr txBox="1"/>
          <p:nvPr/>
        </p:nvSpPr>
        <p:spPr>
          <a:xfrm>
            <a:off x="7676272" y="32100"/>
            <a:ext cx="2493196" cy="5262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ct val="120000"/>
              </a:lnSpc>
            </a:pPr>
            <a:r>
              <a:rPr lang="en-US" sz="12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60 </a:t>
            </a:r>
            <a:r>
              <a:rPr lang="th-TH" sz="12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ปี กรมการพัฒนาชุมชน</a:t>
            </a:r>
          </a:p>
          <a:p>
            <a:pPr>
              <a:lnSpc>
                <a:spcPct val="120000"/>
              </a:lnSpc>
            </a:pPr>
            <a:r>
              <a:rPr lang="th-TH" sz="12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สร้างสรรค์ชุมชน สร้างคน สร้างชาติ</a:t>
            </a:r>
            <a:endParaRPr lang="en-US" sz="1200" b="1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hulabhorn Likit Text" panose="00000500000000000000" pitchFamily="50" charset="-34"/>
              <a:cs typeface="Chulabhorn Likit Text" panose="00000500000000000000" pitchFamily="50" charset="-34"/>
            </a:endParaRPr>
          </a:p>
        </p:txBody>
      </p:sp>
      <p:sp>
        <p:nvSpPr>
          <p:cNvPr id="35" name="สี่เหลี่ยมผืนผ้า: มุมมน 24">
            <a:extLst>
              <a:ext uri="{FF2B5EF4-FFF2-40B4-BE49-F238E27FC236}">
                <a16:creationId xmlns:a16="http://schemas.microsoft.com/office/drawing/2014/main" id="{D992C9EC-F489-4262-8A24-43469489E10F}"/>
              </a:ext>
            </a:extLst>
          </p:cNvPr>
          <p:cNvSpPr/>
          <p:nvPr/>
        </p:nvSpPr>
        <p:spPr>
          <a:xfrm>
            <a:off x="216981" y="-17491"/>
            <a:ext cx="10160000" cy="696408"/>
          </a:xfrm>
          <a:prstGeom prst="roundRect">
            <a:avLst/>
          </a:prstGeom>
          <a:noFill/>
          <a:ln>
            <a:noFill/>
          </a:ln>
          <a:scene3d>
            <a:camera prst="orthographicFront"/>
            <a:lightRig rig="threePt" dir="t"/>
          </a:scene3d>
          <a:sp3d>
            <a:bevelT w="139700" h="139700" prst="divot"/>
          </a:sp3d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rtlCol="0" anchor="t"/>
          <a:lstStyle/>
          <a:p>
            <a:pPr>
              <a:lnSpc>
                <a:spcPct val="120000"/>
              </a:lnSpc>
            </a:pPr>
            <a:r>
              <a:rPr lang="th-TH" sz="1200" b="1" dirty="0" smtClean="0">
                <a:solidFill>
                  <a:schemeClr val="bg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4.6 </a:t>
            </a:r>
            <a:r>
              <a:rPr lang="th-TH" sz="1200" b="1" dirty="0">
                <a:solidFill>
                  <a:schemeClr val="bg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รายงานผลการดำเนินงานตามประกาศคณะกรรมการบริหารกองทุนพัฒนาบทบาท</a:t>
            </a:r>
            <a:r>
              <a:rPr lang="th-TH" sz="1200" b="1" dirty="0" smtClean="0">
                <a:solidFill>
                  <a:schemeClr val="bg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สตรี</a:t>
            </a:r>
            <a:br>
              <a:rPr lang="th-TH" sz="1200" b="1" dirty="0" smtClean="0">
                <a:solidFill>
                  <a:schemeClr val="bg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</a:br>
            <a:r>
              <a:rPr lang="th-TH" sz="1200" b="1" dirty="0" smtClean="0">
                <a:solidFill>
                  <a:schemeClr val="bg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ให้</a:t>
            </a:r>
            <a:r>
              <a:rPr lang="th-TH" sz="1200" b="1" dirty="0">
                <a:solidFill>
                  <a:schemeClr val="bg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ความช่วยเหลือและบรรเทาความเดือดร้อนให้แก่ลูกหนี้</a:t>
            </a:r>
          </a:p>
          <a:p>
            <a:pPr algn="ctr">
              <a:lnSpc>
                <a:spcPct val="120000"/>
              </a:lnSpc>
            </a:pPr>
            <a:endParaRPr lang="en-GB" sz="1600" b="1" dirty="0">
              <a:ln>
                <a:solidFill>
                  <a:schemeClr val="tx1"/>
                </a:solidFill>
              </a:ln>
              <a:solidFill>
                <a:schemeClr val="tx1"/>
              </a:solidFill>
              <a:latin typeface="Chulabhorn Likit Text" panose="00000500000000000000" pitchFamily="50" charset="-34"/>
              <a:cs typeface="Chulabhorn Likit Text" panose="00000500000000000000" pitchFamily="50" charset="-34"/>
            </a:endParaRPr>
          </a:p>
        </p:txBody>
      </p:sp>
      <p:sp>
        <p:nvSpPr>
          <p:cNvPr id="3" name="Rectangle 2"/>
          <p:cNvSpPr/>
          <p:nvPr/>
        </p:nvSpPr>
        <p:spPr>
          <a:xfrm>
            <a:off x="7255428" y="4874817"/>
            <a:ext cx="2831224" cy="307777"/>
          </a:xfrm>
          <a:prstGeom prst="rect">
            <a:avLst/>
          </a:prstGeom>
          <a:solidFill>
            <a:srgbClr val="F7D7C9"/>
          </a:solidFill>
          <a:ln>
            <a:noFill/>
          </a:ln>
          <a:effectLst>
            <a:outerShdw blurRad="57785" dist="33020" dir="318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brightRoom" dir="t">
              <a:rot lat="0" lon="0" rev="600000"/>
            </a:lightRig>
          </a:scene3d>
          <a:sp3d prstMaterial="metal">
            <a:bevelT w="38100" h="57150" prst="angle"/>
          </a:sp3d>
        </p:spPr>
        <p:txBody>
          <a:bodyPr wrap="none" anchor="ctr">
            <a:spAutoFit/>
          </a:bodyPr>
          <a:lstStyle/>
          <a:p>
            <a:r>
              <a:rPr lang="th-TH" sz="1400" b="1" dirty="0"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ข้อมูล ณ วันที่ 12 พฤษภาคม 2566</a:t>
            </a:r>
            <a:endParaRPr lang="th-TH" sz="1400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5DD23196-60D8-FF7B-D452-5FDCCFD0E07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98500" y="819747"/>
            <a:ext cx="9207500" cy="598594"/>
          </a:xfrm>
        </p:spPr>
        <p:txBody>
          <a:bodyPr>
            <a:noAutofit/>
          </a:bodyPr>
          <a:lstStyle/>
          <a:p>
            <a:pPr algn="ctr">
              <a:lnSpc>
                <a:spcPct val="120000"/>
              </a:lnSpc>
            </a:pPr>
            <a:r>
              <a:rPr lang="th-TH" sz="1400" b="1" dirty="0"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2.1 ประกาศคณะกรรมการบริหารกองทุนพัฒนาบทบาทสตรี เรื่อง หลักเกณฑ์ วิธีการ และเงื่อนไข</a:t>
            </a:r>
            <a:br>
              <a:rPr lang="th-TH" sz="1400" b="1" dirty="0">
                <a:latin typeface="Chulabhorn Likit Text" panose="00000500000000000000" pitchFamily="50" charset="-34"/>
                <a:cs typeface="Chulabhorn Likit Text" panose="00000500000000000000" pitchFamily="50" charset="-34"/>
              </a:rPr>
            </a:br>
            <a:r>
              <a:rPr lang="th-TH" sz="1400" b="1" dirty="0"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เกี่ยวกับการลดอัตราดอกเบี้ยเงินกู้และอัตราดอกเบี้ยผิดนัดกองทุนพัฒนาบทบาทสตรี พ.ศ. 2566 </a:t>
            </a:r>
            <a:endParaRPr lang="en-US" sz="1400" b="1" dirty="0">
              <a:latin typeface="Chulabhorn Likit Text" panose="00000500000000000000" pitchFamily="50" charset="-34"/>
              <a:cs typeface="Chulabhorn Likit Text" panose="00000500000000000000" pitchFamily="50" charset="-34"/>
            </a:endParaRPr>
          </a:p>
        </p:txBody>
      </p:sp>
    </p:spTree>
    <p:extLst>
      <p:ext uri="{BB962C8B-B14F-4D97-AF65-F5344CB8AC3E}">
        <p14:creationId xmlns:p14="http://schemas.microsoft.com/office/powerpoint/2010/main" val="17060102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8" name="Group 37"/>
          <p:cNvGrpSpPr/>
          <p:nvPr/>
        </p:nvGrpSpPr>
        <p:grpSpPr>
          <a:xfrm>
            <a:off x="-23581" y="-271597"/>
            <a:ext cx="10216630" cy="1541268"/>
            <a:chOff x="-23581" y="-271597"/>
            <a:chExt cx="10216630" cy="1541268"/>
          </a:xfrm>
        </p:grpSpPr>
        <p:grpSp>
          <p:nvGrpSpPr>
            <p:cNvPr id="39" name="Group 38"/>
            <p:cNvGrpSpPr/>
            <p:nvPr/>
          </p:nvGrpSpPr>
          <p:grpSpPr>
            <a:xfrm>
              <a:off x="-23581" y="-271597"/>
              <a:ext cx="10193050" cy="1541268"/>
              <a:chOff x="-23581" y="-271597"/>
              <a:chExt cx="10193050" cy="1541268"/>
            </a:xfrm>
          </p:grpSpPr>
          <p:grpSp>
            <p:nvGrpSpPr>
              <p:cNvPr id="41" name="กลุ่ม 52">
                <a:extLst>
                  <a:ext uri="{FF2B5EF4-FFF2-40B4-BE49-F238E27FC236}">
                    <a16:creationId xmlns:a16="http://schemas.microsoft.com/office/drawing/2014/main" id="{84E5CB32-C22A-40FB-BE79-3F261B775F5E}"/>
                  </a:ext>
                </a:extLst>
              </p:cNvPr>
              <p:cNvGrpSpPr/>
              <p:nvPr/>
            </p:nvGrpSpPr>
            <p:grpSpPr>
              <a:xfrm>
                <a:off x="-23581" y="299"/>
                <a:ext cx="10193050" cy="674950"/>
                <a:chOff x="-29746" y="-164554"/>
                <a:chExt cx="9173747" cy="607455"/>
              </a:xfrm>
            </p:grpSpPr>
            <p:sp>
              <p:nvSpPr>
                <p:cNvPr id="45" name="สี่เหลี่ยมผืนผ้า: มุมมน 48">
                  <a:extLst>
                    <a:ext uri="{FF2B5EF4-FFF2-40B4-BE49-F238E27FC236}">
                      <a16:creationId xmlns:a16="http://schemas.microsoft.com/office/drawing/2014/main" id="{DCE62B95-9C16-4E87-82CC-AF99B1F01983}"/>
                    </a:ext>
                  </a:extLst>
                </p:cNvPr>
                <p:cNvSpPr/>
                <p:nvPr/>
              </p:nvSpPr>
              <p:spPr>
                <a:xfrm>
                  <a:off x="5692012" y="65211"/>
                  <a:ext cx="3441748" cy="377690"/>
                </a:xfrm>
                <a:prstGeom prst="roundRect">
                  <a:avLst/>
                </a:prstGeom>
                <a:gradFill flip="none" rotWithShape="1">
                  <a:gsLst>
                    <a:gs pos="0">
                      <a:srgbClr val="8E7300"/>
                    </a:gs>
                    <a:gs pos="51000">
                      <a:srgbClr val="FFFFFF"/>
                    </a:gs>
                    <a:gs pos="76000">
                      <a:srgbClr val="BC9800"/>
                    </a:gs>
                    <a:gs pos="24000">
                      <a:srgbClr val="BC9800"/>
                    </a:gs>
                    <a:gs pos="100000">
                      <a:srgbClr val="9A7D00"/>
                    </a:gs>
                  </a:gsLst>
                  <a:lin ang="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2000"/>
                </a:p>
              </p:txBody>
            </p:sp>
            <p:sp>
              <p:nvSpPr>
                <p:cNvPr id="46" name="สี่เหลี่ยมผืนผ้า 47">
                  <a:extLst>
                    <a:ext uri="{FF2B5EF4-FFF2-40B4-BE49-F238E27FC236}">
                      <a16:creationId xmlns:a16="http://schemas.microsoft.com/office/drawing/2014/main" id="{667204FE-3C1C-4980-AD32-890094B05AFC}"/>
                    </a:ext>
                  </a:extLst>
                </p:cNvPr>
                <p:cNvSpPr/>
                <p:nvPr/>
              </p:nvSpPr>
              <p:spPr>
                <a:xfrm>
                  <a:off x="-29746" y="-164554"/>
                  <a:ext cx="9173747" cy="517884"/>
                </a:xfrm>
                <a:prstGeom prst="rect">
                  <a:avLst/>
                </a:prstGeom>
                <a:gradFill flip="none" rotWithShape="1">
                  <a:gsLst>
                    <a:gs pos="0">
                      <a:srgbClr val="8E7300"/>
                    </a:gs>
                    <a:gs pos="51000">
                      <a:srgbClr val="FFFFFF"/>
                    </a:gs>
                    <a:gs pos="76000">
                      <a:srgbClr val="BC9800"/>
                    </a:gs>
                    <a:gs pos="24000">
                      <a:srgbClr val="BC9800"/>
                    </a:gs>
                    <a:gs pos="100000">
                      <a:srgbClr val="9A7D00"/>
                    </a:gs>
                  </a:gsLst>
                  <a:lin ang="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2000"/>
                </a:p>
              </p:txBody>
            </p:sp>
            <p:sp>
              <p:nvSpPr>
                <p:cNvPr id="47" name="แผนผังลำดับงาน: ป้อนข้อมูลด้วยตนเอง 4">
                  <a:extLst>
                    <a:ext uri="{FF2B5EF4-FFF2-40B4-BE49-F238E27FC236}">
                      <a16:creationId xmlns:a16="http://schemas.microsoft.com/office/drawing/2014/main" id="{CDB1064D-F2C9-4D02-9722-A4463B75D08B}"/>
                    </a:ext>
                  </a:extLst>
                </p:cNvPr>
                <p:cNvSpPr/>
                <p:nvPr/>
              </p:nvSpPr>
              <p:spPr>
                <a:xfrm>
                  <a:off x="5883027" y="51469"/>
                  <a:ext cx="3260973" cy="301861"/>
                </a:xfrm>
                <a:prstGeom prst="flowChartAlternateProcess">
                  <a:avLst/>
                </a:prstGeom>
                <a:solidFill>
                  <a:srgbClr val="00206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2000" dirty="0"/>
                </a:p>
              </p:txBody>
            </p:sp>
            <p:sp>
              <p:nvSpPr>
                <p:cNvPr id="48" name="สี่เหลี่ยมผืนผ้า 3">
                  <a:extLst>
                    <a:ext uri="{FF2B5EF4-FFF2-40B4-BE49-F238E27FC236}">
                      <a16:creationId xmlns:a16="http://schemas.microsoft.com/office/drawing/2014/main" id="{8493D4F4-6FD8-4552-904E-DB7274115DA0}"/>
                    </a:ext>
                  </a:extLst>
                </p:cNvPr>
                <p:cNvSpPr/>
                <p:nvPr/>
              </p:nvSpPr>
              <p:spPr>
                <a:xfrm>
                  <a:off x="-29746" y="-164554"/>
                  <a:ext cx="9173747" cy="432048"/>
                </a:xfrm>
                <a:prstGeom prst="rect">
                  <a:avLst/>
                </a:prstGeom>
                <a:solidFill>
                  <a:srgbClr val="00206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2000"/>
                </a:p>
              </p:txBody>
            </p:sp>
          </p:grpSp>
          <p:grpSp>
            <p:nvGrpSpPr>
              <p:cNvPr id="42" name="กลุ่ม 9">
                <a:extLst>
                  <a:ext uri="{FF2B5EF4-FFF2-40B4-BE49-F238E27FC236}">
                    <a16:creationId xmlns:a16="http://schemas.microsoft.com/office/drawing/2014/main" id="{D2312BD0-5401-4FDB-9FF3-B1382B3C9639}"/>
                  </a:ext>
                </a:extLst>
              </p:cNvPr>
              <p:cNvGrpSpPr/>
              <p:nvPr/>
            </p:nvGrpSpPr>
            <p:grpSpPr>
              <a:xfrm>
                <a:off x="5792566" y="-271597"/>
                <a:ext cx="1899096" cy="1541268"/>
                <a:chOff x="5491686" y="-481268"/>
                <a:chExt cx="1709187" cy="1387141"/>
              </a:xfrm>
            </p:grpSpPr>
            <p:sp>
              <p:nvSpPr>
                <p:cNvPr id="43" name="วงรี 13">
                  <a:extLst>
                    <a:ext uri="{FF2B5EF4-FFF2-40B4-BE49-F238E27FC236}">
                      <a16:creationId xmlns:a16="http://schemas.microsoft.com/office/drawing/2014/main" id="{722B5707-C41F-4885-825E-D2676CEE49E1}"/>
                    </a:ext>
                  </a:extLst>
                </p:cNvPr>
                <p:cNvSpPr/>
                <p:nvPr/>
              </p:nvSpPr>
              <p:spPr>
                <a:xfrm>
                  <a:off x="5491686" y="-481268"/>
                  <a:ext cx="1709187" cy="1387141"/>
                </a:xfrm>
                <a:prstGeom prst="ellipse">
                  <a:avLst/>
                </a:prstGeom>
                <a:solidFill>
                  <a:srgbClr val="FBF7F1"/>
                </a:solidFill>
                <a:ln>
                  <a:noFill/>
                </a:ln>
                <a:effectLst>
                  <a:softEdge rad="3175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2000"/>
                </a:p>
              </p:txBody>
            </p:sp>
            <p:pic>
              <p:nvPicPr>
                <p:cNvPr id="44" name="รูปภาพ 65">
                  <a:extLst>
                    <a:ext uri="{FF2B5EF4-FFF2-40B4-BE49-F238E27FC236}">
                      <a16:creationId xmlns:a16="http://schemas.microsoft.com/office/drawing/2014/main" id="{EF9B53AA-6A14-4E04-B937-D6234A306BD7}"/>
                    </a:ext>
                  </a:extLst>
                </p:cNvPr>
                <p:cNvPicPr>
                  <a:picLocks noChangeAspect="1"/>
                </p:cNvPicPr>
                <p:nvPr/>
              </p:nvPicPr>
              <p:blipFill rotWithShape="1">
                <a:blip r:embed="rId3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r="65168" b="30186"/>
                <a:stretch/>
              </p:blipFill>
              <p:spPr>
                <a:xfrm>
                  <a:off x="5978910" y="-202056"/>
                  <a:ext cx="857563" cy="565764"/>
                </a:xfrm>
                <a:custGeom>
                  <a:avLst/>
                  <a:gdLst>
                    <a:gd name="connsiteX0" fmla="*/ 0 w 1500565"/>
                    <a:gd name="connsiteY0" fmla="*/ 0 h 990006"/>
                    <a:gd name="connsiteX1" fmla="*/ 1500565 w 1500565"/>
                    <a:gd name="connsiteY1" fmla="*/ 0 h 990006"/>
                    <a:gd name="connsiteX2" fmla="*/ 1500565 w 1500565"/>
                    <a:gd name="connsiteY2" fmla="*/ 699241 h 990006"/>
                    <a:gd name="connsiteX3" fmla="*/ 1454656 w 1500565"/>
                    <a:gd name="connsiteY3" fmla="*/ 699241 h 990006"/>
                    <a:gd name="connsiteX4" fmla="*/ 1454656 w 1500565"/>
                    <a:gd name="connsiteY4" fmla="*/ 958222 h 990006"/>
                    <a:gd name="connsiteX5" fmla="*/ 1500565 w 1500565"/>
                    <a:gd name="connsiteY5" fmla="*/ 958222 h 990006"/>
                    <a:gd name="connsiteX6" fmla="*/ 1500565 w 1500565"/>
                    <a:gd name="connsiteY6" fmla="*/ 990006 h 990006"/>
                    <a:gd name="connsiteX7" fmla="*/ 0 w 1500565"/>
                    <a:gd name="connsiteY7" fmla="*/ 990006 h 9900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00565" h="990006">
                      <a:moveTo>
                        <a:pt x="0" y="0"/>
                      </a:moveTo>
                      <a:lnTo>
                        <a:pt x="1500565" y="0"/>
                      </a:lnTo>
                      <a:lnTo>
                        <a:pt x="1500565" y="699241"/>
                      </a:lnTo>
                      <a:lnTo>
                        <a:pt x="1454656" y="699241"/>
                      </a:lnTo>
                      <a:lnTo>
                        <a:pt x="1454656" y="958222"/>
                      </a:lnTo>
                      <a:lnTo>
                        <a:pt x="1500565" y="958222"/>
                      </a:lnTo>
                      <a:lnTo>
                        <a:pt x="1500565" y="990006"/>
                      </a:lnTo>
                      <a:lnTo>
                        <a:pt x="0" y="990006"/>
                      </a:lnTo>
                      <a:close/>
                    </a:path>
                  </a:pathLst>
                </a:custGeom>
              </p:spPr>
            </p:pic>
          </p:grpSp>
        </p:grpSp>
        <p:sp>
          <p:nvSpPr>
            <p:cNvPr id="40" name="กล่องข้อความ 8">
              <a:extLst>
                <a:ext uri="{FF2B5EF4-FFF2-40B4-BE49-F238E27FC236}">
                  <a16:creationId xmlns:a16="http://schemas.microsoft.com/office/drawing/2014/main" id="{BF84CABE-5C70-4013-8958-0D4F9CD0D474}"/>
                </a:ext>
              </a:extLst>
            </p:cNvPr>
            <p:cNvSpPr txBox="1"/>
            <p:nvPr/>
          </p:nvSpPr>
          <p:spPr>
            <a:xfrm>
              <a:off x="7699853" y="30291"/>
              <a:ext cx="2493196" cy="52629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lnSpc>
                  <a:spcPct val="120000"/>
                </a:lnSpc>
              </a:pPr>
              <a:r>
                <a:rPr lang="en-US" sz="1200" b="1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Chulabhorn Likit Text" panose="00000500000000000000" pitchFamily="50" charset="-34"/>
                  <a:cs typeface="Chulabhorn Likit Text" panose="00000500000000000000" pitchFamily="50" charset="-34"/>
                </a:rPr>
                <a:t>60 </a:t>
              </a:r>
              <a:r>
                <a:rPr lang="th-TH" sz="1200" b="1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Chulabhorn Likit Text" panose="00000500000000000000" pitchFamily="50" charset="-34"/>
                  <a:cs typeface="Chulabhorn Likit Text" panose="00000500000000000000" pitchFamily="50" charset="-34"/>
                </a:rPr>
                <a:t>ปี กรมการพัฒนาชุมชน</a:t>
              </a:r>
            </a:p>
            <a:p>
              <a:pPr>
                <a:lnSpc>
                  <a:spcPct val="120000"/>
                </a:lnSpc>
              </a:pPr>
              <a:r>
                <a:rPr lang="th-TH" sz="1200" b="1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Chulabhorn Likit Text" panose="00000500000000000000" pitchFamily="50" charset="-34"/>
                  <a:cs typeface="Chulabhorn Likit Text" panose="00000500000000000000" pitchFamily="50" charset="-34"/>
                </a:rPr>
                <a:t>สร้างสรรค์ชุมชน สร้างคน สร้างชาติ</a:t>
              </a:r>
              <a:endParaRPr lang="en-US" sz="12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hulabhorn Likit Text" panose="00000500000000000000" pitchFamily="50" charset="-34"/>
                <a:cs typeface="Chulabhorn Likit Text" panose="00000500000000000000" pitchFamily="50" charset="-34"/>
              </a:endParaRPr>
            </a:p>
          </p:txBody>
        </p:sp>
      </p:grpSp>
      <p:grpSp>
        <p:nvGrpSpPr>
          <p:cNvPr id="73" name="Group 72"/>
          <p:cNvGrpSpPr/>
          <p:nvPr/>
        </p:nvGrpSpPr>
        <p:grpSpPr>
          <a:xfrm>
            <a:off x="-23583" y="5154909"/>
            <a:ext cx="10183585" cy="694389"/>
            <a:chOff x="-23583" y="5134125"/>
            <a:chExt cx="10183585" cy="715174"/>
          </a:xfrm>
        </p:grpSpPr>
        <p:grpSp>
          <p:nvGrpSpPr>
            <p:cNvPr id="74" name="กลุ่ม 1">
              <a:extLst>
                <a:ext uri="{FF2B5EF4-FFF2-40B4-BE49-F238E27FC236}">
                  <a16:creationId xmlns:a16="http://schemas.microsoft.com/office/drawing/2014/main" id="{58DAA6D8-19A9-434E-BD10-9F227ECAADEE}"/>
                </a:ext>
              </a:extLst>
            </p:cNvPr>
            <p:cNvGrpSpPr/>
            <p:nvPr/>
          </p:nvGrpSpPr>
          <p:grpSpPr>
            <a:xfrm>
              <a:off x="-23583" y="5274993"/>
              <a:ext cx="10183585" cy="470079"/>
              <a:chOff x="-21226" y="4621292"/>
              <a:chExt cx="9165227" cy="561020"/>
            </a:xfrm>
          </p:grpSpPr>
          <p:grpSp>
            <p:nvGrpSpPr>
              <p:cNvPr id="81" name="กลุ่ม 7">
                <a:extLst>
                  <a:ext uri="{FF2B5EF4-FFF2-40B4-BE49-F238E27FC236}">
                    <a16:creationId xmlns:a16="http://schemas.microsoft.com/office/drawing/2014/main" id="{30C28730-7CDF-4231-A774-6A7122EB4AEA}"/>
                  </a:ext>
                </a:extLst>
              </p:cNvPr>
              <p:cNvGrpSpPr/>
              <p:nvPr/>
            </p:nvGrpSpPr>
            <p:grpSpPr>
              <a:xfrm>
                <a:off x="-21226" y="4635401"/>
                <a:ext cx="5133813" cy="546911"/>
                <a:chOff x="-45702" y="6428830"/>
                <a:chExt cx="7109733" cy="450425"/>
              </a:xfrm>
            </p:grpSpPr>
            <p:sp>
              <p:nvSpPr>
                <p:cNvPr id="85" name="รูปแบบอิสระ: รูปร่าง 55">
                  <a:extLst>
                    <a:ext uri="{FF2B5EF4-FFF2-40B4-BE49-F238E27FC236}">
                      <a16:creationId xmlns:a16="http://schemas.microsoft.com/office/drawing/2014/main" id="{447532BC-F1AF-418B-B954-69A21822D4D1}"/>
                    </a:ext>
                  </a:extLst>
                </p:cNvPr>
                <p:cNvSpPr/>
                <p:nvPr/>
              </p:nvSpPr>
              <p:spPr>
                <a:xfrm>
                  <a:off x="-16309" y="6508953"/>
                  <a:ext cx="6875685" cy="339767"/>
                </a:xfrm>
                <a:custGeom>
                  <a:avLst/>
                  <a:gdLst>
                    <a:gd name="connsiteX0" fmla="*/ 0 w 6028447"/>
                    <a:gd name="connsiteY0" fmla="*/ 0 h 339767"/>
                    <a:gd name="connsiteX1" fmla="*/ 6028447 w 6028447"/>
                    <a:gd name="connsiteY1" fmla="*/ 0 h 339767"/>
                    <a:gd name="connsiteX2" fmla="*/ 5679852 w 6028447"/>
                    <a:gd name="connsiteY2" fmla="*/ 339767 h 339767"/>
                    <a:gd name="connsiteX3" fmla="*/ 0 w 6028447"/>
                    <a:gd name="connsiteY3" fmla="*/ 339767 h 339767"/>
                    <a:gd name="connsiteX4" fmla="*/ 0 w 6028447"/>
                    <a:gd name="connsiteY4" fmla="*/ 0 h 3397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028447" h="339767">
                      <a:moveTo>
                        <a:pt x="0" y="0"/>
                      </a:moveTo>
                      <a:lnTo>
                        <a:pt x="6028447" y="0"/>
                      </a:lnTo>
                      <a:lnTo>
                        <a:pt x="5679852" y="339767"/>
                      </a:lnTo>
                      <a:lnTo>
                        <a:pt x="0" y="33976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th-TH" sz="2000" dirty="0"/>
                </a:p>
              </p:txBody>
            </p:sp>
            <p:sp>
              <p:nvSpPr>
                <p:cNvPr id="86" name="รูปแบบอิสระ: รูปร่าง 50">
                  <a:extLst>
                    <a:ext uri="{FF2B5EF4-FFF2-40B4-BE49-F238E27FC236}">
                      <a16:creationId xmlns:a16="http://schemas.microsoft.com/office/drawing/2014/main" id="{72AD55B9-27A4-40A2-86AD-A09FD1FBB379}"/>
                    </a:ext>
                  </a:extLst>
                </p:cNvPr>
                <p:cNvSpPr/>
                <p:nvPr/>
              </p:nvSpPr>
              <p:spPr>
                <a:xfrm>
                  <a:off x="-45702" y="6433550"/>
                  <a:ext cx="7025615" cy="426691"/>
                </a:xfrm>
                <a:custGeom>
                  <a:avLst/>
                  <a:gdLst>
                    <a:gd name="connsiteX0" fmla="*/ 0 w 6123140"/>
                    <a:gd name="connsiteY0" fmla="*/ 0 h 426691"/>
                    <a:gd name="connsiteX1" fmla="*/ 6123140 w 6123140"/>
                    <a:gd name="connsiteY1" fmla="*/ 0 h 426691"/>
                    <a:gd name="connsiteX2" fmla="*/ 6008569 w 6123140"/>
                    <a:gd name="connsiteY2" fmla="*/ 111669 h 426691"/>
                    <a:gd name="connsiteX3" fmla="*/ 5685361 w 6123140"/>
                    <a:gd name="connsiteY3" fmla="*/ 426691 h 426691"/>
                    <a:gd name="connsiteX4" fmla="*/ 5679852 w 6123140"/>
                    <a:gd name="connsiteY4" fmla="*/ 426691 h 426691"/>
                    <a:gd name="connsiteX5" fmla="*/ 6028447 w 6123140"/>
                    <a:gd name="connsiteY5" fmla="*/ 86924 h 426691"/>
                    <a:gd name="connsiteX6" fmla="*/ 0 w 6123140"/>
                    <a:gd name="connsiteY6" fmla="*/ 86924 h 426691"/>
                    <a:gd name="connsiteX7" fmla="*/ 0 w 6123140"/>
                    <a:gd name="connsiteY7" fmla="*/ 0 h 4266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123140" h="426691">
                      <a:moveTo>
                        <a:pt x="0" y="0"/>
                      </a:moveTo>
                      <a:lnTo>
                        <a:pt x="6123140" y="0"/>
                      </a:lnTo>
                      <a:lnTo>
                        <a:pt x="6008569" y="111669"/>
                      </a:lnTo>
                      <a:lnTo>
                        <a:pt x="5685361" y="426691"/>
                      </a:lnTo>
                      <a:lnTo>
                        <a:pt x="5679852" y="426691"/>
                      </a:lnTo>
                      <a:lnTo>
                        <a:pt x="6028447" y="86924"/>
                      </a:lnTo>
                      <a:lnTo>
                        <a:pt x="0" y="8692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>
                  <a:gsLst>
                    <a:gs pos="0">
                      <a:srgbClr val="FBE4AE"/>
                    </a:gs>
                    <a:gs pos="13000">
                      <a:srgbClr val="BD922A"/>
                    </a:gs>
                    <a:gs pos="21001">
                      <a:srgbClr val="BD922A"/>
                    </a:gs>
                    <a:gs pos="63000">
                      <a:srgbClr val="FBE4AE"/>
                    </a:gs>
                    <a:gs pos="67000">
                      <a:srgbClr val="BD922A"/>
                    </a:gs>
                    <a:gs pos="69000">
                      <a:srgbClr val="835E17"/>
                    </a:gs>
                    <a:gs pos="82001">
                      <a:srgbClr val="A28949"/>
                    </a:gs>
                    <a:gs pos="100000">
                      <a:srgbClr val="FAE3B7"/>
                    </a:gs>
                  </a:gsLst>
                  <a:lin ang="0" scaled="1"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th-TH" sz="2000" dirty="0"/>
                </a:p>
              </p:txBody>
            </p:sp>
            <p:sp>
              <p:nvSpPr>
                <p:cNvPr id="87" name="รูปแบบอิสระ: รูปร่าง 49">
                  <a:extLst>
                    <a:ext uri="{FF2B5EF4-FFF2-40B4-BE49-F238E27FC236}">
                      <a16:creationId xmlns:a16="http://schemas.microsoft.com/office/drawing/2014/main" id="{0CC04605-512B-40BA-BB6C-C4CA6329F254}"/>
                    </a:ext>
                  </a:extLst>
                </p:cNvPr>
                <p:cNvSpPr/>
                <p:nvPr/>
              </p:nvSpPr>
              <p:spPr>
                <a:xfrm rot="380166">
                  <a:off x="6515308" y="6428830"/>
                  <a:ext cx="548723" cy="450425"/>
                </a:xfrm>
                <a:custGeom>
                  <a:avLst/>
                  <a:gdLst>
                    <a:gd name="connsiteX0" fmla="*/ 411471 w 524882"/>
                    <a:gd name="connsiteY0" fmla="*/ 0 h 426691"/>
                    <a:gd name="connsiteX1" fmla="*/ 524882 w 524882"/>
                    <a:gd name="connsiteY1" fmla="*/ 0 h 426691"/>
                    <a:gd name="connsiteX2" fmla="*/ 113411 w 524882"/>
                    <a:gd name="connsiteY2" fmla="*/ 426691 h 426691"/>
                    <a:gd name="connsiteX3" fmla="*/ 0 w 524882"/>
                    <a:gd name="connsiteY3" fmla="*/ 426691 h 426691"/>
                    <a:gd name="connsiteX4" fmla="*/ 411471 w 524882"/>
                    <a:gd name="connsiteY4" fmla="*/ 0 h 4266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24882" h="426691">
                      <a:moveTo>
                        <a:pt x="411471" y="0"/>
                      </a:moveTo>
                      <a:lnTo>
                        <a:pt x="524882" y="0"/>
                      </a:lnTo>
                      <a:lnTo>
                        <a:pt x="113411" y="426691"/>
                      </a:lnTo>
                      <a:lnTo>
                        <a:pt x="0" y="426691"/>
                      </a:lnTo>
                      <a:lnTo>
                        <a:pt x="411471" y="0"/>
                      </a:ln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FBE4AE"/>
                    </a:gs>
                    <a:gs pos="13000">
                      <a:srgbClr val="BD922A"/>
                    </a:gs>
                    <a:gs pos="21001">
                      <a:srgbClr val="BD922A"/>
                    </a:gs>
                    <a:gs pos="63000">
                      <a:srgbClr val="FBE4AE"/>
                    </a:gs>
                    <a:gs pos="67000">
                      <a:srgbClr val="BD922A"/>
                    </a:gs>
                    <a:gs pos="69000">
                      <a:srgbClr val="835E17"/>
                    </a:gs>
                    <a:gs pos="82001">
                      <a:srgbClr val="A28949"/>
                    </a:gs>
                    <a:gs pos="100000">
                      <a:srgbClr val="FAE3B7"/>
                    </a:gs>
                  </a:gsLst>
                  <a:path path="circle">
                    <a:fillToRect l="100000" b="100000"/>
                  </a:path>
                  <a:tileRect t="-100000" r="-100000"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th-TH" sz="2000"/>
                </a:p>
              </p:txBody>
            </p:sp>
          </p:grpSp>
          <p:grpSp>
            <p:nvGrpSpPr>
              <p:cNvPr id="82" name="กลุ่ม 4">
                <a:extLst>
                  <a:ext uri="{FF2B5EF4-FFF2-40B4-BE49-F238E27FC236}">
                    <a16:creationId xmlns:a16="http://schemas.microsoft.com/office/drawing/2014/main" id="{33080593-C486-4A4E-A259-28A964353B4D}"/>
                  </a:ext>
                </a:extLst>
              </p:cNvPr>
              <p:cNvGrpSpPr/>
              <p:nvPr/>
            </p:nvGrpSpPr>
            <p:grpSpPr>
              <a:xfrm>
                <a:off x="7524888" y="4621292"/>
                <a:ext cx="1619113" cy="531030"/>
                <a:chOff x="9543115" y="6415804"/>
                <a:chExt cx="2661401" cy="453428"/>
              </a:xfrm>
            </p:grpSpPr>
            <p:sp>
              <p:nvSpPr>
                <p:cNvPr id="83" name="รูปแบบอิสระ: รูปร่าง 38">
                  <a:extLst>
                    <a:ext uri="{FF2B5EF4-FFF2-40B4-BE49-F238E27FC236}">
                      <a16:creationId xmlns:a16="http://schemas.microsoft.com/office/drawing/2014/main" id="{18287458-5345-45BB-A7B2-0AE1DDE4E433}"/>
                    </a:ext>
                  </a:extLst>
                </p:cNvPr>
                <p:cNvSpPr/>
                <p:nvPr/>
              </p:nvSpPr>
              <p:spPr>
                <a:xfrm>
                  <a:off x="9543115" y="6415804"/>
                  <a:ext cx="2661398" cy="441288"/>
                </a:xfrm>
                <a:custGeom>
                  <a:avLst/>
                  <a:gdLst>
                    <a:gd name="connsiteX0" fmla="*/ 437779 w 1373020"/>
                    <a:gd name="connsiteY0" fmla="*/ 0 h 426691"/>
                    <a:gd name="connsiteX1" fmla="*/ 1373020 w 1373020"/>
                    <a:gd name="connsiteY1" fmla="*/ 0 h 426691"/>
                    <a:gd name="connsiteX2" fmla="*/ 1373020 w 1373020"/>
                    <a:gd name="connsiteY2" fmla="*/ 426691 h 426691"/>
                    <a:gd name="connsiteX3" fmla="*/ 0 w 1373020"/>
                    <a:gd name="connsiteY3" fmla="*/ 426691 h 426691"/>
                    <a:gd name="connsiteX4" fmla="*/ 323208 w 1373020"/>
                    <a:gd name="connsiteY4" fmla="*/ 111669 h 426691"/>
                    <a:gd name="connsiteX5" fmla="*/ 437779 w 1373020"/>
                    <a:gd name="connsiteY5" fmla="*/ 0 h 4266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73020" h="426691">
                      <a:moveTo>
                        <a:pt x="437779" y="0"/>
                      </a:moveTo>
                      <a:lnTo>
                        <a:pt x="1373020" y="0"/>
                      </a:lnTo>
                      <a:lnTo>
                        <a:pt x="1373020" y="426691"/>
                      </a:lnTo>
                      <a:lnTo>
                        <a:pt x="0" y="426691"/>
                      </a:lnTo>
                      <a:lnTo>
                        <a:pt x="323208" y="111669"/>
                      </a:lnTo>
                      <a:lnTo>
                        <a:pt x="437779" y="0"/>
                      </a:lnTo>
                      <a:close/>
                    </a:path>
                  </a:pathLst>
                </a:custGeom>
                <a:gradFill>
                  <a:gsLst>
                    <a:gs pos="0">
                      <a:srgbClr val="FBE4AE"/>
                    </a:gs>
                    <a:gs pos="13000">
                      <a:srgbClr val="BD922A"/>
                    </a:gs>
                    <a:gs pos="21001">
                      <a:srgbClr val="BD922A"/>
                    </a:gs>
                    <a:gs pos="63000">
                      <a:srgbClr val="FBE4AE"/>
                    </a:gs>
                    <a:gs pos="67000">
                      <a:srgbClr val="BD922A"/>
                    </a:gs>
                    <a:gs pos="69000">
                      <a:srgbClr val="835E17"/>
                    </a:gs>
                    <a:gs pos="82001">
                      <a:srgbClr val="A28949"/>
                    </a:gs>
                    <a:gs pos="100000">
                      <a:srgbClr val="FAE3B7"/>
                    </a:gs>
                  </a:gsLst>
                  <a:lin ang="0" scaled="1"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th-TH" sz="2000"/>
                </a:p>
              </p:txBody>
            </p:sp>
            <p:sp>
              <p:nvSpPr>
                <p:cNvPr id="84" name="รูปแบบอิสระ: รูปร่าง 31">
                  <a:extLst>
                    <a:ext uri="{FF2B5EF4-FFF2-40B4-BE49-F238E27FC236}">
                      <a16:creationId xmlns:a16="http://schemas.microsoft.com/office/drawing/2014/main" id="{CB515603-CB57-4A48-B8A7-C4BD2C469F4B}"/>
                    </a:ext>
                  </a:extLst>
                </p:cNvPr>
                <p:cNvSpPr/>
                <p:nvPr/>
              </p:nvSpPr>
              <p:spPr>
                <a:xfrm>
                  <a:off x="9543115" y="6510930"/>
                  <a:ext cx="2661401" cy="358302"/>
                </a:xfrm>
                <a:custGeom>
                  <a:avLst/>
                  <a:gdLst>
                    <a:gd name="connsiteX0" fmla="*/ 349528 w 1399340"/>
                    <a:gd name="connsiteY0" fmla="*/ 0 h 340675"/>
                    <a:gd name="connsiteX1" fmla="*/ 1399340 w 1399340"/>
                    <a:gd name="connsiteY1" fmla="*/ 0 h 340675"/>
                    <a:gd name="connsiteX2" fmla="*/ 1399340 w 1399340"/>
                    <a:gd name="connsiteY2" fmla="*/ 340675 h 340675"/>
                    <a:gd name="connsiteX3" fmla="*/ 0 w 1399340"/>
                    <a:gd name="connsiteY3" fmla="*/ 340675 h 340675"/>
                    <a:gd name="connsiteX4" fmla="*/ 349528 w 1399340"/>
                    <a:gd name="connsiteY4" fmla="*/ 0 h 3406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99340" h="340675">
                      <a:moveTo>
                        <a:pt x="349528" y="0"/>
                      </a:moveTo>
                      <a:lnTo>
                        <a:pt x="1399340" y="0"/>
                      </a:lnTo>
                      <a:lnTo>
                        <a:pt x="1399340" y="340675"/>
                      </a:lnTo>
                      <a:lnTo>
                        <a:pt x="0" y="340675"/>
                      </a:lnTo>
                      <a:lnTo>
                        <a:pt x="349528" y="0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th-TH" sz="2000"/>
                </a:p>
              </p:txBody>
            </p:sp>
          </p:grpSp>
        </p:grpSp>
        <p:pic>
          <p:nvPicPr>
            <p:cNvPr id="75" name="Picture 23">
              <a:extLst>
                <a:ext uri="{FF2B5EF4-FFF2-40B4-BE49-F238E27FC236}">
                  <a16:creationId xmlns:a16="http://schemas.microsoft.com/office/drawing/2014/main" id="{A9FCDA38-8F0B-49DF-8F2E-B899B1F3623D}"/>
                </a:ext>
              </a:extLst>
            </p:cNvPr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699853" y="5264104"/>
              <a:ext cx="625615" cy="408428"/>
            </a:xfrm>
            <a:prstGeom prst="rect">
              <a:avLst/>
            </a:prstGeom>
          </p:spPr>
        </p:pic>
        <p:pic>
          <p:nvPicPr>
            <p:cNvPr id="76" name="Picture 24">
              <a:extLst>
                <a:ext uri="{FF2B5EF4-FFF2-40B4-BE49-F238E27FC236}">
                  <a16:creationId xmlns:a16="http://schemas.microsoft.com/office/drawing/2014/main" id="{199745AA-CFB3-443D-A566-E11575BA5223}"/>
                </a:ext>
              </a:extLst>
            </p:cNvPr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440755" y="5252961"/>
              <a:ext cx="384697" cy="433336"/>
            </a:xfrm>
            <a:prstGeom prst="rect">
              <a:avLst/>
            </a:prstGeom>
          </p:spPr>
        </p:pic>
        <p:pic>
          <p:nvPicPr>
            <p:cNvPr id="77" name="Picture 35">
              <a:extLst>
                <a:ext uri="{FF2B5EF4-FFF2-40B4-BE49-F238E27FC236}">
                  <a16:creationId xmlns:a16="http://schemas.microsoft.com/office/drawing/2014/main" id="{9584FECB-F937-4F01-8CDD-C92F98A2F1BC}"/>
                </a:ext>
              </a:extLst>
            </p:cNvPr>
            <p:cNvPicPr>
              <a:picLocks noChangeAspect="1"/>
            </p:cNvPicPr>
            <p:nvPr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882063" y="5338458"/>
              <a:ext cx="373365" cy="309768"/>
            </a:xfrm>
            <a:prstGeom prst="rect">
              <a:avLst/>
            </a:prstGeom>
          </p:spPr>
        </p:pic>
        <p:pic>
          <p:nvPicPr>
            <p:cNvPr id="78" name="Picture 36">
              <a:extLst>
                <a:ext uri="{FF2B5EF4-FFF2-40B4-BE49-F238E27FC236}">
                  <a16:creationId xmlns:a16="http://schemas.microsoft.com/office/drawing/2014/main" id="{62FFD426-AD6C-47DA-99D3-A7217E240C18}"/>
                </a:ext>
              </a:extLst>
            </p:cNvPr>
            <p:cNvPicPr>
              <a:picLocks noChangeAspect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345100" y="5340250"/>
              <a:ext cx="281130" cy="303691"/>
            </a:xfrm>
            <a:prstGeom prst="rect">
              <a:avLst/>
            </a:prstGeom>
          </p:spPr>
        </p:pic>
        <p:pic>
          <p:nvPicPr>
            <p:cNvPr id="79" name="Picture 2" descr="C:\Users\Administrator\Desktop\change for good.png"/>
            <p:cNvPicPr>
              <a:picLocks noChangeAspect="1" noChangeArrowheads="1"/>
            </p:cNvPicPr>
            <p:nvPr/>
          </p:nvPicPr>
          <p:blipFill>
            <a:blip r:embed="rId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606130" y="5281839"/>
              <a:ext cx="890907" cy="501037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80" name="รูปแบบอิสระ: รูปร่าง 49">
              <a:extLst>
                <a:ext uri="{FF2B5EF4-FFF2-40B4-BE49-F238E27FC236}">
                  <a16:creationId xmlns:a16="http://schemas.microsoft.com/office/drawing/2014/main" id="{0CC04605-512B-40BA-BB6C-C4CA6329F254}"/>
                </a:ext>
              </a:extLst>
            </p:cNvPr>
            <p:cNvSpPr/>
            <p:nvPr/>
          </p:nvSpPr>
          <p:spPr>
            <a:xfrm rot="1816843">
              <a:off x="8384884" y="5134125"/>
              <a:ext cx="366819" cy="715174"/>
            </a:xfrm>
            <a:custGeom>
              <a:avLst/>
              <a:gdLst>
                <a:gd name="connsiteX0" fmla="*/ 411471 w 524882"/>
                <a:gd name="connsiteY0" fmla="*/ 0 h 426691"/>
                <a:gd name="connsiteX1" fmla="*/ 524882 w 524882"/>
                <a:gd name="connsiteY1" fmla="*/ 0 h 426691"/>
                <a:gd name="connsiteX2" fmla="*/ 113411 w 524882"/>
                <a:gd name="connsiteY2" fmla="*/ 426691 h 426691"/>
                <a:gd name="connsiteX3" fmla="*/ 0 w 524882"/>
                <a:gd name="connsiteY3" fmla="*/ 426691 h 426691"/>
                <a:gd name="connsiteX4" fmla="*/ 411471 w 524882"/>
                <a:gd name="connsiteY4" fmla="*/ 0 h 426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4882" h="426691">
                  <a:moveTo>
                    <a:pt x="411471" y="0"/>
                  </a:moveTo>
                  <a:lnTo>
                    <a:pt x="524882" y="0"/>
                  </a:lnTo>
                  <a:lnTo>
                    <a:pt x="113411" y="426691"/>
                  </a:lnTo>
                  <a:lnTo>
                    <a:pt x="0" y="426691"/>
                  </a:lnTo>
                  <a:lnTo>
                    <a:pt x="411471" y="0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BE4AE"/>
                </a:gs>
                <a:gs pos="13000">
                  <a:srgbClr val="BD922A"/>
                </a:gs>
                <a:gs pos="21001">
                  <a:srgbClr val="BD922A"/>
                </a:gs>
                <a:gs pos="63000">
                  <a:srgbClr val="FBE4AE"/>
                </a:gs>
                <a:gs pos="67000">
                  <a:srgbClr val="BD922A"/>
                </a:gs>
                <a:gs pos="69000">
                  <a:srgbClr val="835E17"/>
                </a:gs>
                <a:gs pos="82001">
                  <a:srgbClr val="A28949"/>
                </a:gs>
                <a:gs pos="100000">
                  <a:srgbClr val="FAE3B7"/>
                </a:gs>
              </a:gsLst>
              <a:path path="circle">
                <a:fillToRect l="100000" b="100000"/>
              </a:path>
              <a:tileRect t="-100000" r="-10000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th-TH" sz="2000"/>
            </a:p>
          </p:txBody>
        </p:sp>
      </p:grpSp>
      <p:sp>
        <p:nvSpPr>
          <p:cNvPr id="34" name="TextBox 7"/>
          <p:cNvSpPr txBox="1"/>
          <p:nvPr/>
        </p:nvSpPr>
        <p:spPr>
          <a:xfrm>
            <a:off x="216981" y="5442506"/>
            <a:ext cx="5166910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th-TH" sz="1000" b="1" dirty="0">
                <a:solidFill>
                  <a:schemeClr val="bg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เศรษฐกิจฐานรากมั่นคง ชุมชนเข้มแข็งอย่างยั่งยืน ด้วยหลักปรัชญาของเศรษฐกิจพอเพียง</a:t>
            </a:r>
          </a:p>
        </p:txBody>
      </p:sp>
      <p:grpSp>
        <p:nvGrpSpPr>
          <p:cNvPr id="2" name="กลุ่ม 49">
            <a:extLst>
              <a:ext uri="{FF2B5EF4-FFF2-40B4-BE49-F238E27FC236}">
                <a16:creationId xmlns:a16="http://schemas.microsoft.com/office/drawing/2014/main" id="{469804B4-A495-6F38-48E8-62221261FFAC}"/>
              </a:ext>
            </a:extLst>
          </p:cNvPr>
          <p:cNvGrpSpPr/>
          <p:nvPr/>
        </p:nvGrpSpPr>
        <p:grpSpPr>
          <a:xfrm>
            <a:off x="233551" y="1308632"/>
            <a:ext cx="3766751" cy="518930"/>
            <a:chOff x="193090" y="1622498"/>
            <a:chExt cx="3538676" cy="467037"/>
          </a:xfrm>
          <a:effectLst>
            <a:outerShdw blurRad="50800" dist="50800" dir="5400000" algn="ctr" rotWithShape="0">
              <a:srgbClr val="000000">
                <a:alpha val="80000"/>
              </a:srgbClr>
            </a:outerShdw>
          </a:effectLst>
        </p:grpSpPr>
        <p:grpSp>
          <p:nvGrpSpPr>
            <p:cNvPr id="3" name="กลุ่ม 50">
              <a:extLst>
                <a:ext uri="{FF2B5EF4-FFF2-40B4-BE49-F238E27FC236}">
                  <a16:creationId xmlns:a16="http://schemas.microsoft.com/office/drawing/2014/main" id="{F6531DA4-0FF3-4E99-0385-D2EB0EBB6832}"/>
                </a:ext>
              </a:extLst>
            </p:cNvPr>
            <p:cNvGrpSpPr/>
            <p:nvPr/>
          </p:nvGrpSpPr>
          <p:grpSpPr>
            <a:xfrm>
              <a:off x="193090" y="1622498"/>
              <a:ext cx="3538676" cy="467037"/>
              <a:chOff x="361930" y="1164777"/>
              <a:chExt cx="4659438" cy="467037"/>
            </a:xfrm>
          </p:grpSpPr>
          <p:sp>
            <p:nvSpPr>
              <p:cNvPr id="5" name="สี่เหลี่ยมผืนผ้ามุมมน 10">
                <a:extLst>
                  <a:ext uri="{FF2B5EF4-FFF2-40B4-BE49-F238E27FC236}">
                    <a16:creationId xmlns:a16="http://schemas.microsoft.com/office/drawing/2014/main" id="{4CC3EBE7-1797-E1E3-988E-67CBEF2B5202}"/>
                  </a:ext>
                </a:extLst>
              </p:cNvPr>
              <p:cNvSpPr/>
              <p:nvPr/>
            </p:nvSpPr>
            <p:spPr>
              <a:xfrm>
                <a:off x="361930" y="1184278"/>
                <a:ext cx="4659438" cy="437756"/>
              </a:xfrm>
              <a:prstGeom prst="roundRect">
                <a:avLst/>
              </a:prstGeom>
              <a:solidFill>
                <a:srgbClr val="E7E5DD"/>
              </a:solidFill>
              <a:ln>
                <a:noFill/>
              </a:ln>
              <a:effectLst/>
            </p:spPr>
            <p:style>
              <a:lnRef idx="1">
                <a:schemeClr val="accent6"/>
              </a:lnRef>
              <a:fillRef idx="3">
                <a:schemeClr val="accent6"/>
              </a:fillRef>
              <a:effectRef idx="2">
                <a:schemeClr val="accent6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r" defTabSz="761945">
                  <a:defRPr/>
                </a:pPr>
                <a:endParaRPr lang="th-TH" sz="2000" b="1" dirty="0">
                  <a:solidFill>
                    <a:schemeClr val="tx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6" name="สี่เหลี่ยมผืนผ้ามุมมน 10">
                <a:extLst>
                  <a:ext uri="{FF2B5EF4-FFF2-40B4-BE49-F238E27FC236}">
                    <a16:creationId xmlns:a16="http://schemas.microsoft.com/office/drawing/2014/main" id="{E3465719-F10D-7C06-3416-88E82730FF79}"/>
                  </a:ext>
                </a:extLst>
              </p:cNvPr>
              <p:cNvSpPr/>
              <p:nvPr/>
            </p:nvSpPr>
            <p:spPr>
              <a:xfrm>
                <a:off x="361930" y="1169851"/>
                <a:ext cx="4142851" cy="461963"/>
              </a:xfrm>
              <a:prstGeom prst="roundRect">
                <a:avLst/>
              </a:prstGeom>
              <a:solidFill>
                <a:srgbClr val="96877A"/>
              </a:solidFill>
              <a:ln>
                <a:noFill/>
              </a:ln>
              <a:effectLst/>
            </p:spPr>
            <p:style>
              <a:lnRef idx="1">
                <a:schemeClr val="accent6"/>
              </a:lnRef>
              <a:fillRef idx="3">
                <a:schemeClr val="accent6"/>
              </a:fillRef>
              <a:effectRef idx="2">
                <a:schemeClr val="accent6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r" defTabSz="761945">
                  <a:defRPr/>
                </a:pPr>
                <a:endParaRPr lang="th-TH" sz="2000" b="1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7" name="สี่เหลี่ยมผืนผ้ามุมมน 10">
                <a:extLst>
                  <a:ext uri="{FF2B5EF4-FFF2-40B4-BE49-F238E27FC236}">
                    <a16:creationId xmlns:a16="http://schemas.microsoft.com/office/drawing/2014/main" id="{1E2A15AE-0F71-4F61-1EE5-62D34143A48D}"/>
                  </a:ext>
                </a:extLst>
              </p:cNvPr>
              <p:cNvSpPr/>
              <p:nvPr/>
            </p:nvSpPr>
            <p:spPr>
              <a:xfrm>
                <a:off x="361930" y="1164777"/>
                <a:ext cx="4046288" cy="464179"/>
              </a:xfrm>
              <a:prstGeom prst="roundRect">
                <a:avLst/>
              </a:prstGeom>
              <a:solidFill>
                <a:schemeClr val="bg1">
                  <a:lumMod val="95000"/>
                  <a:alpha val="6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6"/>
              </a:lnRef>
              <a:fillRef idx="3">
                <a:schemeClr val="accent6"/>
              </a:fillRef>
              <a:effectRef idx="2">
                <a:schemeClr val="accent6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marL="596188" indent="-596188">
                  <a:lnSpc>
                    <a:spcPct val="150000"/>
                  </a:lnSpc>
                  <a:defRPr/>
                </a:pPr>
                <a:r>
                  <a:rPr lang="th-TH" sz="1500" b="1" dirty="0">
                    <a:solidFill>
                      <a:schemeClr val="tx1"/>
                    </a:solidFill>
                    <a:latin typeface="Chulabhorn Likit Text" panose="00000500000000000000" pitchFamily="50" charset="-34"/>
                    <a:cs typeface="Chulabhorn Likit Text" panose="00000500000000000000" pitchFamily="50" charset="-34"/>
                  </a:rPr>
                  <a:t>วาระที่ 5 </a:t>
                </a:r>
                <a:r>
                  <a:rPr lang="en-US" sz="1500" b="1" dirty="0">
                    <a:solidFill>
                      <a:schemeClr val="tx1"/>
                    </a:solidFill>
                    <a:latin typeface="Chulabhorn Likit Text" panose="00000500000000000000" pitchFamily="50" charset="-34"/>
                    <a:cs typeface="Chulabhorn Likit Text" panose="00000500000000000000" pitchFamily="50" charset="-34"/>
                  </a:rPr>
                  <a:t>:</a:t>
                </a:r>
                <a:r>
                  <a:rPr lang="th-TH" sz="1500" b="1" dirty="0">
                    <a:solidFill>
                      <a:schemeClr val="tx1"/>
                    </a:solidFill>
                    <a:latin typeface="Chulabhorn Likit Text" panose="00000500000000000000" pitchFamily="50" charset="-34"/>
                    <a:cs typeface="Chulabhorn Likit Text" panose="00000500000000000000" pitchFamily="50" charset="-34"/>
                  </a:rPr>
                  <a:t> เพื่อพิจารณา</a:t>
                </a:r>
              </a:p>
            </p:txBody>
          </p:sp>
        </p:grpSp>
        <p:sp>
          <p:nvSpPr>
            <p:cNvPr id="4" name="สี่เหลี่ยมผืนผ้า 51">
              <a:extLst>
                <a:ext uri="{FF2B5EF4-FFF2-40B4-BE49-F238E27FC236}">
                  <a16:creationId xmlns:a16="http://schemas.microsoft.com/office/drawing/2014/main" id="{4D6AE7D4-BCCE-E60C-7684-8DE97E935495}"/>
                </a:ext>
              </a:extLst>
            </p:cNvPr>
            <p:cNvSpPr/>
            <p:nvPr/>
          </p:nvSpPr>
          <p:spPr>
            <a:xfrm>
              <a:off x="3372540" y="1711085"/>
              <a:ext cx="330102" cy="360099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r"/>
              <a:r>
                <a:rPr lang="en-US" sz="2000" b="1" dirty="0">
                  <a:latin typeface="Chulabhorn Likit Text" panose="00000500000000000000" pitchFamily="50" charset="-34"/>
                  <a:cs typeface="Chulabhorn Likit Text" panose="00000500000000000000" pitchFamily="50" charset="-34"/>
                </a:rPr>
                <a:t>5</a:t>
              </a:r>
              <a:endParaRPr lang="th-TH" sz="2000" dirty="0">
                <a:latin typeface="Chulabhorn Likit Text" panose="00000500000000000000" pitchFamily="50" charset="-34"/>
                <a:cs typeface="Chulabhorn Likit Text" panose="00000500000000000000" pitchFamily="50" charset="-34"/>
              </a:endParaRPr>
            </a:p>
          </p:txBody>
        </p:sp>
      </p:grpSp>
      <p:sp>
        <p:nvSpPr>
          <p:cNvPr id="8" name="Rectangle 53">
            <a:extLst>
              <a:ext uri="{FF2B5EF4-FFF2-40B4-BE49-F238E27FC236}">
                <a16:creationId xmlns:a16="http://schemas.microsoft.com/office/drawing/2014/main" id="{E4359731-6DD4-7AEC-A6D5-4B81D1C23B0B}"/>
              </a:ext>
            </a:extLst>
          </p:cNvPr>
          <p:cNvSpPr/>
          <p:nvPr/>
        </p:nvSpPr>
        <p:spPr>
          <a:xfrm>
            <a:off x="4104968" y="1285483"/>
            <a:ext cx="5939275" cy="17984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thaiDist">
              <a:lnSpc>
                <a:spcPct val="130000"/>
              </a:lnSpc>
              <a:spcAft>
                <a:spcPts val="200"/>
              </a:spcAft>
            </a:pPr>
            <a:r>
              <a:rPr lang="th-TH" sz="1400" dirty="0" smtClean="0"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5.10 </a:t>
            </a:r>
            <a:r>
              <a:rPr lang="th-TH" sz="1400" dirty="0"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ร่างแผนปฏิบัติการดิจิทัล (ระยะยาว) พ.ศ. </a:t>
            </a:r>
            <a:r>
              <a:rPr lang="th-TH" sz="1400" dirty="0" smtClean="0"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2566 </a:t>
            </a:r>
            <a:r>
              <a:rPr lang="th-TH" sz="1400" dirty="0"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- </a:t>
            </a:r>
            <a:r>
              <a:rPr lang="th-TH" sz="1400" dirty="0" smtClean="0"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2568 </a:t>
            </a:r>
            <a:r>
              <a:rPr lang="th-TH" sz="1400" dirty="0"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กองทุนพัฒนาบทบาทสตรี </a:t>
            </a:r>
            <a:r>
              <a:rPr lang="th-TH" sz="1400" dirty="0" smtClean="0"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และ</a:t>
            </a:r>
            <a:r>
              <a:rPr lang="th-TH" sz="1400" dirty="0"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ร่างแผนปฏิบัติการดิจิทัล ประจำปีบัญชี </a:t>
            </a:r>
            <a:r>
              <a:rPr lang="th-TH" sz="1400" dirty="0" smtClean="0"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2567 </a:t>
            </a:r>
            <a:r>
              <a:rPr lang="th-TH" sz="1400" dirty="0"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กองทุนพัฒนาบทบาทสตรี</a:t>
            </a:r>
          </a:p>
          <a:p>
            <a:pPr algn="thaiDist">
              <a:lnSpc>
                <a:spcPct val="130000"/>
              </a:lnSpc>
              <a:spcAft>
                <a:spcPts val="200"/>
              </a:spcAft>
            </a:pPr>
            <a:r>
              <a:rPr lang="th-TH" sz="1400" dirty="0"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5.11  ร่างแผนยุทธศาสตร์การบริหารทรัพยากรบุคคล กองทุนพัฒนาบทบาทสตรี (ระยะ 5 ปี) </a:t>
            </a:r>
            <a:r>
              <a:rPr lang="th-TH" sz="1400" dirty="0" smtClean="0"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ปีงบประมาณ </a:t>
            </a:r>
            <a:r>
              <a:rPr lang="th-TH" sz="1400" dirty="0"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พ.ศ. 2566 - 2570 และร่างแผนปฏิบัติการบริหารทรัพยากรบุคคล </a:t>
            </a:r>
            <a:r>
              <a:rPr lang="th-TH" sz="1400" dirty="0" smtClean="0"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กองทุน</a:t>
            </a:r>
            <a:r>
              <a:rPr lang="th-TH" sz="1400" dirty="0"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พัฒนาบทบาทสตรี ปีงบประมาณ พ.ศ. </a:t>
            </a:r>
            <a:r>
              <a:rPr lang="th-TH" sz="1400" dirty="0" smtClean="0"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2567</a:t>
            </a:r>
            <a:endParaRPr lang="th-TH" sz="1400" dirty="0">
              <a:latin typeface="Chulabhorn Likit Text" panose="00000500000000000000" pitchFamily="50" charset="-34"/>
              <a:cs typeface="Chulabhorn Likit Text" panose="00000500000000000000" pitchFamily="50" charset="-34"/>
            </a:endParaRPr>
          </a:p>
        </p:txBody>
      </p:sp>
      <p:grpSp>
        <p:nvGrpSpPr>
          <p:cNvPr id="50" name="กลุ่ม 42"/>
          <p:cNvGrpSpPr/>
          <p:nvPr/>
        </p:nvGrpSpPr>
        <p:grpSpPr>
          <a:xfrm>
            <a:off x="216981" y="3785321"/>
            <a:ext cx="3777055" cy="524073"/>
            <a:chOff x="161648" y="1636233"/>
            <a:chExt cx="3548277" cy="471663"/>
          </a:xfrm>
          <a:effectLst>
            <a:outerShdw blurRad="50800" dist="50800" dir="5400000" algn="ctr" rotWithShape="0">
              <a:srgbClr val="000000">
                <a:alpha val="80000"/>
              </a:srgbClr>
            </a:outerShdw>
          </a:effectLst>
        </p:grpSpPr>
        <p:grpSp>
          <p:nvGrpSpPr>
            <p:cNvPr id="51" name="กลุ่ม 43"/>
            <p:cNvGrpSpPr/>
            <p:nvPr/>
          </p:nvGrpSpPr>
          <p:grpSpPr>
            <a:xfrm>
              <a:off x="161648" y="1636233"/>
              <a:ext cx="3548277" cy="471663"/>
              <a:chOff x="320530" y="1178512"/>
              <a:chExt cx="4672078" cy="471663"/>
            </a:xfrm>
          </p:grpSpPr>
          <p:sp>
            <p:nvSpPr>
              <p:cNvPr id="53" name="สี่เหลี่ยมผืนผ้ามุมมน 10"/>
              <p:cNvSpPr/>
              <p:nvPr/>
            </p:nvSpPr>
            <p:spPr>
              <a:xfrm>
                <a:off x="468984" y="1183256"/>
                <a:ext cx="4523624" cy="461963"/>
              </a:xfrm>
              <a:prstGeom prst="roundRect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6"/>
              </a:lnRef>
              <a:fillRef idx="3">
                <a:schemeClr val="accent6"/>
              </a:fillRef>
              <a:effectRef idx="2">
                <a:schemeClr val="accent6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761945">
                  <a:defRPr/>
                </a:pPr>
                <a:endParaRPr lang="th-TH" sz="2000" b="1" dirty="0">
                  <a:solidFill>
                    <a:schemeClr val="tx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54" name="สี่เหลี่ยมผืนผ้ามุมมน 10"/>
              <p:cNvSpPr/>
              <p:nvPr/>
            </p:nvSpPr>
            <p:spPr>
              <a:xfrm>
                <a:off x="350838" y="1188212"/>
                <a:ext cx="4130433" cy="461963"/>
              </a:xfrm>
              <a:prstGeom prst="roundRect">
                <a:avLst/>
              </a:prstGeom>
              <a:solidFill>
                <a:srgbClr val="B0753A"/>
              </a:solidFill>
              <a:ln>
                <a:noFill/>
              </a:ln>
              <a:effectLst/>
            </p:spPr>
            <p:style>
              <a:lnRef idx="1">
                <a:schemeClr val="accent6"/>
              </a:lnRef>
              <a:fillRef idx="3">
                <a:schemeClr val="accent6"/>
              </a:fillRef>
              <a:effectRef idx="2">
                <a:schemeClr val="accent6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761945">
                  <a:defRPr/>
                </a:pPr>
                <a:endParaRPr lang="th-TH" sz="2000" b="1" dirty="0">
                  <a:solidFill>
                    <a:schemeClr val="tx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55" name="สี่เหลี่ยมผืนผ้ามุมมน 10"/>
              <p:cNvSpPr/>
              <p:nvPr/>
            </p:nvSpPr>
            <p:spPr>
              <a:xfrm>
                <a:off x="320530" y="1178512"/>
                <a:ext cx="4037948" cy="466067"/>
              </a:xfrm>
              <a:prstGeom prst="roundRect">
                <a:avLst/>
              </a:prstGeom>
              <a:solidFill>
                <a:srgbClr val="D5AB81">
                  <a:alpha val="60000"/>
                </a:srgbClr>
              </a:solidFill>
              <a:ln>
                <a:noFill/>
              </a:ln>
              <a:effectLst/>
            </p:spPr>
            <p:style>
              <a:lnRef idx="1">
                <a:schemeClr val="accent6"/>
              </a:lnRef>
              <a:fillRef idx="3">
                <a:schemeClr val="accent6"/>
              </a:fillRef>
              <a:effectRef idx="2">
                <a:schemeClr val="accent6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marL="596188" indent="-596188">
                  <a:lnSpc>
                    <a:spcPct val="150000"/>
                  </a:lnSpc>
                  <a:defRPr/>
                </a:pPr>
                <a:r>
                  <a:rPr lang="th-TH" sz="1500" b="1" dirty="0">
                    <a:solidFill>
                      <a:schemeClr val="tx1"/>
                    </a:solidFill>
                    <a:latin typeface="Chulabhorn Likit Text" panose="00000500000000000000" pitchFamily="50" charset="-34"/>
                    <a:cs typeface="Chulabhorn Likit Text" panose="00000500000000000000" pitchFamily="50" charset="-34"/>
                  </a:rPr>
                  <a:t>วาระที่ 6 </a:t>
                </a:r>
                <a:r>
                  <a:rPr lang="en-US" sz="1500" b="1" dirty="0">
                    <a:solidFill>
                      <a:schemeClr val="tx1"/>
                    </a:solidFill>
                    <a:latin typeface="Chulabhorn Likit Text" panose="00000500000000000000" pitchFamily="50" charset="-34"/>
                    <a:cs typeface="Chulabhorn Likit Text" panose="00000500000000000000" pitchFamily="50" charset="-34"/>
                  </a:rPr>
                  <a:t>:</a:t>
                </a:r>
                <a:r>
                  <a:rPr lang="th-TH" sz="1500" b="1" dirty="0">
                    <a:solidFill>
                      <a:schemeClr val="tx1"/>
                    </a:solidFill>
                    <a:latin typeface="Chulabhorn Likit Text" panose="00000500000000000000" pitchFamily="50" charset="-34"/>
                    <a:cs typeface="Chulabhorn Likit Text" panose="00000500000000000000" pitchFamily="50" charset="-34"/>
                  </a:rPr>
                  <a:t> เรื่องอื่น ๆ</a:t>
                </a:r>
              </a:p>
            </p:txBody>
          </p:sp>
        </p:grpSp>
        <p:sp>
          <p:nvSpPr>
            <p:cNvPr id="52" name="สี่เหลี่ยมผืนผ้า 44"/>
            <p:cNvSpPr/>
            <p:nvPr/>
          </p:nvSpPr>
          <p:spPr>
            <a:xfrm>
              <a:off x="3367755" y="1721372"/>
              <a:ext cx="335328" cy="360098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sz="2000" b="1" dirty="0">
                  <a:latin typeface="Chulabhorn Likit Text" panose="00000500000000000000" pitchFamily="50" charset="-34"/>
                  <a:cs typeface="Chulabhorn Likit Text" panose="00000500000000000000" pitchFamily="50" charset="-34"/>
                </a:rPr>
                <a:t>6</a:t>
              </a:r>
              <a:endParaRPr lang="th-TH" sz="2000" dirty="0">
                <a:latin typeface="Chulabhorn Likit Text" panose="00000500000000000000" pitchFamily="50" charset="-34"/>
                <a:cs typeface="Chulabhorn Likit Text" panose="00000500000000000000" pitchFamily="50" charset="-34"/>
              </a:endParaRPr>
            </a:p>
          </p:txBody>
        </p:sp>
      </p:grpSp>
      <p:sp>
        <p:nvSpPr>
          <p:cNvPr id="62" name="Rectangle 61"/>
          <p:cNvSpPr/>
          <p:nvPr/>
        </p:nvSpPr>
        <p:spPr>
          <a:xfrm>
            <a:off x="4146273" y="3903913"/>
            <a:ext cx="5546251" cy="3077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th-TH" sz="1400" dirty="0"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-</a:t>
            </a:r>
            <a:endParaRPr lang="en-US" sz="1400" dirty="0">
              <a:latin typeface="Chulabhorn Likit Text" panose="00000500000000000000" pitchFamily="50" charset="-34"/>
              <a:cs typeface="Chulabhorn Likit Text" panose="00000500000000000000" pitchFamily="50" charset="-34"/>
            </a:endParaRPr>
          </a:p>
        </p:txBody>
      </p:sp>
    </p:spTree>
    <p:extLst>
      <p:ext uri="{BB962C8B-B14F-4D97-AF65-F5344CB8AC3E}">
        <p14:creationId xmlns:p14="http://schemas.microsoft.com/office/powerpoint/2010/main" val="21431790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15C2509-DECD-FF18-A68A-2AC2E01EDF7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91444" y="815753"/>
            <a:ext cx="8763000" cy="1114770"/>
          </a:xfrm>
        </p:spPr>
        <p:txBody>
          <a:bodyPr>
            <a:normAutofit/>
          </a:bodyPr>
          <a:lstStyle/>
          <a:p>
            <a:pPr algn="ctr">
              <a:lnSpc>
                <a:spcPct val="120000"/>
              </a:lnSpc>
            </a:pPr>
            <a:r>
              <a:rPr lang="th-TH" sz="1500" b="1" dirty="0" smtClean="0"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2.2 </a:t>
            </a:r>
            <a:r>
              <a:rPr lang="th-TH" sz="1500" b="1" dirty="0"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ประกาศคณะกรรมการบริหารกองทุนพัฒนาบทบาทสตรี เรื่อง หลักเกณฑ์ วิธีการ และเงื่อนไข</a:t>
            </a:r>
            <a:br>
              <a:rPr lang="th-TH" sz="1500" b="1" dirty="0">
                <a:latin typeface="Chulabhorn Likit Text" panose="00000500000000000000" pitchFamily="50" charset="-34"/>
                <a:cs typeface="Chulabhorn Likit Text" panose="00000500000000000000" pitchFamily="50" charset="-34"/>
              </a:rPr>
            </a:br>
            <a:r>
              <a:rPr lang="th-TH" sz="1500" b="1" dirty="0"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เกี่ยวกับการลดอัตราดอกเบี้ยเงินกู้และอัตราดอกเบี้ยผิดนัด</a:t>
            </a:r>
            <a:br>
              <a:rPr lang="th-TH" sz="1500" b="1" dirty="0">
                <a:latin typeface="Chulabhorn Likit Text" panose="00000500000000000000" pitchFamily="50" charset="-34"/>
                <a:cs typeface="Chulabhorn Likit Text" panose="00000500000000000000" pitchFamily="50" charset="-34"/>
              </a:rPr>
            </a:br>
            <a:r>
              <a:rPr lang="th-TH" sz="1500" b="1" dirty="0"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กองทุนพัฒนาบทบาทสตรี พ.ศ.2563 </a:t>
            </a:r>
            <a:endParaRPr lang="en-US" sz="1500" b="1" dirty="0">
              <a:latin typeface="Chulabhorn Likit Text" panose="00000500000000000000" pitchFamily="50" charset="-34"/>
              <a:cs typeface="Chulabhorn Likit Text" panose="00000500000000000000" pitchFamily="50" charset="-34"/>
            </a:endParaRPr>
          </a:p>
        </p:txBody>
      </p:sp>
      <p:grpSp>
        <p:nvGrpSpPr>
          <p:cNvPr id="8" name="Group 7"/>
          <p:cNvGrpSpPr/>
          <p:nvPr/>
        </p:nvGrpSpPr>
        <p:grpSpPr>
          <a:xfrm>
            <a:off x="-23581" y="-271597"/>
            <a:ext cx="10193050" cy="1541268"/>
            <a:chOff x="-23581" y="-271597"/>
            <a:chExt cx="10193050" cy="1541268"/>
          </a:xfrm>
        </p:grpSpPr>
        <p:grpSp>
          <p:nvGrpSpPr>
            <p:cNvPr id="9" name="กลุ่ม 52">
              <a:extLst>
                <a:ext uri="{FF2B5EF4-FFF2-40B4-BE49-F238E27FC236}">
                  <a16:creationId xmlns:a16="http://schemas.microsoft.com/office/drawing/2014/main" id="{84E5CB32-C22A-40FB-BE79-3F261B775F5E}"/>
                </a:ext>
              </a:extLst>
            </p:cNvPr>
            <p:cNvGrpSpPr/>
            <p:nvPr/>
          </p:nvGrpSpPr>
          <p:grpSpPr>
            <a:xfrm>
              <a:off x="-23581" y="299"/>
              <a:ext cx="10193050" cy="674950"/>
              <a:chOff x="-29746" y="-164554"/>
              <a:chExt cx="9173747" cy="607455"/>
            </a:xfrm>
          </p:grpSpPr>
          <p:sp>
            <p:nvSpPr>
              <p:cNvPr id="13" name="สี่เหลี่ยมผืนผ้า: มุมมน 48">
                <a:extLst>
                  <a:ext uri="{FF2B5EF4-FFF2-40B4-BE49-F238E27FC236}">
                    <a16:creationId xmlns:a16="http://schemas.microsoft.com/office/drawing/2014/main" id="{DCE62B95-9C16-4E87-82CC-AF99B1F01983}"/>
                  </a:ext>
                </a:extLst>
              </p:cNvPr>
              <p:cNvSpPr/>
              <p:nvPr/>
            </p:nvSpPr>
            <p:spPr>
              <a:xfrm>
                <a:off x="5692012" y="65211"/>
                <a:ext cx="3441748" cy="377690"/>
              </a:xfrm>
              <a:prstGeom prst="roundRect">
                <a:avLst/>
              </a:prstGeom>
              <a:gradFill flip="none" rotWithShape="1">
                <a:gsLst>
                  <a:gs pos="0">
                    <a:srgbClr val="8E7300"/>
                  </a:gs>
                  <a:gs pos="51000">
                    <a:srgbClr val="FFFFFF"/>
                  </a:gs>
                  <a:gs pos="76000">
                    <a:srgbClr val="BC9800"/>
                  </a:gs>
                  <a:gs pos="24000">
                    <a:srgbClr val="BC9800"/>
                  </a:gs>
                  <a:gs pos="100000">
                    <a:srgbClr val="9A7D00"/>
                  </a:gs>
                </a:gsLst>
                <a:lin ang="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2000"/>
              </a:p>
            </p:txBody>
          </p:sp>
          <p:sp>
            <p:nvSpPr>
              <p:cNvPr id="14" name="สี่เหลี่ยมผืนผ้า 47">
                <a:extLst>
                  <a:ext uri="{FF2B5EF4-FFF2-40B4-BE49-F238E27FC236}">
                    <a16:creationId xmlns:a16="http://schemas.microsoft.com/office/drawing/2014/main" id="{667204FE-3C1C-4980-AD32-890094B05AFC}"/>
                  </a:ext>
                </a:extLst>
              </p:cNvPr>
              <p:cNvSpPr/>
              <p:nvPr/>
            </p:nvSpPr>
            <p:spPr>
              <a:xfrm>
                <a:off x="-29746" y="-164554"/>
                <a:ext cx="9173747" cy="517884"/>
              </a:xfrm>
              <a:prstGeom prst="rect">
                <a:avLst/>
              </a:prstGeom>
              <a:gradFill flip="none" rotWithShape="1">
                <a:gsLst>
                  <a:gs pos="0">
                    <a:srgbClr val="8E7300"/>
                  </a:gs>
                  <a:gs pos="51000">
                    <a:srgbClr val="FFFFFF"/>
                  </a:gs>
                  <a:gs pos="76000">
                    <a:srgbClr val="BC9800"/>
                  </a:gs>
                  <a:gs pos="24000">
                    <a:srgbClr val="BC9800"/>
                  </a:gs>
                  <a:gs pos="100000">
                    <a:srgbClr val="9A7D00"/>
                  </a:gs>
                </a:gsLst>
                <a:lin ang="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2000"/>
              </a:p>
            </p:txBody>
          </p:sp>
          <p:sp>
            <p:nvSpPr>
              <p:cNvPr id="15" name="แผนผังลำดับงาน: ป้อนข้อมูลด้วยตนเอง 4">
                <a:extLst>
                  <a:ext uri="{FF2B5EF4-FFF2-40B4-BE49-F238E27FC236}">
                    <a16:creationId xmlns:a16="http://schemas.microsoft.com/office/drawing/2014/main" id="{CDB1064D-F2C9-4D02-9722-A4463B75D08B}"/>
                  </a:ext>
                </a:extLst>
              </p:cNvPr>
              <p:cNvSpPr/>
              <p:nvPr/>
            </p:nvSpPr>
            <p:spPr>
              <a:xfrm>
                <a:off x="5883027" y="51469"/>
                <a:ext cx="3260973" cy="301861"/>
              </a:xfrm>
              <a:prstGeom prst="flowChartAlternateProcess">
                <a:avLst/>
              </a:prstGeom>
              <a:solidFill>
                <a:srgbClr val="00206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2000" dirty="0"/>
              </a:p>
            </p:txBody>
          </p:sp>
          <p:sp>
            <p:nvSpPr>
              <p:cNvPr id="16" name="สี่เหลี่ยมผืนผ้า 3">
                <a:extLst>
                  <a:ext uri="{FF2B5EF4-FFF2-40B4-BE49-F238E27FC236}">
                    <a16:creationId xmlns:a16="http://schemas.microsoft.com/office/drawing/2014/main" id="{8493D4F4-6FD8-4552-904E-DB7274115DA0}"/>
                  </a:ext>
                </a:extLst>
              </p:cNvPr>
              <p:cNvSpPr/>
              <p:nvPr/>
            </p:nvSpPr>
            <p:spPr>
              <a:xfrm>
                <a:off x="-29746" y="-164554"/>
                <a:ext cx="9173747" cy="432048"/>
              </a:xfrm>
              <a:prstGeom prst="rect">
                <a:avLst/>
              </a:prstGeom>
              <a:solidFill>
                <a:srgbClr val="00206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2000"/>
              </a:p>
            </p:txBody>
          </p:sp>
        </p:grpSp>
        <p:grpSp>
          <p:nvGrpSpPr>
            <p:cNvPr id="10" name="กลุ่ม 9">
              <a:extLst>
                <a:ext uri="{FF2B5EF4-FFF2-40B4-BE49-F238E27FC236}">
                  <a16:creationId xmlns:a16="http://schemas.microsoft.com/office/drawing/2014/main" id="{D2312BD0-5401-4FDB-9FF3-B1382B3C9639}"/>
                </a:ext>
              </a:extLst>
            </p:cNvPr>
            <p:cNvGrpSpPr/>
            <p:nvPr/>
          </p:nvGrpSpPr>
          <p:grpSpPr>
            <a:xfrm>
              <a:off x="5792566" y="-271597"/>
              <a:ext cx="1899096" cy="1541268"/>
              <a:chOff x="5491686" y="-481268"/>
              <a:chExt cx="1709187" cy="1387141"/>
            </a:xfrm>
          </p:grpSpPr>
          <p:sp>
            <p:nvSpPr>
              <p:cNvPr id="11" name="วงรี 13">
                <a:extLst>
                  <a:ext uri="{FF2B5EF4-FFF2-40B4-BE49-F238E27FC236}">
                    <a16:creationId xmlns:a16="http://schemas.microsoft.com/office/drawing/2014/main" id="{722B5707-C41F-4885-825E-D2676CEE49E1}"/>
                  </a:ext>
                </a:extLst>
              </p:cNvPr>
              <p:cNvSpPr/>
              <p:nvPr/>
            </p:nvSpPr>
            <p:spPr>
              <a:xfrm>
                <a:off x="5491686" y="-481268"/>
                <a:ext cx="1709187" cy="1387141"/>
              </a:xfrm>
              <a:prstGeom prst="ellipse">
                <a:avLst/>
              </a:prstGeom>
              <a:solidFill>
                <a:srgbClr val="FBF7F1"/>
              </a:solidFill>
              <a:ln>
                <a:noFill/>
              </a:ln>
              <a:effectLst>
                <a:softEdge rad="31750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2000"/>
              </a:p>
            </p:txBody>
          </p:sp>
          <p:pic>
            <p:nvPicPr>
              <p:cNvPr id="12" name="รูปภาพ 65">
                <a:extLst>
                  <a:ext uri="{FF2B5EF4-FFF2-40B4-BE49-F238E27FC236}">
                    <a16:creationId xmlns:a16="http://schemas.microsoft.com/office/drawing/2014/main" id="{EF9B53AA-6A14-4E04-B937-D6234A306BD7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2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r="65168" b="30186"/>
              <a:stretch/>
            </p:blipFill>
            <p:spPr>
              <a:xfrm>
                <a:off x="5978910" y="-202056"/>
                <a:ext cx="857563" cy="565764"/>
              </a:xfrm>
              <a:custGeom>
                <a:avLst/>
                <a:gdLst>
                  <a:gd name="connsiteX0" fmla="*/ 0 w 1500565"/>
                  <a:gd name="connsiteY0" fmla="*/ 0 h 990006"/>
                  <a:gd name="connsiteX1" fmla="*/ 1500565 w 1500565"/>
                  <a:gd name="connsiteY1" fmla="*/ 0 h 990006"/>
                  <a:gd name="connsiteX2" fmla="*/ 1500565 w 1500565"/>
                  <a:gd name="connsiteY2" fmla="*/ 699241 h 990006"/>
                  <a:gd name="connsiteX3" fmla="*/ 1454656 w 1500565"/>
                  <a:gd name="connsiteY3" fmla="*/ 699241 h 990006"/>
                  <a:gd name="connsiteX4" fmla="*/ 1454656 w 1500565"/>
                  <a:gd name="connsiteY4" fmla="*/ 958222 h 990006"/>
                  <a:gd name="connsiteX5" fmla="*/ 1500565 w 1500565"/>
                  <a:gd name="connsiteY5" fmla="*/ 958222 h 990006"/>
                  <a:gd name="connsiteX6" fmla="*/ 1500565 w 1500565"/>
                  <a:gd name="connsiteY6" fmla="*/ 990006 h 990006"/>
                  <a:gd name="connsiteX7" fmla="*/ 0 w 1500565"/>
                  <a:gd name="connsiteY7" fmla="*/ 990006 h 9900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00565" h="990006">
                    <a:moveTo>
                      <a:pt x="0" y="0"/>
                    </a:moveTo>
                    <a:lnTo>
                      <a:pt x="1500565" y="0"/>
                    </a:lnTo>
                    <a:lnTo>
                      <a:pt x="1500565" y="699241"/>
                    </a:lnTo>
                    <a:lnTo>
                      <a:pt x="1454656" y="699241"/>
                    </a:lnTo>
                    <a:lnTo>
                      <a:pt x="1454656" y="958222"/>
                    </a:lnTo>
                    <a:lnTo>
                      <a:pt x="1500565" y="958222"/>
                    </a:lnTo>
                    <a:lnTo>
                      <a:pt x="1500565" y="990006"/>
                    </a:lnTo>
                    <a:lnTo>
                      <a:pt x="0" y="990006"/>
                    </a:lnTo>
                    <a:close/>
                  </a:path>
                </a:pathLst>
              </a:custGeom>
            </p:spPr>
          </p:pic>
        </p:grpSp>
      </p:grpSp>
      <p:grpSp>
        <p:nvGrpSpPr>
          <p:cNvPr id="17" name="Group 16"/>
          <p:cNvGrpSpPr/>
          <p:nvPr/>
        </p:nvGrpSpPr>
        <p:grpSpPr>
          <a:xfrm>
            <a:off x="-23583" y="5154909"/>
            <a:ext cx="10183585" cy="694389"/>
            <a:chOff x="-23583" y="5134125"/>
            <a:chExt cx="10183585" cy="715174"/>
          </a:xfrm>
        </p:grpSpPr>
        <p:grpSp>
          <p:nvGrpSpPr>
            <p:cNvPr id="18" name="กลุ่ม 1">
              <a:extLst>
                <a:ext uri="{FF2B5EF4-FFF2-40B4-BE49-F238E27FC236}">
                  <a16:creationId xmlns:a16="http://schemas.microsoft.com/office/drawing/2014/main" id="{58DAA6D8-19A9-434E-BD10-9F227ECAADEE}"/>
                </a:ext>
              </a:extLst>
            </p:cNvPr>
            <p:cNvGrpSpPr/>
            <p:nvPr/>
          </p:nvGrpSpPr>
          <p:grpSpPr>
            <a:xfrm>
              <a:off x="-23583" y="5274993"/>
              <a:ext cx="10183585" cy="470079"/>
              <a:chOff x="-21226" y="4621292"/>
              <a:chExt cx="9165227" cy="561020"/>
            </a:xfrm>
          </p:grpSpPr>
          <p:grpSp>
            <p:nvGrpSpPr>
              <p:cNvPr id="26" name="กลุ่ม 7">
                <a:extLst>
                  <a:ext uri="{FF2B5EF4-FFF2-40B4-BE49-F238E27FC236}">
                    <a16:creationId xmlns:a16="http://schemas.microsoft.com/office/drawing/2014/main" id="{30C28730-7CDF-4231-A774-6A7122EB4AEA}"/>
                  </a:ext>
                </a:extLst>
              </p:cNvPr>
              <p:cNvGrpSpPr/>
              <p:nvPr/>
            </p:nvGrpSpPr>
            <p:grpSpPr>
              <a:xfrm>
                <a:off x="-21226" y="4635401"/>
                <a:ext cx="5133813" cy="546911"/>
                <a:chOff x="-45702" y="6428830"/>
                <a:chExt cx="7109733" cy="450425"/>
              </a:xfrm>
            </p:grpSpPr>
            <p:sp>
              <p:nvSpPr>
                <p:cNvPr id="30" name="รูปแบบอิสระ: รูปร่าง 55">
                  <a:extLst>
                    <a:ext uri="{FF2B5EF4-FFF2-40B4-BE49-F238E27FC236}">
                      <a16:creationId xmlns:a16="http://schemas.microsoft.com/office/drawing/2014/main" id="{447532BC-F1AF-418B-B954-69A21822D4D1}"/>
                    </a:ext>
                  </a:extLst>
                </p:cNvPr>
                <p:cNvSpPr/>
                <p:nvPr/>
              </p:nvSpPr>
              <p:spPr>
                <a:xfrm>
                  <a:off x="-16309" y="6508953"/>
                  <a:ext cx="6875685" cy="339767"/>
                </a:xfrm>
                <a:custGeom>
                  <a:avLst/>
                  <a:gdLst>
                    <a:gd name="connsiteX0" fmla="*/ 0 w 6028447"/>
                    <a:gd name="connsiteY0" fmla="*/ 0 h 339767"/>
                    <a:gd name="connsiteX1" fmla="*/ 6028447 w 6028447"/>
                    <a:gd name="connsiteY1" fmla="*/ 0 h 339767"/>
                    <a:gd name="connsiteX2" fmla="*/ 5679852 w 6028447"/>
                    <a:gd name="connsiteY2" fmla="*/ 339767 h 339767"/>
                    <a:gd name="connsiteX3" fmla="*/ 0 w 6028447"/>
                    <a:gd name="connsiteY3" fmla="*/ 339767 h 339767"/>
                    <a:gd name="connsiteX4" fmla="*/ 0 w 6028447"/>
                    <a:gd name="connsiteY4" fmla="*/ 0 h 3397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028447" h="339767">
                      <a:moveTo>
                        <a:pt x="0" y="0"/>
                      </a:moveTo>
                      <a:lnTo>
                        <a:pt x="6028447" y="0"/>
                      </a:lnTo>
                      <a:lnTo>
                        <a:pt x="5679852" y="339767"/>
                      </a:lnTo>
                      <a:lnTo>
                        <a:pt x="0" y="33976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th-TH" sz="2000" dirty="0"/>
                </a:p>
              </p:txBody>
            </p:sp>
            <p:sp>
              <p:nvSpPr>
                <p:cNvPr id="31" name="รูปแบบอิสระ: รูปร่าง 50">
                  <a:extLst>
                    <a:ext uri="{FF2B5EF4-FFF2-40B4-BE49-F238E27FC236}">
                      <a16:creationId xmlns:a16="http://schemas.microsoft.com/office/drawing/2014/main" id="{72AD55B9-27A4-40A2-86AD-A09FD1FBB379}"/>
                    </a:ext>
                  </a:extLst>
                </p:cNvPr>
                <p:cNvSpPr/>
                <p:nvPr/>
              </p:nvSpPr>
              <p:spPr>
                <a:xfrm>
                  <a:off x="-45702" y="6433550"/>
                  <a:ext cx="7025615" cy="426691"/>
                </a:xfrm>
                <a:custGeom>
                  <a:avLst/>
                  <a:gdLst>
                    <a:gd name="connsiteX0" fmla="*/ 0 w 6123140"/>
                    <a:gd name="connsiteY0" fmla="*/ 0 h 426691"/>
                    <a:gd name="connsiteX1" fmla="*/ 6123140 w 6123140"/>
                    <a:gd name="connsiteY1" fmla="*/ 0 h 426691"/>
                    <a:gd name="connsiteX2" fmla="*/ 6008569 w 6123140"/>
                    <a:gd name="connsiteY2" fmla="*/ 111669 h 426691"/>
                    <a:gd name="connsiteX3" fmla="*/ 5685361 w 6123140"/>
                    <a:gd name="connsiteY3" fmla="*/ 426691 h 426691"/>
                    <a:gd name="connsiteX4" fmla="*/ 5679852 w 6123140"/>
                    <a:gd name="connsiteY4" fmla="*/ 426691 h 426691"/>
                    <a:gd name="connsiteX5" fmla="*/ 6028447 w 6123140"/>
                    <a:gd name="connsiteY5" fmla="*/ 86924 h 426691"/>
                    <a:gd name="connsiteX6" fmla="*/ 0 w 6123140"/>
                    <a:gd name="connsiteY6" fmla="*/ 86924 h 426691"/>
                    <a:gd name="connsiteX7" fmla="*/ 0 w 6123140"/>
                    <a:gd name="connsiteY7" fmla="*/ 0 h 4266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123140" h="426691">
                      <a:moveTo>
                        <a:pt x="0" y="0"/>
                      </a:moveTo>
                      <a:lnTo>
                        <a:pt x="6123140" y="0"/>
                      </a:lnTo>
                      <a:lnTo>
                        <a:pt x="6008569" y="111669"/>
                      </a:lnTo>
                      <a:lnTo>
                        <a:pt x="5685361" y="426691"/>
                      </a:lnTo>
                      <a:lnTo>
                        <a:pt x="5679852" y="426691"/>
                      </a:lnTo>
                      <a:lnTo>
                        <a:pt x="6028447" y="86924"/>
                      </a:lnTo>
                      <a:lnTo>
                        <a:pt x="0" y="8692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>
                  <a:gsLst>
                    <a:gs pos="0">
                      <a:srgbClr val="FBE4AE"/>
                    </a:gs>
                    <a:gs pos="13000">
                      <a:srgbClr val="BD922A"/>
                    </a:gs>
                    <a:gs pos="21001">
                      <a:srgbClr val="BD922A"/>
                    </a:gs>
                    <a:gs pos="63000">
                      <a:srgbClr val="FBE4AE"/>
                    </a:gs>
                    <a:gs pos="67000">
                      <a:srgbClr val="BD922A"/>
                    </a:gs>
                    <a:gs pos="69000">
                      <a:srgbClr val="835E17"/>
                    </a:gs>
                    <a:gs pos="82001">
                      <a:srgbClr val="A28949"/>
                    </a:gs>
                    <a:gs pos="100000">
                      <a:srgbClr val="FAE3B7"/>
                    </a:gs>
                  </a:gsLst>
                  <a:lin ang="0" scaled="1"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th-TH" sz="2000" dirty="0"/>
                </a:p>
              </p:txBody>
            </p:sp>
            <p:sp>
              <p:nvSpPr>
                <p:cNvPr id="32" name="รูปแบบอิสระ: รูปร่าง 49">
                  <a:extLst>
                    <a:ext uri="{FF2B5EF4-FFF2-40B4-BE49-F238E27FC236}">
                      <a16:creationId xmlns:a16="http://schemas.microsoft.com/office/drawing/2014/main" id="{0CC04605-512B-40BA-BB6C-C4CA6329F254}"/>
                    </a:ext>
                  </a:extLst>
                </p:cNvPr>
                <p:cNvSpPr/>
                <p:nvPr/>
              </p:nvSpPr>
              <p:spPr>
                <a:xfrm rot="380166">
                  <a:off x="6515308" y="6428830"/>
                  <a:ext cx="548723" cy="450425"/>
                </a:xfrm>
                <a:custGeom>
                  <a:avLst/>
                  <a:gdLst>
                    <a:gd name="connsiteX0" fmla="*/ 411471 w 524882"/>
                    <a:gd name="connsiteY0" fmla="*/ 0 h 426691"/>
                    <a:gd name="connsiteX1" fmla="*/ 524882 w 524882"/>
                    <a:gd name="connsiteY1" fmla="*/ 0 h 426691"/>
                    <a:gd name="connsiteX2" fmla="*/ 113411 w 524882"/>
                    <a:gd name="connsiteY2" fmla="*/ 426691 h 426691"/>
                    <a:gd name="connsiteX3" fmla="*/ 0 w 524882"/>
                    <a:gd name="connsiteY3" fmla="*/ 426691 h 426691"/>
                    <a:gd name="connsiteX4" fmla="*/ 411471 w 524882"/>
                    <a:gd name="connsiteY4" fmla="*/ 0 h 4266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24882" h="426691">
                      <a:moveTo>
                        <a:pt x="411471" y="0"/>
                      </a:moveTo>
                      <a:lnTo>
                        <a:pt x="524882" y="0"/>
                      </a:lnTo>
                      <a:lnTo>
                        <a:pt x="113411" y="426691"/>
                      </a:lnTo>
                      <a:lnTo>
                        <a:pt x="0" y="426691"/>
                      </a:lnTo>
                      <a:lnTo>
                        <a:pt x="411471" y="0"/>
                      </a:ln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FBE4AE"/>
                    </a:gs>
                    <a:gs pos="13000">
                      <a:srgbClr val="BD922A"/>
                    </a:gs>
                    <a:gs pos="21001">
                      <a:srgbClr val="BD922A"/>
                    </a:gs>
                    <a:gs pos="63000">
                      <a:srgbClr val="FBE4AE"/>
                    </a:gs>
                    <a:gs pos="67000">
                      <a:srgbClr val="BD922A"/>
                    </a:gs>
                    <a:gs pos="69000">
                      <a:srgbClr val="835E17"/>
                    </a:gs>
                    <a:gs pos="82001">
                      <a:srgbClr val="A28949"/>
                    </a:gs>
                    <a:gs pos="100000">
                      <a:srgbClr val="FAE3B7"/>
                    </a:gs>
                  </a:gsLst>
                  <a:path path="circle">
                    <a:fillToRect l="100000" b="100000"/>
                  </a:path>
                  <a:tileRect t="-100000" r="-100000"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th-TH" sz="2000"/>
                </a:p>
              </p:txBody>
            </p:sp>
          </p:grpSp>
          <p:grpSp>
            <p:nvGrpSpPr>
              <p:cNvPr id="27" name="กลุ่ม 4">
                <a:extLst>
                  <a:ext uri="{FF2B5EF4-FFF2-40B4-BE49-F238E27FC236}">
                    <a16:creationId xmlns:a16="http://schemas.microsoft.com/office/drawing/2014/main" id="{33080593-C486-4A4E-A259-28A964353B4D}"/>
                  </a:ext>
                </a:extLst>
              </p:cNvPr>
              <p:cNvGrpSpPr/>
              <p:nvPr/>
            </p:nvGrpSpPr>
            <p:grpSpPr>
              <a:xfrm>
                <a:off x="7524888" y="4621292"/>
                <a:ext cx="1619113" cy="531030"/>
                <a:chOff x="9543115" y="6415804"/>
                <a:chExt cx="2661401" cy="453428"/>
              </a:xfrm>
            </p:grpSpPr>
            <p:sp>
              <p:nvSpPr>
                <p:cNvPr id="28" name="รูปแบบอิสระ: รูปร่าง 38">
                  <a:extLst>
                    <a:ext uri="{FF2B5EF4-FFF2-40B4-BE49-F238E27FC236}">
                      <a16:creationId xmlns:a16="http://schemas.microsoft.com/office/drawing/2014/main" id="{18287458-5345-45BB-A7B2-0AE1DDE4E433}"/>
                    </a:ext>
                  </a:extLst>
                </p:cNvPr>
                <p:cNvSpPr/>
                <p:nvPr/>
              </p:nvSpPr>
              <p:spPr>
                <a:xfrm>
                  <a:off x="9543115" y="6415804"/>
                  <a:ext cx="2661398" cy="441288"/>
                </a:xfrm>
                <a:custGeom>
                  <a:avLst/>
                  <a:gdLst>
                    <a:gd name="connsiteX0" fmla="*/ 437779 w 1373020"/>
                    <a:gd name="connsiteY0" fmla="*/ 0 h 426691"/>
                    <a:gd name="connsiteX1" fmla="*/ 1373020 w 1373020"/>
                    <a:gd name="connsiteY1" fmla="*/ 0 h 426691"/>
                    <a:gd name="connsiteX2" fmla="*/ 1373020 w 1373020"/>
                    <a:gd name="connsiteY2" fmla="*/ 426691 h 426691"/>
                    <a:gd name="connsiteX3" fmla="*/ 0 w 1373020"/>
                    <a:gd name="connsiteY3" fmla="*/ 426691 h 426691"/>
                    <a:gd name="connsiteX4" fmla="*/ 323208 w 1373020"/>
                    <a:gd name="connsiteY4" fmla="*/ 111669 h 426691"/>
                    <a:gd name="connsiteX5" fmla="*/ 437779 w 1373020"/>
                    <a:gd name="connsiteY5" fmla="*/ 0 h 4266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73020" h="426691">
                      <a:moveTo>
                        <a:pt x="437779" y="0"/>
                      </a:moveTo>
                      <a:lnTo>
                        <a:pt x="1373020" y="0"/>
                      </a:lnTo>
                      <a:lnTo>
                        <a:pt x="1373020" y="426691"/>
                      </a:lnTo>
                      <a:lnTo>
                        <a:pt x="0" y="426691"/>
                      </a:lnTo>
                      <a:lnTo>
                        <a:pt x="323208" y="111669"/>
                      </a:lnTo>
                      <a:lnTo>
                        <a:pt x="437779" y="0"/>
                      </a:lnTo>
                      <a:close/>
                    </a:path>
                  </a:pathLst>
                </a:custGeom>
                <a:gradFill>
                  <a:gsLst>
                    <a:gs pos="0">
                      <a:srgbClr val="FBE4AE"/>
                    </a:gs>
                    <a:gs pos="13000">
                      <a:srgbClr val="BD922A"/>
                    </a:gs>
                    <a:gs pos="21001">
                      <a:srgbClr val="BD922A"/>
                    </a:gs>
                    <a:gs pos="63000">
                      <a:srgbClr val="FBE4AE"/>
                    </a:gs>
                    <a:gs pos="67000">
                      <a:srgbClr val="BD922A"/>
                    </a:gs>
                    <a:gs pos="69000">
                      <a:srgbClr val="835E17"/>
                    </a:gs>
                    <a:gs pos="82001">
                      <a:srgbClr val="A28949"/>
                    </a:gs>
                    <a:gs pos="100000">
                      <a:srgbClr val="FAE3B7"/>
                    </a:gs>
                  </a:gsLst>
                  <a:lin ang="0" scaled="1"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th-TH" sz="2000"/>
                </a:p>
              </p:txBody>
            </p:sp>
            <p:sp>
              <p:nvSpPr>
                <p:cNvPr id="29" name="รูปแบบอิสระ: รูปร่าง 31">
                  <a:extLst>
                    <a:ext uri="{FF2B5EF4-FFF2-40B4-BE49-F238E27FC236}">
                      <a16:creationId xmlns:a16="http://schemas.microsoft.com/office/drawing/2014/main" id="{CB515603-CB57-4A48-B8A7-C4BD2C469F4B}"/>
                    </a:ext>
                  </a:extLst>
                </p:cNvPr>
                <p:cNvSpPr/>
                <p:nvPr/>
              </p:nvSpPr>
              <p:spPr>
                <a:xfrm>
                  <a:off x="9543115" y="6510930"/>
                  <a:ext cx="2661401" cy="358302"/>
                </a:xfrm>
                <a:custGeom>
                  <a:avLst/>
                  <a:gdLst>
                    <a:gd name="connsiteX0" fmla="*/ 349528 w 1399340"/>
                    <a:gd name="connsiteY0" fmla="*/ 0 h 340675"/>
                    <a:gd name="connsiteX1" fmla="*/ 1399340 w 1399340"/>
                    <a:gd name="connsiteY1" fmla="*/ 0 h 340675"/>
                    <a:gd name="connsiteX2" fmla="*/ 1399340 w 1399340"/>
                    <a:gd name="connsiteY2" fmla="*/ 340675 h 340675"/>
                    <a:gd name="connsiteX3" fmla="*/ 0 w 1399340"/>
                    <a:gd name="connsiteY3" fmla="*/ 340675 h 340675"/>
                    <a:gd name="connsiteX4" fmla="*/ 349528 w 1399340"/>
                    <a:gd name="connsiteY4" fmla="*/ 0 h 3406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99340" h="340675">
                      <a:moveTo>
                        <a:pt x="349528" y="0"/>
                      </a:moveTo>
                      <a:lnTo>
                        <a:pt x="1399340" y="0"/>
                      </a:lnTo>
                      <a:lnTo>
                        <a:pt x="1399340" y="340675"/>
                      </a:lnTo>
                      <a:lnTo>
                        <a:pt x="0" y="340675"/>
                      </a:lnTo>
                      <a:lnTo>
                        <a:pt x="349528" y="0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th-TH" sz="2000"/>
                </a:p>
              </p:txBody>
            </p:sp>
          </p:grpSp>
        </p:grpSp>
        <p:pic>
          <p:nvPicPr>
            <p:cNvPr id="19" name="Picture 23">
              <a:extLst>
                <a:ext uri="{FF2B5EF4-FFF2-40B4-BE49-F238E27FC236}">
                  <a16:creationId xmlns:a16="http://schemas.microsoft.com/office/drawing/2014/main" id="{A9FCDA38-8F0B-49DF-8F2E-B899B1F3623D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699853" y="5264104"/>
              <a:ext cx="625615" cy="408428"/>
            </a:xfrm>
            <a:prstGeom prst="rect">
              <a:avLst/>
            </a:prstGeom>
          </p:spPr>
        </p:pic>
        <p:pic>
          <p:nvPicPr>
            <p:cNvPr id="20" name="Picture 24">
              <a:extLst>
                <a:ext uri="{FF2B5EF4-FFF2-40B4-BE49-F238E27FC236}">
                  <a16:creationId xmlns:a16="http://schemas.microsoft.com/office/drawing/2014/main" id="{199745AA-CFB3-443D-A566-E11575BA5223}"/>
                </a:ext>
              </a:extLst>
            </p:cNvPr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440755" y="5252961"/>
              <a:ext cx="384697" cy="433336"/>
            </a:xfrm>
            <a:prstGeom prst="rect">
              <a:avLst/>
            </a:prstGeom>
          </p:spPr>
        </p:pic>
        <p:pic>
          <p:nvPicPr>
            <p:cNvPr id="21" name="Picture 35">
              <a:extLst>
                <a:ext uri="{FF2B5EF4-FFF2-40B4-BE49-F238E27FC236}">
                  <a16:creationId xmlns:a16="http://schemas.microsoft.com/office/drawing/2014/main" id="{9584FECB-F937-4F01-8CDD-C92F98A2F1BC}"/>
                </a:ext>
              </a:extLst>
            </p:cNvPr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882063" y="5338458"/>
              <a:ext cx="373365" cy="309768"/>
            </a:xfrm>
            <a:prstGeom prst="rect">
              <a:avLst/>
            </a:prstGeom>
          </p:spPr>
        </p:pic>
        <p:pic>
          <p:nvPicPr>
            <p:cNvPr id="23" name="Picture 36">
              <a:extLst>
                <a:ext uri="{FF2B5EF4-FFF2-40B4-BE49-F238E27FC236}">
                  <a16:creationId xmlns:a16="http://schemas.microsoft.com/office/drawing/2014/main" id="{62FFD426-AD6C-47DA-99D3-A7217E240C18}"/>
                </a:ext>
              </a:extLst>
            </p:cNvPr>
            <p:cNvPicPr>
              <a:picLocks noChangeAspect="1"/>
            </p:cNvPicPr>
            <p:nvPr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345100" y="5340250"/>
              <a:ext cx="281130" cy="303691"/>
            </a:xfrm>
            <a:prstGeom prst="rect">
              <a:avLst/>
            </a:prstGeom>
          </p:spPr>
        </p:pic>
        <p:pic>
          <p:nvPicPr>
            <p:cNvPr id="24" name="Picture 2" descr="C:\Users\Administrator\Desktop\change for good.png"/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606130" y="5281839"/>
              <a:ext cx="890907" cy="501037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25" name="รูปแบบอิสระ: รูปร่าง 49">
              <a:extLst>
                <a:ext uri="{FF2B5EF4-FFF2-40B4-BE49-F238E27FC236}">
                  <a16:creationId xmlns:a16="http://schemas.microsoft.com/office/drawing/2014/main" id="{0CC04605-512B-40BA-BB6C-C4CA6329F254}"/>
                </a:ext>
              </a:extLst>
            </p:cNvPr>
            <p:cNvSpPr/>
            <p:nvPr/>
          </p:nvSpPr>
          <p:spPr>
            <a:xfrm rot="1816843">
              <a:off x="8384884" y="5134125"/>
              <a:ext cx="366819" cy="715174"/>
            </a:xfrm>
            <a:custGeom>
              <a:avLst/>
              <a:gdLst>
                <a:gd name="connsiteX0" fmla="*/ 411471 w 524882"/>
                <a:gd name="connsiteY0" fmla="*/ 0 h 426691"/>
                <a:gd name="connsiteX1" fmla="*/ 524882 w 524882"/>
                <a:gd name="connsiteY1" fmla="*/ 0 h 426691"/>
                <a:gd name="connsiteX2" fmla="*/ 113411 w 524882"/>
                <a:gd name="connsiteY2" fmla="*/ 426691 h 426691"/>
                <a:gd name="connsiteX3" fmla="*/ 0 w 524882"/>
                <a:gd name="connsiteY3" fmla="*/ 426691 h 426691"/>
                <a:gd name="connsiteX4" fmla="*/ 411471 w 524882"/>
                <a:gd name="connsiteY4" fmla="*/ 0 h 426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4882" h="426691">
                  <a:moveTo>
                    <a:pt x="411471" y="0"/>
                  </a:moveTo>
                  <a:lnTo>
                    <a:pt x="524882" y="0"/>
                  </a:lnTo>
                  <a:lnTo>
                    <a:pt x="113411" y="426691"/>
                  </a:lnTo>
                  <a:lnTo>
                    <a:pt x="0" y="426691"/>
                  </a:lnTo>
                  <a:lnTo>
                    <a:pt x="411471" y="0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BE4AE"/>
                </a:gs>
                <a:gs pos="13000">
                  <a:srgbClr val="BD922A"/>
                </a:gs>
                <a:gs pos="21001">
                  <a:srgbClr val="BD922A"/>
                </a:gs>
                <a:gs pos="63000">
                  <a:srgbClr val="FBE4AE"/>
                </a:gs>
                <a:gs pos="67000">
                  <a:srgbClr val="BD922A"/>
                </a:gs>
                <a:gs pos="69000">
                  <a:srgbClr val="835E17"/>
                </a:gs>
                <a:gs pos="82001">
                  <a:srgbClr val="A28949"/>
                </a:gs>
                <a:gs pos="100000">
                  <a:srgbClr val="FAE3B7"/>
                </a:gs>
              </a:gsLst>
              <a:path path="circle">
                <a:fillToRect l="100000" b="100000"/>
              </a:path>
              <a:tileRect t="-100000" r="-10000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th-TH" sz="2000"/>
            </a:p>
          </p:txBody>
        </p:sp>
      </p:grpSp>
      <p:sp>
        <p:nvSpPr>
          <p:cNvPr id="33" name="TextBox 7"/>
          <p:cNvSpPr txBox="1"/>
          <p:nvPr/>
        </p:nvSpPr>
        <p:spPr>
          <a:xfrm>
            <a:off x="216981" y="5442506"/>
            <a:ext cx="5166910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th-TH" sz="1000" b="1" dirty="0">
                <a:solidFill>
                  <a:schemeClr val="bg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เศรษฐกิจฐานรากมั่นคง ชุมชนเข้มแข็งอย่างยั่งยืน ด้วยหลักปรัชญาของเศรษฐกิจพอเพียง</a:t>
            </a:r>
          </a:p>
        </p:txBody>
      </p:sp>
      <p:sp>
        <p:nvSpPr>
          <p:cNvPr id="34" name="กล่องข้อความ 8">
            <a:extLst>
              <a:ext uri="{FF2B5EF4-FFF2-40B4-BE49-F238E27FC236}">
                <a16:creationId xmlns:a16="http://schemas.microsoft.com/office/drawing/2014/main" id="{BF84CABE-5C70-4013-8958-0D4F9CD0D474}"/>
              </a:ext>
            </a:extLst>
          </p:cNvPr>
          <p:cNvSpPr txBox="1"/>
          <p:nvPr/>
        </p:nvSpPr>
        <p:spPr>
          <a:xfrm>
            <a:off x="7676272" y="32100"/>
            <a:ext cx="2493196" cy="5262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ct val="120000"/>
              </a:lnSpc>
            </a:pPr>
            <a:r>
              <a:rPr lang="en-US" sz="12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60 </a:t>
            </a:r>
            <a:r>
              <a:rPr lang="th-TH" sz="12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ปี กรมการพัฒนาชุมชน</a:t>
            </a:r>
          </a:p>
          <a:p>
            <a:pPr>
              <a:lnSpc>
                <a:spcPct val="120000"/>
              </a:lnSpc>
            </a:pPr>
            <a:r>
              <a:rPr lang="th-TH" sz="12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สร้างสรรค์ชุมชน สร้างคน สร้างชาติ</a:t>
            </a:r>
            <a:endParaRPr lang="en-US" sz="1200" b="1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hulabhorn Likit Text" panose="00000500000000000000" pitchFamily="50" charset="-34"/>
              <a:cs typeface="Chulabhorn Likit Text" panose="00000500000000000000" pitchFamily="50" charset="-34"/>
            </a:endParaRPr>
          </a:p>
        </p:txBody>
      </p:sp>
      <p:sp>
        <p:nvSpPr>
          <p:cNvPr id="7" name="สี่เหลี่ยมผืนผ้า: มุมมน 24">
            <a:extLst>
              <a:ext uri="{FF2B5EF4-FFF2-40B4-BE49-F238E27FC236}">
                <a16:creationId xmlns:a16="http://schemas.microsoft.com/office/drawing/2014/main" id="{D992C9EC-F489-4262-8A24-43469489E10F}"/>
              </a:ext>
            </a:extLst>
          </p:cNvPr>
          <p:cNvSpPr/>
          <p:nvPr/>
        </p:nvSpPr>
        <p:spPr>
          <a:xfrm>
            <a:off x="216981" y="-17491"/>
            <a:ext cx="10160000" cy="696408"/>
          </a:xfrm>
          <a:prstGeom prst="roundRect">
            <a:avLst/>
          </a:prstGeom>
          <a:noFill/>
          <a:ln>
            <a:noFill/>
          </a:ln>
          <a:scene3d>
            <a:camera prst="orthographicFront"/>
            <a:lightRig rig="threePt" dir="t"/>
          </a:scene3d>
          <a:sp3d>
            <a:bevelT w="139700" h="139700" prst="divot"/>
          </a:sp3d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rtlCol="0" anchor="t"/>
          <a:lstStyle/>
          <a:p>
            <a:pPr>
              <a:lnSpc>
                <a:spcPct val="120000"/>
              </a:lnSpc>
            </a:pPr>
            <a:r>
              <a:rPr lang="th-TH" sz="1200" b="1" dirty="0" smtClean="0">
                <a:solidFill>
                  <a:schemeClr val="bg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4.6 </a:t>
            </a:r>
            <a:r>
              <a:rPr lang="th-TH" sz="1200" b="1" dirty="0">
                <a:solidFill>
                  <a:schemeClr val="bg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รายงานผลการดำเนินงานตามประกาศคณะกรรมการบริหารกองทุนพัฒนาบทบาท</a:t>
            </a:r>
            <a:r>
              <a:rPr lang="th-TH" sz="1200" b="1" dirty="0" smtClean="0">
                <a:solidFill>
                  <a:schemeClr val="bg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สตรี</a:t>
            </a:r>
            <a:br>
              <a:rPr lang="th-TH" sz="1200" b="1" dirty="0" smtClean="0">
                <a:solidFill>
                  <a:schemeClr val="bg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</a:br>
            <a:r>
              <a:rPr lang="th-TH" sz="1200" b="1" dirty="0" smtClean="0">
                <a:solidFill>
                  <a:schemeClr val="bg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ให้</a:t>
            </a:r>
            <a:r>
              <a:rPr lang="th-TH" sz="1200" b="1" dirty="0">
                <a:solidFill>
                  <a:schemeClr val="bg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ความช่วยเหลือและบรรเทาความเดือดร้อนให้แก่ลูกหนี้</a:t>
            </a:r>
          </a:p>
          <a:p>
            <a:pPr algn="ctr">
              <a:lnSpc>
                <a:spcPct val="120000"/>
              </a:lnSpc>
            </a:pPr>
            <a:endParaRPr lang="en-GB" sz="1600" b="1" dirty="0">
              <a:ln>
                <a:solidFill>
                  <a:schemeClr val="tx1"/>
                </a:solidFill>
              </a:ln>
              <a:solidFill>
                <a:schemeClr val="tx1"/>
              </a:solidFill>
              <a:latin typeface="Chulabhorn Likit Text" panose="00000500000000000000" pitchFamily="50" charset="-34"/>
              <a:cs typeface="Chulabhorn Likit Text" panose="00000500000000000000" pitchFamily="50" charset="-34"/>
            </a:endParaRPr>
          </a:p>
        </p:txBody>
      </p:sp>
      <p:sp>
        <p:nvSpPr>
          <p:cNvPr id="35" name="สี่เหลี่ยมผืนผ้ามุมมน 189"/>
          <p:cNvSpPr/>
          <p:nvPr/>
        </p:nvSpPr>
        <p:spPr>
          <a:xfrm>
            <a:off x="6051583" y="2130758"/>
            <a:ext cx="2984698" cy="358048"/>
          </a:xfrm>
          <a:prstGeom prst="roundRect">
            <a:avLst/>
          </a:prstGeom>
          <a:solidFill>
            <a:srgbClr val="D0CFED">
              <a:alpha val="69804"/>
            </a:srgbClr>
          </a:solidFill>
          <a:ln>
            <a:noFill/>
          </a:ln>
          <a:scene3d>
            <a:camera prst="orthographicFront"/>
            <a:lightRig rig="threePt" dir="t"/>
          </a:scene3d>
          <a:sp3d>
            <a:bevelT w="165100" prst="coolSlant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th-TH" sz="1400" b="1" dirty="0">
                <a:solidFill>
                  <a:schemeClr val="tx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ข้อมูล </a:t>
            </a:r>
            <a:r>
              <a:rPr lang="th-TH" sz="1400" b="1" dirty="0" smtClean="0">
                <a:solidFill>
                  <a:schemeClr val="tx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ณ วันที่ 12 พฤษภาคม  </a:t>
            </a:r>
            <a:r>
              <a:rPr lang="th-TH" sz="1400" b="1" dirty="0">
                <a:solidFill>
                  <a:schemeClr val="tx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2566</a:t>
            </a:r>
          </a:p>
        </p:txBody>
      </p:sp>
      <p:graphicFrame>
        <p:nvGraphicFramePr>
          <p:cNvPr id="38" name="Table 5">
            <a:extLst>
              <a:ext uri="{FF2B5EF4-FFF2-40B4-BE49-F238E27FC236}">
                <a16:creationId xmlns:a16="http://schemas.microsoft.com/office/drawing/2014/main" id="{77080724-0CAC-EE56-183D-5B239514B667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01659026"/>
              </p:ext>
            </p:extLst>
          </p:nvPr>
        </p:nvGraphicFramePr>
        <p:xfrm>
          <a:off x="1435940" y="2584400"/>
          <a:ext cx="7465808" cy="970364"/>
        </p:xfrm>
        <a:graphic>
          <a:graphicData uri="http://schemas.openxmlformats.org/drawingml/2006/table">
            <a:tbl>
              <a:tblPr firstRow="1" firstCol="1" bandRow="1">
                <a:tableStyleId>{7DF18680-E054-41AD-8BC1-D1AEF772440D}</a:tableStyleId>
              </a:tblPr>
              <a:tblGrid>
                <a:gridCol w="3732904">
                  <a:extLst>
                    <a:ext uri="{9D8B030D-6E8A-4147-A177-3AD203B41FA5}">
                      <a16:colId xmlns:a16="http://schemas.microsoft.com/office/drawing/2014/main" val="2283681804"/>
                    </a:ext>
                  </a:extLst>
                </a:gridCol>
                <a:gridCol w="3732904">
                  <a:extLst>
                    <a:ext uri="{9D8B030D-6E8A-4147-A177-3AD203B41FA5}">
                      <a16:colId xmlns:a16="http://schemas.microsoft.com/office/drawing/2014/main" val="2764421394"/>
                    </a:ext>
                  </a:extLst>
                </a:gridCol>
              </a:tblGrid>
              <a:tr h="485182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1000"/>
                        </a:spcAft>
                      </a:pPr>
                      <a:r>
                        <a:rPr lang="th-TH" sz="1800" b="1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ลูกหนี้ขอเข้าร่วมมาตรการ (โครงการ)</a:t>
                      </a:r>
                      <a:endParaRPr lang="en-US" sz="1800" b="1" dirty="0">
                        <a:solidFill>
                          <a:schemeClr val="tx1"/>
                        </a:solidFill>
                        <a:effectLst/>
                        <a:latin typeface="Chulabhorn Likit Text" panose="00000500000000000000" pitchFamily="50" charset="-34"/>
                        <a:ea typeface="Calibri" panose="020F0502020204030204" pitchFamily="34" charset="0"/>
                        <a:cs typeface="Chulabhorn Likit Text" panose="00000500000000000000" pitchFamily="50" charset="-34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1000"/>
                        </a:spcAft>
                      </a:pPr>
                      <a:r>
                        <a:rPr lang="th-TH" sz="1800" b="1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จำนวนเงินที่ได้รับชำระคืน (บาท)</a:t>
                      </a:r>
                      <a:endParaRPr lang="en-US" sz="1800" b="1" dirty="0">
                        <a:solidFill>
                          <a:schemeClr val="tx1"/>
                        </a:solidFill>
                        <a:effectLst/>
                        <a:latin typeface="Chulabhorn Likit Text" panose="00000500000000000000" pitchFamily="50" charset="-34"/>
                        <a:ea typeface="Calibri" panose="020F0502020204030204" pitchFamily="34" charset="0"/>
                        <a:cs typeface="Chulabhorn Likit Text" panose="00000500000000000000" pitchFamily="50" charset="-34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8902492"/>
                  </a:ext>
                </a:extLst>
              </a:tr>
              <a:tr h="485182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1000"/>
                        </a:spcAft>
                      </a:pPr>
                      <a:r>
                        <a:rPr lang="th-TH" sz="1800" b="1" dirty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ea typeface="Calibri" panose="020F0502020204030204" pitchFamily="34" charset="0"/>
                          <a:cs typeface="Chulabhorn Likit Text" panose="00000500000000000000" pitchFamily="50" charset="-34"/>
                        </a:rPr>
                        <a:t>1,658</a:t>
                      </a:r>
                      <a:endParaRPr lang="en-US" sz="1800" b="1" dirty="0">
                        <a:solidFill>
                          <a:schemeClr val="tx1"/>
                        </a:solidFill>
                        <a:effectLst/>
                        <a:latin typeface="Chulabhorn Likit Text" panose="00000500000000000000" pitchFamily="50" charset="-34"/>
                        <a:ea typeface="Calibri" panose="020F0502020204030204" pitchFamily="34" charset="0"/>
                        <a:cs typeface="Chulabhorn Likit Text" panose="00000500000000000000" pitchFamily="50" charset="-34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1000"/>
                        </a:spcAft>
                      </a:pPr>
                      <a:r>
                        <a:rPr lang="en-US" sz="1800" b="1" dirty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ea typeface="Calibri" panose="020F0502020204030204" pitchFamily="34" charset="0"/>
                          <a:cs typeface="Chulabhorn Likit Text" panose="00000500000000000000" pitchFamily="50" charset="-34"/>
                        </a:rPr>
                        <a:t>19,615,790.08</a:t>
                      </a:r>
                      <a:endParaRPr lang="en-US" sz="1800" b="1" dirty="0">
                        <a:solidFill>
                          <a:schemeClr val="tx1"/>
                        </a:solidFill>
                        <a:effectLst/>
                        <a:latin typeface="Chulabhorn Likit Text" panose="00000500000000000000" pitchFamily="50" charset="-34"/>
                        <a:ea typeface="Calibri" panose="020F0502020204030204" pitchFamily="34" charset="0"/>
                        <a:cs typeface="Chulabhorn Likit Text" panose="00000500000000000000" pitchFamily="50" charset="-34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4435752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178320233"/>
      </p:ext>
    </p:extLst>
  </p:cSld>
  <p:clrMapOvr>
    <a:masterClrMapping/>
  </p:clrMapOvr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3" name="แผนภูมิ 12">
            <a:extLst>
              <a:ext uri="{FF2B5EF4-FFF2-40B4-BE49-F238E27FC236}">
                <a16:creationId xmlns:a16="http://schemas.microsoft.com/office/drawing/2014/main" id="{0C0900E2-8509-616E-9E09-76A79C7E3194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798132565"/>
              </p:ext>
            </p:extLst>
          </p:nvPr>
        </p:nvGraphicFramePr>
        <p:xfrm>
          <a:off x="284843" y="1471357"/>
          <a:ext cx="9590314" cy="379387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pSp>
        <p:nvGrpSpPr>
          <p:cNvPr id="14" name="Group 13"/>
          <p:cNvGrpSpPr/>
          <p:nvPr/>
        </p:nvGrpSpPr>
        <p:grpSpPr>
          <a:xfrm>
            <a:off x="-23583" y="5154909"/>
            <a:ext cx="10183585" cy="694389"/>
            <a:chOff x="-23583" y="5134125"/>
            <a:chExt cx="10183585" cy="715174"/>
          </a:xfrm>
        </p:grpSpPr>
        <p:grpSp>
          <p:nvGrpSpPr>
            <p:cNvPr id="16" name="กลุ่ม 1">
              <a:extLst>
                <a:ext uri="{FF2B5EF4-FFF2-40B4-BE49-F238E27FC236}">
                  <a16:creationId xmlns:a16="http://schemas.microsoft.com/office/drawing/2014/main" id="{58DAA6D8-19A9-434E-BD10-9F227ECAADEE}"/>
                </a:ext>
              </a:extLst>
            </p:cNvPr>
            <p:cNvGrpSpPr/>
            <p:nvPr/>
          </p:nvGrpSpPr>
          <p:grpSpPr>
            <a:xfrm>
              <a:off x="-23583" y="5274993"/>
              <a:ext cx="10183585" cy="470079"/>
              <a:chOff x="-21226" y="4621292"/>
              <a:chExt cx="9165227" cy="561020"/>
            </a:xfrm>
          </p:grpSpPr>
          <p:grpSp>
            <p:nvGrpSpPr>
              <p:cNvPr id="23" name="กลุ่ม 7">
                <a:extLst>
                  <a:ext uri="{FF2B5EF4-FFF2-40B4-BE49-F238E27FC236}">
                    <a16:creationId xmlns:a16="http://schemas.microsoft.com/office/drawing/2014/main" id="{30C28730-7CDF-4231-A774-6A7122EB4AEA}"/>
                  </a:ext>
                </a:extLst>
              </p:cNvPr>
              <p:cNvGrpSpPr/>
              <p:nvPr/>
            </p:nvGrpSpPr>
            <p:grpSpPr>
              <a:xfrm>
                <a:off x="-21226" y="4635401"/>
                <a:ext cx="5133813" cy="546911"/>
                <a:chOff x="-45702" y="6428830"/>
                <a:chExt cx="7109733" cy="450425"/>
              </a:xfrm>
            </p:grpSpPr>
            <p:sp>
              <p:nvSpPr>
                <p:cNvPr id="27" name="รูปแบบอิสระ: รูปร่าง 55">
                  <a:extLst>
                    <a:ext uri="{FF2B5EF4-FFF2-40B4-BE49-F238E27FC236}">
                      <a16:creationId xmlns:a16="http://schemas.microsoft.com/office/drawing/2014/main" id="{447532BC-F1AF-418B-B954-69A21822D4D1}"/>
                    </a:ext>
                  </a:extLst>
                </p:cNvPr>
                <p:cNvSpPr/>
                <p:nvPr/>
              </p:nvSpPr>
              <p:spPr>
                <a:xfrm>
                  <a:off x="-16309" y="6508953"/>
                  <a:ext cx="6875685" cy="339767"/>
                </a:xfrm>
                <a:custGeom>
                  <a:avLst/>
                  <a:gdLst>
                    <a:gd name="connsiteX0" fmla="*/ 0 w 6028447"/>
                    <a:gd name="connsiteY0" fmla="*/ 0 h 339767"/>
                    <a:gd name="connsiteX1" fmla="*/ 6028447 w 6028447"/>
                    <a:gd name="connsiteY1" fmla="*/ 0 h 339767"/>
                    <a:gd name="connsiteX2" fmla="*/ 5679852 w 6028447"/>
                    <a:gd name="connsiteY2" fmla="*/ 339767 h 339767"/>
                    <a:gd name="connsiteX3" fmla="*/ 0 w 6028447"/>
                    <a:gd name="connsiteY3" fmla="*/ 339767 h 339767"/>
                    <a:gd name="connsiteX4" fmla="*/ 0 w 6028447"/>
                    <a:gd name="connsiteY4" fmla="*/ 0 h 3397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028447" h="339767">
                      <a:moveTo>
                        <a:pt x="0" y="0"/>
                      </a:moveTo>
                      <a:lnTo>
                        <a:pt x="6028447" y="0"/>
                      </a:lnTo>
                      <a:lnTo>
                        <a:pt x="5679852" y="339767"/>
                      </a:lnTo>
                      <a:lnTo>
                        <a:pt x="0" y="33976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th-TH" sz="2000" dirty="0"/>
                </a:p>
              </p:txBody>
            </p:sp>
            <p:sp>
              <p:nvSpPr>
                <p:cNvPr id="28" name="รูปแบบอิสระ: รูปร่าง 50">
                  <a:extLst>
                    <a:ext uri="{FF2B5EF4-FFF2-40B4-BE49-F238E27FC236}">
                      <a16:creationId xmlns:a16="http://schemas.microsoft.com/office/drawing/2014/main" id="{72AD55B9-27A4-40A2-86AD-A09FD1FBB379}"/>
                    </a:ext>
                  </a:extLst>
                </p:cNvPr>
                <p:cNvSpPr/>
                <p:nvPr/>
              </p:nvSpPr>
              <p:spPr>
                <a:xfrm>
                  <a:off x="-45702" y="6433550"/>
                  <a:ext cx="7025615" cy="426691"/>
                </a:xfrm>
                <a:custGeom>
                  <a:avLst/>
                  <a:gdLst>
                    <a:gd name="connsiteX0" fmla="*/ 0 w 6123140"/>
                    <a:gd name="connsiteY0" fmla="*/ 0 h 426691"/>
                    <a:gd name="connsiteX1" fmla="*/ 6123140 w 6123140"/>
                    <a:gd name="connsiteY1" fmla="*/ 0 h 426691"/>
                    <a:gd name="connsiteX2" fmla="*/ 6008569 w 6123140"/>
                    <a:gd name="connsiteY2" fmla="*/ 111669 h 426691"/>
                    <a:gd name="connsiteX3" fmla="*/ 5685361 w 6123140"/>
                    <a:gd name="connsiteY3" fmla="*/ 426691 h 426691"/>
                    <a:gd name="connsiteX4" fmla="*/ 5679852 w 6123140"/>
                    <a:gd name="connsiteY4" fmla="*/ 426691 h 426691"/>
                    <a:gd name="connsiteX5" fmla="*/ 6028447 w 6123140"/>
                    <a:gd name="connsiteY5" fmla="*/ 86924 h 426691"/>
                    <a:gd name="connsiteX6" fmla="*/ 0 w 6123140"/>
                    <a:gd name="connsiteY6" fmla="*/ 86924 h 426691"/>
                    <a:gd name="connsiteX7" fmla="*/ 0 w 6123140"/>
                    <a:gd name="connsiteY7" fmla="*/ 0 h 4266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123140" h="426691">
                      <a:moveTo>
                        <a:pt x="0" y="0"/>
                      </a:moveTo>
                      <a:lnTo>
                        <a:pt x="6123140" y="0"/>
                      </a:lnTo>
                      <a:lnTo>
                        <a:pt x="6008569" y="111669"/>
                      </a:lnTo>
                      <a:lnTo>
                        <a:pt x="5685361" y="426691"/>
                      </a:lnTo>
                      <a:lnTo>
                        <a:pt x="5679852" y="426691"/>
                      </a:lnTo>
                      <a:lnTo>
                        <a:pt x="6028447" y="86924"/>
                      </a:lnTo>
                      <a:lnTo>
                        <a:pt x="0" y="8692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>
                  <a:gsLst>
                    <a:gs pos="0">
                      <a:srgbClr val="FBE4AE"/>
                    </a:gs>
                    <a:gs pos="13000">
                      <a:srgbClr val="BD922A"/>
                    </a:gs>
                    <a:gs pos="21001">
                      <a:srgbClr val="BD922A"/>
                    </a:gs>
                    <a:gs pos="63000">
                      <a:srgbClr val="FBE4AE"/>
                    </a:gs>
                    <a:gs pos="67000">
                      <a:srgbClr val="BD922A"/>
                    </a:gs>
                    <a:gs pos="69000">
                      <a:srgbClr val="835E17"/>
                    </a:gs>
                    <a:gs pos="82001">
                      <a:srgbClr val="A28949"/>
                    </a:gs>
                    <a:gs pos="100000">
                      <a:srgbClr val="FAE3B7"/>
                    </a:gs>
                  </a:gsLst>
                  <a:lin ang="0" scaled="1"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th-TH" sz="2000" dirty="0"/>
                </a:p>
              </p:txBody>
            </p:sp>
            <p:sp>
              <p:nvSpPr>
                <p:cNvPr id="29" name="รูปแบบอิสระ: รูปร่าง 49">
                  <a:extLst>
                    <a:ext uri="{FF2B5EF4-FFF2-40B4-BE49-F238E27FC236}">
                      <a16:creationId xmlns:a16="http://schemas.microsoft.com/office/drawing/2014/main" id="{0CC04605-512B-40BA-BB6C-C4CA6329F254}"/>
                    </a:ext>
                  </a:extLst>
                </p:cNvPr>
                <p:cNvSpPr/>
                <p:nvPr/>
              </p:nvSpPr>
              <p:spPr>
                <a:xfrm rot="380166">
                  <a:off x="6515308" y="6428830"/>
                  <a:ext cx="548723" cy="450425"/>
                </a:xfrm>
                <a:custGeom>
                  <a:avLst/>
                  <a:gdLst>
                    <a:gd name="connsiteX0" fmla="*/ 411471 w 524882"/>
                    <a:gd name="connsiteY0" fmla="*/ 0 h 426691"/>
                    <a:gd name="connsiteX1" fmla="*/ 524882 w 524882"/>
                    <a:gd name="connsiteY1" fmla="*/ 0 h 426691"/>
                    <a:gd name="connsiteX2" fmla="*/ 113411 w 524882"/>
                    <a:gd name="connsiteY2" fmla="*/ 426691 h 426691"/>
                    <a:gd name="connsiteX3" fmla="*/ 0 w 524882"/>
                    <a:gd name="connsiteY3" fmla="*/ 426691 h 426691"/>
                    <a:gd name="connsiteX4" fmla="*/ 411471 w 524882"/>
                    <a:gd name="connsiteY4" fmla="*/ 0 h 4266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24882" h="426691">
                      <a:moveTo>
                        <a:pt x="411471" y="0"/>
                      </a:moveTo>
                      <a:lnTo>
                        <a:pt x="524882" y="0"/>
                      </a:lnTo>
                      <a:lnTo>
                        <a:pt x="113411" y="426691"/>
                      </a:lnTo>
                      <a:lnTo>
                        <a:pt x="0" y="426691"/>
                      </a:lnTo>
                      <a:lnTo>
                        <a:pt x="411471" y="0"/>
                      </a:ln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FBE4AE"/>
                    </a:gs>
                    <a:gs pos="13000">
                      <a:srgbClr val="BD922A"/>
                    </a:gs>
                    <a:gs pos="21001">
                      <a:srgbClr val="BD922A"/>
                    </a:gs>
                    <a:gs pos="63000">
                      <a:srgbClr val="FBE4AE"/>
                    </a:gs>
                    <a:gs pos="67000">
                      <a:srgbClr val="BD922A"/>
                    </a:gs>
                    <a:gs pos="69000">
                      <a:srgbClr val="835E17"/>
                    </a:gs>
                    <a:gs pos="82001">
                      <a:srgbClr val="A28949"/>
                    </a:gs>
                    <a:gs pos="100000">
                      <a:srgbClr val="FAE3B7"/>
                    </a:gs>
                  </a:gsLst>
                  <a:path path="circle">
                    <a:fillToRect l="100000" b="100000"/>
                  </a:path>
                  <a:tileRect t="-100000" r="-100000"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th-TH" sz="2000"/>
                </a:p>
              </p:txBody>
            </p:sp>
          </p:grpSp>
          <p:grpSp>
            <p:nvGrpSpPr>
              <p:cNvPr id="24" name="กลุ่ม 4">
                <a:extLst>
                  <a:ext uri="{FF2B5EF4-FFF2-40B4-BE49-F238E27FC236}">
                    <a16:creationId xmlns:a16="http://schemas.microsoft.com/office/drawing/2014/main" id="{33080593-C486-4A4E-A259-28A964353B4D}"/>
                  </a:ext>
                </a:extLst>
              </p:cNvPr>
              <p:cNvGrpSpPr/>
              <p:nvPr/>
            </p:nvGrpSpPr>
            <p:grpSpPr>
              <a:xfrm>
                <a:off x="7524888" y="4621292"/>
                <a:ext cx="1619113" cy="531030"/>
                <a:chOff x="9543115" y="6415804"/>
                <a:chExt cx="2661401" cy="453428"/>
              </a:xfrm>
            </p:grpSpPr>
            <p:sp>
              <p:nvSpPr>
                <p:cNvPr id="25" name="รูปแบบอิสระ: รูปร่าง 38">
                  <a:extLst>
                    <a:ext uri="{FF2B5EF4-FFF2-40B4-BE49-F238E27FC236}">
                      <a16:creationId xmlns:a16="http://schemas.microsoft.com/office/drawing/2014/main" id="{18287458-5345-45BB-A7B2-0AE1DDE4E433}"/>
                    </a:ext>
                  </a:extLst>
                </p:cNvPr>
                <p:cNvSpPr/>
                <p:nvPr/>
              </p:nvSpPr>
              <p:spPr>
                <a:xfrm>
                  <a:off x="9543115" y="6415804"/>
                  <a:ext cx="2661398" cy="441288"/>
                </a:xfrm>
                <a:custGeom>
                  <a:avLst/>
                  <a:gdLst>
                    <a:gd name="connsiteX0" fmla="*/ 437779 w 1373020"/>
                    <a:gd name="connsiteY0" fmla="*/ 0 h 426691"/>
                    <a:gd name="connsiteX1" fmla="*/ 1373020 w 1373020"/>
                    <a:gd name="connsiteY1" fmla="*/ 0 h 426691"/>
                    <a:gd name="connsiteX2" fmla="*/ 1373020 w 1373020"/>
                    <a:gd name="connsiteY2" fmla="*/ 426691 h 426691"/>
                    <a:gd name="connsiteX3" fmla="*/ 0 w 1373020"/>
                    <a:gd name="connsiteY3" fmla="*/ 426691 h 426691"/>
                    <a:gd name="connsiteX4" fmla="*/ 323208 w 1373020"/>
                    <a:gd name="connsiteY4" fmla="*/ 111669 h 426691"/>
                    <a:gd name="connsiteX5" fmla="*/ 437779 w 1373020"/>
                    <a:gd name="connsiteY5" fmla="*/ 0 h 4266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73020" h="426691">
                      <a:moveTo>
                        <a:pt x="437779" y="0"/>
                      </a:moveTo>
                      <a:lnTo>
                        <a:pt x="1373020" y="0"/>
                      </a:lnTo>
                      <a:lnTo>
                        <a:pt x="1373020" y="426691"/>
                      </a:lnTo>
                      <a:lnTo>
                        <a:pt x="0" y="426691"/>
                      </a:lnTo>
                      <a:lnTo>
                        <a:pt x="323208" y="111669"/>
                      </a:lnTo>
                      <a:lnTo>
                        <a:pt x="437779" y="0"/>
                      </a:lnTo>
                      <a:close/>
                    </a:path>
                  </a:pathLst>
                </a:custGeom>
                <a:gradFill>
                  <a:gsLst>
                    <a:gs pos="0">
                      <a:srgbClr val="FBE4AE"/>
                    </a:gs>
                    <a:gs pos="13000">
                      <a:srgbClr val="BD922A"/>
                    </a:gs>
                    <a:gs pos="21001">
                      <a:srgbClr val="BD922A"/>
                    </a:gs>
                    <a:gs pos="63000">
                      <a:srgbClr val="FBE4AE"/>
                    </a:gs>
                    <a:gs pos="67000">
                      <a:srgbClr val="BD922A"/>
                    </a:gs>
                    <a:gs pos="69000">
                      <a:srgbClr val="835E17"/>
                    </a:gs>
                    <a:gs pos="82001">
                      <a:srgbClr val="A28949"/>
                    </a:gs>
                    <a:gs pos="100000">
                      <a:srgbClr val="FAE3B7"/>
                    </a:gs>
                  </a:gsLst>
                  <a:lin ang="0" scaled="1"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th-TH" sz="2000"/>
                </a:p>
              </p:txBody>
            </p:sp>
            <p:sp>
              <p:nvSpPr>
                <p:cNvPr id="26" name="รูปแบบอิสระ: รูปร่าง 31">
                  <a:extLst>
                    <a:ext uri="{FF2B5EF4-FFF2-40B4-BE49-F238E27FC236}">
                      <a16:creationId xmlns:a16="http://schemas.microsoft.com/office/drawing/2014/main" id="{CB515603-CB57-4A48-B8A7-C4BD2C469F4B}"/>
                    </a:ext>
                  </a:extLst>
                </p:cNvPr>
                <p:cNvSpPr/>
                <p:nvPr/>
              </p:nvSpPr>
              <p:spPr>
                <a:xfrm>
                  <a:off x="9543115" y="6510930"/>
                  <a:ext cx="2661401" cy="358302"/>
                </a:xfrm>
                <a:custGeom>
                  <a:avLst/>
                  <a:gdLst>
                    <a:gd name="connsiteX0" fmla="*/ 349528 w 1399340"/>
                    <a:gd name="connsiteY0" fmla="*/ 0 h 340675"/>
                    <a:gd name="connsiteX1" fmla="*/ 1399340 w 1399340"/>
                    <a:gd name="connsiteY1" fmla="*/ 0 h 340675"/>
                    <a:gd name="connsiteX2" fmla="*/ 1399340 w 1399340"/>
                    <a:gd name="connsiteY2" fmla="*/ 340675 h 340675"/>
                    <a:gd name="connsiteX3" fmla="*/ 0 w 1399340"/>
                    <a:gd name="connsiteY3" fmla="*/ 340675 h 340675"/>
                    <a:gd name="connsiteX4" fmla="*/ 349528 w 1399340"/>
                    <a:gd name="connsiteY4" fmla="*/ 0 h 3406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99340" h="340675">
                      <a:moveTo>
                        <a:pt x="349528" y="0"/>
                      </a:moveTo>
                      <a:lnTo>
                        <a:pt x="1399340" y="0"/>
                      </a:lnTo>
                      <a:lnTo>
                        <a:pt x="1399340" y="340675"/>
                      </a:lnTo>
                      <a:lnTo>
                        <a:pt x="0" y="340675"/>
                      </a:lnTo>
                      <a:lnTo>
                        <a:pt x="349528" y="0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th-TH" sz="2000"/>
                </a:p>
              </p:txBody>
            </p:sp>
          </p:grpSp>
        </p:grpSp>
        <p:pic>
          <p:nvPicPr>
            <p:cNvPr id="17" name="Picture 23">
              <a:extLst>
                <a:ext uri="{FF2B5EF4-FFF2-40B4-BE49-F238E27FC236}">
                  <a16:creationId xmlns:a16="http://schemas.microsoft.com/office/drawing/2014/main" id="{A9FCDA38-8F0B-49DF-8F2E-B899B1F3623D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699853" y="5264104"/>
              <a:ext cx="625615" cy="408428"/>
            </a:xfrm>
            <a:prstGeom prst="rect">
              <a:avLst/>
            </a:prstGeom>
          </p:spPr>
        </p:pic>
        <p:pic>
          <p:nvPicPr>
            <p:cNvPr id="18" name="Picture 24">
              <a:extLst>
                <a:ext uri="{FF2B5EF4-FFF2-40B4-BE49-F238E27FC236}">
                  <a16:creationId xmlns:a16="http://schemas.microsoft.com/office/drawing/2014/main" id="{199745AA-CFB3-443D-A566-E11575BA5223}"/>
                </a:ext>
              </a:extLst>
            </p:cNvPr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440755" y="5252961"/>
              <a:ext cx="384697" cy="433336"/>
            </a:xfrm>
            <a:prstGeom prst="rect">
              <a:avLst/>
            </a:prstGeom>
          </p:spPr>
        </p:pic>
        <p:pic>
          <p:nvPicPr>
            <p:cNvPr id="19" name="Picture 35">
              <a:extLst>
                <a:ext uri="{FF2B5EF4-FFF2-40B4-BE49-F238E27FC236}">
                  <a16:creationId xmlns:a16="http://schemas.microsoft.com/office/drawing/2014/main" id="{9584FECB-F937-4F01-8CDD-C92F98A2F1BC}"/>
                </a:ext>
              </a:extLst>
            </p:cNvPr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882063" y="5338458"/>
              <a:ext cx="373365" cy="309768"/>
            </a:xfrm>
            <a:prstGeom prst="rect">
              <a:avLst/>
            </a:prstGeom>
          </p:spPr>
        </p:pic>
        <p:pic>
          <p:nvPicPr>
            <p:cNvPr id="20" name="Picture 36">
              <a:extLst>
                <a:ext uri="{FF2B5EF4-FFF2-40B4-BE49-F238E27FC236}">
                  <a16:creationId xmlns:a16="http://schemas.microsoft.com/office/drawing/2014/main" id="{62FFD426-AD6C-47DA-99D3-A7217E240C18}"/>
                </a:ext>
              </a:extLst>
            </p:cNvPr>
            <p:cNvPicPr>
              <a:picLocks noChangeAspect="1"/>
            </p:cNvPicPr>
            <p:nvPr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345100" y="5340250"/>
              <a:ext cx="281130" cy="303691"/>
            </a:xfrm>
            <a:prstGeom prst="rect">
              <a:avLst/>
            </a:prstGeom>
          </p:spPr>
        </p:pic>
        <p:pic>
          <p:nvPicPr>
            <p:cNvPr id="21" name="Picture 2" descr="C:\Users\Administrator\Desktop\change for good.png"/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606130" y="5281839"/>
              <a:ext cx="890907" cy="501037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22" name="รูปแบบอิสระ: รูปร่าง 49">
              <a:extLst>
                <a:ext uri="{FF2B5EF4-FFF2-40B4-BE49-F238E27FC236}">
                  <a16:creationId xmlns:a16="http://schemas.microsoft.com/office/drawing/2014/main" id="{0CC04605-512B-40BA-BB6C-C4CA6329F254}"/>
                </a:ext>
              </a:extLst>
            </p:cNvPr>
            <p:cNvSpPr/>
            <p:nvPr/>
          </p:nvSpPr>
          <p:spPr>
            <a:xfrm rot="1816843">
              <a:off x="8384884" y="5134125"/>
              <a:ext cx="366819" cy="715174"/>
            </a:xfrm>
            <a:custGeom>
              <a:avLst/>
              <a:gdLst>
                <a:gd name="connsiteX0" fmla="*/ 411471 w 524882"/>
                <a:gd name="connsiteY0" fmla="*/ 0 h 426691"/>
                <a:gd name="connsiteX1" fmla="*/ 524882 w 524882"/>
                <a:gd name="connsiteY1" fmla="*/ 0 h 426691"/>
                <a:gd name="connsiteX2" fmla="*/ 113411 w 524882"/>
                <a:gd name="connsiteY2" fmla="*/ 426691 h 426691"/>
                <a:gd name="connsiteX3" fmla="*/ 0 w 524882"/>
                <a:gd name="connsiteY3" fmla="*/ 426691 h 426691"/>
                <a:gd name="connsiteX4" fmla="*/ 411471 w 524882"/>
                <a:gd name="connsiteY4" fmla="*/ 0 h 426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4882" h="426691">
                  <a:moveTo>
                    <a:pt x="411471" y="0"/>
                  </a:moveTo>
                  <a:lnTo>
                    <a:pt x="524882" y="0"/>
                  </a:lnTo>
                  <a:lnTo>
                    <a:pt x="113411" y="426691"/>
                  </a:lnTo>
                  <a:lnTo>
                    <a:pt x="0" y="426691"/>
                  </a:lnTo>
                  <a:lnTo>
                    <a:pt x="411471" y="0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BE4AE"/>
                </a:gs>
                <a:gs pos="13000">
                  <a:srgbClr val="BD922A"/>
                </a:gs>
                <a:gs pos="21001">
                  <a:srgbClr val="BD922A"/>
                </a:gs>
                <a:gs pos="63000">
                  <a:srgbClr val="FBE4AE"/>
                </a:gs>
                <a:gs pos="67000">
                  <a:srgbClr val="BD922A"/>
                </a:gs>
                <a:gs pos="69000">
                  <a:srgbClr val="835E17"/>
                </a:gs>
                <a:gs pos="82001">
                  <a:srgbClr val="A28949"/>
                </a:gs>
                <a:gs pos="100000">
                  <a:srgbClr val="FAE3B7"/>
                </a:gs>
              </a:gsLst>
              <a:path path="circle">
                <a:fillToRect l="100000" b="100000"/>
              </a:path>
              <a:tileRect t="-100000" r="-10000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th-TH" sz="2000"/>
            </a:p>
          </p:txBody>
        </p:sp>
      </p:grpSp>
      <p:grpSp>
        <p:nvGrpSpPr>
          <p:cNvPr id="32" name="Group 31"/>
          <p:cNvGrpSpPr/>
          <p:nvPr/>
        </p:nvGrpSpPr>
        <p:grpSpPr>
          <a:xfrm>
            <a:off x="-23581" y="-271597"/>
            <a:ext cx="10193050" cy="1541268"/>
            <a:chOff x="-23581" y="-271597"/>
            <a:chExt cx="10193050" cy="1541268"/>
          </a:xfrm>
        </p:grpSpPr>
        <p:grpSp>
          <p:nvGrpSpPr>
            <p:cNvPr id="33" name="กลุ่ม 52">
              <a:extLst>
                <a:ext uri="{FF2B5EF4-FFF2-40B4-BE49-F238E27FC236}">
                  <a16:creationId xmlns:a16="http://schemas.microsoft.com/office/drawing/2014/main" id="{84E5CB32-C22A-40FB-BE79-3F261B775F5E}"/>
                </a:ext>
              </a:extLst>
            </p:cNvPr>
            <p:cNvGrpSpPr/>
            <p:nvPr/>
          </p:nvGrpSpPr>
          <p:grpSpPr>
            <a:xfrm>
              <a:off x="-23581" y="299"/>
              <a:ext cx="10193050" cy="674950"/>
              <a:chOff x="-29746" y="-164554"/>
              <a:chExt cx="9173747" cy="607455"/>
            </a:xfrm>
          </p:grpSpPr>
          <p:sp>
            <p:nvSpPr>
              <p:cNvPr id="37" name="สี่เหลี่ยมผืนผ้า: มุมมน 48">
                <a:extLst>
                  <a:ext uri="{FF2B5EF4-FFF2-40B4-BE49-F238E27FC236}">
                    <a16:creationId xmlns:a16="http://schemas.microsoft.com/office/drawing/2014/main" id="{DCE62B95-9C16-4E87-82CC-AF99B1F01983}"/>
                  </a:ext>
                </a:extLst>
              </p:cNvPr>
              <p:cNvSpPr/>
              <p:nvPr/>
            </p:nvSpPr>
            <p:spPr>
              <a:xfrm>
                <a:off x="5692012" y="65211"/>
                <a:ext cx="3441748" cy="377690"/>
              </a:xfrm>
              <a:prstGeom prst="roundRect">
                <a:avLst/>
              </a:prstGeom>
              <a:gradFill flip="none" rotWithShape="1">
                <a:gsLst>
                  <a:gs pos="0">
                    <a:srgbClr val="8E7300"/>
                  </a:gs>
                  <a:gs pos="51000">
                    <a:srgbClr val="FFFFFF"/>
                  </a:gs>
                  <a:gs pos="76000">
                    <a:srgbClr val="BC9800"/>
                  </a:gs>
                  <a:gs pos="24000">
                    <a:srgbClr val="BC9800"/>
                  </a:gs>
                  <a:gs pos="100000">
                    <a:srgbClr val="9A7D00"/>
                  </a:gs>
                </a:gsLst>
                <a:lin ang="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2000"/>
              </a:p>
            </p:txBody>
          </p:sp>
          <p:sp>
            <p:nvSpPr>
              <p:cNvPr id="38" name="สี่เหลี่ยมผืนผ้า 47">
                <a:extLst>
                  <a:ext uri="{FF2B5EF4-FFF2-40B4-BE49-F238E27FC236}">
                    <a16:creationId xmlns:a16="http://schemas.microsoft.com/office/drawing/2014/main" id="{667204FE-3C1C-4980-AD32-890094B05AFC}"/>
                  </a:ext>
                </a:extLst>
              </p:cNvPr>
              <p:cNvSpPr/>
              <p:nvPr/>
            </p:nvSpPr>
            <p:spPr>
              <a:xfrm>
                <a:off x="-29746" y="-164554"/>
                <a:ext cx="9173747" cy="517884"/>
              </a:xfrm>
              <a:prstGeom prst="rect">
                <a:avLst/>
              </a:prstGeom>
              <a:gradFill flip="none" rotWithShape="1">
                <a:gsLst>
                  <a:gs pos="0">
                    <a:srgbClr val="8E7300"/>
                  </a:gs>
                  <a:gs pos="51000">
                    <a:srgbClr val="FFFFFF"/>
                  </a:gs>
                  <a:gs pos="76000">
                    <a:srgbClr val="BC9800"/>
                  </a:gs>
                  <a:gs pos="24000">
                    <a:srgbClr val="BC9800"/>
                  </a:gs>
                  <a:gs pos="100000">
                    <a:srgbClr val="9A7D00"/>
                  </a:gs>
                </a:gsLst>
                <a:lin ang="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2000"/>
              </a:p>
            </p:txBody>
          </p:sp>
          <p:sp>
            <p:nvSpPr>
              <p:cNvPr id="39" name="แผนผังลำดับงาน: ป้อนข้อมูลด้วยตนเอง 4">
                <a:extLst>
                  <a:ext uri="{FF2B5EF4-FFF2-40B4-BE49-F238E27FC236}">
                    <a16:creationId xmlns:a16="http://schemas.microsoft.com/office/drawing/2014/main" id="{CDB1064D-F2C9-4D02-9722-A4463B75D08B}"/>
                  </a:ext>
                </a:extLst>
              </p:cNvPr>
              <p:cNvSpPr/>
              <p:nvPr/>
            </p:nvSpPr>
            <p:spPr>
              <a:xfrm>
                <a:off x="5883027" y="51469"/>
                <a:ext cx="3260973" cy="301861"/>
              </a:xfrm>
              <a:prstGeom prst="flowChartAlternateProcess">
                <a:avLst/>
              </a:prstGeom>
              <a:solidFill>
                <a:srgbClr val="00206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2000" dirty="0"/>
              </a:p>
            </p:txBody>
          </p:sp>
          <p:sp>
            <p:nvSpPr>
              <p:cNvPr id="40" name="สี่เหลี่ยมผืนผ้า 3">
                <a:extLst>
                  <a:ext uri="{FF2B5EF4-FFF2-40B4-BE49-F238E27FC236}">
                    <a16:creationId xmlns:a16="http://schemas.microsoft.com/office/drawing/2014/main" id="{8493D4F4-6FD8-4552-904E-DB7274115DA0}"/>
                  </a:ext>
                </a:extLst>
              </p:cNvPr>
              <p:cNvSpPr/>
              <p:nvPr/>
            </p:nvSpPr>
            <p:spPr>
              <a:xfrm>
                <a:off x="-29746" y="-164554"/>
                <a:ext cx="9173747" cy="432048"/>
              </a:xfrm>
              <a:prstGeom prst="rect">
                <a:avLst/>
              </a:prstGeom>
              <a:solidFill>
                <a:srgbClr val="00206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2000"/>
              </a:p>
            </p:txBody>
          </p:sp>
        </p:grpSp>
        <p:grpSp>
          <p:nvGrpSpPr>
            <p:cNvPr id="34" name="กลุ่ม 9">
              <a:extLst>
                <a:ext uri="{FF2B5EF4-FFF2-40B4-BE49-F238E27FC236}">
                  <a16:creationId xmlns:a16="http://schemas.microsoft.com/office/drawing/2014/main" id="{D2312BD0-5401-4FDB-9FF3-B1382B3C9639}"/>
                </a:ext>
              </a:extLst>
            </p:cNvPr>
            <p:cNvGrpSpPr/>
            <p:nvPr/>
          </p:nvGrpSpPr>
          <p:grpSpPr>
            <a:xfrm>
              <a:off x="5792566" y="-271597"/>
              <a:ext cx="1899096" cy="1541268"/>
              <a:chOff x="5491686" y="-481268"/>
              <a:chExt cx="1709187" cy="1387141"/>
            </a:xfrm>
          </p:grpSpPr>
          <p:sp>
            <p:nvSpPr>
              <p:cNvPr id="35" name="วงรี 13">
                <a:extLst>
                  <a:ext uri="{FF2B5EF4-FFF2-40B4-BE49-F238E27FC236}">
                    <a16:creationId xmlns:a16="http://schemas.microsoft.com/office/drawing/2014/main" id="{722B5707-C41F-4885-825E-D2676CEE49E1}"/>
                  </a:ext>
                </a:extLst>
              </p:cNvPr>
              <p:cNvSpPr/>
              <p:nvPr/>
            </p:nvSpPr>
            <p:spPr>
              <a:xfrm>
                <a:off x="5491686" y="-481268"/>
                <a:ext cx="1709187" cy="1387141"/>
              </a:xfrm>
              <a:prstGeom prst="ellipse">
                <a:avLst/>
              </a:prstGeom>
              <a:solidFill>
                <a:srgbClr val="FBF7F1"/>
              </a:solidFill>
              <a:ln>
                <a:noFill/>
              </a:ln>
              <a:effectLst>
                <a:softEdge rad="31750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2000"/>
              </a:p>
            </p:txBody>
          </p:sp>
          <p:pic>
            <p:nvPicPr>
              <p:cNvPr id="36" name="รูปภาพ 65">
                <a:extLst>
                  <a:ext uri="{FF2B5EF4-FFF2-40B4-BE49-F238E27FC236}">
                    <a16:creationId xmlns:a16="http://schemas.microsoft.com/office/drawing/2014/main" id="{EF9B53AA-6A14-4E04-B937-D6234A306BD7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8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r="65168" b="30186"/>
              <a:stretch/>
            </p:blipFill>
            <p:spPr>
              <a:xfrm>
                <a:off x="5978910" y="-202056"/>
                <a:ext cx="857563" cy="565764"/>
              </a:xfrm>
              <a:custGeom>
                <a:avLst/>
                <a:gdLst>
                  <a:gd name="connsiteX0" fmla="*/ 0 w 1500565"/>
                  <a:gd name="connsiteY0" fmla="*/ 0 h 990006"/>
                  <a:gd name="connsiteX1" fmla="*/ 1500565 w 1500565"/>
                  <a:gd name="connsiteY1" fmla="*/ 0 h 990006"/>
                  <a:gd name="connsiteX2" fmla="*/ 1500565 w 1500565"/>
                  <a:gd name="connsiteY2" fmla="*/ 699241 h 990006"/>
                  <a:gd name="connsiteX3" fmla="*/ 1454656 w 1500565"/>
                  <a:gd name="connsiteY3" fmla="*/ 699241 h 990006"/>
                  <a:gd name="connsiteX4" fmla="*/ 1454656 w 1500565"/>
                  <a:gd name="connsiteY4" fmla="*/ 958222 h 990006"/>
                  <a:gd name="connsiteX5" fmla="*/ 1500565 w 1500565"/>
                  <a:gd name="connsiteY5" fmla="*/ 958222 h 990006"/>
                  <a:gd name="connsiteX6" fmla="*/ 1500565 w 1500565"/>
                  <a:gd name="connsiteY6" fmla="*/ 990006 h 990006"/>
                  <a:gd name="connsiteX7" fmla="*/ 0 w 1500565"/>
                  <a:gd name="connsiteY7" fmla="*/ 990006 h 9900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00565" h="990006">
                    <a:moveTo>
                      <a:pt x="0" y="0"/>
                    </a:moveTo>
                    <a:lnTo>
                      <a:pt x="1500565" y="0"/>
                    </a:lnTo>
                    <a:lnTo>
                      <a:pt x="1500565" y="699241"/>
                    </a:lnTo>
                    <a:lnTo>
                      <a:pt x="1454656" y="699241"/>
                    </a:lnTo>
                    <a:lnTo>
                      <a:pt x="1454656" y="958222"/>
                    </a:lnTo>
                    <a:lnTo>
                      <a:pt x="1500565" y="958222"/>
                    </a:lnTo>
                    <a:lnTo>
                      <a:pt x="1500565" y="990006"/>
                    </a:lnTo>
                    <a:lnTo>
                      <a:pt x="0" y="990006"/>
                    </a:lnTo>
                    <a:close/>
                  </a:path>
                </a:pathLst>
              </a:custGeom>
            </p:spPr>
          </p:pic>
        </p:grpSp>
      </p:grpSp>
      <p:sp>
        <p:nvSpPr>
          <p:cNvPr id="41" name="กล่องข้อความ 8">
            <a:extLst>
              <a:ext uri="{FF2B5EF4-FFF2-40B4-BE49-F238E27FC236}">
                <a16:creationId xmlns:a16="http://schemas.microsoft.com/office/drawing/2014/main" id="{BF84CABE-5C70-4013-8958-0D4F9CD0D474}"/>
              </a:ext>
            </a:extLst>
          </p:cNvPr>
          <p:cNvSpPr txBox="1"/>
          <p:nvPr/>
        </p:nvSpPr>
        <p:spPr>
          <a:xfrm>
            <a:off x="7676272" y="32100"/>
            <a:ext cx="2493196" cy="5262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ct val="120000"/>
              </a:lnSpc>
            </a:pPr>
            <a:r>
              <a:rPr lang="en-US" sz="12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60 </a:t>
            </a:r>
            <a:r>
              <a:rPr lang="th-TH" sz="12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ปี กรมการพัฒนาชุมชน</a:t>
            </a:r>
          </a:p>
          <a:p>
            <a:pPr>
              <a:lnSpc>
                <a:spcPct val="120000"/>
              </a:lnSpc>
            </a:pPr>
            <a:r>
              <a:rPr lang="th-TH" sz="12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สร้างสรรค์ชุมชน สร้างคน สร้างชาติ</a:t>
            </a:r>
            <a:endParaRPr lang="en-US" sz="1200" b="1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hulabhorn Likit Text" panose="00000500000000000000" pitchFamily="50" charset="-34"/>
              <a:cs typeface="Chulabhorn Likit Text" panose="00000500000000000000" pitchFamily="50" charset="-34"/>
            </a:endParaRPr>
          </a:p>
        </p:txBody>
      </p:sp>
      <p:sp>
        <p:nvSpPr>
          <p:cNvPr id="42" name="สี่เหลี่ยมผืนผ้า: มุมมน 24">
            <a:extLst>
              <a:ext uri="{FF2B5EF4-FFF2-40B4-BE49-F238E27FC236}">
                <a16:creationId xmlns:a16="http://schemas.microsoft.com/office/drawing/2014/main" id="{D992C9EC-F489-4262-8A24-43469489E10F}"/>
              </a:ext>
            </a:extLst>
          </p:cNvPr>
          <p:cNvSpPr/>
          <p:nvPr/>
        </p:nvSpPr>
        <p:spPr>
          <a:xfrm>
            <a:off x="216981" y="-17491"/>
            <a:ext cx="10160000" cy="696408"/>
          </a:xfrm>
          <a:prstGeom prst="roundRect">
            <a:avLst/>
          </a:prstGeom>
          <a:noFill/>
          <a:ln>
            <a:noFill/>
          </a:ln>
          <a:scene3d>
            <a:camera prst="orthographicFront"/>
            <a:lightRig rig="threePt" dir="t"/>
          </a:scene3d>
          <a:sp3d>
            <a:bevelT w="139700" h="139700" prst="divot"/>
          </a:sp3d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rtlCol="0" anchor="t"/>
          <a:lstStyle/>
          <a:p>
            <a:pPr>
              <a:lnSpc>
                <a:spcPct val="120000"/>
              </a:lnSpc>
            </a:pPr>
            <a:r>
              <a:rPr lang="th-TH" sz="1200" b="1" dirty="0" smtClean="0">
                <a:solidFill>
                  <a:schemeClr val="bg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4.6 </a:t>
            </a:r>
            <a:r>
              <a:rPr lang="th-TH" sz="1200" b="1" dirty="0">
                <a:solidFill>
                  <a:schemeClr val="bg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รายงานผลการดำเนินงานตามประกาศคณะกรรมการบริหารกองทุนพัฒนาบทบาท</a:t>
            </a:r>
            <a:r>
              <a:rPr lang="th-TH" sz="1200" b="1" dirty="0" smtClean="0">
                <a:solidFill>
                  <a:schemeClr val="bg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สตรี</a:t>
            </a:r>
            <a:br>
              <a:rPr lang="th-TH" sz="1200" b="1" dirty="0" smtClean="0">
                <a:solidFill>
                  <a:schemeClr val="bg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</a:br>
            <a:r>
              <a:rPr lang="th-TH" sz="1200" b="1" dirty="0" smtClean="0">
                <a:solidFill>
                  <a:schemeClr val="bg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ให้</a:t>
            </a:r>
            <a:r>
              <a:rPr lang="th-TH" sz="1200" b="1" dirty="0">
                <a:solidFill>
                  <a:schemeClr val="bg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ความช่วยเหลือและบรรเทาความเดือดร้อนให้แก่ลูกหนี้</a:t>
            </a:r>
          </a:p>
          <a:p>
            <a:pPr algn="ctr">
              <a:lnSpc>
                <a:spcPct val="120000"/>
              </a:lnSpc>
            </a:pPr>
            <a:endParaRPr lang="en-GB" sz="1600" b="1" dirty="0">
              <a:ln>
                <a:solidFill>
                  <a:schemeClr val="tx1"/>
                </a:solidFill>
              </a:ln>
              <a:solidFill>
                <a:schemeClr val="tx1"/>
              </a:solidFill>
              <a:latin typeface="Chulabhorn Likit Text" panose="00000500000000000000" pitchFamily="50" charset="-34"/>
              <a:cs typeface="Chulabhorn Likit Text" panose="00000500000000000000" pitchFamily="50" charset="-34"/>
            </a:endParaRPr>
          </a:p>
        </p:txBody>
      </p:sp>
      <p:sp>
        <p:nvSpPr>
          <p:cNvPr id="15" name="กล่องข้อความ 14">
            <a:extLst>
              <a:ext uri="{FF2B5EF4-FFF2-40B4-BE49-F238E27FC236}">
                <a16:creationId xmlns:a16="http://schemas.microsoft.com/office/drawing/2014/main" id="{A2980B4E-3250-3AD8-6C5D-95F2BCEA6976}"/>
              </a:ext>
            </a:extLst>
          </p:cNvPr>
          <p:cNvSpPr txBox="1"/>
          <p:nvPr/>
        </p:nvSpPr>
        <p:spPr>
          <a:xfrm>
            <a:off x="584282" y="723698"/>
            <a:ext cx="8991437" cy="85408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lnSpc>
                <a:spcPct val="110000"/>
              </a:lnSpc>
            </a:pPr>
            <a:r>
              <a:rPr lang="th-TH" sz="1500" b="1" dirty="0"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2.3 ประกาศคณะกรรมการบริหารกองทุนพัฒนาบทบาทสตรี เรื่อง มาตรการยกเลิก</a:t>
            </a:r>
            <a:br>
              <a:rPr lang="th-TH" sz="1500" b="1" dirty="0">
                <a:latin typeface="Chulabhorn Likit Text" panose="00000500000000000000" pitchFamily="50" charset="-34"/>
                <a:cs typeface="Chulabhorn Likit Text" panose="00000500000000000000" pitchFamily="50" charset="-34"/>
              </a:rPr>
            </a:br>
            <a:r>
              <a:rPr lang="th-TH" sz="1500" b="1" dirty="0"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สัญญาค้ำประกันเงินกู้รายบุคคล และการปลดหนี้รายบุคคลของกองทุนพัฒนาบทบาทสตรี พ.ศ 2565</a:t>
            </a:r>
            <a:br>
              <a:rPr lang="th-TH" sz="1500" b="1" dirty="0">
                <a:latin typeface="Chulabhorn Likit Text" panose="00000500000000000000" pitchFamily="50" charset="-34"/>
                <a:cs typeface="Chulabhorn Likit Text" panose="00000500000000000000" pitchFamily="50" charset="-34"/>
              </a:rPr>
            </a:br>
            <a:r>
              <a:rPr lang="th-TH" sz="1500" b="1" dirty="0"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 ลูกหนี้เข้าร่วมมาตรการทั้งสิ้น 295 ราย เป็นจำนวนเงินทั้งสิ้น 7,075,330.67 บาท </a:t>
            </a:r>
          </a:p>
        </p:txBody>
      </p:sp>
      <p:sp>
        <p:nvSpPr>
          <p:cNvPr id="30" name="สี่เหลี่ยมผืนผ้ามุมมน 189"/>
          <p:cNvSpPr/>
          <p:nvPr/>
        </p:nvSpPr>
        <p:spPr>
          <a:xfrm>
            <a:off x="6890459" y="1578470"/>
            <a:ext cx="2984698" cy="358048"/>
          </a:xfrm>
          <a:prstGeom prst="roundRect">
            <a:avLst/>
          </a:prstGeom>
          <a:solidFill>
            <a:schemeClr val="accent2">
              <a:lumMod val="20000"/>
              <a:lumOff val="80000"/>
              <a:alpha val="69804"/>
            </a:schemeClr>
          </a:solidFill>
          <a:ln>
            <a:noFill/>
          </a:ln>
          <a:effectLst>
            <a:outerShdw blurRad="57785" dist="33020" dir="318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brightRoom" dir="t">
              <a:rot lat="0" lon="0" rev="600000"/>
            </a:lightRig>
          </a:scene3d>
          <a:sp3d prstMaterial="metal">
            <a:bevelT w="38100" h="57150"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th-TH" sz="1400" b="1" dirty="0">
                <a:solidFill>
                  <a:schemeClr val="tx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ข้อมูล </a:t>
            </a:r>
            <a:r>
              <a:rPr lang="th-TH" sz="1400" b="1" dirty="0" smtClean="0">
                <a:solidFill>
                  <a:schemeClr val="tx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ณ วันที่ 12 พฤษภาคม  </a:t>
            </a:r>
            <a:r>
              <a:rPr lang="th-TH" sz="1400" b="1" dirty="0">
                <a:solidFill>
                  <a:schemeClr val="tx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2566</a:t>
            </a:r>
          </a:p>
        </p:txBody>
      </p:sp>
      <p:sp>
        <p:nvSpPr>
          <p:cNvPr id="31" name="TextBox 7"/>
          <p:cNvSpPr txBox="1"/>
          <p:nvPr/>
        </p:nvSpPr>
        <p:spPr>
          <a:xfrm>
            <a:off x="216981" y="5442506"/>
            <a:ext cx="5166910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th-TH" sz="1000" b="1" dirty="0">
                <a:solidFill>
                  <a:schemeClr val="bg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เศรษฐกิจฐานรากมั่นคง ชุมชนเข้มแข็งอย่างยั่งยืน ด้วยหลักปรัชญาของเศรษฐกิจพอเพียง</a:t>
            </a:r>
          </a:p>
        </p:txBody>
      </p:sp>
      <p:sp>
        <p:nvSpPr>
          <p:cNvPr id="43" name="TextBox 1"/>
          <p:cNvSpPr txBox="1"/>
          <p:nvPr/>
        </p:nvSpPr>
        <p:spPr>
          <a:xfrm>
            <a:off x="139779" y="4636944"/>
            <a:ext cx="889006" cy="330206"/>
          </a:xfrm>
          <a:prstGeom prst="rect">
            <a:avLst/>
          </a:prstGeom>
        </p:spPr>
        <p:txBody>
          <a:bodyPr wrap="square" rtlCol="0"/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th-TH" sz="1400" b="1" dirty="0" smtClean="0"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ราย</a:t>
            </a:r>
            <a:endParaRPr lang="th-TH" sz="1400" b="1" dirty="0">
              <a:latin typeface="Chulabhorn Likit Text" panose="00000500000000000000" pitchFamily="50" charset="-34"/>
              <a:cs typeface="Chulabhorn Likit Text" panose="00000500000000000000" pitchFamily="50" charset="-34"/>
            </a:endParaRPr>
          </a:p>
        </p:txBody>
      </p:sp>
    </p:spTree>
    <p:extLst>
      <p:ext uri="{BB962C8B-B14F-4D97-AF65-F5344CB8AC3E}">
        <p14:creationId xmlns:p14="http://schemas.microsoft.com/office/powerpoint/2010/main" val="404211954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สี่เหลี่ยมผืนผ้า: มุมมน 24">
            <a:extLst>
              <a:ext uri="{FF2B5EF4-FFF2-40B4-BE49-F238E27FC236}">
                <a16:creationId xmlns:a16="http://schemas.microsoft.com/office/drawing/2014/main" id="{D992C9EC-F489-4262-8A24-43469489E10F}"/>
              </a:ext>
            </a:extLst>
          </p:cNvPr>
          <p:cNvSpPr/>
          <p:nvPr/>
        </p:nvSpPr>
        <p:spPr>
          <a:xfrm>
            <a:off x="-23583" y="2420727"/>
            <a:ext cx="10160000" cy="1225298"/>
          </a:xfrm>
          <a:prstGeom prst="roundRect">
            <a:avLst/>
          </a:prstGeom>
          <a:noFill/>
          <a:ln>
            <a:noFill/>
          </a:ln>
          <a:scene3d>
            <a:camera prst="orthographicFront"/>
            <a:lightRig rig="threePt" dir="t"/>
          </a:scene3d>
          <a:sp3d>
            <a:bevelT w="139700" h="139700" prst="divot"/>
          </a:sp3d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rtlCol="0" anchor="t"/>
          <a:lstStyle/>
          <a:p>
            <a:pPr algn="ctr">
              <a:lnSpc>
                <a:spcPct val="150000"/>
              </a:lnSpc>
            </a:pPr>
            <a:r>
              <a:rPr lang="th-TH" sz="2000" b="1" dirty="0">
                <a:ln>
                  <a:solidFill>
                    <a:schemeClr val="tx1"/>
                  </a:solidFill>
                </a:ln>
                <a:solidFill>
                  <a:schemeClr val="tx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ระเบียบวาระที่ </a:t>
            </a:r>
            <a:r>
              <a:rPr lang="th-TH" sz="2000" b="1" dirty="0" smtClean="0">
                <a:ln>
                  <a:solidFill>
                    <a:schemeClr val="tx1"/>
                  </a:solidFill>
                </a:ln>
                <a:solidFill>
                  <a:schemeClr val="tx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4.7 </a:t>
            </a:r>
            <a:r>
              <a:rPr lang="th-TH" sz="2000" b="1" dirty="0">
                <a:ln>
                  <a:solidFill>
                    <a:schemeClr val="tx1"/>
                  </a:solidFill>
                </a:ln>
                <a:solidFill>
                  <a:schemeClr val="tx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รายงานความก้าวหน้าโครงการพัฒนาระบบบัญชี</a:t>
            </a:r>
            <a:r>
              <a:rPr lang="th-TH" sz="2000" b="1" dirty="0" smtClean="0">
                <a:ln>
                  <a:solidFill>
                    <a:schemeClr val="tx1"/>
                  </a:solidFill>
                </a:ln>
                <a:solidFill>
                  <a:schemeClr val="tx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การเงิน</a:t>
            </a:r>
          </a:p>
          <a:p>
            <a:pPr algn="ctr">
              <a:lnSpc>
                <a:spcPct val="150000"/>
              </a:lnSpc>
            </a:pPr>
            <a:r>
              <a:rPr lang="th-TH" sz="2000" b="1" dirty="0" smtClean="0">
                <a:ln>
                  <a:solidFill>
                    <a:schemeClr val="tx1"/>
                  </a:solidFill>
                </a:ln>
                <a:solidFill>
                  <a:schemeClr val="tx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และ</a:t>
            </a:r>
            <a:r>
              <a:rPr lang="th-TH" sz="2000" b="1" dirty="0">
                <a:ln>
                  <a:solidFill>
                    <a:schemeClr val="tx1"/>
                  </a:solidFill>
                </a:ln>
                <a:solidFill>
                  <a:schemeClr val="tx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ระบบโปรแกรมทะเบียนลูกหนี้ </a:t>
            </a:r>
            <a:r>
              <a:rPr lang="th-TH" sz="2000" b="1" dirty="0" smtClean="0">
                <a:ln>
                  <a:solidFill>
                    <a:schemeClr val="tx1"/>
                  </a:solidFill>
                </a:ln>
                <a:solidFill>
                  <a:schemeClr val="tx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กองทุน</a:t>
            </a:r>
            <a:r>
              <a:rPr lang="th-TH" sz="2000" b="1" dirty="0">
                <a:ln>
                  <a:solidFill>
                    <a:schemeClr val="tx1"/>
                  </a:solidFill>
                </a:ln>
                <a:solidFill>
                  <a:schemeClr val="tx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พัฒนาบทบาทสตรี </a:t>
            </a:r>
            <a:endParaRPr lang="en-GB" sz="2000" b="1" dirty="0">
              <a:ln>
                <a:solidFill>
                  <a:schemeClr val="tx1"/>
                </a:solidFill>
              </a:ln>
              <a:solidFill>
                <a:schemeClr val="tx1"/>
              </a:solidFill>
              <a:latin typeface="Chulabhorn Likit Text" panose="00000500000000000000" pitchFamily="50" charset="-34"/>
              <a:cs typeface="Chulabhorn Likit Text" panose="00000500000000000000" pitchFamily="50" charset="-34"/>
            </a:endParaRPr>
          </a:p>
        </p:txBody>
      </p:sp>
      <p:grpSp>
        <p:nvGrpSpPr>
          <p:cNvPr id="61" name="Group 60"/>
          <p:cNvGrpSpPr/>
          <p:nvPr/>
        </p:nvGrpSpPr>
        <p:grpSpPr>
          <a:xfrm>
            <a:off x="-23581" y="-271597"/>
            <a:ext cx="10193050" cy="1541268"/>
            <a:chOff x="-23581" y="-271597"/>
            <a:chExt cx="10193050" cy="1541268"/>
          </a:xfrm>
        </p:grpSpPr>
        <p:grpSp>
          <p:nvGrpSpPr>
            <p:cNvPr id="62" name="กลุ่ม 52">
              <a:extLst>
                <a:ext uri="{FF2B5EF4-FFF2-40B4-BE49-F238E27FC236}">
                  <a16:creationId xmlns:a16="http://schemas.microsoft.com/office/drawing/2014/main" id="{84E5CB32-C22A-40FB-BE79-3F261B775F5E}"/>
                </a:ext>
              </a:extLst>
            </p:cNvPr>
            <p:cNvGrpSpPr/>
            <p:nvPr/>
          </p:nvGrpSpPr>
          <p:grpSpPr>
            <a:xfrm>
              <a:off x="-23581" y="299"/>
              <a:ext cx="10193050" cy="674950"/>
              <a:chOff x="-29746" y="-164554"/>
              <a:chExt cx="9173747" cy="607455"/>
            </a:xfrm>
          </p:grpSpPr>
          <p:sp>
            <p:nvSpPr>
              <p:cNvPr id="67" name="สี่เหลี่ยมผืนผ้า: มุมมน 48">
                <a:extLst>
                  <a:ext uri="{FF2B5EF4-FFF2-40B4-BE49-F238E27FC236}">
                    <a16:creationId xmlns:a16="http://schemas.microsoft.com/office/drawing/2014/main" id="{DCE62B95-9C16-4E87-82CC-AF99B1F01983}"/>
                  </a:ext>
                </a:extLst>
              </p:cNvPr>
              <p:cNvSpPr/>
              <p:nvPr/>
            </p:nvSpPr>
            <p:spPr>
              <a:xfrm>
                <a:off x="5692012" y="65211"/>
                <a:ext cx="3441748" cy="377690"/>
              </a:xfrm>
              <a:prstGeom prst="roundRect">
                <a:avLst/>
              </a:prstGeom>
              <a:gradFill flip="none" rotWithShape="1">
                <a:gsLst>
                  <a:gs pos="0">
                    <a:srgbClr val="8E7300"/>
                  </a:gs>
                  <a:gs pos="51000">
                    <a:srgbClr val="FFFFFF"/>
                  </a:gs>
                  <a:gs pos="76000">
                    <a:srgbClr val="BC9800"/>
                  </a:gs>
                  <a:gs pos="24000">
                    <a:srgbClr val="BC9800"/>
                  </a:gs>
                  <a:gs pos="100000">
                    <a:srgbClr val="9A7D00"/>
                  </a:gs>
                </a:gsLst>
                <a:lin ang="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2000"/>
              </a:p>
            </p:txBody>
          </p:sp>
          <p:sp>
            <p:nvSpPr>
              <p:cNvPr id="68" name="สี่เหลี่ยมผืนผ้า 47">
                <a:extLst>
                  <a:ext uri="{FF2B5EF4-FFF2-40B4-BE49-F238E27FC236}">
                    <a16:creationId xmlns:a16="http://schemas.microsoft.com/office/drawing/2014/main" id="{667204FE-3C1C-4980-AD32-890094B05AFC}"/>
                  </a:ext>
                </a:extLst>
              </p:cNvPr>
              <p:cNvSpPr/>
              <p:nvPr/>
            </p:nvSpPr>
            <p:spPr>
              <a:xfrm>
                <a:off x="-29746" y="-164554"/>
                <a:ext cx="9173747" cy="517884"/>
              </a:xfrm>
              <a:prstGeom prst="rect">
                <a:avLst/>
              </a:prstGeom>
              <a:gradFill flip="none" rotWithShape="1">
                <a:gsLst>
                  <a:gs pos="0">
                    <a:srgbClr val="8E7300"/>
                  </a:gs>
                  <a:gs pos="51000">
                    <a:srgbClr val="FFFFFF"/>
                  </a:gs>
                  <a:gs pos="76000">
                    <a:srgbClr val="BC9800"/>
                  </a:gs>
                  <a:gs pos="24000">
                    <a:srgbClr val="BC9800"/>
                  </a:gs>
                  <a:gs pos="100000">
                    <a:srgbClr val="9A7D00"/>
                  </a:gs>
                </a:gsLst>
                <a:lin ang="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2000"/>
              </a:p>
            </p:txBody>
          </p:sp>
          <p:sp>
            <p:nvSpPr>
              <p:cNvPr id="69" name="แผนผังลำดับงาน: ป้อนข้อมูลด้วยตนเอง 4">
                <a:extLst>
                  <a:ext uri="{FF2B5EF4-FFF2-40B4-BE49-F238E27FC236}">
                    <a16:creationId xmlns:a16="http://schemas.microsoft.com/office/drawing/2014/main" id="{CDB1064D-F2C9-4D02-9722-A4463B75D08B}"/>
                  </a:ext>
                </a:extLst>
              </p:cNvPr>
              <p:cNvSpPr/>
              <p:nvPr/>
            </p:nvSpPr>
            <p:spPr>
              <a:xfrm>
                <a:off x="5883027" y="51469"/>
                <a:ext cx="3260973" cy="301861"/>
              </a:xfrm>
              <a:prstGeom prst="flowChartAlternateProcess">
                <a:avLst/>
              </a:prstGeom>
              <a:solidFill>
                <a:srgbClr val="00206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2000" dirty="0"/>
              </a:p>
            </p:txBody>
          </p:sp>
          <p:sp>
            <p:nvSpPr>
              <p:cNvPr id="70" name="สี่เหลี่ยมผืนผ้า 3">
                <a:extLst>
                  <a:ext uri="{FF2B5EF4-FFF2-40B4-BE49-F238E27FC236}">
                    <a16:creationId xmlns:a16="http://schemas.microsoft.com/office/drawing/2014/main" id="{8493D4F4-6FD8-4552-904E-DB7274115DA0}"/>
                  </a:ext>
                </a:extLst>
              </p:cNvPr>
              <p:cNvSpPr/>
              <p:nvPr/>
            </p:nvSpPr>
            <p:spPr>
              <a:xfrm>
                <a:off x="-29746" y="-164554"/>
                <a:ext cx="9173747" cy="432048"/>
              </a:xfrm>
              <a:prstGeom prst="rect">
                <a:avLst/>
              </a:prstGeom>
              <a:solidFill>
                <a:srgbClr val="00206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2000"/>
              </a:p>
            </p:txBody>
          </p:sp>
        </p:grpSp>
        <p:grpSp>
          <p:nvGrpSpPr>
            <p:cNvPr id="63" name="กลุ่ม 9">
              <a:extLst>
                <a:ext uri="{FF2B5EF4-FFF2-40B4-BE49-F238E27FC236}">
                  <a16:creationId xmlns:a16="http://schemas.microsoft.com/office/drawing/2014/main" id="{D2312BD0-5401-4FDB-9FF3-B1382B3C9639}"/>
                </a:ext>
              </a:extLst>
            </p:cNvPr>
            <p:cNvGrpSpPr/>
            <p:nvPr/>
          </p:nvGrpSpPr>
          <p:grpSpPr>
            <a:xfrm>
              <a:off x="5792566" y="-271597"/>
              <a:ext cx="1899096" cy="1541268"/>
              <a:chOff x="5491686" y="-481268"/>
              <a:chExt cx="1709187" cy="1387141"/>
            </a:xfrm>
          </p:grpSpPr>
          <p:sp>
            <p:nvSpPr>
              <p:cNvPr id="65" name="วงรี 13">
                <a:extLst>
                  <a:ext uri="{FF2B5EF4-FFF2-40B4-BE49-F238E27FC236}">
                    <a16:creationId xmlns:a16="http://schemas.microsoft.com/office/drawing/2014/main" id="{722B5707-C41F-4885-825E-D2676CEE49E1}"/>
                  </a:ext>
                </a:extLst>
              </p:cNvPr>
              <p:cNvSpPr/>
              <p:nvPr/>
            </p:nvSpPr>
            <p:spPr>
              <a:xfrm>
                <a:off x="5491686" y="-481268"/>
                <a:ext cx="1709187" cy="1387141"/>
              </a:xfrm>
              <a:prstGeom prst="ellipse">
                <a:avLst/>
              </a:prstGeom>
              <a:solidFill>
                <a:srgbClr val="FBF7F1"/>
              </a:solidFill>
              <a:ln>
                <a:noFill/>
              </a:ln>
              <a:effectLst>
                <a:softEdge rad="31750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2000"/>
              </a:p>
            </p:txBody>
          </p:sp>
          <p:pic>
            <p:nvPicPr>
              <p:cNvPr id="66" name="รูปภาพ 65">
                <a:extLst>
                  <a:ext uri="{FF2B5EF4-FFF2-40B4-BE49-F238E27FC236}">
                    <a16:creationId xmlns:a16="http://schemas.microsoft.com/office/drawing/2014/main" id="{EF9B53AA-6A14-4E04-B937-D6234A306BD7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r="65168" b="30186"/>
              <a:stretch/>
            </p:blipFill>
            <p:spPr>
              <a:xfrm>
                <a:off x="5978910" y="-202056"/>
                <a:ext cx="857563" cy="565764"/>
              </a:xfrm>
              <a:custGeom>
                <a:avLst/>
                <a:gdLst>
                  <a:gd name="connsiteX0" fmla="*/ 0 w 1500565"/>
                  <a:gd name="connsiteY0" fmla="*/ 0 h 990006"/>
                  <a:gd name="connsiteX1" fmla="*/ 1500565 w 1500565"/>
                  <a:gd name="connsiteY1" fmla="*/ 0 h 990006"/>
                  <a:gd name="connsiteX2" fmla="*/ 1500565 w 1500565"/>
                  <a:gd name="connsiteY2" fmla="*/ 699241 h 990006"/>
                  <a:gd name="connsiteX3" fmla="*/ 1454656 w 1500565"/>
                  <a:gd name="connsiteY3" fmla="*/ 699241 h 990006"/>
                  <a:gd name="connsiteX4" fmla="*/ 1454656 w 1500565"/>
                  <a:gd name="connsiteY4" fmla="*/ 958222 h 990006"/>
                  <a:gd name="connsiteX5" fmla="*/ 1500565 w 1500565"/>
                  <a:gd name="connsiteY5" fmla="*/ 958222 h 990006"/>
                  <a:gd name="connsiteX6" fmla="*/ 1500565 w 1500565"/>
                  <a:gd name="connsiteY6" fmla="*/ 990006 h 990006"/>
                  <a:gd name="connsiteX7" fmla="*/ 0 w 1500565"/>
                  <a:gd name="connsiteY7" fmla="*/ 990006 h 9900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00565" h="990006">
                    <a:moveTo>
                      <a:pt x="0" y="0"/>
                    </a:moveTo>
                    <a:lnTo>
                      <a:pt x="1500565" y="0"/>
                    </a:lnTo>
                    <a:lnTo>
                      <a:pt x="1500565" y="699241"/>
                    </a:lnTo>
                    <a:lnTo>
                      <a:pt x="1454656" y="699241"/>
                    </a:lnTo>
                    <a:lnTo>
                      <a:pt x="1454656" y="958222"/>
                    </a:lnTo>
                    <a:lnTo>
                      <a:pt x="1500565" y="958222"/>
                    </a:lnTo>
                    <a:lnTo>
                      <a:pt x="1500565" y="990006"/>
                    </a:lnTo>
                    <a:lnTo>
                      <a:pt x="0" y="990006"/>
                    </a:lnTo>
                    <a:close/>
                  </a:path>
                </a:pathLst>
              </a:custGeom>
            </p:spPr>
          </p:pic>
        </p:grpSp>
      </p:grpSp>
      <p:grpSp>
        <p:nvGrpSpPr>
          <p:cNvPr id="74" name="Group 73"/>
          <p:cNvGrpSpPr/>
          <p:nvPr/>
        </p:nvGrpSpPr>
        <p:grpSpPr>
          <a:xfrm>
            <a:off x="-23583" y="5154909"/>
            <a:ext cx="10183585" cy="694389"/>
            <a:chOff x="-23583" y="5134125"/>
            <a:chExt cx="10183585" cy="715174"/>
          </a:xfrm>
        </p:grpSpPr>
        <p:grpSp>
          <p:nvGrpSpPr>
            <p:cNvPr id="75" name="กลุ่ม 1">
              <a:extLst>
                <a:ext uri="{FF2B5EF4-FFF2-40B4-BE49-F238E27FC236}">
                  <a16:creationId xmlns:a16="http://schemas.microsoft.com/office/drawing/2014/main" id="{58DAA6D8-19A9-434E-BD10-9F227ECAADEE}"/>
                </a:ext>
              </a:extLst>
            </p:cNvPr>
            <p:cNvGrpSpPr/>
            <p:nvPr/>
          </p:nvGrpSpPr>
          <p:grpSpPr>
            <a:xfrm>
              <a:off x="-23583" y="5274993"/>
              <a:ext cx="10183585" cy="470079"/>
              <a:chOff x="-21226" y="4621292"/>
              <a:chExt cx="9165227" cy="561020"/>
            </a:xfrm>
          </p:grpSpPr>
          <p:grpSp>
            <p:nvGrpSpPr>
              <p:cNvPr id="82" name="กลุ่ม 7">
                <a:extLst>
                  <a:ext uri="{FF2B5EF4-FFF2-40B4-BE49-F238E27FC236}">
                    <a16:creationId xmlns:a16="http://schemas.microsoft.com/office/drawing/2014/main" id="{30C28730-7CDF-4231-A774-6A7122EB4AEA}"/>
                  </a:ext>
                </a:extLst>
              </p:cNvPr>
              <p:cNvGrpSpPr/>
              <p:nvPr/>
            </p:nvGrpSpPr>
            <p:grpSpPr>
              <a:xfrm>
                <a:off x="-21226" y="4635401"/>
                <a:ext cx="5133813" cy="546911"/>
                <a:chOff x="-45702" y="6428830"/>
                <a:chExt cx="7109733" cy="450425"/>
              </a:xfrm>
            </p:grpSpPr>
            <p:sp>
              <p:nvSpPr>
                <p:cNvPr id="86" name="รูปแบบอิสระ: รูปร่าง 55">
                  <a:extLst>
                    <a:ext uri="{FF2B5EF4-FFF2-40B4-BE49-F238E27FC236}">
                      <a16:creationId xmlns:a16="http://schemas.microsoft.com/office/drawing/2014/main" id="{447532BC-F1AF-418B-B954-69A21822D4D1}"/>
                    </a:ext>
                  </a:extLst>
                </p:cNvPr>
                <p:cNvSpPr/>
                <p:nvPr/>
              </p:nvSpPr>
              <p:spPr>
                <a:xfrm>
                  <a:off x="-16309" y="6508953"/>
                  <a:ext cx="6875685" cy="339767"/>
                </a:xfrm>
                <a:custGeom>
                  <a:avLst/>
                  <a:gdLst>
                    <a:gd name="connsiteX0" fmla="*/ 0 w 6028447"/>
                    <a:gd name="connsiteY0" fmla="*/ 0 h 339767"/>
                    <a:gd name="connsiteX1" fmla="*/ 6028447 w 6028447"/>
                    <a:gd name="connsiteY1" fmla="*/ 0 h 339767"/>
                    <a:gd name="connsiteX2" fmla="*/ 5679852 w 6028447"/>
                    <a:gd name="connsiteY2" fmla="*/ 339767 h 339767"/>
                    <a:gd name="connsiteX3" fmla="*/ 0 w 6028447"/>
                    <a:gd name="connsiteY3" fmla="*/ 339767 h 339767"/>
                    <a:gd name="connsiteX4" fmla="*/ 0 w 6028447"/>
                    <a:gd name="connsiteY4" fmla="*/ 0 h 3397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028447" h="339767">
                      <a:moveTo>
                        <a:pt x="0" y="0"/>
                      </a:moveTo>
                      <a:lnTo>
                        <a:pt x="6028447" y="0"/>
                      </a:lnTo>
                      <a:lnTo>
                        <a:pt x="5679852" y="339767"/>
                      </a:lnTo>
                      <a:lnTo>
                        <a:pt x="0" y="33976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th-TH" sz="2000" dirty="0"/>
                </a:p>
              </p:txBody>
            </p:sp>
            <p:sp>
              <p:nvSpPr>
                <p:cNvPr id="87" name="รูปแบบอิสระ: รูปร่าง 50">
                  <a:extLst>
                    <a:ext uri="{FF2B5EF4-FFF2-40B4-BE49-F238E27FC236}">
                      <a16:creationId xmlns:a16="http://schemas.microsoft.com/office/drawing/2014/main" id="{72AD55B9-27A4-40A2-86AD-A09FD1FBB379}"/>
                    </a:ext>
                  </a:extLst>
                </p:cNvPr>
                <p:cNvSpPr/>
                <p:nvPr/>
              </p:nvSpPr>
              <p:spPr>
                <a:xfrm>
                  <a:off x="-45702" y="6433550"/>
                  <a:ext cx="7025615" cy="426691"/>
                </a:xfrm>
                <a:custGeom>
                  <a:avLst/>
                  <a:gdLst>
                    <a:gd name="connsiteX0" fmla="*/ 0 w 6123140"/>
                    <a:gd name="connsiteY0" fmla="*/ 0 h 426691"/>
                    <a:gd name="connsiteX1" fmla="*/ 6123140 w 6123140"/>
                    <a:gd name="connsiteY1" fmla="*/ 0 h 426691"/>
                    <a:gd name="connsiteX2" fmla="*/ 6008569 w 6123140"/>
                    <a:gd name="connsiteY2" fmla="*/ 111669 h 426691"/>
                    <a:gd name="connsiteX3" fmla="*/ 5685361 w 6123140"/>
                    <a:gd name="connsiteY3" fmla="*/ 426691 h 426691"/>
                    <a:gd name="connsiteX4" fmla="*/ 5679852 w 6123140"/>
                    <a:gd name="connsiteY4" fmla="*/ 426691 h 426691"/>
                    <a:gd name="connsiteX5" fmla="*/ 6028447 w 6123140"/>
                    <a:gd name="connsiteY5" fmla="*/ 86924 h 426691"/>
                    <a:gd name="connsiteX6" fmla="*/ 0 w 6123140"/>
                    <a:gd name="connsiteY6" fmla="*/ 86924 h 426691"/>
                    <a:gd name="connsiteX7" fmla="*/ 0 w 6123140"/>
                    <a:gd name="connsiteY7" fmla="*/ 0 h 4266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123140" h="426691">
                      <a:moveTo>
                        <a:pt x="0" y="0"/>
                      </a:moveTo>
                      <a:lnTo>
                        <a:pt x="6123140" y="0"/>
                      </a:lnTo>
                      <a:lnTo>
                        <a:pt x="6008569" y="111669"/>
                      </a:lnTo>
                      <a:lnTo>
                        <a:pt x="5685361" y="426691"/>
                      </a:lnTo>
                      <a:lnTo>
                        <a:pt x="5679852" y="426691"/>
                      </a:lnTo>
                      <a:lnTo>
                        <a:pt x="6028447" y="86924"/>
                      </a:lnTo>
                      <a:lnTo>
                        <a:pt x="0" y="8692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>
                  <a:gsLst>
                    <a:gs pos="0">
                      <a:srgbClr val="FBE4AE"/>
                    </a:gs>
                    <a:gs pos="13000">
                      <a:srgbClr val="BD922A"/>
                    </a:gs>
                    <a:gs pos="21001">
                      <a:srgbClr val="BD922A"/>
                    </a:gs>
                    <a:gs pos="63000">
                      <a:srgbClr val="FBE4AE"/>
                    </a:gs>
                    <a:gs pos="67000">
                      <a:srgbClr val="BD922A"/>
                    </a:gs>
                    <a:gs pos="69000">
                      <a:srgbClr val="835E17"/>
                    </a:gs>
                    <a:gs pos="82001">
                      <a:srgbClr val="A28949"/>
                    </a:gs>
                    <a:gs pos="100000">
                      <a:srgbClr val="FAE3B7"/>
                    </a:gs>
                  </a:gsLst>
                  <a:lin ang="0" scaled="1"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th-TH" sz="2000" dirty="0"/>
                </a:p>
              </p:txBody>
            </p:sp>
            <p:sp>
              <p:nvSpPr>
                <p:cNvPr id="88" name="รูปแบบอิสระ: รูปร่าง 49">
                  <a:extLst>
                    <a:ext uri="{FF2B5EF4-FFF2-40B4-BE49-F238E27FC236}">
                      <a16:creationId xmlns:a16="http://schemas.microsoft.com/office/drawing/2014/main" id="{0CC04605-512B-40BA-BB6C-C4CA6329F254}"/>
                    </a:ext>
                  </a:extLst>
                </p:cNvPr>
                <p:cNvSpPr/>
                <p:nvPr/>
              </p:nvSpPr>
              <p:spPr>
                <a:xfrm rot="380166">
                  <a:off x="6515308" y="6428830"/>
                  <a:ext cx="548723" cy="450425"/>
                </a:xfrm>
                <a:custGeom>
                  <a:avLst/>
                  <a:gdLst>
                    <a:gd name="connsiteX0" fmla="*/ 411471 w 524882"/>
                    <a:gd name="connsiteY0" fmla="*/ 0 h 426691"/>
                    <a:gd name="connsiteX1" fmla="*/ 524882 w 524882"/>
                    <a:gd name="connsiteY1" fmla="*/ 0 h 426691"/>
                    <a:gd name="connsiteX2" fmla="*/ 113411 w 524882"/>
                    <a:gd name="connsiteY2" fmla="*/ 426691 h 426691"/>
                    <a:gd name="connsiteX3" fmla="*/ 0 w 524882"/>
                    <a:gd name="connsiteY3" fmla="*/ 426691 h 426691"/>
                    <a:gd name="connsiteX4" fmla="*/ 411471 w 524882"/>
                    <a:gd name="connsiteY4" fmla="*/ 0 h 4266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24882" h="426691">
                      <a:moveTo>
                        <a:pt x="411471" y="0"/>
                      </a:moveTo>
                      <a:lnTo>
                        <a:pt x="524882" y="0"/>
                      </a:lnTo>
                      <a:lnTo>
                        <a:pt x="113411" y="426691"/>
                      </a:lnTo>
                      <a:lnTo>
                        <a:pt x="0" y="426691"/>
                      </a:lnTo>
                      <a:lnTo>
                        <a:pt x="411471" y="0"/>
                      </a:ln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FBE4AE"/>
                    </a:gs>
                    <a:gs pos="13000">
                      <a:srgbClr val="BD922A"/>
                    </a:gs>
                    <a:gs pos="21001">
                      <a:srgbClr val="BD922A"/>
                    </a:gs>
                    <a:gs pos="63000">
                      <a:srgbClr val="FBE4AE"/>
                    </a:gs>
                    <a:gs pos="67000">
                      <a:srgbClr val="BD922A"/>
                    </a:gs>
                    <a:gs pos="69000">
                      <a:srgbClr val="835E17"/>
                    </a:gs>
                    <a:gs pos="82001">
                      <a:srgbClr val="A28949"/>
                    </a:gs>
                    <a:gs pos="100000">
                      <a:srgbClr val="FAE3B7"/>
                    </a:gs>
                  </a:gsLst>
                  <a:path path="circle">
                    <a:fillToRect l="100000" b="100000"/>
                  </a:path>
                  <a:tileRect t="-100000" r="-100000"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th-TH" sz="2000"/>
                </a:p>
              </p:txBody>
            </p:sp>
          </p:grpSp>
          <p:grpSp>
            <p:nvGrpSpPr>
              <p:cNvPr id="83" name="กลุ่ม 4">
                <a:extLst>
                  <a:ext uri="{FF2B5EF4-FFF2-40B4-BE49-F238E27FC236}">
                    <a16:creationId xmlns:a16="http://schemas.microsoft.com/office/drawing/2014/main" id="{33080593-C486-4A4E-A259-28A964353B4D}"/>
                  </a:ext>
                </a:extLst>
              </p:cNvPr>
              <p:cNvGrpSpPr/>
              <p:nvPr/>
            </p:nvGrpSpPr>
            <p:grpSpPr>
              <a:xfrm>
                <a:off x="7524888" y="4621292"/>
                <a:ext cx="1619113" cy="531030"/>
                <a:chOff x="9543115" y="6415804"/>
                <a:chExt cx="2661401" cy="453428"/>
              </a:xfrm>
            </p:grpSpPr>
            <p:sp>
              <p:nvSpPr>
                <p:cNvPr id="84" name="รูปแบบอิสระ: รูปร่าง 38">
                  <a:extLst>
                    <a:ext uri="{FF2B5EF4-FFF2-40B4-BE49-F238E27FC236}">
                      <a16:creationId xmlns:a16="http://schemas.microsoft.com/office/drawing/2014/main" id="{18287458-5345-45BB-A7B2-0AE1DDE4E433}"/>
                    </a:ext>
                  </a:extLst>
                </p:cNvPr>
                <p:cNvSpPr/>
                <p:nvPr/>
              </p:nvSpPr>
              <p:spPr>
                <a:xfrm>
                  <a:off x="9543115" y="6415804"/>
                  <a:ext cx="2661398" cy="441288"/>
                </a:xfrm>
                <a:custGeom>
                  <a:avLst/>
                  <a:gdLst>
                    <a:gd name="connsiteX0" fmla="*/ 437779 w 1373020"/>
                    <a:gd name="connsiteY0" fmla="*/ 0 h 426691"/>
                    <a:gd name="connsiteX1" fmla="*/ 1373020 w 1373020"/>
                    <a:gd name="connsiteY1" fmla="*/ 0 h 426691"/>
                    <a:gd name="connsiteX2" fmla="*/ 1373020 w 1373020"/>
                    <a:gd name="connsiteY2" fmla="*/ 426691 h 426691"/>
                    <a:gd name="connsiteX3" fmla="*/ 0 w 1373020"/>
                    <a:gd name="connsiteY3" fmla="*/ 426691 h 426691"/>
                    <a:gd name="connsiteX4" fmla="*/ 323208 w 1373020"/>
                    <a:gd name="connsiteY4" fmla="*/ 111669 h 426691"/>
                    <a:gd name="connsiteX5" fmla="*/ 437779 w 1373020"/>
                    <a:gd name="connsiteY5" fmla="*/ 0 h 4266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73020" h="426691">
                      <a:moveTo>
                        <a:pt x="437779" y="0"/>
                      </a:moveTo>
                      <a:lnTo>
                        <a:pt x="1373020" y="0"/>
                      </a:lnTo>
                      <a:lnTo>
                        <a:pt x="1373020" y="426691"/>
                      </a:lnTo>
                      <a:lnTo>
                        <a:pt x="0" y="426691"/>
                      </a:lnTo>
                      <a:lnTo>
                        <a:pt x="323208" y="111669"/>
                      </a:lnTo>
                      <a:lnTo>
                        <a:pt x="437779" y="0"/>
                      </a:lnTo>
                      <a:close/>
                    </a:path>
                  </a:pathLst>
                </a:custGeom>
                <a:gradFill>
                  <a:gsLst>
                    <a:gs pos="0">
                      <a:srgbClr val="FBE4AE"/>
                    </a:gs>
                    <a:gs pos="13000">
                      <a:srgbClr val="BD922A"/>
                    </a:gs>
                    <a:gs pos="21001">
                      <a:srgbClr val="BD922A"/>
                    </a:gs>
                    <a:gs pos="63000">
                      <a:srgbClr val="FBE4AE"/>
                    </a:gs>
                    <a:gs pos="67000">
                      <a:srgbClr val="BD922A"/>
                    </a:gs>
                    <a:gs pos="69000">
                      <a:srgbClr val="835E17"/>
                    </a:gs>
                    <a:gs pos="82001">
                      <a:srgbClr val="A28949"/>
                    </a:gs>
                    <a:gs pos="100000">
                      <a:srgbClr val="FAE3B7"/>
                    </a:gs>
                  </a:gsLst>
                  <a:lin ang="0" scaled="1"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th-TH" sz="2000"/>
                </a:p>
              </p:txBody>
            </p:sp>
            <p:sp>
              <p:nvSpPr>
                <p:cNvPr id="85" name="รูปแบบอิสระ: รูปร่าง 31">
                  <a:extLst>
                    <a:ext uri="{FF2B5EF4-FFF2-40B4-BE49-F238E27FC236}">
                      <a16:creationId xmlns:a16="http://schemas.microsoft.com/office/drawing/2014/main" id="{CB515603-CB57-4A48-B8A7-C4BD2C469F4B}"/>
                    </a:ext>
                  </a:extLst>
                </p:cNvPr>
                <p:cNvSpPr/>
                <p:nvPr/>
              </p:nvSpPr>
              <p:spPr>
                <a:xfrm>
                  <a:off x="9543115" y="6510930"/>
                  <a:ext cx="2661401" cy="358302"/>
                </a:xfrm>
                <a:custGeom>
                  <a:avLst/>
                  <a:gdLst>
                    <a:gd name="connsiteX0" fmla="*/ 349528 w 1399340"/>
                    <a:gd name="connsiteY0" fmla="*/ 0 h 340675"/>
                    <a:gd name="connsiteX1" fmla="*/ 1399340 w 1399340"/>
                    <a:gd name="connsiteY1" fmla="*/ 0 h 340675"/>
                    <a:gd name="connsiteX2" fmla="*/ 1399340 w 1399340"/>
                    <a:gd name="connsiteY2" fmla="*/ 340675 h 340675"/>
                    <a:gd name="connsiteX3" fmla="*/ 0 w 1399340"/>
                    <a:gd name="connsiteY3" fmla="*/ 340675 h 340675"/>
                    <a:gd name="connsiteX4" fmla="*/ 349528 w 1399340"/>
                    <a:gd name="connsiteY4" fmla="*/ 0 h 3406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99340" h="340675">
                      <a:moveTo>
                        <a:pt x="349528" y="0"/>
                      </a:moveTo>
                      <a:lnTo>
                        <a:pt x="1399340" y="0"/>
                      </a:lnTo>
                      <a:lnTo>
                        <a:pt x="1399340" y="340675"/>
                      </a:lnTo>
                      <a:lnTo>
                        <a:pt x="0" y="340675"/>
                      </a:lnTo>
                      <a:lnTo>
                        <a:pt x="349528" y="0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th-TH" sz="2000"/>
                </a:p>
              </p:txBody>
            </p:sp>
          </p:grpSp>
        </p:grpSp>
        <p:pic>
          <p:nvPicPr>
            <p:cNvPr id="76" name="Picture 23">
              <a:extLst>
                <a:ext uri="{FF2B5EF4-FFF2-40B4-BE49-F238E27FC236}">
                  <a16:creationId xmlns:a16="http://schemas.microsoft.com/office/drawing/2014/main" id="{A9FCDA38-8F0B-49DF-8F2E-B899B1F3623D}"/>
                </a:ext>
              </a:extLst>
            </p:cNvPr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699853" y="5264104"/>
              <a:ext cx="625615" cy="408428"/>
            </a:xfrm>
            <a:prstGeom prst="rect">
              <a:avLst/>
            </a:prstGeom>
          </p:spPr>
        </p:pic>
        <p:pic>
          <p:nvPicPr>
            <p:cNvPr id="77" name="Picture 24">
              <a:extLst>
                <a:ext uri="{FF2B5EF4-FFF2-40B4-BE49-F238E27FC236}">
                  <a16:creationId xmlns:a16="http://schemas.microsoft.com/office/drawing/2014/main" id="{199745AA-CFB3-443D-A566-E11575BA5223}"/>
                </a:ext>
              </a:extLst>
            </p:cNvPr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440755" y="5252961"/>
              <a:ext cx="384697" cy="433336"/>
            </a:xfrm>
            <a:prstGeom prst="rect">
              <a:avLst/>
            </a:prstGeom>
          </p:spPr>
        </p:pic>
        <p:pic>
          <p:nvPicPr>
            <p:cNvPr id="78" name="Picture 35">
              <a:extLst>
                <a:ext uri="{FF2B5EF4-FFF2-40B4-BE49-F238E27FC236}">
                  <a16:creationId xmlns:a16="http://schemas.microsoft.com/office/drawing/2014/main" id="{9584FECB-F937-4F01-8CDD-C92F98A2F1BC}"/>
                </a:ext>
              </a:extLst>
            </p:cNvPr>
            <p:cNvPicPr>
              <a:picLocks noChangeAspect="1"/>
            </p:cNvPicPr>
            <p:nvPr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882063" y="5338458"/>
              <a:ext cx="373365" cy="309768"/>
            </a:xfrm>
            <a:prstGeom prst="rect">
              <a:avLst/>
            </a:prstGeom>
          </p:spPr>
        </p:pic>
        <p:pic>
          <p:nvPicPr>
            <p:cNvPr id="79" name="Picture 36">
              <a:extLst>
                <a:ext uri="{FF2B5EF4-FFF2-40B4-BE49-F238E27FC236}">
                  <a16:creationId xmlns:a16="http://schemas.microsoft.com/office/drawing/2014/main" id="{62FFD426-AD6C-47DA-99D3-A7217E240C18}"/>
                </a:ext>
              </a:extLst>
            </p:cNvPr>
            <p:cNvPicPr>
              <a:picLocks noChangeAspect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345100" y="5340250"/>
              <a:ext cx="281130" cy="303691"/>
            </a:xfrm>
            <a:prstGeom prst="rect">
              <a:avLst/>
            </a:prstGeom>
          </p:spPr>
        </p:pic>
        <p:pic>
          <p:nvPicPr>
            <p:cNvPr id="80" name="Picture 2" descr="C:\Users\Administrator\Desktop\change for good.png"/>
            <p:cNvPicPr>
              <a:picLocks noChangeAspect="1" noChangeArrowheads="1"/>
            </p:cNvPicPr>
            <p:nvPr/>
          </p:nvPicPr>
          <p:blipFill>
            <a:blip r:embed="rId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606130" y="5281839"/>
              <a:ext cx="890907" cy="501037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81" name="รูปแบบอิสระ: รูปร่าง 49">
              <a:extLst>
                <a:ext uri="{FF2B5EF4-FFF2-40B4-BE49-F238E27FC236}">
                  <a16:creationId xmlns:a16="http://schemas.microsoft.com/office/drawing/2014/main" id="{0CC04605-512B-40BA-BB6C-C4CA6329F254}"/>
                </a:ext>
              </a:extLst>
            </p:cNvPr>
            <p:cNvSpPr/>
            <p:nvPr/>
          </p:nvSpPr>
          <p:spPr>
            <a:xfrm rot="1816843">
              <a:off x="8384884" y="5134125"/>
              <a:ext cx="366819" cy="715174"/>
            </a:xfrm>
            <a:custGeom>
              <a:avLst/>
              <a:gdLst>
                <a:gd name="connsiteX0" fmla="*/ 411471 w 524882"/>
                <a:gd name="connsiteY0" fmla="*/ 0 h 426691"/>
                <a:gd name="connsiteX1" fmla="*/ 524882 w 524882"/>
                <a:gd name="connsiteY1" fmla="*/ 0 h 426691"/>
                <a:gd name="connsiteX2" fmla="*/ 113411 w 524882"/>
                <a:gd name="connsiteY2" fmla="*/ 426691 h 426691"/>
                <a:gd name="connsiteX3" fmla="*/ 0 w 524882"/>
                <a:gd name="connsiteY3" fmla="*/ 426691 h 426691"/>
                <a:gd name="connsiteX4" fmla="*/ 411471 w 524882"/>
                <a:gd name="connsiteY4" fmla="*/ 0 h 426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4882" h="426691">
                  <a:moveTo>
                    <a:pt x="411471" y="0"/>
                  </a:moveTo>
                  <a:lnTo>
                    <a:pt x="524882" y="0"/>
                  </a:lnTo>
                  <a:lnTo>
                    <a:pt x="113411" y="426691"/>
                  </a:lnTo>
                  <a:lnTo>
                    <a:pt x="0" y="426691"/>
                  </a:lnTo>
                  <a:lnTo>
                    <a:pt x="411471" y="0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BE4AE"/>
                </a:gs>
                <a:gs pos="13000">
                  <a:srgbClr val="BD922A"/>
                </a:gs>
                <a:gs pos="21001">
                  <a:srgbClr val="BD922A"/>
                </a:gs>
                <a:gs pos="63000">
                  <a:srgbClr val="FBE4AE"/>
                </a:gs>
                <a:gs pos="67000">
                  <a:srgbClr val="BD922A"/>
                </a:gs>
                <a:gs pos="69000">
                  <a:srgbClr val="835E17"/>
                </a:gs>
                <a:gs pos="82001">
                  <a:srgbClr val="A28949"/>
                </a:gs>
                <a:gs pos="100000">
                  <a:srgbClr val="FAE3B7"/>
                </a:gs>
              </a:gsLst>
              <a:path path="circle">
                <a:fillToRect l="100000" b="100000"/>
              </a:path>
              <a:tileRect t="-100000" r="-10000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th-TH" sz="2000"/>
            </a:p>
          </p:txBody>
        </p:sp>
      </p:grpSp>
      <p:sp>
        <p:nvSpPr>
          <p:cNvPr id="28" name="TextBox 7"/>
          <p:cNvSpPr txBox="1"/>
          <p:nvPr/>
        </p:nvSpPr>
        <p:spPr>
          <a:xfrm>
            <a:off x="216981" y="5442506"/>
            <a:ext cx="5166910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th-TH" sz="1000" b="1" dirty="0">
                <a:solidFill>
                  <a:schemeClr val="bg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เศรษฐกิจฐานรากมั่นคง ชุมชนเข้มแข็งอย่างยั่งยืน ด้วยหลักปรัชญาของเศรษฐกิจพอเพียง</a:t>
            </a:r>
          </a:p>
        </p:txBody>
      </p:sp>
      <p:sp>
        <p:nvSpPr>
          <p:cNvPr id="30" name="กล่องข้อความ 8">
            <a:extLst>
              <a:ext uri="{FF2B5EF4-FFF2-40B4-BE49-F238E27FC236}">
                <a16:creationId xmlns:a16="http://schemas.microsoft.com/office/drawing/2014/main" id="{BF84CABE-5C70-4013-8958-0D4F9CD0D474}"/>
              </a:ext>
            </a:extLst>
          </p:cNvPr>
          <p:cNvSpPr txBox="1"/>
          <p:nvPr/>
        </p:nvSpPr>
        <p:spPr>
          <a:xfrm>
            <a:off x="7676272" y="32100"/>
            <a:ext cx="2493196" cy="5262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ct val="120000"/>
              </a:lnSpc>
            </a:pPr>
            <a:r>
              <a:rPr lang="en-US" sz="12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60 </a:t>
            </a:r>
            <a:r>
              <a:rPr lang="th-TH" sz="12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ปี กรมการพัฒนาชุมชน</a:t>
            </a:r>
          </a:p>
          <a:p>
            <a:pPr>
              <a:lnSpc>
                <a:spcPct val="120000"/>
              </a:lnSpc>
            </a:pPr>
            <a:r>
              <a:rPr lang="th-TH" sz="12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สร้างสรรค์ชุมชน สร้างคน สร้างชาติ</a:t>
            </a:r>
            <a:endParaRPr lang="en-US" sz="1200" b="1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hulabhorn Likit Text" panose="00000500000000000000" pitchFamily="50" charset="-34"/>
              <a:cs typeface="Chulabhorn Likit Text" panose="00000500000000000000" pitchFamily="50" charset="-34"/>
            </a:endParaRPr>
          </a:p>
        </p:txBody>
      </p:sp>
    </p:spTree>
    <p:extLst>
      <p:ext uri="{BB962C8B-B14F-4D97-AF65-F5344CB8AC3E}">
        <p14:creationId xmlns:p14="http://schemas.microsoft.com/office/powerpoint/2010/main" val="309887019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" name="Rectangle: Rounded Corners 4">
            <a:extLst>
              <a:ext uri="{FF2B5EF4-FFF2-40B4-BE49-F238E27FC236}">
                <a16:creationId xmlns:a16="http://schemas.microsoft.com/office/drawing/2014/main" id="{D96BBAF1-BBC7-4483-ADA2-067F55AD9A6E}"/>
              </a:ext>
            </a:extLst>
          </p:cNvPr>
          <p:cNvSpPr/>
          <p:nvPr/>
        </p:nvSpPr>
        <p:spPr>
          <a:xfrm>
            <a:off x="3402586" y="2272243"/>
            <a:ext cx="3998385" cy="387963"/>
          </a:xfrm>
          <a:prstGeom prst="roundRect">
            <a:avLst>
              <a:gd name="adj" fmla="val 50000"/>
            </a:avLst>
          </a:prstGeom>
          <a:solidFill>
            <a:schemeClr val="accent2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 sz="1250" b="1" dirty="0">
              <a:solidFill>
                <a:schemeClr val="bg1"/>
              </a:solidFill>
              <a:latin typeface="Chulabhorn Likit Text" panose="00000500000000000000" pitchFamily="50" charset="-34"/>
              <a:cs typeface="Chulabhorn Likit Text" panose="00000500000000000000" pitchFamily="50" charset="-34"/>
            </a:endParaRPr>
          </a:p>
          <a:p>
            <a:pPr algn="ctr"/>
            <a:r>
              <a:rPr lang="th-TH" sz="1250" b="1" dirty="0">
                <a:solidFill>
                  <a:schemeClr val="bg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ม.ค. 2566 - เม.ย. 2566 (งวดที่ 2)</a:t>
            </a:r>
            <a:endParaRPr lang="en-US" sz="1250" b="1" dirty="0">
              <a:solidFill>
                <a:schemeClr val="bg1"/>
              </a:solidFill>
              <a:latin typeface="Chulabhorn Likit Text" panose="00000500000000000000" pitchFamily="50" charset="-34"/>
              <a:cs typeface="Chulabhorn Likit Text" panose="00000500000000000000" pitchFamily="50" charset="-34"/>
            </a:endParaRPr>
          </a:p>
          <a:p>
            <a:pPr algn="ctr"/>
            <a:endParaRPr lang="en-US" sz="1500" b="1" dirty="0">
              <a:solidFill>
                <a:schemeClr val="bg1"/>
              </a:solidFill>
              <a:latin typeface="Chulabhorn Likit Text" panose="00000500000000000000" pitchFamily="50" charset="-34"/>
              <a:cs typeface="Chulabhorn Likit Text" panose="00000500000000000000" pitchFamily="50" charset="-34"/>
            </a:endParaRPr>
          </a:p>
        </p:txBody>
      </p:sp>
      <p:sp>
        <p:nvSpPr>
          <p:cNvPr id="108" name="TextBox 107">
            <a:extLst>
              <a:ext uri="{FF2B5EF4-FFF2-40B4-BE49-F238E27FC236}">
                <a16:creationId xmlns:a16="http://schemas.microsoft.com/office/drawing/2014/main" id="{D0842276-8C2D-47C5-8195-FAB61F0EDE61}"/>
              </a:ext>
            </a:extLst>
          </p:cNvPr>
          <p:cNvSpPr txBox="1"/>
          <p:nvPr/>
        </p:nvSpPr>
        <p:spPr>
          <a:xfrm>
            <a:off x="3394415" y="2657047"/>
            <a:ext cx="4107418" cy="206813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917" b="1" dirty="0"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 </a:t>
            </a:r>
            <a:r>
              <a:rPr lang="th-TH" sz="917" b="1" dirty="0"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ม.ค.</a:t>
            </a:r>
            <a:r>
              <a:rPr lang="en-US" sz="917" b="1" dirty="0"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-</a:t>
            </a:r>
            <a:r>
              <a:rPr lang="th-TH" sz="917" b="1" dirty="0"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 มี.ค. </a:t>
            </a:r>
            <a:r>
              <a:rPr lang="en-US" sz="917" b="1" dirty="0"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256</a:t>
            </a:r>
            <a:r>
              <a:rPr lang="th-TH" sz="917" b="1" dirty="0"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6 </a:t>
            </a:r>
          </a:p>
          <a:p>
            <a:r>
              <a:rPr lang="th-TH" sz="917" dirty="0"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- เข้าเก็บ</a:t>
            </a:r>
            <a:r>
              <a:rPr lang="en-US" sz="917" dirty="0"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 Requirement </a:t>
            </a:r>
            <a:r>
              <a:rPr lang="th-TH" sz="917" dirty="0"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เพื่อปรับปรุงระบบบัญชีการเงิน (</a:t>
            </a:r>
            <a:r>
              <a:rPr lang="en-US" sz="917" dirty="0"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ERP</a:t>
            </a:r>
            <a:r>
              <a:rPr lang="th-TH" sz="917" dirty="0"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)</a:t>
            </a:r>
            <a:r>
              <a:rPr lang="en-US" sz="917" dirty="0"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 </a:t>
            </a:r>
            <a:r>
              <a:rPr lang="th-TH" sz="917" dirty="0"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เพิ่มเติม</a:t>
            </a:r>
            <a:r>
              <a:rPr lang="en-US" sz="917" dirty="0"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 </a:t>
            </a:r>
            <a:r>
              <a:rPr lang="th-TH" sz="917" dirty="0"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และพัฒนาระบบโปรแกรมทะเบียนลูกหนี้ (</a:t>
            </a:r>
            <a:r>
              <a:rPr lang="en-US" sz="917" dirty="0"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LM</a:t>
            </a:r>
            <a:r>
              <a:rPr lang="th-TH" sz="917" dirty="0"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) ส่วนกลางและส่วนภูมิภาค</a:t>
            </a:r>
            <a:r>
              <a:rPr lang="th-TH" sz="917" b="1" dirty="0"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/>
            </a:r>
            <a:br>
              <a:rPr lang="th-TH" sz="917" b="1" dirty="0">
                <a:latin typeface="Chulabhorn Likit Text" panose="00000500000000000000" pitchFamily="50" charset="-34"/>
                <a:cs typeface="Chulabhorn Likit Text" panose="00000500000000000000" pitchFamily="50" charset="-34"/>
              </a:rPr>
            </a:br>
            <a:r>
              <a:rPr lang="th-TH" sz="917" dirty="0"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- 8 ก.พ.66 ประชุมเพื่อเตรียมฐานข้อมูลและกระบวนการในการดำเนินงานในระบบ </a:t>
            </a:r>
            <a:r>
              <a:rPr lang="en-US" sz="917" dirty="0"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LM </a:t>
            </a:r>
            <a:r>
              <a:rPr lang="th-TH" sz="917" dirty="0"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เพื่อเตรียมย้ายข้อมูลจากระบบ </a:t>
            </a:r>
            <a:r>
              <a:rPr lang="en-US" sz="917" dirty="0"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SARA </a:t>
            </a:r>
            <a:r>
              <a:rPr lang="th-TH" sz="917" dirty="0"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ไปยังระบบ </a:t>
            </a:r>
            <a:r>
              <a:rPr lang="en-US" sz="917" dirty="0"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LM</a:t>
            </a:r>
          </a:p>
          <a:p>
            <a:r>
              <a:rPr lang="en-US" sz="917" dirty="0"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- 6</a:t>
            </a:r>
            <a:r>
              <a:rPr lang="th-TH" sz="917" dirty="0"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 </a:t>
            </a:r>
            <a:r>
              <a:rPr lang="en-US" sz="917" dirty="0"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-</a:t>
            </a:r>
            <a:r>
              <a:rPr lang="th-TH" sz="917" dirty="0"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 </a:t>
            </a:r>
            <a:r>
              <a:rPr lang="en-US" sz="917" dirty="0"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17 </a:t>
            </a:r>
            <a:r>
              <a:rPr lang="th-TH" sz="917" dirty="0"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ก.พ. ประชุมการดำเนินงานด้านบัญชีการเงินโดยผู้เชี่ยวชาญบัญชี เพื่อวางผังบัญชี และแบบฟอร์มมาตรฐานของทางการเงิน</a:t>
            </a:r>
          </a:p>
          <a:p>
            <a:r>
              <a:rPr lang="th-TH" sz="917" dirty="0"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- 21 ก.พ. , 21 มีค.66 ดำเนินการเก็บข้อมูลเพื่อปรับปรุงระบบ </a:t>
            </a:r>
            <a:r>
              <a:rPr lang="en-US" sz="917" dirty="0"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ERP/LM </a:t>
            </a:r>
            <a:r>
              <a:rPr lang="th-TH" sz="917" dirty="0"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ข้อมูลลูกหนี้ จากหน่วยงานส่วนภูมิภาค ที่ จ.อ่างทอง และ จ.สมุทรปราการ</a:t>
            </a:r>
          </a:p>
          <a:p>
            <a:r>
              <a:rPr lang="th-TH" sz="917" dirty="0"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- 4 เม.ย. 66 ประชุมการนำเสนอผลการดำเนินงานโครงการพัฒนาระบบพัฒนาระบบบัญชีการเงินและระบบโปรแกรมทะเบียนลูกหนี้ กองทุนพัฒนาบทบาทสตรี</a:t>
            </a:r>
          </a:p>
          <a:p>
            <a:r>
              <a:rPr lang="th-TH" sz="917" dirty="0"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- ม.ค.- 19 พ.ค. 2566 พัฒนาระบบโปรแกรมทะเบียนลูกหนี้ (</a:t>
            </a:r>
            <a:r>
              <a:rPr lang="en-GB" sz="917" dirty="0"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LM) </a:t>
            </a:r>
            <a:r>
              <a:rPr lang="th-TH" sz="917" dirty="0"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และนำเข้าข้อมูลลูกหนี้จากระบบ </a:t>
            </a:r>
            <a:r>
              <a:rPr lang="en-GB" sz="917" dirty="0"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SARA </a:t>
            </a:r>
            <a:r>
              <a:rPr lang="th-TH" sz="917" dirty="0"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ที่มีข้อมูลถูกต้อง</a:t>
            </a:r>
          </a:p>
          <a:p>
            <a:endParaRPr lang="th-TH" sz="917" b="1" dirty="0">
              <a:latin typeface="Chulabhorn Likit Text" panose="00000500000000000000" pitchFamily="50" charset="-34"/>
              <a:cs typeface="Chulabhorn Likit Text" panose="00000500000000000000" pitchFamily="50" charset="-34"/>
            </a:endParaRPr>
          </a:p>
        </p:txBody>
      </p:sp>
      <p:sp>
        <p:nvSpPr>
          <p:cNvPr id="5" name="Rectangle: Single Corner Snipped 4">
            <a:extLst>
              <a:ext uri="{FF2B5EF4-FFF2-40B4-BE49-F238E27FC236}">
                <a16:creationId xmlns:a16="http://schemas.microsoft.com/office/drawing/2014/main" id="{F6DD2B7F-3A01-4BBF-9766-9BA5C945F2E5}"/>
              </a:ext>
            </a:extLst>
          </p:cNvPr>
          <p:cNvSpPr/>
          <p:nvPr/>
        </p:nvSpPr>
        <p:spPr>
          <a:xfrm>
            <a:off x="5477783" y="616000"/>
            <a:ext cx="4617738" cy="1199224"/>
          </a:xfrm>
          <a:prstGeom prst="snip1Rect">
            <a:avLst/>
          </a:prstGeom>
          <a:ln w="38100"/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sz="1500"/>
          </a:p>
        </p:txBody>
      </p:sp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9B85F3A-0D98-4AE5-8CED-AA4A4CF82188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236520" y="26907"/>
            <a:ext cx="9644331" cy="603539"/>
          </a:xfrm>
        </p:spPr>
        <p:txBody>
          <a:bodyPr>
            <a:normAutofit/>
          </a:bodyPr>
          <a:lstStyle/>
          <a:p>
            <a:pPr algn="ctr">
              <a:lnSpc>
                <a:spcPct val="110000"/>
              </a:lnSpc>
            </a:pPr>
            <a:r>
              <a:rPr lang="th-TH" sz="1400" b="1" dirty="0"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ภาพรวมการดำเนินงานโครงการพัฒนาระบบบัญชีการเงินและระบบโปรแกรมทะเบียนลูกหนี้กองทุนพัฒนาบทบาทสตรี</a:t>
            </a:r>
            <a:br>
              <a:rPr lang="th-TH" sz="1400" b="1" dirty="0">
                <a:latin typeface="Chulabhorn Likit Text" panose="00000500000000000000" pitchFamily="50" charset="-34"/>
                <a:cs typeface="Chulabhorn Likit Text" panose="00000500000000000000" pitchFamily="50" charset="-34"/>
              </a:rPr>
            </a:br>
            <a:r>
              <a:rPr lang="th-TH" sz="1400" b="1" dirty="0"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(ดำเนินการ ตั้งแต่ ต.ค. 2565 - มิ.ย. 2566 ระยะเวลา 270 วัน ) ข้อมูล ณ วันที่ 19 พฤษภาคม 2566</a:t>
            </a:r>
            <a:endParaRPr lang="en-US" sz="1400" b="1" dirty="0">
              <a:latin typeface="Chulabhorn Likit Text" panose="00000500000000000000" pitchFamily="50" charset="-34"/>
              <a:cs typeface="Chulabhorn Likit Text" panose="00000500000000000000" pitchFamily="50" charset="-34"/>
            </a:endParaRPr>
          </a:p>
        </p:txBody>
      </p:sp>
      <p:sp>
        <p:nvSpPr>
          <p:cNvPr id="38" name="Rectangle: Rounded Corners 2">
            <a:extLst>
              <a:ext uri="{FF2B5EF4-FFF2-40B4-BE49-F238E27FC236}">
                <a16:creationId xmlns:a16="http://schemas.microsoft.com/office/drawing/2014/main" id="{62DC76B0-871F-4427-B9A6-DF9FC69E5958}"/>
              </a:ext>
            </a:extLst>
          </p:cNvPr>
          <p:cNvSpPr/>
          <p:nvPr/>
        </p:nvSpPr>
        <p:spPr>
          <a:xfrm>
            <a:off x="298633" y="2261357"/>
            <a:ext cx="3094385" cy="387963"/>
          </a:xfrm>
          <a:prstGeom prst="roundRect">
            <a:avLst>
              <a:gd name="adj" fmla="val 50000"/>
            </a:avLst>
          </a:prstGeom>
          <a:solidFill>
            <a:srgbClr val="002060"/>
          </a:solidFill>
          <a:ln/>
        </p:spPr>
        <p:style>
          <a:lnRef idx="3">
            <a:schemeClr val="lt1"/>
          </a:lnRef>
          <a:fillRef idx="1">
            <a:schemeClr val="accent3"/>
          </a:fillRef>
          <a:effectRef idx="1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th-TH" sz="1250" b="1" dirty="0"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ต.ค. 2565 - ธ.ค. 2565 (งวดที่ 1)</a:t>
            </a:r>
            <a:endParaRPr lang="en-US" sz="1250" b="1" dirty="0">
              <a:latin typeface="Chulabhorn Likit Text" panose="00000500000000000000" pitchFamily="50" charset="-34"/>
              <a:cs typeface="Chulabhorn Likit Text" panose="00000500000000000000" pitchFamily="50" charset="-34"/>
            </a:endParaRPr>
          </a:p>
        </p:txBody>
      </p:sp>
      <p:sp>
        <p:nvSpPr>
          <p:cNvPr id="42" name="Rectangle: Rounded Corners 6">
            <a:extLst>
              <a:ext uri="{FF2B5EF4-FFF2-40B4-BE49-F238E27FC236}">
                <a16:creationId xmlns:a16="http://schemas.microsoft.com/office/drawing/2014/main" id="{E73CD44A-6F79-4626-BF59-F1AF34868519}"/>
              </a:ext>
            </a:extLst>
          </p:cNvPr>
          <p:cNvSpPr/>
          <p:nvPr/>
        </p:nvSpPr>
        <p:spPr>
          <a:xfrm>
            <a:off x="7462100" y="2261357"/>
            <a:ext cx="2611669" cy="387963"/>
          </a:xfrm>
          <a:prstGeom prst="roundRect">
            <a:avLst>
              <a:gd name="adj" fmla="val 50000"/>
            </a:avLst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500" dirty="0"/>
          </a:p>
        </p:txBody>
      </p:sp>
      <p:sp>
        <p:nvSpPr>
          <p:cNvPr id="46" name="Oval 10">
            <a:extLst>
              <a:ext uri="{FF2B5EF4-FFF2-40B4-BE49-F238E27FC236}">
                <a16:creationId xmlns:a16="http://schemas.microsoft.com/office/drawing/2014/main" id="{DCC6DC3A-1AE6-4547-A7EA-F5793CE225A3}"/>
              </a:ext>
            </a:extLst>
          </p:cNvPr>
          <p:cNvSpPr/>
          <p:nvPr/>
        </p:nvSpPr>
        <p:spPr>
          <a:xfrm>
            <a:off x="7143368" y="2214920"/>
            <a:ext cx="546152" cy="546152"/>
          </a:xfrm>
          <a:prstGeom prst="ellipse">
            <a:avLst/>
          </a:prstGeom>
          <a:solidFill>
            <a:srgbClr val="FFC000"/>
          </a:solidFill>
          <a:ln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500"/>
          </a:p>
        </p:txBody>
      </p:sp>
      <p:sp>
        <p:nvSpPr>
          <p:cNvPr id="51" name="Oval 16">
            <a:extLst>
              <a:ext uri="{FF2B5EF4-FFF2-40B4-BE49-F238E27FC236}">
                <a16:creationId xmlns:a16="http://schemas.microsoft.com/office/drawing/2014/main" id="{028D3219-6373-4425-B1EC-B8D10E99459E}"/>
              </a:ext>
            </a:extLst>
          </p:cNvPr>
          <p:cNvSpPr/>
          <p:nvPr/>
        </p:nvSpPr>
        <p:spPr>
          <a:xfrm>
            <a:off x="7186859" y="2238164"/>
            <a:ext cx="441533" cy="441533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500"/>
          </a:p>
        </p:txBody>
      </p:sp>
      <p:sp>
        <p:nvSpPr>
          <p:cNvPr id="53" name="직사각형 113">
            <a:extLst>
              <a:ext uri="{FF2B5EF4-FFF2-40B4-BE49-F238E27FC236}">
                <a16:creationId xmlns:a16="http://schemas.microsoft.com/office/drawing/2014/main" id="{005821F0-CDBB-43B9-8104-97159CCB196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96448" y="2324551"/>
            <a:ext cx="2271724" cy="2616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th-TH" sz="1100" b="1" dirty="0">
                <a:solidFill>
                  <a:schemeClr val="bg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พ.ค. 2566 - มิ.ย.2566 (งวดที่ 3)</a:t>
            </a:r>
            <a:endParaRPr lang="en-US" sz="1100" b="1" dirty="0">
              <a:solidFill>
                <a:schemeClr val="bg1"/>
              </a:solidFill>
              <a:latin typeface="Chulabhorn Likit Text" panose="00000500000000000000" pitchFamily="50" charset="-34"/>
              <a:cs typeface="Chulabhorn Likit Text" panose="00000500000000000000" pitchFamily="50" charset="-34"/>
            </a:endParaRPr>
          </a:p>
        </p:txBody>
      </p:sp>
      <p:sp>
        <p:nvSpPr>
          <p:cNvPr id="4" name="Rectangle: Rounded Corners 3">
            <a:extLst>
              <a:ext uri="{FF2B5EF4-FFF2-40B4-BE49-F238E27FC236}">
                <a16:creationId xmlns:a16="http://schemas.microsoft.com/office/drawing/2014/main" id="{9AA5E4BF-9EA7-433D-9C55-35F9ECFD1CEC}"/>
              </a:ext>
            </a:extLst>
          </p:cNvPr>
          <p:cNvSpPr/>
          <p:nvPr/>
        </p:nvSpPr>
        <p:spPr>
          <a:xfrm>
            <a:off x="457859" y="616000"/>
            <a:ext cx="3559796" cy="1160296"/>
          </a:xfrm>
          <a:prstGeom prst="roundRect">
            <a:avLst/>
          </a:prstGeom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sz="1500"/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98A810E2-4C62-422B-B009-76ECA85240C6}"/>
              </a:ext>
            </a:extLst>
          </p:cNvPr>
          <p:cNvSpPr txBox="1"/>
          <p:nvPr/>
        </p:nvSpPr>
        <p:spPr>
          <a:xfrm>
            <a:off x="419800" y="626981"/>
            <a:ext cx="3745590" cy="1115690"/>
          </a:xfrm>
          <a:prstGeom prst="rect">
            <a:avLst/>
          </a:prstGeom>
          <a:ln w="38100"/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thaiDist"/>
            <a:r>
              <a:rPr lang="th-TH" sz="950" dirty="0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จุดประสงค์</a:t>
            </a:r>
          </a:p>
          <a:p>
            <a:pPr marL="142869" indent="-142869" algn="thaiDist">
              <a:buFontTx/>
              <a:buChar char="-"/>
            </a:pPr>
            <a:r>
              <a:rPr lang="th-TH" sz="950" dirty="0">
                <a:latin typeface="Chulabhorn Likit Text" panose="00000500000000000000" pitchFamily="50" charset="-34"/>
                <a:ea typeface="Calibri" panose="020F0502020204030204" pitchFamily="34" charset="0"/>
                <a:cs typeface="Chulabhorn Likit Text" panose="00000500000000000000" pitchFamily="50" charset="-34"/>
              </a:rPr>
              <a:t>พัฒนาระบบบัญชีการเงิน (</a:t>
            </a:r>
            <a:r>
              <a:rPr lang="en-US" sz="950" dirty="0" smtClean="0">
                <a:latin typeface="Chulabhorn Likit Text" panose="00000500000000000000" pitchFamily="50" charset="-34"/>
                <a:ea typeface="Calibri" panose="020F0502020204030204" pitchFamily="34" charset="0"/>
                <a:cs typeface="Chulabhorn Likit Text" panose="00000500000000000000" pitchFamily="50" charset="-34"/>
              </a:rPr>
              <a:t>ERP)</a:t>
            </a:r>
            <a:r>
              <a:rPr lang="th-TH" sz="950" dirty="0" smtClean="0">
                <a:latin typeface="Chulabhorn Likit Text" panose="00000500000000000000" pitchFamily="50" charset="-34"/>
                <a:ea typeface="Calibri" panose="020F0502020204030204" pitchFamily="34" charset="0"/>
                <a:cs typeface="Chulabhorn Likit Text" panose="00000500000000000000" pitchFamily="50" charset="-34"/>
              </a:rPr>
              <a:t> และ</a:t>
            </a:r>
            <a:r>
              <a:rPr lang="th-TH" sz="950" dirty="0">
                <a:latin typeface="Chulabhorn Likit Text" panose="00000500000000000000" pitchFamily="50" charset="-34"/>
                <a:ea typeface="Calibri" panose="020F0502020204030204" pitchFamily="34" charset="0"/>
                <a:cs typeface="Chulabhorn Likit Text" panose="00000500000000000000" pitchFamily="50" charset="-34"/>
              </a:rPr>
              <a:t>ระบบโปรแกรมทะเบียนลูกหนี้ (</a:t>
            </a:r>
            <a:r>
              <a:rPr lang="en-US" sz="950" dirty="0">
                <a:latin typeface="Chulabhorn Likit Text" panose="00000500000000000000" pitchFamily="50" charset="-34"/>
                <a:ea typeface="Calibri" panose="020F0502020204030204" pitchFamily="34" charset="0"/>
                <a:cs typeface="Chulabhorn Likit Text" panose="00000500000000000000" pitchFamily="50" charset="-34"/>
              </a:rPr>
              <a:t>LM) </a:t>
            </a:r>
            <a:r>
              <a:rPr lang="th-TH" sz="950" dirty="0">
                <a:latin typeface="Chulabhorn Likit Text" panose="00000500000000000000" pitchFamily="50" charset="-34"/>
                <a:ea typeface="Calibri" panose="020F0502020204030204" pitchFamily="34" charset="0"/>
                <a:cs typeface="Chulabhorn Likit Text" panose="00000500000000000000" pitchFamily="50" charset="-34"/>
              </a:rPr>
              <a:t>เพื่อใช้ทดแทนโปรแกรมทะเบียนลูกหนี้เดิม (</a:t>
            </a:r>
            <a:r>
              <a:rPr lang="en-US" sz="950" dirty="0">
                <a:latin typeface="Chulabhorn Likit Text" panose="00000500000000000000" pitchFamily="50" charset="-34"/>
                <a:ea typeface="Calibri" panose="020F0502020204030204" pitchFamily="34" charset="0"/>
                <a:cs typeface="Chulabhorn Likit Text" panose="00000500000000000000" pitchFamily="50" charset="-34"/>
              </a:rPr>
              <a:t>SARA</a:t>
            </a:r>
            <a:r>
              <a:rPr lang="th-TH" sz="950" dirty="0">
                <a:latin typeface="Chulabhorn Likit Text" panose="00000500000000000000" pitchFamily="50" charset="-34"/>
                <a:ea typeface="Calibri" panose="020F0502020204030204" pitchFamily="34" charset="0"/>
                <a:cs typeface="Chulabhorn Likit Text" panose="00000500000000000000" pitchFamily="50" charset="-34"/>
              </a:rPr>
              <a:t>)</a:t>
            </a:r>
          </a:p>
          <a:p>
            <a:pPr marL="142869" indent="-142869" algn="thaiDist">
              <a:buFontTx/>
              <a:buChar char="-"/>
            </a:pPr>
            <a:r>
              <a:rPr lang="th-TH" sz="950" dirty="0">
                <a:latin typeface="Chulabhorn Likit Text" panose="00000500000000000000" pitchFamily="50" charset="-34"/>
                <a:ea typeface="Calibri" panose="020F0502020204030204" pitchFamily="34" charset="0"/>
                <a:cs typeface="Chulabhorn Likit Text" panose="00000500000000000000" pitchFamily="50" charset="-34"/>
              </a:rPr>
              <a:t>ระบบฯ ที่พัฒนา สามารถ ออกหลักฐานรายงานเพื่อปิดรายงานงบการเงินได้ตามกำหนดที่ถูกต้อง และมีประสิทธิภาพ</a:t>
            </a:r>
          </a:p>
          <a:p>
            <a:pPr marL="142869" indent="-142869" algn="thaiDist">
              <a:buFontTx/>
              <a:buChar char="-"/>
            </a:pPr>
            <a:r>
              <a:rPr lang="th-TH" sz="950" dirty="0">
                <a:latin typeface="Chulabhorn Likit Text" panose="00000500000000000000" pitchFamily="50" charset="-34"/>
                <a:ea typeface="Calibri" panose="020F0502020204030204" pitchFamily="34" charset="0"/>
                <a:cs typeface="Chulabhorn Likit Text" panose="00000500000000000000" pitchFamily="50" charset="-34"/>
              </a:rPr>
              <a:t>เพิ่มประสิทธิภาพของบุคลากร ทั้งส่วนกลางและส่วนภูมิภาค ใน</a:t>
            </a:r>
            <a:r>
              <a:rPr lang="th-TH" sz="950" dirty="0" smtClean="0">
                <a:latin typeface="Chulabhorn Likit Text" panose="00000500000000000000" pitchFamily="50" charset="-34"/>
                <a:ea typeface="Calibri" panose="020F0502020204030204" pitchFamily="34" charset="0"/>
                <a:cs typeface="Chulabhorn Likit Text" panose="00000500000000000000" pitchFamily="50" charset="-34"/>
              </a:rPr>
              <a:t>การ</a:t>
            </a:r>
            <a:br>
              <a:rPr lang="th-TH" sz="950" dirty="0" smtClean="0">
                <a:latin typeface="Chulabhorn Likit Text" panose="00000500000000000000" pitchFamily="50" charset="-34"/>
                <a:ea typeface="Calibri" panose="020F0502020204030204" pitchFamily="34" charset="0"/>
                <a:cs typeface="Chulabhorn Likit Text" panose="00000500000000000000" pitchFamily="50" charset="-34"/>
              </a:rPr>
            </a:br>
            <a:r>
              <a:rPr lang="th-TH" sz="950" spc="-20" dirty="0" smtClean="0">
                <a:latin typeface="Chulabhorn Likit Text" panose="00000500000000000000" pitchFamily="50" charset="-34"/>
                <a:ea typeface="Calibri" panose="020F0502020204030204" pitchFamily="34" charset="0"/>
                <a:cs typeface="Chulabhorn Likit Text" panose="00000500000000000000" pitchFamily="50" charset="-34"/>
              </a:rPr>
              <a:t>ใช้</a:t>
            </a:r>
            <a:r>
              <a:rPr lang="th-TH" sz="950" spc="-20" dirty="0">
                <a:latin typeface="Chulabhorn Likit Text" panose="00000500000000000000" pitchFamily="50" charset="-34"/>
                <a:ea typeface="Calibri" panose="020F0502020204030204" pitchFamily="34" charset="0"/>
                <a:cs typeface="Chulabhorn Likit Text" panose="00000500000000000000" pitchFamily="50" charset="-34"/>
              </a:rPr>
              <a:t>งานระบบบัญชีการเงิน (</a:t>
            </a:r>
            <a:r>
              <a:rPr lang="en-US" sz="950" spc="-20" dirty="0" smtClean="0">
                <a:latin typeface="Chulabhorn Likit Text" panose="00000500000000000000" pitchFamily="50" charset="-34"/>
                <a:ea typeface="Calibri" panose="020F0502020204030204" pitchFamily="34" charset="0"/>
                <a:cs typeface="Chulabhorn Likit Text" panose="00000500000000000000" pitchFamily="50" charset="-34"/>
              </a:rPr>
              <a:t>ERP)</a:t>
            </a:r>
            <a:r>
              <a:rPr lang="th-TH" sz="950" spc="-20" dirty="0" smtClean="0">
                <a:latin typeface="Chulabhorn Likit Text" panose="00000500000000000000" pitchFamily="50" charset="-34"/>
                <a:ea typeface="Calibri" panose="020F0502020204030204" pitchFamily="34" charset="0"/>
                <a:cs typeface="Chulabhorn Likit Text" panose="00000500000000000000" pitchFamily="50" charset="-34"/>
              </a:rPr>
              <a:t> และ</a:t>
            </a:r>
            <a:r>
              <a:rPr lang="th-TH" sz="950" spc="-20" dirty="0">
                <a:latin typeface="Chulabhorn Likit Text" panose="00000500000000000000" pitchFamily="50" charset="-34"/>
                <a:ea typeface="Calibri" panose="020F0502020204030204" pitchFamily="34" charset="0"/>
                <a:cs typeface="Chulabhorn Likit Text" panose="00000500000000000000" pitchFamily="50" charset="-34"/>
              </a:rPr>
              <a:t>ระบบโปรแกรมทะเบียนลูกหนี้ (</a:t>
            </a:r>
            <a:r>
              <a:rPr lang="en-US" sz="950" spc="-20" dirty="0">
                <a:latin typeface="Chulabhorn Likit Text" panose="00000500000000000000" pitchFamily="50" charset="-34"/>
                <a:ea typeface="Calibri" panose="020F0502020204030204" pitchFamily="34" charset="0"/>
                <a:cs typeface="Chulabhorn Likit Text" panose="00000500000000000000" pitchFamily="50" charset="-34"/>
              </a:rPr>
              <a:t>LM)</a:t>
            </a:r>
            <a:endParaRPr lang="th-TH" sz="950" spc="-20" dirty="0">
              <a:latin typeface="Chulabhorn Likit Text" panose="00000500000000000000" pitchFamily="50" charset="-34"/>
              <a:ea typeface="Calibri" panose="020F0502020204030204" pitchFamily="34" charset="0"/>
              <a:cs typeface="Chulabhorn Likit Text" panose="00000500000000000000" pitchFamily="50" charset="-34"/>
            </a:endParaRPr>
          </a:p>
        </p:txBody>
      </p:sp>
      <p:sp>
        <p:nvSpPr>
          <p:cNvPr id="93" name="Rectangle: Rounded Corners 92">
            <a:extLst>
              <a:ext uri="{FF2B5EF4-FFF2-40B4-BE49-F238E27FC236}">
                <a16:creationId xmlns:a16="http://schemas.microsoft.com/office/drawing/2014/main" id="{FDFE77D1-BD15-4322-B432-09495F6DED3D}"/>
              </a:ext>
            </a:extLst>
          </p:cNvPr>
          <p:cNvSpPr/>
          <p:nvPr/>
        </p:nvSpPr>
        <p:spPr>
          <a:xfrm>
            <a:off x="5530038" y="728738"/>
            <a:ext cx="1511730" cy="993021"/>
          </a:xfrm>
          <a:prstGeom prst="roundRect">
            <a:avLst/>
          </a:prstGeom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sz="1500"/>
          </a:p>
        </p:txBody>
      </p:sp>
      <p:sp>
        <p:nvSpPr>
          <p:cNvPr id="94" name="Rectangle 93">
            <a:extLst>
              <a:ext uri="{FF2B5EF4-FFF2-40B4-BE49-F238E27FC236}">
                <a16:creationId xmlns:a16="http://schemas.microsoft.com/office/drawing/2014/main" id="{B2315E0C-829D-46ED-A87D-C47ED389D999}"/>
              </a:ext>
            </a:extLst>
          </p:cNvPr>
          <p:cNvSpPr/>
          <p:nvPr/>
        </p:nvSpPr>
        <p:spPr>
          <a:xfrm>
            <a:off x="8092888" y="724308"/>
            <a:ext cx="1829069" cy="993020"/>
          </a:xfrm>
          <a:prstGeom prst="rect">
            <a:avLst/>
          </a:prstGeom>
          <a:ln>
            <a:solidFill>
              <a:srgbClr val="FFC000"/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th-TH" sz="1500" dirty="0"/>
          </a:p>
          <a:p>
            <a:pPr algn="ctr"/>
            <a:endParaRPr lang="th-TH" sz="1500" dirty="0"/>
          </a:p>
          <a:p>
            <a:pPr algn="ctr"/>
            <a:endParaRPr lang="th-TH" sz="1500" dirty="0"/>
          </a:p>
        </p:txBody>
      </p:sp>
      <p:sp>
        <p:nvSpPr>
          <p:cNvPr id="95" name="TextBox 94">
            <a:extLst>
              <a:ext uri="{FF2B5EF4-FFF2-40B4-BE49-F238E27FC236}">
                <a16:creationId xmlns:a16="http://schemas.microsoft.com/office/drawing/2014/main" id="{C0DD1917-0072-466E-83D9-85AAA1908E1F}"/>
              </a:ext>
            </a:extLst>
          </p:cNvPr>
          <p:cNvSpPr txBox="1"/>
          <p:nvPr/>
        </p:nvSpPr>
        <p:spPr>
          <a:xfrm>
            <a:off x="5265494" y="771156"/>
            <a:ext cx="1980220" cy="34868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th-TH" sz="833" b="1" dirty="0"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ระบบโปรแกรมทะเบียนลูกหนี้ </a:t>
            </a:r>
            <a:endParaRPr lang="en-US" sz="833" b="1" dirty="0">
              <a:latin typeface="Chulabhorn Likit Text" panose="00000500000000000000" pitchFamily="50" charset="-34"/>
              <a:cs typeface="Chulabhorn Likit Text" panose="00000500000000000000" pitchFamily="50" charset="-34"/>
            </a:endParaRPr>
          </a:p>
          <a:p>
            <a:pPr algn="ctr"/>
            <a:r>
              <a:rPr lang="th-TH" sz="833" b="1" dirty="0"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(</a:t>
            </a:r>
            <a:r>
              <a:rPr lang="en-US" sz="833" b="1" dirty="0"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Loan Management : LM</a:t>
            </a:r>
            <a:r>
              <a:rPr lang="th-TH" sz="833" b="1" dirty="0"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)</a:t>
            </a:r>
            <a:endParaRPr lang="en-US" sz="833" b="1" dirty="0">
              <a:latin typeface="Chulabhorn Likit Text" panose="00000500000000000000" pitchFamily="50" charset="-34"/>
              <a:cs typeface="Chulabhorn Likit Text" panose="00000500000000000000" pitchFamily="50" charset="-34"/>
            </a:endParaRPr>
          </a:p>
        </p:txBody>
      </p:sp>
      <p:pic>
        <p:nvPicPr>
          <p:cNvPr id="96" name="Picture 95">
            <a:extLst>
              <a:ext uri="{FF2B5EF4-FFF2-40B4-BE49-F238E27FC236}">
                <a16:creationId xmlns:a16="http://schemas.microsoft.com/office/drawing/2014/main" id="{90275708-CA0B-41A3-A919-513DA633669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073405" y="1253021"/>
            <a:ext cx="940963" cy="209809"/>
          </a:xfrm>
          <a:prstGeom prst="rect">
            <a:avLst/>
          </a:prstGeom>
        </p:spPr>
      </p:pic>
      <p:sp>
        <p:nvSpPr>
          <p:cNvPr id="97" name="TextBox 96">
            <a:extLst>
              <a:ext uri="{FF2B5EF4-FFF2-40B4-BE49-F238E27FC236}">
                <a16:creationId xmlns:a16="http://schemas.microsoft.com/office/drawing/2014/main" id="{45E2BAB5-E7CE-47FC-8114-E995B7D36A62}"/>
              </a:ext>
            </a:extLst>
          </p:cNvPr>
          <p:cNvSpPr txBox="1"/>
          <p:nvPr/>
        </p:nvSpPr>
        <p:spPr>
          <a:xfrm>
            <a:off x="7025118" y="919016"/>
            <a:ext cx="1346376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th-TH" sz="700" dirty="0"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เชื่อมโยงข้อมูลระหว่างกัน</a:t>
            </a:r>
            <a:endParaRPr lang="en-US" sz="700" dirty="0">
              <a:latin typeface="Chulabhorn Likit Text" panose="00000500000000000000" pitchFamily="50" charset="-34"/>
              <a:cs typeface="Chulabhorn Likit Text" panose="00000500000000000000" pitchFamily="50" charset="-34"/>
            </a:endParaRPr>
          </a:p>
        </p:txBody>
      </p:sp>
      <p:pic>
        <p:nvPicPr>
          <p:cNvPr id="98" name="Picture 6">
            <a:extLst>
              <a:ext uri="{FF2B5EF4-FFF2-40B4-BE49-F238E27FC236}">
                <a16:creationId xmlns:a16="http://schemas.microsoft.com/office/drawing/2014/main" id="{84B23735-7716-41D5-A685-3ACEF017862A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sharpenSoften amount="25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8166761" y="1083492"/>
            <a:ext cx="1088630" cy="605550"/>
          </a:xfrm>
          <a:prstGeom prst="rect">
            <a:avLst/>
          </a:prstGeom>
        </p:spPr>
      </p:pic>
      <p:pic>
        <p:nvPicPr>
          <p:cNvPr id="99" name="Picture 98">
            <a:extLst>
              <a:ext uri="{FF2B5EF4-FFF2-40B4-BE49-F238E27FC236}">
                <a16:creationId xmlns:a16="http://schemas.microsoft.com/office/drawing/2014/main" id="{A2F6622E-6EFA-4AD3-B4F3-89B5C937CDAB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5563478" y="1145231"/>
            <a:ext cx="460347" cy="469221"/>
          </a:xfrm>
          <a:prstGeom prst="rect">
            <a:avLst/>
          </a:prstGeom>
        </p:spPr>
      </p:pic>
      <p:sp>
        <p:nvSpPr>
          <p:cNvPr id="100" name="Arrow: Left-Right 99">
            <a:extLst>
              <a:ext uri="{FF2B5EF4-FFF2-40B4-BE49-F238E27FC236}">
                <a16:creationId xmlns:a16="http://schemas.microsoft.com/office/drawing/2014/main" id="{5C31019B-8396-4E8F-B66F-F609B323E3B2}"/>
              </a:ext>
            </a:extLst>
          </p:cNvPr>
          <p:cNvSpPr/>
          <p:nvPr/>
        </p:nvSpPr>
        <p:spPr>
          <a:xfrm>
            <a:off x="7077825" y="1093408"/>
            <a:ext cx="958153" cy="367315"/>
          </a:xfrm>
          <a:prstGeom prst="left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500"/>
          </a:p>
        </p:txBody>
      </p:sp>
      <p:sp>
        <p:nvSpPr>
          <p:cNvPr id="6" name="Arrow: Right 5">
            <a:extLst>
              <a:ext uri="{FF2B5EF4-FFF2-40B4-BE49-F238E27FC236}">
                <a16:creationId xmlns:a16="http://schemas.microsoft.com/office/drawing/2014/main" id="{6DA1A021-72BB-4669-9327-09F55ABF89D9}"/>
              </a:ext>
            </a:extLst>
          </p:cNvPr>
          <p:cNvSpPr/>
          <p:nvPr/>
        </p:nvSpPr>
        <p:spPr>
          <a:xfrm>
            <a:off x="4260359" y="1018444"/>
            <a:ext cx="1025088" cy="387963"/>
          </a:xfrm>
          <a:prstGeom prst="rightArrow">
            <a:avLst/>
          </a:prstGeom>
          <a:ln w="38100"/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th-TH" sz="1200" b="1" dirty="0"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เป้าหมาย</a:t>
            </a:r>
            <a:endParaRPr lang="en-US" sz="1200" b="1" dirty="0">
              <a:latin typeface="Chulabhorn Likit Text" panose="00000500000000000000" pitchFamily="50" charset="-34"/>
              <a:cs typeface="Chulabhorn Likit Text" panose="00000500000000000000" pitchFamily="50" charset="-34"/>
            </a:endParaRPr>
          </a:p>
        </p:txBody>
      </p:sp>
      <p:cxnSp>
        <p:nvCxnSpPr>
          <p:cNvPr id="105" name="Straight Connector 104">
            <a:extLst>
              <a:ext uri="{FF2B5EF4-FFF2-40B4-BE49-F238E27FC236}">
                <a16:creationId xmlns:a16="http://schemas.microsoft.com/office/drawing/2014/main" id="{A4D26FFF-9FBF-4ED7-BA0B-0E876512A58E}"/>
              </a:ext>
            </a:extLst>
          </p:cNvPr>
          <p:cNvCxnSpPr>
            <a:cxnSpLocks/>
          </p:cNvCxnSpPr>
          <p:nvPr/>
        </p:nvCxnSpPr>
        <p:spPr>
          <a:xfrm>
            <a:off x="3348157" y="2729365"/>
            <a:ext cx="34703" cy="2565697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9" name="TextBox 38">
            <a:extLst>
              <a:ext uri="{FF2B5EF4-FFF2-40B4-BE49-F238E27FC236}">
                <a16:creationId xmlns:a16="http://schemas.microsoft.com/office/drawing/2014/main" id="{2E8FAF3C-0646-4BEA-80B2-17918EA2637C}"/>
              </a:ext>
            </a:extLst>
          </p:cNvPr>
          <p:cNvSpPr txBox="1"/>
          <p:nvPr/>
        </p:nvSpPr>
        <p:spPr>
          <a:xfrm>
            <a:off x="3365714" y="4633987"/>
            <a:ext cx="4170988" cy="110132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lnSpc>
                <a:spcPct val="120000"/>
              </a:lnSpc>
            </a:pPr>
            <a:r>
              <a:rPr lang="th-TH" sz="917" dirty="0"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เป้าหมาย </a:t>
            </a:r>
            <a:r>
              <a:rPr lang="en-US" sz="917" dirty="0"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: </a:t>
            </a:r>
            <a:r>
              <a:rPr lang="th-TH" sz="917" dirty="0"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มีระบบ โปรแกรมทะเบียนลูกหนี้ (</a:t>
            </a:r>
            <a:r>
              <a:rPr lang="en-US" sz="917" dirty="0"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LM</a:t>
            </a:r>
            <a:r>
              <a:rPr lang="th-TH" sz="917" dirty="0"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)</a:t>
            </a:r>
            <a:r>
              <a:rPr lang="en-US" sz="917" dirty="0"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 </a:t>
            </a:r>
            <a:r>
              <a:rPr lang="th-TH" sz="917" dirty="0"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และมีข้อมูลลูกหนี้ที่ถูกต้อง</a:t>
            </a:r>
          </a:p>
          <a:p>
            <a:pPr>
              <a:lnSpc>
                <a:spcPct val="120000"/>
              </a:lnSpc>
            </a:pPr>
            <a:r>
              <a:rPr lang="th-TH" sz="917" dirty="0"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สถานะ </a:t>
            </a:r>
            <a:r>
              <a:rPr lang="en-US" sz="917" dirty="0"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: </a:t>
            </a:r>
            <a:r>
              <a:rPr lang="th-TH" sz="917" dirty="0"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บริษัทฯ ส่งมอบงานงวดที่ 2 เมื่อวันที่ 27 เม.ย. 2565</a:t>
            </a:r>
          </a:p>
          <a:p>
            <a:pPr>
              <a:lnSpc>
                <a:spcPct val="120000"/>
              </a:lnSpc>
            </a:pPr>
            <a:r>
              <a:rPr lang="th-TH" sz="917" spc="-40" dirty="0"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คณะกรรมการตรวจรับพัสดุ ครั้งที่ 2 เมื่อวันที่ 1 พ.ค. 2566 ครั้งที่ 3 เมื่อวันที่ 12 พ.ค. 2566</a:t>
            </a:r>
          </a:p>
          <a:p>
            <a:pPr>
              <a:lnSpc>
                <a:spcPct val="120000"/>
              </a:lnSpc>
            </a:pPr>
            <a:r>
              <a:rPr lang="th-TH" sz="917" dirty="0"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คณะกรรมการตรวจรับพัสดุ ยังไม่ตรวจรับงานตามสัญญาจ้าง เนื่องจาก</a:t>
            </a:r>
            <a:r>
              <a:rPr lang="th-TH" sz="917" dirty="0" smtClean="0"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เอกสาร</a:t>
            </a:r>
            <a:br>
              <a:rPr lang="th-TH" sz="917" dirty="0" smtClean="0">
                <a:latin typeface="Chulabhorn Likit Text" panose="00000500000000000000" pitchFamily="50" charset="-34"/>
                <a:cs typeface="Chulabhorn Likit Text" panose="00000500000000000000" pitchFamily="50" charset="-34"/>
              </a:rPr>
            </a:br>
            <a:r>
              <a:rPr lang="th-TH" sz="917" dirty="0" smtClean="0"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ตาม</a:t>
            </a:r>
            <a:r>
              <a:rPr lang="th-TH" sz="917" dirty="0"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สัญญาจ้างยังไม่ครบถ้วน</a:t>
            </a:r>
          </a:p>
          <a:p>
            <a:pPr>
              <a:lnSpc>
                <a:spcPct val="120000"/>
              </a:lnSpc>
            </a:pPr>
            <a:r>
              <a:rPr lang="th-TH" sz="917" dirty="0"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ผลงาน </a:t>
            </a:r>
            <a:r>
              <a:rPr lang="en-GB" sz="917" dirty="0"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: </a:t>
            </a:r>
            <a:r>
              <a:rPr lang="th-TH" sz="917" dirty="0"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คิดเป็นร้อยละ 70</a:t>
            </a:r>
          </a:p>
        </p:txBody>
      </p: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3FBAE253-E8B3-44F2-A53D-D16D3E534BF1}"/>
              </a:ext>
            </a:extLst>
          </p:cNvPr>
          <p:cNvCxnSpPr>
            <a:cxnSpLocks/>
          </p:cNvCxnSpPr>
          <p:nvPr/>
        </p:nvCxnSpPr>
        <p:spPr>
          <a:xfrm>
            <a:off x="7439435" y="2709131"/>
            <a:ext cx="0" cy="1881259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0" name="Rectangle 9">
            <a:extLst>
              <a:ext uri="{FF2B5EF4-FFF2-40B4-BE49-F238E27FC236}">
                <a16:creationId xmlns:a16="http://schemas.microsoft.com/office/drawing/2014/main" id="{00D76FC7-3502-4A2C-9011-9F9E2C7B8A61}"/>
              </a:ext>
            </a:extLst>
          </p:cNvPr>
          <p:cNvSpPr/>
          <p:nvPr/>
        </p:nvSpPr>
        <p:spPr>
          <a:xfrm>
            <a:off x="7296187" y="2307269"/>
            <a:ext cx="240515" cy="240123"/>
          </a:xfrm>
          <a:custGeom>
            <a:avLst/>
            <a:gdLst/>
            <a:ahLst/>
            <a:cxnLst/>
            <a:rect l="l" t="t" r="r" b="b"/>
            <a:pathLst>
              <a:path w="3228210" h="3222968">
                <a:moveTo>
                  <a:pt x="1619999" y="642446"/>
                </a:moveTo>
                <a:lnTo>
                  <a:pt x="2664115" y="1686562"/>
                </a:lnTo>
                <a:lnTo>
                  <a:pt x="2664116" y="1686562"/>
                </a:lnTo>
                <a:lnTo>
                  <a:pt x="2664116" y="3222968"/>
                </a:lnTo>
                <a:lnTo>
                  <a:pt x="2015013" y="3222968"/>
                </a:lnTo>
                <a:lnTo>
                  <a:pt x="2015013" y="2511495"/>
                </a:lnTo>
                <a:cubicBezTo>
                  <a:pt x="2015013" y="2399422"/>
                  <a:pt x="1924159" y="2308568"/>
                  <a:pt x="1812086" y="2308568"/>
                </a:cubicBezTo>
                <a:lnTo>
                  <a:pt x="1427912" y="2308568"/>
                </a:lnTo>
                <a:cubicBezTo>
                  <a:pt x="1315839" y="2308568"/>
                  <a:pt x="1224985" y="2399422"/>
                  <a:pt x="1224985" y="2511495"/>
                </a:cubicBezTo>
                <a:lnTo>
                  <a:pt x="1224985" y="3222968"/>
                </a:lnTo>
                <a:lnTo>
                  <a:pt x="575882" y="3222968"/>
                </a:lnTo>
                <a:lnTo>
                  <a:pt x="575882" y="1686562"/>
                </a:lnTo>
                <a:lnTo>
                  <a:pt x="575884" y="1686562"/>
                </a:lnTo>
                <a:close/>
                <a:moveTo>
                  <a:pt x="509997" y="122689"/>
                </a:moveTo>
                <a:lnTo>
                  <a:pt x="942045" y="122689"/>
                </a:lnTo>
                <a:lnTo>
                  <a:pt x="942045" y="542556"/>
                </a:lnTo>
                <a:lnTo>
                  <a:pt x="509997" y="974604"/>
                </a:lnTo>
                <a:close/>
                <a:moveTo>
                  <a:pt x="1620001" y="7099"/>
                </a:moveTo>
                <a:lnTo>
                  <a:pt x="3228210" y="1686560"/>
                </a:lnTo>
                <a:lnTo>
                  <a:pt x="2900441" y="1686560"/>
                </a:lnTo>
                <a:lnTo>
                  <a:pt x="1620001" y="349390"/>
                </a:lnTo>
                <a:close/>
                <a:moveTo>
                  <a:pt x="1619999" y="0"/>
                </a:moveTo>
                <a:lnTo>
                  <a:pt x="1619999" y="342291"/>
                </a:lnTo>
                <a:lnTo>
                  <a:pt x="330172" y="1679462"/>
                </a:lnTo>
                <a:lnTo>
                  <a:pt x="0" y="1679462"/>
                </a:lnTo>
                <a:close/>
              </a:path>
            </a:pathLst>
          </a:cu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76200" tIns="38100" rIns="76200" bIns="3810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sz="1500" dirty="0"/>
          </a:p>
        </p:txBody>
      </p:sp>
      <p:grpSp>
        <p:nvGrpSpPr>
          <p:cNvPr id="36" name="กลุ่ม 35">
            <a:extLst>
              <a:ext uri="{FF2B5EF4-FFF2-40B4-BE49-F238E27FC236}">
                <a16:creationId xmlns:a16="http://schemas.microsoft.com/office/drawing/2014/main" id="{887E7931-61C0-71CF-0DFC-90F8866977C4}"/>
              </a:ext>
            </a:extLst>
          </p:cNvPr>
          <p:cNvGrpSpPr/>
          <p:nvPr/>
        </p:nvGrpSpPr>
        <p:grpSpPr>
          <a:xfrm>
            <a:off x="7448275" y="2695744"/>
            <a:ext cx="2740144" cy="3035245"/>
            <a:chOff x="8937930" y="3234893"/>
            <a:chExt cx="3288173" cy="3642293"/>
          </a:xfrm>
        </p:grpSpPr>
        <p:sp>
          <p:nvSpPr>
            <p:cNvPr id="54" name="TextBox 53">
              <a:extLst>
                <a:ext uri="{FF2B5EF4-FFF2-40B4-BE49-F238E27FC236}">
                  <a16:creationId xmlns:a16="http://schemas.microsoft.com/office/drawing/2014/main" id="{21E6EACB-59E7-49FD-AC13-FB9C13CC1008}"/>
                </a:ext>
              </a:extLst>
            </p:cNvPr>
            <p:cNvSpPr txBox="1"/>
            <p:nvPr/>
          </p:nvSpPr>
          <p:spPr>
            <a:xfrm>
              <a:off x="8971440" y="3234893"/>
              <a:ext cx="3254663" cy="146563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en-US" sz="917" b="1" dirty="0">
                  <a:latin typeface="Chulabhorn Likit Text" panose="00000500000000000000" pitchFamily="50" charset="-34"/>
                  <a:cs typeface="Chulabhorn Likit Text" panose="00000500000000000000" pitchFamily="50" charset="-34"/>
                </a:rPr>
                <a:t>1 </a:t>
              </a:r>
              <a:r>
                <a:rPr lang="th-TH" sz="917" b="1" dirty="0">
                  <a:latin typeface="Chulabhorn Likit Text" panose="00000500000000000000" pitchFamily="50" charset="-34"/>
                  <a:cs typeface="Chulabhorn Likit Text" panose="00000500000000000000" pitchFamily="50" charset="-34"/>
                </a:rPr>
                <a:t>พ.ค.</a:t>
              </a:r>
              <a:r>
                <a:rPr lang="en-US" sz="917" b="1" dirty="0">
                  <a:latin typeface="Chulabhorn Likit Text" panose="00000500000000000000" pitchFamily="50" charset="-34"/>
                  <a:cs typeface="Chulabhorn Likit Text" panose="00000500000000000000" pitchFamily="50" charset="-34"/>
                </a:rPr>
                <a:t>-</a:t>
              </a:r>
              <a:r>
                <a:rPr lang="th-TH" sz="917" b="1" dirty="0">
                  <a:latin typeface="Chulabhorn Likit Text" panose="00000500000000000000" pitchFamily="50" charset="-34"/>
                  <a:cs typeface="Chulabhorn Likit Text" panose="00000500000000000000" pitchFamily="50" charset="-34"/>
                </a:rPr>
                <a:t> </a:t>
              </a:r>
              <a:r>
                <a:rPr lang="en-US" sz="917" b="1" dirty="0">
                  <a:latin typeface="Chulabhorn Likit Text" panose="00000500000000000000" pitchFamily="50" charset="-34"/>
                  <a:cs typeface="Chulabhorn Likit Text" panose="00000500000000000000" pitchFamily="50" charset="-34"/>
                </a:rPr>
                <a:t>31 </a:t>
              </a:r>
              <a:r>
                <a:rPr lang="th-TH" sz="917" b="1" dirty="0">
                  <a:latin typeface="Chulabhorn Likit Text" panose="00000500000000000000" pitchFamily="50" charset="-34"/>
                  <a:cs typeface="Chulabhorn Likit Text" panose="00000500000000000000" pitchFamily="50" charset="-34"/>
                </a:rPr>
                <a:t>พค. </a:t>
              </a:r>
              <a:r>
                <a:rPr lang="en-US" sz="917" b="1" dirty="0">
                  <a:latin typeface="Chulabhorn Likit Text" panose="00000500000000000000" pitchFamily="50" charset="-34"/>
                  <a:cs typeface="Chulabhorn Likit Text" panose="00000500000000000000" pitchFamily="50" charset="-34"/>
                </a:rPr>
                <a:t>256</a:t>
              </a:r>
              <a:r>
                <a:rPr lang="th-TH" sz="917" b="1" dirty="0">
                  <a:latin typeface="Chulabhorn Likit Text" panose="00000500000000000000" pitchFamily="50" charset="-34"/>
                  <a:cs typeface="Chulabhorn Likit Text" panose="00000500000000000000" pitchFamily="50" charset="-34"/>
                </a:rPr>
                <a:t>6</a:t>
              </a:r>
            </a:p>
            <a:p>
              <a:r>
                <a:rPr lang="th-TH" sz="917" dirty="0">
                  <a:latin typeface="Chulabhorn Likit Text" panose="00000500000000000000" pitchFamily="50" charset="-34"/>
                  <a:cs typeface="Chulabhorn Likit Text" panose="00000500000000000000" pitchFamily="50" charset="-34"/>
                </a:rPr>
                <a:t>- การทดสอบระบบการยืนยันลูกหนี้รายโครงการ</a:t>
              </a:r>
            </a:p>
            <a:p>
              <a:r>
                <a:rPr lang="th-TH" sz="917" dirty="0">
                  <a:latin typeface="Chulabhorn Likit Text" panose="00000500000000000000" pitchFamily="50" charset="-34"/>
                  <a:cs typeface="Chulabhorn Likit Text" panose="00000500000000000000" pitchFamily="50" charset="-34"/>
                </a:rPr>
                <a:t>- ดำเนินการพัฒนาการเชื่อมโยงข้อมูลระหว่างระบบ </a:t>
              </a:r>
              <a:r>
                <a:rPr lang="en-US" sz="917" dirty="0">
                  <a:latin typeface="Chulabhorn Likit Text" panose="00000500000000000000" pitchFamily="50" charset="-34"/>
                  <a:cs typeface="Chulabhorn Likit Text" panose="00000500000000000000" pitchFamily="50" charset="-34"/>
                </a:rPr>
                <a:t>ERP </a:t>
              </a:r>
              <a:r>
                <a:rPr lang="th-TH" sz="917" dirty="0">
                  <a:latin typeface="Chulabhorn Likit Text" panose="00000500000000000000" pitchFamily="50" charset="-34"/>
                  <a:cs typeface="Chulabhorn Likit Text" panose="00000500000000000000" pitchFamily="50" charset="-34"/>
                </a:rPr>
                <a:t>และ </a:t>
              </a:r>
              <a:r>
                <a:rPr lang="en-US" sz="917" dirty="0">
                  <a:latin typeface="Chulabhorn Likit Text" panose="00000500000000000000" pitchFamily="50" charset="-34"/>
                  <a:cs typeface="Chulabhorn Likit Text" panose="00000500000000000000" pitchFamily="50" charset="-34"/>
                </a:rPr>
                <a:t>LM</a:t>
              </a:r>
              <a:r>
                <a:rPr lang="th-TH" sz="917" dirty="0">
                  <a:latin typeface="Chulabhorn Likit Text" panose="00000500000000000000" pitchFamily="50" charset="-34"/>
                  <a:cs typeface="Chulabhorn Likit Text" panose="00000500000000000000" pitchFamily="50" charset="-34"/>
                </a:rPr>
                <a:t> และมี </a:t>
              </a:r>
              <a:r>
                <a:rPr lang="en-US" sz="917" dirty="0">
                  <a:latin typeface="Chulabhorn Likit Text" panose="00000500000000000000" pitchFamily="50" charset="-34"/>
                  <a:cs typeface="Chulabhorn Likit Text" panose="00000500000000000000" pitchFamily="50" charset="-34"/>
                </a:rPr>
                <a:t>API </a:t>
              </a:r>
              <a:r>
                <a:rPr lang="th-TH" sz="917" dirty="0">
                  <a:latin typeface="Chulabhorn Likit Text" panose="00000500000000000000" pitchFamily="50" charset="-34"/>
                  <a:cs typeface="Chulabhorn Likit Text" panose="00000500000000000000" pitchFamily="50" charset="-34"/>
                </a:rPr>
                <a:t>รายงาน </a:t>
              </a:r>
              <a:r>
                <a:rPr lang="en-US" sz="917" dirty="0">
                  <a:latin typeface="Chulabhorn Likit Text" panose="00000500000000000000" pitchFamily="50" charset="-34"/>
                  <a:cs typeface="Chulabhorn Likit Text" panose="00000500000000000000" pitchFamily="50" charset="-34"/>
                </a:rPr>
                <a:t>Dashboard </a:t>
              </a:r>
            </a:p>
            <a:p>
              <a:r>
                <a:rPr lang="th-TH" sz="917" b="1" dirty="0">
                  <a:latin typeface="Chulabhorn Likit Text" panose="00000500000000000000" pitchFamily="50" charset="-34"/>
                  <a:cs typeface="Chulabhorn Likit Text" panose="00000500000000000000" pitchFamily="50" charset="-34"/>
                </a:rPr>
                <a:t>สถานะ </a:t>
              </a:r>
              <a:r>
                <a:rPr lang="en-US" sz="917" b="1" dirty="0">
                  <a:latin typeface="Chulabhorn Likit Text" panose="00000500000000000000" pitchFamily="50" charset="-34"/>
                  <a:cs typeface="Chulabhorn Likit Text" panose="00000500000000000000" pitchFamily="50" charset="-34"/>
                </a:rPr>
                <a:t>: </a:t>
              </a:r>
              <a:r>
                <a:rPr lang="th-TH" sz="917" dirty="0">
                  <a:latin typeface="Chulabhorn Likit Text" panose="00000500000000000000" pitchFamily="50" charset="-34"/>
                  <a:cs typeface="Chulabhorn Likit Text" panose="00000500000000000000" pitchFamily="50" charset="-34"/>
                </a:rPr>
                <a:t>รอระบบ</a:t>
              </a:r>
              <a:r>
                <a:rPr lang="en-US" sz="917" dirty="0">
                  <a:latin typeface="Chulabhorn Likit Text" panose="00000500000000000000" pitchFamily="50" charset="-34"/>
                  <a:cs typeface="Chulabhorn Likit Text" panose="00000500000000000000" pitchFamily="50" charset="-34"/>
                </a:rPr>
                <a:t> </a:t>
              </a:r>
              <a:r>
                <a:rPr lang="th-TH" sz="917" dirty="0">
                  <a:latin typeface="Chulabhorn Likit Text" panose="00000500000000000000" pitchFamily="50" charset="-34"/>
                  <a:cs typeface="Chulabhorn Likit Text" panose="00000500000000000000" pitchFamily="50" charset="-34"/>
                </a:rPr>
                <a:t>ที่ดำเนินการในงวดที่ 2</a:t>
              </a:r>
            </a:p>
            <a:p>
              <a:r>
                <a:rPr lang="th-TH" sz="917" b="1" dirty="0">
                  <a:latin typeface="Chulabhorn Likit Text" panose="00000500000000000000" pitchFamily="50" charset="-34"/>
                  <a:cs typeface="Chulabhorn Likit Text" panose="00000500000000000000" pitchFamily="50" charset="-34"/>
                </a:rPr>
                <a:t>เป้าหมาย </a:t>
              </a:r>
              <a:r>
                <a:rPr lang="en-US" sz="917" b="1" dirty="0">
                  <a:latin typeface="Chulabhorn Likit Text" panose="00000500000000000000" pitchFamily="50" charset="-34"/>
                  <a:cs typeface="Chulabhorn Likit Text" panose="00000500000000000000" pitchFamily="50" charset="-34"/>
                </a:rPr>
                <a:t>: </a:t>
              </a:r>
              <a:r>
                <a:rPr lang="th-TH" sz="917" dirty="0">
                  <a:latin typeface="Chulabhorn Likit Text" panose="00000500000000000000" pitchFamily="50" charset="-34"/>
                  <a:cs typeface="Chulabhorn Likit Text" panose="00000500000000000000" pitchFamily="50" charset="-34"/>
                </a:rPr>
                <a:t>ได้ระบบ </a:t>
              </a:r>
              <a:r>
                <a:rPr lang="en-US" sz="917" dirty="0">
                  <a:latin typeface="Chulabhorn Likit Text" panose="00000500000000000000" pitchFamily="50" charset="-34"/>
                  <a:cs typeface="Chulabhorn Likit Text" panose="00000500000000000000" pitchFamily="50" charset="-34"/>
                </a:rPr>
                <a:t>ERP </a:t>
              </a:r>
              <a:r>
                <a:rPr lang="th-TH" sz="917" dirty="0">
                  <a:latin typeface="Chulabhorn Likit Text" panose="00000500000000000000" pitchFamily="50" charset="-34"/>
                  <a:cs typeface="Chulabhorn Likit Text" panose="00000500000000000000" pitchFamily="50" charset="-34"/>
                </a:rPr>
                <a:t>และ </a:t>
              </a:r>
              <a:r>
                <a:rPr lang="en-US" sz="917" dirty="0">
                  <a:latin typeface="Chulabhorn Likit Text" panose="00000500000000000000" pitchFamily="50" charset="-34"/>
                  <a:cs typeface="Chulabhorn Likit Text" panose="00000500000000000000" pitchFamily="50" charset="-34"/>
                </a:rPr>
                <a:t>LM </a:t>
              </a:r>
              <a:r>
                <a:rPr lang="th-TH" sz="917" dirty="0">
                  <a:latin typeface="Chulabhorn Likit Text" panose="00000500000000000000" pitchFamily="50" charset="-34"/>
                  <a:cs typeface="Chulabhorn Likit Text" panose="00000500000000000000" pitchFamily="50" charset="-34"/>
                </a:rPr>
                <a:t>ที่ทำงานเชื่อมโยง ส่งข้อมูลระหว่างกันได้</a:t>
              </a:r>
              <a:r>
                <a:rPr lang="en-US" sz="917" dirty="0">
                  <a:latin typeface="Chulabhorn Likit Text" panose="00000500000000000000" pitchFamily="50" charset="-34"/>
                  <a:cs typeface="Chulabhorn Likit Text" panose="00000500000000000000" pitchFamily="50" charset="-34"/>
                </a:rPr>
                <a:t> </a:t>
              </a:r>
              <a:r>
                <a:rPr lang="th-TH" sz="917" dirty="0">
                  <a:latin typeface="Chulabhorn Likit Text" panose="00000500000000000000" pitchFamily="50" charset="-34"/>
                  <a:cs typeface="Chulabhorn Likit Text" panose="00000500000000000000" pitchFamily="50" charset="-34"/>
                </a:rPr>
                <a:t>และมีระบบ </a:t>
              </a:r>
              <a:r>
                <a:rPr lang="en-US" sz="917" dirty="0">
                  <a:latin typeface="Chulabhorn Likit Text" panose="00000500000000000000" pitchFamily="50" charset="-34"/>
                  <a:cs typeface="Chulabhorn Likit Text" panose="00000500000000000000" pitchFamily="50" charset="-34"/>
                </a:rPr>
                <a:t>API </a:t>
              </a:r>
              <a:r>
                <a:rPr lang="th-TH" sz="917" dirty="0">
                  <a:latin typeface="Chulabhorn Likit Text" panose="00000500000000000000" pitchFamily="50" charset="-34"/>
                  <a:cs typeface="Chulabhorn Likit Text" panose="00000500000000000000" pitchFamily="50" charset="-34"/>
                </a:rPr>
                <a:t>รายงาน </a:t>
              </a:r>
              <a:r>
                <a:rPr lang="en-US" sz="917" spc="-30" dirty="0">
                  <a:latin typeface="Chulabhorn Likit Text" panose="00000500000000000000" pitchFamily="50" charset="-34"/>
                  <a:cs typeface="Chulabhorn Likit Text" panose="00000500000000000000" pitchFamily="50" charset="-34"/>
                </a:rPr>
                <a:t>Dashboard </a:t>
              </a:r>
              <a:r>
                <a:rPr lang="th-TH" sz="917" spc="-30" dirty="0">
                  <a:latin typeface="Chulabhorn Likit Text" panose="00000500000000000000" pitchFamily="50" charset="-34"/>
                  <a:cs typeface="Chulabhorn Likit Text" panose="00000500000000000000" pitchFamily="50" charset="-34"/>
                </a:rPr>
                <a:t>ใช้สำหรับการดำเนินการและติดตามผลได้</a:t>
              </a:r>
              <a:endParaRPr lang="en-US" sz="917" spc="-30" dirty="0">
                <a:latin typeface="Chulabhorn Likit Text" panose="00000500000000000000" pitchFamily="50" charset="-34"/>
                <a:cs typeface="Chulabhorn Likit Text" panose="00000500000000000000" pitchFamily="50" charset="-34"/>
              </a:endParaRPr>
            </a:p>
          </p:txBody>
        </p:sp>
        <p:sp>
          <p:nvSpPr>
            <p:cNvPr id="56" name="TextBox 55">
              <a:extLst>
                <a:ext uri="{FF2B5EF4-FFF2-40B4-BE49-F238E27FC236}">
                  <a16:creationId xmlns:a16="http://schemas.microsoft.com/office/drawing/2014/main" id="{7606CFDA-863E-4C2D-90CF-912637344E98}"/>
                </a:ext>
              </a:extLst>
            </p:cNvPr>
            <p:cNvSpPr txBox="1"/>
            <p:nvPr/>
          </p:nvSpPr>
          <p:spPr>
            <a:xfrm>
              <a:off x="8943099" y="4656516"/>
              <a:ext cx="3194626" cy="1126923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en-US" sz="917" b="1" dirty="0">
                  <a:latin typeface="Chulabhorn Likit Text" panose="00000500000000000000" pitchFamily="50" charset="-34"/>
                  <a:cs typeface="Chulabhorn Likit Text" panose="00000500000000000000" pitchFamily="50" charset="-34"/>
                </a:rPr>
                <a:t>1 </a:t>
              </a:r>
              <a:r>
                <a:rPr lang="th-TH" sz="917" b="1" dirty="0">
                  <a:latin typeface="Chulabhorn Likit Text" panose="00000500000000000000" pitchFamily="50" charset="-34"/>
                  <a:cs typeface="Chulabhorn Likit Text" panose="00000500000000000000" pitchFamily="50" charset="-34"/>
                </a:rPr>
                <a:t>ต.ค.</a:t>
              </a:r>
              <a:r>
                <a:rPr lang="en-US" sz="917" b="1" dirty="0">
                  <a:latin typeface="Chulabhorn Likit Text" panose="00000500000000000000" pitchFamily="50" charset="-34"/>
                  <a:cs typeface="Chulabhorn Likit Text" panose="00000500000000000000" pitchFamily="50" charset="-34"/>
                </a:rPr>
                <a:t>-</a:t>
              </a:r>
              <a:r>
                <a:rPr lang="th-TH" sz="917" b="1" dirty="0">
                  <a:latin typeface="Chulabhorn Likit Text" panose="00000500000000000000" pitchFamily="50" charset="-34"/>
                  <a:cs typeface="Chulabhorn Likit Text" panose="00000500000000000000" pitchFamily="50" charset="-34"/>
                </a:rPr>
                <a:t> มิ.ย. </a:t>
              </a:r>
              <a:r>
                <a:rPr lang="en-US" sz="917" b="1" dirty="0">
                  <a:latin typeface="Chulabhorn Likit Text" panose="00000500000000000000" pitchFamily="50" charset="-34"/>
                  <a:cs typeface="Chulabhorn Likit Text" panose="00000500000000000000" pitchFamily="50" charset="-34"/>
                </a:rPr>
                <a:t>256</a:t>
              </a:r>
              <a:r>
                <a:rPr lang="th-TH" sz="917" b="1" dirty="0">
                  <a:latin typeface="Chulabhorn Likit Text" panose="00000500000000000000" pitchFamily="50" charset="-34"/>
                  <a:cs typeface="Chulabhorn Likit Text" panose="00000500000000000000" pitchFamily="50" charset="-34"/>
                </a:rPr>
                <a:t>6</a:t>
              </a:r>
            </a:p>
            <a:p>
              <a:r>
                <a:rPr lang="th-TH" sz="917" dirty="0">
                  <a:latin typeface="Chulabhorn Likit Text" panose="00000500000000000000" pitchFamily="50" charset="-34"/>
                  <a:cs typeface="Chulabhorn Likit Text" panose="00000500000000000000" pitchFamily="50" charset="-34"/>
                </a:rPr>
                <a:t>สนับสนุนผู้เชี่ยวชาญทางบัญชี ร่วมดำเนินการปิดงบการเงิน ปีบัญชี 2566</a:t>
              </a:r>
              <a:endParaRPr lang="en-US" sz="917" dirty="0">
                <a:latin typeface="Chulabhorn Likit Text" panose="00000500000000000000" pitchFamily="50" charset="-34"/>
                <a:cs typeface="Chulabhorn Likit Text" panose="00000500000000000000" pitchFamily="50" charset="-34"/>
              </a:endParaRPr>
            </a:p>
            <a:p>
              <a:r>
                <a:rPr lang="th-TH" sz="917" b="1" dirty="0">
                  <a:latin typeface="Chulabhorn Likit Text" panose="00000500000000000000" pitchFamily="50" charset="-34"/>
                  <a:cs typeface="Chulabhorn Likit Text" panose="00000500000000000000" pitchFamily="50" charset="-34"/>
                </a:rPr>
                <a:t>สถานะ </a:t>
              </a:r>
              <a:r>
                <a:rPr lang="en-US" sz="917" dirty="0">
                  <a:latin typeface="Chulabhorn Likit Text" panose="00000500000000000000" pitchFamily="50" charset="-34"/>
                  <a:cs typeface="Chulabhorn Likit Text" panose="00000500000000000000" pitchFamily="50" charset="-34"/>
                </a:rPr>
                <a:t>: </a:t>
              </a:r>
              <a:r>
                <a:rPr lang="th-TH" sz="917" dirty="0">
                  <a:latin typeface="Chulabhorn Likit Text" panose="00000500000000000000" pitchFamily="50" charset="-34"/>
                  <a:cs typeface="Chulabhorn Likit Text" panose="00000500000000000000" pitchFamily="50" charset="-34"/>
                </a:rPr>
                <a:t>ดำเนินการ ตั้งแต่ งวดที่ 1 - ปัจจุบัน</a:t>
              </a:r>
            </a:p>
            <a:p>
              <a:r>
                <a:rPr lang="th-TH" sz="917" b="1" dirty="0">
                  <a:latin typeface="Chulabhorn Likit Text" panose="00000500000000000000" pitchFamily="50" charset="-34"/>
                  <a:cs typeface="Chulabhorn Likit Text" panose="00000500000000000000" pitchFamily="50" charset="-34"/>
                </a:rPr>
                <a:t>เป้าหมาย </a:t>
              </a:r>
              <a:r>
                <a:rPr lang="en-US" sz="917" b="1" dirty="0">
                  <a:latin typeface="Chulabhorn Likit Text" panose="00000500000000000000" pitchFamily="50" charset="-34"/>
                  <a:cs typeface="Chulabhorn Likit Text" panose="00000500000000000000" pitchFamily="50" charset="-34"/>
                </a:rPr>
                <a:t>: </a:t>
              </a:r>
              <a:r>
                <a:rPr lang="th-TH" sz="917" dirty="0">
                  <a:latin typeface="Chulabhorn Likit Text" panose="00000500000000000000" pitchFamily="50" charset="-34"/>
                  <a:cs typeface="Chulabhorn Likit Text" panose="00000500000000000000" pitchFamily="50" charset="-34"/>
                </a:rPr>
                <a:t>สกส.มีผู้เชี่ยวชาญทางบัญชี ร่วมในการปิดงบการเงิน ออกรายงานจากระบบฯ ได้ถูกต้อง</a:t>
              </a:r>
              <a:endParaRPr lang="en-US" sz="917" dirty="0">
                <a:latin typeface="Chulabhorn Likit Text" panose="00000500000000000000" pitchFamily="50" charset="-34"/>
                <a:cs typeface="Chulabhorn Likit Text" panose="00000500000000000000" pitchFamily="50" charset="-34"/>
              </a:endParaRPr>
            </a:p>
          </p:txBody>
        </p:sp>
        <p:sp>
          <p:nvSpPr>
            <p:cNvPr id="57" name="TextBox 56">
              <a:extLst>
                <a:ext uri="{FF2B5EF4-FFF2-40B4-BE49-F238E27FC236}">
                  <a16:creationId xmlns:a16="http://schemas.microsoft.com/office/drawing/2014/main" id="{3496126B-820C-4564-B9D4-AE2DDB831963}"/>
                </a:ext>
              </a:extLst>
            </p:cNvPr>
            <p:cNvSpPr txBox="1"/>
            <p:nvPr/>
          </p:nvSpPr>
          <p:spPr>
            <a:xfrm>
              <a:off x="8937930" y="5750263"/>
              <a:ext cx="3134003" cy="1126923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th-TH" sz="917" b="1" dirty="0">
                  <a:latin typeface="Chulabhorn Likit Text" panose="00000500000000000000" pitchFamily="50" charset="-34"/>
                  <a:cs typeface="Chulabhorn Likit Text" panose="00000500000000000000" pitchFamily="50" charset="-34"/>
                </a:rPr>
                <a:t>5-9 มิ.ย. </a:t>
              </a:r>
              <a:r>
                <a:rPr lang="en-US" sz="917" b="1" dirty="0">
                  <a:latin typeface="Chulabhorn Likit Text" panose="00000500000000000000" pitchFamily="50" charset="-34"/>
                  <a:cs typeface="Chulabhorn Likit Text" panose="00000500000000000000" pitchFamily="50" charset="-34"/>
                </a:rPr>
                <a:t>256</a:t>
              </a:r>
              <a:r>
                <a:rPr lang="th-TH" sz="917" b="1" dirty="0">
                  <a:latin typeface="Chulabhorn Likit Text" panose="00000500000000000000" pitchFamily="50" charset="-34"/>
                  <a:cs typeface="Chulabhorn Likit Text" panose="00000500000000000000" pitchFamily="50" charset="-34"/>
                </a:rPr>
                <a:t>6</a:t>
              </a:r>
            </a:p>
            <a:p>
              <a:r>
                <a:rPr lang="th-TH" sz="917" dirty="0">
                  <a:latin typeface="Chulabhorn Likit Text" panose="00000500000000000000" pitchFamily="50" charset="-34"/>
                  <a:cs typeface="Chulabhorn Likit Text" panose="00000500000000000000" pitchFamily="50" charset="-34"/>
                </a:rPr>
                <a:t>ฝึกอบรมระบบโปรแกรมทะเบียนลูกหนี้ (</a:t>
              </a:r>
              <a:r>
                <a:rPr lang="en-US" sz="917" dirty="0">
                  <a:latin typeface="Chulabhorn Likit Text" panose="00000500000000000000" pitchFamily="50" charset="-34"/>
                  <a:cs typeface="Chulabhorn Likit Text" panose="00000500000000000000" pitchFamily="50" charset="-34"/>
                </a:rPr>
                <a:t>LM</a:t>
              </a:r>
              <a:r>
                <a:rPr lang="th-TH" sz="917" dirty="0">
                  <a:latin typeface="Chulabhorn Likit Text" panose="00000500000000000000" pitchFamily="50" charset="-34"/>
                  <a:cs typeface="Chulabhorn Likit Text" panose="00000500000000000000" pitchFamily="50" charset="-34"/>
                </a:rPr>
                <a:t>)</a:t>
              </a:r>
              <a:endParaRPr lang="en-US" sz="917" dirty="0">
                <a:latin typeface="Chulabhorn Likit Text" panose="00000500000000000000" pitchFamily="50" charset="-34"/>
                <a:cs typeface="Chulabhorn Likit Text" panose="00000500000000000000" pitchFamily="50" charset="-34"/>
              </a:endParaRPr>
            </a:p>
            <a:p>
              <a:r>
                <a:rPr lang="th-TH" sz="917" b="1" dirty="0">
                  <a:latin typeface="Chulabhorn Likit Text" panose="00000500000000000000" pitchFamily="50" charset="-34"/>
                  <a:cs typeface="Chulabhorn Likit Text" panose="00000500000000000000" pitchFamily="50" charset="-34"/>
                </a:rPr>
                <a:t>เป้าหมาย </a:t>
              </a:r>
              <a:r>
                <a:rPr lang="en-US" sz="917" b="1" dirty="0">
                  <a:latin typeface="Chulabhorn Likit Text" panose="00000500000000000000" pitchFamily="50" charset="-34"/>
                  <a:cs typeface="Chulabhorn Likit Text" panose="00000500000000000000" pitchFamily="50" charset="-34"/>
                </a:rPr>
                <a:t>: </a:t>
              </a:r>
              <a:r>
                <a:rPr lang="th-TH" sz="917" dirty="0">
                  <a:latin typeface="Chulabhorn Likit Text" panose="00000500000000000000" pitchFamily="50" charset="-34"/>
                  <a:cs typeface="Chulabhorn Likit Text" panose="00000500000000000000" pitchFamily="50" charset="-34"/>
                </a:rPr>
                <a:t>บุคลากร ได้เรียนรู้การใช้งาน</a:t>
              </a:r>
              <a:r>
                <a:rPr lang="th-TH" sz="917" dirty="0" smtClean="0">
                  <a:latin typeface="Chulabhorn Likit Text" panose="00000500000000000000" pitchFamily="50" charset="-34"/>
                  <a:cs typeface="Chulabhorn Likit Text" panose="00000500000000000000" pitchFamily="50" charset="-34"/>
                </a:rPr>
                <a:t>ระบบ</a:t>
              </a:r>
              <a:br>
                <a:rPr lang="th-TH" sz="917" dirty="0" smtClean="0">
                  <a:latin typeface="Chulabhorn Likit Text" panose="00000500000000000000" pitchFamily="50" charset="-34"/>
                  <a:cs typeface="Chulabhorn Likit Text" panose="00000500000000000000" pitchFamily="50" charset="-34"/>
                </a:rPr>
              </a:br>
              <a:r>
                <a:rPr lang="th-TH" sz="917" dirty="0" smtClean="0">
                  <a:latin typeface="Chulabhorn Likit Text" panose="00000500000000000000" pitchFamily="50" charset="-34"/>
                  <a:cs typeface="Chulabhorn Likit Text" panose="00000500000000000000" pitchFamily="50" charset="-34"/>
                </a:rPr>
                <a:t>ที่</a:t>
              </a:r>
              <a:r>
                <a:rPr lang="th-TH" sz="917" dirty="0">
                  <a:latin typeface="Chulabhorn Likit Text" panose="00000500000000000000" pitchFamily="50" charset="-34"/>
                  <a:cs typeface="Chulabhorn Likit Text" panose="00000500000000000000" pitchFamily="50" charset="-34"/>
                </a:rPr>
                <a:t>ถูกต้อง มีประสิทธิภาพ</a:t>
              </a:r>
              <a:endParaRPr lang="th-TH" sz="917" b="1" dirty="0">
                <a:latin typeface="Chulabhorn Likit Text" panose="00000500000000000000" pitchFamily="50" charset="-34"/>
                <a:cs typeface="Chulabhorn Likit Text" panose="00000500000000000000" pitchFamily="50" charset="-34"/>
              </a:endParaRPr>
            </a:p>
            <a:p>
              <a:r>
                <a:rPr lang="th-TH" sz="917" b="1" dirty="0">
                  <a:latin typeface="Chulabhorn Likit Text" panose="00000500000000000000" pitchFamily="50" charset="-34"/>
                  <a:cs typeface="Chulabhorn Likit Text" panose="00000500000000000000" pitchFamily="50" charset="-34"/>
                </a:rPr>
                <a:t>สถานะ </a:t>
              </a:r>
              <a:r>
                <a:rPr lang="en-US" sz="917" b="1" dirty="0">
                  <a:latin typeface="Chulabhorn Likit Text" panose="00000500000000000000" pitchFamily="50" charset="-34"/>
                  <a:cs typeface="Chulabhorn Likit Text" panose="00000500000000000000" pitchFamily="50" charset="-34"/>
                </a:rPr>
                <a:t>: </a:t>
              </a:r>
              <a:r>
                <a:rPr lang="th-TH" sz="917" dirty="0">
                  <a:latin typeface="Chulabhorn Likit Text" panose="00000500000000000000" pitchFamily="50" charset="-34"/>
                  <a:cs typeface="Chulabhorn Likit Text" panose="00000500000000000000" pitchFamily="50" charset="-34"/>
                </a:rPr>
                <a:t>รอระบบ</a:t>
              </a:r>
              <a:r>
                <a:rPr lang="en-US" sz="917" dirty="0">
                  <a:latin typeface="Chulabhorn Likit Text" panose="00000500000000000000" pitchFamily="50" charset="-34"/>
                  <a:cs typeface="Chulabhorn Likit Text" panose="00000500000000000000" pitchFamily="50" charset="-34"/>
                </a:rPr>
                <a:t> </a:t>
              </a:r>
              <a:r>
                <a:rPr lang="th-TH" sz="917" dirty="0">
                  <a:latin typeface="Chulabhorn Likit Text" panose="00000500000000000000" pitchFamily="50" charset="-34"/>
                  <a:cs typeface="Chulabhorn Likit Text" panose="00000500000000000000" pitchFamily="50" charset="-34"/>
                </a:rPr>
                <a:t>ที่ดำเนินการครบถ้วนแล้ว</a:t>
              </a:r>
            </a:p>
            <a:p>
              <a:r>
                <a:rPr lang="th-TH" sz="917" b="1" dirty="0">
                  <a:latin typeface="Chulabhorn Likit Text" panose="00000500000000000000" pitchFamily="50" charset="-34"/>
                  <a:cs typeface="Chulabhorn Likit Text" panose="00000500000000000000" pitchFamily="50" charset="-34"/>
                </a:rPr>
                <a:t>ผลงาน </a:t>
              </a:r>
              <a:r>
                <a:rPr lang="en-GB" sz="917" b="1" dirty="0">
                  <a:latin typeface="Chulabhorn Likit Text" panose="00000500000000000000" pitchFamily="50" charset="-34"/>
                  <a:cs typeface="Chulabhorn Likit Text" panose="00000500000000000000" pitchFamily="50" charset="-34"/>
                </a:rPr>
                <a:t>: </a:t>
              </a:r>
              <a:r>
                <a:rPr lang="th-TH" sz="917" dirty="0">
                  <a:latin typeface="Chulabhorn Likit Text" panose="00000500000000000000" pitchFamily="50" charset="-34"/>
                  <a:cs typeface="Chulabhorn Likit Text" panose="00000500000000000000" pitchFamily="50" charset="-34"/>
                </a:rPr>
                <a:t>คิดเป็นร้อยละ 80</a:t>
              </a:r>
            </a:p>
          </p:txBody>
        </p:sp>
        <p:cxnSp>
          <p:nvCxnSpPr>
            <p:cNvPr id="58" name="Straight Connector 57">
              <a:extLst>
                <a:ext uri="{FF2B5EF4-FFF2-40B4-BE49-F238E27FC236}">
                  <a16:creationId xmlns:a16="http://schemas.microsoft.com/office/drawing/2014/main" id="{232AE2F0-754F-4541-85F0-CA1B54F57CA0}"/>
                </a:ext>
              </a:extLst>
            </p:cNvPr>
            <p:cNvCxnSpPr>
              <a:cxnSpLocks/>
            </p:cNvCxnSpPr>
            <p:nvPr/>
          </p:nvCxnSpPr>
          <p:spPr>
            <a:xfrm>
              <a:off x="9036978" y="4649819"/>
              <a:ext cx="2982703" cy="0"/>
            </a:xfrm>
            <a:prstGeom prst="line">
              <a:avLst/>
            </a:prstGeom>
            <a:ln w="28575">
              <a:solidFill>
                <a:schemeClr val="accent3"/>
              </a:solidFill>
            </a:ln>
          </p:spPr>
          <p:style>
            <a:lnRef idx="1">
              <a:schemeClr val="accent2"/>
            </a:lnRef>
            <a:fillRef idx="0">
              <a:schemeClr val="accent2"/>
            </a:fillRef>
            <a:effectRef idx="0">
              <a:schemeClr val="accent2"/>
            </a:effectRef>
            <a:fontRef idx="minor">
              <a:schemeClr val="tx1"/>
            </a:fontRef>
          </p:style>
        </p:cxnSp>
        <p:cxnSp>
          <p:nvCxnSpPr>
            <p:cNvPr id="59" name="Straight Connector 58">
              <a:extLst>
                <a:ext uri="{FF2B5EF4-FFF2-40B4-BE49-F238E27FC236}">
                  <a16:creationId xmlns:a16="http://schemas.microsoft.com/office/drawing/2014/main" id="{5CB3B6C8-C753-4FD9-B190-8432C870F549}"/>
                </a:ext>
              </a:extLst>
            </p:cNvPr>
            <p:cNvCxnSpPr>
              <a:cxnSpLocks/>
            </p:cNvCxnSpPr>
            <p:nvPr/>
          </p:nvCxnSpPr>
          <p:spPr>
            <a:xfrm>
              <a:off x="9036977" y="5743602"/>
              <a:ext cx="2982704" cy="0"/>
            </a:xfrm>
            <a:prstGeom prst="line">
              <a:avLst/>
            </a:prstGeom>
            <a:ln w="28575">
              <a:solidFill>
                <a:schemeClr val="accent3"/>
              </a:solidFill>
            </a:ln>
          </p:spPr>
          <p:style>
            <a:lnRef idx="1">
              <a:schemeClr val="accent2"/>
            </a:lnRef>
            <a:fillRef idx="0">
              <a:schemeClr val="accent2"/>
            </a:fillRef>
            <a:effectRef idx="0">
              <a:schemeClr val="accent2"/>
            </a:effectRef>
            <a:fontRef idx="minor">
              <a:schemeClr val="tx1"/>
            </a:fontRef>
          </p:style>
        </p:cxnSp>
      </p:grpSp>
      <p:grpSp>
        <p:nvGrpSpPr>
          <p:cNvPr id="32" name="กลุ่ม 31">
            <a:extLst>
              <a:ext uri="{FF2B5EF4-FFF2-40B4-BE49-F238E27FC236}">
                <a16:creationId xmlns:a16="http://schemas.microsoft.com/office/drawing/2014/main" id="{A143087A-4B14-D2E9-F2F9-A8C07D512FD9}"/>
              </a:ext>
            </a:extLst>
          </p:cNvPr>
          <p:cNvGrpSpPr/>
          <p:nvPr/>
        </p:nvGrpSpPr>
        <p:grpSpPr>
          <a:xfrm>
            <a:off x="7122972" y="1737377"/>
            <a:ext cx="2419943" cy="478833"/>
            <a:chOff x="8547566" y="2124041"/>
            <a:chExt cx="2903931" cy="574600"/>
          </a:xfrm>
        </p:grpSpPr>
        <p:sp>
          <p:nvSpPr>
            <p:cNvPr id="20" name="Rectangle: Rounded Corners 19">
              <a:extLst>
                <a:ext uri="{FF2B5EF4-FFF2-40B4-BE49-F238E27FC236}">
                  <a16:creationId xmlns:a16="http://schemas.microsoft.com/office/drawing/2014/main" id="{0957BFCA-2D30-4A74-A0C6-B99ABAC5E103}"/>
                </a:ext>
              </a:extLst>
            </p:cNvPr>
            <p:cNvSpPr/>
            <p:nvPr/>
          </p:nvSpPr>
          <p:spPr>
            <a:xfrm>
              <a:off x="8547566" y="2124041"/>
              <a:ext cx="2562447" cy="574600"/>
            </a:xfrm>
            <a:prstGeom prst="roundRect">
              <a:avLst/>
            </a:prstGeom>
            <a:solidFill>
              <a:schemeClr val="accent4">
                <a:lumMod val="20000"/>
                <a:lumOff val="80000"/>
              </a:schemeClr>
            </a:solidFill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sz="1500"/>
            </a:p>
          </p:txBody>
        </p:sp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DBE64DE5-2669-44EE-8C15-E138F6D1F710}"/>
                </a:ext>
              </a:extLst>
            </p:cNvPr>
            <p:cNvSpPr txBox="1"/>
            <p:nvPr/>
          </p:nvSpPr>
          <p:spPr>
            <a:xfrm>
              <a:off x="8675350" y="2193522"/>
              <a:ext cx="2776147" cy="4801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th-TH" sz="1000" dirty="0">
                  <a:latin typeface="Chulabhorn Likit Text" panose="00000500000000000000" pitchFamily="50" charset="-34"/>
                  <a:cs typeface="Chulabhorn Likit Text" panose="00000500000000000000" pitchFamily="50" charset="-34"/>
                </a:rPr>
                <a:t>ระบบเว็บแอพพลิเคชั่นสำหรับลูกหนี้ </a:t>
              </a:r>
            </a:p>
            <a:p>
              <a:r>
                <a:rPr lang="th-TH" sz="1000" dirty="0">
                  <a:latin typeface="Chulabhorn Likit Text" panose="00000500000000000000" pitchFamily="50" charset="-34"/>
                  <a:cs typeface="Chulabhorn Likit Text" panose="00000500000000000000" pitchFamily="50" charset="-34"/>
                </a:rPr>
                <a:t>(เพื่อตรวจสอบ ติดตาม ชำระเงิน)</a:t>
              </a:r>
              <a:endParaRPr lang="en-US" sz="1000" dirty="0">
                <a:latin typeface="Chulabhorn Likit Text" panose="00000500000000000000" pitchFamily="50" charset="-34"/>
                <a:cs typeface="Chulabhorn Likit Text" panose="00000500000000000000" pitchFamily="50" charset="-34"/>
              </a:endParaRPr>
            </a:p>
          </p:txBody>
        </p:sp>
      </p:grpSp>
      <p:sp>
        <p:nvSpPr>
          <p:cNvPr id="21" name="Arrow: Up-Down 20">
            <a:extLst>
              <a:ext uri="{FF2B5EF4-FFF2-40B4-BE49-F238E27FC236}">
                <a16:creationId xmlns:a16="http://schemas.microsoft.com/office/drawing/2014/main" id="{DDBCC582-82ED-4FA1-BD7D-5A74AC69C59A}"/>
              </a:ext>
            </a:extLst>
          </p:cNvPr>
          <p:cNvSpPr/>
          <p:nvPr/>
        </p:nvSpPr>
        <p:spPr>
          <a:xfrm rot="17960371">
            <a:off x="6744825" y="1412864"/>
            <a:ext cx="207151" cy="844405"/>
          </a:xfrm>
          <a:prstGeom prst="upDownArrow">
            <a:avLst/>
          </a:prstGeom>
        </p:spPr>
        <p:style>
          <a:lnRef idx="1">
            <a:schemeClr val="accent5"/>
          </a:lnRef>
          <a:fillRef idx="2">
            <a:schemeClr val="accent5"/>
          </a:fillRef>
          <a:effectRef idx="1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sz="1500"/>
          </a:p>
        </p:txBody>
      </p:sp>
      <p:pic>
        <p:nvPicPr>
          <p:cNvPr id="23" name="Picture 22">
            <a:extLst>
              <a:ext uri="{FF2B5EF4-FFF2-40B4-BE49-F238E27FC236}">
                <a16:creationId xmlns:a16="http://schemas.microsoft.com/office/drawing/2014/main" id="{24BC8879-2E0D-420A-9A5F-8F20376A39C0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9306200" y="1342065"/>
            <a:ext cx="582669" cy="883846"/>
          </a:xfrm>
          <a:prstGeom prst="roundRect">
            <a:avLst>
              <a:gd name="adj" fmla="val 16667"/>
            </a:avLst>
          </a:prstGeom>
          <a:ln>
            <a:noFill/>
          </a:ln>
          <a:effectLst>
            <a:outerShdw blurRad="76200" dist="38100" dir="78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contrasting" dir="t">
              <a:rot lat="0" lon="0" rev="4200000"/>
            </a:lightRig>
          </a:scene3d>
          <a:sp3d prstMaterial="plastic">
            <a:bevelT w="381000" h="114300" prst="relaxedInset"/>
            <a:contourClr>
              <a:srgbClr val="969696"/>
            </a:contourClr>
          </a:sp3d>
        </p:spPr>
      </p:pic>
      <p:sp>
        <p:nvSpPr>
          <p:cNvPr id="65" name="TextBox 64">
            <a:extLst>
              <a:ext uri="{FF2B5EF4-FFF2-40B4-BE49-F238E27FC236}">
                <a16:creationId xmlns:a16="http://schemas.microsoft.com/office/drawing/2014/main" id="{E1F257BC-7FA8-4CF5-8509-686360158DDE}"/>
              </a:ext>
            </a:extLst>
          </p:cNvPr>
          <p:cNvSpPr txBox="1"/>
          <p:nvPr/>
        </p:nvSpPr>
        <p:spPr>
          <a:xfrm>
            <a:off x="8050656" y="728738"/>
            <a:ext cx="2044864" cy="47686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th-TH" sz="833" b="1" dirty="0"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ระบบบัญชีการเงิน </a:t>
            </a:r>
            <a:endParaRPr lang="en-US" sz="833" b="1" dirty="0" smtClean="0">
              <a:latin typeface="Chulabhorn Likit Text" panose="00000500000000000000" pitchFamily="50" charset="-34"/>
              <a:cs typeface="Chulabhorn Likit Text" panose="00000500000000000000" pitchFamily="50" charset="-34"/>
            </a:endParaRPr>
          </a:p>
          <a:p>
            <a:pPr algn="ctr"/>
            <a:r>
              <a:rPr lang="th-TH" sz="833" b="1" dirty="0" smtClean="0"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(</a:t>
            </a:r>
            <a:r>
              <a:rPr lang="en-US" sz="833" b="1" dirty="0" err="1" smtClean="0"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Enterprice</a:t>
            </a:r>
            <a:r>
              <a:rPr lang="en-US" sz="833" b="1" dirty="0" smtClean="0"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 Resource Planning : ERP</a:t>
            </a:r>
            <a:r>
              <a:rPr lang="th-TH" sz="833" b="1" dirty="0" smtClean="0"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)</a:t>
            </a:r>
            <a:endParaRPr lang="en-US" sz="833" b="1" dirty="0">
              <a:latin typeface="Chulabhorn Likit Text" panose="00000500000000000000" pitchFamily="50" charset="-34"/>
              <a:cs typeface="Chulabhorn Likit Text" panose="00000500000000000000" pitchFamily="50" charset="-34"/>
            </a:endParaRPr>
          </a:p>
        </p:txBody>
      </p:sp>
      <p:grpSp>
        <p:nvGrpSpPr>
          <p:cNvPr id="35" name="กลุ่ม 34">
            <a:extLst>
              <a:ext uri="{FF2B5EF4-FFF2-40B4-BE49-F238E27FC236}">
                <a16:creationId xmlns:a16="http://schemas.microsoft.com/office/drawing/2014/main" id="{EC8CBA61-6010-E48D-7273-AD5CC8B67E23}"/>
              </a:ext>
            </a:extLst>
          </p:cNvPr>
          <p:cNvGrpSpPr/>
          <p:nvPr/>
        </p:nvGrpSpPr>
        <p:grpSpPr>
          <a:xfrm>
            <a:off x="77293" y="2739468"/>
            <a:ext cx="3363751" cy="2607816"/>
            <a:chOff x="92751" y="3182857"/>
            <a:chExt cx="4036501" cy="3129380"/>
          </a:xfrm>
        </p:grpSpPr>
        <p:sp>
          <p:nvSpPr>
            <p:cNvPr id="101" name="TextBox 100">
              <a:extLst>
                <a:ext uri="{FF2B5EF4-FFF2-40B4-BE49-F238E27FC236}">
                  <a16:creationId xmlns:a16="http://schemas.microsoft.com/office/drawing/2014/main" id="{2C787847-1920-4C98-B700-EB6E699505A3}"/>
                </a:ext>
              </a:extLst>
            </p:cNvPr>
            <p:cNvSpPr txBox="1"/>
            <p:nvPr/>
          </p:nvSpPr>
          <p:spPr>
            <a:xfrm>
              <a:off x="110835" y="3836089"/>
              <a:ext cx="3960786" cy="63417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en-US" sz="1000" b="1" dirty="0">
                  <a:latin typeface="Chulabhorn Likit Text" panose="00000500000000000000" pitchFamily="50" charset="-34"/>
                  <a:cs typeface="Chulabhorn Likit Text" panose="00000500000000000000" pitchFamily="50" charset="-34"/>
                </a:rPr>
                <a:t>15 </a:t>
              </a:r>
              <a:r>
                <a:rPr lang="th-TH" sz="1000" b="1" dirty="0">
                  <a:latin typeface="Chulabhorn Likit Text" panose="00000500000000000000" pitchFamily="50" charset="-34"/>
                  <a:cs typeface="Chulabhorn Likit Text" panose="00000500000000000000" pitchFamily="50" charset="-34"/>
                </a:rPr>
                <a:t>ต.ค. -</a:t>
              </a:r>
              <a:r>
                <a:rPr lang="en-US" sz="1000" b="1" dirty="0">
                  <a:latin typeface="Chulabhorn Likit Text" panose="00000500000000000000" pitchFamily="50" charset="-34"/>
                  <a:cs typeface="Chulabhorn Likit Text" panose="00000500000000000000" pitchFamily="50" charset="-34"/>
                </a:rPr>
                <a:t> 18 </a:t>
              </a:r>
              <a:r>
                <a:rPr lang="th-TH" sz="1000" b="1" dirty="0">
                  <a:latin typeface="Chulabhorn Likit Text" panose="00000500000000000000" pitchFamily="50" charset="-34"/>
                  <a:cs typeface="Chulabhorn Likit Text" panose="00000500000000000000" pitchFamily="50" charset="-34"/>
                </a:rPr>
                <a:t>ธ.ค. </a:t>
              </a:r>
              <a:r>
                <a:rPr lang="en-US" sz="1000" b="1" dirty="0">
                  <a:latin typeface="Chulabhorn Likit Text" panose="00000500000000000000" pitchFamily="50" charset="-34"/>
                  <a:cs typeface="Chulabhorn Likit Text" panose="00000500000000000000" pitchFamily="50" charset="-34"/>
                </a:rPr>
                <a:t>2565</a:t>
              </a:r>
            </a:p>
            <a:p>
              <a:r>
                <a:rPr lang="th-TH" sz="917" dirty="0">
                  <a:latin typeface="Chulabhorn Likit Text" panose="00000500000000000000" pitchFamily="50" charset="-34"/>
                  <a:cs typeface="Chulabhorn Likit Text" panose="00000500000000000000" pitchFamily="50" charset="-34"/>
                </a:rPr>
                <a:t>- ดำเนินการ ติดตั้งระบบบัญชีการเงิน</a:t>
              </a:r>
              <a:r>
                <a:rPr lang="en-US" sz="917" dirty="0">
                  <a:latin typeface="Chulabhorn Likit Text" panose="00000500000000000000" pitchFamily="50" charset="-34"/>
                  <a:cs typeface="Chulabhorn Likit Text" panose="00000500000000000000" pitchFamily="50" charset="-34"/>
                </a:rPr>
                <a:t> </a:t>
              </a:r>
              <a:r>
                <a:rPr lang="th-TH" sz="917" dirty="0">
                  <a:latin typeface="Chulabhorn Likit Text" panose="00000500000000000000" pitchFamily="50" charset="-34"/>
                  <a:cs typeface="Chulabhorn Likit Text" panose="00000500000000000000" pitchFamily="50" charset="-34"/>
                </a:rPr>
                <a:t>(</a:t>
              </a:r>
              <a:r>
                <a:rPr lang="en-US" sz="917" dirty="0">
                  <a:latin typeface="Chulabhorn Likit Text" panose="00000500000000000000" pitchFamily="50" charset="-34"/>
                  <a:cs typeface="Chulabhorn Likit Text" panose="00000500000000000000" pitchFamily="50" charset="-34"/>
                </a:rPr>
                <a:t>ERP</a:t>
              </a:r>
              <a:r>
                <a:rPr lang="th-TH" sz="917" dirty="0">
                  <a:latin typeface="Chulabhorn Likit Text" panose="00000500000000000000" pitchFamily="50" charset="-34"/>
                  <a:cs typeface="Chulabhorn Likit Text" panose="00000500000000000000" pitchFamily="50" charset="-34"/>
                </a:rPr>
                <a:t>)</a:t>
              </a:r>
              <a:r>
                <a:rPr lang="en-US" sz="917" dirty="0">
                  <a:latin typeface="Chulabhorn Likit Text" panose="00000500000000000000" pitchFamily="50" charset="-34"/>
                  <a:cs typeface="Chulabhorn Likit Text" panose="00000500000000000000" pitchFamily="50" charset="-34"/>
                </a:rPr>
                <a:t> </a:t>
              </a:r>
              <a:r>
                <a:rPr lang="th-TH" sz="917" dirty="0">
                  <a:latin typeface="Chulabhorn Likit Text" panose="00000500000000000000" pitchFamily="50" charset="-34"/>
                  <a:cs typeface="Chulabhorn Likit Text" panose="00000500000000000000" pitchFamily="50" charset="-34"/>
                </a:rPr>
                <a:t>รูปแบบมาตรฐาน</a:t>
              </a:r>
              <a:r>
                <a:rPr lang="en-US" sz="917" dirty="0">
                  <a:latin typeface="Chulabhorn Likit Text" panose="00000500000000000000" pitchFamily="50" charset="-34"/>
                  <a:cs typeface="Chulabhorn Likit Text" panose="00000500000000000000" pitchFamily="50" charset="-34"/>
                </a:rPr>
                <a:t> </a:t>
              </a:r>
              <a:endParaRPr lang="th-TH" sz="917" dirty="0">
                <a:latin typeface="Chulabhorn Likit Text" panose="00000500000000000000" pitchFamily="50" charset="-34"/>
                <a:cs typeface="Chulabhorn Likit Text" panose="00000500000000000000" pitchFamily="50" charset="-34"/>
              </a:endParaRPr>
            </a:p>
            <a:p>
              <a:r>
                <a:rPr lang="th-TH" sz="917" dirty="0">
                  <a:latin typeface="Chulabhorn Likit Text" panose="00000500000000000000" pitchFamily="50" charset="-34"/>
                  <a:cs typeface="Chulabhorn Likit Text" panose="00000500000000000000" pitchFamily="50" charset="-34"/>
                </a:rPr>
                <a:t>ที่ห้อง </a:t>
              </a:r>
              <a:r>
                <a:rPr lang="en-US" sz="917" dirty="0">
                  <a:latin typeface="Chulabhorn Likit Text" panose="00000500000000000000" pitchFamily="50" charset="-34"/>
                  <a:cs typeface="Chulabhorn Likit Text" panose="00000500000000000000" pitchFamily="50" charset="-34"/>
                </a:rPr>
                <a:t>IDC </a:t>
              </a:r>
              <a:r>
                <a:rPr lang="th-TH" sz="917" dirty="0">
                  <a:latin typeface="Chulabhorn Likit Text" panose="00000500000000000000" pitchFamily="50" charset="-34"/>
                  <a:cs typeface="Chulabhorn Likit Text" panose="00000500000000000000" pitchFamily="50" charset="-34"/>
                </a:rPr>
                <a:t>กรมการพัฒนาชุมชน</a:t>
              </a:r>
            </a:p>
          </p:txBody>
        </p:sp>
        <p:sp>
          <p:nvSpPr>
            <p:cNvPr id="102" name="TextBox 101">
              <a:extLst>
                <a:ext uri="{FF2B5EF4-FFF2-40B4-BE49-F238E27FC236}">
                  <a16:creationId xmlns:a16="http://schemas.microsoft.com/office/drawing/2014/main" id="{7F54E487-FF9F-41CC-9534-13BCB81C511A}"/>
                </a:ext>
              </a:extLst>
            </p:cNvPr>
            <p:cNvSpPr txBox="1"/>
            <p:nvPr/>
          </p:nvSpPr>
          <p:spPr>
            <a:xfrm>
              <a:off x="142079" y="4506025"/>
              <a:ext cx="3825312" cy="63417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en-US" sz="1000" b="1" dirty="0">
                  <a:latin typeface="Chulabhorn Likit Text" panose="00000500000000000000" pitchFamily="50" charset="-34"/>
                  <a:cs typeface="Chulabhorn Likit Text" panose="00000500000000000000" pitchFamily="50" charset="-34"/>
                </a:rPr>
                <a:t>19-23 </a:t>
              </a:r>
              <a:r>
                <a:rPr lang="th-TH" sz="1000" b="1" dirty="0">
                  <a:latin typeface="Chulabhorn Likit Text" panose="00000500000000000000" pitchFamily="50" charset="-34"/>
                  <a:cs typeface="Chulabhorn Likit Text" panose="00000500000000000000" pitchFamily="50" charset="-34"/>
                </a:rPr>
                <a:t>ธ.ค. </a:t>
              </a:r>
              <a:r>
                <a:rPr lang="en-US" sz="1000" b="1" dirty="0">
                  <a:latin typeface="Chulabhorn Likit Text" panose="00000500000000000000" pitchFamily="50" charset="-34"/>
                  <a:cs typeface="Chulabhorn Likit Text" panose="00000500000000000000" pitchFamily="50" charset="-34"/>
                </a:rPr>
                <a:t>2565</a:t>
              </a:r>
              <a:endParaRPr lang="th-TH" sz="1000" b="1" dirty="0">
                <a:latin typeface="Chulabhorn Likit Text" panose="00000500000000000000" pitchFamily="50" charset="-34"/>
                <a:cs typeface="Chulabhorn Likit Text" panose="00000500000000000000" pitchFamily="50" charset="-34"/>
              </a:endParaRPr>
            </a:p>
            <a:p>
              <a:r>
                <a:rPr lang="th-TH" sz="917" dirty="0">
                  <a:latin typeface="Chulabhorn Likit Text" panose="00000500000000000000" pitchFamily="50" charset="-34"/>
                  <a:cs typeface="Chulabhorn Likit Text" panose="00000500000000000000" pitchFamily="50" charset="-34"/>
                </a:rPr>
                <a:t>- ฝึกอบรมระบบบัญชีการเงิน (</a:t>
              </a:r>
              <a:r>
                <a:rPr lang="en-US" sz="917" dirty="0">
                  <a:latin typeface="Chulabhorn Likit Text" panose="00000500000000000000" pitchFamily="50" charset="-34"/>
                  <a:cs typeface="Chulabhorn Likit Text" panose="00000500000000000000" pitchFamily="50" charset="-34"/>
                </a:rPr>
                <a:t>ERP</a:t>
              </a:r>
              <a:r>
                <a:rPr lang="th-TH" sz="917" dirty="0">
                  <a:latin typeface="Chulabhorn Likit Text" panose="00000500000000000000" pitchFamily="50" charset="-34"/>
                  <a:cs typeface="Chulabhorn Likit Text" panose="00000500000000000000" pitchFamily="50" charset="-34"/>
                </a:rPr>
                <a:t>)</a:t>
              </a:r>
              <a:r>
                <a:rPr lang="en-US" sz="917" dirty="0">
                  <a:latin typeface="Chulabhorn Likit Text" panose="00000500000000000000" pitchFamily="50" charset="-34"/>
                  <a:cs typeface="Chulabhorn Likit Text" panose="00000500000000000000" pitchFamily="50" charset="-34"/>
                </a:rPr>
                <a:t> </a:t>
              </a:r>
              <a:r>
                <a:rPr lang="th-TH" sz="917" dirty="0">
                  <a:latin typeface="Chulabhorn Likit Text" panose="00000500000000000000" pitchFamily="50" charset="-34"/>
                  <a:cs typeface="Chulabhorn Likit Text" panose="00000500000000000000" pitchFamily="50" charset="-34"/>
                </a:rPr>
                <a:t>ณ ห้องแซฟไฟ</a:t>
              </a:r>
              <a:r>
                <a:rPr lang="th-TH" sz="917" dirty="0" err="1">
                  <a:latin typeface="Chulabhorn Likit Text" panose="00000500000000000000" pitchFamily="50" charset="-34"/>
                  <a:cs typeface="Chulabhorn Likit Text" panose="00000500000000000000" pitchFamily="50" charset="-34"/>
                </a:rPr>
                <a:t>ร์</a:t>
              </a:r>
              <a:r>
                <a:rPr lang="th-TH" sz="917" dirty="0">
                  <a:latin typeface="Chulabhorn Likit Text" panose="00000500000000000000" pitchFamily="50" charset="-34"/>
                  <a:cs typeface="Chulabhorn Likit Text" panose="00000500000000000000" pitchFamily="50" charset="-34"/>
                </a:rPr>
                <a:t> 101-102 อิมแพค เมืองทองธานี</a:t>
              </a:r>
            </a:p>
          </p:txBody>
        </p:sp>
        <p:sp>
          <p:nvSpPr>
            <p:cNvPr id="103" name="TextBox 102">
              <a:extLst>
                <a:ext uri="{FF2B5EF4-FFF2-40B4-BE49-F238E27FC236}">
                  <a16:creationId xmlns:a16="http://schemas.microsoft.com/office/drawing/2014/main" id="{644FAD9E-EAD4-4488-B61E-D6B03A98F48A}"/>
                </a:ext>
              </a:extLst>
            </p:cNvPr>
            <p:cNvSpPr txBox="1"/>
            <p:nvPr/>
          </p:nvSpPr>
          <p:spPr>
            <a:xfrm>
              <a:off x="92751" y="3182857"/>
              <a:ext cx="4036501" cy="63417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en-US" sz="1000" b="1" dirty="0">
                  <a:latin typeface="Chulabhorn Likit Text" panose="00000500000000000000" pitchFamily="50" charset="-34"/>
                  <a:cs typeface="Chulabhorn Likit Text" panose="00000500000000000000" pitchFamily="50" charset="-34"/>
                </a:rPr>
                <a:t>1 </a:t>
              </a:r>
              <a:r>
                <a:rPr lang="th-TH" sz="1000" b="1" dirty="0">
                  <a:latin typeface="Chulabhorn Likit Text" panose="00000500000000000000" pitchFamily="50" charset="-34"/>
                  <a:cs typeface="Chulabhorn Likit Text" panose="00000500000000000000" pitchFamily="50" charset="-34"/>
                </a:rPr>
                <a:t>ต.ค.</a:t>
              </a:r>
              <a:r>
                <a:rPr lang="en-US" sz="1000" b="1" dirty="0">
                  <a:latin typeface="Chulabhorn Likit Text" panose="00000500000000000000" pitchFamily="50" charset="-34"/>
                  <a:cs typeface="Chulabhorn Likit Text" panose="00000500000000000000" pitchFamily="50" charset="-34"/>
                </a:rPr>
                <a:t>-</a:t>
              </a:r>
              <a:r>
                <a:rPr lang="th-TH" sz="1000" b="1" dirty="0">
                  <a:latin typeface="Chulabhorn Likit Text" panose="00000500000000000000" pitchFamily="50" charset="-34"/>
                  <a:cs typeface="Chulabhorn Likit Text" panose="00000500000000000000" pitchFamily="50" charset="-34"/>
                </a:rPr>
                <a:t> </a:t>
              </a:r>
              <a:r>
                <a:rPr lang="en-US" sz="1000" b="1" dirty="0">
                  <a:latin typeface="Chulabhorn Likit Text" panose="00000500000000000000" pitchFamily="50" charset="-34"/>
                  <a:cs typeface="Chulabhorn Likit Text" panose="00000500000000000000" pitchFamily="50" charset="-34"/>
                </a:rPr>
                <a:t>31 </a:t>
              </a:r>
              <a:r>
                <a:rPr lang="th-TH" sz="1000" b="1" dirty="0">
                  <a:latin typeface="Chulabhorn Likit Text" panose="00000500000000000000" pitchFamily="50" charset="-34"/>
                  <a:cs typeface="Chulabhorn Likit Text" panose="00000500000000000000" pitchFamily="50" charset="-34"/>
                </a:rPr>
                <a:t>ธ.ค. </a:t>
              </a:r>
              <a:r>
                <a:rPr lang="en-US" sz="1000" b="1" dirty="0">
                  <a:latin typeface="Chulabhorn Likit Text" panose="00000500000000000000" pitchFamily="50" charset="-34"/>
                  <a:cs typeface="Chulabhorn Likit Text" panose="00000500000000000000" pitchFamily="50" charset="-34"/>
                </a:rPr>
                <a:t>2565</a:t>
              </a:r>
              <a:endParaRPr lang="th-TH" sz="1000" b="1" dirty="0">
                <a:latin typeface="Chulabhorn Likit Text" panose="00000500000000000000" pitchFamily="50" charset="-34"/>
                <a:cs typeface="Chulabhorn Likit Text" panose="00000500000000000000" pitchFamily="50" charset="-34"/>
              </a:endParaRPr>
            </a:p>
            <a:p>
              <a:r>
                <a:rPr lang="th-TH" sz="917" dirty="0">
                  <a:latin typeface="Chulabhorn Likit Text" panose="00000500000000000000" pitchFamily="50" charset="-34"/>
                  <a:cs typeface="Chulabhorn Likit Text" panose="00000500000000000000" pitchFamily="50" charset="-34"/>
                </a:rPr>
                <a:t>- ศึกษาข้อมูล</a:t>
              </a:r>
              <a:r>
                <a:rPr lang="en-US" sz="917" dirty="0">
                  <a:latin typeface="Chulabhorn Likit Text" panose="00000500000000000000" pitchFamily="50" charset="-34"/>
                  <a:cs typeface="Chulabhorn Likit Text" panose="00000500000000000000" pitchFamily="50" charset="-34"/>
                </a:rPr>
                <a:t> </a:t>
              </a:r>
              <a:r>
                <a:rPr lang="th-TH" sz="917" dirty="0">
                  <a:latin typeface="Chulabhorn Likit Text" panose="00000500000000000000" pitchFamily="50" charset="-34"/>
                  <a:cs typeface="Chulabhorn Likit Text" panose="00000500000000000000" pitchFamily="50" charset="-34"/>
                </a:rPr>
                <a:t>เข้าเก็บ</a:t>
              </a:r>
              <a:r>
                <a:rPr lang="en-US" sz="917" dirty="0">
                  <a:latin typeface="Chulabhorn Likit Text" panose="00000500000000000000" pitchFamily="50" charset="-34"/>
                  <a:cs typeface="Chulabhorn Likit Text" panose="00000500000000000000" pitchFamily="50" charset="-34"/>
                </a:rPr>
                <a:t> Requirement </a:t>
              </a:r>
              <a:r>
                <a:rPr lang="th-TH" sz="917" dirty="0">
                  <a:latin typeface="Chulabhorn Likit Text" panose="00000500000000000000" pitchFamily="50" charset="-34"/>
                  <a:cs typeface="Chulabhorn Likit Text" panose="00000500000000000000" pitchFamily="50" charset="-34"/>
                </a:rPr>
                <a:t>เพื่อพัฒนาระบบบัญชีการเงิน (</a:t>
              </a:r>
              <a:r>
                <a:rPr lang="en-US" sz="917" dirty="0">
                  <a:latin typeface="Chulabhorn Likit Text" panose="00000500000000000000" pitchFamily="50" charset="-34"/>
                  <a:cs typeface="Chulabhorn Likit Text" panose="00000500000000000000" pitchFamily="50" charset="-34"/>
                </a:rPr>
                <a:t>ERP</a:t>
              </a:r>
              <a:r>
                <a:rPr lang="th-TH" sz="917" dirty="0">
                  <a:latin typeface="Chulabhorn Likit Text" panose="00000500000000000000" pitchFamily="50" charset="-34"/>
                  <a:cs typeface="Chulabhorn Likit Text" panose="00000500000000000000" pitchFamily="50" charset="-34"/>
                </a:rPr>
                <a:t>) และโปรแกรมทะเบียนลูกหนี้ (</a:t>
              </a:r>
              <a:r>
                <a:rPr lang="en-US" sz="917" dirty="0">
                  <a:latin typeface="Chulabhorn Likit Text" panose="00000500000000000000" pitchFamily="50" charset="-34"/>
                  <a:cs typeface="Chulabhorn Likit Text" panose="00000500000000000000" pitchFamily="50" charset="-34"/>
                </a:rPr>
                <a:t>LM</a:t>
              </a:r>
              <a:r>
                <a:rPr lang="th-TH" sz="917" dirty="0">
                  <a:latin typeface="Chulabhorn Likit Text" panose="00000500000000000000" pitchFamily="50" charset="-34"/>
                  <a:cs typeface="Chulabhorn Likit Text" panose="00000500000000000000" pitchFamily="50" charset="-34"/>
                </a:rPr>
                <a:t>)</a:t>
              </a:r>
            </a:p>
          </p:txBody>
        </p:sp>
        <p:cxnSp>
          <p:nvCxnSpPr>
            <p:cNvPr id="10" name="Straight Connector 9">
              <a:extLst>
                <a:ext uri="{FF2B5EF4-FFF2-40B4-BE49-F238E27FC236}">
                  <a16:creationId xmlns:a16="http://schemas.microsoft.com/office/drawing/2014/main" id="{6864E12C-3A72-4BD4-A7A3-C4F11CE4FCD9}"/>
                </a:ext>
              </a:extLst>
            </p:cNvPr>
            <p:cNvCxnSpPr>
              <a:cxnSpLocks/>
            </p:cNvCxnSpPr>
            <p:nvPr/>
          </p:nvCxnSpPr>
          <p:spPr>
            <a:xfrm>
              <a:off x="222587" y="3803676"/>
              <a:ext cx="3680669" cy="0"/>
            </a:xfrm>
            <a:prstGeom prst="line">
              <a:avLst/>
            </a:prstGeom>
            <a:ln w="28575"/>
          </p:spPr>
          <p:style>
            <a:lnRef idx="1">
              <a:schemeClr val="accent2"/>
            </a:lnRef>
            <a:fillRef idx="0">
              <a:schemeClr val="accent2"/>
            </a:fillRef>
            <a:effectRef idx="0">
              <a:schemeClr val="accent2"/>
            </a:effectRef>
            <a:fontRef idx="minor">
              <a:schemeClr val="tx1"/>
            </a:fontRef>
          </p:style>
        </p:cxnSp>
        <p:cxnSp>
          <p:nvCxnSpPr>
            <p:cNvPr id="107" name="Straight Connector 106">
              <a:extLst>
                <a:ext uri="{FF2B5EF4-FFF2-40B4-BE49-F238E27FC236}">
                  <a16:creationId xmlns:a16="http://schemas.microsoft.com/office/drawing/2014/main" id="{67DB32D4-862A-4E49-A956-834C3EA1D99A}"/>
                </a:ext>
              </a:extLst>
            </p:cNvPr>
            <p:cNvCxnSpPr>
              <a:cxnSpLocks/>
            </p:cNvCxnSpPr>
            <p:nvPr/>
          </p:nvCxnSpPr>
          <p:spPr>
            <a:xfrm>
              <a:off x="222587" y="4470007"/>
              <a:ext cx="3678656" cy="0"/>
            </a:xfrm>
            <a:prstGeom prst="line">
              <a:avLst/>
            </a:prstGeom>
            <a:ln w="28575"/>
          </p:spPr>
          <p:style>
            <a:lnRef idx="1">
              <a:schemeClr val="accent2"/>
            </a:lnRef>
            <a:fillRef idx="0">
              <a:schemeClr val="accent2"/>
            </a:fillRef>
            <a:effectRef idx="0">
              <a:schemeClr val="accent2"/>
            </a:effectRef>
            <a:fontRef idx="minor">
              <a:schemeClr val="tx1"/>
            </a:fontRef>
          </p:style>
        </p:cxnSp>
        <p:cxnSp>
          <p:nvCxnSpPr>
            <p:cNvPr id="13" name="Straight Connector 106">
              <a:extLst>
                <a:ext uri="{FF2B5EF4-FFF2-40B4-BE49-F238E27FC236}">
                  <a16:creationId xmlns:a16="http://schemas.microsoft.com/office/drawing/2014/main" id="{7F880856-F6FF-A882-3B19-8526CCDAB331}"/>
                </a:ext>
              </a:extLst>
            </p:cNvPr>
            <p:cNvCxnSpPr>
              <a:cxnSpLocks/>
            </p:cNvCxnSpPr>
            <p:nvPr/>
          </p:nvCxnSpPr>
          <p:spPr>
            <a:xfrm>
              <a:off x="222587" y="5117745"/>
              <a:ext cx="3678656" cy="0"/>
            </a:xfrm>
            <a:prstGeom prst="line">
              <a:avLst/>
            </a:prstGeom>
            <a:ln w="28575"/>
          </p:spPr>
          <p:style>
            <a:lnRef idx="1">
              <a:schemeClr val="accent2"/>
            </a:lnRef>
            <a:fillRef idx="0">
              <a:schemeClr val="accent2"/>
            </a:fillRef>
            <a:effectRef idx="0">
              <a:schemeClr val="accent2"/>
            </a:effectRef>
            <a:fontRef idx="minor">
              <a:schemeClr val="tx1"/>
            </a:fontRef>
          </p:style>
        </p:cxnSp>
        <p:sp>
          <p:nvSpPr>
            <p:cNvPr id="24" name="TextBox 103">
              <a:extLst>
                <a:ext uri="{FF2B5EF4-FFF2-40B4-BE49-F238E27FC236}">
                  <a16:creationId xmlns:a16="http://schemas.microsoft.com/office/drawing/2014/main" id="{5084A655-3717-91A8-FDA9-52580B4948C6}"/>
                </a:ext>
              </a:extLst>
            </p:cNvPr>
            <p:cNvSpPr txBox="1"/>
            <p:nvPr/>
          </p:nvSpPr>
          <p:spPr>
            <a:xfrm>
              <a:off x="130747" y="5185313"/>
              <a:ext cx="3886283" cy="112692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th-TH" sz="917" b="1" dirty="0">
                  <a:latin typeface="Chulabhorn Likit Text" panose="00000500000000000000" pitchFamily="50" charset="-34"/>
                  <a:cs typeface="Chulabhorn Likit Text" panose="00000500000000000000" pitchFamily="50" charset="-34"/>
                </a:rPr>
                <a:t>เป้าหมาย </a:t>
              </a:r>
              <a:r>
                <a:rPr lang="en-GB" sz="917" b="1" dirty="0">
                  <a:latin typeface="Chulabhorn Likit Text" panose="00000500000000000000" pitchFamily="50" charset="-34"/>
                  <a:cs typeface="Chulabhorn Likit Text" panose="00000500000000000000" pitchFamily="50" charset="-34"/>
                </a:rPr>
                <a:t>: </a:t>
              </a:r>
              <a:r>
                <a:rPr lang="th-TH" sz="917" dirty="0">
                  <a:latin typeface="Chulabhorn Likit Text" panose="00000500000000000000" pitchFamily="50" charset="-34"/>
                  <a:cs typeface="Chulabhorn Likit Text" panose="00000500000000000000" pitchFamily="50" charset="-34"/>
                </a:rPr>
                <a:t>1. แผนการดำเนินโครงการ</a:t>
              </a:r>
              <a:br>
                <a:rPr lang="th-TH" sz="917" dirty="0">
                  <a:latin typeface="Chulabhorn Likit Text" panose="00000500000000000000" pitchFamily="50" charset="-34"/>
                  <a:cs typeface="Chulabhorn Likit Text" panose="00000500000000000000" pitchFamily="50" charset="-34"/>
                </a:rPr>
              </a:br>
              <a:r>
                <a:rPr lang="th-TH" sz="917" dirty="0">
                  <a:latin typeface="Chulabhorn Likit Text" panose="00000500000000000000" pitchFamily="50" charset="-34"/>
                  <a:cs typeface="Chulabhorn Likit Text" panose="00000500000000000000" pitchFamily="50" charset="-34"/>
                </a:rPr>
                <a:t>                2. ติดตั้งระบบบัญชีการเงิน (</a:t>
              </a:r>
              <a:r>
                <a:rPr lang="en-US" sz="917" dirty="0">
                  <a:latin typeface="Chulabhorn Likit Text" panose="00000500000000000000" pitchFamily="50" charset="-34"/>
                  <a:cs typeface="Chulabhorn Likit Text" panose="00000500000000000000" pitchFamily="50" charset="-34"/>
                </a:rPr>
                <a:t>ERP</a:t>
              </a:r>
              <a:r>
                <a:rPr lang="th-TH" sz="917" dirty="0">
                  <a:latin typeface="Chulabhorn Likit Text" panose="00000500000000000000" pitchFamily="50" charset="-34"/>
                  <a:cs typeface="Chulabhorn Likit Text" panose="00000500000000000000" pitchFamily="50" charset="-34"/>
                </a:rPr>
                <a:t>)</a:t>
              </a:r>
              <a:endParaRPr lang="en-US" sz="917" dirty="0">
                <a:latin typeface="Chulabhorn Likit Text" panose="00000500000000000000" pitchFamily="50" charset="-34"/>
                <a:cs typeface="Chulabhorn Likit Text" panose="00000500000000000000" pitchFamily="50" charset="-34"/>
              </a:endParaRPr>
            </a:p>
            <a:p>
              <a:r>
                <a:rPr lang="th-TH" sz="917" dirty="0">
                  <a:latin typeface="Chulabhorn Likit Text" panose="00000500000000000000" pitchFamily="50" charset="-34"/>
                  <a:cs typeface="Chulabhorn Likit Text" panose="00000500000000000000" pitchFamily="50" charset="-34"/>
                </a:rPr>
                <a:t>                3. การฝึกอบรมระบบบัญชีการเงิน (</a:t>
              </a:r>
              <a:r>
                <a:rPr lang="en-US" sz="917" dirty="0">
                  <a:latin typeface="Chulabhorn Likit Text" panose="00000500000000000000" pitchFamily="50" charset="-34"/>
                  <a:cs typeface="Chulabhorn Likit Text" panose="00000500000000000000" pitchFamily="50" charset="-34"/>
                </a:rPr>
                <a:t>ERP</a:t>
              </a:r>
              <a:r>
                <a:rPr lang="th-TH" sz="917" dirty="0">
                  <a:latin typeface="Chulabhorn Likit Text" panose="00000500000000000000" pitchFamily="50" charset="-34"/>
                  <a:cs typeface="Chulabhorn Likit Text" panose="00000500000000000000" pitchFamily="50" charset="-34"/>
                </a:rPr>
                <a:t>)</a:t>
              </a:r>
              <a:endParaRPr lang="en-GB" sz="917" dirty="0">
                <a:latin typeface="Chulabhorn Likit Text" panose="00000500000000000000" pitchFamily="50" charset="-34"/>
                <a:cs typeface="Chulabhorn Likit Text" panose="00000500000000000000" pitchFamily="50" charset="-34"/>
              </a:endParaRPr>
            </a:p>
            <a:p>
              <a:r>
                <a:rPr lang="th-TH" sz="917" b="1" dirty="0">
                  <a:latin typeface="Chulabhorn Likit Text" panose="00000500000000000000" pitchFamily="50" charset="-34"/>
                  <a:cs typeface="Chulabhorn Likit Text" panose="00000500000000000000" pitchFamily="50" charset="-34"/>
                </a:rPr>
                <a:t>สถานะ </a:t>
              </a:r>
              <a:r>
                <a:rPr lang="en-GB" sz="917" b="1" dirty="0">
                  <a:latin typeface="Chulabhorn Likit Text" panose="00000500000000000000" pitchFamily="50" charset="-34"/>
                  <a:cs typeface="Chulabhorn Likit Text" panose="00000500000000000000" pitchFamily="50" charset="-34"/>
                </a:rPr>
                <a:t>:</a:t>
              </a:r>
              <a:r>
                <a:rPr lang="th-TH" sz="917" b="1" dirty="0">
                  <a:latin typeface="Chulabhorn Likit Text" panose="00000500000000000000" pitchFamily="50" charset="-34"/>
                  <a:cs typeface="Chulabhorn Likit Text" panose="00000500000000000000" pitchFamily="50" charset="-34"/>
                </a:rPr>
                <a:t> </a:t>
              </a:r>
              <a:r>
                <a:rPr lang="th-TH" sz="917" dirty="0">
                  <a:latin typeface="Chulabhorn Likit Text" panose="00000500000000000000" pitchFamily="50" charset="-34"/>
                  <a:cs typeface="Chulabhorn Likit Text" panose="00000500000000000000" pitchFamily="50" charset="-34"/>
                </a:rPr>
                <a:t>บริษัทฯ ส่งมอบงานงวดที่ 1 เมื่อวันที่ 27 ธ.ค. 2565คณะกรรมการตรวจรับพัสดุ ครั้งที่ 1 วันที่ 4 ม.ค. 2566</a:t>
              </a:r>
              <a:endParaRPr lang="en-GB" sz="917" dirty="0">
                <a:latin typeface="Chulabhorn Likit Text" panose="00000500000000000000" pitchFamily="50" charset="-34"/>
                <a:cs typeface="Chulabhorn Likit Text" panose="00000500000000000000" pitchFamily="50" charset="-34"/>
              </a:endParaRPr>
            </a:p>
            <a:p>
              <a:r>
                <a:rPr lang="th-TH" sz="917" b="1" dirty="0">
                  <a:latin typeface="Chulabhorn Likit Text" panose="00000500000000000000" pitchFamily="50" charset="-34"/>
                  <a:cs typeface="Chulabhorn Likit Text" panose="00000500000000000000" pitchFamily="50" charset="-34"/>
                </a:rPr>
                <a:t>ผลงาน </a:t>
              </a:r>
              <a:r>
                <a:rPr lang="en-GB" sz="917" b="1" dirty="0">
                  <a:latin typeface="Chulabhorn Likit Text" panose="00000500000000000000" pitchFamily="50" charset="-34"/>
                  <a:cs typeface="Chulabhorn Likit Text" panose="00000500000000000000" pitchFamily="50" charset="-34"/>
                </a:rPr>
                <a:t>:</a:t>
              </a:r>
              <a:r>
                <a:rPr lang="th-TH" sz="917" b="1" dirty="0">
                  <a:latin typeface="Chulabhorn Likit Text" panose="00000500000000000000" pitchFamily="50" charset="-34"/>
                  <a:cs typeface="Chulabhorn Likit Text" panose="00000500000000000000" pitchFamily="50" charset="-34"/>
                </a:rPr>
                <a:t> </a:t>
              </a:r>
              <a:r>
                <a:rPr lang="th-TH" sz="917" dirty="0">
                  <a:latin typeface="Chulabhorn Likit Text" panose="00000500000000000000" pitchFamily="50" charset="-34"/>
                  <a:cs typeface="Chulabhorn Likit Text" panose="00000500000000000000" pitchFamily="50" charset="-34"/>
                </a:rPr>
                <a:t>คิดเป็นร้อยละ 30</a:t>
              </a:r>
              <a:endParaRPr lang="en-US" sz="917" dirty="0">
                <a:latin typeface="Chulabhorn Likit Text" panose="00000500000000000000" pitchFamily="50" charset="-34"/>
                <a:cs typeface="Chulabhorn Likit Text" panose="00000500000000000000" pitchFamily="50" charset="-34"/>
              </a:endParaRPr>
            </a:p>
          </p:txBody>
        </p:sp>
      </p:grpSp>
      <p:sp>
        <p:nvSpPr>
          <p:cNvPr id="25" name="Oval 8">
            <a:extLst>
              <a:ext uri="{FF2B5EF4-FFF2-40B4-BE49-F238E27FC236}">
                <a16:creationId xmlns:a16="http://schemas.microsoft.com/office/drawing/2014/main" id="{2F6A6F6E-D2C4-E0B6-8D77-491D27CC68F3}"/>
              </a:ext>
            </a:extLst>
          </p:cNvPr>
          <p:cNvSpPr/>
          <p:nvPr/>
        </p:nvSpPr>
        <p:spPr>
          <a:xfrm>
            <a:off x="59946" y="2215868"/>
            <a:ext cx="546152" cy="546152"/>
          </a:xfrm>
          <a:prstGeom prst="ellipse">
            <a:avLst/>
          </a:prstGeom>
          <a:solidFill>
            <a:srgbClr val="002060"/>
          </a:solidFill>
          <a:ln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500" dirty="0"/>
          </a:p>
        </p:txBody>
      </p:sp>
      <p:sp>
        <p:nvSpPr>
          <p:cNvPr id="26" name="Oval 14">
            <a:extLst>
              <a:ext uri="{FF2B5EF4-FFF2-40B4-BE49-F238E27FC236}">
                <a16:creationId xmlns:a16="http://schemas.microsoft.com/office/drawing/2014/main" id="{06B54D1F-E0F7-1CF6-EE0B-A4ED4F772CFB}"/>
              </a:ext>
            </a:extLst>
          </p:cNvPr>
          <p:cNvSpPr/>
          <p:nvPr/>
        </p:nvSpPr>
        <p:spPr>
          <a:xfrm>
            <a:off x="112699" y="2232089"/>
            <a:ext cx="441533" cy="441533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500"/>
          </a:p>
        </p:txBody>
      </p:sp>
      <p:sp>
        <p:nvSpPr>
          <p:cNvPr id="27" name="Rectangle 9">
            <a:extLst>
              <a:ext uri="{FF2B5EF4-FFF2-40B4-BE49-F238E27FC236}">
                <a16:creationId xmlns:a16="http://schemas.microsoft.com/office/drawing/2014/main" id="{2562F794-FC7A-0D38-FC0B-2F17C5C79C5C}"/>
              </a:ext>
            </a:extLst>
          </p:cNvPr>
          <p:cNvSpPr/>
          <p:nvPr/>
        </p:nvSpPr>
        <p:spPr>
          <a:xfrm>
            <a:off x="212597" y="2339210"/>
            <a:ext cx="240515" cy="240123"/>
          </a:xfrm>
          <a:custGeom>
            <a:avLst/>
            <a:gdLst/>
            <a:ahLst/>
            <a:cxnLst/>
            <a:rect l="l" t="t" r="r" b="b"/>
            <a:pathLst>
              <a:path w="3228210" h="3222968">
                <a:moveTo>
                  <a:pt x="1619999" y="642446"/>
                </a:moveTo>
                <a:lnTo>
                  <a:pt x="2664115" y="1686562"/>
                </a:lnTo>
                <a:lnTo>
                  <a:pt x="2664116" y="1686562"/>
                </a:lnTo>
                <a:lnTo>
                  <a:pt x="2664116" y="3222968"/>
                </a:lnTo>
                <a:lnTo>
                  <a:pt x="2015013" y="3222968"/>
                </a:lnTo>
                <a:lnTo>
                  <a:pt x="2015013" y="2511495"/>
                </a:lnTo>
                <a:cubicBezTo>
                  <a:pt x="2015013" y="2399422"/>
                  <a:pt x="1924159" y="2308568"/>
                  <a:pt x="1812086" y="2308568"/>
                </a:cubicBezTo>
                <a:lnTo>
                  <a:pt x="1427912" y="2308568"/>
                </a:lnTo>
                <a:cubicBezTo>
                  <a:pt x="1315839" y="2308568"/>
                  <a:pt x="1224985" y="2399422"/>
                  <a:pt x="1224985" y="2511495"/>
                </a:cubicBezTo>
                <a:lnTo>
                  <a:pt x="1224985" y="3222968"/>
                </a:lnTo>
                <a:lnTo>
                  <a:pt x="575882" y="3222968"/>
                </a:lnTo>
                <a:lnTo>
                  <a:pt x="575882" y="1686562"/>
                </a:lnTo>
                <a:lnTo>
                  <a:pt x="575884" y="1686562"/>
                </a:lnTo>
                <a:close/>
                <a:moveTo>
                  <a:pt x="509997" y="122689"/>
                </a:moveTo>
                <a:lnTo>
                  <a:pt x="942045" y="122689"/>
                </a:lnTo>
                <a:lnTo>
                  <a:pt x="942045" y="542556"/>
                </a:lnTo>
                <a:lnTo>
                  <a:pt x="509997" y="974604"/>
                </a:lnTo>
                <a:close/>
                <a:moveTo>
                  <a:pt x="1620001" y="7099"/>
                </a:moveTo>
                <a:lnTo>
                  <a:pt x="3228210" y="1686560"/>
                </a:lnTo>
                <a:lnTo>
                  <a:pt x="2900441" y="1686560"/>
                </a:lnTo>
                <a:lnTo>
                  <a:pt x="1620001" y="349390"/>
                </a:lnTo>
                <a:close/>
                <a:moveTo>
                  <a:pt x="1619999" y="0"/>
                </a:moveTo>
                <a:lnTo>
                  <a:pt x="1619999" y="342291"/>
                </a:lnTo>
                <a:lnTo>
                  <a:pt x="330172" y="1679462"/>
                </a:lnTo>
                <a:lnTo>
                  <a:pt x="0" y="1679462"/>
                </a:lnTo>
                <a:close/>
              </a:path>
            </a:pathLst>
          </a:custGeom>
          <a:solidFill>
            <a:srgbClr val="00206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76200" tIns="38100" rIns="76200" bIns="3810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sz="1500" dirty="0"/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9A680EAC-2D4C-4171-BEF6-BEC26E4EEFC4}"/>
              </a:ext>
            </a:extLst>
          </p:cNvPr>
          <p:cNvSpPr txBox="1"/>
          <p:nvPr/>
        </p:nvSpPr>
        <p:spPr>
          <a:xfrm>
            <a:off x="1988836" y="1828471"/>
            <a:ext cx="5062842" cy="46474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10000"/>
              </a:lnSpc>
            </a:pPr>
            <a:r>
              <a:rPr lang="th-TH" sz="1050" b="1" dirty="0">
                <a:solidFill>
                  <a:schemeClr val="accent5">
                    <a:lumMod val="75000"/>
                  </a:schemeClr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ระบบบัญชีการเงิน (</a:t>
            </a:r>
            <a:r>
              <a:rPr lang="en-US" sz="1050" b="1" dirty="0">
                <a:solidFill>
                  <a:schemeClr val="accent5">
                    <a:lumMod val="75000"/>
                  </a:schemeClr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ERP</a:t>
            </a:r>
            <a:r>
              <a:rPr lang="th-TH" sz="1050" b="1" dirty="0">
                <a:solidFill>
                  <a:schemeClr val="accent5">
                    <a:lumMod val="75000"/>
                  </a:schemeClr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)</a:t>
            </a:r>
            <a:r>
              <a:rPr lang="en-US" sz="1050" b="1" dirty="0">
                <a:solidFill>
                  <a:schemeClr val="accent5">
                    <a:lumMod val="75000"/>
                  </a:schemeClr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 </a:t>
            </a:r>
            <a:r>
              <a:rPr lang="th-TH" sz="1050" b="1" dirty="0">
                <a:solidFill>
                  <a:schemeClr val="accent5">
                    <a:lumMod val="75000"/>
                  </a:schemeClr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ที่เชื่อมโยงกับ ระบบโปรแกรมทะเบียนลูกหนี้ (</a:t>
            </a:r>
            <a:r>
              <a:rPr lang="en-US" sz="1050" b="1" dirty="0">
                <a:solidFill>
                  <a:schemeClr val="accent5">
                    <a:lumMod val="75000"/>
                  </a:schemeClr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LM</a:t>
            </a:r>
            <a:r>
              <a:rPr lang="th-TH" sz="1050" b="1" dirty="0">
                <a:solidFill>
                  <a:schemeClr val="accent5">
                    <a:lumMod val="75000"/>
                  </a:schemeClr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)</a:t>
            </a:r>
            <a:r>
              <a:rPr lang="en-US" sz="1050" b="1" dirty="0">
                <a:solidFill>
                  <a:schemeClr val="accent5">
                    <a:lumMod val="75000"/>
                  </a:schemeClr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 </a:t>
            </a:r>
            <a:r>
              <a:rPr lang="th-TH" sz="1050" b="1" dirty="0" smtClean="0">
                <a:solidFill>
                  <a:schemeClr val="accent5">
                    <a:lumMod val="75000"/>
                  </a:schemeClr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/>
            </a:r>
            <a:br>
              <a:rPr lang="th-TH" sz="1050" b="1" dirty="0" smtClean="0">
                <a:solidFill>
                  <a:schemeClr val="accent5">
                    <a:lumMod val="75000"/>
                  </a:schemeClr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</a:br>
            <a:r>
              <a:rPr lang="th-TH" sz="1050" b="1" dirty="0" smtClean="0">
                <a:solidFill>
                  <a:schemeClr val="accent5">
                    <a:lumMod val="75000"/>
                  </a:schemeClr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รับส่ง</a:t>
            </a:r>
            <a:r>
              <a:rPr lang="th-TH" sz="1050" b="1" dirty="0">
                <a:solidFill>
                  <a:schemeClr val="accent5">
                    <a:lumMod val="75000"/>
                  </a:schemeClr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ข้อมูลแบบอัตโนมัติ และออกรายงานทางการเงินจากระบบได้ถูกต้อง</a:t>
            </a:r>
            <a:endParaRPr lang="en-US" sz="1050" b="1" dirty="0">
              <a:solidFill>
                <a:schemeClr val="accent5">
                  <a:lumMod val="75000"/>
                </a:schemeClr>
              </a:solidFill>
              <a:latin typeface="Chulabhorn Likit Text" panose="00000500000000000000" pitchFamily="50" charset="-34"/>
              <a:cs typeface="Chulabhorn Likit Text" panose="00000500000000000000" pitchFamily="50" charset="-34"/>
            </a:endParaRPr>
          </a:p>
        </p:txBody>
      </p:sp>
      <p:grpSp>
        <p:nvGrpSpPr>
          <p:cNvPr id="29" name="กลุ่ม 28">
            <a:extLst>
              <a:ext uri="{FF2B5EF4-FFF2-40B4-BE49-F238E27FC236}">
                <a16:creationId xmlns:a16="http://schemas.microsoft.com/office/drawing/2014/main" id="{1464F18A-6559-A97C-F5AB-DEB85FA5E797}"/>
              </a:ext>
            </a:extLst>
          </p:cNvPr>
          <p:cNvGrpSpPr/>
          <p:nvPr/>
        </p:nvGrpSpPr>
        <p:grpSpPr>
          <a:xfrm>
            <a:off x="3075081" y="2215871"/>
            <a:ext cx="546152" cy="546152"/>
            <a:chOff x="3755412" y="2802738"/>
            <a:chExt cx="655382" cy="655382"/>
          </a:xfrm>
        </p:grpSpPr>
        <p:sp>
          <p:nvSpPr>
            <p:cNvPr id="44" name="Oval 8">
              <a:extLst>
                <a:ext uri="{FF2B5EF4-FFF2-40B4-BE49-F238E27FC236}">
                  <a16:creationId xmlns:a16="http://schemas.microsoft.com/office/drawing/2014/main" id="{428E5344-D373-4506-8425-D7998767BEE0}"/>
                </a:ext>
              </a:extLst>
            </p:cNvPr>
            <p:cNvSpPr/>
            <p:nvPr/>
          </p:nvSpPr>
          <p:spPr>
            <a:xfrm>
              <a:off x="3755412" y="2802738"/>
              <a:ext cx="655382" cy="655382"/>
            </a:xfrm>
            <a:prstGeom prst="ellipse">
              <a:avLst/>
            </a:prstGeom>
            <a:solidFill>
              <a:schemeClr val="accent2">
                <a:lumMod val="75000"/>
              </a:schemeClr>
            </a:solidFill>
            <a:ln>
              <a:noFill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500" dirty="0"/>
            </a:p>
          </p:txBody>
        </p:sp>
        <p:sp>
          <p:nvSpPr>
            <p:cNvPr id="49" name="Oval 14">
              <a:extLst>
                <a:ext uri="{FF2B5EF4-FFF2-40B4-BE49-F238E27FC236}">
                  <a16:creationId xmlns:a16="http://schemas.microsoft.com/office/drawing/2014/main" id="{2F47F21D-DE0A-4DA5-9640-47644CAA3706}"/>
                </a:ext>
              </a:extLst>
            </p:cNvPr>
            <p:cNvSpPr/>
            <p:nvPr/>
          </p:nvSpPr>
          <p:spPr>
            <a:xfrm>
              <a:off x="3818715" y="2861391"/>
              <a:ext cx="529840" cy="52984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500"/>
            </a:p>
          </p:txBody>
        </p:sp>
        <p:sp>
          <p:nvSpPr>
            <p:cNvPr id="64" name="Rectangle 9">
              <a:extLst>
                <a:ext uri="{FF2B5EF4-FFF2-40B4-BE49-F238E27FC236}">
                  <a16:creationId xmlns:a16="http://schemas.microsoft.com/office/drawing/2014/main" id="{C044C63F-A99F-4CBB-B6D0-60BC81B7809B}"/>
                </a:ext>
              </a:extLst>
            </p:cNvPr>
            <p:cNvSpPr/>
            <p:nvPr/>
          </p:nvSpPr>
          <p:spPr>
            <a:xfrm>
              <a:off x="3938593" y="2989937"/>
              <a:ext cx="288618" cy="288148"/>
            </a:xfrm>
            <a:custGeom>
              <a:avLst/>
              <a:gdLst/>
              <a:ahLst/>
              <a:cxnLst/>
              <a:rect l="l" t="t" r="r" b="b"/>
              <a:pathLst>
                <a:path w="3228210" h="3222968">
                  <a:moveTo>
                    <a:pt x="1619999" y="642446"/>
                  </a:moveTo>
                  <a:lnTo>
                    <a:pt x="2664115" y="1686562"/>
                  </a:lnTo>
                  <a:lnTo>
                    <a:pt x="2664116" y="1686562"/>
                  </a:lnTo>
                  <a:lnTo>
                    <a:pt x="2664116" y="3222968"/>
                  </a:lnTo>
                  <a:lnTo>
                    <a:pt x="2015013" y="3222968"/>
                  </a:lnTo>
                  <a:lnTo>
                    <a:pt x="2015013" y="2511495"/>
                  </a:lnTo>
                  <a:cubicBezTo>
                    <a:pt x="2015013" y="2399422"/>
                    <a:pt x="1924159" y="2308568"/>
                    <a:pt x="1812086" y="2308568"/>
                  </a:cubicBezTo>
                  <a:lnTo>
                    <a:pt x="1427912" y="2308568"/>
                  </a:lnTo>
                  <a:cubicBezTo>
                    <a:pt x="1315839" y="2308568"/>
                    <a:pt x="1224985" y="2399422"/>
                    <a:pt x="1224985" y="2511495"/>
                  </a:cubicBezTo>
                  <a:lnTo>
                    <a:pt x="1224985" y="3222968"/>
                  </a:lnTo>
                  <a:lnTo>
                    <a:pt x="575882" y="3222968"/>
                  </a:lnTo>
                  <a:lnTo>
                    <a:pt x="575882" y="1686562"/>
                  </a:lnTo>
                  <a:lnTo>
                    <a:pt x="575884" y="1686562"/>
                  </a:lnTo>
                  <a:close/>
                  <a:moveTo>
                    <a:pt x="509997" y="122689"/>
                  </a:moveTo>
                  <a:lnTo>
                    <a:pt x="942045" y="122689"/>
                  </a:lnTo>
                  <a:lnTo>
                    <a:pt x="942045" y="542556"/>
                  </a:lnTo>
                  <a:lnTo>
                    <a:pt x="509997" y="974604"/>
                  </a:lnTo>
                  <a:close/>
                  <a:moveTo>
                    <a:pt x="1620001" y="7099"/>
                  </a:moveTo>
                  <a:lnTo>
                    <a:pt x="3228210" y="1686560"/>
                  </a:lnTo>
                  <a:lnTo>
                    <a:pt x="2900441" y="1686560"/>
                  </a:lnTo>
                  <a:lnTo>
                    <a:pt x="1620001" y="349390"/>
                  </a:lnTo>
                  <a:close/>
                  <a:moveTo>
                    <a:pt x="1619999" y="0"/>
                  </a:moveTo>
                  <a:lnTo>
                    <a:pt x="1619999" y="342291"/>
                  </a:lnTo>
                  <a:lnTo>
                    <a:pt x="330172" y="1679462"/>
                  </a:lnTo>
                  <a:lnTo>
                    <a:pt x="0" y="1679462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76200" tIns="38100" rIns="76200" bIns="381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sz="1500" dirty="0"/>
            </a:p>
          </p:txBody>
        </p:sp>
      </p:grpSp>
      <p:cxnSp>
        <p:nvCxnSpPr>
          <p:cNvPr id="33" name="Straight Connector 106">
            <a:extLst>
              <a:ext uri="{FF2B5EF4-FFF2-40B4-BE49-F238E27FC236}">
                <a16:creationId xmlns:a16="http://schemas.microsoft.com/office/drawing/2014/main" id="{BB632F84-6903-69B9-10A1-BE4B9A02428B}"/>
              </a:ext>
            </a:extLst>
          </p:cNvPr>
          <p:cNvCxnSpPr>
            <a:cxnSpLocks/>
          </p:cNvCxnSpPr>
          <p:nvPr/>
        </p:nvCxnSpPr>
        <p:spPr>
          <a:xfrm>
            <a:off x="3441044" y="4579558"/>
            <a:ext cx="3855143" cy="0"/>
          </a:xfrm>
          <a:prstGeom prst="line">
            <a:avLst/>
          </a:prstGeom>
          <a:ln w="28575">
            <a:solidFill>
              <a:srgbClr val="0070C0"/>
            </a:solidFill>
          </a:ln>
        </p:spPr>
        <p:style>
          <a:lnRef idx="1">
            <a:schemeClr val="accent2"/>
          </a:lnRef>
          <a:fillRef idx="0">
            <a:schemeClr val="accent2"/>
          </a:fillRef>
          <a:effectRef idx="0">
            <a:schemeClr val="accent2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857610061"/>
      </p:ext>
    </p:extLst>
  </p:cSld>
  <p:clrMapOvr>
    <a:masterClrMapping/>
  </p:clrMapOvr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extBox 5">
            <a:extLst>
              <a:ext uri="{FF2B5EF4-FFF2-40B4-BE49-F238E27FC236}">
                <a16:creationId xmlns:a16="http://schemas.microsoft.com/office/drawing/2014/main" id="{941A2C0E-D654-437E-A9A8-AF42FBD6BD4B}"/>
              </a:ext>
            </a:extLst>
          </p:cNvPr>
          <p:cNvSpPr txBox="1"/>
          <p:nvPr/>
        </p:nvSpPr>
        <p:spPr>
          <a:xfrm>
            <a:off x="5740400" y="4819689"/>
            <a:ext cx="4310701" cy="793906"/>
          </a:xfrm>
          <a:prstGeom prst="rect">
            <a:avLst/>
          </a:prstGeom>
          <a:noFill/>
          <a:ln>
            <a:noFill/>
          </a:ln>
        </p:spPr>
        <p:txBody>
          <a:bodyPr lIns="76188" tIns="38083" rIns="76188" bIns="38083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defRPr/>
            </a:defPPr>
            <a:lvl1pPr marL="0" indent="0" algn="ctr">
              <a:buSzPct val="25000"/>
              <a:defRPr sz="3600" b="1">
                <a:solidFill>
                  <a:schemeClr val="accent2"/>
                </a:solidFill>
                <a:latin typeface="Lato"/>
                <a:ea typeface="Lato"/>
                <a:cs typeface="Lato"/>
              </a:defRPr>
            </a:lvl1pPr>
          </a:lstStyle>
          <a:p>
            <a:pPr algn="l">
              <a:lnSpc>
                <a:spcPct val="130000"/>
              </a:lnSpc>
            </a:pPr>
            <a:r>
              <a:rPr lang="th-TH" sz="1800" dirty="0">
                <a:solidFill>
                  <a:schemeClr val="tx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รายงานความก้าวหน้า </a:t>
            </a:r>
            <a:r>
              <a:rPr lang="en-US" sz="1800" dirty="0">
                <a:solidFill>
                  <a:schemeClr val="tx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(</a:t>
            </a:r>
            <a:r>
              <a:rPr lang="en-US" sz="1800" dirty="0" smtClean="0">
                <a:solidFill>
                  <a:schemeClr val="tx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Progress Report</a:t>
            </a:r>
            <a:r>
              <a:rPr lang="en-US" sz="1800" dirty="0">
                <a:solidFill>
                  <a:schemeClr val="tx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)</a:t>
            </a:r>
          </a:p>
          <a:p>
            <a:pPr algn="r">
              <a:lnSpc>
                <a:spcPct val="130000"/>
              </a:lnSpc>
            </a:pPr>
            <a:r>
              <a:rPr lang="en-US" sz="1800" dirty="0">
                <a:solidFill>
                  <a:schemeClr val="tx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25 </a:t>
            </a:r>
            <a:r>
              <a:rPr lang="th-TH" sz="1800" dirty="0">
                <a:solidFill>
                  <a:schemeClr val="tx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พฤษภาคม</a:t>
            </a:r>
            <a:r>
              <a:rPr lang="en-US" sz="1800" dirty="0">
                <a:solidFill>
                  <a:schemeClr val="tx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 2566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461DD2A2-EDCD-4CAB-B36C-BD01D0D338BC}"/>
              </a:ext>
            </a:extLst>
          </p:cNvPr>
          <p:cNvSpPr txBox="1"/>
          <p:nvPr/>
        </p:nvSpPr>
        <p:spPr>
          <a:xfrm>
            <a:off x="149867" y="4908590"/>
            <a:ext cx="5157613" cy="705005"/>
          </a:xfrm>
          <a:prstGeom prst="rect">
            <a:avLst/>
          </a:prstGeom>
          <a:noFill/>
          <a:ln>
            <a:noFill/>
          </a:ln>
        </p:spPr>
        <p:txBody>
          <a:bodyPr lIns="76188" tIns="38083" rIns="76188" bIns="38083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defRPr lang="en-US"/>
            </a:defPPr>
            <a:lvl1pPr indent="0" algn="r">
              <a:buSzPct val="25000"/>
              <a:defRPr sz="3200" b="1">
                <a:solidFill>
                  <a:schemeClr val="tx1">
                    <a:lumMod val="75000"/>
                    <a:lumOff val="25000"/>
                  </a:schemeClr>
                </a:solidFill>
                <a:latin typeface="TH Sarabun New" panose="020B0500040200020003" pitchFamily="34" charset="-34"/>
                <a:ea typeface="Lato"/>
                <a:cs typeface="TH Sarabun New" panose="020B0500040200020003" pitchFamily="34" charset="-34"/>
              </a:defRPr>
            </a:lvl1pPr>
          </a:lstStyle>
          <a:p>
            <a:pPr algn="l"/>
            <a:r>
              <a:rPr lang="th-TH" sz="2000" dirty="0">
                <a:solidFill>
                  <a:schemeClr val="tx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นำเสนอโดย</a:t>
            </a:r>
            <a:endParaRPr lang="en-US" sz="2000" dirty="0">
              <a:solidFill>
                <a:schemeClr val="tx1"/>
              </a:solidFill>
              <a:latin typeface="Chulabhorn Likit Text" panose="00000500000000000000" pitchFamily="50" charset="-34"/>
              <a:cs typeface="Chulabhorn Likit Text" panose="00000500000000000000" pitchFamily="50" charset="-34"/>
            </a:endParaRPr>
          </a:p>
          <a:p>
            <a:pPr algn="l"/>
            <a:r>
              <a:rPr lang="th-TH" sz="2000" dirty="0">
                <a:solidFill>
                  <a:schemeClr val="tx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บริษัท แอดเพ</a:t>
            </a:r>
            <a:r>
              <a:rPr lang="th-TH" sz="2000" dirty="0" err="1">
                <a:solidFill>
                  <a:schemeClr val="tx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ย์</a:t>
            </a:r>
            <a:r>
              <a:rPr lang="th-TH" sz="2000" dirty="0">
                <a:solidFill>
                  <a:schemeClr val="tx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 เซอร์วิสพอยท์ จำกัด</a:t>
            </a:r>
            <a:endParaRPr lang="en-US" sz="2000" dirty="0">
              <a:solidFill>
                <a:schemeClr val="tx1"/>
              </a:solidFill>
              <a:latin typeface="Chulabhorn Likit Text" panose="00000500000000000000" pitchFamily="50" charset="-34"/>
              <a:cs typeface="Chulabhorn Likit Text" panose="00000500000000000000" pitchFamily="50" charset="-34"/>
            </a:endParaRP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70945624-85A1-7FA7-4818-B143EEABA1F1}"/>
              </a:ext>
            </a:extLst>
          </p:cNvPr>
          <p:cNvSpPr txBox="1"/>
          <p:nvPr/>
        </p:nvSpPr>
        <p:spPr>
          <a:xfrm>
            <a:off x="368139" y="1395827"/>
            <a:ext cx="9423722" cy="95410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buSzPct val="25000"/>
            </a:pPr>
            <a:r>
              <a:rPr lang="th-TH" sz="28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hulabhorn Likit Text" panose="00000500000000000000" pitchFamily="50" charset="-34"/>
                <a:ea typeface="Lato"/>
                <a:cs typeface="Chulabhorn Likit Text" panose="00000500000000000000" pitchFamily="50" charset="-34"/>
                <a:sym typeface="Lato"/>
              </a:rPr>
              <a:t>โครงการพัฒนาระบบบัญชีการเงินและระบบโปรแกรมทะเบียนลูกหนี้กองทุนพัฒนาบทบาทสตรี</a:t>
            </a:r>
            <a:endParaRPr lang="en-US" sz="2800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hulabhorn Likit Text" panose="00000500000000000000" pitchFamily="50" charset="-34"/>
              <a:ea typeface="Lato"/>
              <a:cs typeface="Chulabhorn Likit Text" panose="00000500000000000000" pitchFamily="50" charset="-34"/>
              <a:sym typeface="Lato"/>
            </a:endParaRPr>
          </a:p>
        </p:txBody>
      </p:sp>
      <p:pic>
        <p:nvPicPr>
          <p:cNvPr id="3" name="Picture 2" descr="Logo&#10;&#10;Description automatically generated">
            <a:extLst>
              <a:ext uri="{FF2B5EF4-FFF2-40B4-BE49-F238E27FC236}">
                <a16:creationId xmlns:a16="http://schemas.microsoft.com/office/drawing/2014/main" id="{6C7B2250-676C-BBFF-5DB1-06C72676B536}"/>
              </a:ext>
            </a:extLst>
          </p:cNvPr>
          <p:cNvPicPr>
            <a:picLocks noChangeAspect="1"/>
          </p:cNvPicPr>
          <p:nvPr/>
        </p:nvPicPr>
        <p:blipFill>
          <a:blip r:embed="rId2" cstate="hqprint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2551" b="100000" l="0" r="97927">
                        <a14:foregroundMark x1="14992" y1="47704" x2="14992" y2="47704"/>
                        <a14:foregroundMark x1="42265" y1="52551" x2="42265" y2="52551"/>
                        <a14:foregroundMark x1="51994" y1="46684" x2="51994" y2="46684"/>
                        <a14:foregroundMark x1="34131" y1="27551" x2="34131" y2="27551"/>
                        <a14:foregroundMark x1="69697" y1="39541" x2="69697" y2="39541"/>
                        <a14:backgroundMark x1="39394" y1="54847" x2="39394" y2="54847"/>
                        <a14:backgroundMark x1="42265" y1="51276" x2="42265" y2="51276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523469" y="101406"/>
            <a:ext cx="1286180" cy="803966"/>
          </a:xfrm>
          <a:prstGeom prst="rect">
            <a:avLst/>
          </a:prstGeom>
          <a:noFill/>
          <a:ln>
            <a:noFill/>
          </a:ln>
        </p:spPr>
      </p:pic>
      <p:pic>
        <p:nvPicPr>
          <p:cNvPr id="7" name="Picture 6" descr="Text&#10;&#10;Description automatically generated with medium confidence">
            <a:extLst>
              <a:ext uri="{FF2B5EF4-FFF2-40B4-BE49-F238E27FC236}">
                <a16:creationId xmlns:a16="http://schemas.microsoft.com/office/drawing/2014/main" id="{E4BCFBA7-D923-3F94-E67E-DCBF05D23A6C}"/>
              </a:ext>
            </a:extLst>
          </p:cNvPr>
          <p:cNvPicPr>
            <a:picLocks noChangeAspect="1"/>
          </p:cNvPicPr>
          <p:nvPr/>
        </p:nvPicPr>
        <p:blipFill>
          <a:blip r:embed="rId4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33027" y="170740"/>
            <a:ext cx="2688752" cy="734632"/>
          </a:xfrm>
          <a:prstGeom prst="rect">
            <a:avLst/>
          </a:prstGeom>
        </p:spPr>
      </p:pic>
      <p:pic>
        <p:nvPicPr>
          <p:cNvPr id="11" name="Picture 10" descr="Logo&#10;&#10;Description automatically generated">
            <a:extLst>
              <a:ext uri="{FF2B5EF4-FFF2-40B4-BE49-F238E27FC236}">
                <a16:creationId xmlns:a16="http://schemas.microsoft.com/office/drawing/2014/main" id="{C8BB2C29-263D-EA2E-A291-829BF1298E39}"/>
              </a:ext>
            </a:extLst>
          </p:cNvPr>
          <p:cNvPicPr>
            <a:picLocks noChangeAspect="1"/>
          </p:cNvPicPr>
          <p:nvPr/>
        </p:nvPicPr>
        <p:blipFill>
          <a:blip r:embed="rId5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51467" y="128459"/>
            <a:ext cx="858699" cy="878314"/>
          </a:xfrm>
          <a:prstGeom prst="rect">
            <a:avLst/>
          </a:prstGeom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44AFFDF4-5E3F-25F6-531F-EEABE0BD85E7}"/>
              </a:ext>
            </a:extLst>
          </p:cNvPr>
          <p:cNvSpPr txBox="1"/>
          <p:nvPr/>
        </p:nvSpPr>
        <p:spPr>
          <a:xfrm>
            <a:off x="385927" y="2883331"/>
            <a:ext cx="9423722" cy="118032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  <a:buSzPct val="25000"/>
            </a:pPr>
            <a:r>
              <a:rPr lang="th-TH" sz="28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hulabhorn Likit Text" panose="00000500000000000000" pitchFamily="50" charset="-34"/>
                <a:ea typeface="Lato"/>
                <a:cs typeface="Chulabhorn Likit Text" panose="00000500000000000000" pitchFamily="50" charset="-34"/>
                <a:sym typeface="Lato"/>
              </a:rPr>
              <a:t>สัญญาเลขที่ </a:t>
            </a:r>
            <a:r>
              <a:rPr lang="en-US" sz="28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hulabhorn Likit Text" panose="00000500000000000000" pitchFamily="50" charset="-34"/>
                <a:ea typeface="Lato"/>
                <a:cs typeface="Chulabhorn Likit Text" panose="00000500000000000000" pitchFamily="50" charset="-34"/>
                <a:sym typeface="Lato"/>
              </a:rPr>
              <a:t>253/2565</a:t>
            </a:r>
          </a:p>
          <a:p>
            <a:pPr algn="ctr">
              <a:lnSpc>
                <a:spcPct val="130000"/>
              </a:lnSpc>
              <a:buSzPct val="25000"/>
            </a:pPr>
            <a:r>
              <a:rPr lang="th-TH" sz="28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hulabhorn Likit Text" panose="00000500000000000000" pitchFamily="50" charset="-34"/>
                <a:ea typeface="Lato"/>
                <a:cs typeface="Chulabhorn Likit Text" panose="00000500000000000000" pitchFamily="50" charset="-34"/>
                <a:sym typeface="Lato"/>
              </a:rPr>
              <a:t>ลงวันที่ </a:t>
            </a:r>
            <a:r>
              <a:rPr lang="en-US" sz="28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hulabhorn Likit Text" panose="00000500000000000000" pitchFamily="50" charset="-34"/>
                <a:ea typeface="Lato"/>
                <a:cs typeface="Chulabhorn Likit Text" panose="00000500000000000000" pitchFamily="50" charset="-34"/>
                <a:sym typeface="Lato"/>
              </a:rPr>
              <a:t>29 </a:t>
            </a:r>
            <a:r>
              <a:rPr lang="th-TH" sz="28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hulabhorn Likit Text" panose="00000500000000000000" pitchFamily="50" charset="-34"/>
                <a:ea typeface="Lato"/>
                <a:cs typeface="Chulabhorn Likit Text" panose="00000500000000000000" pitchFamily="50" charset="-34"/>
                <a:sym typeface="Lato"/>
              </a:rPr>
              <a:t>กันยายน </a:t>
            </a:r>
            <a:r>
              <a:rPr lang="en-US" sz="28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hulabhorn Likit Text" panose="00000500000000000000" pitchFamily="50" charset="-34"/>
                <a:ea typeface="Lato"/>
                <a:cs typeface="Chulabhorn Likit Text" panose="00000500000000000000" pitchFamily="50" charset="-34"/>
                <a:sym typeface="Lato"/>
              </a:rPr>
              <a:t>2565</a:t>
            </a:r>
          </a:p>
        </p:txBody>
      </p:sp>
    </p:spTree>
    <p:extLst>
      <p:ext uri="{BB962C8B-B14F-4D97-AF65-F5344CB8AC3E}">
        <p14:creationId xmlns:p14="http://schemas.microsoft.com/office/powerpoint/2010/main" val="684427266"/>
      </p:ext>
    </p:extLst>
  </p:cSld>
  <p:clrMapOvr>
    <a:masterClrMapping/>
  </p:clrMapOvr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" name="Straight Connector 2">
            <a:extLst>
              <a:ext uri="{FF2B5EF4-FFF2-40B4-BE49-F238E27FC236}">
                <a16:creationId xmlns:a16="http://schemas.microsoft.com/office/drawing/2014/main" id="{0E0AA7CE-2D7E-4454-B9E9-D384B6050ABA}"/>
              </a:ext>
            </a:extLst>
          </p:cNvPr>
          <p:cNvCxnSpPr/>
          <p:nvPr/>
        </p:nvCxnSpPr>
        <p:spPr>
          <a:xfrm>
            <a:off x="0" y="4967004"/>
            <a:ext cx="10160000" cy="0"/>
          </a:xfrm>
          <a:prstGeom prst="line">
            <a:avLst/>
          </a:prstGeom>
          <a:ln w="19050"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TextBox 6">
            <a:extLst>
              <a:ext uri="{FF2B5EF4-FFF2-40B4-BE49-F238E27FC236}">
                <a16:creationId xmlns:a16="http://schemas.microsoft.com/office/drawing/2014/main" id="{FF53A68A-83E5-4BA4-B673-4C703E4A40BC}"/>
              </a:ext>
            </a:extLst>
          </p:cNvPr>
          <p:cNvSpPr txBox="1"/>
          <p:nvPr/>
        </p:nvSpPr>
        <p:spPr>
          <a:xfrm>
            <a:off x="5491749" y="5106762"/>
            <a:ext cx="4610898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r">
              <a:buSzPct val="25000"/>
            </a:pPr>
            <a:r>
              <a:rPr lang="th-TH" sz="1600" b="1" dirty="0">
                <a:latin typeface="Chulabhorn Likit Text" panose="00000500000000000000" pitchFamily="50" charset="-34"/>
                <a:ea typeface="Lato"/>
                <a:cs typeface="Chulabhorn Likit Text" panose="00000500000000000000" pitchFamily="50" charset="-34"/>
                <a:sym typeface="Lato"/>
              </a:rPr>
              <a:t>โครงการพัฒนาระบบบัญชีการเงินและระบบโปรแกรมทะเบียนลูกหนี้กองทุนพัฒนาบทบาทสตรี</a:t>
            </a:r>
          </a:p>
        </p:txBody>
      </p:sp>
      <p:sp>
        <p:nvSpPr>
          <p:cNvPr id="8" name="Shape 28">
            <a:extLst>
              <a:ext uri="{FF2B5EF4-FFF2-40B4-BE49-F238E27FC236}">
                <a16:creationId xmlns:a16="http://schemas.microsoft.com/office/drawing/2014/main" id="{6CAE4F2A-FA46-418A-A06E-304A1FC66719}"/>
              </a:ext>
            </a:extLst>
          </p:cNvPr>
          <p:cNvSpPr txBox="1"/>
          <p:nvPr/>
        </p:nvSpPr>
        <p:spPr>
          <a:xfrm>
            <a:off x="351454" y="444484"/>
            <a:ext cx="3019352" cy="551914"/>
          </a:xfrm>
          <a:prstGeom prst="rect">
            <a:avLst/>
          </a:prstGeom>
          <a:noFill/>
          <a:ln>
            <a:noFill/>
          </a:ln>
        </p:spPr>
        <p:txBody>
          <a:bodyPr lIns="76188" tIns="38083" rIns="76188" bIns="38083" anchor="t" anchorCtr="0">
            <a:noAutofit/>
          </a:bodyPr>
          <a:lstStyle/>
          <a:p>
            <a:pPr>
              <a:buSzPct val="25000"/>
            </a:pPr>
            <a:r>
              <a:rPr lang="th-TH" sz="2800" b="1" dirty="0">
                <a:latin typeface="Chulabhorn Likit Text" panose="00000500000000000000" pitchFamily="50" charset="-34"/>
                <a:ea typeface="Lato"/>
                <a:cs typeface="Chulabhorn Likit Text" panose="00000500000000000000" pitchFamily="50" charset="-34"/>
                <a:sym typeface="Lato"/>
              </a:rPr>
              <a:t>หัวข้อการนำเสนอ</a:t>
            </a:r>
            <a:endParaRPr lang="en-US" sz="2800" b="1" dirty="0">
              <a:latin typeface="Chulabhorn Likit Text" panose="00000500000000000000" pitchFamily="50" charset="-34"/>
              <a:ea typeface="Lato"/>
              <a:cs typeface="Chulabhorn Likit Text" panose="00000500000000000000" pitchFamily="50" charset="-34"/>
              <a:sym typeface="Lato"/>
            </a:endParaRPr>
          </a:p>
          <a:p>
            <a:pPr algn="ctr">
              <a:buSzPct val="25000"/>
            </a:pPr>
            <a:endParaRPr lang="en-US" sz="2800" b="1" dirty="0">
              <a:latin typeface="Chulabhorn Likit Text" panose="00000500000000000000" pitchFamily="50" charset="-34"/>
              <a:ea typeface="Lato"/>
              <a:cs typeface="Chulabhorn Likit Text" panose="00000500000000000000" pitchFamily="50" charset="-34"/>
              <a:sym typeface="Lato"/>
            </a:endParaRPr>
          </a:p>
        </p:txBody>
      </p:sp>
      <p:sp>
        <p:nvSpPr>
          <p:cNvPr id="9" name="Shape 287">
            <a:extLst>
              <a:ext uri="{FF2B5EF4-FFF2-40B4-BE49-F238E27FC236}">
                <a16:creationId xmlns:a16="http://schemas.microsoft.com/office/drawing/2014/main" id="{0B6EAAB0-27D4-430A-BA55-2BD86CE91E84}"/>
              </a:ext>
            </a:extLst>
          </p:cNvPr>
          <p:cNvSpPr txBox="1"/>
          <p:nvPr/>
        </p:nvSpPr>
        <p:spPr>
          <a:xfrm>
            <a:off x="547903" y="1005087"/>
            <a:ext cx="9554744" cy="3298499"/>
          </a:xfrm>
          <a:prstGeom prst="rect">
            <a:avLst/>
          </a:prstGeom>
          <a:noFill/>
          <a:ln>
            <a:noFill/>
          </a:ln>
        </p:spPr>
        <p:txBody>
          <a:bodyPr lIns="76188" tIns="38083" rIns="76188" bIns="38083" anchor="t" anchorCtr="0">
            <a:noAutofit/>
          </a:bodyPr>
          <a:lstStyle>
            <a:defPPr>
              <a:defRPr lang="en-US"/>
            </a:defPPr>
            <a:lvl1pPr marR="0" lvl="0" indent="0">
              <a:spcBef>
                <a:spcPts val="0"/>
              </a:spcBef>
              <a:buSzPct val="25000"/>
              <a:buNone/>
              <a:defRPr sz="4800" b="1" i="0" u="none" strike="noStrike" cap="none">
                <a:solidFill>
                  <a:schemeClr val="accent6">
                    <a:lumMod val="25000"/>
                  </a:schemeClr>
                </a:solidFill>
                <a:latin typeface="TH Sarabun New" panose="020B0500040200020003" pitchFamily="34" charset="-34"/>
                <a:ea typeface="Lato"/>
                <a:cs typeface="TH Sarabun New" panose="020B0500040200020003" pitchFamily="34" charset="-34"/>
              </a:defRPr>
            </a:lvl1pPr>
          </a:lstStyle>
          <a:p>
            <a:pPr>
              <a:lnSpc>
                <a:spcPct val="120000"/>
              </a:lnSpc>
            </a:pPr>
            <a:r>
              <a:rPr lang="th-TH" sz="2800" dirty="0">
                <a:solidFill>
                  <a:schemeClr val="tx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  <a:sym typeface="Lato"/>
              </a:rPr>
              <a:t>1. รายงานความก้าวหน้า</a:t>
            </a:r>
          </a:p>
          <a:p>
            <a:pPr>
              <a:lnSpc>
                <a:spcPct val="120000"/>
              </a:lnSpc>
            </a:pPr>
            <a:r>
              <a:rPr lang="th-TH" sz="2800" dirty="0">
                <a:solidFill>
                  <a:schemeClr val="tx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  <a:sym typeface="Lato"/>
              </a:rPr>
              <a:t>2. ตัวอย่างหน้าจอระบบบัญชีการเงิน (</a:t>
            </a:r>
            <a:r>
              <a:rPr lang="en-US" sz="2800" dirty="0">
                <a:solidFill>
                  <a:schemeClr val="tx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  <a:sym typeface="Lato"/>
              </a:rPr>
              <a:t>ERP)</a:t>
            </a:r>
          </a:p>
          <a:p>
            <a:pPr>
              <a:lnSpc>
                <a:spcPct val="120000"/>
              </a:lnSpc>
            </a:pPr>
            <a:r>
              <a:rPr lang="en-US" sz="2800" dirty="0">
                <a:solidFill>
                  <a:schemeClr val="tx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  <a:sym typeface="Lato"/>
              </a:rPr>
              <a:t>3. </a:t>
            </a:r>
            <a:r>
              <a:rPr lang="th-TH" sz="2800" dirty="0">
                <a:solidFill>
                  <a:schemeClr val="tx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  <a:sym typeface="Lato"/>
              </a:rPr>
              <a:t>ตัวอย่างหน้าจอระบบโปรแกรมทะเบียนลูกหนี้ใหม่ </a:t>
            </a:r>
            <a:r>
              <a:rPr lang="th-TH" sz="2800" dirty="0" smtClean="0">
                <a:solidFill>
                  <a:schemeClr val="tx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  <a:sym typeface="Lato"/>
              </a:rPr>
              <a:t/>
            </a:r>
            <a:br>
              <a:rPr lang="th-TH" sz="2800" dirty="0" smtClean="0">
                <a:solidFill>
                  <a:schemeClr val="tx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  <a:sym typeface="Lato"/>
              </a:rPr>
            </a:br>
            <a:r>
              <a:rPr lang="th-TH" sz="2800" dirty="0" smtClean="0">
                <a:solidFill>
                  <a:schemeClr val="tx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  <a:sym typeface="Lato"/>
              </a:rPr>
              <a:t>(</a:t>
            </a:r>
            <a:r>
              <a:rPr lang="en-US" sz="2800" dirty="0">
                <a:solidFill>
                  <a:schemeClr val="tx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  <a:sym typeface="Lato"/>
              </a:rPr>
              <a:t>Loan Management)</a:t>
            </a:r>
          </a:p>
          <a:p>
            <a:pPr>
              <a:lnSpc>
                <a:spcPct val="120000"/>
              </a:lnSpc>
            </a:pPr>
            <a:r>
              <a:rPr lang="en-US" sz="2800" dirty="0">
                <a:solidFill>
                  <a:schemeClr val="tx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  <a:sym typeface="Lato"/>
              </a:rPr>
              <a:t>4. </a:t>
            </a:r>
            <a:r>
              <a:rPr lang="th-TH" sz="2800" dirty="0">
                <a:solidFill>
                  <a:schemeClr val="tx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  <a:sym typeface="Lato"/>
              </a:rPr>
              <a:t>แนวทางในการจัดการข้อมูลลูกหนี้</a:t>
            </a:r>
          </a:p>
          <a:p>
            <a:pPr>
              <a:lnSpc>
                <a:spcPct val="120000"/>
              </a:lnSpc>
            </a:pPr>
            <a:r>
              <a:rPr lang="th-TH" sz="2800" dirty="0">
                <a:solidFill>
                  <a:schemeClr val="tx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  <a:sym typeface="Lato"/>
              </a:rPr>
              <a:t>5. ตัวอย่างการตรวจสอบข้อมูลลูกหนี้</a:t>
            </a:r>
            <a:endParaRPr lang="en-US" sz="2800" dirty="0">
              <a:solidFill>
                <a:schemeClr val="tx1"/>
              </a:solidFill>
              <a:latin typeface="Chulabhorn Likit Text" panose="00000500000000000000" pitchFamily="50" charset="-34"/>
              <a:cs typeface="Chulabhorn Likit Text" panose="00000500000000000000" pitchFamily="50" charset="-34"/>
              <a:sym typeface="Lato"/>
            </a:endParaRPr>
          </a:p>
        </p:txBody>
      </p:sp>
      <p:pic>
        <p:nvPicPr>
          <p:cNvPr id="6" name="Picture 5" descr="Text&#10;&#10;Description automatically generated with medium confidence">
            <a:extLst>
              <a:ext uri="{FF2B5EF4-FFF2-40B4-BE49-F238E27FC236}">
                <a16:creationId xmlns:a16="http://schemas.microsoft.com/office/drawing/2014/main" id="{A6C8F62F-9218-03C3-DC24-E050C54DCAB5}"/>
              </a:ext>
            </a:extLst>
          </p:cNvPr>
          <p:cNvPicPr>
            <a:picLocks noChangeAspect="1"/>
          </p:cNvPicPr>
          <p:nvPr/>
        </p:nvPicPr>
        <p:blipFill>
          <a:blip r:embed="rId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20662" y="5101768"/>
            <a:ext cx="1828838" cy="499683"/>
          </a:xfrm>
          <a:prstGeom prst="rect">
            <a:avLst/>
          </a:prstGeom>
        </p:spPr>
      </p:pic>
      <p:pic>
        <p:nvPicPr>
          <p:cNvPr id="10" name="Picture 9" descr="Logo&#10;&#10;Description automatically generated">
            <a:extLst>
              <a:ext uri="{FF2B5EF4-FFF2-40B4-BE49-F238E27FC236}">
                <a16:creationId xmlns:a16="http://schemas.microsoft.com/office/drawing/2014/main" id="{B70F6141-98AB-C979-E74A-319B4A66716A}"/>
              </a:ext>
            </a:extLst>
          </p:cNvPr>
          <p:cNvPicPr>
            <a:picLocks noChangeAspect="1"/>
          </p:cNvPicPr>
          <p:nvPr/>
        </p:nvPicPr>
        <p:blipFill>
          <a:blip r:embed="rId3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8515" y="5037633"/>
            <a:ext cx="613931" cy="627954"/>
          </a:xfrm>
          <a:prstGeom prst="rect">
            <a:avLst/>
          </a:prstGeom>
        </p:spPr>
      </p:pic>
      <p:pic>
        <p:nvPicPr>
          <p:cNvPr id="11" name="Picture 10" descr="Logo&#10;&#10;Description automatically generated">
            <a:extLst>
              <a:ext uri="{FF2B5EF4-FFF2-40B4-BE49-F238E27FC236}">
                <a16:creationId xmlns:a16="http://schemas.microsoft.com/office/drawing/2014/main" id="{6C7B2250-676C-BBFF-5DB1-06C72676B536}"/>
              </a:ext>
            </a:extLst>
          </p:cNvPr>
          <p:cNvPicPr>
            <a:picLocks noChangeAspect="1"/>
          </p:cNvPicPr>
          <p:nvPr/>
        </p:nvPicPr>
        <p:blipFill>
          <a:blip r:embed="rId4" cstate="hqprint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ackgroundRemoval t="2551" b="100000" l="0" r="97927">
                        <a14:foregroundMark x1="14992" y1="47704" x2="14992" y2="47704"/>
                        <a14:foregroundMark x1="42265" y1="52551" x2="42265" y2="52551"/>
                        <a14:foregroundMark x1="51994" y1="46684" x2="51994" y2="46684"/>
                        <a14:foregroundMark x1="34131" y1="27551" x2="34131" y2="27551"/>
                        <a14:foregroundMark x1="69697" y1="39541" x2="69697" y2="39541"/>
                        <a14:backgroundMark x1="39394" y1="54847" x2="39394" y2="54847"/>
                        <a14:backgroundMark x1="42265" y1="51276" x2="42265" y2="51276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727716" y="4949626"/>
            <a:ext cx="1286180" cy="803966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1888412471"/>
      </p:ext>
    </p:extLst>
  </p:cSld>
  <p:clrMapOvr>
    <a:masterClrMapping/>
  </p:clrMapOvr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Shape 28">
            <a:extLst>
              <a:ext uri="{FF2B5EF4-FFF2-40B4-BE49-F238E27FC236}">
                <a16:creationId xmlns:a16="http://schemas.microsoft.com/office/drawing/2014/main" id="{6CAE4F2A-FA46-418A-A06E-304A1FC66719}"/>
              </a:ext>
            </a:extLst>
          </p:cNvPr>
          <p:cNvSpPr txBox="1"/>
          <p:nvPr/>
        </p:nvSpPr>
        <p:spPr>
          <a:xfrm>
            <a:off x="435480" y="359047"/>
            <a:ext cx="6634423" cy="741809"/>
          </a:xfrm>
          <a:prstGeom prst="rect">
            <a:avLst/>
          </a:prstGeom>
          <a:noFill/>
          <a:ln>
            <a:noFill/>
          </a:ln>
        </p:spPr>
        <p:txBody>
          <a:bodyPr lIns="76188" tIns="38083" rIns="76188" bIns="38083" anchor="t" anchorCtr="0">
            <a:noAutofit/>
          </a:bodyPr>
          <a:lstStyle/>
          <a:p>
            <a:pPr>
              <a:buSzPct val="25000"/>
            </a:pPr>
            <a:r>
              <a:rPr lang="en-US" sz="3200" b="1" dirty="0">
                <a:latin typeface="Chulabhorn Likit Text" panose="00000500000000000000" pitchFamily="50" charset="-34"/>
                <a:ea typeface="Lato"/>
                <a:cs typeface="Chulabhorn Likit Text" panose="00000500000000000000" pitchFamily="50" charset="-34"/>
                <a:sym typeface="Lato"/>
              </a:rPr>
              <a:t>1. </a:t>
            </a:r>
            <a:r>
              <a:rPr lang="th-TH" sz="3200" b="1" dirty="0">
                <a:latin typeface="Chulabhorn Likit Text" panose="00000500000000000000" pitchFamily="50" charset="-34"/>
                <a:ea typeface="Lato"/>
                <a:cs typeface="Chulabhorn Likit Text" panose="00000500000000000000" pitchFamily="50" charset="-34"/>
                <a:sym typeface="Lato"/>
              </a:rPr>
              <a:t>รายงานความก้าวหน้า</a:t>
            </a:r>
            <a:endParaRPr lang="en-US" sz="3200" b="1" dirty="0">
              <a:latin typeface="Chulabhorn Likit Text" panose="00000500000000000000" pitchFamily="50" charset="-34"/>
              <a:ea typeface="Lato"/>
              <a:cs typeface="Chulabhorn Likit Text" panose="00000500000000000000" pitchFamily="50" charset="-34"/>
              <a:sym typeface="Lato"/>
            </a:endParaRPr>
          </a:p>
          <a:p>
            <a:pPr algn="ctr">
              <a:buSzPct val="25000"/>
            </a:pPr>
            <a:endParaRPr lang="en-US" sz="3200" b="1" dirty="0">
              <a:latin typeface="Chulabhorn Likit Text" panose="00000500000000000000" pitchFamily="50" charset="-34"/>
              <a:ea typeface="Lato"/>
              <a:cs typeface="Chulabhorn Likit Text" panose="00000500000000000000" pitchFamily="50" charset="-34"/>
              <a:sym typeface="Lato"/>
            </a:endParaRPr>
          </a:p>
        </p:txBody>
      </p:sp>
      <p:cxnSp>
        <p:nvCxnSpPr>
          <p:cNvPr id="2" name="Straight Connector 1">
            <a:extLst>
              <a:ext uri="{FF2B5EF4-FFF2-40B4-BE49-F238E27FC236}">
                <a16:creationId xmlns:a16="http://schemas.microsoft.com/office/drawing/2014/main" id="{44C3679C-5875-BB0C-BC13-B63952E78CE2}"/>
              </a:ext>
            </a:extLst>
          </p:cNvPr>
          <p:cNvCxnSpPr/>
          <p:nvPr/>
        </p:nvCxnSpPr>
        <p:spPr>
          <a:xfrm>
            <a:off x="0" y="4967004"/>
            <a:ext cx="10160000" cy="0"/>
          </a:xfrm>
          <a:prstGeom prst="line">
            <a:avLst/>
          </a:prstGeom>
          <a:ln w="19050"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TextBox 8">
            <a:extLst>
              <a:ext uri="{FF2B5EF4-FFF2-40B4-BE49-F238E27FC236}">
                <a16:creationId xmlns:a16="http://schemas.microsoft.com/office/drawing/2014/main" id="{BDC3FE48-C5DF-9495-6766-15BAE6638C0E}"/>
              </a:ext>
            </a:extLst>
          </p:cNvPr>
          <p:cNvSpPr txBox="1"/>
          <p:nvPr/>
        </p:nvSpPr>
        <p:spPr>
          <a:xfrm>
            <a:off x="5549102" y="5067911"/>
            <a:ext cx="4610898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r">
              <a:buSzPct val="25000"/>
            </a:pPr>
            <a:r>
              <a:rPr lang="th-TH" sz="1600" b="1" dirty="0">
                <a:latin typeface="Chulabhorn Likit Text" panose="00000500000000000000" pitchFamily="50" charset="-34"/>
                <a:ea typeface="Lato"/>
                <a:cs typeface="Chulabhorn Likit Text" panose="00000500000000000000" pitchFamily="50" charset="-34"/>
                <a:sym typeface="Lato"/>
              </a:rPr>
              <a:t>โครงการพัฒนาระบบบัญชีการเงินและระบบโปรแกรมทะเบียนลูกหนี้กองทุนพัฒนาบทบาทสตรี</a:t>
            </a:r>
          </a:p>
        </p:txBody>
      </p:sp>
      <p:pic>
        <p:nvPicPr>
          <p:cNvPr id="12" name="Picture 11" descr="Logo&#10;&#10;Description automatically generated">
            <a:extLst>
              <a:ext uri="{FF2B5EF4-FFF2-40B4-BE49-F238E27FC236}">
                <a16:creationId xmlns:a16="http://schemas.microsoft.com/office/drawing/2014/main" id="{04D0D066-ECFF-59FA-E5A1-8C1F42F04D82}"/>
              </a:ext>
            </a:extLst>
          </p:cNvPr>
          <p:cNvPicPr>
            <a:picLocks noChangeAspect="1"/>
          </p:cNvPicPr>
          <p:nvPr/>
        </p:nvPicPr>
        <p:blipFill>
          <a:blip r:embed="rId3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8515" y="5037633"/>
            <a:ext cx="613931" cy="627954"/>
          </a:xfrm>
          <a:prstGeom prst="rect">
            <a:avLst/>
          </a:prstGeom>
        </p:spPr>
      </p:pic>
      <p:sp>
        <p:nvSpPr>
          <p:cNvPr id="3" name="Shape 287">
            <a:extLst>
              <a:ext uri="{FF2B5EF4-FFF2-40B4-BE49-F238E27FC236}">
                <a16:creationId xmlns:a16="http://schemas.microsoft.com/office/drawing/2014/main" id="{AA32553C-98A0-C901-4EFE-32AA01806B7D}"/>
              </a:ext>
            </a:extLst>
          </p:cNvPr>
          <p:cNvSpPr txBox="1"/>
          <p:nvPr/>
        </p:nvSpPr>
        <p:spPr>
          <a:xfrm>
            <a:off x="883837" y="1005087"/>
            <a:ext cx="8731400" cy="3298499"/>
          </a:xfrm>
          <a:prstGeom prst="rect">
            <a:avLst/>
          </a:prstGeom>
          <a:noFill/>
          <a:ln>
            <a:noFill/>
          </a:ln>
        </p:spPr>
        <p:txBody>
          <a:bodyPr lIns="76188" tIns="38083" rIns="76188" bIns="38083" anchor="t" anchorCtr="0">
            <a:noAutofit/>
          </a:bodyPr>
          <a:lstStyle>
            <a:defPPr>
              <a:defRPr lang="en-US"/>
            </a:defPPr>
            <a:lvl1pPr marR="0" lvl="0" indent="0">
              <a:spcBef>
                <a:spcPts val="0"/>
              </a:spcBef>
              <a:buSzPct val="25000"/>
              <a:buNone/>
              <a:defRPr sz="4800" b="1" i="0" u="none" strike="noStrike" cap="none">
                <a:solidFill>
                  <a:schemeClr val="accent6">
                    <a:lumMod val="25000"/>
                  </a:schemeClr>
                </a:solidFill>
                <a:latin typeface="TH Sarabun New" panose="020B0500040200020003" pitchFamily="34" charset="-34"/>
                <a:ea typeface="Lato"/>
                <a:cs typeface="TH Sarabun New" panose="020B0500040200020003" pitchFamily="34" charset="-34"/>
              </a:defRPr>
            </a:lvl1pPr>
          </a:lstStyle>
          <a:p>
            <a:pPr>
              <a:lnSpc>
                <a:spcPct val="120000"/>
              </a:lnSpc>
            </a:pPr>
            <a:r>
              <a:rPr lang="en-US" sz="2000" dirty="0">
                <a:solidFill>
                  <a:schemeClr val="tx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  <a:sym typeface="Lato"/>
              </a:rPr>
              <a:t>1.1 </a:t>
            </a:r>
            <a:r>
              <a:rPr lang="th-TH" sz="2000" dirty="0">
                <a:solidFill>
                  <a:schemeClr val="tx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  <a:sym typeface="Lato"/>
              </a:rPr>
              <a:t>พัฒนาระบบบัญชีการเงิน (</a:t>
            </a:r>
            <a:r>
              <a:rPr lang="en-US" sz="2000" dirty="0">
                <a:solidFill>
                  <a:schemeClr val="tx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  <a:sym typeface="Lato"/>
              </a:rPr>
              <a:t>ERP)</a:t>
            </a:r>
          </a:p>
          <a:p>
            <a:pPr>
              <a:lnSpc>
                <a:spcPct val="120000"/>
              </a:lnSpc>
            </a:pPr>
            <a:r>
              <a:rPr lang="en-US" sz="2000" dirty="0">
                <a:solidFill>
                  <a:schemeClr val="tx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  <a:sym typeface="Lato"/>
              </a:rPr>
              <a:t>	1.1.1 </a:t>
            </a:r>
            <a:r>
              <a:rPr lang="th-TH" sz="2000" dirty="0">
                <a:solidFill>
                  <a:schemeClr val="tx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  <a:sym typeface="Lato"/>
              </a:rPr>
              <a:t>ระบบบัญชีแยกประเภท (</a:t>
            </a:r>
            <a:r>
              <a:rPr lang="en-US" sz="2000" dirty="0">
                <a:solidFill>
                  <a:schemeClr val="tx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  <a:sym typeface="Lato"/>
              </a:rPr>
              <a:t>General Ledger Module)</a:t>
            </a:r>
          </a:p>
          <a:p>
            <a:pPr>
              <a:lnSpc>
                <a:spcPct val="120000"/>
              </a:lnSpc>
            </a:pPr>
            <a:r>
              <a:rPr lang="en-US" sz="2000" dirty="0">
                <a:solidFill>
                  <a:schemeClr val="tx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  <a:sym typeface="Lato"/>
              </a:rPr>
              <a:t>	1.1.2 </a:t>
            </a:r>
            <a:r>
              <a:rPr lang="th-TH" sz="2000" dirty="0">
                <a:solidFill>
                  <a:schemeClr val="tx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  <a:sym typeface="Lato"/>
              </a:rPr>
              <a:t>ระบบเจ้าหนี้ (</a:t>
            </a:r>
            <a:r>
              <a:rPr lang="en-US" sz="2000" dirty="0">
                <a:solidFill>
                  <a:schemeClr val="tx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  <a:sym typeface="Lato"/>
              </a:rPr>
              <a:t>Accounts Payable Module)</a:t>
            </a:r>
          </a:p>
          <a:p>
            <a:pPr>
              <a:lnSpc>
                <a:spcPct val="120000"/>
              </a:lnSpc>
            </a:pPr>
            <a:r>
              <a:rPr lang="en-US" sz="2000" dirty="0">
                <a:solidFill>
                  <a:schemeClr val="tx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  <a:sym typeface="Lato"/>
              </a:rPr>
              <a:t>	1.1.3 </a:t>
            </a:r>
            <a:r>
              <a:rPr lang="th-TH" sz="2000" dirty="0">
                <a:solidFill>
                  <a:schemeClr val="tx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  <a:sym typeface="Lato"/>
              </a:rPr>
              <a:t>ระบบลูกหนี้ (</a:t>
            </a:r>
            <a:r>
              <a:rPr lang="en-US" sz="2000" dirty="0">
                <a:solidFill>
                  <a:schemeClr val="tx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  <a:sym typeface="Lato"/>
              </a:rPr>
              <a:t>Accounts Receivable Modules) </a:t>
            </a:r>
          </a:p>
          <a:p>
            <a:pPr>
              <a:lnSpc>
                <a:spcPct val="120000"/>
              </a:lnSpc>
            </a:pPr>
            <a:r>
              <a:rPr lang="en-US" sz="2000" dirty="0">
                <a:solidFill>
                  <a:schemeClr val="tx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  <a:sym typeface="Lato"/>
              </a:rPr>
              <a:t>	1.1.4 </a:t>
            </a:r>
            <a:r>
              <a:rPr lang="th-TH" sz="2000" dirty="0">
                <a:solidFill>
                  <a:schemeClr val="tx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  <a:sym typeface="Lato"/>
              </a:rPr>
              <a:t>ระบบการควบคุมงบประมาณ (</a:t>
            </a:r>
            <a:r>
              <a:rPr lang="en-US" sz="2000" dirty="0">
                <a:solidFill>
                  <a:schemeClr val="tx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  <a:sym typeface="Lato"/>
              </a:rPr>
              <a:t>Budgeting Module) </a:t>
            </a:r>
          </a:p>
          <a:p>
            <a:pPr>
              <a:lnSpc>
                <a:spcPct val="120000"/>
              </a:lnSpc>
            </a:pPr>
            <a:r>
              <a:rPr lang="en-US" sz="2000" dirty="0">
                <a:solidFill>
                  <a:schemeClr val="tx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  <a:sym typeface="Lato"/>
              </a:rPr>
              <a:t>	1.1.5 </a:t>
            </a:r>
            <a:r>
              <a:rPr lang="th-TH" sz="2000" dirty="0">
                <a:solidFill>
                  <a:schemeClr val="tx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  <a:sym typeface="Lato"/>
              </a:rPr>
              <a:t>ระบบธนาคาร (</a:t>
            </a:r>
            <a:r>
              <a:rPr lang="en-US" sz="2000" dirty="0">
                <a:solidFill>
                  <a:schemeClr val="tx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  <a:sym typeface="Lato"/>
              </a:rPr>
              <a:t>Bank Management Module) </a:t>
            </a:r>
          </a:p>
          <a:p>
            <a:pPr>
              <a:lnSpc>
                <a:spcPct val="120000"/>
              </a:lnSpc>
            </a:pPr>
            <a:r>
              <a:rPr lang="en-US" sz="2000" dirty="0">
                <a:solidFill>
                  <a:schemeClr val="tx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  <a:sym typeface="Lato"/>
              </a:rPr>
              <a:t>	1.1.6 </a:t>
            </a:r>
            <a:r>
              <a:rPr lang="th-TH" sz="2000" dirty="0">
                <a:solidFill>
                  <a:schemeClr val="tx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  <a:sym typeface="Lato"/>
              </a:rPr>
              <a:t>ระบบจัดซื้อจัดจ้าง (</a:t>
            </a:r>
            <a:r>
              <a:rPr lang="en-US" sz="2000" dirty="0">
                <a:solidFill>
                  <a:schemeClr val="tx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  <a:sym typeface="Lato"/>
              </a:rPr>
              <a:t>Purchase Order Module)</a:t>
            </a:r>
          </a:p>
          <a:p>
            <a:pPr>
              <a:lnSpc>
                <a:spcPct val="120000"/>
              </a:lnSpc>
            </a:pPr>
            <a:r>
              <a:rPr lang="en-US" sz="2000" dirty="0">
                <a:solidFill>
                  <a:schemeClr val="tx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  <a:sym typeface="Lato"/>
              </a:rPr>
              <a:t>	1.1.7 </a:t>
            </a:r>
            <a:r>
              <a:rPr lang="th-TH" sz="2000" dirty="0">
                <a:solidFill>
                  <a:schemeClr val="tx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  <a:sym typeface="Lato"/>
              </a:rPr>
              <a:t>ระบบวัสดุคงคลัง (</a:t>
            </a:r>
            <a:r>
              <a:rPr lang="en-US" sz="2000" dirty="0">
                <a:solidFill>
                  <a:schemeClr val="tx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  <a:sym typeface="Lato"/>
              </a:rPr>
              <a:t>Inventory Management) </a:t>
            </a:r>
          </a:p>
          <a:p>
            <a:pPr>
              <a:lnSpc>
                <a:spcPct val="120000"/>
              </a:lnSpc>
            </a:pPr>
            <a:r>
              <a:rPr lang="en-US" sz="2000" dirty="0">
                <a:solidFill>
                  <a:schemeClr val="tx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  <a:sym typeface="Lato"/>
              </a:rPr>
              <a:t>1.2 </a:t>
            </a:r>
            <a:r>
              <a:rPr lang="th-TH" sz="2000" dirty="0">
                <a:solidFill>
                  <a:schemeClr val="tx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  <a:sym typeface="Lato"/>
              </a:rPr>
              <a:t>พัฒนาระบบโปรแกรมทะเบียนลูกหนี้ใหม่ (</a:t>
            </a:r>
            <a:r>
              <a:rPr lang="en-US" sz="2000" dirty="0">
                <a:solidFill>
                  <a:schemeClr val="tx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  <a:sym typeface="Lato"/>
              </a:rPr>
              <a:t>Loan Management)</a:t>
            </a:r>
          </a:p>
        </p:txBody>
      </p:sp>
      <p:pic>
        <p:nvPicPr>
          <p:cNvPr id="13" name="Picture 12" descr="Text&#10;&#10;Description automatically generated with medium confidence">
            <a:extLst>
              <a:ext uri="{FF2B5EF4-FFF2-40B4-BE49-F238E27FC236}">
                <a16:creationId xmlns:a16="http://schemas.microsoft.com/office/drawing/2014/main" id="{A6C8F62F-9218-03C3-DC24-E050C54DCAB5}"/>
              </a:ext>
            </a:extLst>
          </p:cNvPr>
          <p:cNvPicPr>
            <a:picLocks noChangeAspect="1"/>
          </p:cNvPicPr>
          <p:nvPr/>
        </p:nvPicPr>
        <p:blipFill>
          <a:blip r:embed="rId4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20662" y="5101768"/>
            <a:ext cx="1828838" cy="499683"/>
          </a:xfrm>
          <a:prstGeom prst="rect">
            <a:avLst/>
          </a:prstGeom>
        </p:spPr>
      </p:pic>
      <p:pic>
        <p:nvPicPr>
          <p:cNvPr id="14" name="Picture 13" descr="Logo&#10;&#10;Description automatically generated">
            <a:extLst>
              <a:ext uri="{FF2B5EF4-FFF2-40B4-BE49-F238E27FC236}">
                <a16:creationId xmlns:a16="http://schemas.microsoft.com/office/drawing/2014/main" id="{6C7B2250-676C-BBFF-5DB1-06C72676B536}"/>
              </a:ext>
            </a:extLst>
          </p:cNvPr>
          <p:cNvPicPr>
            <a:picLocks noChangeAspect="1"/>
          </p:cNvPicPr>
          <p:nvPr/>
        </p:nvPicPr>
        <p:blipFill>
          <a:blip r:embed="rId5" cstate="hqprint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2551" b="100000" l="0" r="97927">
                        <a14:foregroundMark x1="14992" y1="47704" x2="14992" y2="47704"/>
                        <a14:foregroundMark x1="42265" y1="52551" x2="42265" y2="52551"/>
                        <a14:foregroundMark x1="51994" y1="46684" x2="51994" y2="46684"/>
                        <a14:foregroundMark x1="34131" y1="27551" x2="34131" y2="27551"/>
                        <a14:foregroundMark x1="69697" y1="39541" x2="69697" y2="39541"/>
                        <a14:backgroundMark x1="39394" y1="54847" x2="39394" y2="54847"/>
                        <a14:backgroundMark x1="42265" y1="51276" x2="42265" y2="51276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727716" y="4949626"/>
            <a:ext cx="1286180" cy="803966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1985540710"/>
      </p:ext>
    </p:extLst>
  </p:cSld>
  <p:clrMapOvr>
    <a:masterClrMapping/>
  </p:clrMapOvr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Shape 28">
            <a:extLst>
              <a:ext uri="{FF2B5EF4-FFF2-40B4-BE49-F238E27FC236}">
                <a16:creationId xmlns:a16="http://schemas.microsoft.com/office/drawing/2014/main" id="{6CAE4F2A-FA46-418A-A06E-304A1FC66719}"/>
              </a:ext>
            </a:extLst>
          </p:cNvPr>
          <p:cNvSpPr txBox="1"/>
          <p:nvPr/>
        </p:nvSpPr>
        <p:spPr>
          <a:xfrm>
            <a:off x="272740" y="389804"/>
            <a:ext cx="6634423" cy="741809"/>
          </a:xfrm>
          <a:prstGeom prst="rect">
            <a:avLst/>
          </a:prstGeom>
          <a:noFill/>
          <a:ln>
            <a:noFill/>
          </a:ln>
        </p:spPr>
        <p:txBody>
          <a:bodyPr lIns="76188" tIns="38083" rIns="76188" bIns="38083" anchor="t" anchorCtr="0">
            <a:noAutofit/>
          </a:bodyPr>
          <a:lstStyle/>
          <a:p>
            <a:pPr>
              <a:buSzPct val="25000"/>
            </a:pPr>
            <a:r>
              <a:rPr lang="en-US" sz="3200" b="1" dirty="0">
                <a:latin typeface="Chulabhorn Likit Text" panose="00000500000000000000" pitchFamily="50" charset="-34"/>
                <a:ea typeface="Lato"/>
                <a:cs typeface="Chulabhorn Likit Text" panose="00000500000000000000" pitchFamily="50" charset="-34"/>
                <a:sym typeface="Lato"/>
              </a:rPr>
              <a:t>1. </a:t>
            </a:r>
            <a:r>
              <a:rPr lang="th-TH" sz="3200" b="1" dirty="0">
                <a:latin typeface="Chulabhorn Likit Text" panose="00000500000000000000" pitchFamily="50" charset="-34"/>
                <a:ea typeface="Lato"/>
                <a:cs typeface="Chulabhorn Likit Text" panose="00000500000000000000" pitchFamily="50" charset="-34"/>
                <a:sym typeface="Lato"/>
              </a:rPr>
              <a:t>รายงานความก้าวหน้า</a:t>
            </a:r>
            <a:endParaRPr lang="en-US" sz="3200" b="1" dirty="0">
              <a:latin typeface="Chulabhorn Likit Text" panose="00000500000000000000" pitchFamily="50" charset="-34"/>
              <a:ea typeface="Lato"/>
              <a:cs typeface="Chulabhorn Likit Text" panose="00000500000000000000" pitchFamily="50" charset="-34"/>
              <a:sym typeface="Lato"/>
            </a:endParaRPr>
          </a:p>
        </p:txBody>
      </p:sp>
      <p:cxnSp>
        <p:nvCxnSpPr>
          <p:cNvPr id="2" name="Straight Connector 1">
            <a:extLst>
              <a:ext uri="{FF2B5EF4-FFF2-40B4-BE49-F238E27FC236}">
                <a16:creationId xmlns:a16="http://schemas.microsoft.com/office/drawing/2014/main" id="{44C3679C-5875-BB0C-BC13-B63952E78CE2}"/>
              </a:ext>
            </a:extLst>
          </p:cNvPr>
          <p:cNvCxnSpPr/>
          <p:nvPr/>
        </p:nvCxnSpPr>
        <p:spPr>
          <a:xfrm>
            <a:off x="0" y="4967004"/>
            <a:ext cx="10160000" cy="0"/>
          </a:xfrm>
          <a:prstGeom prst="line">
            <a:avLst/>
          </a:prstGeom>
          <a:ln w="19050"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2" name="Picture 11" descr="Logo&#10;&#10;Description automatically generated">
            <a:extLst>
              <a:ext uri="{FF2B5EF4-FFF2-40B4-BE49-F238E27FC236}">
                <a16:creationId xmlns:a16="http://schemas.microsoft.com/office/drawing/2014/main" id="{04D0D066-ECFF-59FA-E5A1-8C1F42F04D82}"/>
              </a:ext>
            </a:extLst>
          </p:cNvPr>
          <p:cNvPicPr>
            <a:picLocks noChangeAspect="1"/>
          </p:cNvPicPr>
          <p:nvPr/>
        </p:nvPicPr>
        <p:blipFill>
          <a:blip r:embed="rId3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8515" y="5037633"/>
            <a:ext cx="613931" cy="627954"/>
          </a:xfrm>
          <a:prstGeom prst="rect">
            <a:avLst/>
          </a:prstGeom>
        </p:spPr>
      </p:pic>
      <p:sp>
        <p:nvSpPr>
          <p:cNvPr id="3" name="Shape 287">
            <a:extLst>
              <a:ext uri="{FF2B5EF4-FFF2-40B4-BE49-F238E27FC236}">
                <a16:creationId xmlns:a16="http://schemas.microsoft.com/office/drawing/2014/main" id="{AA32553C-98A0-C901-4EFE-32AA01806B7D}"/>
              </a:ext>
            </a:extLst>
          </p:cNvPr>
          <p:cNvSpPr txBox="1"/>
          <p:nvPr/>
        </p:nvSpPr>
        <p:spPr>
          <a:xfrm>
            <a:off x="820662" y="1005087"/>
            <a:ext cx="9239983" cy="3717539"/>
          </a:xfrm>
          <a:prstGeom prst="rect">
            <a:avLst/>
          </a:prstGeom>
          <a:noFill/>
          <a:ln>
            <a:noFill/>
          </a:ln>
        </p:spPr>
        <p:txBody>
          <a:bodyPr lIns="76188" tIns="38083" rIns="76188" bIns="38083" anchor="t" anchorCtr="0">
            <a:noAutofit/>
          </a:bodyPr>
          <a:lstStyle>
            <a:defPPr>
              <a:defRPr lang="en-US"/>
            </a:defPPr>
            <a:lvl1pPr marR="0" lvl="0" indent="0">
              <a:spcBef>
                <a:spcPts val="0"/>
              </a:spcBef>
              <a:buSzPct val="25000"/>
              <a:buNone/>
              <a:defRPr sz="4800" b="1" i="0" u="none" strike="noStrike" cap="none">
                <a:solidFill>
                  <a:schemeClr val="accent6">
                    <a:lumMod val="25000"/>
                  </a:schemeClr>
                </a:solidFill>
                <a:latin typeface="TH Sarabun New" panose="020B0500040200020003" pitchFamily="34" charset="-34"/>
                <a:ea typeface="Lato"/>
                <a:cs typeface="TH Sarabun New" panose="020B0500040200020003" pitchFamily="34" charset="-34"/>
              </a:defRPr>
            </a:lvl1pPr>
          </a:lstStyle>
          <a:p>
            <a:pPr>
              <a:lnSpc>
                <a:spcPct val="130000"/>
              </a:lnSpc>
            </a:pPr>
            <a:r>
              <a:rPr lang="en-US" sz="2000" dirty="0">
                <a:solidFill>
                  <a:schemeClr val="tx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  <a:sym typeface="Lato"/>
              </a:rPr>
              <a:t>1.3 </a:t>
            </a:r>
            <a:r>
              <a:rPr lang="th-TH" sz="2000" dirty="0">
                <a:solidFill>
                  <a:schemeClr val="tx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  <a:sym typeface="Lato"/>
              </a:rPr>
              <a:t>ข้อเสนอพิเศษที่เป็นประโยชน์ต่อการดำเนินงาน</a:t>
            </a:r>
          </a:p>
          <a:p>
            <a:pPr>
              <a:lnSpc>
                <a:spcPct val="130000"/>
              </a:lnSpc>
            </a:pPr>
            <a:r>
              <a:rPr lang="en-US" sz="2000" dirty="0">
                <a:solidFill>
                  <a:schemeClr val="tx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  <a:sym typeface="Lato"/>
              </a:rPr>
              <a:t>	</a:t>
            </a:r>
            <a:r>
              <a:rPr lang="en-US" sz="2000" spc="-40" dirty="0">
                <a:solidFill>
                  <a:schemeClr val="tx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  <a:sym typeface="Lato"/>
              </a:rPr>
              <a:t>1.3.1 </a:t>
            </a:r>
            <a:r>
              <a:rPr lang="th-TH" sz="2000" spc="-40" dirty="0">
                <a:solidFill>
                  <a:schemeClr val="tx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  <a:sym typeface="Lato"/>
              </a:rPr>
              <a:t>ระบบบริหารทรัพยากรบุคคล (</a:t>
            </a:r>
            <a:r>
              <a:rPr lang="en-US" sz="2000" spc="-40" dirty="0">
                <a:solidFill>
                  <a:schemeClr val="tx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  <a:sym typeface="Lato"/>
              </a:rPr>
              <a:t>Human Resource Management System)</a:t>
            </a:r>
            <a:r>
              <a:rPr lang="en-US" sz="2000" dirty="0">
                <a:solidFill>
                  <a:schemeClr val="tx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  <a:sym typeface="Lato"/>
              </a:rPr>
              <a:t>	1.3.2 </a:t>
            </a:r>
            <a:r>
              <a:rPr lang="th-TH" sz="2000" dirty="0">
                <a:solidFill>
                  <a:schemeClr val="tx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  <a:sym typeface="Lato"/>
              </a:rPr>
              <a:t>ระบบสินทรัพย์ถาวร (</a:t>
            </a:r>
            <a:r>
              <a:rPr lang="en-US" sz="2000" dirty="0">
                <a:solidFill>
                  <a:schemeClr val="tx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  <a:sym typeface="Lato"/>
              </a:rPr>
              <a:t>Fixed Assets System)	</a:t>
            </a:r>
            <a:endParaRPr lang="th-TH" sz="2000" dirty="0">
              <a:solidFill>
                <a:schemeClr val="tx1"/>
              </a:solidFill>
              <a:latin typeface="Chulabhorn Likit Text" panose="00000500000000000000" pitchFamily="50" charset="-34"/>
              <a:cs typeface="Chulabhorn Likit Text" panose="00000500000000000000" pitchFamily="50" charset="-34"/>
              <a:sym typeface="Lato"/>
            </a:endParaRPr>
          </a:p>
          <a:p>
            <a:pPr>
              <a:lnSpc>
                <a:spcPct val="130000"/>
              </a:lnSpc>
            </a:pPr>
            <a:r>
              <a:rPr lang="th-TH" sz="2000" dirty="0">
                <a:solidFill>
                  <a:schemeClr val="tx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  <a:sym typeface="Lato"/>
              </a:rPr>
              <a:t>	</a:t>
            </a:r>
            <a:r>
              <a:rPr lang="en-US" sz="2000" dirty="0">
                <a:solidFill>
                  <a:schemeClr val="tx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  <a:sym typeface="Lato"/>
              </a:rPr>
              <a:t>1.3.3 </a:t>
            </a:r>
            <a:r>
              <a:rPr lang="th-TH" sz="2000" dirty="0">
                <a:solidFill>
                  <a:schemeClr val="tx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  <a:sym typeface="Lato"/>
              </a:rPr>
              <a:t>ระบบบริหารโครงการ (</a:t>
            </a:r>
            <a:r>
              <a:rPr lang="en-US" sz="2000" dirty="0">
                <a:solidFill>
                  <a:schemeClr val="tx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  <a:sym typeface="Lato"/>
              </a:rPr>
              <a:t>Project Management System)</a:t>
            </a:r>
          </a:p>
          <a:p>
            <a:pPr>
              <a:lnSpc>
                <a:spcPct val="130000"/>
              </a:lnSpc>
            </a:pPr>
            <a:r>
              <a:rPr lang="en-US" sz="2000" dirty="0">
                <a:solidFill>
                  <a:schemeClr val="tx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  <a:sym typeface="Lato"/>
              </a:rPr>
              <a:t>	1.3.4 </a:t>
            </a:r>
            <a:r>
              <a:rPr lang="th-TH" sz="2000" dirty="0">
                <a:solidFill>
                  <a:schemeClr val="tx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  <a:sym typeface="Lato"/>
              </a:rPr>
              <a:t>ระบบรายงานอัจฉริยะ (</a:t>
            </a:r>
            <a:r>
              <a:rPr lang="en-US" sz="2000" dirty="0">
                <a:solidFill>
                  <a:schemeClr val="tx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  <a:sym typeface="Lato"/>
              </a:rPr>
              <a:t>Business Intelligence System) 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BDC3FE48-C5DF-9495-6766-15BAE6638C0E}"/>
              </a:ext>
            </a:extLst>
          </p:cNvPr>
          <p:cNvSpPr txBox="1"/>
          <p:nvPr/>
        </p:nvSpPr>
        <p:spPr>
          <a:xfrm>
            <a:off x="5549102" y="5067911"/>
            <a:ext cx="4610898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r">
              <a:buSzPct val="25000"/>
            </a:pPr>
            <a:r>
              <a:rPr lang="th-TH" sz="1600" b="1" dirty="0">
                <a:latin typeface="Chulabhorn Likit Text" panose="00000500000000000000" pitchFamily="50" charset="-34"/>
                <a:ea typeface="Lato"/>
                <a:cs typeface="Chulabhorn Likit Text" panose="00000500000000000000" pitchFamily="50" charset="-34"/>
                <a:sym typeface="Lato"/>
              </a:rPr>
              <a:t>โครงการพัฒนาระบบบัญชีการเงินและระบบโปรแกรมทะเบียนลูกหนี้กองทุนพัฒนาบทบาทสตรี</a:t>
            </a:r>
          </a:p>
        </p:txBody>
      </p:sp>
      <p:pic>
        <p:nvPicPr>
          <p:cNvPr id="14" name="Picture 13" descr="Text&#10;&#10;Description automatically generated with medium confidence">
            <a:extLst>
              <a:ext uri="{FF2B5EF4-FFF2-40B4-BE49-F238E27FC236}">
                <a16:creationId xmlns:a16="http://schemas.microsoft.com/office/drawing/2014/main" id="{A6C8F62F-9218-03C3-DC24-E050C54DCAB5}"/>
              </a:ext>
            </a:extLst>
          </p:cNvPr>
          <p:cNvPicPr>
            <a:picLocks noChangeAspect="1"/>
          </p:cNvPicPr>
          <p:nvPr/>
        </p:nvPicPr>
        <p:blipFill>
          <a:blip r:embed="rId4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20662" y="5101768"/>
            <a:ext cx="1828838" cy="499683"/>
          </a:xfrm>
          <a:prstGeom prst="rect">
            <a:avLst/>
          </a:prstGeom>
        </p:spPr>
      </p:pic>
      <p:pic>
        <p:nvPicPr>
          <p:cNvPr id="15" name="Picture 14" descr="Logo&#10;&#10;Description automatically generated">
            <a:extLst>
              <a:ext uri="{FF2B5EF4-FFF2-40B4-BE49-F238E27FC236}">
                <a16:creationId xmlns:a16="http://schemas.microsoft.com/office/drawing/2014/main" id="{6C7B2250-676C-BBFF-5DB1-06C72676B536}"/>
              </a:ext>
            </a:extLst>
          </p:cNvPr>
          <p:cNvPicPr>
            <a:picLocks noChangeAspect="1"/>
          </p:cNvPicPr>
          <p:nvPr/>
        </p:nvPicPr>
        <p:blipFill>
          <a:blip r:embed="rId5" cstate="hqprint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2551" b="100000" l="0" r="97927">
                        <a14:foregroundMark x1="14992" y1="47704" x2="14992" y2="47704"/>
                        <a14:foregroundMark x1="42265" y1="52551" x2="42265" y2="52551"/>
                        <a14:foregroundMark x1="51994" y1="46684" x2="51994" y2="46684"/>
                        <a14:foregroundMark x1="34131" y1="27551" x2="34131" y2="27551"/>
                        <a14:foregroundMark x1="69697" y1="39541" x2="69697" y2="39541"/>
                        <a14:backgroundMark x1="39394" y1="54847" x2="39394" y2="54847"/>
                        <a14:backgroundMark x1="42265" y1="51276" x2="42265" y2="51276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727716" y="4949626"/>
            <a:ext cx="1286180" cy="803966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1689886667"/>
      </p:ext>
    </p:extLst>
  </p:cSld>
  <p:clrMapOvr>
    <a:masterClrMapping/>
  </p:clrMapOvr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Shape 28">
            <a:extLst>
              <a:ext uri="{FF2B5EF4-FFF2-40B4-BE49-F238E27FC236}">
                <a16:creationId xmlns:a16="http://schemas.microsoft.com/office/drawing/2014/main" id="{6CAE4F2A-FA46-418A-A06E-304A1FC66719}"/>
              </a:ext>
            </a:extLst>
          </p:cNvPr>
          <p:cNvSpPr txBox="1"/>
          <p:nvPr/>
        </p:nvSpPr>
        <p:spPr>
          <a:xfrm>
            <a:off x="435480" y="407182"/>
            <a:ext cx="6634423" cy="741809"/>
          </a:xfrm>
          <a:prstGeom prst="rect">
            <a:avLst/>
          </a:prstGeom>
          <a:noFill/>
          <a:ln>
            <a:noFill/>
          </a:ln>
        </p:spPr>
        <p:txBody>
          <a:bodyPr lIns="76188" tIns="38083" rIns="76188" bIns="38083" anchor="t" anchorCtr="0">
            <a:noAutofit/>
          </a:bodyPr>
          <a:lstStyle/>
          <a:p>
            <a:pPr>
              <a:buSzPct val="25000"/>
            </a:pPr>
            <a:r>
              <a:rPr lang="en-US" sz="3200" b="1" dirty="0">
                <a:latin typeface="Chulabhorn Likit Text" panose="00000500000000000000" pitchFamily="50" charset="-34"/>
                <a:ea typeface="Lato"/>
                <a:cs typeface="Chulabhorn Likit Text" panose="00000500000000000000" pitchFamily="50" charset="-34"/>
                <a:sym typeface="Lato"/>
              </a:rPr>
              <a:t>1. </a:t>
            </a:r>
            <a:r>
              <a:rPr lang="th-TH" sz="3200" b="1" dirty="0">
                <a:latin typeface="Chulabhorn Likit Text" panose="00000500000000000000" pitchFamily="50" charset="-34"/>
                <a:ea typeface="Lato"/>
                <a:cs typeface="Chulabhorn Likit Text" panose="00000500000000000000" pitchFamily="50" charset="-34"/>
                <a:sym typeface="Lato"/>
              </a:rPr>
              <a:t>รายงานความก้าวหน้า</a:t>
            </a:r>
            <a:endParaRPr lang="en-US" sz="3200" b="1" dirty="0">
              <a:latin typeface="Chulabhorn Likit Text" panose="00000500000000000000" pitchFamily="50" charset="-34"/>
              <a:ea typeface="Lato"/>
              <a:cs typeface="Chulabhorn Likit Text" panose="00000500000000000000" pitchFamily="50" charset="-34"/>
              <a:sym typeface="Lato"/>
            </a:endParaRPr>
          </a:p>
        </p:txBody>
      </p:sp>
      <p:cxnSp>
        <p:nvCxnSpPr>
          <p:cNvPr id="2" name="Straight Connector 1">
            <a:extLst>
              <a:ext uri="{FF2B5EF4-FFF2-40B4-BE49-F238E27FC236}">
                <a16:creationId xmlns:a16="http://schemas.microsoft.com/office/drawing/2014/main" id="{44C3679C-5875-BB0C-BC13-B63952E78CE2}"/>
              </a:ext>
            </a:extLst>
          </p:cNvPr>
          <p:cNvCxnSpPr/>
          <p:nvPr/>
        </p:nvCxnSpPr>
        <p:spPr>
          <a:xfrm>
            <a:off x="0" y="4967004"/>
            <a:ext cx="10160000" cy="0"/>
          </a:xfrm>
          <a:prstGeom prst="line">
            <a:avLst/>
          </a:prstGeom>
          <a:ln w="19050"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2" name="Picture 11" descr="Logo&#10;&#10;Description automatically generated">
            <a:extLst>
              <a:ext uri="{FF2B5EF4-FFF2-40B4-BE49-F238E27FC236}">
                <a16:creationId xmlns:a16="http://schemas.microsoft.com/office/drawing/2014/main" id="{04D0D066-ECFF-59FA-E5A1-8C1F42F04D82}"/>
              </a:ext>
            </a:extLst>
          </p:cNvPr>
          <p:cNvPicPr>
            <a:picLocks noChangeAspect="1"/>
          </p:cNvPicPr>
          <p:nvPr/>
        </p:nvPicPr>
        <p:blipFill>
          <a:blip r:embed="rId3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8515" y="5037633"/>
            <a:ext cx="613931" cy="627954"/>
          </a:xfrm>
          <a:prstGeom prst="rect">
            <a:avLst/>
          </a:prstGeom>
        </p:spPr>
      </p:pic>
      <p:sp>
        <p:nvSpPr>
          <p:cNvPr id="3" name="Shape 287">
            <a:extLst>
              <a:ext uri="{FF2B5EF4-FFF2-40B4-BE49-F238E27FC236}">
                <a16:creationId xmlns:a16="http://schemas.microsoft.com/office/drawing/2014/main" id="{AA32553C-98A0-C901-4EFE-32AA01806B7D}"/>
              </a:ext>
            </a:extLst>
          </p:cNvPr>
          <p:cNvSpPr txBox="1"/>
          <p:nvPr/>
        </p:nvSpPr>
        <p:spPr>
          <a:xfrm>
            <a:off x="742447" y="1005087"/>
            <a:ext cx="9417554" cy="3717539"/>
          </a:xfrm>
          <a:prstGeom prst="rect">
            <a:avLst/>
          </a:prstGeom>
          <a:noFill/>
          <a:ln>
            <a:noFill/>
          </a:ln>
        </p:spPr>
        <p:txBody>
          <a:bodyPr lIns="76188" tIns="38083" rIns="76188" bIns="38083" anchor="t" anchorCtr="0">
            <a:noAutofit/>
          </a:bodyPr>
          <a:lstStyle>
            <a:defPPr>
              <a:defRPr lang="en-US"/>
            </a:defPPr>
            <a:lvl1pPr marR="0" lvl="0" indent="0">
              <a:spcBef>
                <a:spcPts val="0"/>
              </a:spcBef>
              <a:buSzPct val="25000"/>
              <a:buNone/>
              <a:defRPr sz="4800" b="1" i="0" u="none" strike="noStrike" cap="none">
                <a:solidFill>
                  <a:schemeClr val="accent6">
                    <a:lumMod val="25000"/>
                  </a:schemeClr>
                </a:solidFill>
                <a:latin typeface="TH Sarabun New" panose="020B0500040200020003" pitchFamily="34" charset="-34"/>
                <a:ea typeface="Lato"/>
                <a:cs typeface="TH Sarabun New" panose="020B0500040200020003" pitchFamily="34" charset="-34"/>
              </a:defRPr>
            </a:lvl1pPr>
          </a:lstStyle>
          <a:p>
            <a:pPr>
              <a:lnSpc>
                <a:spcPct val="120000"/>
              </a:lnSpc>
            </a:pPr>
            <a:r>
              <a:rPr lang="en-US" sz="2000" dirty="0">
                <a:solidFill>
                  <a:schemeClr val="tx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  <a:sym typeface="Lato"/>
              </a:rPr>
              <a:t>1.4 </a:t>
            </a:r>
            <a:r>
              <a:rPr lang="th-TH" sz="2000" dirty="0">
                <a:solidFill>
                  <a:schemeClr val="tx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  <a:sym typeface="Lato"/>
              </a:rPr>
              <a:t>นำเข้าข้อมูลจากระบบโปรแกรมทะเบียนลูกหนี้เดิม (</a:t>
            </a:r>
            <a:r>
              <a:rPr lang="en-US" sz="2000" dirty="0">
                <a:solidFill>
                  <a:schemeClr val="tx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  <a:sym typeface="Lato"/>
              </a:rPr>
              <a:t>SARA) (Data Migration)</a:t>
            </a:r>
          </a:p>
          <a:p>
            <a:pPr>
              <a:lnSpc>
                <a:spcPct val="120000"/>
              </a:lnSpc>
            </a:pPr>
            <a:r>
              <a:rPr lang="en-US" sz="2000" dirty="0">
                <a:solidFill>
                  <a:schemeClr val="tx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  <a:sym typeface="Lato"/>
              </a:rPr>
              <a:t>1.5 </a:t>
            </a:r>
            <a:r>
              <a:rPr lang="th-TH" sz="2000" dirty="0">
                <a:solidFill>
                  <a:schemeClr val="tx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  <a:sym typeface="Lato"/>
              </a:rPr>
              <a:t>ติดตั้งระบบบัญชีการเงิน (</a:t>
            </a:r>
            <a:r>
              <a:rPr lang="en-US" sz="2000" dirty="0">
                <a:solidFill>
                  <a:schemeClr val="tx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  <a:sym typeface="Lato"/>
              </a:rPr>
              <a:t>ERP)</a:t>
            </a:r>
            <a:r>
              <a:rPr lang="th-TH" sz="2000" dirty="0">
                <a:solidFill>
                  <a:schemeClr val="tx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  <a:sym typeface="Lato"/>
              </a:rPr>
              <a:t> และระบบโปรแกรมทะเบียนลูกหนี้ใหม่ (</a:t>
            </a:r>
            <a:r>
              <a:rPr lang="en-US" sz="2000" dirty="0">
                <a:solidFill>
                  <a:schemeClr val="tx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  <a:sym typeface="Lato"/>
              </a:rPr>
              <a:t>Loan Management)</a:t>
            </a:r>
            <a:endParaRPr lang="th-TH" sz="2000" dirty="0">
              <a:solidFill>
                <a:schemeClr val="tx1"/>
              </a:solidFill>
              <a:latin typeface="Chulabhorn Likit Text" panose="00000500000000000000" pitchFamily="50" charset="-34"/>
              <a:cs typeface="Chulabhorn Likit Text" panose="00000500000000000000" pitchFamily="50" charset="-34"/>
              <a:sym typeface="Lato"/>
            </a:endParaRPr>
          </a:p>
          <a:p>
            <a:pPr>
              <a:lnSpc>
                <a:spcPct val="120000"/>
              </a:lnSpc>
            </a:pPr>
            <a:r>
              <a:rPr lang="en-US" sz="2000" dirty="0">
                <a:solidFill>
                  <a:schemeClr val="tx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  <a:sym typeface="Lato"/>
              </a:rPr>
              <a:t>1.6 </a:t>
            </a:r>
            <a:r>
              <a:rPr lang="th-TH" sz="2000" dirty="0">
                <a:solidFill>
                  <a:schemeClr val="tx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  <a:sym typeface="Lato"/>
              </a:rPr>
              <a:t>ดำเนินการเชื่อมต่อระบบโปรแกรมทะเบียนลูกหนี้ใหม่ (</a:t>
            </a:r>
            <a:r>
              <a:rPr lang="en-US" sz="2000" dirty="0">
                <a:solidFill>
                  <a:schemeClr val="tx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  <a:sym typeface="Lato"/>
              </a:rPr>
              <a:t>LM) </a:t>
            </a:r>
            <a:r>
              <a:rPr lang="th-TH" sz="2000" dirty="0">
                <a:solidFill>
                  <a:schemeClr val="tx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  <a:sym typeface="Lato"/>
              </a:rPr>
              <a:t>กับระบบบัญชีการเงิน (</a:t>
            </a:r>
            <a:r>
              <a:rPr lang="en-US" sz="2000" dirty="0">
                <a:solidFill>
                  <a:schemeClr val="tx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  <a:sym typeface="Lato"/>
              </a:rPr>
              <a:t>ERP) </a:t>
            </a:r>
            <a:r>
              <a:rPr lang="th-TH" sz="2000" dirty="0" smtClean="0">
                <a:solidFill>
                  <a:schemeClr val="tx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  <a:sym typeface="Lato"/>
              </a:rPr>
              <a:t>และนำเข้า</a:t>
            </a:r>
            <a:r>
              <a:rPr lang="th-TH" sz="2000" dirty="0">
                <a:solidFill>
                  <a:schemeClr val="tx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  <a:sym typeface="Lato"/>
              </a:rPr>
              <a:t>ข้อมูลตั้งต้น (</a:t>
            </a:r>
            <a:r>
              <a:rPr lang="en-US" sz="2000" dirty="0">
                <a:solidFill>
                  <a:schemeClr val="tx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  <a:sym typeface="Lato"/>
              </a:rPr>
              <a:t>Data Conversion) </a:t>
            </a:r>
            <a:endParaRPr lang="th-TH" sz="2000" dirty="0">
              <a:solidFill>
                <a:schemeClr val="tx1"/>
              </a:solidFill>
              <a:latin typeface="Chulabhorn Likit Text" panose="00000500000000000000" pitchFamily="50" charset="-34"/>
              <a:cs typeface="Chulabhorn Likit Text" panose="00000500000000000000" pitchFamily="50" charset="-34"/>
              <a:sym typeface="Lato"/>
            </a:endParaRPr>
          </a:p>
          <a:p>
            <a:pPr>
              <a:lnSpc>
                <a:spcPct val="120000"/>
              </a:lnSpc>
            </a:pPr>
            <a:r>
              <a:rPr lang="en-US" sz="2000" dirty="0">
                <a:solidFill>
                  <a:schemeClr val="tx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  <a:sym typeface="Lato"/>
              </a:rPr>
              <a:t>1.7 </a:t>
            </a:r>
            <a:r>
              <a:rPr lang="th-TH" sz="2000" dirty="0">
                <a:solidFill>
                  <a:schemeClr val="tx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  <a:sym typeface="Lato"/>
              </a:rPr>
              <a:t>ดูแล บำรุงรักษาระบบ</a:t>
            </a:r>
            <a:endParaRPr lang="en-US" sz="2000" dirty="0">
              <a:solidFill>
                <a:schemeClr val="tx1"/>
              </a:solidFill>
              <a:latin typeface="Chulabhorn Likit Text" panose="00000500000000000000" pitchFamily="50" charset="-34"/>
              <a:cs typeface="Chulabhorn Likit Text" panose="00000500000000000000" pitchFamily="50" charset="-34"/>
              <a:sym typeface="Lato"/>
            </a:endParaRPr>
          </a:p>
          <a:p>
            <a:pPr>
              <a:lnSpc>
                <a:spcPct val="120000"/>
              </a:lnSpc>
            </a:pPr>
            <a:r>
              <a:rPr lang="en-US" sz="2000" dirty="0">
                <a:solidFill>
                  <a:schemeClr val="tx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  <a:sym typeface="Lato"/>
              </a:rPr>
              <a:t>1.8 </a:t>
            </a:r>
            <a:r>
              <a:rPr lang="th-TH" sz="2000" dirty="0">
                <a:solidFill>
                  <a:schemeClr val="tx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  <a:sym typeface="Lato"/>
              </a:rPr>
              <a:t>การฝึกอบรม</a:t>
            </a:r>
          </a:p>
          <a:p>
            <a:pPr>
              <a:lnSpc>
                <a:spcPct val="120000"/>
              </a:lnSpc>
            </a:pPr>
            <a:r>
              <a:rPr lang="en-US" sz="2000" dirty="0">
                <a:solidFill>
                  <a:schemeClr val="tx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  <a:sym typeface="Lato"/>
              </a:rPr>
              <a:t>	1.8.1 </a:t>
            </a:r>
            <a:r>
              <a:rPr lang="th-TH" sz="2000" dirty="0">
                <a:solidFill>
                  <a:schemeClr val="tx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  <a:sym typeface="Lato"/>
              </a:rPr>
              <a:t>จัดทำคู่มือการใช้งานระบบบัญชีการเงิน (</a:t>
            </a:r>
            <a:r>
              <a:rPr lang="en-US" sz="2000" dirty="0">
                <a:solidFill>
                  <a:schemeClr val="tx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  <a:sym typeface="Lato"/>
              </a:rPr>
              <a:t>ERP) </a:t>
            </a:r>
            <a:r>
              <a:rPr lang="th-TH" sz="2000" dirty="0">
                <a:solidFill>
                  <a:schemeClr val="tx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  <a:sym typeface="Lato"/>
              </a:rPr>
              <a:t>จำนวนไม่น้อยกว่า 155 ชุด</a:t>
            </a:r>
          </a:p>
          <a:p>
            <a:pPr>
              <a:lnSpc>
                <a:spcPct val="120000"/>
              </a:lnSpc>
            </a:pPr>
            <a:r>
              <a:rPr lang="th-TH" sz="2000" dirty="0">
                <a:solidFill>
                  <a:schemeClr val="tx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  <a:sym typeface="Lato"/>
              </a:rPr>
              <a:t>	</a:t>
            </a:r>
            <a:r>
              <a:rPr lang="en-US" sz="2000" spc="-30" dirty="0">
                <a:solidFill>
                  <a:schemeClr val="tx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  <a:sym typeface="Lato"/>
              </a:rPr>
              <a:t>1.8.2 </a:t>
            </a:r>
            <a:r>
              <a:rPr lang="th-TH" sz="2000" spc="-30" dirty="0">
                <a:solidFill>
                  <a:schemeClr val="tx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  <a:sym typeface="Lato"/>
              </a:rPr>
              <a:t>อบรมให้ความรู้การใช้งานระบบบัญชีการเงิน (</a:t>
            </a:r>
            <a:r>
              <a:rPr lang="en-US" sz="2000" spc="-30" dirty="0">
                <a:solidFill>
                  <a:schemeClr val="tx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  <a:sym typeface="Lato"/>
              </a:rPr>
              <a:t>ERP) </a:t>
            </a:r>
            <a:r>
              <a:rPr lang="th-TH" sz="2000" spc="-30" dirty="0">
                <a:solidFill>
                  <a:schemeClr val="tx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  <a:sym typeface="Lato"/>
              </a:rPr>
              <a:t>จำนวนไม่น้อยกว่า 155</a:t>
            </a:r>
            <a:r>
              <a:rPr lang="en-US" sz="2000" spc="-30" dirty="0">
                <a:solidFill>
                  <a:schemeClr val="tx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  <a:sym typeface="Lato"/>
              </a:rPr>
              <a:t> </a:t>
            </a:r>
            <a:r>
              <a:rPr lang="th-TH" sz="2000" spc="-30" dirty="0">
                <a:solidFill>
                  <a:schemeClr val="tx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  <a:sym typeface="Lato"/>
              </a:rPr>
              <a:t>คน</a:t>
            </a:r>
          </a:p>
          <a:p>
            <a:pPr>
              <a:lnSpc>
                <a:spcPct val="120000"/>
              </a:lnSpc>
            </a:pPr>
            <a:r>
              <a:rPr lang="th-TH" sz="2000" dirty="0">
                <a:solidFill>
                  <a:schemeClr val="tx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  <a:sym typeface="Lato"/>
              </a:rPr>
              <a:t>	       </a:t>
            </a:r>
            <a:r>
              <a:rPr lang="th-TH" sz="2000" dirty="0" smtClean="0">
                <a:solidFill>
                  <a:schemeClr val="tx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  <a:sym typeface="Lato"/>
              </a:rPr>
              <a:t>  </a:t>
            </a:r>
            <a:r>
              <a:rPr lang="th-TH" sz="2000" dirty="0">
                <a:solidFill>
                  <a:schemeClr val="tx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  <a:sym typeface="Lato"/>
              </a:rPr>
              <a:t>ไม่น้อยกว่า 1 หลักสูตร เวลาไม่น้อยกว่า 5 วัน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BDC3FE48-C5DF-9495-6766-15BAE6638C0E}"/>
              </a:ext>
            </a:extLst>
          </p:cNvPr>
          <p:cNvSpPr txBox="1"/>
          <p:nvPr/>
        </p:nvSpPr>
        <p:spPr>
          <a:xfrm>
            <a:off x="5549102" y="5067911"/>
            <a:ext cx="4610898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r">
              <a:buSzPct val="25000"/>
            </a:pPr>
            <a:r>
              <a:rPr lang="th-TH" sz="1600" b="1" dirty="0">
                <a:latin typeface="Chulabhorn Likit Text" panose="00000500000000000000" pitchFamily="50" charset="-34"/>
                <a:ea typeface="Lato"/>
                <a:cs typeface="Chulabhorn Likit Text" panose="00000500000000000000" pitchFamily="50" charset="-34"/>
                <a:sym typeface="Lato"/>
              </a:rPr>
              <a:t>โครงการพัฒนาระบบบัญชีการเงินและระบบโปรแกรมทะเบียนลูกหนี้กองทุนพัฒนาบทบาทสตรี</a:t>
            </a:r>
          </a:p>
        </p:txBody>
      </p:sp>
      <p:pic>
        <p:nvPicPr>
          <p:cNvPr id="14" name="Picture 13" descr="Text&#10;&#10;Description automatically generated with medium confidence">
            <a:extLst>
              <a:ext uri="{FF2B5EF4-FFF2-40B4-BE49-F238E27FC236}">
                <a16:creationId xmlns:a16="http://schemas.microsoft.com/office/drawing/2014/main" id="{A6C8F62F-9218-03C3-DC24-E050C54DCAB5}"/>
              </a:ext>
            </a:extLst>
          </p:cNvPr>
          <p:cNvPicPr>
            <a:picLocks noChangeAspect="1"/>
          </p:cNvPicPr>
          <p:nvPr/>
        </p:nvPicPr>
        <p:blipFill>
          <a:blip r:embed="rId4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20662" y="5101768"/>
            <a:ext cx="1828838" cy="499683"/>
          </a:xfrm>
          <a:prstGeom prst="rect">
            <a:avLst/>
          </a:prstGeom>
        </p:spPr>
      </p:pic>
      <p:pic>
        <p:nvPicPr>
          <p:cNvPr id="15" name="Picture 14" descr="Logo&#10;&#10;Description automatically generated">
            <a:extLst>
              <a:ext uri="{FF2B5EF4-FFF2-40B4-BE49-F238E27FC236}">
                <a16:creationId xmlns:a16="http://schemas.microsoft.com/office/drawing/2014/main" id="{6C7B2250-676C-BBFF-5DB1-06C72676B536}"/>
              </a:ext>
            </a:extLst>
          </p:cNvPr>
          <p:cNvPicPr>
            <a:picLocks noChangeAspect="1"/>
          </p:cNvPicPr>
          <p:nvPr/>
        </p:nvPicPr>
        <p:blipFill>
          <a:blip r:embed="rId5" cstate="hqprint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2551" b="100000" l="0" r="97927">
                        <a14:foregroundMark x1="14992" y1="47704" x2="14992" y2="47704"/>
                        <a14:foregroundMark x1="42265" y1="52551" x2="42265" y2="52551"/>
                        <a14:foregroundMark x1="51994" y1="46684" x2="51994" y2="46684"/>
                        <a14:foregroundMark x1="34131" y1="27551" x2="34131" y2="27551"/>
                        <a14:foregroundMark x1="69697" y1="39541" x2="69697" y2="39541"/>
                        <a14:backgroundMark x1="39394" y1="54847" x2="39394" y2="54847"/>
                        <a14:backgroundMark x1="42265" y1="51276" x2="42265" y2="51276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727716" y="4949626"/>
            <a:ext cx="1286180" cy="803966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130731532"/>
      </p:ext>
    </p:extLst>
  </p:cSld>
  <p:clrMapOvr>
    <a:masterClrMapping/>
  </p:clrMapOvr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Shape 28">
            <a:extLst>
              <a:ext uri="{FF2B5EF4-FFF2-40B4-BE49-F238E27FC236}">
                <a16:creationId xmlns:a16="http://schemas.microsoft.com/office/drawing/2014/main" id="{6CAE4F2A-FA46-418A-A06E-304A1FC66719}"/>
              </a:ext>
            </a:extLst>
          </p:cNvPr>
          <p:cNvSpPr txBox="1"/>
          <p:nvPr/>
        </p:nvSpPr>
        <p:spPr>
          <a:xfrm>
            <a:off x="294461" y="283130"/>
            <a:ext cx="6634423" cy="741809"/>
          </a:xfrm>
          <a:prstGeom prst="rect">
            <a:avLst/>
          </a:prstGeom>
          <a:noFill/>
          <a:ln>
            <a:noFill/>
          </a:ln>
        </p:spPr>
        <p:txBody>
          <a:bodyPr lIns="76188" tIns="38083" rIns="76188" bIns="38083" anchor="t" anchorCtr="0">
            <a:noAutofit/>
          </a:bodyPr>
          <a:lstStyle/>
          <a:p>
            <a:pPr>
              <a:buSzPct val="25000"/>
            </a:pPr>
            <a:r>
              <a:rPr lang="en-US" sz="3200" b="1" dirty="0">
                <a:latin typeface="Chulabhorn Likit Text" panose="00000500000000000000" pitchFamily="50" charset="-34"/>
                <a:ea typeface="Lato"/>
                <a:cs typeface="Chulabhorn Likit Text" panose="00000500000000000000" pitchFamily="50" charset="-34"/>
                <a:sym typeface="Lato"/>
              </a:rPr>
              <a:t>1. </a:t>
            </a:r>
            <a:r>
              <a:rPr lang="th-TH" sz="3200" b="1" dirty="0">
                <a:latin typeface="Chulabhorn Likit Text" panose="00000500000000000000" pitchFamily="50" charset="-34"/>
                <a:ea typeface="Lato"/>
                <a:cs typeface="Chulabhorn Likit Text" panose="00000500000000000000" pitchFamily="50" charset="-34"/>
                <a:sym typeface="Lato"/>
              </a:rPr>
              <a:t>รายงานความก้าวหน้า</a:t>
            </a:r>
            <a:endParaRPr lang="en-US" sz="3200" b="1" dirty="0">
              <a:latin typeface="Chulabhorn Likit Text" panose="00000500000000000000" pitchFamily="50" charset="-34"/>
              <a:ea typeface="Lato"/>
              <a:cs typeface="Chulabhorn Likit Text" panose="00000500000000000000" pitchFamily="50" charset="-34"/>
              <a:sym typeface="Lato"/>
            </a:endParaRPr>
          </a:p>
          <a:p>
            <a:pPr algn="ctr">
              <a:buSzPct val="25000"/>
            </a:pPr>
            <a:endParaRPr lang="en-US" sz="3200" b="1" dirty="0">
              <a:latin typeface="Chulabhorn Likit Text" panose="00000500000000000000" pitchFamily="50" charset="-34"/>
              <a:ea typeface="Lato"/>
              <a:cs typeface="Chulabhorn Likit Text" panose="00000500000000000000" pitchFamily="50" charset="-34"/>
              <a:sym typeface="Lato"/>
            </a:endParaRPr>
          </a:p>
        </p:txBody>
      </p:sp>
      <p:cxnSp>
        <p:nvCxnSpPr>
          <p:cNvPr id="2" name="Straight Connector 1">
            <a:extLst>
              <a:ext uri="{FF2B5EF4-FFF2-40B4-BE49-F238E27FC236}">
                <a16:creationId xmlns:a16="http://schemas.microsoft.com/office/drawing/2014/main" id="{44C3679C-5875-BB0C-BC13-B63952E78CE2}"/>
              </a:ext>
            </a:extLst>
          </p:cNvPr>
          <p:cNvCxnSpPr/>
          <p:nvPr/>
        </p:nvCxnSpPr>
        <p:spPr>
          <a:xfrm>
            <a:off x="0" y="4967004"/>
            <a:ext cx="10160000" cy="0"/>
          </a:xfrm>
          <a:prstGeom prst="line">
            <a:avLst/>
          </a:prstGeom>
          <a:ln w="19050"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2" name="Picture 11" descr="Logo&#10;&#10;Description automatically generated">
            <a:extLst>
              <a:ext uri="{FF2B5EF4-FFF2-40B4-BE49-F238E27FC236}">
                <a16:creationId xmlns:a16="http://schemas.microsoft.com/office/drawing/2014/main" id="{04D0D066-ECFF-59FA-E5A1-8C1F42F04D82}"/>
              </a:ext>
            </a:extLst>
          </p:cNvPr>
          <p:cNvPicPr>
            <a:picLocks noChangeAspect="1"/>
          </p:cNvPicPr>
          <p:nvPr/>
        </p:nvPicPr>
        <p:blipFill>
          <a:blip r:embed="rId3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8515" y="5037633"/>
            <a:ext cx="613931" cy="627954"/>
          </a:xfrm>
          <a:prstGeom prst="rect">
            <a:avLst/>
          </a:prstGeom>
        </p:spPr>
      </p:pic>
      <p:sp>
        <p:nvSpPr>
          <p:cNvPr id="3" name="Shape 287">
            <a:extLst>
              <a:ext uri="{FF2B5EF4-FFF2-40B4-BE49-F238E27FC236}">
                <a16:creationId xmlns:a16="http://schemas.microsoft.com/office/drawing/2014/main" id="{AA32553C-98A0-C901-4EFE-32AA01806B7D}"/>
              </a:ext>
            </a:extLst>
          </p:cNvPr>
          <p:cNvSpPr txBox="1"/>
          <p:nvPr/>
        </p:nvSpPr>
        <p:spPr>
          <a:xfrm>
            <a:off x="294461" y="943061"/>
            <a:ext cx="9865540" cy="3717539"/>
          </a:xfrm>
          <a:prstGeom prst="rect">
            <a:avLst/>
          </a:prstGeom>
          <a:noFill/>
          <a:ln>
            <a:noFill/>
          </a:ln>
        </p:spPr>
        <p:txBody>
          <a:bodyPr lIns="76188" tIns="38083" rIns="76188" bIns="38083" anchor="t" anchorCtr="0">
            <a:noAutofit/>
          </a:bodyPr>
          <a:lstStyle>
            <a:defPPr>
              <a:defRPr lang="en-US"/>
            </a:defPPr>
            <a:lvl1pPr marR="0" lvl="0" indent="0">
              <a:spcBef>
                <a:spcPts val="0"/>
              </a:spcBef>
              <a:buSzPct val="25000"/>
              <a:buNone/>
              <a:defRPr sz="4800" b="1" i="0" u="none" strike="noStrike" cap="none">
                <a:solidFill>
                  <a:schemeClr val="accent6">
                    <a:lumMod val="25000"/>
                  </a:schemeClr>
                </a:solidFill>
                <a:latin typeface="TH Sarabun New" panose="020B0500040200020003" pitchFamily="34" charset="-34"/>
                <a:ea typeface="Lato"/>
                <a:cs typeface="TH Sarabun New" panose="020B0500040200020003" pitchFamily="34" charset="-34"/>
              </a:defRPr>
            </a:lvl1pPr>
          </a:lstStyle>
          <a:p>
            <a:pPr>
              <a:lnSpc>
                <a:spcPct val="120000"/>
              </a:lnSpc>
            </a:pPr>
            <a:r>
              <a:rPr lang="en-US" sz="2000" dirty="0">
                <a:solidFill>
                  <a:schemeClr val="tx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  <a:sym typeface="Lato"/>
              </a:rPr>
              <a:t>	1.8.3 </a:t>
            </a:r>
            <a:r>
              <a:rPr lang="th-TH" sz="2000" dirty="0">
                <a:solidFill>
                  <a:schemeClr val="tx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  <a:sym typeface="Lato"/>
              </a:rPr>
              <a:t>จัดทำคู่มือการใช้งานโปรแกรมทะเบียนลูกหนี้ จำนวนไม่น้อยกว่า 155 ชุด</a:t>
            </a:r>
          </a:p>
          <a:p>
            <a:pPr>
              <a:lnSpc>
                <a:spcPct val="120000"/>
              </a:lnSpc>
            </a:pPr>
            <a:r>
              <a:rPr lang="th-TH" sz="2000" dirty="0">
                <a:solidFill>
                  <a:schemeClr val="tx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  <a:sym typeface="Lato"/>
              </a:rPr>
              <a:t>	</a:t>
            </a:r>
            <a:r>
              <a:rPr lang="en-US" sz="2000" dirty="0">
                <a:solidFill>
                  <a:schemeClr val="tx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  <a:sym typeface="Lato"/>
              </a:rPr>
              <a:t>1.8.4 </a:t>
            </a:r>
            <a:r>
              <a:rPr lang="th-TH" sz="2000" dirty="0">
                <a:solidFill>
                  <a:schemeClr val="tx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  <a:sym typeface="Lato"/>
              </a:rPr>
              <a:t>อบรมให้ความรู้การใช้งานโปรแกรมทะเบียนลูกหนี้ จำนวนไม่น้อยกว่า 155</a:t>
            </a:r>
            <a:r>
              <a:rPr lang="en-US" sz="2000" dirty="0">
                <a:solidFill>
                  <a:schemeClr val="tx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  <a:sym typeface="Lato"/>
              </a:rPr>
              <a:t> </a:t>
            </a:r>
            <a:r>
              <a:rPr lang="th-TH" sz="2000" dirty="0">
                <a:solidFill>
                  <a:schemeClr val="tx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  <a:sym typeface="Lato"/>
              </a:rPr>
              <a:t>คน</a:t>
            </a:r>
          </a:p>
          <a:p>
            <a:pPr>
              <a:lnSpc>
                <a:spcPct val="120000"/>
              </a:lnSpc>
            </a:pPr>
            <a:r>
              <a:rPr lang="th-TH" sz="2000" dirty="0">
                <a:solidFill>
                  <a:schemeClr val="tx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  <a:sym typeface="Lato"/>
              </a:rPr>
              <a:t>	        </a:t>
            </a:r>
            <a:r>
              <a:rPr lang="th-TH" sz="2000" dirty="0" smtClean="0">
                <a:solidFill>
                  <a:schemeClr val="tx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  <a:sym typeface="Lato"/>
              </a:rPr>
              <a:t>  ไม่</a:t>
            </a:r>
            <a:r>
              <a:rPr lang="th-TH" sz="2000" dirty="0">
                <a:solidFill>
                  <a:schemeClr val="tx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  <a:sym typeface="Lato"/>
              </a:rPr>
              <a:t>น้อยกว่า 1 หลักสูตร เวลาไม่น้อยกว่า 5 วัน</a:t>
            </a:r>
            <a:endParaRPr lang="en-US" sz="2000" dirty="0">
              <a:solidFill>
                <a:schemeClr val="tx1"/>
              </a:solidFill>
              <a:latin typeface="Chulabhorn Likit Text" panose="00000500000000000000" pitchFamily="50" charset="-34"/>
              <a:cs typeface="Chulabhorn Likit Text" panose="00000500000000000000" pitchFamily="50" charset="-34"/>
              <a:sym typeface="Lato"/>
            </a:endParaRPr>
          </a:p>
          <a:p>
            <a:pPr>
              <a:lnSpc>
                <a:spcPct val="120000"/>
              </a:lnSpc>
            </a:pPr>
            <a:r>
              <a:rPr lang="en-US" sz="2000" dirty="0" smtClean="0">
                <a:solidFill>
                  <a:schemeClr val="tx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  <a:sym typeface="Lato"/>
              </a:rPr>
              <a:t>       1.9 </a:t>
            </a:r>
            <a:r>
              <a:rPr lang="th-TH" sz="2000" dirty="0">
                <a:solidFill>
                  <a:schemeClr val="tx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  <a:sym typeface="Lato"/>
              </a:rPr>
              <a:t>ดำเนินการให้ระบบโปรแกรมทะเบียนลูกหนี้ (</a:t>
            </a:r>
            <a:r>
              <a:rPr lang="en-US" sz="2000" dirty="0">
                <a:solidFill>
                  <a:schemeClr val="tx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  <a:sym typeface="Lato"/>
              </a:rPr>
              <a:t>LM) </a:t>
            </a:r>
            <a:r>
              <a:rPr lang="th-TH" sz="2000" dirty="0">
                <a:solidFill>
                  <a:schemeClr val="tx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  <a:sym typeface="Lato"/>
              </a:rPr>
              <a:t>มี </a:t>
            </a:r>
            <a:r>
              <a:rPr lang="en-US" sz="2000" dirty="0">
                <a:solidFill>
                  <a:schemeClr val="tx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  <a:sym typeface="Lato"/>
              </a:rPr>
              <a:t>API </a:t>
            </a:r>
            <a:r>
              <a:rPr lang="th-TH" sz="2000" dirty="0">
                <a:solidFill>
                  <a:schemeClr val="tx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  <a:sym typeface="Lato"/>
              </a:rPr>
              <a:t>สนับสนุนการเชื่อมโยงข้อมูล</a:t>
            </a:r>
            <a:r>
              <a:rPr lang="th-TH" sz="2000" dirty="0" smtClean="0">
                <a:solidFill>
                  <a:schemeClr val="tx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  <a:sym typeface="Lato"/>
              </a:rPr>
              <a:t>กับหน่วยงาน</a:t>
            </a:r>
            <a:r>
              <a:rPr lang="th-TH" sz="2000" dirty="0">
                <a:solidFill>
                  <a:schemeClr val="tx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  <a:sym typeface="Lato"/>
              </a:rPr>
              <a:t>อื่น ๆ ได้ และทดสอบการใช้งาน </a:t>
            </a:r>
            <a:r>
              <a:rPr lang="en-US" sz="2000" dirty="0">
                <a:solidFill>
                  <a:schemeClr val="tx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  <a:sym typeface="Lato"/>
              </a:rPr>
              <a:t>API </a:t>
            </a:r>
            <a:r>
              <a:rPr lang="th-TH" sz="2000" dirty="0">
                <a:solidFill>
                  <a:schemeClr val="tx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  <a:sym typeface="Lato"/>
              </a:rPr>
              <a:t>อย่างน้อย 1 ตัวอย่าง</a:t>
            </a:r>
            <a:endParaRPr lang="en-US" sz="2000" dirty="0">
              <a:solidFill>
                <a:schemeClr val="tx1"/>
              </a:solidFill>
              <a:latin typeface="Chulabhorn Likit Text" panose="00000500000000000000" pitchFamily="50" charset="-34"/>
              <a:cs typeface="Chulabhorn Likit Text" panose="00000500000000000000" pitchFamily="50" charset="-34"/>
              <a:sym typeface="Lato"/>
            </a:endParaRPr>
          </a:p>
          <a:p>
            <a:pPr>
              <a:lnSpc>
                <a:spcPct val="120000"/>
              </a:lnSpc>
            </a:pPr>
            <a:r>
              <a:rPr lang="en-US" sz="2000" dirty="0" smtClean="0">
                <a:solidFill>
                  <a:schemeClr val="tx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  <a:sym typeface="Lato"/>
              </a:rPr>
              <a:t>       1.10 </a:t>
            </a:r>
            <a:r>
              <a:rPr lang="th-TH" sz="2000" dirty="0">
                <a:solidFill>
                  <a:schemeClr val="tx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  <a:sym typeface="Lato"/>
              </a:rPr>
              <a:t>ดำเนินการให้ระบบโปรแกรมทะเบียนลูกหนี้ (</a:t>
            </a:r>
            <a:r>
              <a:rPr lang="en-US" sz="2000" dirty="0">
                <a:solidFill>
                  <a:schemeClr val="tx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  <a:sym typeface="Lato"/>
              </a:rPr>
              <a:t>LM) </a:t>
            </a:r>
            <a:r>
              <a:rPr lang="th-TH" sz="2000" dirty="0">
                <a:solidFill>
                  <a:schemeClr val="tx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  <a:sym typeface="Lato"/>
              </a:rPr>
              <a:t>มี </a:t>
            </a:r>
            <a:r>
              <a:rPr lang="en-US" sz="2000" dirty="0">
                <a:solidFill>
                  <a:schemeClr val="tx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  <a:sym typeface="Lato"/>
              </a:rPr>
              <a:t>API </a:t>
            </a:r>
            <a:r>
              <a:rPr lang="th-TH" sz="2000" dirty="0">
                <a:solidFill>
                  <a:schemeClr val="tx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  <a:sym typeface="Lato"/>
              </a:rPr>
              <a:t>ตรวจสอบรายชื่อของผู้กู้ใน</a:t>
            </a:r>
            <a:r>
              <a:rPr lang="th-TH" sz="2000" dirty="0" smtClean="0">
                <a:solidFill>
                  <a:schemeClr val="tx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  <a:sym typeface="Lato"/>
              </a:rPr>
              <a:t>โครงการตาม</a:t>
            </a:r>
            <a:r>
              <a:rPr lang="th-TH" sz="2000" dirty="0">
                <a:solidFill>
                  <a:schemeClr val="tx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  <a:sym typeface="Lato"/>
              </a:rPr>
              <a:t>เลขที่สัญญาได้ และทดสอบการใช้งาน </a:t>
            </a:r>
            <a:r>
              <a:rPr lang="en-US" sz="2000" dirty="0">
                <a:solidFill>
                  <a:schemeClr val="tx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  <a:sym typeface="Lato"/>
              </a:rPr>
              <a:t>API </a:t>
            </a:r>
            <a:r>
              <a:rPr lang="th-TH" sz="2000" dirty="0">
                <a:solidFill>
                  <a:schemeClr val="tx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  <a:sym typeface="Lato"/>
              </a:rPr>
              <a:t>อย่างน้อย 1 ตัวอย่าง</a:t>
            </a:r>
            <a:endParaRPr lang="en-US" sz="2000" dirty="0">
              <a:solidFill>
                <a:schemeClr val="tx1"/>
              </a:solidFill>
              <a:latin typeface="Chulabhorn Likit Text" panose="00000500000000000000" pitchFamily="50" charset="-34"/>
              <a:cs typeface="Chulabhorn Likit Text" panose="00000500000000000000" pitchFamily="50" charset="-34"/>
              <a:sym typeface="Lato"/>
            </a:endParaRPr>
          </a:p>
          <a:p>
            <a:pPr>
              <a:lnSpc>
                <a:spcPct val="120000"/>
              </a:lnSpc>
            </a:pPr>
            <a:r>
              <a:rPr lang="en-US" sz="2000" dirty="0" smtClean="0">
                <a:solidFill>
                  <a:schemeClr val="tx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  <a:sym typeface="Lato"/>
              </a:rPr>
              <a:t>       1.11 </a:t>
            </a:r>
            <a:r>
              <a:rPr lang="th-TH" sz="2000" dirty="0">
                <a:solidFill>
                  <a:schemeClr val="tx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  <a:sym typeface="Lato"/>
              </a:rPr>
              <a:t>ระบบมี </a:t>
            </a:r>
            <a:r>
              <a:rPr lang="en-US" sz="2000" dirty="0">
                <a:solidFill>
                  <a:schemeClr val="tx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  <a:sym typeface="Lato"/>
              </a:rPr>
              <a:t>Dashboard </a:t>
            </a:r>
            <a:r>
              <a:rPr lang="th-TH" sz="2000" dirty="0">
                <a:solidFill>
                  <a:schemeClr val="tx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  <a:sym typeface="Lato"/>
              </a:rPr>
              <a:t>สำหรับแสดงผลตามการวิเคราะห์ ตามระดับของผู้ใช้งาน</a:t>
            </a:r>
            <a:endParaRPr lang="en-US" sz="2000" dirty="0">
              <a:solidFill>
                <a:schemeClr val="tx1"/>
              </a:solidFill>
              <a:latin typeface="Chulabhorn Likit Text" panose="00000500000000000000" pitchFamily="50" charset="-34"/>
              <a:cs typeface="Chulabhorn Likit Text" panose="00000500000000000000" pitchFamily="50" charset="-34"/>
              <a:sym typeface="Lato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BDC3FE48-C5DF-9495-6766-15BAE6638C0E}"/>
              </a:ext>
            </a:extLst>
          </p:cNvPr>
          <p:cNvSpPr txBox="1"/>
          <p:nvPr/>
        </p:nvSpPr>
        <p:spPr>
          <a:xfrm>
            <a:off x="5549102" y="5067911"/>
            <a:ext cx="4610898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r">
              <a:buSzPct val="25000"/>
            </a:pPr>
            <a:r>
              <a:rPr lang="th-TH" sz="1600" b="1" dirty="0">
                <a:latin typeface="Chulabhorn Likit Text" panose="00000500000000000000" pitchFamily="50" charset="-34"/>
                <a:ea typeface="Lato"/>
                <a:cs typeface="Chulabhorn Likit Text" panose="00000500000000000000" pitchFamily="50" charset="-34"/>
                <a:sym typeface="Lato"/>
              </a:rPr>
              <a:t>โครงการพัฒนาระบบบัญชีการเงินและระบบโปรแกรมทะเบียนลูกหนี้กองทุนพัฒนาบทบาทสตรี</a:t>
            </a:r>
          </a:p>
        </p:txBody>
      </p:sp>
      <p:pic>
        <p:nvPicPr>
          <p:cNvPr id="14" name="Picture 13" descr="Text&#10;&#10;Description automatically generated with medium confidence">
            <a:extLst>
              <a:ext uri="{FF2B5EF4-FFF2-40B4-BE49-F238E27FC236}">
                <a16:creationId xmlns:a16="http://schemas.microsoft.com/office/drawing/2014/main" id="{A6C8F62F-9218-03C3-DC24-E050C54DCAB5}"/>
              </a:ext>
            </a:extLst>
          </p:cNvPr>
          <p:cNvPicPr>
            <a:picLocks noChangeAspect="1"/>
          </p:cNvPicPr>
          <p:nvPr/>
        </p:nvPicPr>
        <p:blipFill>
          <a:blip r:embed="rId4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20662" y="5101768"/>
            <a:ext cx="1828838" cy="499683"/>
          </a:xfrm>
          <a:prstGeom prst="rect">
            <a:avLst/>
          </a:prstGeom>
        </p:spPr>
      </p:pic>
      <p:pic>
        <p:nvPicPr>
          <p:cNvPr id="15" name="Picture 14" descr="Logo&#10;&#10;Description automatically generated">
            <a:extLst>
              <a:ext uri="{FF2B5EF4-FFF2-40B4-BE49-F238E27FC236}">
                <a16:creationId xmlns:a16="http://schemas.microsoft.com/office/drawing/2014/main" id="{6C7B2250-676C-BBFF-5DB1-06C72676B536}"/>
              </a:ext>
            </a:extLst>
          </p:cNvPr>
          <p:cNvPicPr>
            <a:picLocks noChangeAspect="1"/>
          </p:cNvPicPr>
          <p:nvPr/>
        </p:nvPicPr>
        <p:blipFill>
          <a:blip r:embed="rId5" cstate="hqprint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2551" b="100000" l="0" r="97927">
                        <a14:foregroundMark x1="14992" y1="47704" x2="14992" y2="47704"/>
                        <a14:foregroundMark x1="42265" y1="52551" x2="42265" y2="52551"/>
                        <a14:foregroundMark x1="51994" y1="46684" x2="51994" y2="46684"/>
                        <a14:foregroundMark x1="34131" y1="27551" x2="34131" y2="27551"/>
                        <a14:foregroundMark x1="69697" y1="39541" x2="69697" y2="39541"/>
                        <a14:backgroundMark x1="39394" y1="54847" x2="39394" y2="54847"/>
                        <a14:backgroundMark x1="42265" y1="51276" x2="42265" y2="51276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727716" y="4949626"/>
            <a:ext cx="1286180" cy="803966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2684584610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0" name="Group 39"/>
          <p:cNvGrpSpPr/>
          <p:nvPr/>
        </p:nvGrpSpPr>
        <p:grpSpPr>
          <a:xfrm>
            <a:off x="-23581" y="-271597"/>
            <a:ext cx="10193050" cy="1541268"/>
            <a:chOff x="-23581" y="-271597"/>
            <a:chExt cx="10193050" cy="1541268"/>
          </a:xfrm>
        </p:grpSpPr>
        <p:grpSp>
          <p:nvGrpSpPr>
            <p:cNvPr id="41" name="กลุ่ม 52">
              <a:extLst>
                <a:ext uri="{FF2B5EF4-FFF2-40B4-BE49-F238E27FC236}">
                  <a16:creationId xmlns:a16="http://schemas.microsoft.com/office/drawing/2014/main" id="{84E5CB32-C22A-40FB-BE79-3F261B775F5E}"/>
                </a:ext>
              </a:extLst>
            </p:cNvPr>
            <p:cNvGrpSpPr/>
            <p:nvPr/>
          </p:nvGrpSpPr>
          <p:grpSpPr>
            <a:xfrm>
              <a:off x="-23581" y="299"/>
              <a:ext cx="10193050" cy="674950"/>
              <a:chOff x="-29746" y="-164554"/>
              <a:chExt cx="9173747" cy="607455"/>
            </a:xfrm>
          </p:grpSpPr>
          <p:sp>
            <p:nvSpPr>
              <p:cNvPr id="46" name="สี่เหลี่ยมผืนผ้า: มุมมน 48">
                <a:extLst>
                  <a:ext uri="{FF2B5EF4-FFF2-40B4-BE49-F238E27FC236}">
                    <a16:creationId xmlns:a16="http://schemas.microsoft.com/office/drawing/2014/main" id="{DCE62B95-9C16-4E87-82CC-AF99B1F01983}"/>
                  </a:ext>
                </a:extLst>
              </p:cNvPr>
              <p:cNvSpPr/>
              <p:nvPr/>
            </p:nvSpPr>
            <p:spPr>
              <a:xfrm>
                <a:off x="5692012" y="65211"/>
                <a:ext cx="3441748" cy="377690"/>
              </a:xfrm>
              <a:prstGeom prst="roundRect">
                <a:avLst/>
              </a:prstGeom>
              <a:gradFill flip="none" rotWithShape="1">
                <a:gsLst>
                  <a:gs pos="0">
                    <a:srgbClr val="8E7300"/>
                  </a:gs>
                  <a:gs pos="51000">
                    <a:srgbClr val="FFFFFF"/>
                  </a:gs>
                  <a:gs pos="76000">
                    <a:srgbClr val="BC9800"/>
                  </a:gs>
                  <a:gs pos="24000">
                    <a:srgbClr val="BC9800"/>
                  </a:gs>
                  <a:gs pos="100000">
                    <a:srgbClr val="9A7D00"/>
                  </a:gs>
                </a:gsLst>
                <a:lin ang="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2000"/>
              </a:p>
            </p:txBody>
          </p:sp>
          <p:sp>
            <p:nvSpPr>
              <p:cNvPr id="47" name="สี่เหลี่ยมผืนผ้า 47">
                <a:extLst>
                  <a:ext uri="{FF2B5EF4-FFF2-40B4-BE49-F238E27FC236}">
                    <a16:creationId xmlns:a16="http://schemas.microsoft.com/office/drawing/2014/main" id="{667204FE-3C1C-4980-AD32-890094B05AFC}"/>
                  </a:ext>
                </a:extLst>
              </p:cNvPr>
              <p:cNvSpPr/>
              <p:nvPr/>
            </p:nvSpPr>
            <p:spPr>
              <a:xfrm>
                <a:off x="-29746" y="-164554"/>
                <a:ext cx="9173747" cy="517884"/>
              </a:xfrm>
              <a:prstGeom prst="rect">
                <a:avLst/>
              </a:prstGeom>
              <a:gradFill flip="none" rotWithShape="1">
                <a:gsLst>
                  <a:gs pos="0">
                    <a:srgbClr val="8E7300"/>
                  </a:gs>
                  <a:gs pos="51000">
                    <a:srgbClr val="FFFFFF"/>
                  </a:gs>
                  <a:gs pos="76000">
                    <a:srgbClr val="BC9800"/>
                  </a:gs>
                  <a:gs pos="24000">
                    <a:srgbClr val="BC9800"/>
                  </a:gs>
                  <a:gs pos="100000">
                    <a:srgbClr val="9A7D00"/>
                  </a:gs>
                </a:gsLst>
                <a:lin ang="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2000"/>
              </a:p>
            </p:txBody>
          </p:sp>
          <p:sp>
            <p:nvSpPr>
              <p:cNvPr id="48" name="แผนผังลำดับงาน: ป้อนข้อมูลด้วยตนเอง 4">
                <a:extLst>
                  <a:ext uri="{FF2B5EF4-FFF2-40B4-BE49-F238E27FC236}">
                    <a16:creationId xmlns:a16="http://schemas.microsoft.com/office/drawing/2014/main" id="{CDB1064D-F2C9-4D02-9722-A4463B75D08B}"/>
                  </a:ext>
                </a:extLst>
              </p:cNvPr>
              <p:cNvSpPr/>
              <p:nvPr/>
            </p:nvSpPr>
            <p:spPr>
              <a:xfrm>
                <a:off x="5883027" y="51469"/>
                <a:ext cx="3260973" cy="301861"/>
              </a:xfrm>
              <a:prstGeom prst="flowChartAlternateProcess">
                <a:avLst/>
              </a:prstGeom>
              <a:solidFill>
                <a:srgbClr val="00206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2000" dirty="0"/>
              </a:p>
            </p:txBody>
          </p:sp>
          <p:sp>
            <p:nvSpPr>
              <p:cNvPr id="49" name="สี่เหลี่ยมผืนผ้า 3">
                <a:extLst>
                  <a:ext uri="{FF2B5EF4-FFF2-40B4-BE49-F238E27FC236}">
                    <a16:creationId xmlns:a16="http://schemas.microsoft.com/office/drawing/2014/main" id="{8493D4F4-6FD8-4552-904E-DB7274115DA0}"/>
                  </a:ext>
                </a:extLst>
              </p:cNvPr>
              <p:cNvSpPr/>
              <p:nvPr/>
            </p:nvSpPr>
            <p:spPr>
              <a:xfrm>
                <a:off x="-29746" y="-164554"/>
                <a:ext cx="9173747" cy="432048"/>
              </a:xfrm>
              <a:prstGeom prst="rect">
                <a:avLst/>
              </a:prstGeom>
              <a:solidFill>
                <a:srgbClr val="00206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2000"/>
              </a:p>
            </p:txBody>
          </p:sp>
        </p:grpSp>
        <p:grpSp>
          <p:nvGrpSpPr>
            <p:cNvPr id="42" name="กลุ่ม 9">
              <a:extLst>
                <a:ext uri="{FF2B5EF4-FFF2-40B4-BE49-F238E27FC236}">
                  <a16:creationId xmlns:a16="http://schemas.microsoft.com/office/drawing/2014/main" id="{D2312BD0-5401-4FDB-9FF3-B1382B3C9639}"/>
                </a:ext>
              </a:extLst>
            </p:cNvPr>
            <p:cNvGrpSpPr/>
            <p:nvPr/>
          </p:nvGrpSpPr>
          <p:grpSpPr>
            <a:xfrm>
              <a:off x="5792566" y="-271597"/>
              <a:ext cx="1899096" cy="1541268"/>
              <a:chOff x="5491686" y="-481268"/>
              <a:chExt cx="1709187" cy="1387141"/>
            </a:xfrm>
          </p:grpSpPr>
          <p:sp>
            <p:nvSpPr>
              <p:cNvPr id="44" name="วงรี 13">
                <a:extLst>
                  <a:ext uri="{FF2B5EF4-FFF2-40B4-BE49-F238E27FC236}">
                    <a16:creationId xmlns:a16="http://schemas.microsoft.com/office/drawing/2014/main" id="{722B5707-C41F-4885-825E-D2676CEE49E1}"/>
                  </a:ext>
                </a:extLst>
              </p:cNvPr>
              <p:cNvSpPr/>
              <p:nvPr/>
            </p:nvSpPr>
            <p:spPr>
              <a:xfrm>
                <a:off x="5491686" y="-481268"/>
                <a:ext cx="1709187" cy="1387141"/>
              </a:xfrm>
              <a:prstGeom prst="ellipse">
                <a:avLst/>
              </a:prstGeom>
              <a:solidFill>
                <a:srgbClr val="FBF7F1"/>
              </a:solidFill>
              <a:ln>
                <a:noFill/>
              </a:ln>
              <a:effectLst>
                <a:softEdge rad="31750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2000"/>
              </a:p>
            </p:txBody>
          </p:sp>
          <p:pic>
            <p:nvPicPr>
              <p:cNvPr id="45" name="รูปภาพ 65">
                <a:extLst>
                  <a:ext uri="{FF2B5EF4-FFF2-40B4-BE49-F238E27FC236}">
                    <a16:creationId xmlns:a16="http://schemas.microsoft.com/office/drawing/2014/main" id="{EF9B53AA-6A14-4E04-B937-D6234A306BD7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r="65168" b="30186"/>
              <a:stretch/>
            </p:blipFill>
            <p:spPr>
              <a:xfrm>
                <a:off x="5978910" y="-202056"/>
                <a:ext cx="857563" cy="565764"/>
              </a:xfrm>
              <a:custGeom>
                <a:avLst/>
                <a:gdLst>
                  <a:gd name="connsiteX0" fmla="*/ 0 w 1500565"/>
                  <a:gd name="connsiteY0" fmla="*/ 0 h 990006"/>
                  <a:gd name="connsiteX1" fmla="*/ 1500565 w 1500565"/>
                  <a:gd name="connsiteY1" fmla="*/ 0 h 990006"/>
                  <a:gd name="connsiteX2" fmla="*/ 1500565 w 1500565"/>
                  <a:gd name="connsiteY2" fmla="*/ 699241 h 990006"/>
                  <a:gd name="connsiteX3" fmla="*/ 1454656 w 1500565"/>
                  <a:gd name="connsiteY3" fmla="*/ 699241 h 990006"/>
                  <a:gd name="connsiteX4" fmla="*/ 1454656 w 1500565"/>
                  <a:gd name="connsiteY4" fmla="*/ 958222 h 990006"/>
                  <a:gd name="connsiteX5" fmla="*/ 1500565 w 1500565"/>
                  <a:gd name="connsiteY5" fmla="*/ 958222 h 990006"/>
                  <a:gd name="connsiteX6" fmla="*/ 1500565 w 1500565"/>
                  <a:gd name="connsiteY6" fmla="*/ 990006 h 990006"/>
                  <a:gd name="connsiteX7" fmla="*/ 0 w 1500565"/>
                  <a:gd name="connsiteY7" fmla="*/ 990006 h 9900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00565" h="990006">
                    <a:moveTo>
                      <a:pt x="0" y="0"/>
                    </a:moveTo>
                    <a:lnTo>
                      <a:pt x="1500565" y="0"/>
                    </a:lnTo>
                    <a:lnTo>
                      <a:pt x="1500565" y="699241"/>
                    </a:lnTo>
                    <a:lnTo>
                      <a:pt x="1454656" y="699241"/>
                    </a:lnTo>
                    <a:lnTo>
                      <a:pt x="1454656" y="958222"/>
                    </a:lnTo>
                    <a:lnTo>
                      <a:pt x="1500565" y="958222"/>
                    </a:lnTo>
                    <a:lnTo>
                      <a:pt x="1500565" y="990006"/>
                    </a:lnTo>
                    <a:lnTo>
                      <a:pt x="0" y="990006"/>
                    </a:lnTo>
                    <a:close/>
                  </a:path>
                </a:pathLst>
              </a:custGeom>
            </p:spPr>
          </p:pic>
        </p:grpSp>
      </p:grpSp>
      <p:sp>
        <p:nvSpPr>
          <p:cNvPr id="2" name="TextBox 1"/>
          <p:cNvSpPr txBox="1"/>
          <p:nvPr/>
        </p:nvSpPr>
        <p:spPr>
          <a:xfrm>
            <a:off x="454047" y="0"/>
            <a:ext cx="5232400" cy="473206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th-TH" b="1" dirty="0">
                <a:ln w="0"/>
                <a:solidFill>
                  <a:schemeClr val="bg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ระเบียบวาระที่ 1 เรื่อง ประธานแจ้งให้ที่ประชุมทราบ</a:t>
            </a:r>
          </a:p>
        </p:txBody>
      </p:sp>
      <p:sp>
        <p:nvSpPr>
          <p:cNvPr id="4" name="Rectangle 3"/>
          <p:cNvSpPr/>
          <p:nvPr/>
        </p:nvSpPr>
        <p:spPr>
          <a:xfrm>
            <a:off x="1690787" y="2498600"/>
            <a:ext cx="6764313" cy="469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th-TH" sz="2000" b="1" dirty="0">
                <a:ln>
                  <a:solidFill>
                    <a:schemeClr val="tx1"/>
                  </a:solidFill>
                </a:ln>
                <a:latin typeface="Chulabhorn Likit Text" panose="00000500000000000000" pitchFamily="50" charset="-34"/>
                <a:ea typeface="Times New Roman" panose="02020603050405020304" pitchFamily="18" charset="0"/>
                <a:cs typeface="Chulabhorn Likit Text" panose="00000500000000000000" pitchFamily="50" charset="-34"/>
              </a:rPr>
              <a:t>1.1........................................................................</a:t>
            </a:r>
            <a:endParaRPr lang="en-US" sz="2000" b="1" dirty="0">
              <a:ln>
                <a:solidFill>
                  <a:schemeClr val="tx1"/>
                </a:solidFill>
              </a:ln>
              <a:latin typeface="Chulabhorn Likit Text" panose="00000500000000000000" pitchFamily="50" charset="-34"/>
              <a:ea typeface="Times New Roman" panose="02020603050405020304" pitchFamily="18" charset="0"/>
              <a:cs typeface="Chulabhorn Likit Text" panose="00000500000000000000" pitchFamily="50" charset="-34"/>
            </a:endParaRPr>
          </a:p>
        </p:txBody>
      </p:sp>
      <p:sp>
        <p:nvSpPr>
          <p:cNvPr id="32" name="กล่องข้อความ 8">
            <a:extLst>
              <a:ext uri="{FF2B5EF4-FFF2-40B4-BE49-F238E27FC236}">
                <a16:creationId xmlns:a16="http://schemas.microsoft.com/office/drawing/2014/main" id="{BF84CABE-5C70-4013-8958-0D4F9CD0D474}"/>
              </a:ext>
            </a:extLst>
          </p:cNvPr>
          <p:cNvSpPr txBox="1"/>
          <p:nvPr/>
        </p:nvSpPr>
        <p:spPr>
          <a:xfrm>
            <a:off x="7699853" y="30291"/>
            <a:ext cx="2493196" cy="5262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ct val="120000"/>
              </a:lnSpc>
            </a:pPr>
            <a:r>
              <a:rPr lang="en-US" sz="12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60 </a:t>
            </a:r>
            <a:r>
              <a:rPr lang="th-TH" sz="12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ปี กรมการพัฒนาชุมชน</a:t>
            </a:r>
          </a:p>
          <a:p>
            <a:pPr>
              <a:lnSpc>
                <a:spcPct val="120000"/>
              </a:lnSpc>
            </a:pPr>
            <a:r>
              <a:rPr lang="th-TH" sz="12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สร้างสรรค์ชุมชน สร้างคน สร้างชาติ</a:t>
            </a:r>
            <a:endParaRPr lang="en-US" sz="1200" b="1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hulabhorn Likit Text" panose="00000500000000000000" pitchFamily="50" charset="-34"/>
              <a:cs typeface="Chulabhorn Likit Text" panose="00000500000000000000" pitchFamily="50" charset="-34"/>
            </a:endParaRPr>
          </a:p>
        </p:txBody>
      </p:sp>
      <p:grpSp>
        <p:nvGrpSpPr>
          <p:cNvPr id="33" name="Group 32"/>
          <p:cNvGrpSpPr/>
          <p:nvPr/>
        </p:nvGrpSpPr>
        <p:grpSpPr>
          <a:xfrm>
            <a:off x="-23583" y="5154909"/>
            <a:ext cx="10183585" cy="694389"/>
            <a:chOff x="-23583" y="5134125"/>
            <a:chExt cx="10183585" cy="715174"/>
          </a:xfrm>
        </p:grpSpPr>
        <p:grpSp>
          <p:nvGrpSpPr>
            <p:cNvPr id="34" name="กลุ่ม 1">
              <a:extLst>
                <a:ext uri="{FF2B5EF4-FFF2-40B4-BE49-F238E27FC236}">
                  <a16:creationId xmlns:a16="http://schemas.microsoft.com/office/drawing/2014/main" id="{58DAA6D8-19A9-434E-BD10-9F227ECAADEE}"/>
                </a:ext>
              </a:extLst>
            </p:cNvPr>
            <p:cNvGrpSpPr/>
            <p:nvPr/>
          </p:nvGrpSpPr>
          <p:grpSpPr>
            <a:xfrm>
              <a:off x="-23583" y="5274993"/>
              <a:ext cx="10183585" cy="470079"/>
              <a:chOff x="-21226" y="4621292"/>
              <a:chExt cx="9165227" cy="561020"/>
            </a:xfrm>
          </p:grpSpPr>
          <p:grpSp>
            <p:nvGrpSpPr>
              <p:cNvPr id="51" name="กลุ่ม 7">
                <a:extLst>
                  <a:ext uri="{FF2B5EF4-FFF2-40B4-BE49-F238E27FC236}">
                    <a16:creationId xmlns:a16="http://schemas.microsoft.com/office/drawing/2014/main" id="{30C28730-7CDF-4231-A774-6A7122EB4AEA}"/>
                  </a:ext>
                </a:extLst>
              </p:cNvPr>
              <p:cNvGrpSpPr/>
              <p:nvPr/>
            </p:nvGrpSpPr>
            <p:grpSpPr>
              <a:xfrm>
                <a:off x="-21226" y="4635401"/>
                <a:ext cx="5133813" cy="546911"/>
                <a:chOff x="-45702" y="6428830"/>
                <a:chExt cx="7109733" cy="450425"/>
              </a:xfrm>
            </p:grpSpPr>
            <p:sp>
              <p:nvSpPr>
                <p:cNvPr id="55" name="รูปแบบอิสระ: รูปร่าง 55">
                  <a:extLst>
                    <a:ext uri="{FF2B5EF4-FFF2-40B4-BE49-F238E27FC236}">
                      <a16:creationId xmlns:a16="http://schemas.microsoft.com/office/drawing/2014/main" id="{447532BC-F1AF-418B-B954-69A21822D4D1}"/>
                    </a:ext>
                  </a:extLst>
                </p:cNvPr>
                <p:cNvSpPr/>
                <p:nvPr/>
              </p:nvSpPr>
              <p:spPr>
                <a:xfrm>
                  <a:off x="-16309" y="6508953"/>
                  <a:ext cx="6875685" cy="339767"/>
                </a:xfrm>
                <a:custGeom>
                  <a:avLst/>
                  <a:gdLst>
                    <a:gd name="connsiteX0" fmla="*/ 0 w 6028447"/>
                    <a:gd name="connsiteY0" fmla="*/ 0 h 339767"/>
                    <a:gd name="connsiteX1" fmla="*/ 6028447 w 6028447"/>
                    <a:gd name="connsiteY1" fmla="*/ 0 h 339767"/>
                    <a:gd name="connsiteX2" fmla="*/ 5679852 w 6028447"/>
                    <a:gd name="connsiteY2" fmla="*/ 339767 h 339767"/>
                    <a:gd name="connsiteX3" fmla="*/ 0 w 6028447"/>
                    <a:gd name="connsiteY3" fmla="*/ 339767 h 339767"/>
                    <a:gd name="connsiteX4" fmla="*/ 0 w 6028447"/>
                    <a:gd name="connsiteY4" fmla="*/ 0 h 3397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028447" h="339767">
                      <a:moveTo>
                        <a:pt x="0" y="0"/>
                      </a:moveTo>
                      <a:lnTo>
                        <a:pt x="6028447" y="0"/>
                      </a:lnTo>
                      <a:lnTo>
                        <a:pt x="5679852" y="339767"/>
                      </a:lnTo>
                      <a:lnTo>
                        <a:pt x="0" y="33976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th-TH" sz="2000" dirty="0"/>
                </a:p>
              </p:txBody>
            </p:sp>
            <p:sp>
              <p:nvSpPr>
                <p:cNvPr id="56" name="รูปแบบอิสระ: รูปร่าง 50">
                  <a:extLst>
                    <a:ext uri="{FF2B5EF4-FFF2-40B4-BE49-F238E27FC236}">
                      <a16:creationId xmlns:a16="http://schemas.microsoft.com/office/drawing/2014/main" id="{72AD55B9-27A4-40A2-86AD-A09FD1FBB379}"/>
                    </a:ext>
                  </a:extLst>
                </p:cNvPr>
                <p:cNvSpPr/>
                <p:nvPr/>
              </p:nvSpPr>
              <p:spPr>
                <a:xfrm>
                  <a:off x="-45702" y="6433550"/>
                  <a:ext cx="7025615" cy="426691"/>
                </a:xfrm>
                <a:custGeom>
                  <a:avLst/>
                  <a:gdLst>
                    <a:gd name="connsiteX0" fmla="*/ 0 w 6123140"/>
                    <a:gd name="connsiteY0" fmla="*/ 0 h 426691"/>
                    <a:gd name="connsiteX1" fmla="*/ 6123140 w 6123140"/>
                    <a:gd name="connsiteY1" fmla="*/ 0 h 426691"/>
                    <a:gd name="connsiteX2" fmla="*/ 6008569 w 6123140"/>
                    <a:gd name="connsiteY2" fmla="*/ 111669 h 426691"/>
                    <a:gd name="connsiteX3" fmla="*/ 5685361 w 6123140"/>
                    <a:gd name="connsiteY3" fmla="*/ 426691 h 426691"/>
                    <a:gd name="connsiteX4" fmla="*/ 5679852 w 6123140"/>
                    <a:gd name="connsiteY4" fmla="*/ 426691 h 426691"/>
                    <a:gd name="connsiteX5" fmla="*/ 6028447 w 6123140"/>
                    <a:gd name="connsiteY5" fmla="*/ 86924 h 426691"/>
                    <a:gd name="connsiteX6" fmla="*/ 0 w 6123140"/>
                    <a:gd name="connsiteY6" fmla="*/ 86924 h 426691"/>
                    <a:gd name="connsiteX7" fmla="*/ 0 w 6123140"/>
                    <a:gd name="connsiteY7" fmla="*/ 0 h 4266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123140" h="426691">
                      <a:moveTo>
                        <a:pt x="0" y="0"/>
                      </a:moveTo>
                      <a:lnTo>
                        <a:pt x="6123140" y="0"/>
                      </a:lnTo>
                      <a:lnTo>
                        <a:pt x="6008569" y="111669"/>
                      </a:lnTo>
                      <a:lnTo>
                        <a:pt x="5685361" y="426691"/>
                      </a:lnTo>
                      <a:lnTo>
                        <a:pt x="5679852" y="426691"/>
                      </a:lnTo>
                      <a:lnTo>
                        <a:pt x="6028447" y="86924"/>
                      </a:lnTo>
                      <a:lnTo>
                        <a:pt x="0" y="8692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>
                  <a:gsLst>
                    <a:gs pos="0">
                      <a:srgbClr val="FBE4AE"/>
                    </a:gs>
                    <a:gs pos="13000">
                      <a:srgbClr val="BD922A"/>
                    </a:gs>
                    <a:gs pos="21001">
                      <a:srgbClr val="BD922A"/>
                    </a:gs>
                    <a:gs pos="63000">
                      <a:srgbClr val="FBE4AE"/>
                    </a:gs>
                    <a:gs pos="67000">
                      <a:srgbClr val="BD922A"/>
                    </a:gs>
                    <a:gs pos="69000">
                      <a:srgbClr val="835E17"/>
                    </a:gs>
                    <a:gs pos="82001">
                      <a:srgbClr val="A28949"/>
                    </a:gs>
                    <a:gs pos="100000">
                      <a:srgbClr val="FAE3B7"/>
                    </a:gs>
                  </a:gsLst>
                  <a:lin ang="0" scaled="1"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th-TH" sz="2000" dirty="0"/>
                </a:p>
              </p:txBody>
            </p:sp>
            <p:sp>
              <p:nvSpPr>
                <p:cNvPr id="57" name="รูปแบบอิสระ: รูปร่าง 49">
                  <a:extLst>
                    <a:ext uri="{FF2B5EF4-FFF2-40B4-BE49-F238E27FC236}">
                      <a16:creationId xmlns:a16="http://schemas.microsoft.com/office/drawing/2014/main" id="{0CC04605-512B-40BA-BB6C-C4CA6329F254}"/>
                    </a:ext>
                  </a:extLst>
                </p:cNvPr>
                <p:cNvSpPr/>
                <p:nvPr/>
              </p:nvSpPr>
              <p:spPr>
                <a:xfrm rot="380166">
                  <a:off x="6515308" y="6428830"/>
                  <a:ext cx="548723" cy="450425"/>
                </a:xfrm>
                <a:custGeom>
                  <a:avLst/>
                  <a:gdLst>
                    <a:gd name="connsiteX0" fmla="*/ 411471 w 524882"/>
                    <a:gd name="connsiteY0" fmla="*/ 0 h 426691"/>
                    <a:gd name="connsiteX1" fmla="*/ 524882 w 524882"/>
                    <a:gd name="connsiteY1" fmla="*/ 0 h 426691"/>
                    <a:gd name="connsiteX2" fmla="*/ 113411 w 524882"/>
                    <a:gd name="connsiteY2" fmla="*/ 426691 h 426691"/>
                    <a:gd name="connsiteX3" fmla="*/ 0 w 524882"/>
                    <a:gd name="connsiteY3" fmla="*/ 426691 h 426691"/>
                    <a:gd name="connsiteX4" fmla="*/ 411471 w 524882"/>
                    <a:gd name="connsiteY4" fmla="*/ 0 h 4266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24882" h="426691">
                      <a:moveTo>
                        <a:pt x="411471" y="0"/>
                      </a:moveTo>
                      <a:lnTo>
                        <a:pt x="524882" y="0"/>
                      </a:lnTo>
                      <a:lnTo>
                        <a:pt x="113411" y="426691"/>
                      </a:lnTo>
                      <a:lnTo>
                        <a:pt x="0" y="426691"/>
                      </a:lnTo>
                      <a:lnTo>
                        <a:pt x="411471" y="0"/>
                      </a:ln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FBE4AE"/>
                    </a:gs>
                    <a:gs pos="13000">
                      <a:srgbClr val="BD922A"/>
                    </a:gs>
                    <a:gs pos="21001">
                      <a:srgbClr val="BD922A"/>
                    </a:gs>
                    <a:gs pos="63000">
                      <a:srgbClr val="FBE4AE"/>
                    </a:gs>
                    <a:gs pos="67000">
                      <a:srgbClr val="BD922A"/>
                    </a:gs>
                    <a:gs pos="69000">
                      <a:srgbClr val="835E17"/>
                    </a:gs>
                    <a:gs pos="82001">
                      <a:srgbClr val="A28949"/>
                    </a:gs>
                    <a:gs pos="100000">
                      <a:srgbClr val="FAE3B7"/>
                    </a:gs>
                  </a:gsLst>
                  <a:path path="circle">
                    <a:fillToRect l="100000" b="100000"/>
                  </a:path>
                  <a:tileRect t="-100000" r="-100000"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th-TH" sz="2000"/>
                </a:p>
              </p:txBody>
            </p:sp>
          </p:grpSp>
          <p:grpSp>
            <p:nvGrpSpPr>
              <p:cNvPr id="52" name="กลุ่ม 4">
                <a:extLst>
                  <a:ext uri="{FF2B5EF4-FFF2-40B4-BE49-F238E27FC236}">
                    <a16:creationId xmlns:a16="http://schemas.microsoft.com/office/drawing/2014/main" id="{33080593-C486-4A4E-A259-28A964353B4D}"/>
                  </a:ext>
                </a:extLst>
              </p:cNvPr>
              <p:cNvGrpSpPr/>
              <p:nvPr/>
            </p:nvGrpSpPr>
            <p:grpSpPr>
              <a:xfrm>
                <a:off x="7524888" y="4621292"/>
                <a:ext cx="1619113" cy="531030"/>
                <a:chOff x="9543115" y="6415804"/>
                <a:chExt cx="2661401" cy="453428"/>
              </a:xfrm>
            </p:grpSpPr>
            <p:sp>
              <p:nvSpPr>
                <p:cNvPr id="53" name="รูปแบบอิสระ: รูปร่าง 38">
                  <a:extLst>
                    <a:ext uri="{FF2B5EF4-FFF2-40B4-BE49-F238E27FC236}">
                      <a16:creationId xmlns:a16="http://schemas.microsoft.com/office/drawing/2014/main" id="{18287458-5345-45BB-A7B2-0AE1DDE4E433}"/>
                    </a:ext>
                  </a:extLst>
                </p:cNvPr>
                <p:cNvSpPr/>
                <p:nvPr/>
              </p:nvSpPr>
              <p:spPr>
                <a:xfrm>
                  <a:off x="9543115" y="6415804"/>
                  <a:ext cx="2661398" cy="441288"/>
                </a:xfrm>
                <a:custGeom>
                  <a:avLst/>
                  <a:gdLst>
                    <a:gd name="connsiteX0" fmla="*/ 437779 w 1373020"/>
                    <a:gd name="connsiteY0" fmla="*/ 0 h 426691"/>
                    <a:gd name="connsiteX1" fmla="*/ 1373020 w 1373020"/>
                    <a:gd name="connsiteY1" fmla="*/ 0 h 426691"/>
                    <a:gd name="connsiteX2" fmla="*/ 1373020 w 1373020"/>
                    <a:gd name="connsiteY2" fmla="*/ 426691 h 426691"/>
                    <a:gd name="connsiteX3" fmla="*/ 0 w 1373020"/>
                    <a:gd name="connsiteY3" fmla="*/ 426691 h 426691"/>
                    <a:gd name="connsiteX4" fmla="*/ 323208 w 1373020"/>
                    <a:gd name="connsiteY4" fmla="*/ 111669 h 426691"/>
                    <a:gd name="connsiteX5" fmla="*/ 437779 w 1373020"/>
                    <a:gd name="connsiteY5" fmla="*/ 0 h 4266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73020" h="426691">
                      <a:moveTo>
                        <a:pt x="437779" y="0"/>
                      </a:moveTo>
                      <a:lnTo>
                        <a:pt x="1373020" y="0"/>
                      </a:lnTo>
                      <a:lnTo>
                        <a:pt x="1373020" y="426691"/>
                      </a:lnTo>
                      <a:lnTo>
                        <a:pt x="0" y="426691"/>
                      </a:lnTo>
                      <a:lnTo>
                        <a:pt x="323208" y="111669"/>
                      </a:lnTo>
                      <a:lnTo>
                        <a:pt x="437779" y="0"/>
                      </a:lnTo>
                      <a:close/>
                    </a:path>
                  </a:pathLst>
                </a:custGeom>
                <a:gradFill>
                  <a:gsLst>
                    <a:gs pos="0">
                      <a:srgbClr val="FBE4AE"/>
                    </a:gs>
                    <a:gs pos="13000">
                      <a:srgbClr val="BD922A"/>
                    </a:gs>
                    <a:gs pos="21001">
                      <a:srgbClr val="BD922A"/>
                    </a:gs>
                    <a:gs pos="63000">
                      <a:srgbClr val="FBE4AE"/>
                    </a:gs>
                    <a:gs pos="67000">
                      <a:srgbClr val="BD922A"/>
                    </a:gs>
                    <a:gs pos="69000">
                      <a:srgbClr val="835E17"/>
                    </a:gs>
                    <a:gs pos="82001">
                      <a:srgbClr val="A28949"/>
                    </a:gs>
                    <a:gs pos="100000">
                      <a:srgbClr val="FAE3B7"/>
                    </a:gs>
                  </a:gsLst>
                  <a:lin ang="0" scaled="1"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th-TH" sz="2000"/>
                </a:p>
              </p:txBody>
            </p:sp>
            <p:sp>
              <p:nvSpPr>
                <p:cNvPr id="54" name="รูปแบบอิสระ: รูปร่าง 31">
                  <a:extLst>
                    <a:ext uri="{FF2B5EF4-FFF2-40B4-BE49-F238E27FC236}">
                      <a16:creationId xmlns:a16="http://schemas.microsoft.com/office/drawing/2014/main" id="{CB515603-CB57-4A48-B8A7-C4BD2C469F4B}"/>
                    </a:ext>
                  </a:extLst>
                </p:cNvPr>
                <p:cNvSpPr/>
                <p:nvPr/>
              </p:nvSpPr>
              <p:spPr>
                <a:xfrm>
                  <a:off x="9543115" y="6510930"/>
                  <a:ext cx="2661401" cy="358302"/>
                </a:xfrm>
                <a:custGeom>
                  <a:avLst/>
                  <a:gdLst>
                    <a:gd name="connsiteX0" fmla="*/ 349528 w 1399340"/>
                    <a:gd name="connsiteY0" fmla="*/ 0 h 340675"/>
                    <a:gd name="connsiteX1" fmla="*/ 1399340 w 1399340"/>
                    <a:gd name="connsiteY1" fmla="*/ 0 h 340675"/>
                    <a:gd name="connsiteX2" fmla="*/ 1399340 w 1399340"/>
                    <a:gd name="connsiteY2" fmla="*/ 340675 h 340675"/>
                    <a:gd name="connsiteX3" fmla="*/ 0 w 1399340"/>
                    <a:gd name="connsiteY3" fmla="*/ 340675 h 340675"/>
                    <a:gd name="connsiteX4" fmla="*/ 349528 w 1399340"/>
                    <a:gd name="connsiteY4" fmla="*/ 0 h 3406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99340" h="340675">
                      <a:moveTo>
                        <a:pt x="349528" y="0"/>
                      </a:moveTo>
                      <a:lnTo>
                        <a:pt x="1399340" y="0"/>
                      </a:lnTo>
                      <a:lnTo>
                        <a:pt x="1399340" y="340675"/>
                      </a:lnTo>
                      <a:lnTo>
                        <a:pt x="0" y="340675"/>
                      </a:lnTo>
                      <a:lnTo>
                        <a:pt x="349528" y="0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th-TH" sz="2000"/>
                </a:p>
              </p:txBody>
            </p:sp>
          </p:grpSp>
        </p:grpSp>
        <p:pic>
          <p:nvPicPr>
            <p:cNvPr id="35" name="Picture 23">
              <a:extLst>
                <a:ext uri="{FF2B5EF4-FFF2-40B4-BE49-F238E27FC236}">
                  <a16:creationId xmlns:a16="http://schemas.microsoft.com/office/drawing/2014/main" id="{A9FCDA38-8F0B-49DF-8F2E-B899B1F3623D}"/>
                </a:ext>
              </a:extLst>
            </p:cNvPr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699853" y="5264104"/>
              <a:ext cx="625615" cy="408428"/>
            </a:xfrm>
            <a:prstGeom prst="rect">
              <a:avLst/>
            </a:prstGeom>
          </p:spPr>
        </p:pic>
        <p:pic>
          <p:nvPicPr>
            <p:cNvPr id="36" name="Picture 24">
              <a:extLst>
                <a:ext uri="{FF2B5EF4-FFF2-40B4-BE49-F238E27FC236}">
                  <a16:creationId xmlns:a16="http://schemas.microsoft.com/office/drawing/2014/main" id="{199745AA-CFB3-443D-A566-E11575BA5223}"/>
                </a:ext>
              </a:extLst>
            </p:cNvPr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440755" y="5252961"/>
              <a:ext cx="384697" cy="433336"/>
            </a:xfrm>
            <a:prstGeom prst="rect">
              <a:avLst/>
            </a:prstGeom>
          </p:spPr>
        </p:pic>
        <p:pic>
          <p:nvPicPr>
            <p:cNvPr id="37" name="Picture 35">
              <a:extLst>
                <a:ext uri="{FF2B5EF4-FFF2-40B4-BE49-F238E27FC236}">
                  <a16:creationId xmlns:a16="http://schemas.microsoft.com/office/drawing/2014/main" id="{9584FECB-F937-4F01-8CDD-C92F98A2F1BC}"/>
                </a:ext>
              </a:extLst>
            </p:cNvPr>
            <p:cNvPicPr>
              <a:picLocks noChangeAspect="1"/>
            </p:cNvPicPr>
            <p:nvPr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882063" y="5338458"/>
              <a:ext cx="373365" cy="309768"/>
            </a:xfrm>
            <a:prstGeom prst="rect">
              <a:avLst/>
            </a:prstGeom>
          </p:spPr>
        </p:pic>
        <p:pic>
          <p:nvPicPr>
            <p:cNvPr id="38" name="Picture 36">
              <a:extLst>
                <a:ext uri="{FF2B5EF4-FFF2-40B4-BE49-F238E27FC236}">
                  <a16:creationId xmlns:a16="http://schemas.microsoft.com/office/drawing/2014/main" id="{62FFD426-AD6C-47DA-99D3-A7217E240C18}"/>
                </a:ext>
              </a:extLst>
            </p:cNvPr>
            <p:cNvPicPr>
              <a:picLocks noChangeAspect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345100" y="5340250"/>
              <a:ext cx="281130" cy="303691"/>
            </a:xfrm>
            <a:prstGeom prst="rect">
              <a:avLst/>
            </a:prstGeom>
          </p:spPr>
        </p:pic>
        <p:pic>
          <p:nvPicPr>
            <p:cNvPr id="39" name="Picture 2" descr="C:\Users\Administrator\Desktop\change for good.png"/>
            <p:cNvPicPr>
              <a:picLocks noChangeAspect="1" noChangeArrowheads="1"/>
            </p:cNvPicPr>
            <p:nvPr/>
          </p:nvPicPr>
          <p:blipFill>
            <a:blip r:embed="rId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606130" y="5281839"/>
              <a:ext cx="890907" cy="501037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50" name="รูปแบบอิสระ: รูปร่าง 49">
              <a:extLst>
                <a:ext uri="{FF2B5EF4-FFF2-40B4-BE49-F238E27FC236}">
                  <a16:creationId xmlns:a16="http://schemas.microsoft.com/office/drawing/2014/main" id="{0CC04605-512B-40BA-BB6C-C4CA6329F254}"/>
                </a:ext>
              </a:extLst>
            </p:cNvPr>
            <p:cNvSpPr/>
            <p:nvPr/>
          </p:nvSpPr>
          <p:spPr>
            <a:xfrm rot="1816843">
              <a:off x="8384884" y="5134125"/>
              <a:ext cx="366819" cy="715174"/>
            </a:xfrm>
            <a:custGeom>
              <a:avLst/>
              <a:gdLst>
                <a:gd name="connsiteX0" fmla="*/ 411471 w 524882"/>
                <a:gd name="connsiteY0" fmla="*/ 0 h 426691"/>
                <a:gd name="connsiteX1" fmla="*/ 524882 w 524882"/>
                <a:gd name="connsiteY1" fmla="*/ 0 h 426691"/>
                <a:gd name="connsiteX2" fmla="*/ 113411 w 524882"/>
                <a:gd name="connsiteY2" fmla="*/ 426691 h 426691"/>
                <a:gd name="connsiteX3" fmla="*/ 0 w 524882"/>
                <a:gd name="connsiteY3" fmla="*/ 426691 h 426691"/>
                <a:gd name="connsiteX4" fmla="*/ 411471 w 524882"/>
                <a:gd name="connsiteY4" fmla="*/ 0 h 426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4882" h="426691">
                  <a:moveTo>
                    <a:pt x="411471" y="0"/>
                  </a:moveTo>
                  <a:lnTo>
                    <a:pt x="524882" y="0"/>
                  </a:lnTo>
                  <a:lnTo>
                    <a:pt x="113411" y="426691"/>
                  </a:lnTo>
                  <a:lnTo>
                    <a:pt x="0" y="426691"/>
                  </a:lnTo>
                  <a:lnTo>
                    <a:pt x="411471" y="0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BE4AE"/>
                </a:gs>
                <a:gs pos="13000">
                  <a:srgbClr val="BD922A"/>
                </a:gs>
                <a:gs pos="21001">
                  <a:srgbClr val="BD922A"/>
                </a:gs>
                <a:gs pos="63000">
                  <a:srgbClr val="FBE4AE"/>
                </a:gs>
                <a:gs pos="67000">
                  <a:srgbClr val="BD922A"/>
                </a:gs>
                <a:gs pos="69000">
                  <a:srgbClr val="835E17"/>
                </a:gs>
                <a:gs pos="82001">
                  <a:srgbClr val="A28949"/>
                </a:gs>
                <a:gs pos="100000">
                  <a:srgbClr val="FAE3B7"/>
                </a:gs>
              </a:gsLst>
              <a:path path="circle">
                <a:fillToRect l="100000" b="100000"/>
              </a:path>
              <a:tileRect t="-100000" r="-10000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th-TH" sz="2000"/>
            </a:p>
          </p:txBody>
        </p:sp>
      </p:grpSp>
      <p:sp>
        <p:nvSpPr>
          <p:cNvPr id="58" name="TextBox 7"/>
          <p:cNvSpPr txBox="1"/>
          <p:nvPr/>
        </p:nvSpPr>
        <p:spPr>
          <a:xfrm>
            <a:off x="216981" y="5442506"/>
            <a:ext cx="5166910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th-TH" sz="1000" b="1" dirty="0">
                <a:solidFill>
                  <a:schemeClr val="bg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เศรษฐกิจฐานรากมั่นคง ชุมชนเข้มแข็งอย่างยั่งยืน ด้วยหลักปรัชญาของเศรษฐกิจพอเพียง</a:t>
            </a:r>
          </a:p>
        </p:txBody>
      </p:sp>
    </p:spTree>
    <p:extLst>
      <p:ext uri="{BB962C8B-B14F-4D97-AF65-F5344CB8AC3E}">
        <p14:creationId xmlns:p14="http://schemas.microsoft.com/office/powerpoint/2010/main" val="237893802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Shape 28">
            <a:extLst>
              <a:ext uri="{FF2B5EF4-FFF2-40B4-BE49-F238E27FC236}">
                <a16:creationId xmlns:a16="http://schemas.microsoft.com/office/drawing/2014/main" id="{6CAE4F2A-FA46-418A-A06E-304A1FC66719}"/>
              </a:ext>
            </a:extLst>
          </p:cNvPr>
          <p:cNvSpPr txBox="1"/>
          <p:nvPr/>
        </p:nvSpPr>
        <p:spPr>
          <a:xfrm>
            <a:off x="294460" y="146586"/>
            <a:ext cx="6634423" cy="741809"/>
          </a:xfrm>
          <a:prstGeom prst="rect">
            <a:avLst/>
          </a:prstGeom>
          <a:noFill/>
          <a:ln>
            <a:noFill/>
          </a:ln>
        </p:spPr>
        <p:txBody>
          <a:bodyPr lIns="76188" tIns="38083" rIns="76188" bIns="38083" anchor="t" anchorCtr="0">
            <a:noAutofit/>
          </a:bodyPr>
          <a:lstStyle/>
          <a:p>
            <a:pPr>
              <a:buSzPct val="25000"/>
            </a:pPr>
            <a:r>
              <a:rPr lang="en-US" sz="3200" b="1" dirty="0">
                <a:latin typeface="Chulabhorn Likit Text" panose="00000500000000000000" pitchFamily="50" charset="-34"/>
                <a:ea typeface="Lato"/>
                <a:cs typeface="Chulabhorn Likit Text" panose="00000500000000000000" pitchFamily="50" charset="-34"/>
                <a:sym typeface="Lato"/>
              </a:rPr>
              <a:t>1. </a:t>
            </a:r>
            <a:r>
              <a:rPr lang="th-TH" sz="3200" b="1" dirty="0">
                <a:latin typeface="Chulabhorn Likit Text" panose="00000500000000000000" pitchFamily="50" charset="-34"/>
                <a:ea typeface="Lato"/>
                <a:cs typeface="Chulabhorn Likit Text" panose="00000500000000000000" pitchFamily="50" charset="-34"/>
                <a:sym typeface="Lato"/>
              </a:rPr>
              <a:t>รายงานความก้าวหน้า</a:t>
            </a:r>
            <a:endParaRPr lang="en-US" sz="3200" b="1" dirty="0">
              <a:latin typeface="Chulabhorn Likit Text" panose="00000500000000000000" pitchFamily="50" charset="-34"/>
              <a:ea typeface="Lato"/>
              <a:cs typeface="Chulabhorn Likit Text" panose="00000500000000000000" pitchFamily="50" charset="-34"/>
              <a:sym typeface="Lato"/>
            </a:endParaRPr>
          </a:p>
        </p:txBody>
      </p:sp>
      <p:cxnSp>
        <p:nvCxnSpPr>
          <p:cNvPr id="2" name="Straight Connector 1">
            <a:extLst>
              <a:ext uri="{FF2B5EF4-FFF2-40B4-BE49-F238E27FC236}">
                <a16:creationId xmlns:a16="http://schemas.microsoft.com/office/drawing/2014/main" id="{44C3679C-5875-BB0C-BC13-B63952E78CE2}"/>
              </a:ext>
            </a:extLst>
          </p:cNvPr>
          <p:cNvCxnSpPr/>
          <p:nvPr/>
        </p:nvCxnSpPr>
        <p:spPr>
          <a:xfrm>
            <a:off x="0" y="4967004"/>
            <a:ext cx="10160000" cy="0"/>
          </a:xfrm>
          <a:prstGeom prst="line">
            <a:avLst/>
          </a:prstGeom>
          <a:ln w="19050"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2" name="Picture 11" descr="Logo&#10;&#10;Description automatically generated">
            <a:extLst>
              <a:ext uri="{FF2B5EF4-FFF2-40B4-BE49-F238E27FC236}">
                <a16:creationId xmlns:a16="http://schemas.microsoft.com/office/drawing/2014/main" id="{04D0D066-ECFF-59FA-E5A1-8C1F42F04D82}"/>
              </a:ext>
            </a:extLst>
          </p:cNvPr>
          <p:cNvPicPr>
            <a:picLocks noChangeAspect="1"/>
          </p:cNvPicPr>
          <p:nvPr/>
        </p:nvPicPr>
        <p:blipFill>
          <a:blip r:embed="rId3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8515" y="5037633"/>
            <a:ext cx="613931" cy="627954"/>
          </a:xfrm>
          <a:prstGeom prst="rect">
            <a:avLst/>
          </a:prstGeom>
        </p:spPr>
      </p:pic>
      <p:sp>
        <p:nvSpPr>
          <p:cNvPr id="3" name="Line 27">
            <a:extLst>
              <a:ext uri="{FF2B5EF4-FFF2-40B4-BE49-F238E27FC236}">
                <a16:creationId xmlns:a16="http://schemas.microsoft.com/office/drawing/2014/main" id="{162F911C-D258-DF90-7DD6-3E62FF13BAEB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26592" y="1046293"/>
            <a:ext cx="11748" cy="2867305"/>
          </a:xfrm>
          <a:prstGeom prst="line">
            <a:avLst/>
          </a:prstGeom>
          <a:noFill/>
          <a:ln w="41275">
            <a:solidFill>
              <a:srgbClr val="41404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500"/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7EF66E7D-EF7B-0756-FBA1-91B7ACFCB57D}"/>
              </a:ext>
            </a:extLst>
          </p:cNvPr>
          <p:cNvGrpSpPr/>
          <p:nvPr/>
        </p:nvGrpSpPr>
        <p:grpSpPr>
          <a:xfrm>
            <a:off x="294460" y="894489"/>
            <a:ext cx="496886" cy="495994"/>
            <a:chOff x="-1242357" y="1632725"/>
            <a:chExt cx="1578575" cy="1575742"/>
          </a:xfrm>
        </p:grpSpPr>
        <p:sp>
          <p:nvSpPr>
            <p:cNvPr id="5" name="Oval 34">
              <a:extLst>
                <a:ext uri="{FF2B5EF4-FFF2-40B4-BE49-F238E27FC236}">
                  <a16:creationId xmlns:a16="http://schemas.microsoft.com/office/drawing/2014/main" id="{FB3F8A4D-2AB4-DCE6-BAB4-4EB7A38FC6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1242357" y="1632725"/>
              <a:ext cx="1578575" cy="1575742"/>
            </a:xfrm>
            <a:prstGeom prst="ellipse">
              <a:avLst/>
            </a:prstGeom>
            <a:solidFill>
              <a:srgbClr val="0652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endParaRPr lang="en-US" altLang="en-US" sz="1500"/>
            </a:p>
          </p:txBody>
        </p:sp>
        <p:sp>
          <p:nvSpPr>
            <p:cNvPr id="6" name="Freeform 36">
              <a:extLst>
                <a:ext uri="{FF2B5EF4-FFF2-40B4-BE49-F238E27FC236}">
                  <a16:creationId xmlns:a16="http://schemas.microsoft.com/office/drawing/2014/main" id="{C5AEB0C2-5B93-B416-F55D-00ADC7716E6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-953282" y="2134356"/>
              <a:ext cx="1088282" cy="725521"/>
            </a:xfrm>
            <a:custGeom>
              <a:avLst/>
              <a:gdLst>
                <a:gd name="T0" fmla="*/ 471661 w 137"/>
                <a:gd name="T1" fmla="*/ 209899 h 91"/>
                <a:gd name="T2" fmla="*/ 222482 w 137"/>
                <a:gd name="T3" fmla="*/ 98251 h 91"/>
                <a:gd name="T4" fmla="*/ 209133 w 137"/>
                <a:gd name="T5" fmla="*/ 66989 h 91"/>
                <a:gd name="T6" fmla="*/ 485010 w 137"/>
                <a:gd name="T7" fmla="*/ 40193 h 91"/>
                <a:gd name="T8" fmla="*/ 507258 w 137"/>
                <a:gd name="T9" fmla="*/ 8932 h 91"/>
                <a:gd name="T10" fmla="*/ 556204 w 137"/>
                <a:gd name="T11" fmla="*/ 178637 h 91"/>
                <a:gd name="T12" fmla="*/ 609600 w 137"/>
                <a:gd name="T13" fmla="*/ 169705 h 91"/>
                <a:gd name="T14" fmla="*/ 533956 w 137"/>
                <a:gd name="T15" fmla="*/ 0 h 91"/>
                <a:gd name="T16" fmla="*/ 13349 w 137"/>
                <a:gd name="T17" fmla="*/ 218831 h 91"/>
                <a:gd name="T18" fmla="*/ 71194 w 137"/>
                <a:gd name="T19" fmla="*/ 40193 h 91"/>
                <a:gd name="T20" fmla="*/ 31147 w 137"/>
                <a:gd name="T21" fmla="*/ 22330 h 91"/>
                <a:gd name="T22" fmla="*/ 0 w 137"/>
                <a:gd name="T23" fmla="*/ 200967 h 91"/>
                <a:gd name="T24" fmla="*/ 209133 w 137"/>
                <a:gd name="T25" fmla="*/ 339411 h 91"/>
                <a:gd name="T26" fmla="*/ 186885 w 137"/>
                <a:gd name="T27" fmla="*/ 370673 h 91"/>
                <a:gd name="T28" fmla="*/ 222482 w 137"/>
                <a:gd name="T29" fmla="*/ 397468 h 91"/>
                <a:gd name="T30" fmla="*/ 244730 w 137"/>
                <a:gd name="T31" fmla="*/ 370673 h 91"/>
                <a:gd name="T32" fmla="*/ 137939 w 137"/>
                <a:gd name="T33" fmla="*/ 370673 h 91"/>
                <a:gd name="T34" fmla="*/ 195784 w 137"/>
                <a:gd name="T35" fmla="*/ 299218 h 91"/>
                <a:gd name="T36" fmla="*/ 146838 w 137"/>
                <a:gd name="T37" fmla="*/ 321547 h 91"/>
                <a:gd name="T38" fmla="*/ 88993 w 137"/>
                <a:gd name="T39" fmla="*/ 299218 h 91"/>
                <a:gd name="T40" fmla="*/ 124590 w 137"/>
                <a:gd name="T41" fmla="*/ 330479 h 91"/>
                <a:gd name="T42" fmla="*/ 151288 w 137"/>
                <a:gd name="T43" fmla="*/ 259024 h 91"/>
                <a:gd name="T44" fmla="*/ 106791 w 137"/>
                <a:gd name="T45" fmla="*/ 281354 h 91"/>
                <a:gd name="T46" fmla="*/ 84543 w 137"/>
                <a:gd name="T47" fmla="*/ 285820 h 91"/>
                <a:gd name="T48" fmla="*/ 80093 w 137"/>
                <a:gd name="T49" fmla="*/ 218831 h 91"/>
                <a:gd name="T50" fmla="*/ 66745 w 137"/>
                <a:gd name="T51" fmla="*/ 236695 h 91"/>
                <a:gd name="T52" fmla="*/ 53396 w 137"/>
                <a:gd name="T53" fmla="*/ 281354 h 91"/>
                <a:gd name="T54" fmla="*/ 462762 w 137"/>
                <a:gd name="T55" fmla="*/ 254558 h 91"/>
                <a:gd name="T56" fmla="*/ 307025 w 137"/>
                <a:gd name="T57" fmla="*/ 93785 h 91"/>
                <a:gd name="T58" fmla="*/ 222482 w 137"/>
                <a:gd name="T59" fmla="*/ 111648 h 91"/>
                <a:gd name="T60" fmla="*/ 200234 w 137"/>
                <a:gd name="T61" fmla="*/ 53591 h 91"/>
                <a:gd name="T62" fmla="*/ 97892 w 137"/>
                <a:gd name="T63" fmla="*/ 196501 h 91"/>
                <a:gd name="T64" fmla="*/ 160187 w 137"/>
                <a:gd name="T65" fmla="*/ 245626 h 91"/>
                <a:gd name="T66" fmla="*/ 218032 w 137"/>
                <a:gd name="T67" fmla="*/ 317081 h 91"/>
                <a:gd name="T68" fmla="*/ 271428 w 137"/>
                <a:gd name="T69" fmla="*/ 375138 h 91"/>
                <a:gd name="T70" fmla="*/ 289226 w 137"/>
                <a:gd name="T71" fmla="*/ 379604 h 91"/>
                <a:gd name="T72" fmla="*/ 307025 w 137"/>
                <a:gd name="T73" fmla="*/ 348343 h 91"/>
                <a:gd name="T74" fmla="*/ 253629 w 137"/>
                <a:gd name="T75" fmla="*/ 290286 h 91"/>
                <a:gd name="T76" fmla="*/ 342622 w 137"/>
                <a:gd name="T77" fmla="*/ 352809 h 91"/>
                <a:gd name="T78" fmla="*/ 355971 w 137"/>
                <a:gd name="T79" fmla="*/ 308149 h 91"/>
                <a:gd name="T80" fmla="*/ 311474 w 137"/>
                <a:gd name="T81" fmla="*/ 272422 h 91"/>
                <a:gd name="T82" fmla="*/ 324823 w 137"/>
                <a:gd name="T83" fmla="*/ 259024 h 91"/>
                <a:gd name="T84" fmla="*/ 418266 w 137"/>
                <a:gd name="T85" fmla="*/ 303684 h 91"/>
                <a:gd name="T86" fmla="*/ 396018 w 137"/>
                <a:gd name="T87" fmla="*/ 254558 h 91"/>
                <a:gd name="T88" fmla="*/ 364870 w 137"/>
                <a:gd name="T89" fmla="*/ 218831 h 91"/>
                <a:gd name="T90" fmla="*/ 462762 w 137"/>
                <a:gd name="T91" fmla="*/ 254558 h 91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37" h="91">
                  <a:moveTo>
                    <a:pt x="109" y="9"/>
                  </a:moveTo>
                  <a:cubicBezTo>
                    <a:pt x="122" y="40"/>
                    <a:pt x="122" y="40"/>
                    <a:pt x="122" y="40"/>
                  </a:cubicBezTo>
                  <a:cubicBezTo>
                    <a:pt x="106" y="47"/>
                    <a:pt x="106" y="47"/>
                    <a:pt x="106" y="47"/>
                  </a:cubicBezTo>
                  <a:cubicBezTo>
                    <a:pt x="98" y="40"/>
                    <a:pt x="72" y="18"/>
                    <a:pt x="70" y="18"/>
                  </a:cubicBezTo>
                  <a:cubicBezTo>
                    <a:pt x="68" y="18"/>
                    <a:pt x="60" y="20"/>
                    <a:pt x="59" y="21"/>
                  </a:cubicBezTo>
                  <a:cubicBezTo>
                    <a:pt x="59" y="21"/>
                    <a:pt x="54" y="22"/>
                    <a:pt x="50" y="22"/>
                  </a:cubicBezTo>
                  <a:cubicBezTo>
                    <a:pt x="48" y="22"/>
                    <a:pt x="46" y="22"/>
                    <a:pt x="45" y="21"/>
                  </a:cubicBezTo>
                  <a:cubicBezTo>
                    <a:pt x="44" y="20"/>
                    <a:pt x="44" y="20"/>
                    <a:pt x="44" y="19"/>
                  </a:cubicBezTo>
                  <a:cubicBezTo>
                    <a:pt x="44" y="17"/>
                    <a:pt x="46" y="15"/>
                    <a:pt x="47" y="15"/>
                  </a:cubicBezTo>
                  <a:cubicBezTo>
                    <a:pt x="53" y="11"/>
                    <a:pt x="72" y="5"/>
                    <a:pt x="73" y="4"/>
                  </a:cubicBezTo>
                  <a:cubicBezTo>
                    <a:pt x="73" y="4"/>
                    <a:pt x="74" y="4"/>
                    <a:pt x="74" y="4"/>
                  </a:cubicBezTo>
                  <a:cubicBezTo>
                    <a:pt x="78" y="4"/>
                    <a:pt x="106" y="8"/>
                    <a:pt x="109" y="9"/>
                  </a:cubicBezTo>
                  <a:close/>
                  <a:moveTo>
                    <a:pt x="120" y="0"/>
                  </a:moveTo>
                  <a:cubicBezTo>
                    <a:pt x="120" y="0"/>
                    <a:pt x="119" y="0"/>
                    <a:pt x="119" y="0"/>
                  </a:cubicBezTo>
                  <a:cubicBezTo>
                    <a:pt x="114" y="2"/>
                    <a:pt x="114" y="2"/>
                    <a:pt x="114" y="2"/>
                  </a:cubicBezTo>
                  <a:cubicBezTo>
                    <a:pt x="113" y="2"/>
                    <a:pt x="112" y="3"/>
                    <a:pt x="112" y="4"/>
                  </a:cubicBezTo>
                  <a:cubicBezTo>
                    <a:pt x="111" y="5"/>
                    <a:pt x="111" y="6"/>
                    <a:pt x="112" y="7"/>
                  </a:cubicBezTo>
                  <a:cubicBezTo>
                    <a:pt x="125" y="40"/>
                    <a:pt x="125" y="40"/>
                    <a:pt x="125" y="40"/>
                  </a:cubicBezTo>
                  <a:cubicBezTo>
                    <a:pt x="126" y="42"/>
                    <a:pt x="128" y="43"/>
                    <a:pt x="130" y="42"/>
                  </a:cubicBezTo>
                  <a:cubicBezTo>
                    <a:pt x="135" y="40"/>
                    <a:pt x="135" y="40"/>
                    <a:pt x="135" y="40"/>
                  </a:cubicBezTo>
                  <a:cubicBezTo>
                    <a:pt x="136" y="39"/>
                    <a:pt x="136" y="39"/>
                    <a:pt x="137" y="38"/>
                  </a:cubicBezTo>
                  <a:cubicBezTo>
                    <a:pt x="137" y="37"/>
                    <a:pt x="137" y="36"/>
                    <a:pt x="137" y="35"/>
                  </a:cubicBezTo>
                  <a:cubicBezTo>
                    <a:pt x="124" y="2"/>
                    <a:pt x="124" y="2"/>
                    <a:pt x="124" y="2"/>
                  </a:cubicBezTo>
                  <a:cubicBezTo>
                    <a:pt x="123" y="1"/>
                    <a:pt x="122" y="0"/>
                    <a:pt x="120" y="0"/>
                  </a:cubicBezTo>
                  <a:close/>
                  <a:moveTo>
                    <a:pt x="0" y="45"/>
                  </a:moveTo>
                  <a:cubicBezTo>
                    <a:pt x="0" y="46"/>
                    <a:pt x="0" y="47"/>
                    <a:pt x="1" y="48"/>
                  </a:cubicBezTo>
                  <a:cubicBezTo>
                    <a:pt x="2" y="49"/>
                    <a:pt x="2" y="49"/>
                    <a:pt x="3" y="49"/>
                  </a:cubicBezTo>
                  <a:cubicBezTo>
                    <a:pt x="9" y="50"/>
                    <a:pt x="9" y="50"/>
                    <a:pt x="9" y="50"/>
                  </a:cubicBezTo>
                  <a:cubicBezTo>
                    <a:pt x="11" y="50"/>
                    <a:pt x="13" y="48"/>
                    <a:pt x="13" y="46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6" y="8"/>
                    <a:pt x="15" y="7"/>
                    <a:pt x="15" y="6"/>
                  </a:cubicBezTo>
                  <a:cubicBezTo>
                    <a:pt x="14" y="6"/>
                    <a:pt x="13" y="5"/>
                    <a:pt x="12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5"/>
                    <a:pt x="6" y="5"/>
                  </a:cubicBezTo>
                  <a:cubicBezTo>
                    <a:pt x="5" y="5"/>
                    <a:pt x="3" y="6"/>
                    <a:pt x="3" y="8"/>
                  </a:cubicBezTo>
                  <a:lnTo>
                    <a:pt x="0" y="45"/>
                  </a:lnTo>
                  <a:close/>
                  <a:moveTo>
                    <a:pt x="56" y="79"/>
                  </a:moveTo>
                  <a:cubicBezTo>
                    <a:pt x="56" y="77"/>
                    <a:pt x="55" y="76"/>
                    <a:pt x="54" y="75"/>
                  </a:cubicBezTo>
                  <a:cubicBezTo>
                    <a:pt x="52" y="73"/>
                    <a:pt x="49" y="74"/>
                    <a:pt x="47" y="76"/>
                  </a:cubicBezTo>
                  <a:cubicBezTo>
                    <a:pt x="45" y="79"/>
                    <a:pt x="45" y="79"/>
                    <a:pt x="45" y="79"/>
                  </a:cubicBezTo>
                  <a:cubicBezTo>
                    <a:pt x="44" y="80"/>
                    <a:pt x="44" y="80"/>
                    <a:pt x="44" y="80"/>
                  </a:cubicBezTo>
                  <a:cubicBezTo>
                    <a:pt x="42" y="83"/>
                    <a:pt x="42" y="83"/>
                    <a:pt x="42" y="83"/>
                  </a:cubicBezTo>
                  <a:cubicBezTo>
                    <a:pt x="39" y="86"/>
                    <a:pt x="42" y="89"/>
                    <a:pt x="43" y="90"/>
                  </a:cubicBezTo>
                  <a:cubicBezTo>
                    <a:pt x="44" y="91"/>
                    <a:pt x="45" y="91"/>
                    <a:pt x="46" y="91"/>
                  </a:cubicBezTo>
                  <a:cubicBezTo>
                    <a:pt x="48" y="91"/>
                    <a:pt x="49" y="90"/>
                    <a:pt x="50" y="89"/>
                  </a:cubicBezTo>
                  <a:cubicBezTo>
                    <a:pt x="54" y="84"/>
                    <a:pt x="54" y="84"/>
                    <a:pt x="54" y="84"/>
                  </a:cubicBezTo>
                  <a:cubicBezTo>
                    <a:pt x="54" y="84"/>
                    <a:pt x="54" y="84"/>
                    <a:pt x="54" y="84"/>
                  </a:cubicBezTo>
                  <a:cubicBezTo>
                    <a:pt x="55" y="83"/>
                    <a:pt x="55" y="83"/>
                    <a:pt x="55" y="83"/>
                  </a:cubicBezTo>
                  <a:cubicBezTo>
                    <a:pt x="56" y="81"/>
                    <a:pt x="57" y="80"/>
                    <a:pt x="56" y="79"/>
                  </a:cubicBezTo>
                  <a:close/>
                  <a:moveTo>
                    <a:pt x="30" y="77"/>
                  </a:moveTo>
                  <a:cubicBezTo>
                    <a:pt x="28" y="79"/>
                    <a:pt x="28" y="81"/>
                    <a:pt x="31" y="83"/>
                  </a:cubicBezTo>
                  <a:cubicBezTo>
                    <a:pt x="34" y="85"/>
                    <a:pt x="36" y="85"/>
                    <a:pt x="38" y="82"/>
                  </a:cubicBezTo>
                  <a:cubicBezTo>
                    <a:pt x="45" y="75"/>
                    <a:pt x="45" y="75"/>
                    <a:pt x="45" y="75"/>
                  </a:cubicBezTo>
                  <a:cubicBezTo>
                    <a:pt x="48" y="71"/>
                    <a:pt x="45" y="68"/>
                    <a:pt x="44" y="67"/>
                  </a:cubicBezTo>
                  <a:cubicBezTo>
                    <a:pt x="41" y="65"/>
                    <a:pt x="39" y="66"/>
                    <a:pt x="37" y="68"/>
                  </a:cubicBezTo>
                  <a:cubicBezTo>
                    <a:pt x="33" y="72"/>
                    <a:pt x="33" y="72"/>
                    <a:pt x="33" y="72"/>
                  </a:cubicBezTo>
                  <a:cubicBezTo>
                    <a:pt x="33" y="72"/>
                    <a:pt x="33" y="72"/>
                    <a:pt x="33" y="72"/>
                  </a:cubicBezTo>
                  <a:cubicBezTo>
                    <a:pt x="33" y="73"/>
                    <a:pt x="33" y="73"/>
                    <a:pt x="33" y="73"/>
                  </a:cubicBezTo>
                  <a:lnTo>
                    <a:pt x="30" y="77"/>
                  </a:lnTo>
                  <a:close/>
                  <a:moveTo>
                    <a:pt x="20" y="67"/>
                  </a:moveTo>
                  <a:cubicBezTo>
                    <a:pt x="19" y="68"/>
                    <a:pt x="19" y="70"/>
                    <a:pt x="19" y="71"/>
                  </a:cubicBezTo>
                  <a:cubicBezTo>
                    <a:pt x="19" y="72"/>
                    <a:pt x="20" y="74"/>
                    <a:pt x="21" y="74"/>
                  </a:cubicBezTo>
                  <a:cubicBezTo>
                    <a:pt x="24" y="76"/>
                    <a:pt x="26" y="76"/>
                    <a:pt x="28" y="74"/>
                  </a:cubicBezTo>
                  <a:cubicBezTo>
                    <a:pt x="35" y="65"/>
                    <a:pt x="35" y="65"/>
                    <a:pt x="35" y="65"/>
                  </a:cubicBezTo>
                  <a:cubicBezTo>
                    <a:pt x="36" y="64"/>
                    <a:pt x="37" y="62"/>
                    <a:pt x="37" y="61"/>
                  </a:cubicBezTo>
                  <a:cubicBezTo>
                    <a:pt x="36" y="60"/>
                    <a:pt x="36" y="59"/>
                    <a:pt x="34" y="58"/>
                  </a:cubicBezTo>
                  <a:cubicBezTo>
                    <a:pt x="32" y="56"/>
                    <a:pt x="30" y="56"/>
                    <a:pt x="27" y="59"/>
                  </a:cubicBezTo>
                  <a:cubicBezTo>
                    <a:pt x="24" y="63"/>
                    <a:pt x="24" y="63"/>
                    <a:pt x="24" y="63"/>
                  </a:cubicBezTo>
                  <a:cubicBezTo>
                    <a:pt x="24" y="63"/>
                    <a:pt x="24" y="63"/>
                    <a:pt x="24" y="63"/>
                  </a:cubicBezTo>
                  <a:cubicBezTo>
                    <a:pt x="24" y="63"/>
                    <a:pt x="24" y="63"/>
                    <a:pt x="24" y="63"/>
                  </a:cubicBezTo>
                  <a:lnTo>
                    <a:pt x="20" y="67"/>
                  </a:lnTo>
                  <a:close/>
                  <a:moveTo>
                    <a:pt x="19" y="64"/>
                  </a:moveTo>
                  <a:cubicBezTo>
                    <a:pt x="26" y="56"/>
                    <a:pt x="26" y="56"/>
                    <a:pt x="26" y="56"/>
                  </a:cubicBezTo>
                  <a:cubicBezTo>
                    <a:pt x="29" y="52"/>
                    <a:pt x="26" y="49"/>
                    <a:pt x="25" y="48"/>
                  </a:cubicBezTo>
                  <a:cubicBezTo>
                    <a:pt x="23" y="46"/>
                    <a:pt x="20" y="47"/>
                    <a:pt x="18" y="49"/>
                  </a:cubicBezTo>
                  <a:cubicBezTo>
                    <a:pt x="16" y="52"/>
                    <a:pt x="16" y="52"/>
                    <a:pt x="16" y="52"/>
                  </a:cubicBezTo>
                  <a:cubicBezTo>
                    <a:pt x="16" y="52"/>
                    <a:pt x="16" y="52"/>
                    <a:pt x="16" y="52"/>
                  </a:cubicBezTo>
                  <a:cubicBezTo>
                    <a:pt x="15" y="53"/>
                    <a:pt x="15" y="53"/>
                    <a:pt x="15" y="53"/>
                  </a:cubicBezTo>
                  <a:cubicBezTo>
                    <a:pt x="12" y="56"/>
                    <a:pt x="12" y="56"/>
                    <a:pt x="12" y="56"/>
                  </a:cubicBezTo>
                  <a:cubicBezTo>
                    <a:pt x="11" y="58"/>
                    <a:pt x="10" y="59"/>
                    <a:pt x="10" y="60"/>
                  </a:cubicBezTo>
                  <a:cubicBezTo>
                    <a:pt x="11" y="62"/>
                    <a:pt x="12" y="63"/>
                    <a:pt x="12" y="63"/>
                  </a:cubicBezTo>
                  <a:cubicBezTo>
                    <a:pt x="13" y="64"/>
                    <a:pt x="15" y="65"/>
                    <a:pt x="16" y="65"/>
                  </a:cubicBezTo>
                  <a:cubicBezTo>
                    <a:pt x="17" y="65"/>
                    <a:pt x="18" y="65"/>
                    <a:pt x="19" y="64"/>
                  </a:cubicBezTo>
                  <a:close/>
                  <a:moveTo>
                    <a:pt x="104" y="57"/>
                  </a:moveTo>
                  <a:cubicBezTo>
                    <a:pt x="105" y="55"/>
                    <a:pt x="107" y="52"/>
                    <a:pt x="103" y="49"/>
                  </a:cubicBezTo>
                  <a:cubicBezTo>
                    <a:pt x="101" y="47"/>
                    <a:pt x="101" y="47"/>
                    <a:pt x="101" y="47"/>
                  </a:cubicBezTo>
                  <a:cubicBezTo>
                    <a:pt x="88" y="36"/>
                    <a:pt x="73" y="23"/>
                    <a:pt x="69" y="21"/>
                  </a:cubicBezTo>
                  <a:cubicBezTo>
                    <a:pt x="68" y="21"/>
                    <a:pt x="63" y="23"/>
                    <a:pt x="60" y="24"/>
                  </a:cubicBezTo>
                  <a:cubicBezTo>
                    <a:pt x="60" y="24"/>
                    <a:pt x="60" y="24"/>
                    <a:pt x="60" y="24"/>
                  </a:cubicBezTo>
                  <a:cubicBezTo>
                    <a:pt x="60" y="24"/>
                    <a:pt x="54" y="25"/>
                    <a:pt x="50" y="25"/>
                  </a:cubicBezTo>
                  <a:cubicBezTo>
                    <a:pt x="47" y="25"/>
                    <a:pt x="45" y="25"/>
                    <a:pt x="44" y="24"/>
                  </a:cubicBezTo>
                  <a:cubicBezTo>
                    <a:pt x="41" y="22"/>
                    <a:pt x="40" y="20"/>
                    <a:pt x="40" y="19"/>
                  </a:cubicBezTo>
                  <a:cubicBezTo>
                    <a:pt x="41" y="16"/>
                    <a:pt x="43" y="13"/>
                    <a:pt x="45" y="12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6" y="47"/>
                    <a:pt x="16" y="47"/>
                    <a:pt x="16" y="47"/>
                  </a:cubicBezTo>
                  <a:cubicBezTo>
                    <a:pt x="18" y="44"/>
                    <a:pt x="20" y="44"/>
                    <a:pt x="22" y="44"/>
                  </a:cubicBezTo>
                  <a:cubicBezTo>
                    <a:pt x="24" y="44"/>
                    <a:pt x="25" y="44"/>
                    <a:pt x="27" y="46"/>
                  </a:cubicBezTo>
                  <a:cubicBezTo>
                    <a:pt x="30" y="48"/>
                    <a:pt x="31" y="51"/>
                    <a:pt x="30" y="53"/>
                  </a:cubicBezTo>
                  <a:cubicBezTo>
                    <a:pt x="32" y="53"/>
                    <a:pt x="35" y="54"/>
                    <a:pt x="36" y="55"/>
                  </a:cubicBezTo>
                  <a:cubicBezTo>
                    <a:pt x="39" y="57"/>
                    <a:pt x="40" y="60"/>
                    <a:pt x="40" y="63"/>
                  </a:cubicBezTo>
                  <a:cubicBezTo>
                    <a:pt x="42" y="62"/>
                    <a:pt x="44" y="63"/>
                    <a:pt x="46" y="65"/>
                  </a:cubicBezTo>
                  <a:cubicBezTo>
                    <a:pt x="48" y="66"/>
                    <a:pt x="49" y="69"/>
                    <a:pt x="49" y="71"/>
                  </a:cubicBezTo>
                  <a:cubicBezTo>
                    <a:pt x="52" y="70"/>
                    <a:pt x="54" y="71"/>
                    <a:pt x="56" y="73"/>
                  </a:cubicBezTo>
                  <a:cubicBezTo>
                    <a:pt x="59" y="75"/>
                    <a:pt x="60" y="79"/>
                    <a:pt x="59" y="82"/>
                  </a:cubicBezTo>
                  <a:cubicBezTo>
                    <a:pt x="61" y="84"/>
                    <a:pt x="61" y="84"/>
                    <a:pt x="61" y="84"/>
                  </a:cubicBezTo>
                  <a:cubicBezTo>
                    <a:pt x="62" y="84"/>
                    <a:pt x="62" y="84"/>
                    <a:pt x="62" y="84"/>
                  </a:cubicBezTo>
                  <a:cubicBezTo>
                    <a:pt x="62" y="84"/>
                    <a:pt x="62" y="84"/>
                    <a:pt x="62" y="84"/>
                  </a:cubicBezTo>
                  <a:cubicBezTo>
                    <a:pt x="63" y="85"/>
                    <a:pt x="64" y="85"/>
                    <a:pt x="65" y="85"/>
                  </a:cubicBezTo>
                  <a:cubicBezTo>
                    <a:pt x="66" y="85"/>
                    <a:pt x="68" y="84"/>
                    <a:pt x="68" y="83"/>
                  </a:cubicBezTo>
                  <a:cubicBezTo>
                    <a:pt x="70" y="81"/>
                    <a:pt x="71" y="80"/>
                    <a:pt x="69" y="78"/>
                  </a:cubicBezTo>
                  <a:cubicBezTo>
                    <a:pt x="69" y="78"/>
                    <a:pt x="69" y="78"/>
                    <a:pt x="69" y="78"/>
                  </a:cubicBezTo>
                  <a:cubicBezTo>
                    <a:pt x="57" y="68"/>
                    <a:pt x="57" y="68"/>
                    <a:pt x="57" y="68"/>
                  </a:cubicBezTo>
                  <a:cubicBezTo>
                    <a:pt x="57" y="68"/>
                    <a:pt x="57" y="67"/>
                    <a:pt x="56" y="67"/>
                  </a:cubicBezTo>
                  <a:cubicBezTo>
                    <a:pt x="56" y="66"/>
                    <a:pt x="57" y="66"/>
                    <a:pt x="57" y="65"/>
                  </a:cubicBezTo>
                  <a:cubicBezTo>
                    <a:pt x="58" y="64"/>
                    <a:pt x="59" y="64"/>
                    <a:pt x="60" y="65"/>
                  </a:cubicBezTo>
                  <a:cubicBezTo>
                    <a:pt x="75" y="78"/>
                    <a:pt x="75" y="78"/>
                    <a:pt x="75" y="78"/>
                  </a:cubicBezTo>
                  <a:cubicBezTo>
                    <a:pt x="75" y="78"/>
                    <a:pt x="76" y="79"/>
                    <a:pt x="77" y="79"/>
                  </a:cubicBezTo>
                  <a:cubicBezTo>
                    <a:pt x="79" y="79"/>
                    <a:pt x="80" y="78"/>
                    <a:pt x="81" y="76"/>
                  </a:cubicBezTo>
                  <a:cubicBezTo>
                    <a:pt x="82" y="75"/>
                    <a:pt x="83" y="74"/>
                    <a:pt x="83" y="73"/>
                  </a:cubicBezTo>
                  <a:cubicBezTo>
                    <a:pt x="83" y="71"/>
                    <a:pt x="82" y="70"/>
                    <a:pt x="80" y="69"/>
                  </a:cubicBezTo>
                  <a:cubicBezTo>
                    <a:pt x="79" y="68"/>
                    <a:pt x="79" y="68"/>
                    <a:pt x="79" y="68"/>
                  </a:cubicBezTo>
                  <a:cubicBezTo>
                    <a:pt x="79" y="68"/>
                    <a:pt x="79" y="68"/>
                    <a:pt x="79" y="68"/>
                  </a:cubicBezTo>
                  <a:cubicBezTo>
                    <a:pt x="70" y="61"/>
                    <a:pt x="70" y="61"/>
                    <a:pt x="70" y="61"/>
                  </a:cubicBezTo>
                  <a:cubicBezTo>
                    <a:pt x="70" y="60"/>
                    <a:pt x="70" y="60"/>
                    <a:pt x="69" y="59"/>
                  </a:cubicBezTo>
                  <a:cubicBezTo>
                    <a:pt x="69" y="59"/>
                    <a:pt x="70" y="59"/>
                    <a:pt x="70" y="58"/>
                  </a:cubicBezTo>
                  <a:cubicBezTo>
                    <a:pt x="71" y="57"/>
                    <a:pt x="72" y="57"/>
                    <a:pt x="73" y="58"/>
                  </a:cubicBezTo>
                  <a:cubicBezTo>
                    <a:pt x="86" y="69"/>
                    <a:pt x="86" y="69"/>
                    <a:pt x="86" y="69"/>
                  </a:cubicBezTo>
                  <a:cubicBezTo>
                    <a:pt x="87" y="70"/>
                    <a:pt x="88" y="70"/>
                    <a:pt x="90" y="70"/>
                  </a:cubicBezTo>
                  <a:cubicBezTo>
                    <a:pt x="91" y="70"/>
                    <a:pt x="93" y="69"/>
                    <a:pt x="94" y="68"/>
                  </a:cubicBezTo>
                  <a:cubicBezTo>
                    <a:pt x="95" y="67"/>
                    <a:pt x="96" y="65"/>
                    <a:pt x="96" y="64"/>
                  </a:cubicBezTo>
                  <a:cubicBezTo>
                    <a:pt x="95" y="63"/>
                    <a:pt x="95" y="62"/>
                    <a:pt x="93" y="61"/>
                  </a:cubicBezTo>
                  <a:cubicBezTo>
                    <a:pt x="89" y="57"/>
                    <a:pt x="89" y="57"/>
                    <a:pt x="89" y="57"/>
                  </a:cubicBezTo>
                  <a:cubicBezTo>
                    <a:pt x="89" y="57"/>
                    <a:pt x="89" y="57"/>
                    <a:pt x="89" y="57"/>
                  </a:cubicBezTo>
                  <a:cubicBezTo>
                    <a:pt x="82" y="51"/>
                    <a:pt x="82" y="51"/>
                    <a:pt x="82" y="51"/>
                  </a:cubicBezTo>
                  <a:cubicBezTo>
                    <a:pt x="81" y="51"/>
                    <a:pt x="81" y="50"/>
                    <a:pt x="82" y="49"/>
                  </a:cubicBezTo>
                  <a:cubicBezTo>
                    <a:pt x="82" y="48"/>
                    <a:pt x="84" y="48"/>
                    <a:pt x="84" y="48"/>
                  </a:cubicBezTo>
                  <a:cubicBezTo>
                    <a:pt x="96" y="58"/>
                    <a:pt x="96" y="58"/>
                    <a:pt x="96" y="58"/>
                  </a:cubicBezTo>
                  <a:cubicBezTo>
                    <a:pt x="99" y="60"/>
                    <a:pt x="102" y="59"/>
                    <a:pt x="104" y="5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1500"/>
            </a:p>
          </p:txBody>
        </p:sp>
      </p:grpSp>
      <p:grpSp>
        <p:nvGrpSpPr>
          <p:cNvPr id="7" name="Group 6">
            <a:extLst>
              <a:ext uri="{FF2B5EF4-FFF2-40B4-BE49-F238E27FC236}">
                <a16:creationId xmlns:a16="http://schemas.microsoft.com/office/drawing/2014/main" id="{CE4F69C6-811A-FD70-1C7F-2BF1C5C69063}"/>
              </a:ext>
            </a:extLst>
          </p:cNvPr>
          <p:cNvGrpSpPr/>
          <p:nvPr/>
        </p:nvGrpSpPr>
        <p:grpSpPr>
          <a:xfrm>
            <a:off x="294460" y="2798123"/>
            <a:ext cx="494210" cy="496886"/>
            <a:chOff x="7244327" y="1536103"/>
            <a:chExt cx="1570074" cy="1578575"/>
          </a:xfrm>
        </p:grpSpPr>
        <p:sp>
          <p:nvSpPr>
            <p:cNvPr id="13" name="Oval 32">
              <a:extLst>
                <a:ext uri="{FF2B5EF4-FFF2-40B4-BE49-F238E27FC236}">
                  <a16:creationId xmlns:a16="http://schemas.microsoft.com/office/drawing/2014/main" id="{85B7E055-6265-935F-D4C2-D0DC3AF681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44327" y="1536103"/>
              <a:ext cx="1570074" cy="1578575"/>
            </a:xfrm>
            <a:prstGeom prst="ellipse">
              <a:avLst/>
            </a:prstGeom>
            <a:solidFill>
              <a:srgbClr val="8C10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endParaRPr lang="en-US" altLang="en-US" sz="1500"/>
            </a:p>
          </p:txBody>
        </p:sp>
        <p:sp>
          <p:nvSpPr>
            <p:cNvPr id="14" name="Freeform 37">
              <a:extLst>
                <a:ext uri="{FF2B5EF4-FFF2-40B4-BE49-F238E27FC236}">
                  <a16:creationId xmlns:a16="http://schemas.microsoft.com/office/drawing/2014/main" id="{98EC2375-9F3A-94C4-B03C-A1F82E3B034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574941" y="1922950"/>
              <a:ext cx="940911" cy="787871"/>
            </a:xfrm>
            <a:custGeom>
              <a:avLst/>
              <a:gdLst>
                <a:gd name="T0" fmla="*/ 71464 w 118"/>
                <a:gd name="T1" fmla="*/ 361084 h 99"/>
                <a:gd name="T2" fmla="*/ 71464 w 118"/>
                <a:gd name="T3" fmla="*/ 240723 h 99"/>
                <a:gd name="T4" fmla="*/ 84864 w 118"/>
                <a:gd name="T5" fmla="*/ 222891 h 99"/>
                <a:gd name="T6" fmla="*/ 116130 w 118"/>
                <a:gd name="T7" fmla="*/ 222891 h 99"/>
                <a:gd name="T8" fmla="*/ 133996 w 118"/>
                <a:gd name="T9" fmla="*/ 240723 h 99"/>
                <a:gd name="T10" fmla="*/ 133996 w 118"/>
                <a:gd name="T11" fmla="*/ 361084 h 99"/>
                <a:gd name="T12" fmla="*/ 116130 w 118"/>
                <a:gd name="T13" fmla="*/ 378915 h 99"/>
                <a:gd name="T14" fmla="*/ 84864 w 118"/>
                <a:gd name="T15" fmla="*/ 378915 h 99"/>
                <a:gd name="T16" fmla="*/ 71464 w 118"/>
                <a:gd name="T17" fmla="*/ 361084 h 99"/>
                <a:gd name="T18" fmla="*/ 192061 w 118"/>
                <a:gd name="T19" fmla="*/ 182771 h 99"/>
                <a:gd name="T20" fmla="*/ 174194 w 118"/>
                <a:gd name="T21" fmla="*/ 196144 h 99"/>
                <a:gd name="T22" fmla="*/ 174194 w 118"/>
                <a:gd name="T23" fmla="*/ 361084 h 99"/>
                <a:gd name="T24" fmla="*/ 192061 w 118"/>
                <a:gd name="T25" fmla="*/ 378915 h 99"/>
                <a:gd name="T26" fmla="*/ 223326 w 118"/>
                <a:gd name="T27" fmla="*/ 378915 h 99"/>
                <a:gd name="T28" fmla="*/ 241192 w 118"/>
                <a:gd name="T29" fmla="*/ 361084 h 99"/>
                <a:gd name="T30" fmla="*/ 241192 w 118"/>
                <a:gd name="T31" fmla="*/ 196144 h 99"/>
                <a:gd name="T32" fmla="*/ 223326 w 118"/>
                <a:gd name="T33" fmla="*/ 182771 h 99"/>
                <a:gd name="T34" fmla="*/ 192061 w 118"/>
                <a:gd name="T35" fmla="*/ 182771 h 99"/>
                <a:gd name="T36" fmla="*/ 299257 w 118"/>
                <a:gd name="T37" fmla="*/ 142651 h 99"/>
                <a:gd name="T38" fmla="*/ 281391 w 118"/>
                <a:gd name="T39" fmla="*/ 160482 h 99"/>
                <a:gd name="T40" fmla="*/ 281391 w 118"/>
                <a:gd name="T41" fmla="*/ 361084 h 99"/>
                <a:gd name="T42" fmla="*/ 299257 w 118"/>
                <a:gd name="T43" fmla="*/ 378915 h 99"/>
                <a:gd name="T44" fmla="*/ 326056 w 118"/>
                <a:gd name="T45" fmla="*/ 378915 h 99"/>
                <a:gd name="T46" fmla="*/ 343922 w 118"/>
                <a:gd name="T47" fmla="*/ 361084 h 99"/>
                <a:gd name="T48" fmla="*/ 343922 w 118"/>
                <a:gd name="T49" fmla="*/ 160482 h 99"/>
                <a:gd name="T50" fmla="*/ 326056 w 118"/>
                <a:gd name="T51" fmla="*/ 142651 h 99"/>
                <a:gd name="T52" fmla="*/ 299257 w 118"/>
                <a:gd name="T53" fmla="*/ 142651 h 99"/>
                <a:gd name="T54" fmla="*/ 406454 w 118"/>
                <a:gd name="T55" fmla="*/ 106988 h 99"/>
                <a:gd name="T56" fmla="*/ 388588 w 118"/>
                <a:gd name="T57" fmla="*/ 124819 h 99"/>
                <a:gd name="T58" fmla="*/ 388588 w 118"/>
                <a:gd name="T59" fmla="*/ 361084 h 99"/>
                <a:gd name="T60" fmla="*/ 406454 w 118"/>
                <a:gd name="T61" fmla="*/ 378915 h 99"/>
                <a:gd name="T62" fmla="*/ 433253 w 118"/>
                <a:gd name="T63" fmla="*/ 378915 h 99"/>
                <a:gd name="T64" fmla="*/ 451119 w 118"/>
                <a:gd name="T65" fmla="*/ 361084 h 99"/>
                <a:gd name="T66" fmla="*/ 451119 w 118"/>
                <a:gd name="T67" fmla="*/ 124819 h 99"/>
                <a:gd name="T68" fmla="*/ 433253 w 118"/>
                <a:gd name="T69" fmla="*/ 106988 h 99"/>
                <a:gd name="T70" fmla="*/ 406454 w 118"/>
                <a:gd name="T71" fmla="*/ 106988 h 99"/>
                <a:gd name="T72" fmla="*/ 75931 w 118"/>
                <a:gd name="T73" fmla="*/ 178313 h 99"/>
                <a:gd name="T74" fmla="*/ 393054 w 118"/>
                <a:gd name="T75" fmla="*/ 57952 h 99"/>
                <a:gd name="T76" fmla="*/ 401987 w 118"/>
                <a:gd name="T77" fmla="*/ 75783 h 99"/>
                <a:gd name="T78" fmla="*/ 433253 w 118"/>
                <a:gd name="T79" fmla="*/ 22289 h 99"/>
                <a:gd name="T80" fmla="*/ 370722 w 118"/>
                <a:gd name="T81" fmla="*/ 22289 h 99"/>
                <a:gd name="T82" fmla="*/ 379655 w 118"/>
                <a:gd name="T83" fmla="*/ 40120 h 99"/>
                <a:gd name="T84" fmla="*/ 75931 w 118"/>
                <a:gd name="T85" fmla="*/ 151566 h 99"/>
                <a:gd name="T86" fmla="*/ 75931 w 118"/>
                <a:gd name="T87" fmla="*/ 178313 h 99"/>
                <a:gd name="T88" fmla="*/ 527050 w 118"/>
                <a:gd name="T89" fmla="*/ 410120 h 99"/>
                <a:gd name="T90" fmla="*/ 473452 w 118"/>
                <a:gd name="T91" fmla="*/ 378915 h 99"/>
                <a:gd name="T92" fmla="*/ 473452 w 118"/>
                <a:gd name="T93" fmla="*/ 396747 h 99"/>
                <a:gd name="T94" fmla="*/ 40199 w 118"/>
                <a:gd name="T95" fmla="*/ 396747 h 99"/>
                <a:gd name="T96" fmla="*/ 40199 w 118"/>
                <a:gd name="T97" fmla="*/ 53494 h 99"/>
                <a:gd name="T98" fmla="*/ 62531 w 118"/>
                <a:gd name="T99" fmla="*/ 53494 h 99"/>
                <a:gd name="T100" fmla="*/ 31266 w 118"/>
                <a:gd name="T101" fmla="*/ 0 h 99"/>
                <a:gd name="T102" fmla="*/ 0 w 118"/>
                <a:gd name="T103" fmla="*/ 53494 h 99"/>
                <a:gd name="T104" fmla="*/ 17866 w 118"/>
                <a:gd name="T105" fmla="*/ 53494 h 99"/>
                <a:gd name="T106" fmla="*/ 17866 w 118"/>
                <a:gd name="T107" fmla="*/ 396747 h 99"/>
                <a:gd name="T108" fmla="*/ 17866 w 118"/>
                <a:gd name="T109" fmla="*/ 410120 h 99"/>
                <a:gd name="T110" fmla="*/ 17866 w 118"/>
                <a:gd name="T111" fmla="*/ 423494 h 99"/>
                <a:gd name="T112" fmla="*/ 473452 w 118"/>
                <a:gd name="T113" fmla="*/ 423494 h 99"/>
                <a:gd name="T114" fmla="*/ 473452 w 118"/>
                <a:gd name="T115" fmla="*/ 441325 h 99"/>
                <a:gd name="T116" fmla="*/ 527050 w 118"/>
                <a:gd name="T117" fmla="*/ 410120 h 99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118" h="99">
                  <a:moveTo>
                    <a:pt x="16" y="81"/>
                  </a:moveTo>
                  <a:cubicBezTo>
                    <a:pt x="16" y="54"/>
                    <a:pt x="16" y="54"/>
                    <a:pt x="16" y="54"/>
                  </a:cubicBezTo>
                  <a:cubicBezTo>
                    <a:pt x="16" y="52"/>
                    <a:pt x="17" y="50"/>
                    <a:pt x="19" y="50"/>
                  </a:cubicBezTo>
                  <a:cubicBezTo>
                    <a:pt x="26" y="50"/>
                    <a:pt x="26" y="50"/>
                    <a:pt x="26" y="50"/>
                  </a:cubicBezTo>
                  <a:cubicBezTo>
                    <a:pt x="28" y="50"/>
                    <a:pt x="30" y="52"/>
                    <a:pt x="30" y="54"/>
                  </a:cubicBezTo>
                  <a:cubicBezTo>
                    <a:pt x="30" y="81"/>
                    <a:pt x="30" y="81"/>
                    <a:pt x="30" y="81"/>
                  </a:cubicBezTo>
                  <a:cubicBezTo>
                    <a:pt x="30" y="83"/>
                    <a:pt x="28" y="85"/>
                    <a:pt x="26" y="85"/>
                  </a:cubicBezTo>
                  <a:cubicBezTo>
                    <a:pt x="19" y="85"/>
                    <a:pt x="19" y="85"/>
                    <a:pt x="19" y="85"/>
                  </a:cubicBezTo>
                  <a:cubicBezTo>
                    <a:pt x="17" y="85"/>
                    <a:pt x="16" y="83"/>
                    <a:pt x="16" y="81"/>
                  </a:cubicBezTo>
                  <a:close/>
                  <a:moveTo>
                    <a:pt x="43" y="41"/>
                  </a:moveTo>
                  <a:cubicBezTo>
                    <a:pt x="41" y="41"/>
                    <a:pt x="39" y="42"/>
                    <a:pt x="39" y="44"/>
                  </a:cubicBezTo>
                  <a:cubicBezTo>
                    <a:pt x="39" y="81"/>
                    <a:pt x="39" y="81"/>
                    <a:pt x="39" y="81"/>
                  </a:cubicBezTo>
                  <a:cubicBezTo>
                    <a:pt x="39" y="83"/>
                    <a:pt x="41" y="85"/>
                    <a:pt x="43" y="85"/>
                  </a:cubicBezTo>
                  <a:cubicBezTo>
                    <a:pt x="50" y="85"/>
                    <a:pt x="50" y="85"/>
                    <a:pt x="50" y="85"/>
                  </a:cubicBezTo>
                  <a:cubicBezTo>
                    <a:pt x="52" y="85"/>
                    <a:pt x="54" y="83"/>
                    <a:pt x="54" y="81"/>
                  </a:cubicBezTo>
                  <a:cubicBezTo>
                    <a:pt x="54" y="44"/>
                    <a:pt x="54" y="44"/>
                    <a:pt x="54" y="44"/>
                  </a:cubicBezTo>
                  <a:cubicBezTo>
                    <a:pt x="54" y="42"/>
                    <a:pt x="52" y="41"/>
                    <a:pt x="50" y="41"/>
                  </a:cubicBezTo>
                  <a:lnTo>
                    <a:pt x="43" y="41"/>
                  </a:lnTo>
                  <a:close/>
                  <a:moveTo>
                    <a:pt x="67" y="32"/>
                  </a:moveTo>
                  <a:cubicBezTo>
                    <a:pt x="65" y="32"/>
                    <a:pt x="63" y="34"/>
                    <a:pt x="63" y="36"/>
                  </a:cubicBezTo>
                  <a:cubicBezTo>
                    <a:pt x="63" y="81"/>
                    <a:pt x="63" y="81"/>
                    <a:pt x="63" y="81"/>
                  </a:cubicBezTo>
                  <a:cubicBezTo>
                    <a:pt x="63" y="83"/>
                    <a:pt x="65" y="85"/>
                    <a:pt x="67" y="85"/>
                  </a:cubicBezTo>
                  <a:cubicBezTo>
                    <a:pt x="73" y="85"/>
                    <a:pt x="73" y="85"/>
                    <a:pt x="73" y="85"/>
                  </a:cubicBezTo>
                  <a:cubicBezTo>
                    <a:pt x="75" y="85"/>
                    <a:pt x="77" y="83"/>
                    <a:pt x="77" y="81"/>
                  </a:cubicBezTo>
                  <a:cubicBezTo>
                    <a:pt x="77" y="36"/>
                    <a:pt x="77" y="36"/>
                    <a:pt x="77" y="36"/>
                  </a:cubicBezTo>
                  <a:cubicBezTo>
                    <a:pt x="77" y="34"/>
                    <a:pt x="75" y="32"/>
                    <a:pt x="73" y="32"/>
                  </a:cubicBezTo>
                  <a:lnTo>
                    <a:pt x="67" y="32"/>
                  </a:lnTo>
                  <a:close/>
                  <a:moveTo>
                    <a:pt x="91" y="24"/>
                  </a:moveTo>
                  <a:cubicBezTo>
                    <a:pt x="88" y="24"/>
                    <a:pt x="87" y="26"/>
                    <a:pt x="87" y="28"/>
                  </a:cubicBezTo>
                  <a:cubicBezTo>
                    <a:pt x="87" y="81"/>
                    <a:pt x="87" y="81"/>
                    <a:pt x="87" y="81"/>
                  </a:cubicBezTo>
                  <a:cubicBezTo>
                    <a:pt x="87" y="83"/>
                    <a:pt x="88" y="85"/>
                    <a:pt x="91" y="85"/>
                  </a:cubicBezTo>
                  <a:cubicBezTo>
                    <a:pt x="97" y="85"/>
                    <a:pt x="97" y="85"/>
                    <a:pt x="97" y="85"/>
                  </a:cubicBezTo>
                  <a:cubicBezTo>
                    <a:pt x="99" y="85"/>
                    <a:pt x="101" y="83"/>
                    <a:pt x="101" y="81"/>
                  </a:cubicBezTo>
                  <a:cubicBezTo>
                    <a:pt x="101" y="28"/>
                    <a:pt x="101" y="28"/>
                    <a:pt x="101" y="28"/>
                  </a:cubicBezTo>
                  <a:cubicBezTo>
                    <a:pt x="101" y="26"/>
                    <a:pt x="99" y="24"/>
                    <a:pt x="97" y="24"/>
                  </a:cubicBezTo>
                  <a:lnTo>
                    <a:pt x="91" y="24"/>
                  </a:lnTo>
                  <a:close/>
                  <a:moveTo>
                    <a:pt x="17" y="40"/>
                  </a:moveTo>
                  <a:cubicBezTo>
                    <a:pt x="43" y="35"/>
                    <a:pt x="66" y="26"/>
                    <a:pt x="88" y="13"/>
                  </a:cubicBezTo>
                  <a:cubicBezTo>
                    <a:pt x="90" y="17"/>
                    <a:pt x="90" y="17"/>
                    <a:pt x="90" y="17"/>
                  </a:cubicBezTo>
                  <a:cubicBezTo>
                    <a:pt x="97" y="5"/>
                    <a:pt x="97" y="5"/>
                    <a:pt x="97" y="5"/>
                  </a:cubicBezTo>
                  <a:cubicBezTo>
                    <a:pt x="83" y="5"/>
                    <a:pt x="83" y="5"/>
                    <a:pt x="83" y="5"/>
                  </a:cubicBezTo>
                  <a:cubicBezTo>
                    <a:pt x="85" y="9"/>
                    <a:pt x="85" y="9"/>
                    <a:pt x="85" y="9"/>
                  </a:cubicBezTo>
                  <a:cubicBezTo>
                    <a:pt x="64" y="21"/>
                    <a:pt x="41" y="30"/>
                    <a:pt x="17" y="34"/>
                  </a:cubicBezTo>
                  <a:lnTo>
                    <a:pt x="17" y="40"/>
                  </a:lnTo>
                  <a:close/>
                  <a:moveTo>
                    <a:pt x="118" y="92"/>
                  </a:moveTo>
                  <a:cubicBezTo>
                    <a:pt x="106" y="85"/>
                    <a:pt x="106" y="85"/>
                    <a:pt x="106" y="85"/>
                  </a:cubicBezTo>
                  <a:cubicBezTo>
                    <a:pt x="106" y="89"/>
                    <a:pt x="106" y="89"/>
                    <a:pt x="106" y="89"/>
                  </a:cubicBezTo>
                  <a:cubicBezTo>
                    <a:pt x="9" y="89"/>
                    <a:pt x="9" y="89"/>
                    <a:pt x="9" y="89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89"/>
                    <a:pt x="4" y="89"/>
                    <a:pt x="4" y="89"/>
                  </a:cubicBezTo>
                  <a:cubicBezTo>
                    <a:pt x="4" y="92"/>
                    <a:pt x="4" y="92"/>
                    <a:pt x="4" y="92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106" y="95"/>
                    <a:pt x="106" y="95"/>
                    <a:pt x="106" y="95"/>
                  </a:cubicBezTo>
                  <a:cubicBezTo>
                    <a:pt x="106" y="99"/>
                    <a:pt x="106" y="99"/>
                    <a:pt x="106" y="99"/>
                  </a:cubicBezTo>
                  <a:lnTo>
                    <a:pt x="118" y="9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1500"/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EF1018C9-0458-46A2-E936-EF5C384A807D}"/>
              </a:ext>
            </a:extLst>
          </p:cNvPr>
          <p:cNvGrpSpPr/>
          <p:nvPr/>
        </p:nvGrpSpPr>
        <p:grpSpPr>
          <a:xfrm>
            <a:off x="294460" y="3433262"/>
            <a:ext cx="496887" cy="495994"/>
            <a:chOff x="793377" y="3835231"/>
            <a:chExt cx="596264" cy="595193"/>
          </a:xfrm>
        </p:grpSpPr>
        <p:sp>
          <p:nvSpPr>
            <p:cNvPr id="16" name="Oval 29">
              <a:extLst>
                <a:ext uri="{FF2B5EF4-FFF2-40B4-BE49-F238E27FC236}">
                  <a16:creationId xmlns:a16="http://schemas.microsoft.com/office/drawing/2014/main" id="{B0C7CA60-4C78-60B0-DE56-949FEF8455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3377" y="3835231"/>
              <a:ext cx="596264" cy="595193"/>
            </a:xfrm>
            <a:prstGeom prst="ellipse">
              <a:avLst/>
            </a:prstGeom>
            <a:solidFill>
              <a:srgbClr val="E249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endParaRPr lang="en-US" altLang="en-US" sz="1500"/>
            </a:p>
          </p:txBody>
        </p:sp>
        <p:sp>
          <p:nvSpPr>
            <p:cNvPr id="17" name="Freeform 37">
              <a:extLst>
                <a:ext uri="{FF2B5EF4-FFF2-40B4-BE49-F238E27FC236}">
                  <a16:creationId xmlns:a16="http://schemas.microsoft.com/office/drawing/2014/main" id="{3DCD25DA-E3FA-7CC3-390A-040B95A1E49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17984" y="3988238"/>
              <a:ext cx="355403" cy="297597"/>
            </a:xfrm>
            <a:custGeom>
              <a:avLst/>
              <a:gdLst>
                <a:gd name="T0" fmla="*/ 71464 w 118"/>
                <a:gd name="T1" fmla="*/ 361084 h 99"/>
                <a:gd name="T2" fmla="*/ 71464 w 118"/>
                <a:gd name="T3" fmla="*/ 240723 h 99"/>
                <a:gd name="T4" fmla="*/ 84864 w 118"/>
                <a:gd name="T5" fmla="*/ 222891 h 99"/>
                <a:gd name="T6" fmla="*/ 116130 w 118"/>
                <a:gd name="T7" fmla="*/ 222891 h 99"/>
                <a:gd name="T8" fmla="*/ 133996 w 118"/>
                <a:gd name="T9" fmla="*/ 240723 h 99"/>
                <a:gd name="T10" fmla="*/ 133996 w 118"/>
                <a:gd name="T11" fmla="*/ 361084 h 99"/>
                <a:gd name="T12" fmla="*/ 116130 w 118"/>
                <a:gd name="T13" fmla="*/ 378915 h 99"/>
                <a:gd name="T14" fmla="*/ 84864 w 118"/>
                <a:gd name="T15" fmla="*/ 378915 h 99"/>
                <a:gd name="T16" fmla="*/ 71464 w 118"/>
                <a:gd name="T17" fmla="*/ 361084 h 99"/>
                <a:gd name="T18" fmla="*/ 192061 w 118"/>
                <a:gd name="T19" fmla="*/ 182771 h 99"/>
                <a:gd name="T20" fmla="*/ 174194 w 118"/>
                <a:gd name="T21" fmla="*/ 196144 h 99"/>
                <a:gd name="T22" fmla="*/ 174194 w 118"/>
                <a:gd name="T23" fmla="*/ 361084 h 99"/>
                <a:gd name="T24" fmla="*/ 192061 w 118"/>
                <a:gd name="T25" fmla="*/ 378915 h 99"/>
                <a:gd name="T26" fmla="*/ 223326 w 118"/>
                <a:gd name="T27" fmla="*/ 378915 h 99"/>
                <a:gd name="T28" fmla="*/ 241192 w 118"/>
                <a:gd name="T29" fmla="*/ 361084 h 99"/>
                <a:gd name="T30" fmla="*/ 241192 w 118"/>
                <a:gd name="T31" fmla="*/ 196144 h 99"/>
                <a:gd name="T32" fmla="*/ 223326 w 118"/>
                <a:gd name="T33" fmla="*/ 182771 h 99"/>
                <a:gd name="T34" fmla="*/ 192061 w 118"/>
                <a:gd name="T35" fmla="*/ 182771 h 99"/>
                <a:gd name="T36" fmla="*/ 299257 w 118"/>
                <a:gd name="T37" fmla="*/ 142651 h 99"/>
                <a:gd name="T38" fmla="*/ 281391 w 118"/>
                <a:gd name="T39" fmla="*/ 160482 h 99"/>
                <a:gd name="T40" fmla="*/ 281391 w 118"/>
                <a:gd name="T41" fmla="*/ 361084 h 99"/>
                <a:gd name="T42" fmla="*/ 299257 w 118"/>
                <a:gd name="T43" fmla="*/ 378915 h 99"/>
                <a:gd name="T44" fmla="*/ 326056 w 118"/>
                <a:gd name="T45" fmla="*/ 378915 h 99"/>
                <a:gd name="T46" fmla="*/ 343922 w 118"/>
                <a:gd name="T47" fmla="*/ 361084 h 99"/>
                <a:gd name="T48" fmla="*/ 343922 w 118"/>
                <a:gd name="T49" fmla="*/ 160482 h 99"/>
                <a:gd name="T50" fmla="*/ 326056 w 118"/>
                <a:gd name="T51" fmla="*/ 142651 h 99"/>
                <a:gd name="T52" fmla="*/ 299257 w 118"/>
                <a:gd name="T53" fmla="*/ 142651 h 99"/>
                <a:gd name="T54" fmla="*/ 406454 w 118"/>
                <a:gd name="T55" fmla="*/ 106988 h 99"/>
                <a:gd name="T56" fmla="*/ 388588 w 118"/>
                <a:gd name="T57" fmla="*/ 124819 h 99"/>
                <a:gd name="T58" fmla="*/ 388588 w 118"/>
                <a:gd name="T59" fmla="*/ 361084 h 99"/>
                <a:gd name="T60" fmla="*/ 406454 w 118"/>
                <a:gd name="T61" fmla="*/ 378915 h 99"/>
                <a:gd name="T62" fmla="*/ 433253 w 118"/>
                <a:gd name="T63" fmla="*/ 378915 h 99"/>
                <a:gd name="T64" fmla="*/ 451119 w 118"/>
                <a:gd name="T65" fmla="*/ 361084 h 99"/>
                <a:gd name="T66" fmla="*/ 451119 w 118"/>
                <a:gd name="T67" fmla="*/ 124819 h 99"/>
                <a:gd name="T68" fmla="*/ 433253 w 118"/>
                <a:gd name="T69" fmla="*/ 106988 h 99"/>
                <a:gd name="T70" fmla="*/ 406454 w 118"/>
                <a:gd name="T71" fmla="*/ 106988 h 99"/>
                <a:gd name="T72" fmla="*/ 75931 w 118"/>
                <a:gd name="T73" fmla="*/ 178313 h 99"/>
                <a:gd name="T74" fmla="*/ 393054 w 118"/>
                <a:gd name="T75" fmla="*/ 57952 h 99"/>
                <a:gd name="T76" fmla="*/ 401987 w 118"/>
                <a:gd name="T77" fmla="*/ 75783 h 99"/>
                <a:gd name="T78" fmla="*/ 433253 w 118"/>
                <a:gd name="T79" fmla="*/ 22289 h 99"/>
                <a:gd name="T80" fmla="*/ 370722 w 118"/>
                <a:gd name="T81" fmla="*/ 22289 h 99"/>
                <a:gd name="T82" fmla="*/ 379655 w 118"/>
                <a:gd name="T83" fmla="*/ 40120 h 99"/>
                <a:gd name="T84" fmla="*/ 75931 w 118"/>
                <a:gd name="T85" fmla="*/ 151566 h 99"/>
                <a:gd name="T86" fmla="*/ 75931 w 118"/>
                <a:gd name="T87" fmla="*/ 178313 h 99"/>
                <a:gd name="T88" fmla="*/ 527050 w 118"/>
                <a:gd name="T89" fmla="*/ 410120 h 99"/>
                <a:gd name="T90" fmla="*/ 473452 w 118"/>
                <a:gd name="T91" fmla="*/ 378915 h 99"/>
                <a:gd name="T92" fmla="*/ 473452 w 118"/>
                <a:gd name="T93" fmla="*/ 396747 h 99"/>
                <a:gd name="T94" fmla="*/ 40199 w 118"/>
                <a:gd name="T95" fmla="*/ 396747 h 99"/>
                <a:gd name="T96" fmla="*/ 40199 w 118"/>
                <a:gd name="T97" fmla="*/ 53494 h 99"/>
                <a:gd name="T98" fmla="*/ 62531 w 118"/>
                <a:gd name="T99" fmla="*/ 53494 h 99"/>
                <a:gd name="T100" fmla="*/ 31266 w 118"/>
                <a:gd name="T101" fmla="*/ 0 h 99"/>
                <a:gd name="T102" fmla="*/ 0 w 118"/>
                <a:gd name="T103" fmla="*/ 53494 h 99"/>
                <a:gd name="T104" fmla="*/ 17866 w 118"/>
                <a:gd name="T105" fmla="*/ 53494 h 99"/>
                <a:gd name="T106" fmla="*/ 17866 w 118"/>
                <a:gd name="T107" fmla="*/ 396747 h 99"/>
                <a:gd name="T108" fmla="*/ 17866 w 118"/>
                <a:gd name="T109" fmla="*/ 410120 h 99"/>
                <a:gd name="T110" fmla="*/ 17866 w 118"/>
                <a:gd name="T111" fmla="*/ 423494 h 99"/>
                <a:gd name="T112" fmla="*/ 473452 w 118"/>
                <a:gd name="T113" fmla="*/ 423494 h 99"/>
                <a:gd name="T114" fmla="*/ 473452 w 118"/>
                <a:gd name="T115" fmla="*/ 441325 h 99"/>
                <a:gd name="T116" fmla="*/ 527050 w 118"/>
                <a:gd name="T117" fmla="*/ 410120 h 99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118" h="99">
                  <a:moveTo>
                    <a:pt x="16" y="81"/>
                  </a:moveTo>
                  <a:cubicBezTo>
                    <a:pt x="16" y="54"/>
                    <a:pt x="16" y="54"/>
                    <a:pt x="16" y="54"/>
                  </a:cubicBezTo>
                  <a:cubicBezTo>
                    <a:pt x="16" y="52"/>
                    <a:pt x="17" y="50"/>
                    <a:pt x="19" y="50"/>
                  </a:cubicBezTo>
                  <a:cubicBezTo>
                    <a:pt x="26" y="50"/>
                    <a:pt x="26" y="50"/>
                    <a:pt x="26" y="50"/>
                  </a:cubicBezTo>
                  <a:cubicBezTo>
                    <a:pt x="28" y="50"/>
                    <a:pt x="30" y="52"/>
                    <a:pt x="30" y="54"/>
                  </a:cubicBezTo>
                  <a:cubicBezTo>
                    <a:pt x="30" y="81"/>
                    <a:pt x="30" y="81"/>
                    <a:pt x="30" y="81"/>
                  </a:cubicBezTo>
                  <a:cubicBezTo>
                    <a:pt x="30" y="83"/>
                    <a:pt x="28" y="85"/>
                    <a:pt x="26" y="85"/>
                  </a:cubicBezTo>
                  <a:cubicBezTo>
                    <a:pt x="19" y="85"/>
                    <a:pt x="19" y="85"/>
                    <a:pt x="19" y="85"/>
                  </a:cubicBezTo>
                  <a:cubicBezTo>
                    <a:pt x="17" y="85"/>
                    <a:pt x="16" y="83"/>
                    <a:pt x="16" y="81"/>
                  </a:cubicBezTo>
                  <a:close/>
                  <a:moveTo>
                    <a:pt x="43" y="41"/>
                  </a:moveTo>
                  <a:cubicBezTo>
                    <a:pt x="41" y="41"/>
                    <a:pt x="39" y="42"/>
                    <a:pt x="39" y="44"/>
                  </a:cubicBezTo>
                  <a:cubicBezTo>
                    <a:pt x="39" y="81"/>
                    <a:pt x="39" y="81"/>
                    <a:pt x="39" y="81"/>
                  </a:cubicBezTo>
                  <a:cubicBezTo>
                    <a:pt x="39" y="83"/>
                    <a:pt x="41" y="85"/>
                    <a:pt x="43" y="85"/>
                  </a:cubicBezTo>
                  <a:cubicBezTo>
                    <a:pt x="50" y="85"/>
                    <a:pt x="50" y="85"/>
                    <a:pt x="50" y="85"/>
                  </a:cubicBezTo>
                  <a:cubicBezTo>
                    <a:pt x="52" y="85"/>
                    <a:pt x="54" y="83"/>
                    <a:pt x="54" y="81"/>
                  </a:cubicBezTo>
                  <a:cubicBezTo>
                    <a:pt x="54" y="44"/>
                    <a:pt x="54" y="44"/>
                    <a:pt x="54" y="44"/>
                  </a:cubicBezTo>
                  <a:cubicBezTo>
                    <a:pt x="54" y="42"/>
                    <a:pt x="52" y="41"/>
                    <a:pt x="50" y="41"/>
                  </a:cubicBezTo>
                  <a:lnTo>
                    <a:pt x="43" y="41"/>
                  </a:lnTo>
                  <a:close/>
                  <a:moveTo>
                    <a:pt x="67" y="32"/>
                  </a:moveTo>
                  <a:cubicBezTo>
                    <a:pt x="65" y="32"/>
                    <a:pt x="63" y="34"/>
                    <a:pt x="63" y="36"/>
                  </a:cubicBezTo>
                  <a:cubicBezTo>
                    <a:pt x="63" y="81"/>
                    <a:pt x="63" y="81"/>
                    <a:pt x="63" y="81"/>
                  </a:cubicBezTo>
                  <a:cubicBezTo>
                    <a:pt x="63" y="83"/>
                    <a:pt x="65" y="85"/>
                    <a:pt x="67" y="85"/>
                  </a:cubicBezTo>
                  <a:cubicBezTo>
                    <a:pt x="73" y="85"/>
                    <a:pt x="73" y="85"/>
                    <a:pt x="73" y="85"/>
                  </a:cubicBezTo>
                  <a:cubicBezTo>
                    <a:pt x="75" y="85"/>
                    <a:pt x="77" y="83"/>
                    <a:pt x="77" y="81"/>
                  </a:cubicBezTo>
                  <a:cubicBezTo>
                    <a:pt x="77" y="36"/>
                    <a:pt x="77" y="36"/>
                    <a:pt x="77" y="36"/>
                  </a:cubicBezTo>
                  <a:cubicBezTo>
                    <a:pt x="77" y="34"/>
                    <a:pt x="75" y="32"/>
                    <a:pt x="73" y="32"/>
                  </a:cubicBezTo>
                  <a:lnTo>
                    <a:pt x="67" y="32"/>
                  </a:lnTo>
                  <a:close/>
                  <a:moveTo>
                    <a:pt x="91" y="24"/>
                  </a:moveTo>
                  <a:cubicBezTo>
                    <a:pt x="88" y="24"/>
                    <a:pt x="87" y="26"/>
                    <a:pt x="87" y="28"/>
                  </a:cubicBezTo>
                  <a:cubicBezTo>
                    <a:pt x="87" y="81"/>
                    <a:pt x="87" y="81"/>
                    <a:pt x="87" y="81"/>
                  </a:cubicBezTo>
                  <a:cubicBezTo>
                    <a:pt x="87" y="83"/>
                    <a:pt x="88" y="85"/>
                    <a:pt x="91" y="85"/>
                  </a:cubicBezTo>
                  <a:cubicBezTo>
                    <a:pt x="97" y="85"/>
                    <a:pt x="97" y="85"/>
                    <a:pt x="97" y="85"/>
                  </a:cubicBezTo>
                  <a:cubicBezTo>
                    <a:pt x="99" y="85"/>
                    <a:pt x="101" y="83"/>
                    <a:pt x="101" y="81"/>
                  </a:cubicBezTo>
                  <a:cubicBezTo>
                    <a:pt x="101" y="28"/>
                    <a:pt x="101" y="28"/>
                    <a:pt x="101" y="28"/>
                  </a:cubicBezTo>
                  <a:cubicBezTo>
                    <a:pt x="101" y="26"/>
                    <a:pt x="99" y="24"/>
                    <a:pt x="97" y="24"/>
                  </a:cubicBezTo>
                  <a:lnTo>
                    <a:pt x="91" y="24"/>
                  </a:lnTo>
                  <a:close/>
                  <a:moveTo>
                    <a:pt x="17" y="40"/>
                  </a:moveTo>
                  <a:cubicBezTo>
                    <a:pt x="43" y="35"/>
                    <a:pt x="66" y="26"/>
                    <a:pt x="88" y="13"/>
                  </a:cubicBezTo>
                  <a:cubicBezTo>
                    <a:pt x="90" y="17"/>
                    <a:pt x="90" y="17"/>
                    <a:pt x="90" y="17"/>
                  </a:cubicBezTo>
                  <a:cubicBezTo>
                    <a:pt x="97" y="5"/>
                    <a:pt x="97" y="5"/>
                    <a:pt x="97" y="5"/>
                  </a:cubicBezTo>
                  <a:cubicBezTo>
                    <a:pt x="83" y="5"/>
                    <a:pt x="83" y="5"/>
                    <a:pt x="83" y="5"/>
                  </a:cubicBezTo>
                  <a:cubicBezTo>
                    <a:pt x="85" y="9"/>
                    <a:pt x="85" y="9"/>
                    <a:pt x="85" y="9"/>
                  </a:cubicBezTo>
                  <a:cubicBezTo>
                    <a:pt x="64" y="21"/>
                    <a:pt x="41" y="30"/>
                    <a:pt x="17" y="34"/>
                  </a:cubicBezTo>
                  <a:lnTo>
                    <a:pt x="17" y="40"/>
                  </a:lnTo>
                  <a:close/>
                  <a:moveTo>
                    <a:pt x="118" y="92"/>
                  </a:moveTo>
                  <a:cubicBezTo>
                    <a:pt x="106" y="85"/>
                    <a:pt x="106" y="85"/>
                    <a:pt x="106" y="85"/>
                  </a:cubicBezTo>
                  <a:cubicBezTo>
                    <a:pt x="106" y="89"/>
                    <a:pt x="106" y="89"/>
                    <a:pt x="106" y="89"/>
                  </a:cubicBezTo>
                  <a:cubicBezTo>
                    <a:pt x="9" y="89"/>
                    <a:pt x="9" y="89"/>
                    <a:pt x="9" y="89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89"/>
                    <a:pt x="4" y="89"/>
                    <a:pt x="4" y="89"/>
                  </a:cubicBezTo>
                  <a:cubicBezTo>
                    <a:pt x="4" y="92"/>
                    <a:pt x="4" y="92"/>
                    <a:pt x="4" y="92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106" y="95"/>
                    <a:pt x="106" y="95"/>
                    <a:pt x="106" y="95"/>
                  </a:cubicBezTo>
                  <a:cubicBezTo>
                    <a:pt x="106" y="99"/>
                    <a:pt x="106" y="99"/>
                    <a:pt x="106" y="99"/>
                  </a:cubicBezTo>
                  <a:lnTo>
                    <a:pt x="118" y="9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1500"/>
            </a:p>
          </p:txBody>
        </p:sp>
      </p:grpSp>
      <p:grpSp>
        <p:nvGrpSpPr>
          <p:cNvPr id="18" name="Group 17">
            <a:extLst>
              <a:ext uri="{FF2B5EF4-FFF2-40B4-BE49-F238E27FC236}">
                <a16:creationId xmlns:a16="http://schemas.microsoft.com/office/drawing/2014/main" id="{B34B4095-7A7C-5763-7275-20F4E8985D4B}"/>
              </a:ext>
            </a:extLst>
          </p:cNvPr>
          <p:cNvGrpSpPr/>
          <p:nvPr/>
        </p:nvGrpSpPr>
        <p:grpSpPr>
          <a:xfrm>
            <a:off x="294461" y="1528736"/>
            <a:ext cx="495994" cy="496886"/>
            <a:chOff x="853011" y="1951685"/>
            <a:chExt cx="595193" cy="596263"/>
          </a:xfrm>
        </p:grpSpPr>
        <p:sp>
          <p:nvSpPr>
            <p:cNvPr id="19" name="Oval 31">
              <a:extLst>
                <a:ext uri="{FF2B5EF4-FFF2-40B4-BE49-F238E27FC236}">
                  <a16:creationId xmlns:a16="http://schemas.microsoft.com/office/drawing/2014/main" id="{A1543B86-C629-B861-B5A9-E922D01C93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3011" y="1951685"/>
              <a:ext cx="595193" cy="596263"/>
            </a:xfrm>
            <a:prstGeom prst="ellipse">
              <a:avLst/>
            </a:prstGeom>
            <a:solidFill>
              <a:srgbClr val="34B2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endParaRPr lang="en-US" altLang="en-US" sz="1500"/>
            </a:p>
          </p:txBody>
        </p:sp>
        <p:sp>
          <p:nvSpPr>
            <p:cNvPr id="20" name="Freeform 55">
              <a:extLst>
                <a:ext uri="{FF2B5EF4-FFF2-40B4-BE49-F238E27FC236}">
                  <a16:creationId xmlns:a16="http://schemas.microsoft.com/office/drawing/2014/main" id="{B1794D89-5B6D-661C-932A-94A7DDC80AC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13495" y="2104059"/>
              <a:ext cx="485524" cy="255013"/>
            </a:xfrm>
            <a:custGeom>
              <a:avLst/>
              <a:gdLst>
                <a:gd name="T0" fmla="*/ 2147483646 w 183"/>
                <a:gd name="T1" fmla="*/ 2147483646 h 95"/>
                <a:gd name="T2" fmla="*/ 2147483646 w 183"/>
                <a:gd name="T3" fmla="*/ 2147483646 h 95"/>
                <a:gd name="T4" fmla="*/ 2147483646 w 183"/>
                <a:gd name="T5" fmla="*/ 2147483646 h 95"/>
                <a:gd name="T6" fmla="*/ 2147483646 w 183"/>
                <a:gd name="T7" fmla="*/ 2147483646 h 95"/>
                <a:gd name="T8" fmla="*/ 2147483646 w 183"/>
                <a:gd name="T9" fmla="*/ 2147483646 h 95"/>
                <a:gd name="T10" fmla="*/ 2147483646 w 183"/>
                <a:gd name="T11" fmla="*/ 2147483646 h 95"/>
                <a:gd name="T12" fmla="*/ 2147483646 w 183"/>
                <a:gd name="T13" fmla="*/ 2147483646 h 95"/>
                <a:gd name="T14" fmla="*/ 2147483646 w 183"/>
                <a:gd name="T15" fmla="*/ 2147483646 h 95"/>
                <a:gd name="T16" fmla="*/ 2147483646 w 183"/>
                <a:gd name="T17" fmla="*/ 2147483646 h 95"/>
                <a:gd name="T18" fmla="*/ 2147483646 w 183"/>
                <a:gd name="T19" fmla="*/ 2147483646 h 95"/>
                <a:gd name="T20" fmla="*/ 2147483646 w 183"/>
                <a:gd name="T21" fmla="*/ 0 h 95"/>
                <a:gd name="T22" fmla="*/ 2147483646 w 183"/>
                <a:gd name="T23" fmla="*/ 0 h 95"/>
                <a:gd name="T24" fmla="*/ 2147483646 w 183"/>
                <a:gd name="T25" fmla="*/ 0 h 95"/>
                <a:gd name="T26" fmla="*/ 2147483646 w 183"/>
                <a:gd name="T27" fmla="*/ 2147483646 h 95"/>
                <a:gd name="T28" fmla="*/ 2147483646 w 183"/>
                <a:gd name="T29" fmla="*/ 2147483646 h 95"/>
                <a:gd name="T30" fmla="*/ 2147483646 w 183"/>
                <a:gd name="T31" fmla="*/ 2147483646 h 95"/>
                <a:gd name="T32" fmla="*/ 2147483646 w 183"/>
                <a:gd name="T33" fmla="*/ 2147483646 h 95"/>
                <a:gd name="T34" fmla="*/ 2147483646 w 183"/>
                <a:gd name="T35" fmla="*/ 2147483646 h 95"/>
                <a:gd name="T36" fmla="*/ 2147483646 w 183"/>
                <a:gd name="T37" fmla="*/ 2147483646 h 95"/>
                <a:gd name="T38" fmla="*/ 2147483646 w 183"/>
                <a:gd name="T39" fmla="*/ 2147483646 h 95"/>
                <a:gd name="T40" fmla="*/ 2147483646 w 183"/>
                <a:gd name="T41" fmla="*/ 2147483646 h 95"/>
                <a:gd name="T42" fmla="*/ 2147483646 w 183"/>
                <a:gd name="T43" fmla="*/ 2147483646 h 95"/>
                <a:gd name="T44" fmla="*/ 2147483646 w 183"/>
                <a:gd name="T45" fmla="*/ 2147483646 h 95"/>
                <a:gd name="T46" fmla="*/ 2147483646 w 183"/>
                <a:gd name="T47" fmla="*/ 2147483646 h 95"/>
                <a:gd name="T48" fmla="*/ 2147483646 w 183"/>
                <a:gd name="T49" fmla="*/ 2147483646 h 95"/>
                <a:gd name="T50" fmla="*/ 2147483646 w 183"/>
                <a:gd name="T51" fmla="*/ 2147483646 h 95"/>
                <a:gd name="T52" fmla="*/ 2147483646 w 183"/>
                <a:gd name="T53" fmla="*/ 2147483646 h 95"/>
                <a:gd name="T54" fmla="*/ 2147483646 w 183"/>
                <a:gd name="T55" fmla="*/ 2147483646 h 95"/>
                <a:gd name="T56" fmla="*/ 2147483646 w 183"/>
                <a:gd name="T57" fmla="*/ 2147483646 h 95"/>
                <a:gd name="T58" fmla="*/ 2147483646 w 183"/>
                <a:gd name="T59" fmla="*/ 2147483646 h 95"/>
                <a:gd name="T60" fmla="*/ 2147483646 w 183"/>
                <a:gd name="T61" fmla="*/ 2147483646 h 95"/>
                <a:gd name="T62" fmla="*/ 2147483646 w 183"/>
                <a:gd name="T63" fmla="*/ 2147483646 h 95"/>
                <a:gd name="T64" fmla="*/ 2147483646 w 183"/>
                <a:gd name="T65" fmla="*/ 2147483646 h 95"/>
                <a:gd name="T66" fmla="*/ 2147483646 w 183"/>
                <a:gd name="T67" fmla="*/ 2147483646 h 95"/>
                <a:gd name="T68" fmla="*/ 2147483646 w 183"/>
                <a:gd name="T69" fmla="*/ 2147483646 h 95"/>
                <a:gd name="T70" fmla="*/ 2147483646 w 183"/>
                <a:gd name="T71" fmla="*/ 2147483646 h 95"/>
                <a:gd name="T72" fmla="*/ 2147483646 w 183"/>
                <a:gd name="T73" fmla="*/ 2147483646 h 95"/>
                <a:gd name="T74" fmla="*/ 2147483646 w 183"/>
                <a:gd name="T75" fmla="*/ 2147483646 h 95"/>
                <a:gd name="T76" fmla="*/ 2147483646 w 183"/>
                <a:gd name="T77" fmla="*/ 2147483646 h 95"/>
                <a:gd name="T78" fmla="*/ 2147483646 w 183"/>
                <a:gd name="T79" fmla="*/ 2147483646 h 95"/>
                <a:gd name="T80" fmla="*/ 2147483646 w 183"/>
                <a:gd name="T81" fmla="*/ 2147483646 h 95"/>
                <a:gd name="T82" fmla="*/ 2147483646 w 183"/>
                <a:gd name="T83" fmla="*/ 2147483646 h 95"/>
                <a:gd name="T84" fmla="*/ 2147483646 w 183"/>
                <a:gd name="T85" fmla="*/ 2147483646 h 95"/>
                <a:gd name="T86" fmla="*/ 2147483646 w 183"/>
                <a:gd name="T87" fmla="*/ 2147483646 h 95"/>
                <a:gd name="T88" fmla="*/ 2147483646 w 183"/>
                <a:gd name="T89" fmla="*/ 2147483646 h 95"/>
                <a:gd name="T90" fmla="*/ 2147483646 w 183"/>
                <a:gd name="T91" fmla="*/ 2147483646 h 95"/>
                <a:gd name="T92" fmla="*/ 2147483646 w 183"/>
                <a:gd name="T93" fmla="*/ 2147483646 h 95"/>
                <a:gd name="T94" fmla="*/ 2147483646 w 183"/>
                <a:gd name="T95" fmla="*/ 2147483646 h 95"/>
                <a:gd name="T96" fmla="*/ 2147483646 w 183"/>
                <a:gd name="T97" fmla="*/ 2147483646 h 95"/>
                <a:gd name="T98" fmla="*/ 2147483646 w 183"/>
                <a:gd name="T99" fmla="*/ 2147483646 h 95"/>
                <a:gd name="T100" fmla="*/ 2147483646 w 183"/>
                <a:gd name="T101" fmla="*/ 2147483646 h 95"/>
                <a:gd name="T102" fmla="*/ 2147483646 w 183"/>
                <a:gd name="T103" fmla="*/ 2147483646 h 95"/>
                <a:gd name="T104" fmla="*/ 2147483646 w 183"/>
                <a:gd name="T105" fmla="*/ 2147483646 h 95"/>
                <a:gd name="T106" fmla="*/ 2147483646 w 183"/>
                <a:gd name="T107" fmla="*/ 2147483646 h 95"/>
                <a:gd name="T108" fmla="*/ 2147483646 w 183"/>
                <a:gd name="T109" fmla="*/ 2147483646 h 95"/>
                <a:gd name="T110" fmla="*/ 2147483646 w 183"/>
                <a:gd name="T111" fmla="*/ 2147483646 h 95"/>
                <a:gd name="T112" fmla="*/ 2147483646 w 183"/>
                <a:gd name="T113" fmla="*/ 2147483646 h 95"/>
                <a:gd name="T114" fmla="*/ 2147483646 w 183"/>
                <a:gd name="T115" fmla="*/ 2147483646 h 95"/>
                <a:gd name="T116" fmla="*/ 2147483646 w 183"/>
                <a:gd name="T117" fmla="*/ 2147483646 h 95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183" h="95">
                  <a:moveTo>
                    <a:pt x="132" y="89"/>
                  </a:moveTo>
                  <a:cubicBezTo>
                    <a:pt x="129" y="90"/>
                    <a:pt x="126" y="91"/>
                    <a:pt x="123" y="92"/>
                  </a:cubicBezTo>
                  <a:cubicBezTo>
                    <a:pt x="114" y="94"/>
                    <a:pt x="105" y="95"/>
                    <a:pt x="93" y="95"/>
                  </a:cubicBezTo>
                  <a:cubicBezTo>
                    <a:pt x="82" y="95"/>
                    <a:pt x="72" y="94"/>
                    <a:pt x="63" y="92"/>
                  </a:cubicBezTo>
                  <a:cubicBezTo>
                    <a:pt x="60" y="91"/>
                    <a:pt x="58" y="90"/>
                    <a:pt x="55" y="89"/>
                  </a:cubicBezTo>
                  <a:cubicBezTo>
                    <a:pt x="47" y="86"/>
                    <a:pt x="47" y="79"/>
                    <a:pt x="52" y="75"/>
                  </a:cubicBezTo>
                  <a:cubicBezTo>
                    <a:pt x="56" y="70"/>
                    <a:pt x="62" y="66"/>
                    <a:pt x="68" y="64"/>
                  </a:cubicBezTo>
                  <a:cubicBezTo>
                    <a:pt x="71" y="62"/>
                    <a:pt x="74" y="61"/>
                    <a:pt x="77" y="60"/>
                  </a:cubicBezTo>
                  <a:cubicBezTo>
                    <a:pt x="82" y="58"/>
                    <a:pt x="84" y="53"/>
                    <a:pt x="80" y="49"/>
                  </a:cubicBezTo>
                  <a:cubicBezTo>
                    <a:pt x="72" y="41"/>
                    <a:pt x="69" y="31"/>
                    <a:pt x="69" y="20"/>
                  </a:cubicBezTo>
                  <a:cubicBezTo>
                    <a:pt x="70" y="9"/>
                    <a:pt x="76" y="3"/>
                    <a:pt x="87" y="0"/>
                  </a:cubicBezTo>
                  <a:cubicBezTo>
                    <a:pt x="89" y="0"/>
                    <a:pt x="91" y="0"/>
                    <a:pt x="93" y="0"/>
                  </a:cubicBezTo>
                  <a:cubicBezTo>
                    <a:pt x="95" y="0"/>
                    <a:pt x="98" y="0"/>
                    <a:pt x="100" y="0"/>
                  </a:cubicBezTo>
                  <a:cubicBezTo>
                    <a:pt x="110" y="3"/>
                    <a:pt x="117" y="9"/>
                    <a:pt x="117" y="20"/>
                  </a:cubicBezTo>
                  <a:cubicBezTo>
                    <a:pt x="118" y="31"/>
                    <a:pt x="115" y="41"/>
                    <a:pt x="107" y="49"/>
                  </a:cubicBezTo>
                  <a:cubicBezTo>
                    <a:pt x="103" y="53"/>
                    <a:pt x="104" y="58"/>
                    <a:pt x="110" y="60"/>
                  </a:cubicBezTo>
                  <a:cubicBezTo>
                    <a:pt x="113" y="61"/>
                    <a:pt x="115" y="62"/>
                    <a:pt x="118" y="64"/>
                  </a:cubicBezTo>
                  <a:cubicBezTo>
                    <a:pt x="124" y="66"/>
                    <a:pt x="130" y="70"/>
                    <a:pt x="135" y="75"/>
                  </a:cubicBezTo>
                  <a:cubicBezTo>
                    <a:pt x="138" y="78"/>
                    <a:pt x="139" y="86"/>
                    <a:pt x="132" y="89"/>
                  </a:cubicBezTo>
                  <a:close/>
                  <a:moveTo>
                    <a:pt x="180" y="81"/>
                  </a:moveTo>
                  <a:cubicBezTo>
                    <a:pt x="176" y="77"/>
                    <a:pt x="172" y="75"/>
                    <a:pt x="168" y="73"/>
                  </a:cubicBezTo>
                  <a:cubicBezTo>
                    <a:pt x="166" y="72"/>
                    <a:pt x="164" y="71"/>
                    <a:pt x="162" y="71"/>
                  </a:cubicBezTo>
                  <a:cubicBezTo>
                    <a:pt x="158" y="69"/>
                    <a:pt x="157" y="66"/>
                    <a:pt x="160" y="63"/>
                  </a:cubicBezTo>
                  <a:cubicBezTo>
                    <a:pt x="165" y="57"/>
                    <a:pt x="167" y="51"/>
                    <a:pt x="167" y="43"/>
                  </a:cubicBezTo>
                  <a:cubicBezTo>
                    <a:pt x="167" y="35"/>
                    <a:pt x="162" y="31"/>
                    <a:pt x="155" y="29"/>
                  </a:cubicBezTo>
                  <a:cubicBezTo>
                    <a:pt x="153" y="29"/>
                    <a:pt x="152" y="29"/>
                    <a:pt x="150" y="29"/>
                  </a:cubicBezTo>
                  <a:cubicBezTo>
                    <a:pt x="149" y="29"/>
                    <a:pt x="147" y="29"/>
                    <a:pt x="146" y="29"/>
                  </a:cubicBezTo>
                  <a:cubicBezTo>
                    <a:pt x="139" y="31"/>
                    <a:pt x="134" y="35"/>
                    <a:pt x="134" y="43"/>
                  </a:cubicBezTo>
                  <a:cubicBezTo>
                    <a:pt x="133" y="51"/>
                    <a:pt x="135" y="57"/>
                    <a:pt x="141" y="63"/>
                  </a:cubicBezTo>
                  <a:cubicBezTo>
                    <a:pt x="144" y="66"/>
                    <a:pt x="143" y="69"/>
                    <a:pt x="139" y="71"/>
                  </a:cubicBezTo>
                  <a:cubicBezTo>
                    <a:pt x="139" y="71"/>
                    <a:pt x="139" y="71"/>
                    <a:pt x="139" y="71"/>
                  </a:cubicBezTo>
                  <a:cubicBezTo>
                    <a:pt x="139" y="71"/>
                    <a:pt x="140" y="72"/>
                    <a:pt x="140" y="72"/>
                  </a:cubicBezTo>
                  <a:cubicBezTo>
                    <a:pt x="143" y="75"/>
                    <a:pt x="144" y="79"/>
                    <a:pt x="143" y="83"/>
                  </a:cubicBezTo>
                  <a:cubicBezTo>
                    <a:pt x="143" y="87"/>
                    <a:pt x="140" y="90"/>
                    <a:pt x="136" y="92"/>
                  </a:cubicBezTo>
                  <a:cubicBezTo>
                    <a:pt x="135" y="93"/>
                    <a:pt x="134" y="93"/>
                    <a:pt x="133" y="94"/>
                  </a:cubicBezTo>
                  <a:cubicBezTo>
                    <a:pt x="138" y="94"/>
                    <a:pt x="144" y="95"/>
                    <a:pt x="150" y="95"/>
                  </a:cubicBezTo>
                  <a:cubicBezTo>
                    <a:pt x="159" y="95"/>
                    <a:pt x="165" y="94"/>
                    <a:pt x="171" y="93"/>
                  </a:cubicBezTo>
                  <a:cubicBezTo>
                    <a:pt x="173" y="92"/>
                    <a:pt x="175" y="92"/>
                    <a:pt x="177" y="91"/>
                  </a:cubicBezTo>
                  <a:cubicBezTo>
                    <a:pt x="183" y="88"/>
                    <a:pt x="182" y="83"/>
                    <a:pt x="180" y="81"/>
                  </a:cubicBezTo>
                  <a:close/>
                  <a:moveTo>
                    <a:pt x="43" y="83"/>
                  </a:moveTo>
                  <a:cubicBezTo>
                    <a:pt x="42" y="79"/>
                    <a:pt x="43" y="75"/>
                    <a:pt x="46" y="72"/>
                  </a:cubicBezTo>
                  <a:cubicBezTo>
                    <a:pt x="48" y="71"/>
                    <a:pt x="49" y="70"/>
                    <a:pt x="50" y="69"/>
                  </a:cubicBezTo>
                  <a:cubicBezTo>
                    <a:pt x="49" y="69"/>
                    <a:pt x="49" y="68"/>
                    <a:pt x="48" y="68"/>
                  </a:cubicBezTo>
                  <a:cubicBezTo>
                    <a:pt x="44" y="67"/>
                    <a:pt x="43" y="62"/>
                    <a:pt x="46" y="59"/>
                  </a:cubicBezTo>
                  <a:cubicBezTo>
                    <a:pt x="52" y="53"/>
                    <a:pt x="54" y="46"/>
                    <a:pt x="54" y="37"/>
                  </a:cubicBezTo>
                  <a:cubicBezTo>
                    <a:pt x="53" y="29"/>
                    <a:pt x="48" y="24"/>
                    <a:pt x="40" y="22"/>
                  </a:cubicBezTo>
                  <a:cubicBezTo>
                    <a:pt x="39" y="22"/>
                    <a:pt x="37" y="22"/>
                    <a:pt x="35" y="21"/>
                  </a:cubicBezTo>
                  <a:cubicBezTo>
                    <a:pt x="34" y="22"/>
                    <a:pt x="32" y="22"/>
                    <a:pt x="30" y="22"/>
                  </a:cubicBezTo>
                  <a:cubicBezTo>
                    <a:pt x="22" y="24"/>
                    <a:pt x="17" y="29"/>
                    <a:pt x="17" y="37"/>
                  </a:cubicBezTo>
                  <a:cubicBezTo>
                    <a:pt x="16" y="46"/>
                    <a:pt x="19" y="53"/>
                    <a:pt x="25" y="59"/>
                  </a:cubicBezTo>
                  <a:cubicBezTo>
                    <a:pt x="28" y="62"/>
                    <a:pt x="27" y="67"/>
                    <a:pt x="23" y="68"/>
                  </a:cubicBezTo>
                  <a:cubicBezTo>
                    <a:pt x="20" y="69"/>
                    <a:pt x="18" y="70"/>
                    <a:pt x="16" y="71"/>
                  </a:cubicBezTo>
                  <a:cubicBezTo>
                    <a:pt x="11" y="73"/>
                    <a:pt x="7" y="76"/>
                    <a:pt x="3" y="79"/>
                  </a:cubicBezTo>
                  <a:cubicBezTo>
                    <a:pt x="0" y="83"/>
                    <a:pt x="0" y="88"/>
                    <a:pt x="6" y="91"/>
                  </a:cubicBezTo>
                  <a:cubicBezTo>
                    <a:pt x="8" y="91"/>
                    <a:pt x="10" y="92"/>
                    <a:pt x="12" y="93"/>
                  </a:cubicBezTo>
                  <a:cubicBezTo>
                    <a:pt x="19" y="94"/>
                    <a:pt x="26" y="95"/>
                    <a:pt x="35" y="95"/>
                  </a:cubicBezTo>
                  <a:cubicBezTo>
                    <a:pt x="42" y="95"/>
                    <a:pt x="48" y="94"/>
                    <a:pt x="54" y="94"/>
                  </a:cubicBezTo>
                  <a:cubicBezTo>
                    <a:pt x="53" y="93"/>
                    <a:pt x="52" y="93"/>
                    <a:pt x="51" y="92"/>
                  </a:cubicBezTo>
                  <a:cubicBezTo>
                    <a:pt x="46" y="90"/>
                    <a:pt x="43" y="87"/>
                    <a:pt x="43" y="8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76197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500" kern="0">
                <a:solidFill>
                  <a:prstClr val="black"/>
                </a:solidFill>
              </a:endParaRPr>
            </a:p>
          </p:txBody>
        </p:sp>
      </p:grpSp>
      <p:grpSp>
        <p:nvGrpSpPr>
          <p:cNvPr id="21" name="Group 20">
            <a:extLst>
              <a:ext uri="{FF2B5EF4-FFF2-40B4-BE49-F238E27FC236}">
                <a16:creationId xmlns:a16="http://schemas.microsoft.com/office/drawing/2014/main" id="{E4617DFD-357A-7CF8-2936-8D663A0B6E27}"/>
              </a:ext>
            </a:extLst>
          </p:cNvPr>
          <p:cNvGrpSpPr/>
          <p:nvPr/>
        </p:nvGrpSpPr>
        <p:grpSpPr>
          <a:xfrm>
            <a:off x="294460" y="2163876"/>
            <a:ext cx="496887" cy="495994"/>
            <a:chOff x="813595" y="2272437"/>
            <a:chExt cx="596264" cy="595193"/>
          </a:xfrm>
        </p:grpSpPr>
        <p:sp>
          <p:nvSpPr>
            <p:cNvPr id="22" name="Oval 30">
              <a:extLst>
                <a:ext uri="{FF2B5EF4-FFF2-40B4-BE49-F238E27FC236}">
                  <a16:creationId xmlns:a16="http://schemas.microsoft.com/office/drawing/2014/main" id="{195AD7B1-F306-A0EF-69A3-980AA45771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3595" y="2272437"/>
              <a:ext cx="596264" cy="595193"/>
            </a:xfrm>
            <a:prstGeom prst="ellipse">
              <a:avLst/>
            </a:prstGeom>
            <a:solidFill>
              <a:srgbClr val="64D1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endParaRPr lang="en-US" altLang="en-US" sz="1500"/>
            </a:p>
          </p:txBody>
        </p:sp>
        <p:sp>
          <p:nvSpPr>
            <p:cNvPr id="23" name="Freeform 37">
              <a:extLst>
                <a:ext uri="{FF2B5EF4-FFF2-40B4-BE49-F238E27FC236}">
                  <a16:creationId xmlns:a16="http://schemas.microsoft.com/office/drawing/2014/main" id="{A1A05605-4D0D-5280-EAE9-ABC2B675DD6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50618" y="2409550"/>
              <a:ext cx="355403" cy="297597"/>
            </a:xfrm>
            <a:custGeom>
              <a:avLst/>
              <a:gdLst>
                <a:gd name="T0" fmla="*/ 71464 w 118"/>
                <a:gd name="T1" fmla="*/ 361084 h 99"/>
                <a:gd name="T2" fmla="*/ 71464 w 118"/>
                <a:gd name="T3" fmla="*/ 240723 h 99"/>
                <a:gd name="T4" fmla="*/ 84864 w 118"/>
                <a:gd name="T5" fmla="*/ 222891 h 99"/>
                <a:gd name="T6" fmla="*/ 116130 w 118"/>
                <a:gd name="T7" fmla="*/ 222891 h 99"/>
                <a:gd name="T8" fmla="*/ 133996 w 118"/>
                <a:gd name="T9" fmla="*/ 240723 h 99"/>
                <a:gd name="T10" fmla="*/ 133996 w 118"/>
                <a:gd name="T11" fmla="*/ 361084 h 99"/>
                <a:gd name="T12" fmla="*/ 116130 w 118"/>
                <a:gd name="T13" fmla="*/ 378915 h 99"/>
                <a:gd name="T14" fmla="*/ 84864 w 118"/>
                <a:gd name="T15" fmla="*/ 378915 h 99"/>
                <a:gd name="T16" fmla="*/ 71464 w 118"/>
                <a:gd name="T17" fmla="*/ 361084 h 99"/>
                <a:gd name="T18" fmla="*/ 192061 w 118"/>
                <a:gd name="T19" fmla="*/ 182771 h 99"/>
                <a:gd name="T20" fmla="*/ 174194 w 118"/>
                <a:gd name="T21" fmla="*/ 196144 h 99"/>
                <a:gd name="T22" fmla="*/ 174194 w 118"/>
                <a:gd name="T23" fmla="*/ 361084 h 99"/>
                <a:gd name="T24" fmla="*/ 192061 w 118"/>
                <a:gd name="T25" fmla="*/ 378915 h 99"/>
                <a:gd name="T26" fmla="*/ 223326 w 118"/>
                <a:gd name="T27" fmla="*/ 378915 h 99"/>
                <a:gd name="T28" fmla="*/ 241192 w 118"/>
                <a:gd name="T29" fmla="*/ 361084 h 99"/>
                <a:gd name="T30" fmla="*/ 241192 w 118"/>
                <a:gd name="T31" fmla="*/ 196144 h 99"/>
                <a:gd name="T32" fmla="*/ 223326 w 118"/>
                <a:gd name="T33" fmla="*/ 182771 h 99"/>
                <a:gd name="T34" fmla="*/ 192061 w 118"/>
                <a:gd name="T35" fmla="*/ 182771 h 99"/>
                <a:gd name="T36" fmla="*/ 299257 w 118"/>
                <a:gd name="T37" fmla="*/ 142651 h 99"/>
                <a:gd name="T38" fmla="*/ 281391 w 118"/>
                <a:gd name="T39" fmla="*/ 160482 h 99"/>
                <a:gd name="T40" fmla="*/ 281391 w 118"/>
                <a:gd name="T41" fmla="*/ 361084 h 99"/>
                <a:gd name="T42" fmla="*/ 299257 w 118"/>
                <a:gd name="T43" fmla="*/ 378915 h 99"/>
                <a:gd name="T44" fmla="*/ 326056 w 118"/>
                <a:gd name="T45" fmla="*/ 378915 h 99"/>
                <a:gd name="T46" fmla="*/ 343922 w 118"/>
                <a:gd name="T47" fmla="*/ 361084 h 99"/>
                <a:gd name="T48" fmla="*/ 343922 w 118"/>
                <a:gd name="T49" fmla="*/ 160482 h 99"/>
                <a:gd name="T50" fmla="*/ 326056 w 118"/>
                <a:gd name="T51" fmla="*/ 142651 h 99"/>
                <a:gd name="T52" fmla="*/ 299257 w 118"/>
                <a:gd name="T53" fmla="*/ 142651 h 99"/>
                <a:gd name="T54" fmla="*/ 406454 w 118"/>
                <a:gd name="T55" fmla="*/ 106988 h 99"/>
                <a:gd name="T56" fmla="*/ 388588 w 118"/>
                <a:gd name="T57" fmla="*/ 124819 h 99"/>
                <a:gd name="T58" fmla="*/ 388588 w 118"/>
                <a:gd name="T59" fmla="*/ 361084 h 99"/>
                <a:gd name="T60" fmla="*/ 406454 w 118"/>
                <a:gd name="T61" fmla="*/ 378915 h 99"/>
                <a:gd name="T62" fmla="*/ 433253 w 118"/>
                <a:gd name="T63" fmla="*/ 378915 h 99"/>
                <a:gd name="T64" fmla="*/ 451119 w 118"/>
                <a:gd name="T65" fmla="*/ 361084 h 99"/>
                <a:gd name="T66" fmla="*/ 451119 w 118"/>
                <a:gd name="T67" fmla="*/ 124819 h 99"/>
                <a:gd name="T68" fmla="*/ 433253 w 118"/>
                <a:gd name="T69" fmla="*/ 106988 h 99"/>
                <a:gd name="T70" fmla="*/ 406454 w 118"/>
                <a:gd name="T71" fmla="*/ 106988 h 99"/>
                <a:gd name="T72" fmla="*/ 75931 w 118"/>
                <a:gd name="T73" fmla="*/ 178313 h 99"/>
                <a:gd name="T74" fmla="*/ 393054 w 118"/>
                <a:gd name="T75" fmla="*/ 57952 h 99"/>
                <a:gd name="T76" fmla="*/ 401987 w 118"/>
                <a:gd name="T77" fmla="*/ 75783 h 99"/>
                <a:gd name="T78" fmla="*/ 433253 w 118"/>
                <a:gd name="T79" fmla="*/ 22289 h 99"/>
                <a:gd name="T80" fmla="*/ 370722 w 118"/>
                <a:gd name="T81" fmla="*/ 22289 h 99"/>
                <a:gd name="T82" fmla="*/ 379655 w 118"/>
                <a:gd name="T83" fmla="*/ 40120 h 99"/>
                <a:gd name="T84" fmla="*/ 75931 w 118"/>
                <a:gd name="T85" fmla="*/ 151566 h 99"/>
                <a:gd name="T86" fmla="*/ 75931 w 118"/>
                <a:gd name="T87" fmla="*/ 178313 h 99"/>
                <a:gd name="T88" fmla="*/ 527050 w 118"/>
                <a:gd name="T89" fmla="*/ 410120 h 99"/>
                <a:gd name="T90" fmla="*/ 473452 w 118"/>
                <a:gd name="T91" fmla="*/ 378915 h 99"/>
                <a:gd name="T92" fmla="*/ 473452 w 118"/>
                <a:gd name="T93" fmla="*/ 396747 h 99"/>
                <a:gd name="T94" fmla="*/ 40199 w 118"/>
                <a:gd name="T95" fmla="*/ 396747 h 99"/>
                <a:gd name="T96" fmla="*/ 40199 w 118"/>
                <a:gd name="T97" fmla="*/ 53494 h 99"/>
                <a:gd name="T98" fmla="*/ 62531 w 118"/>
                <a:gd name="T99" fmla="*/ 53494 h 99"/>
                <a:gd name="T100" fmla="*/ 31266 w 118"/>
                <a:gd name="T101" fmla="*/ 0 h 99"/>
                <a:gd name="T102" fmla="*/ 0 w 118"/>
                <a:gd name="T103" fmla="*/ 53494 h 99"/>
                <a:gd name="T104" fmla="*/ 17866 w 118"/>
                <a:gd name="T105" fmla="*/ 53494 h 99"/>
                <a:gd name="T106" fmla="*/ 17866 w 118"/>
                <a:gd name="T107" fmla="*/ 396747 h 99"/>
                <a:gd name="T108" fmla="*/ 17866 w 118"/>
                <a:gd name="T109" fmla="*/ 410120 h 99"/>
                <a:gd name="T110" fmla="*/ 17866 w 118"/>
                <a:gd name="T111" fmla="*/ 423494 h 99"/>
                <a:gd name="T112" fmla="*/ 473452 w 118"/>
                <a:gd name="T113" fmla="*/ 423494 h 99"/>
                <a:gd name="T114" fmla="*/ 473452 w 118"/>
                <a:gd name="T115" fmla="*/ 441325 h 99"/>
                <a:gd name="T116" fmla="*/ 527050 w 118"/>
                <a:gd name="T117" fmla="*/ 410120 h 99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118" h="99">
                  <a:moveTo>
                    <a:pt x="16" y="81"/>
                  </a:moveTo>
                  <a:cubicBezTo>
                    <a:pt x="16" y="54"/>
                    <a:pt x="16" y="54"/>
                    <a:pt x="16" y="54"/>
                  </a:cubicBezTo>
                  <a:cubicBezTo>
                    <a:pt x="16" y="52"/>
                    <a:pt x="17" y="50"/>
                    <a:pt x="19" y="50"/>
                  </a:cubicBezTo>
                  <a:cubicBezTo>
                    <a:pt x="26" y="50"/>
                    <a:pt x="26" y="50"/>
                    <a:pt x="26" y="50"/>
                  </a:cubicBezTo>
                  <a:cubicBezTo>
                    <a:pt x="28" y="50"/>
                    <a:pt x="30" y="52"/>
                    <a:pt x="30" y="54"/>
                  </a:cubicBezTo>
                  <a:cubicBezTo>
                    <a:pt x="30" y="81"/>
                    <a:pt x="30" y="81"/>
                    <a:pt x="30" y="81"/>
                  </a:cubicBezTo>
                  <a:cubicBezTo>
                    <a:pt x="30" y="83"/>
                    <a:pt x="28" y="85"/>
                    <a:pt x="26" y="85"/>
                  </a:cubicBezTo>
                  <a:cubicBezTo>
                    <a:pt x="19" y="85"/>
                    <a:pt x="19" y="85"/>
                    <a:pt x="19" y="85"/>
                  </a:cubicBezTo>
                  <a:cubicBezTo>
                    <a:pt x="17" y="85"/>
                    <a:pt x="16" y="83"/>
                    <a:pt x="16" y="81"/>
                  </a:cubicBezTo>
                  <a:close/>
                  <a:moveTo>
                    <a:pt x="43" y="41"/>
                  </a:moveTo>
                  <a:cubicBezTo>
                    <a:pt x="41" y="41"/>
                    <a:pt x="39" y="42"/>
                    <a:pt x="39" y="44"/>
                  </a:cubicBezTo>
                  <a:cubicBezTo>
                    <a:pt x="39" y="81"/>
                    <a:pt x="39" y="81"/>
                    <a:pt x="39" y="81"/>
                  </a:cubicBezTo>
                  <a:cubicBezTo>
                    <a:pt x="39" y="83"/>
                    <a:pt x="41" y="85"/>
                    <a:pt x="43" y="85"/>
                  </a:cubicBezTo>
                  <a:cubicBezTo>
                    <a:pt x="50" y="85"/>
                    <a:pt x="50" y="85"/>
                    <a:pt x="50" y="85"/>
                  </a:cubicBezTo>
                  <a:cubicBezTo>
                    <a:pt x="52" y="85"/>
                    <a:pt x="54" y="83"/>
                    <a:pt x="54" y="81"/>
                  </a:cubicBezTo>
                  <a:cubicBezTo>
                    <a:pt x="54" y="44"/>
                    <a:pt x="54" y="44"/>
                    <a:pt x="54" y="44"/>
                  </a:cubicBezTo>
                  <a:cubicBezTo>
                    <a:pt x="54" y="42"/>
                    <a:pt x="52" y="41"/>
                    <a:pt x="50" y="41"/>
                  </a:cubicBezTo>
                  <a:lnTo>
                    <a:pt x="43" y="41"/>
                  </a:lnTo>
                  <a:close/>
                  <a:moveTo>
                    <a:pt x="67" y="32"/>
                  </a:moveTo>
                  <a:cubicBezTo>
                    <a:pt x="65" y="32"/>
                    <a:pt x="63" y="34"/>
                    <a:pt x="63" y="36"/>
                  </a:cubicBezTo>
                  <a:cubicBezTo>
                    <a:pt x="63" y="81"/>
                    <a:pt x="63" y="81"/>
                    <a:pt x="63" y="81"/>
                  </a:cubicBezTo>
                  <a:cubicBezTo>
                    <a:pt x="63" y="83"/>
                    <a:pt x="65" y="85"/>
                    <a:pt x="67" y="85"/>
                  </a:cubicBezTo>
                  <a:cubicBezTo>
                    <a:pt x="73" y="85"/>
                    <a:pt x="73" y="85"/>
                    <a:pt x="73" y="85"/>
                  </a:cubicBezTo>
                  <a:cubicBezTo>
                    <a:pt x="75" y="85"/>
                    <a:pt x="77" y="83"/>
                    <a:pt x="77" y="81"/>
                  </a:cubicBezTo>
                  <a:cubicBezTo>
                    <a:pt x="77" y="36"/>
                    <a:pt x="77" y="36"/>
                    <a:pt x="77" y="36"/>
                  </a:cubicBezTo>
                  <a:cubicBezTo>
                    <a:pt x="77" y="34"/>
                    <a:pt x="75" y="32"/>
                    <a:pt x="73" y="32"/>
                  </a:cubicBezTo>
                  <a:lnTo>
                    <a:pt x="67" y="32"/>
                  </a:lnTo>
                  <a:close/>
                  <a:moveTo>
                    <a:pt x="91" y="24"/>
                  </a:moveTo>
                  <a:cubicBezTo>
                    <a:pt x="88" y="24"/>
                    <a:pt x="87" y="26"/>
                    <a:pt x="87" y="28"/>
                  </a:cubicBezTo>
                  <a:cubicBezTo>
                    <a:pt x="87" y="81"/>
                    <a:pt x="87" y="81"/>
                    <a:pt x="87" y="81"/>
                  </a:cubicBezTo>
                  <a:cubicBezTo>
                    <a:pt x="87" y="83"/>
                    <a:pt x="88" y="85"/>
                    <a:pt x="91" y="85"/>
                  </a:cubicBezTo>
                  <a:cubicBezTo>
                    <a:pt x="97" y="85"/>
                    <a:pt x="97" y="85"/>
                    <a:pt x="97" y="85"/>
                  </a:cubicBezTo>
                  <a:cubicBezTo>
                    <a:pt x="99" y="85"/>
                    <a:pt x="101" y="83"/>
                    <a:pt x="101" y="81"/>
                  </a:cubicBezTo>
                  <a:cubicBezTo>
                    <a:pt x="101" y="28"/>
                    <a:pt x="101" y="28"/>
                    <a:pt x="101" y="28"/>
                  </a:cubicBezTo>
                  <a:cubicBezTo>
                    <a:pt x="101" y="26"/>
                    <a:pt x="99" y="24"/>
                    <a:pt x="97" y="24"/>
                  </a:cubicBezTo>
                  <a:lnTo>
                    <a:pt x="91" y="24"/>
                  </a:lnTo>
                  <a:close/>
                  <a:moveTo>
                    <a:pt x="17" y="40"/>
                  </a:moveTo>
                  <a:cubicBezTo>
                    <a:pt x="43" y="35"/>
                    <a:pt x="66" y="26"/>
                    <a:pt x="88" y="13"/>
                  </a:cubicBezTo>
                  <a:cubicBezTo>
                    <a:pt x="90" y="17"/>
                    <a:pt x="90" y="17"/>
                    <a:pt x="90" y="17"/>
                  </a:cubicBezTo>
                  <a:cubicBezTo>
                    <a:pt x="97" y="5"/>
                    <a:pt x="97" y="5"/>
                    <a:pt x="97" y="5"/>
                  </a:cubicBezTo>
                  <a:cubicBezTo>
                    <a:pt x="83" y="5"/>
                    <a:pt x="83" y="5"/>
                    <a:pt x="83" y="5"/>
                  </a:cubicBezTo>
                  <a:cubicBezTo>
                    <a:pt x="85" y="9"/>
                    <a:pt x="85" y="9"/>
                    <a:pt x="85" y="9"/>
                  </a:cubicBezTo>
                  <a:cubicBezTo>
                    <a:pt x="64" y="21"/>
                    <a:pt x="41" y="30"/>
                    <a:pt x="17" y="34"/>
                  </a:cubicBezTo>
                  <a:lnTo>
                    <a:pt x="17" y="40"/>
                  </a:lnTo>
                  <a:close/>
                  <a:moveTo>
                    <a:pt x="118" y="92"/>
                  </a:moveTo>
                  <a:cubicBezTo>
                    <a:pt x="106" y="85"/>
                    <a:pt x="106" y="85"/>
                    <a:pt x="106" y="85"/>
                  </a:cubicBezTo>
                  <a:cubicBezTo>
                    <a:pt x="106" y="89"/>
                    <a:pt x="106" y="89"/>
                    <a:pt x="106" y="89"/>
                  </a:cubicBezTo>
                  <a:cubicBezTo>
                    <a:pt x="9" y="89"/>
                    <a:pt x="9" y="89"/>
                    <a:pt x="9" y="89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89"/>
                    <a:pt x="4" y="89"/>
                    <a:pt x="4" y="89"/>
                  </a:cubicBezTo>
                  <a:cubicBezTo>
                    <a:pt x="4" y="92"/>
                    <a:pt x="4" y="92"/>
                    <a:pt x="4" y="92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106" y="95"/>
                    <a:pt x="106" y="95"/>
                    <a:pt x="106" y="95"/>
                  </a:cubicBezTo>
                  <a:cubicBezTo>
                    <a:pt x="106" y="99"/>
                    <a:pt x="106" y="99"/>
                    <a:pt x="106" y="99"/>
                  </a:cubicBezTo>
                  <a:lnTo>
                    <a:pt x="118" y="9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1500"/>
            </a:p>
          </p:txBody>
        </p:sp>
      </p:grpSp>
      <p:sp>
        <p:nvSpPr>
          <p:cNvPr id="30" name="Freeform 12">
            <a:extLst>
              <a:ext uri="{FF2B5EF4-FFF2-40B4-BE49-F238E27FC236}">
                <a16:creationId xmlns:a16="http://schemas.microsoft.com/office/drawing/2014/main" id="{6D192E5E-12C1-6594-1C27-3B78B46BA2FE}"/>
              </a:ext>
            </a:extLst>
          </p:cNvPr>
          <p:cNvSpPr>
            <a:spLocks/>
          </p:cNvSpPr>
          <p:nvPr/>
        </p:nvSpPr>
        <p:spPr bwMode="auto">
          <a:xfrm>
            <a:off x="813459" y="850837"/>
            <a:ext cx="1591899" cy="535891"/>
          </a:xfrm>
          <a:custGeom>
            <a:avLst/>
            <a:gdLst>
              <a:gd name="T0" fmla="*/ 0 w 359"/>
              <a:gd name="T1" fmla="*/ 342900 h 77"/>
              <a:gd name="T2" fmla="*/ 1519967 w 359"/>
              <a:gd name="T3" fmla="*/ 342900 h 77"/>
              <a:gd name="T4" fmla="*/ 1600200 w 359"/>
              <a:gd name="T5" fmla="*/ 169223 h 77"/>
              <a:gd name="T6" fmla="*/ 1519967 w 359"/>
              <a:gd name="T7" fmla="*/ 0 h 77"/>
              <a:gd name="T8" fmla="*/ 0 w 359"/>
              <a:gd name="T9" fmla="*/ 0 h 77"/>
              <a:gd name="T10" fmla="*/ 0 w 359"/>
              <a:gd name="T11" fmla="*/ 342900 h 7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359" h="77">
                <a:moveTo>
                  <a:pt x="0" y="77"/>
                </a:moveTo>
                <a:cubicBezTo>
                  <a:pt x="341" y="77"/>
                  <a:pt x="341" y="77"/>
                  <a:pt x="341" y="77"/>
                </a:cubicBezTo>
                <a:cubicBezTo>
                  <a:pt x="352" y="68"/>
                  <a:pt x="359" y="54"/>
                  <a:pt x="359" y="38"/>
                </a:cubicBezTo>
                <a:cubicBezTo>
                  <a:pt x="359" y="23"/>
                  <a:pt x="352" y="9"/>
                  <a:pt x="341" y="0"/>
                </a:cubicBezTo>
                <a:cubicBezTo>
                  <a:pt x="0" y="0"/>
                  <a:pt x="0" y="0"/>
                  <a:pt x="0" y="0"/>
                </a:cubicBezTo>
                <a:lnTo>
                  <a:pt x="0" y="77"/>
                </a:lnTo>
                <a:close/>
              </a:path>
            </a:pathLst>
          </a:custGeom>
          <a:solidFill>
            <a:srgbClr val="065280"/>
          </a:solidFill>
          <a:ln w="571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 sz="3200">
              <a:latin typeface="Chulabhorn Likit Text" panose="00000500000000000000" pitchFamily="50" charset="-34"/>
              <a:cs typeface="Chulabhorn Likit Text" panose="00000500000000000000" pitchFamily="50" charset="-34"/>
            </a:endParaRPr>
          </a:p>
        </p:txBody>
      </p:sp>
      <p:sp>
        <p:nvSpPr>
          <p:cNvPr id="31" name="Rectangle 15">
            <a:extLst>
              <a:ext uri="{FF2B5EF4-FFF2-40B4-BE49-F238E27FC236}">
                <a16:creationId xmlns:a16="http://schemas.microsoft.com/office/drawing/2014/main" id="{1C3EE35C-CFDD-570D-F943-E359BD0F32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959065" y="1023158"/>
            <a:ext cx="1536595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r>
              <a:rPr lang="th-TH" altLang="en-US" sz="1400" b="1" dirty="0">
                <a:solidFill>
                  <a:srgbClr val="FFFFFF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เริ่มโครงการ</a:t>
            </a:r>
            <a:endParaRPr lang="en-US" altLang="en-US" sz="1400" b="1" dirty="0">
              <a:solidFill>
                <a:srgbClr val="FFFFFF"/>
              </a:solidFill>
              <a:latin typeface="Chulabhorn Likit Text" panose="00000500000000000000" pitchFamily="50" charset="-34"/>
              <a:cs typeface="Chulabhorn Likit Text" panose="00000500000000000000" pitchFamily="50" charset="-34"/>
            </a:endParaRPr>
          </a:p>
        </p:txBody>
      </p:sp>
      <p:sp>
        <p:nvSpPr>
          <p:cNvPr id="32" name="Freeform 10">
            <a:extLst>
              <a:ext uri="{FF2B5EF4-FFF2-40B4-BE49-F238E27FC236}">
                <a16:creationId xmlns:a16="http://schemas.microsoft.com/office/drawing/2014/main" id="{861ADE74-B6D5-A708-D01C-17C791ACA86C}"/>
              </a:ext>
            </a:extLst>
          </p:cNvPr>
          <p:cNvSpPr>
            <a:spLocks/>
          </p:cNvSpPr>
          <p:nvPr/>
        </p:nvSpPr>
        <p:spPr bwMode="auto">
          <a:xfrm>
            <a:off x="813459" y="1472869"/>
            <a:ext cx="1600276" cy="552753"/>
          </a:xfrm>
          <a:custGeom>
            <a:avLst/>
            <a:gdLst>
              <a:gd name="T0" fmla="*/ 1550988 w 348"/>
              <a:gd name="T1" fmla="*/ 169223 h 77"/>
              <a:gd name="T2" fmla="*/ 1470764 w 348"/>
              <a:gd name="T3" fmla="*/ 0 h 77"/>
              <a:gd name="T4" fmla="*/ 0 w 348"/>
              <a:gd name="T5" fmla="*/ 0 h 77"/>
              <a:gd name="T6" fmla="*/ 49025 w 348"/>
              <a:gd name="T7" fmla="*/ 169223 h 77"/>
              <a:gd name="T8" fmla="*/ 0 w 348"/>
              <a:gd name="T9" fmla="*/ 342900 h 77"/>
              <a:gd name="T10" fmla="*/ 1470764 w 348"/>
              <a:gd name="T11" fmla="*/ 342900 h 77"/>
              <a:gd name="T12" fmla="*/ 1550988 w 348"/>
              <a:gd name="T13" fmla="*/ 169223 h 7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48" h="77">
                <a:moveTo>
                  <a:pt x="348" y="38"/>
                </a:moveTo>
                <a:cubicBezTo>
                  <a:pt x="348" y="23"/>
                  <a:pt x="341" y="9"/>
                  <a:pt x="330" y="0"/>
                </a:cubicBezTo>
                <a:cubicBezTo>
                  <a:pt x="0" y="0"/>
                  <a:pt x="0" y="0"/>
                  <a:pt x="0" y="0"/>
                </a:cubicBezTo>
                <a:cubicBezTo>
                  <a:pt x="7" y="11"/>
                  <a:pt x="11" y="24"/>
                  <a:pt x="11" y="38"/>
                </a:cubicBezTo>
                <a:cubicBezTo>
                  <a:pt x="11" y="53"/>
                  <a:pt x="7" y="66"/>
                  <a:pt x="0" y="77"/>
                </a:cubicBezTo>
                <a:cubicBezTo>
                  <a:pt x="330" y="77"/>
                  <a:pt x="330" y="77"/>
                  <a:pt x="330" y="77"/>
                </a:cubicBezTo>
                <a:cubicBezTo>
                  <a:pt x="341" y="68"/>
                  <a:pt x="348" y="54"/>
                  <a:pt x="348" y="38"/>
                </a:cubicBezTo>
                <a:close/>
              </a:path>
            </a:pathLst>
          </a:custGeom>
          <a:solidFill>
            <a:srgbClr val="34B2E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 sz="3667" dirty="0">
              <a:latin typeface="Bai Jamjuree" panose="00000500000000000000" pitchFamily="2" charset="-34"/>
              <a:cs typeface="Bai Jamjuree" panose="00000500000000000000" pitchFamily="2" charset="-34"/>
            </a:endParaRPr>
          </a:p>
        </p:txBody>
      </p:sp>
      <p:sp>
        <p:nvSpPr>
          <p:cNvPr id="33" name="Rectangle 15">
            <a:extLst>
              <a:ext uri="{FF2B5EF4-FFF2-40B4-BE49-F238E27FC236}">
                <a16:creationId xmlns:a16="http://schemas.microsoft.com/office/drawing/2014/main" id="{4B54C717-B8B0-5D7E-0FFE-B7E9036577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959065" y="1632648"/>
            <a:ext cx="136462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r>
              <a:rPr lang="th-TH" altLang="en-US" sz="1400" b="1" dirty="0">
                <a:solidFill>
                  <a:srgbClr val="FFFFFF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การประชุมหลัก</a:t>
            </a:r>
            <a:endParaRPr lang="en-US" altLang="en-US" sz="1400" b="1" dirty="0">
              <a:solidFill>
                <a:srgbClr val="FFFFFF"/>
              </a:solidFill>
              <a:latin typeface="Chulabhorn Likit Text" panose="00000500000000000000" pitchFamily="50" charset="-34"/>
              <a:cs typeface="Chulabhorn Likit Text" panose="00000500000000000000" pitchFamily="50" charset="-34"/>
            </a:endParaRPr>
          </a:p>
        </p:txBody>
      </p:sp>
      <p:sp>
        <p:nvSpPr>
          <p:cNvPr id="34" name="Freeform 9">
            <a:extLst>
              <a:ext uri="{FF2B5EF4-FFF2-40B4-BE49-F238E27FC236}">
                <a16:creationId xmlns:a16="http://schemas.microsoft.com/office/drawing/2014/main" id="{7731D85D-3E86-E677-547E-2146EB8AD23F}"/>
              </a:ext>
            </a:extLst>
          </p:cNvPr>
          <p:cNvSpPr>
            <a:spLocks/>
          </p:cNvSpPr>
          <p:nvPr/>
        </p:nvSpPr>
        <p:spPr bwMode="auto">
          <a:xfrm>
            <a:off x="813459" y="2107118"/>
            <a:ext cx="1591898" cy="552752"/>
          </a:xfrm>
          <a:custGeom>
            <a:avLst/>
            <a:gdLst>
              <a:gd name="T0" fmla="*/ 1550988 w 348"/>
              <a:gd name="T1" fmla="*/ 169223 h 77"/>
              <a:gd name="T2" fmla="*/ 1470764 w 348"/>
              <a:gd name="T3" fmla="*/ 0 h 77"/>
              <a:gd name="T4" fmla="*/ 0 w 348"/>
              <a:gd name="T5" fmla="*/ 0 h 77"/>
              <a:gd name="T6" fmla="*/ 53482 w 348"/>
              <a:gd name="T7" fmla="*/ 169223 h 77"/>
              <a:gd name="T8" fmla="*/ 0 w 348"/>
              <a:gd name="T9" fmla="*/ 342900 h 77"/>
              <a:gd name="T10" fmla="*/ 1470764 w 348"/>
              <a:gd name="T11" fmla="*/ 342900 h 77"/>
              <a:gd name="T12" fmla="*/ 1550988 w 348"/>
              <a:gd name="T13" fmla="*/ 169223 h 7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48" h="77">
                <a:moveTo>
                  <a:pt x="348" y="38"/>
                </a:moveTo>
                <a:cubicBezTo>
                  <a:pt x="348" y="23"/>
                  <a:pt x="341" y="9"/>
                  <a:pt x="330" y="0"/>
                </a:cubicBezTo>
                <a:cubicBezTo>
                  <a:pt x="0" y="0"/>
                  <a:pt x="0" y="0"/>
                  <a:pt x="0" y="0"/>
                </a:cubicBezTo>
                <a:cubicBezTo>
                  <a:pt x="7" y="11"/>
                  <a:pt x="12" y="24"/>
                  <a:pt x="12" y="38"/>
                </a:cubicBezTo>
                <a:cubicBezTo>
                  <a:pt x="12" y="53"/>
                  <a:pt x="7" y="66"/>
                  <a:pt x="0" y="77"/>
                </a:cubicBezTo>
                <a:cubicBezTo>
                  <a:pt x="330" y="77"/>
                  <a:pt x="330" y="77"/>
                  <a:pt x="330" y="77"/>
                </a:cubicBezTo>
                <a:cubicBezTo>
                  <a:pt x="341" y="68"/>
                  <a:pt x="348" y="54"/>
                  <a:pt x="348" y="38"/>
                </a:cubicBezTo>
                <a:close/>
              </a:path>
            </a:pathLst>
          </a:custGeom>
          <a:solidFill>
            <a:srgbClr val="64D1D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 sz="3200">
              <a:latin typeface="Chulabhorn Likit Text" panose="00000500000000000000" pitchFamily="50" charset="-34"/>
              <a:cs typeface="Chulabhorn Likit Text" panose="00000500000000000000" pitchFamily="50" charset="-34"/>
            </a:endParaRPr>
          </a:p>
        </p:txBody>
      </p:sp>
      <p:sp>
        <p:nvSpPr>
          <p:cNvPr id="35" name="Rectangle 15">
            <a:extLst>
              <a:ext uri="{FF2B5EF4-FFF2-40B4-BE49-F238E27FC236}">
                <a16:creationId xmlns:a16="http://schemas.microsoft.com/office/drawing/2014/main" id="{8461C4CB-58BE-611B-3F06-CC2366E1F8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959065" y="2284078"/>
            <a:ext cx="1239773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r>
              <a:rPr lang="en-US" altLang="en-US" sz="1400" b="1" dirty="0">
                <a:solidFill>
                  <a:srgbClr val="FFFFFF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90 </a:t>
            </a:r>
            <a:r>
              <a:rPr lang="th-TH" altLang="en-US" sz="1400" b="1" dirty="0">
                <a:solidFill>
                  <a:srgbClr val="FFFFFF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วัน</a:t>
            </a:r>
            <a:endParaRPr lang="en-US" altLang="en-US" sz="1400" b="1" dirty="0">
              <a:solidFill>
                <a:srgbClr val="FFFFFF"/>
              </a:solidFill>
              <a:latin typeface="Chulabhorn Likit Text" panose="00000500000000000000" pitchFamily="50" charset="-34"/>
              <a:cs typeface="Chulabhorn Likit Text" panose="00000500000000000000" pitchFamily="50" charset="-34"/>
            </a:endParaRPr>
          </a:p>
        </p:txBody>
      </p:sp>
      <p:sp>
        <p:nvSpPr>
          <p:cNvPr id="36" name="Freeform 7">
            <a:extLst>
              <a:ext uri="{FF2B5EF4-FFF2-40B4-BE49-F238E27FC236}">
                <a16:creationId xmlns:a16="http://schemas.microsoft.com/office/drawing/2014/main" id="{58E2FD1E-86E0-E5D3-2F53-ADC30C27AE4E}"/>
              </a:ext>
            </a:extLst>
          </p:cNvPr>
          <p:cNvSpPr>
            <a:spLocks/>
          </p:cNvSpPr>
          <p:nvPr/>
        </p:nvSpPr>
        <p:spPr bwMode="auto">
          <a:xfrm>
            <a:off x="813458" y="2780565"/>
            <a:ext cx="1573457" cy="503071"/>
          </a:xfrm>
          <a:custGeom>
            <a:avLst/>
            <a:gdLst>
              <a:gd name="T0" fmla="*/ 1550988 w 348"/>
              <a:gd name="T1" fmla="*/ 169223 h 77"/>
              <a:gd name="T2" fmla="*/ 1470764 w 348"/>
              <a:gd name="T3" fmla="*/ 0 h 77"/>
              <a:gd name="T4" fmla="*/ 0 w 348"/>
              <a:gd name="T5" fmla="*/ 0 h 77"/>
              <a:gd name="T6" fmla="*/ 53482 w 348"/>
              <a:gd name="T7" fmla="*/ 169223 h 77"/>
              <a:gd name="T8" fmla="*/ 0 w 348"/>
              <a:gd name="T9" fmla="*/ 342900 h 77"/>
              <a:gd name="T10" fmla="*/ 1470764 w 348"/>
              <a:gd name="T11" fmla="*/ 342900 h 77"/>
              <a:gd name="T12" fmla="*/ 1550988 w 348"/>
              <a:gd name="T13" fmla="*/ 169223 h 7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48" h="77">
                <a:moveTo>
                  <a:pt x="348" y="38"/>
                </a:moveTo>
                <a:cubicBezTo>
                  <a:pt x="348" y="23"/>
                  <a:pt x="341" y="9"/>
                  <a:pt x="330" y="0"/>
                </a:cubicBezTo>
                <a:cubicBezTo>
                  <a:pt x="0" y="0"/>
                  <a:pt x="0" y="0"/>
                  <a:pt x="0" y="0"/>
                </a:cubicBezTo>
                <a:cubicBezTo>
                  <a:pt x="7" y="11"/>
                  <a:pt x="12" y="24"/>
                  <a:pt x="12" y="38"/>
                </a:cubicBezTo>
                <a:cubicBezTo>
                  <a:pt x="12" y="53"/>
                  <a:pt x="7" y="66"/>
                  <a:pt x="0" y="77"/>
                </a:cubicBezTo>
                <a:cubicBezTo>
                  <a:pt x="330" y="77"/>
                  <a:pt x="330" y="77"/>
                  <a:pt x="330" y="77"/>
                </a:cubicBezTo>
                <a:cubicBezTo>
                  <a:pt x="341" y="68"/>
                  <a:pt x="348" y="54"/>
                  <a:pt x="348" y="38"/>
                </a:cubicBezTo>
                <a:close/>
              </a:path>
            </a:pathLst>
          </a:custGeom>
          <a:solidFill>
            <a:srgbClr val="8C103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 sz="3200">
              <a:latin typeface="Chulabhorn Likit Text" panose="00000500000000000000" pitchFamily="50" charset="-34"/>
              <a:cs typeface="Chulabhorn Likit Text" panose="00000500000000000000" pitchFamily="50" charset="-34"/>
            </a:endParaRPr>
          </a:p>
        </p:txBody>
      </p:sp>
      <p:sp>
        <p:nvSpPr>
          <p:cNvPr id="37" name="Rectangle 15">
            <a:extLst>
              <a:ext uri="{FF2B5EF4-FFF2-40B4-BE49-F238E27FC236}">
                <a16:creationId xmlns:a16="http://schemas.microsoft.com/office/drawing/2014/main" id="{C653243F-AFE3-985F-2E57-FAF7A37806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959065" y="2933139"/>
            <a:ext cx="1239773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r>
              <a:rPr lang="en-US" altLang="en-US" sz="1400" b="1" dirty="0">
                <a:solidFill>
                  <a:srgbClr val="FFFFFF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210 </a:t>
            </a:r>
            <a:r>
              <a:rPr lang="th-TH" altLang="en-US" sz="1400" b="1" dirty="0">
                <a:solidFill>
                  <a:srgbClr val="FFFFFF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วัน</a:t>
            </a:r>
            <a:endParaRPr lang="en-US" altLang="en-US" sz="1400" b="1" dirty="0">
              <a:solidFill>
                <a:srgbClr val="FFFFFF"/>
              </a:solidFill>
              <a:latin typeface="Chulabhorn Likit Text" panose="00000500000000000000" pitchFamily="50" charset="-34"/>
              <a:cs typeface="Chulabhorn Likit Text" panose="00000500000000000000" pitchFamily="50" charset="-34"/>
            </a:endParaRPr>
          </a:p>
        </p:txBody>
      </p:sp>
      <p:sp>
        <p:nvSpPr>
          <p:cNvPr id="38" name="Freeform 8">
            <a:extLst>
              <a:ext uri="{FF2B5EF4-FFF2-40B4-BE49-F238E27FC236}">
                <a16:creationId xmlns:a16="http://schemas.microsoft.com/office/drawing/2014/main" id="{AB6E158F-6046-6258-D4D5-A425E17EEC12}"/>
              </a:ext>
            </a:extLst>
          </p:cNvPr>
          <p:cNvSpPr>
            <a:spLocks/>
          </p:cNvSpPr>
          <p:nvPr/>
        </p:nvSpPr>
        <p:spPr bwMode="auto">
          <a:xfrm>
            <a:off x="813459" y="3391607"/>
            <a:ext cx="1591898" cy="552752"/>
          </a:xfrm>
          <a:custGeom>
            <a:avLst/>
            <a:gdLst>
              <a:gd name="T0" fmla="*/ 1550988 w 348"/>
              <a:gd name="T1" fmla="*/ 169223 h 77"/>
              <a:gd name="T2" fmla="*/ 1470764 w 348"/>
              <a:gd name="T3" fmla="*/ 0 h 77"/>
              <a:gd name="T4" fmla="*/ 0 w 348"/>
              <a:gd name="T5" fmla="*/ 0 h 77"/>
              <a:gd name="T6" fmla="*/ 53482 w 348"/>
              <a:gd name="T7" fmla="*/ 169223 h 77"/>
              <a:gd name="T8" fmla="*/ 0 w 348"/>
              <a:gd name="T9" fmla="*/ 342900 h 77"/>
              <a:gd name="T10" fmla="*/ 1470764 w 348"/>
              <a:gd name="T11" fmla="*/ 342900 h 77"/>
              <a:gd name="T12" fmla="*/ 1550988 w 348"/>
              <a:gd name="T13" fmla="*/ 169223 h 7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48" h="77">
                <a:moveTo>
                  <a:pt x="348" y="38"/>
                </a:moveTo>
                <a:cubicBezTo>
                  <a:pt x="348" y="23"/>
                  <a:pt x="341" y="9"/>
                  <a:pt x="330" y="0"/>
                </a:cubicBezTo>
                <a:cubicBezTo>
                  <a:pt x="0" y="0"/>
                  <a:pt x="0" y="0"/>
                  <a:pt x="0" y="0"/>
                </a:cubicBezTo>
                <a:cubicBezTo>
                  <a:pt x="7" y="11"/>
                  <a:pt x="12" y="24"/>
                  <a:pt x="12" y="38"/>
                </a:cubicBezTo>
                <a:cubicBezTo>
                  <a:pt x="12" y="53"/>
                  <a:pt x="7" y="66"/>
                  <a:pt x="0" y="77"/>
                </a:cubicBezTo>
                <a:cubicBezTo>
                  <a:pt x="330" y="77"/>
                  <a:pt x="330" y="77"/>
                  <a:pt x="330" y="77"/>
                </a:cubicBezTo>
                <a:cubicBezTo>
                  <a:pt x="341" y="68"/>
                  <a:pt x="348" y="54"/>
                  <a:pt x="348" y="38"/>
                </a:cubicBezTo>
                <a:close/>
              </a:path>
            </a:pathLst>
          </a:custGeom>
          <a:solidFill>
            <a:srgbClr val="E2495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 sz="3200">
              <a:latin typeface="Chulabhorn Likit Text" panose="00000500000000000000" pitchFamily="50" charset="-34"/>
              <a:cs typeface="Chulabhorn Likit Text" panose="00000500000000000000" pitchFamily="50" charset="-34"/>
            </a:endParaRPr>
          </a:p>
        </p:txBody>
      </p:sp>
      <p:sp>
        <p:nvSpPr>
          <p:cNvPr id="39" name="Rectangle 15">
            <a:extLst>
              <a:ext uri="{FF2B5EF4-FFF2-40B4-BE49-F238E27FC236}">
                <a16:creationId xmlns:a16="http://schemas.microsoft.com/office/drawing/2014/main" id="{CACB8E12-A165-6E11-732F-A1D378DF2FF4}"/>
              </a:ext>
            </a:extLst>
          </p:cNvPr>
          <p:cNvSpPr>
            <a:spLocks noChangeArrowheads="1"/>
          </p:cNvSpPr>
          <p:nvPr/>
        </p:nvSpPr>
        <p:spPr bwMode="auto">
          <a:xfrm>
            <a:off x="959065" y="3567188"/>
            <a:ext cx="1351768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r>
              <a:rPr lang="en-US" altLang="en-US" sz="1400" b="1" dirty="0">
                <a:solidFill>
                  <a:srgbClr val="FFFFFF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270 </a:t>
            </a:r>
            <a:r>
              <a:rPr lang="th-TH" altLang="en-US" sz="1400" b="1" dirty="0">
                <a:solidFill>
                  <a:srgbClr val="FFFFFF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วัน</a:t>
            </a:r>
            <a:endParaRPr lang="en-US" altLang="en-US" sz="1400" b="1" dirty="0">
              <a:solidFill>
                <a:srgbClr val="FFFFFF"/>
              </a:solidFill>
              <a:latin typeface="Chulabhorn Likit Text" panose="00000500000000000000" pitchFamily="50" charset="-34"/>
              <a:cs typeface="Chulabhorn Likit Text" panose="00000500000000000000" pitchFamily="50" charset="-34"/>
            </a:endParaRP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7F9D6C09-DE90-0114-840A-C89C61558143}"/>
              </a:ext>
            </a:extLst>
          </p:cNvPr>
          <p:cNvSpPr txBox="1"/>
          <p:nvPr/>
        </p:nvSpPr>
        <p:spPr>
          <a:xfrm>
            <a:off x="3183100" y="848087"/>
            <a:ext cx="6976900" cy="2400657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en-US"/>
            </a:defPPr>
            <a:lvl1pPr>
              <a:defRPr sz="2800" b="1">
                <a:latin typeface="TH Sarabun New" panose="020B0500040200020003" pitchFamily="34" charset="-34"/>
                <a:cs typeface="TH Sarabun New" panose="020B0500040200020003" pitchFamily="34" charset="-34"/>
              </a:defRPr>
            </a:lvl1pPr>
          </a:lstStyle>
          <a:p>
            <a:pPr marL="380985" indent="-380985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th-TH" sz="2000" dirty="0"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วันที่ลงนามในสัญญา </a:t>
            </a:r>
            <a:r>
              <a:rPr lang="en-US" sz="2000" dirty="0"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		29</a:t>
            </a:r>
            <a:r>
              <a:rPr lang="th-TH" sz="2000" dirty="0"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 กันยายน </a:t>
            </a:r>
            <a:r>
              <a:rPr lang="en-US" sz="2000" dirty="0"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2565</a:t>
            </a:r>
          </a:p>
          <a:p>
            <a:pPr marL="380985" indent="-380985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th-TH" sz="2000" dirty="0"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ประชุมเริ่มโครงการ		  </a:t>
            </a:r>
            <a:r>
              <a:rPr lang="en-US" sz="2000" dirty="0"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6</a:t>
            </a:r>
            <a:r>
              <a:rPr lang="th-TH" sz="2000" dirty="0"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 ตุลาคม </a:t>
            </a:r>
            <a:r>
              <a:rPr lang="en-US" sz="2000" dirty="0"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2565</a:t>
            </a:r>
          </a:p>
          <a:p>
            <a:pPr marL="380985" indent="-380985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th-TH" sz="2000" dirty="0"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ส่งมอบงานงวดที่ </a:t>
            </a:r>
            <a:r>
              <a:rPr lang="en-US" sz="2000" dirty="0"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1 		28 </a:t>
            </a:r>
            <a:r>
              <a:rPr lang="th-TH" sz="2000" dirty="0"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ธันวาคม </a:t>
            </a:r>
            <a:r>
              <a:rPr lang="en-US" sz="2000" dirty="0"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2565</a:t>
            </a:r>
          </a:p>
          <a:p>
            <a:pPr marL="380985" indent="-380985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th-TH" sz="2000" dirty="0"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ส่งมอบงานงวดที่ </a:t>
            </a:r>
            <a:r>
              <a:rPr lang="en-US" sz="2000" dirty="0"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2 		27 </a:t>
            </a:r>
            <a:r>
              <a:rPr lang="th-TH" sz="2000" dirty="0"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เมษายน </a:t>
            </a:r>
            <a:r>
              <a:rPr lang="en-US" sz="2000" dirty="0"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2566</a:t>
            </a:r>
          </a:p>
          <a:p>
            <a:pPr marL="380985" indent="-380985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th-TH" sz="2000" dirty="0"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ส่งมอบงานงวดที่ </a:t>
            </a:r>
            <a:r>
              <a:rPr lang="en-US" sz="2000" dirty="0"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3 		26 </a:t>
            </a:r>
            <a:r>
              <a:rPr lang="th-TH" sz="2000" dirty="0"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มิถุนายน </a:t>
            </a:r>
            <a:r>
              <a:rPr lang="en-US" sz="2000" dirty="0"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2566</a:t>
            </a:r>
          </a:p>
        </p:txBody>
      </p:sp>
      <p:sp>
        <p:nvSpPr>
          <p:cNvPr id="24" name="Rectangle 23">
            <a:extLst>
              <a:ext uri="{FF2B5EF4-FFF2-40B4-BE49-F238E27FC236}">
                <a16:creationId xmlns:a16="http://schemas.microsoft.com/office/drawing/2014/main" id="{4F018A18-56AA-472C-E312-CE1BCB95FD84}"/>
              </a:ext>
            </a:extLst>
          </p:cNvPr>
          <p:cNvSpPr/>
          <p:nvPr/>
        </p:nvSpPr>
        <p:spPr>
          <a:xfrm>
            <a:off x="3201542" y="2705803"/>
            <a:ext cx="5409058" cy="542941"/>
          </a:xfrm>
          <a:prstGeom prst="rect">
            <a:avLst/>
          </a:prstGeom>
          <a:noFill/>
          <a:ln w="38100">
            <a:solidFill>
              <a:srgbClr val="D6009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500"/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BDC3FE48-C5DF-9495-6766-15BAE6638C0E}"/>
              </a:ext>
            </a:extLst>
          </p:cNvPr>
          <p:cNvSpPr txBox="1"/>
          <p:nvPr/>
        </p:nvSpPr>
        <p:spPr>
          <a:xfrm>
            <a:off x="5549102" y="5067911"/>
            <a:ext cx="4610898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r">
              <a:buSzPct val="25000"/>
            </a:pPr>
            <a:r>
              <a:rPr lang="th-TH" sz="1600" b="1" dirty="0">
                <a:latin typeface="Chulabhorn Likit Text" panose="00000500000000000000" pitchFamily="50" charset="-34"/>
                <a:ea typeface="Lato"/>
                <a:cs typeface="Chulabhorn Likit Text" panose="00000500000000000000" pitchFamily="50" charset="-34"/>
                <a:sym typeface="Lato"/>
              </a:rPr>
              <a:t>โครงการพัฒนาระบบบัญชีการเงินและระบบโปรแกรมทะเบียนลูกหนี้กองทุนพัฒนาบทบาทสตรี</a:t>
            </a:r>
          </a:p>
        </p:txBody>
      </p:sp>
      <p:pic>
        <p:nvPicPr>
          <p:cNvPr id="41" name="Picture 40" descr="Text&#10;&#10;Description automatically generated with medium confidence">
            <a:extLst>
              <a:ext uri="{FF2B5EF4-FFF2-40B4-BE49-F238E27FC236}">
                <a16:creationId xmlns:a16="http://schemas.microsoft.com/office/drawing/2014/main" id="{A6C8F62F-9218-03C3-DC24-E050C54DCAB5}"/>
              </a:ext>
            </a:extLst>
          </p:cNvPr>
          <p:cNvPicPr>
            <a:picLocks noChangeAspect="1"/>
          </p:cNvPicPr>
          <p:nvPr/>
        </p:nvPicPr>
        <p:blipFill>
          <a:blip r:embed="rId4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20662" y="5101768"/>
            <a:ext cx="1828838" cy="499683"/>
          </a:xfrm>
          <a:prstGeom prst="rect">
            <a:avLst/>
          </a:prstGeom>
        </p:spPr>
      </p:pic>
      <p:pic>
        <p:nvPicPr>
          <p:cNvPr id="42" name="Picture 41" descr="Logo&#10;&#10;Description automatically generated">
            <a:extLst>
              <a:ext uri="{FF2B5EF4-FFF2-40B4-BE49-F238E27FC236}">
                <a16:creationId xmlns:a16="http://schemas.microsoft.com/office/drawing/2014/main" id="{6C7B2250-676C-BBFF-5DB1-06C72676B536}"/>
              </a:ext>
            </a:extLst>
          </p:cNvPr>
          <p:cNvPicPr>
            <a:picLocks noChangeAspect="1"/>
          </p:cNvPicPr>
          <p:nvPr/>
        </p:nvPicPr>
        <p:blipFill>
          <a:blip r:embed="rId5" cstate="hqprint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2551" b="100000" l="0" r="97927">
                        <a14:foregroundMark x1="14992" y1="47704" x2="14992" y2="47704"/>
                        <a14:foregroundMark x1="42265" y1="52551" x2="42265" y2="52551"/>
                        <a14:foregroundMark x1="51994" y1="46684" x2="51994" y2="46684"/>
                        <a14:foregroundMark x1="34131" y1="27551" x2="34131" y2="27551"/>
                        <a14:foregroundMark x1="69697" y1="39541" x2="69697" y2="39541"/>
                        <a14:backgroundMark x1="39394" y1="54847" x2="39394" y2="54847"/>
                        <a14:backgroundMark x1="42265" y1="51276" x2="42265" y2="51276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727716" y="4949626"/>
            <a:ext cx="1286180" cy="803966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2889143897"/>
      </p:ext>
    </p:extLst>
  </p:cSld>
  <p:clrMapOvr>
    <a:masterClrMapping/>
  </p:clrMapOvr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Shape 28">
            <a:extLst>
              <a:ext uri="{FF2B5EF4-FFF2-40B4-BE49-F238E27FC236}">
                <a16:creationId xmlns:a16="http://schemas.microsoft.com/office/drawing/2014/main" id="{6CAE4F2A-FA46-418A-A06E-304A1FC66719}"/>
              </a:ext>
            </a:extLst>
          </p:cNvPr>
          <p:cNvSpPr txBox="1"/>
          <p:nvPr/>
        </p:nvSpPr>
        <p:spPr>
          <a:xfrm>
            <a:off x="435480" y="235486"/>
            <a:ext cx="9522640" cy="741809"/>
          </a:xfrm>
          <a:prstGeom prst="rect">
            <a:avLst/>
          </a:prstGeom>
          <a:noFill/>
          <a:ln>
            <a:noFill/>
          </a:ln>
        </p:spPr>
        <p:txBody>
          <a:bodyPr lIns="76188" tIns="38083" rIns="76188" bIns="38083" anchor="t" anchorCtr="0">
            <a:noAutofit/>
          </a:bodyPr>
          <a:lstStyle/>
          <a:p>
            <a:pPr>
              <a:buSzPct val="25000"/>
            </a:pPr>
            <a:r>
              <a:rPr lang="th-TH" sz="3200" b="1" dirty="0">
                <a:latin typeface="Chulabhorn Likit Text" panose="00000500000000000000" pitchFamily="50" charset="-34"/>
                <a:ea typeface="Lato"/>
                <a:cs typeface="Chulabhorn Likit Text" panose="00000500000000000000" pitchFamily="50" charset="-34"/>
                <a:sym typeface="Lato"/>
              </a:rPr>
              <a:t>2. ตัวอย่างหน้าจอระบบบัญชีการเงิน (</a:t>
            </a:r>
            <a:r>
              <a:rPr lang="en-US" sz="3200" b="1" dirty="0">
                <a:latin typeface="Chulabhorn Likit Text" panose="00000500000000000000" pitchFamily="50" charset="-34"/>
                <a:ea typeface="Lato"/>
                <a:cs typeface="Chulabhorn Likit Text" panose="00000500000000000000" pitchFamily="50" charset="-34"/>
                <a:sym typeface="Lato"/>
              </a:rPr>
              <a:t>ERP)</a:t>
            </a:r>
          </a:p>
        </p:txBody>
      </p:sp>
      <p:cxnSp>
        <p:nvCxnSpPr>
          <p:cNvPr id="2" name="Straight Connector 1">
            <a:extLst>
              <a:ext uri="{FF2B5EF4-FFF2-40B4-BE49-F238E27FC236}">
                <a16:creationId xmlns:a16="http://schemas.microsoft.com/office/drawing/2014/main" id="{44C3679C-5875-BB0C-BC13-B63952E78CE2}"/>
              </a:ext>
            </a:extLst>
          </p:cNvPr>
          <p:cNvCxnSpPr/>
          <p:nvPr/>
        </p:nvCxnSpPr>
        <p:spPr>
          <a:xfrm>
            <a:off x="0" y="4967004"/>
            <a:ext cx="10160000" cy="0"/>
          </a:xfrm>
          <a:prstGeom prst="line">
            <a:avLst/>
          </a:prstGeom>
          <a:ln w="19050"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2" name="Picture 11" descr="Logo&#10;&#10;Description automatically generated">
            <a:extLst>
              <a:ext uri="{FF2B5EF4-FFF2-40B4-BE49-F238E27FC236}">
                <a16:creationId xmlns:a16="http://schemas.microsoft.com/office/drawing/2014/main" id="{04D0D066-ECFF-59FA-E5A1-8C1F42F04D82}"/>
              </a:ext>
            </a:extLst>
          </p:cNvPr>
          <p:cNvPicPr>
            <a:picLocks noChangeAspect="1"/>
          </p:cNvPicPr>
          <p:nvPr/>
        </p:nvPicPr>
        <p:blipFill>
          <a:blip r:embed="rId3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8515" y="5037633"/>
            <a:ext cx="613931" cy="627954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7AF063EA-498B-9E5B-686F-DDCE48AA7773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92834" y="888395"/>
            <a:ext cx="8921553" cy="4001901"/>
          </a:xfrm>
          <a:prstGeom prst="rect">
            <a:avLst/>
          </a:prstGeom>
          <a:ln w="38100">
            <a:solidFill>
              <a:schemeClr val="accent3">
                <a:lumMod val="60000"/>
                <a:lumOff val="40000"/>
              </a:schemeClr>
            </a:solidFill>
          </a:ln>
        </p:spPr>
      </p:pic>
      <p:sp>
        <p:nvSpPr>
          <p:cNvPr id="13" name="TextBox 12">
            <a:extLst>
              <a:ext uri="{FF2B5EF4-FFF2-40B4-BE49-F238E27FC236}">
                <a16:creationId xmlns:a16="http://schemas.microsoft.com/office/drawing/2014/main" id="{BDC3FE48-C5DF-9495-6766-15BAE6638C0E}"/>
              </a:ext>
            </a:extLst>
          </p:cNvPr>
          <p:cNvSpPr txBox="1"/>
          <p:nvPr/>
        </p:nvSpPr>
        <p:spPr>
          <a:xfrm>
            <a:off x="5549102" y="5067911"/>
            <a:ext cx="4610898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r">
              <a:buSzPct val="25000"/>
            </a:pPr>
            <a:r>
              <a:rPr lang="th-TH" sz="1600" b="1" dirty="0">
                <a:latin typeface="Chulabhorn Likit Text" panose="00000500000000000000" pitchFamily="50" charset="-34"/>
                <a:ea typeface="Lato"/>
                <a:cs typeface="Chulabhorn Likit Text" panose="00000500000000000000" pitchFamily="50" charset="-34"/>
                <a:sym typeface="Lato"/>
              </a:rPr>
              <a:t>โครงการพัฒนาระบบบัญชีการเงินและระบบโปรแกรมทะเบียนลูกหนี้กองทุนพัฒนาบทบาทสตรี</a:t>
            </a:r>
          </a:p>
        </p:txBody>
      </p:sp>
      <p:pic>
        <p:nvPicPr>
          <p:cNvPr id="14" name="Picture 13" descr="Text&#10;&#10;Description automatically generated with medium confidence">
            <a:extLst>
              <a:ext uri="{FF2B5EF4-FFF2-40B4-BE49-F238E27FC236}">
                <a16:creationId xmlns:a16="http://schemas.microsoft.com/office/drawing/2014/main" id="{A6C8F62F-9218-03C3-DC24-E050C54DCAB5}"/>
              </a:ext>
            </a:extLst>
          </p:cNvPr>
          <p:cNvPicPr>
            <a:picLocks noChangeAspect="1"/>
          </p:cNvPicPr>
          <p:nvPr/>
        </p:nvPicPr>
        <p:blipFill>
          <a:blip r:embed="rId5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20662" y="5101768"/>
            <a:ext cx="1828838" cy="499683"/>
          </a:xfrm>
          <a:prstGeom prst="rect">
            <a:avLst/>
          </a:prstGeom>
        </p:spPr>
      </p:pic>
      <p:pic>
        <p:nvPicPr>
          <p:cNvPr id="15" name="Picture 14" descr="Logo&#10;&#10;Description automatically generated">
            <a:extLst>
              <a:ext uri="{FF2B5EF4-FFF2-40B4-BE49-F238E27FC236}">
                <a16:creationId xmlns:a16="http://schemas.microsoft.com/office/drawing/2014/main" id="{6C7B2250-676C-BBFF-5DB1-06C72676B536}"/>
              </a:ext>
            </a:extLst>
          </p:cNvPr>
          <p:cNvPicPr>
            <a:picLocks noChangeAspect="1"/>
          </p:cNvPicPr>
          <p:nvPr/>
        </p:nvPicPr>
        <p:blipFill>
          <a:blip r:embed="rId6" cstate="hqprint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ackgroundRemoval t="2551" b="100000" l="0" r="97927">
                        <a14:foregroundMark x1="14992" y1="47704" x2="14992" y2="47704"/>
                        <a14:foregroundMark x1="42265" y1="52551" x2="42265" y2="52551"/>
                        <a14:foregroundMark x1="51994" y1="46684" x2="51994" y2="46684"/>
                        <a14:foregroundMark x1="34131" y1="27551" x2="34131" y2="27551"/>
                        <a14:foregroundMark x1="69697" y1="39541" x2="69697" y2="39541"/>
                        <a14:backgroundMark x1="39394" y1="54847" x2="39394" y2="54847"/>
                        <a14:backgroundMark x1="42265" y1="51276" x2="42265" y2="51276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727716" y="4949626"/>
            <a:ext cx="1286180" cy="803966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938641637"/>
      </p:ext>
    </p:extLst>
  </p:cSld>
  <p:clrMapOvr>
    <a:masterClrMapping/>
  </p:clrMapOvr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Shape 28">
            <a:extLst>
              <a:ext uri="{FF2B5EF4-FFF2-40B4-BE49-F238E27FC236}">
                <a16:creationId xmlns:a16="http://schemas.microsoft.com/office/drawing/2014/main" id="{6CAE4F2A-FA46-418A-A06E-304A1FC66719}"/>
              </a:ext>
            </a:extLst>
          </p:cNvPr>
          <p:cNvSpPr txBox="1"/>
          <p:nvPr/>
        </p:nvSpPr>
        <p:spPr>
          <a:xfrm>
            <a:off x="401230" y="235486"/>
            <a:ext cx="9357540" cy="741809"/>
          </a:xfrm>
          <a:prstGeom prst="rect">
            <a:avLst/>
          </a:prstGeom>
          <a:noFill/>
          <a:ln>
            <a:noFill/>
          </a:ln>
        </p:spPr>
        <p:txBody>
          <a:bodyPr lIns="76188" tIns="38083" rIns="76188" bIns="38083" anchor="t" anchorCtr="0">
            <a:noAutofit/>
          </a:bodyPr>
          <a:lstStyle/>
          <a:p>
            <a:pPr>
              <a:buSzPct val="25000"/>
            </a:pPr>
            <a:r>
              <a:rPr lang="th-TH" sz="3200" b="1" dirty="0">
                <a:latin typeface="Chulabhorn Likit Text" panose="00000500000000000000" pitchFamily="50" charset="-34"/>
                <a:ea typeface="Lato"/>
                <a:cs typeface="Chulabhorn Likit Text" panose="00000500000000000000" pitchFamily="50" charset="-34"/>
                <a:sym typeface="Lato"/>
              </a:rPr>
              <a:t>2. ตัวอย่างหน้าจอระบบบัญชีการเงิน (</a:t>
            </a:r>
            <a:r>
              <a:rPr lang="en-US" sz="3200" b="1" dirty="0">
                <a:latin typeface="Chulabhorn Likit Text" panose="00000500000000000000" pitchFamily="50" charset="-34"/>
                <a:ea typeface="Lato"/>
                <a:cs typeface="Chulabhorn Likit Text" panose="00000500000000000000" pitchFamily="50" charset="-34"/>
                <a:sym typeface="Lato"/>
              </a:rPr>
              <a:t>ERP)</a:t>
            </a:r>
          </a:p>
        </p:txBody>
      </p:sp>
      <p:cxnSp>
        <p:nvCxnSpPr>
          <p:cNvPr id="2" name="Straight Connector 1">
            <a:extLst>
              <a:ext uri="{FF2B5EF4-FFF2-40B4-BE49-F238E27FC236}">
                <a16:creationId xmlns:a16="http://schemas.microsoft.com/office/drawing/2014/main" id="{44C3679C-5875-BB0C-BC13-B63952E78CE2}"/>
              </a:ext>
            </a:extLst>
          </p:cNvPr>
          <p:cNvCxnSpPr/>
          <p:nvPr/>
        </p:nvCxnSpPr>
        <p:spPr>
          <a:xfrm>
            <a:off x="0" y="4967004"/>
            <a:ext cx="10160000" cy="0"/>
          </a:xfrm>
          <a:prstGeom prst="line">
            <a:avLst/>
          </a:prstGeom>
          <a:ln w="19050"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2" name="Picture 11" descr="Logo&#10;&#10;Description automatically generated">
            <a:extLst>
              <a:ext uri="{FF2B5EF4-FFF2-40B4-BE49-F238E27FC236}">
                <a16:creationId xmlns:a16="http://schemas.microsoft.com/office/drawing/2014/main" id="{04D0D066-ECFF-59FA-E5A1-8C1F42F04D82}"/>
              </a:ext>
            </a:extLst>
          </p:cNvPr>
          <p:cNvPicPr>
            <a:picLocks noChangeAspect="1"/>
          </p:cNvPicPr>
          <p:nvPr/>
        </p:nvPicPr>
        <p:blipFill>
          <a:blip r:embed="rId3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8515" y="5037633"/>
            <a:ext cx="613931" cy="627954"/>
          </a:xfrm>
          <a:prstGeom prst="rect">
            <a:avLst/>
          </a:prstGeom>
        </p:spPr>
      </p:pic>
      <p:pic>
        <p:nvPicPr>
          <p:cNvPr id="3" name="Picture 2">
            <a:extLst>
              <a:ext uri="{FF2B5EF4-FFF2-40B4-BE49-F238E27FC236}">
                <a16:creationId xmlns:a16="http://schemas.microsoft.com/office/drawing/2014/main" id="{4D464E8D-2C60-6E5C-130B-4DABCCFDEE14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35479" y="888395"/>
            <a:ext cx="9482138" cy="4007982"/>
          </a:xfrm>
          <a:prstGeom prst="rect">
            <a:avLst/>
          </a:prstGeom>
          <a:ln w="38100">
            <a:solidFill>
              <a:schemeClr val="accent3">
                <a:lumMod val="60000"/>
                <a:lumOff val="40000"/>
              </a:schemeClr>
            </a:solidFill>
          </a:ln>
        </p:spPr>
      </p:pic>
      <p:sp>
        <p:nvSpPr>
          <p:cNvPr id="13" name="TextBox 12">
            <a:extLst>
              <a:ext uri="{FF2B5EF4-FFF2-40B4-BE49-F238E27FC236}">
                <a16:creationId xmlns:a16="http://schemas.microsoft.com/office/drawing/2014/main" id="{BDC3FE48-C5DF-9495-6766-15BAE6638C0E}"/>
              </a:ext>
            </a:extLst>
          </p:cNvPr>
          <p:cNvSpPr txBox="1"/>
          <p:nvPr/>
        </p:nvSpPr>
        <p:spPr>
          <a:xfrm>
            <a:off x="5549102" y="5067911"/>
            <a:ext cx="4610898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r">
              <a:buSzPct val="25000"/>
            </a:pPr>
            <a:r>
              <a:rPr lang="th-TH" sz="1600" b="1" dirty="0">
                <a:latin typeface="Chulabhorn Likit Text" panose="00000500000000000000" pitchFamily="50" charset="-34"/>
                <a:ea typeface="Lato"/>
                <a:cs typeface="Chulabhorn Likit Text" panose="00000500000000000000" pitchFamily="50" charset="-34"/>
                <a:sym typeface="Lato"/>
              </a:rPr>
              <a:t>โครงการพัฒนาระบบบัญชีการเงินและระบบโปรแกรมทะเบียนลูกหนี้กองทุนพัฒนาบทบาทสตรี</a:t>
            </a:r>
          </a:p>
        </p:txBody>
      </p:sp>
      <p:pic>
        <p:nvPicPr>
          <p:cNvPr id="14" name="Picture 13" descr="Text&#10;&#10;Description automatically generated with medium confidence">
            <a:extLst>
              <a:ext uri="{FF2B5EF4-FFF2-40B4-BE49-F238E27FC236}">
                <a16:creationId xmlns:a16="http://schemas.microsoft.com/office/drawing/2014/main" id="{A6C8F62F-9218-03C3-DC24-E050C54DCAB5}"/>
              </a:ext>
            </a:extLst>
          </p:cNvPr>
          <p:cNvPicPr>
            <a:picLocks noChangeAspect="1"/>
          </p:cNvPicPr>
          <p:nvPr/>
        </p:nvPicPr>
        <p:blipFill>
          <a:blip r:embed="rId5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20662" y="5101768"/>
            <a:ext cx="1828838" cy="499683"/>
          </a:xfrm>
          <a:prstGeom prst="rect">
            <a:avLst/>
          </a:prstGeom>
        </p:spPr>
      </p:pic>
      <p:pic>
        <p:nvPicPr>
          <p:cNvPr id="15" name="Picture 14" descr="Logo&#10;&#10;Description automatically generated">
            <a:extLst>
              <a:ext uri="{FF2B5EF4-FFF2-40B4-BE49-F238E27FC236}">
                <a16:creationId xmlns:a16="http://schemas.microsoft.com/office/drawing/2014/main" id="{6C7B2250-676C-BBFF-5DB1-06C72676B536}"/>
              </a:ext>
            </a:extLst>
          </p:cNvPr>
          <p:cNvPicPr>
            <a:picLocks noChangeAspect="1"/>
          </p:cNvPicPr>
          <p:nvPr/>
        </p:nvPicPr>
        <p:blipFill>
          <a:blip r:embed="rId6" cstate="hqprint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ackgroundRemoval t="2551" b="100000" l="0" r="97927">
                        <a14:foregroundMark x1="14992" y1="47704" x2="14992" y2="47704"/>
                        <a14:foregroundMark x1="42265" y1="52551" x2="42265" y2="52551"/>
                        <a14:foregroundMark x1="51994" y1="46684" x2="51994" y2="46684"/>
                        <a14:foregroundMark x1="34131" y1="27551" x2="34131" y2="27551"/>
                        <a14:foregroundMark x1="69697" y1="39541" x2="69697" y2="39541"/>
                        <a14:backgroundMark x1="39394" y1="54847" x2="39394" y2="54847"/>
                        <a14:backgroundMark x1="42265" y1="51276" x2="42265" y2="51276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727716" y="4949626"/>
            <a:ext cx="1286180" cy="803966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2402372334"/>
      </p:ext>
    </p:extLst>
  </p:cSld>
  <p:clrMapOvr>
    <a:masterClrMapping/>
  </p:clrMapOvr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Shape 28">
            <a:extLst>
              <a:ext uri="{FF2B5EF4-FFF2-40B4-BE49-F238E27FC236}">
                <a16:creationId xmlns:a16="http://schemas.microsoft.com/office/drawing/2014/main" id="{6CAE4F2A-FA46-418A-A06E-304A1FC66719}"/>
              </a:ext>
            </a:extLst>
          </p:cNvPr>
          <p:cNvSpPr txBox="1"/>
          <p:nvPr/>
        </p:nvSpPr>
        <p:spPr>
          <a:xfrm>
            <a:off x="294460" y="146586"/>
            <a:ext cx="9141640" cy="741809"/>
          </a:xfrm>
          <a:prstGeom prst="rect">
            <a:avLst/>
          </a:prstGeom>
          <a:noFill/>
          <a:ln>
            <a:noFill/>
          </a:ln>
        </p:spPr>
        <p:txBody>
          <a:bodyPr lIns="76188" tIns="38083" rIns="76188" bIns="38083" anchor="t" anchorCtr="0">
            <a:noAutofit/>
          </a:bodyPr>
          <a:lstStyle/>
          <a:p>
            <a:pPr>
              <a:buSzPct val="25000"/>
            </a:pPr>
            <a:r>
              <a:rPr lang="th-TH" sz="3200" b="1" dirty="0">
                <a:latin typeface="Chulabhorn Likit Text" panose="00000500000000000000" pitchFamily="50" charset="-34"/>
                <a:ea typeface="Lato"/>
                <a:cs typeface="Chulabhorn Likit Text" panose="00000500000000000000" pitchFamily="50" charset="-34"/>
                <a:sym typeface="Lato"/>
              </a:rPr>
              <a:t>2. ตัวอย่างหน้าจอระบบบัญชีการเงิน (</a:t>
            </a:r>
            <a:r>
              <a:rPr lang="en-US" sz="3200" b="1" dirty="0">
                <a:latin typeface="Chulabhorn Likit Text" panose="00000500000000000000" pitchFamily="50" charset="-34"/>
                <a:ea typeface="Lato"/>
                <a:cs typeface="Chulabhorn Likit Text" panose="00000500000000000000" pitchFamily="50" charset="-34"/>
                <a:sym typeface="Lato"/>
              </a:rPr>
              <a:t>ERP)</a:t>
            </a:r>
          </a:p>
        </p:txBody>
      </p:sp>
      <p:cxnSp>
        <p:nvCxnSpPr>
          <p:cNvPr id="2" name="Straight Connector 1">
            <a:extLst>
              <a:ext uri="{FF2B5EF4-FFF2-40B4-BE49-F238E27FC236}">
                <a16:creationId xmlns:a16="http://schemas.microsoft.com/office/drawing/2014/main" id="{44C3679C-5875-BB0C-BC13-B63952E78CE2}"/>
              </a:ext>
            </a:extLst>
          </p:cNvPr>
          <p:cNvCxnSpPr/>
          <p:nvPr/>
        </p:nvCxnSpPr>
        <p:spPr>
          <a:xfrm>
            <a:off x="0" y="4967004"/>
            <a:ext cx="10160000" cy="0"/>
          </a:xfrm>
          <a:prstGeom prst="line">
            <a:avLst/>
          </a:prstGeom>
          <a:ln w="19050"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2" name="Picture 11" descr="Logo&#10;&#10;Description automatically generated">
            <a:extLst>
              <a:ext uri="{FF2B5EF4-FFF2-40B4-BE49-F238E27FC236}">
                <a16:creationId xmlns:a16="http://schemas.microsoft.com/office/drawing/2014/main" id="{04D0D066-ECFF-59FA-E5A1-8C1F42F04D82}"/>
              </a:ext>
            </a:extLst>
          </p:cNvPr>
          <p:cNvPicPr>
            <a:picLocks noChangeAspect="1"/>
          </p:cNvPicPr>
          <p:nvPr/>
        </p:nvPicPr>
        <p:blipFill>
          <a:blip r:embed="rId3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8515" y="5037633"/>
            <a:ext cx="613931" cy="627954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D85EA697-7D93-678D-D724-25EEDB5F8850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390165" y="888395"/>
            <a:ext cx="9379670" cy="4007982"/>
          </a:xfrm>
          <a:prstGeom prst="rect">
            <a:avLst/>
          </a:prstGeom>
          <a:ln w="38100">
            <a:solidFill>
              <a:schemeClr val="accent3">
                <a:lumMod val="60000"/>
                <a:lumOff val="40000"/>
              </a:schemeClr>
            </a:solidFill>
          </a:ln>
        </p:spPr>
      </p:pic>
      <p:sp>
        <p:nvSpPr>
          <p:cNvPr id="13" name="TextBox 12">
            <a:extLst>
              <a:ext uri="{FF2B5EF4-FFF2-40B4-BE49-F238E27FC236}">
                <a16:creationId xmlns:a16="http://schemas.microsoft.com/office/drawing/2014/main" id="{BDC3FE48-C5DF-9495-6766-15BAE6638C0E}"/>
              </a:ext>
            </a:extLst>
          </p:cNvPr>
          <p:cNvSpPr txBox="1"/>
          <p:nvPr/>
        </p:nvSpPr>
        <p:spPr>
          <a:xfrm>
            <a:off x="5549102" y="5067911"/>
            <a:ext cx="4610898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r">
              <a:buSzPct val="25000"/>
            </a:pPr>
            <a:r>
              <a:rPr lang="th-TH" sz="1600" b="1" dirty="0">
                <a:latin typeface="Chulabhorn Likit Text" panose="00000500000000000000" pitchFamily="50" charset="-34"/>
                <a:ea typeface="Lato"/>
                <a:cs typeface="Chulabhorn Likit Text" panose="00000500000000000000" pitchFamily="50" charset="-34"/>
                <a:sym typeface="Lato"/>
              </a:rPr>
              <a:t>โครงการพัฒนาระบบบัญชีการเงินและระบบโปรแกรมทะเบียนลูกหนี้กองทุนพัฒนาบทบาทสตรี</a:t>
            </a:r>
          </a:p>
        </p:txBody>
      </p:sp>
      <p:pic>
        <p:nvPicPr>
          <p:cNvPr id="14" name="Picture 13" descr="Text&#10;&#10;Description automatically generated with medium confidence">
            <a:extLst>
              <a:ext uri="{FF2B5EF4-FFF2-40B4-BE49-F238E27FC236}">
                <a16:creationId xmlns:a16="http://schemas.microsoft.com/office/drawing/2014/main" id="{A6C8F62F-9218-03C3-DC24-E050C54DCAB5}"/>
              </a:ext>
            </a:extLst>
          </p:cNvPr>
          <p:cNvPicPr>
            <a:picLocks noChangeAspect="1"/>
          </p:cNvPicPr>
          <p:nvPr/>
        </p:nvPicPr>
        <p:blipFill>
          <a:blip r:embed="rId5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20662" y="5101768"/>
            <a:ext cx="1828838" cy="499683"/>
          </a:xfrm>
          <a:prstGeom prst="rect">
            <a:avLst/>
          </a:prstGeom>
        </p:spPr>
      </p:pic>
      <p:pic>
        <p:nvPicPr>
          <p:cNvPr id="15" name="Picture 14" descr="Logo&#10;&#10;Description automatically generated">
            <a:extLst>
              <a:ext uri="{FF2B5EF4-FFF2-40B4-BE49-F238E27FC236}">
                <a16:creationId xmlns:a16="http://schemas.microsoft.com/office/drawing/2014/main" id="{6C7B2250-676C-BBFF-5DB1-06C72676B536}"/>
              </a:ext>
            </a:extLst>
          </p:cNvPr>
          <p:cNvPicPr>
            <a:picLocks noChangeAspect="1"/>
          </p:cNvPicPr>
          <p:nvPr/>
        </p:nvPicPr>
        <p:blipFill>
          <a:blip r:embed="rId6" cstate="hqprint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ackgroundRemoval t="2551" b="100000" l="0" r="97927">
                        <a14:foregroundMark x1="14992" y1="47704" x2="14992" y2="47704"/>
                        <a14:foregroundMark x1="42265" y1="52551" x2="42265" y2="52551"/>
                        <a14:foregroundMark x1="51994" y1="46684" x2="51994" y2="46684"/>
                        <a14:foregroundMark x1="34131" y1="27551" x2="34131" y2="27551"/>
                        <a14:foregroundMark x1="69697" y1="39541" x2="69697" y2="39541"/>
                        <a14:backgroundMark x1="39394" y1="54847" x2="39394" y2="54847"/>
                        <a14:backgroundMark x1="42265" y1="51276" x2="42265" y2="51276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727716" y="4949626"/>
            <a:ext cx="1286180" cy="803966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2525144560"/>
      </p:ext>
    </p:extLst>
  </p:cSld>
  <p:clrMapOvr>
    <a:masterClrMapping/>
  </p:clrMapOvr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Shape 28">
            <a:extLst>
              <a:ext uri="{FF2B5EF4-FFF2-40B4-BE49-F238E27FC236}">
                <a16:creationId xmlns:a16="http://schemas.microsoft.com/office/drawing/2014/main" id="{6CAE4F2A-FA46-418A-A06E-304A1FC66719}"/>
              </a:ext>
            </a:extLst>
          </p:cNvPr>
          <p:cNvSpPr txBox="1"/>
          <p:nvPr/>
        </p:nvSpPr>
        <p:spPr>
          <a:xfrm>
            <a:off x="446860" y="171986"/>
            <a:ext cx="9713140" cy="741809"/>
          </a:xfrm>
          <a:prstGeom prst="rect">
            <a:avLst/>
          </a:prstGeom>
          <a:noFill/>
          <a:ln>
            <a:noFill/>
          </a:ln>
        </p:spPr>
        <p:txBody>
          <a:bodyPr lIns="76188" tIns="38083" rIns="76188" bIns="38083" anchor="t" anchorCtr="0">
            <a:noAutofit/>
          </a:bodyPr>
          <a:lstStyle/>
          <a:p>
            <a:pPr>
              <a:buSzPct val="25000"/>
            </a:pPr>
            <a:r>
              <a:rPr lang="th-TH" sz="3200" b="1" dirty="0">
                <a:latin typeface="Chulabhorn Likit Text" panose="00000500000000000000" pitchFamily="50" charset="-34"/>
                <a:ea typeface="Lato"/>
                <a:cs typeface="Chulabhorn Likit Text" panose="00000500000000000000" pitchFamily="50" charset="-34"/>
                <a:sym typeface="Lato"/>
              </a:rPr>
              <a:t>2. ตัวอย่างหน้าจอระบบบัญชีการเงิน (</a:t>
            </a:r>
            <a:r>
              <a:rPr lang="en-US" sz="3200" b="1" dirty="0">
                <a:latin typeface="Chulabhorn Likit Text" panose="00000500000000000000" pitchFamily="50" charset="-34"/>
                <a:ea typeface="Lato"/>
                <a:cs typeface="Chulabhorn Likit Text" panose="00000500000000000000" pitchFamily="50" charset="-34"/>
                <a:sym typeface="Lato"/>
              </a:rPr>
              <a:t>ERP)</a:t>
            </a:r>
          </a:p>
        </p:txBody>
      </p:sp>
      <p:cxnSp>
        <p:nvCxnSpPr>
          <p:cNvPr id="2" name="Straight Connector 1">
            <a:extLst>
              <a:ext uri="{FF2B5EF4-FFF2-40B4-BE49-F238E27FC236}">
                <a16:creationId xmlns:a16="http://schemas.microsoft.com/office/drawing/2014/main" id="{44C3679C-5875-BB0C-BC13-B63952E78CE2}"/>
              </a:ext>
            </a:extLst>
          </p:cNvPr>
          <p:cNvCxnSpPr/>
          <p:nvPr/>
        </p:nvCxnSpPr>
        <p:spPr>
          <a:xfrm>
            <a:off x="0" y="4967004"/>
            <a:ext cx="10160000" cy="0"/>
          </a:xfrm>
          <a:prstGeom prst="line">
            <a:avLst/>
          </a:prstGeom>
          <a:ln w="19050"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2" name="Picture 11" descr="Logo&#10;&#10;Description automatically generated">
            <a:extLst>
              <a:ext uri="{FF2B5EF4-FFF2-40B4-BE49-F238E27FC236}">
                <a16:creationId xmlns:a16="http://schemas.microsoft.com/office/drawing/2014/main" id="{04D0D066-ECFF-59FA-E5A1-8C1F42F04D82}"/>
              </a:ext>
            </a:extLst>
          </p:cNvPr>
          <p:cNvPicPr>
            <a:picLocks noChangeAspect="1"/>
          </p:cNvPicPr>
          <p:nvPr/>
        </p:nvPicPr>
        <p:blipFill>
          <a:blip r:embed="rId3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8515" y="5037633"/>
            <a:ext cx="613931" cy="627954"/>
          </a:xfrm>
          <a:prstGeom prst="rect">
            <a:avLst/>
          </a:prstGeom>
        </p:spPr>
      </p:pic>
      <p:pic>
        <p:nvPicPr>
          <p:cNvPr id="3" name="Picture 2">
            <a:extLst>
              <a:ext uri="{FF2B5EF4-FFF2-40B4-BE49-F238E27FC236}">
                <a16:creationId xmlns:a16="http://schemas.microsoft.com/office/drawing/2014/main" id="{7EEC8A92-8C43-6508-C6D6-DFBCA8BDB32A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572283" y="787400"/>
            <a:ext cx="8981395" cy="4132544"/>
          </a:xfrm>
          <a:prstGeom prst="rect">
            <a:avLst/>
          </a:prstGeom>
          <a:ln w="38100">
            <a:solidFill>
              <a:schemeClr val="accent3">
                <a:lumMod val="60000"/>
                <a:lumOff val="40000"/>
              </a:schemeClr>
            </a:solidFill>
          </a:ln>
        </p:spPr>
      </p:pic>
      <p:sp>
        <p:nvSpPr>
          <p:cNvPr id="13" name="TextBox 12">
            <a:extLst>
              <a:ext uri="{FF2B5EF4-FFF2-40B4-BE49-F238E27FC236}">
                <a16:creationId xmlns:a16="http://schemas.microsoft.com/office/drawing/2014/main" id="{BDC3FE48-C5DF-9495-6766-15BAE6638C0E}"/>
              </a:ext>
            </a:extLst>
          </p:cNvPr>
          <p:cNvSpPr txBox="1"/>
          <p:nvPr/>
        </p:nvSpPr>
        <p:spPr>
          <a:xfrm>
            <a:off x="5549102" y="5067911"/>
            <a:ext cx="4610898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r">
              <a:buSzPct val="25000"/>
            </a:pPr>
            <a:r>
              <a:rPr lang="th-TH" sz="1600" b="1" dirty="0">
                <a:latin typeface="Chulabhorn Likit Text" panose="00000500000000000000" pitchFamily="50" charset="-34"/>
                <a:ea typeface="Lato"/>
                <a:cs typeface="Chulabhorn Likit Text" panose="00000500000000000000" pitchFamily="50" charset="-34"/>
                <a:sym typeface="Lato"/>
              </a:rPr>
              <a:t>โครงการพัฒนาระบบบัญชีการเงินและระบบโปรแกรมทะเบียนลูกหนี้กองทุนพัฒนาบทบาทสตรี</a:t>
            </a:r>
          </a:p>
        </p:txBody>
      </p:sp>
      <p:pic>
        <p:nvPicPr>
          <p:cNvPr id="14" name="Picture 13" descr="Text&#10;&#10;Description automatically generated with medium confidence">
            <a:extLst>
              <a:ext uri="{FF2B5EF4-FFF2-40B4-BE49-F238E27FC236}">
                <a16:creationId xmlns:a16="http://schemas.microsoft.com/office/drawing/2014/main" id="{A6C8F62F-9218-03C3-DC24-E050C54DCAB5}"/>
              </a:ext>
            </a:extLst>
          </p:cNvPr>
          <p:cNvPicPr>
            <a:picLocks noChangeAspect="1"/>
          </p:cNvPicPr>
          <p:nvPr/>
        </p:nvPicPr>
        <p:blipFill>
          <a:blip r:embed="rId5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20662" y="5101768"/>
            <a:ext cx="1828838" cy="499683"/>
          </a:xfrm>
          <a:prstGeom prst="rect">
            <a:avLst/>
          </a:prstGeom>
        </p:spPr>
      </p:pic>
      <p:pic>
        <p:nvPicPr>
          <p:cNvPr id="15" name="Picture 14" descr="Logo&#10;&#10;Description automatically generated">
            <a:extLst>
              <a:ext uri="{FF2B5EF4-FFF2-40B4-BE49-F238E27FC236}">
                <a16:creationId xmlns:a16="http://schemas.microsoft.com/office/drawing/2014/main" id="{6C7B2250-676C-BBFF-5DB1-06C72676B536}"/>
              </a:ext>
            </a:extLst>
          </p:cNvPr>
          <p:cNvPicPr>
            <a:picLocks noChangeAspect="1"/>
          </p:cNvPicPr>
          <p:nvPr/>
        </p:nvPicPr>
        <p:blipFill>
          <a:blip r:embed="rId6" cstate="hqprint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ackgroundRemoval t="2551" b="100000" l="0" r="97927">
                        <a14:foregroundMark x1="14992" y1="47704" x2="14992" y2="47704"/>
                        <a14:foregroundMark x1="42265" y1="52551" x2="42265" y2="52551"/>
                        <a14:foregroundMark x1="51994" y1="46684" x2="51994" y2="46684"/>
                        <a14:foregroundMark x1="34131" y1="27551" x2="34131" y2="27551"/>
                        <a14:foregroundMark x1="69697" y1="39541" x2="69697" y2="39541"/>
                        <a14:backgroundMark x1="39394" y1="54847" x2="39394" y2="54847"/>
                        <a14:backgroundMark x1="42265" y1="51276" x2="42265" y2="51276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727716" y="4949626"/>
            <a:ext cx="1286180" cy="803966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3488605945"/>
      </p:ext>
    </p:extLst>
  </p:cSld>
  <p:clrMapOvr>
    <a:masterClrMapping/>
  </p:clrMapOvr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Shape 28">
            <a:extLst>
              <a:ext uri="{FF2B5EF4-FFF2-40B4-BE49-F238E27FC236}">
                <a16:creationId xmlns:a16="http://schemas.microsoft.com/office/drawing/2014/main" id="{6CAE4F2A-FA46-418A-A06E-304A1FC66719}"/>
              </a:ext>
            </a:extLst>
          </p:cNvPr>
          <p:cNvSpPr txBox="1"/>
          <p:nvPr/>
        </p:nvSpPr>
        <p:spPr>
          <a:xfrm>
            <a:off x="294460" y="146586"/>
            <a:ext cx="7833540" cy="741809"/>
          </a:xfrm>
          <a:prstGeom prst="rect">
            <a:avLst/>
          </a:prstGeom>
          <a:noFill/>
          <a:ln>
            <a:noFill/>
          </a:ln>
        </p:spPr>
        <p:txBody>
          <a:bodyPr lIns="76188" tIns="38083" rIns="76188" bIns="38083" anchor="t" anchorCtr="0">
            <a:noAutofit/>
          </a:bodyPr>
          <a:lstStyle/>
          <a:p>
            <a:pPr>
              <a:buSzPct val="25000"/>
            </a:pPr>
            <a:r>
              <a:rPr lang="th-TH" sz="3200" b="1" dirty="0">
                <a:solidFill>
                  <a:schemeClr val="accent6">
                    <a:lumMod val="25000"/>
                  </a:schemeClr>
                </a:solidFill>
                <a:latin typeface="Chulabhorn Likit Text" panose="00000500000000000000" pitchFamily="50" charset="-34"/>
                <a:ea typeface="Lato"/>
                <a:cs typeface="Chulabhorn Likit Text" panose="00000500000000000000" pitchFamily="50" charset="-34"/>
                <a:sym typeface="Lato"/>
              </a:rPr>
              <a:t>2. ตัวอย่างหน้าจอระบบบัญชีการเงิน (</a:t>
            </a:r>
            <a:r>
              <a:rPr lang="en-US" sz="3200" b="1" dirty="0">
                <a:solidFill>
                  <a:schemeClr val="accent6">
                    <a:lumMod val="25000"/>
                  </a:schemeClr>
                </a:solidFill>
                <a:latin typeface="Chulabhorn Likit Text" panose="00000500000000000000" pitchFamily="50" charset="-34"/>
                <a:ea typeface="Lato"/>
                <a:cs typeface="Chulabhorn Likit Text" panose="00000500000000000000" pitchFamily="50" charset="-34"/>
                <a:sym typeface="Lato"/>
              </a:rPr>
              <a:t>ERP)</a:t>
            </a:r>
          </a:p>
        </p:txBody>
      </p:sp>
      <p:cxnSp>
        <p:nvCxnSpPr>
          <p:cNvPr id="2" name="Straight Connector 1">
            <a:extLst>
              <a:ext uri="{FF2B5EF4-FFF2-40B4-BE49-F238E27FC236}">
                <a16:creationId xmlns:a16="http://schemas.microsoft.com/office/drawing/2014/main" id="{44C3679C-5875-BB0C-BC13-B63952E78CE2}"/>
              </a:ext>
            </a:extLst>
          </p:cNvPr>
          <p:cNvCxnSpPr/>
          <p:nvPr/>
        </p:nvCxnSpPr>
        <p:spPr>
          <a:xfrm>
            <a:off x="0" y="4967004"/>
            <a:ext cx="10160000" cy="0"/>
          </a:xfrm>
          <a:prstGeom prst="line">
            <a:avLst/>
          </a:prstGeom>
          <a:ln w="19050"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2" name="Picture 11" descr="Logo&#10;&#10;Description automatically generated">
            <a:extLst>
              <a:ext uri="{FF2B5EF4-FFF2-40B4-BE49-F238E27FC236}">
                <a16:creationId xmlns:a16="http://schemas.microsoft.com/office/drawing/2014/main" id="{04D0D066-ECFF-59FA-E5A1-8C1F42F04D82}"/>
              </a:ext>
            </a:extLst>
          </p:cNvPr>
          <p:cNvPicPr>
            <a:picLocks noChangeAspect="1"/>
          </p:cNvPicPr>
          <p:nvPr/>
        </p:nvPicPr>
        <p:blipFill>
          <a:blip r:embed="rId3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8515" y="5037633"/>
            <a:ext cx="613931" cy="627954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46D87E7E-51C2-4444-EF05-9030B152A00A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577035" y="706709"/>
            <a:ext cx="8870127" cy="4125533"/>
          </a:xfrm>
          <a:prstGeom prst="rect">
            <a:avLst/>
          </a:prstGeom>
          <a:ln w="38100">
            <a:solidFill>
              <a:schemeClr val="accent3">
                <a:lumMod val="60000"/>
                <a:lumOff val="40000"/>
              </a:schemeClr>
            </a:solidFill>
          </a:ln>
        </p:spPr>
      </p:pic>
      <p:sp>
        <p:nvSpPr>
          <p:cNvPr id="13" name="TextBox 12">
            <a:extLst>
              <a:ext uri="{FF2B5EF4-FFF2-40B4-BE49-F238E27FC236}">
                <a16:creationId xmlns:a16="http://schemas.microsoft.com/office/drawing/2014/main" id="{BDC3FE48-C5DF-9495-6766-15BAE6638C0E}"/>
              </a:ext>
            </a:extLst>
          </p:cNvPr>
          <p:cNvSpPr txBox="1"/>
          <p:nvPr/>
        </p:nvSpPr>
        <p:spPr>
          <a:xfrm>
            <a:off x="5549102" y="5067911"/>
            <a:ext cx="4610898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r">
              <a:buSzPct val="25000"/>
            </a:pPr>
            <a:r>
              <a:rPr lang="th-TH" sz="1600" b="1" dirty="0">
                <a:latin typeface="Chulabhorn Likit Text" panose="00000500000000000000" pitchFamily="50" charset="-34"/>
                <a:ea typeface="Lato"/>
                <a:cs typeface="Chulabhorn Likit Text" panose="00000500000000000000" pitchFamily="50" charset="-34"/>
                <a:sym typeface="Lato"/>
              </a:rPr>
              <a:t>โครงการพัฒนาระบบบัญชีการเงินและระบบโปรแกรมทะเบียนลูกหนี้กองทุนพัฒนาบทบาทสตรี</a:t>
            </a:r>
          </a:p>
        </p:txBody>
      </p:sp>
      <p:pic>
        <p:nvPicPr>
          <p:cNvPr id="14" name="Picture 13" descr="Text&#10;&#10;Description automatically generated with medium confidence">
            <a:extLst>
              <a:ext uri="{FF2B5EF4-FFF2-40B4-BE49-F238E27FC236}">
                <a16:creationId xmlns:a16="http://schemas.microsoft.com/office/drawing/2014/main" id="{A6C8F62F-9218-03C3-DC24-E050C54DCAB5}"/>
              </a:ext>
            </a:extLst>
          </p:cNvPr>
          <p:cNvPicPr>
            <a:picLocks noChangeAspect="1"/>
          </p:cNvPicPr>
          <p:nvPr/>
        </p:nvPicPr>
        <p:blipFill>
          <a:blip r:embed="rId5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20662" y="5101768"/>
            <a:ext cx="1828838" cy="499683"/>
          </a:xfrm>
          <a:prstGeom prst="rect">
            <a:avLst/>
          </a:prstGeom>
        </p:spPr>
      </p:pic>
      <p:pic>
        <p:nvPicPr>
          <p:cNvPr id="15" name="Picture 14" descr="Logo&#10;&#10;Description automatically generated">
            <a:extLst>
              <a:ext uri="{FF2B5EF4-FFF2-40B4-BE49-F238E27FC236}">
                <a16:creationId xmlns:a16="http://schemas.microsoft.com/office/drawing/2014/main" id="{6C7B2250-676C-BBFF-5DB1-06C72676B536}"/>
              </a:ext>
            </a:extLst>
          </p:cNvPr>
          <p:cNvPicPr>
            <a:picLocks noChangeAspect="1"/>
          </p:cNvPicPr>
          <p:nvPr/>
        </p:nvPicPr>
        <p:blipFill>
          <a:blip r:embed="rId6" cstate="hqprint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ackgroundRemoval t="2551" b="100000" l="0" r="97927">
                        <a14:foregroundMark x1="14992" y1="47704" x2="14992" y2="47704"/>
                        <a14:foregroundMark x1="42265" y1="52551" x2="42265" y2="52551"/>
                        <a14:foregroundMark x1="51994" y1="46684" x2="51994" y2="46684"/>
                        <a14:foregroundMark x1="34131" y1="27551" x2="34131" y2="27551"/>
                        <a14:foregroundMark x1="69697" y1="39541" x2="69697" y2="39541"/>
                        <a14:backgroundMark x1="39394" y1="54847" x2="39394" y2="54847"/>
                        <a14:backgroundMark x1="42265" y1="51276" x2="42265" y2="51276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727716" y="4949626"/>
            <a:ext cx="1286180" cy="803966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3854209588"/>
      </p:ext>
    </p:extLst>
  </p:cSld>
  <p:clrMapOvr>
    <a:masterClrMapping/>
  </p:clrMapOvr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Shape 28">
            <a:extLst>
              <a:ext uri="{FF2B5EF4-FFF2-40B4-BE49-F238E27FC236}">
                <a16:creationId xmlns:a16="http://schemas.microsoft.com/office/drawing/2014/main" id="{6CAE4F2A-FA46-418A-A06E-304A1FC66719}"/>
              </a:ext>
            </a:extLst>
          </p:cNvPr>
          <p:cNvSpPr txBox="1"/>
          <p:nvPr/>
        </p:nvSpPr>
        <p:spPr>
          <a:xfrm>
            <a:off x="294460" y="146586"/>
            <a:ext cx="7858940" cy="741809"/>
          </a:xfrm>
          <a:prstGeom prst="rect">
            <a:avLst/>
          </a:prstGeom>
          <a:noFill/>
          <a:ln>
            <a:noFill/>
          </a:ln>
        </p:spPr>
        <p:txBody>
          <a:bodyPr lIns="76188" tIns="38083" rIns="76188" bIns="38083" anchor="t" anchorCtr="0">
            <a:noAutofit/>
          </a:bodyPr>
          <a:lstStyle/>
          <a:p>
            <a:pPr>
              <a:buSzPct val="25000"/>
            </a:pPr>
            <a:r>
              <a:rPr lang="th-TH" sz="3200" b="1" dirty="0">
                <a:latin typeface="Chulabhorn Likit Text" panose="00000500000000000000" pitchFamily="50" charset="-34"/>
                <a:ea typeface="Lato"/>
                <a:cs typeface="Chulabhorn Likit Text" panose="00000500000000000000" pitchFamily="50" charset="-34"/>
                <a:sym typeface="Lato"/>
              </a:rPr>
              <a:t>2. ตัวอย่างหน้าจอระบบบัญชีการเงิน (</a:t>
            </a:r>
            <a:r>
              <a:rPr lang="en-US" sz="3200" b="1" dirty="0">
                <a:latin typeface="Chulabhorn Likit Text" panose="00000500000000000000" pitchFamily="50" charset="-34"/>
                <a:ea typeface="Lato"/>
                <a:cs typeface="Chulabhorn Likit Text" panose="00000500000000000000" pitchFamily="50" charset="-34"/>
                <a:sym typeface="Lato"/>
              </a:rPr>
              <a:t>ERP)</a:t>
            </a:r>
          </a:p>
        </p:txBody>
      </p:sp>
      <p:cxnSp>
        <p:nvCxnSpPr>
          <p:cNvPr id="2" name="Straight Connector 1">
            <a:extLst>
              <a:ext uri="{FF2B5EF4-FFF2-40B4-BE49-F238E27FC236}">
                <a16:creationId xmlns:a16="http://schemas.microsoft.com/office/drawing/2014/main" id="{44C3679C-5875-BB0C-BC13-B63952E78CE2}"/>
              </a:ext>
            </a:extLst>
          </p:cNvPr>
          <p:cNvCxnSpPr/>
          <p:nvPr/>
        </p:nvCxnSpPr>
        <p:spPr>
          <a:xfrm>
            <a:off x="0" y="4967004"/>
            <a:ext cx="10160000" cy="0"/>
          </a:xfrm>
          <a:prstGeom prst="line">
            <a:avLst/>
          </a:prstGeom>
          <a:ln w="19050"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2" name="Picture 11" descr="Logo&#10;&#10;Description automatically generated">
            <a:extLst>
              <a:ext uri="{FF2B5EF4-FFF2-40B4-BE49-F238E27FC236}">
                <a16:creationId xmlns:a16="http://schemas.microsoft.com/office/drawing/2014/main" id="{04D0D066-ECFF-59FA-E5A1-8C1F42F04D82}"/>
              </a:ext>
            </a:extLst>
          </p:cNvPr>
          <p:cNvPicPr>
            <a:picLocks noChangeAspect="1"/>
          </p:cNvPicPr>
          <p:nvPr/>
        </p:nvPicPr>
        <p:blipFill>
          <a:blip r:embed="rId3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8515" y="5037633"/>
            <a:ext cx="613931" cy="627954"/>
          </a:xfrm>
          <a:prstGeom prst="rect">
            <a:avLst/>
          </a:prstGeom>
        </p:spPr>
      </p:pic>
      <p:pic>
        <p:nvPicPr>
          <p:cNvPr id="3" name="Picture 2">
            <a:extLst>
              <a:ext uri="{FF2B5EF4-FFF2-40B4-BE49-F238E27FC236}">
                <a16:creationId xmlns:a16="http://schemas.microsoft.com/office/drawing/2014/main" id="{4D49F9AE-82ED-93AC-42FC-7E208261152E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63678" y="736085"/>
            <a:ext cx="8873613" cy="4173371"/>
          </a:xfrm>
          <a:prstGeom prst="rect">
            <a:avLst/>
          </a:prstGeom>
          <a:ln w="38100">
            <a:solidFill>
              <a:schemeClr val="accent3">
                <a:lumMod val="60000"/>
                <a:lumOff val="40000"/>
              </a:schemeClr>
            </a:solidFill>
          </a:ln>
        </p:spPr>
      </p:pic>
      <p:sp>
        <p:nvSpPr>
          <p:cNvPr id="13" name="TextBox 12">
            <a:extLst>
              <a:ext uri="{FF2B5EF4-FFF2-40B4-BE49-F238E27FC236}">
                <a16:creationId xmlns:a16="http://schemas.microsoft.com/office/drawing/2014/main" id="{BDC3FE48-C5DF-9495-6766-15BAE6638C0E}"/>
              </a:ext>
            </a:extLst>
          </p:cNvPr>
          <p:cNvSpPr txBox="1"/>
          <p:nvPr/>
        </p:nvSpPr>
        <p:spPr>
          <a:xfrm>
            <a:off x="5549102" y="5067911"/>
            <a:ext cx="4610898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r">
              <a:buSzPct val="25000"/>
            </a:pPr>
            <a:r>
              <a:rPr lang="th-TH" sz="1600" b="1" dirty="0">
                <a:latin typeface="Chulabhorn Likit Text" panose="00000500000000000000" pitchFamily="50" charset="-34"/>
                <a:ea typeface="Lato"/>
                <a:cs typeface="Chulabhorn Likit Text" panose="00000500000000000000" pitchFamily="50" charset="-34"/>
                <a:sym typeface="Lato"/>
              </a:rPr>
              <a:t>โครงการพัฒนาระบบบัญชีการเงินและระบบโปรแกรมทะเบียนลูกหนี้กองทุนพัฒนาบทบาทสตรี</a:t>
            </a:r>
          </a:p>
        </p:txBody>
      </p:sp>
      <p:pic>
        <p:nvPicPr>
          <p:cNvPr id="14" name="Picture 13" descr="Text&#10;&#10;Description automatically generated with medium confidence">
            <a:extLst>
              <a:ext uri="{FF2B5EF4-FFF2-40B4-BE49-F238E27FC236}">
                <a16:creationId xmlns:a16="http://schemas.microsoft.com/office/drawing/2014/main" id="{A6C8F62F-9218-03C3-DC24-E050C54DCAB5}"/>
              </a:ext>
            </a:extLst>
          </p:cNvPr>
          <p:cNvPicPr>
            <a:picLocks noChangeAspect="1"/>
          </p:cNvPicPr>
          <p:nvPr/>
        </p:nvPicPr>
        <p:blipFill>
          <a:blip r:embed="rId5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20662" y="5101768"/>
            <a:ext cx="1828838" cy="499683"/>
          </a:xfrm>
          <a:prstGeom prst="rect">
            <a:avLst/>
          </a:prstGeom>
        </p:spPr>
      </p:pic>
      <p:pic>
        <p:nvPicPr>
          <p:cNvPr id="15" name="Picture 14" descr="Logo&#10;&#10;Description automatically generated">
            <a:extLst>
              <a:ext uri="{FF2B5EF4-FFF2-40B4-BE49-F238E27FC236}">
                <a16:creationId xmlns:a16="http://schemas.microsoft.com/office/drawing/2014/main" id="{6C7B2250-676C-BBFF-5DB1-06C72676B536}"/>
              </a:ext>
            </a:extLst>
          </p:cNvPr>
          <p:cNvPicPr>
            <a:picLocks noChangeAspect="1"/>
          </p:cNvPicPr>
          <p:nvPr/>
        </p:nvPicPr>
        <p:blipFill>
          <a:blip r:embed="rId6" cstate="hqprint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ackgroundRemoval t="2551" b="100000" l="0" r="97927">
                        <a14:foregroundMark x1="14992" y1="47704" x2="14992" y2="47704"/>
                        <a14:foregroundMark x1="42265" y1="52551" x2="42265" y2="52551"/>
                        <a14:foregroundMark x1="51994" y1="46684" x2="51994" y2="46684"/>
                        <a14:foregroundMark x1="34131" y1="27551" x2="34131" y2="27551"/>
                        <a14:foregroundMark x1="69697" y1="39541" x2="69697" y2="39541"/>
                        <a14:backgroundMark x1="39394" y1="54847" x2="39394" y2="54847"/>
                        <a14:backgroundMark x1="42265" y1="51276" x2="42265" y2="51276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727716" y="4949626"/>
            <a:ext cx="1286180" cy="803966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1682676614"/>
      </p:ext>
    </p:extLst>
  </p:cSld>
  <p:clrMapOvr>
    <a:masterClrMapping/>
  </p:clrMapOvr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Shape 28">
            <a:extLst>
              <a:ext uri="{FF2B5EF4-FFF2-40B4-BE49-F238E27FC236}">
                <a16:creationId xmlns:a16="http://schemas.microsoft.com/office/drawing/2014/main" id="{6CAE4F2A-FA46-418A-A06E-304A1FC66719}"/>
              </a:ext>
            </a:extLst>
          </p:cNvPr>
          <p:cNvSpPr txBox="1"/>
          <p:nvPr/>
        </p:nvSpPr>
        <p:spPr>
          <a:xfrm>
            <a:off x="294460" y="146586"/>
            <a:ext cx="8024040" cy="741809"/>
          </a:xfrm>
          <a:prstGeom prst="rect">
            <a:avLst/>
          </a:prstGeom>
          <a:noFill/>
          <a:ln>
            <a:noFill/>
          </a:ln>
        </p:spPr>
        <p:txBody>
          <a:bodyPr lIns="76188" tIns="38083" rIns="76188" bIns="38083" anchor="t" anchorCtr="0">
            <a:noAutofit/>
          </a:bodyPr>
          <a:lstStyle/>
          <a:p>
            <a:pPr>
              <a:buSzPct val="25000"/>
            </a:pPr>
            <a:r>
              <a:rPr lang="th-TH" sz="3200" b="1" dirty="0">
                <a:latin typeface="Chulabhorn Likit Text" panose="00000500000000000000" pitchFamily="50" charset="-34"/>
                <a:ea typeface="Lato"/>
                <a:cs typeface="Chulabhorn Likit Text" panose="00000500000000000000" pitchFamily="50" charset="-34"/>
                <a:sym typeface="Lato"/>
              </a:rPr>
              <a:t>2. ตัวอย่างหน้าจอระบบบัญชีการเงิน (</a:t>
            </a:r>
            <a:r>
              <a:rPr lang="en-US" sz="3200" b="1" dirty="0">
                <a:latin typeface="Chulabhorn Likit Text" panose="00000500000000000000" pitchFamily="50" charset="-34"/>
                <a:ea typeface="Lato"/>
                <a:cs typeface="Chulabhorn Likit Text" panose="00000500000000000000" pitchFamily="50" charset="-34"/>
                <a:sym typeface="Lato"/>
              </a:rPr>
              <a:t>ERP)</a:t>
            </a:r>
          </a:p>
        </p:txBody>
      </p:sp>
      <p:cxnSp>
        <p:nvCxnSpPr>
          <p:cNvPr id="2" name="Straight Connector 1">
            <a:extLst>
              <a:ext uri="{FF2B5EF4-FFF2-40B4-BE49-F238E27FC236}">
                <a16:creationId xmlns:a16="http://schemas.microsoft.com/office/drawing/2014/main" id="{44C3679C-5875-BB0C-BC13-B63952E78CE2}"/>
              </a:ext>
            </a:extLst>
          </p:cNvPr>
          <p:cNvCxnSpPr/>
          <p:nvPr/>
        </p:nvCxnSpPr>
        <p:spPr>
          <a:xfrm>
            <a:off x="0" y="4967004"/>
            <a:ext cx="10160000" cy="0"/>
          </a:xfrm>
          <a:prstGeom prst="line">
            <a:avLst/>
          </a:prstGeom>
          <a:ln w="19050"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2" name="Picture 11" descr="Logo&#10;&#10;Description automatically generated">
            <a:extLst>
              <a:ext uri="{FF2B5EF4-FFF2-40B4-BE49-F238E27FC236}">
                <a16:creationId xmlns:a16="http://schemas.microsoft.com/office/drawing/2014/main" id="{04D0D066-ECFF-59FA-E5A1-8C1F42F04D82}"/>
              </a:ext>
            </a:extLst>
          </p:cNvPr>
          <p:cNvPicPr>
            <a:picLocks noChangeAspect="1"/>
          </p:cNvPicPr>
          <p:nvPr/>
        </p:nvPicPr>
        <p:blipFill>
          <a:blip r:embed="rId3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8515" y="5037633"/>
            <a:ext cx="613931" cy="627954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2BCFD40B-BD1D-A6B5-7ECB-45DCDDA853FF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84546" y="729818"/>
            <a:ext cx="8928339" cy="4166558"/>
          </a:xfrm>
          <a:prstGeom prst="rect">
            <a:avLst/>
          </a:prstGeom>
          <a:ln w="38100">
            <a:solidFill>
              <a:schemeClr val="accent3">
                <a:lumMod val="60000"/>
                <a:lumOff val="40000"/>
              </a:schemeClr>
            </a:solidFill>
          </a:ln>
        </p:spPr>
      </p:pic>
      <p:sp>
        <p:nvSpPr>
          <p:cNvPr id="13" name="TextBox 12">
            <a:extLst>
              <a:ext uri="{FF2B5EF4-FFF2-40B4-BE49-F238E27FC236}">
                <a16:creationId xmlns:a16="http://schemas.microsoft.com/office/drawing/2014/main" id="{BDC3FE48-C5DF-9495-6766-15BAE6638C0E}"/>
              </a:ext>
            </a:extLst>
          </p:cNvPr>
          <p:cNvSpPr txBox="1"/>
          <p:nvPr/>
        </p:nvSpPr>
        <p:spPr>
          <a:xfrm>
            <a:off x="5549102" y="5067911"/>
            <a:ext cx="4610898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r">
              <a:buSzPct val="25000"/>
            </a:pPr>
            <a:r>
              <a:rPr lang="th-TH" sz="1600" b="1" dirty="0">
                <a:latin typeface="Chulabhorn Likit Text" panose="00000500000000000000" pitchFamily="50" charset="-34"/>
                <a:ea typeface="Lato"/>
                <a:cs typeface="Chulabhorn Likit Text" panose="00000500000000000000" pitchFamily="50" charset="-34"/>
                <a:sym typeface="Lato"/>
              </a:rPr>
              <a:t>โครงการพัฒนาระบบบัญชีการเงินและระบบโปรแกรมทะเบียนลูกหนี้กองทุนพัฒนาบทบาทสตรี</a:t>
            </a:r>
          </a:p>
        </p:txBody>
      </p:sp>
      <p:pic>
        <p:nvPicPr>
          <p:cNvPr id="14" name="Picture 13" descr="Text&#10;&#10;Description automatically generated with medium confidence">
            <a:extLst>
              <a:ext uri="{FF2B5EF4-FFF2-40B4-BE49-F238E27FC236}">
                <a16:creationId xmlns:a16="http://schemas.microsoft.com/office/drawing/2014/main" id="{A6C8F62F-9218-03C3-DC24-E050C54DCAB5}"/>
              </a:ext>
            </a:extLst>
          </p:cNvPr>
          <p:cNvPicPr>
            <a:picLocks noChangeAspect="1"/>
          </p:cNvPicPr>
          <p:nvPr/>
        </p:nvPicPr>
        <p:blipFill>
          <a:blip r:embed="rId5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20662" y="5101768"/>
            <a:ext cx="1828838" cy="499683"/>
          </a:xfrm>
          <a:prstGeom prst="rect">
            <a:avLst/>
          </a:prstGeom>
        </p:spPr>
      </p:pic>
      <p:pic>
        <p:nvPicPr>
          <p:cNvPr id="15" name="Picture 14" descr="Logo&#10;&#10;Description automatically generated">
            <a:extLst>
              <a:ext uri="{FF2B5EF4-FFF2-40B4-BE49-F238E27FC236}">
                <a16:creationId xmlns:a16="http://schemas.microsoft.com/office/drawing/2014/main" id="{6C7B2250-676C-BBFF-5DB1-06C72676B536}"/>
              </a:ext>
            </a:extLst>
          </p:cNvPr>
          <p:cNvPicPr>
            <a:picLocks noChangeAspect="1"/>
          </p:cNvPicPr>
          <p:nvPr/>
        </p:nvPicPr>
        <p:blipFill>
          <a:blip r:embed="rId6" cstate="hqprint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ackgroundRemoval t="2551" b="100000" l="0" r="97927">
                        <a14:foregroundMark x1="14992" y1="47704" x2="14992" y2="47704"/>
                        <a14:foregroundMark x1="42265" y1="52551" x2="42265" y2="52551"/>
                        <a14:foregroundMark x1="51994" y1="46684" x2="51994" y2="46684"/>
                        <a14:foregroundMark x1="34131" y1="27551" x2="34131" y2="27551"/>
                        <a14:foregroundMark x1="69697" y1="39541" x2="69697" y2="39541"/>
                        <a14:backgroundMark x1="39394" y1="54847" x2="39394" y2="54847"/>
                        <a14:backgroundMark x1="42265" y1="51276" x2="42265" y2="51276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727716" y="4949626"/>
            <a:ext cx="1286180" cy="803966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1155944230"/>
      </p:ext>
    </p:extLst>
  </p:cSld>
  <p:clrMapOvr>
    <a:masterClrMapping/>
  </p:clrMapOvr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Shape 28">
            <a:extLst>
              <a:ext uri="{FF2B5EF4-FFF2-40B4-BE49-F238E27FC236}">
                <a16:creationId xmlns:a16="http://schemas.microsoft.com/office/drawing/2014/main" id="{6CAE4F2A-FA46-418A-A06E-304A1FC66719}"/>
              </a:ext>
            </a:extLst>
          </p:cNvPr>
          <p:cNvSpPr txBox="1"/>
          <p:nvPr/>
        </p:nvSpPr>
        <p:spPr>
          <a:xfrm>
            <a:off x="128515" y="300190"/>
            <a:ext cx="10023247" cy="412214"/>
          </a:xfrm>
          <a:prstGeom prst="rect">
            <a:avLst/>
          </a:prstGeom>
          <a:noFill/>
          <a:ln>
            <a:noFill/>
          </a:ln>
        </p:spPr>
        <p:txBody>
          <a:bodyPr lIns="76188" tIns="38083" rIns="76188" bIns="38083" anchor="t" anchorCtr="0">
            <a:noAutofit/>
          </a:bodyPr>
          <a:lstStyle/>
          <a:p>
            <a:pPr>
              <a:lnSpc>
                <a:spcPct val="110000"/>
              </a:lnSpc>
              <a:buSzPct val="25000"/>
            </a:pPr>
            <a:r>
              <a:rPr lang="en-US" sz="2400" b="1" dirty="0">
                <a:latin typeface="Chulabhorn Likit Text" panose="00000500000000000000" pitchFamily="50" charset="-34"/>
                <a:ea typeface="Lato"/>
                <a:cs typeface="Chulabhorn Likit Text" panose="00000500000000000000" pitchFamily="50" charset="-34"/>
                <a:sym typeface="Lato"/>
              </a:rPr>
              <a:t>3</a:t>
            </a:r>
            <a:r>
              <a:rPr lang="th-TH" sz="2400" b="1" dirty="0">
                <a:latin typeface="Chulabhorn Likit Text" panose="00000500000000000000" pitchFamily="50" charset="-34"/>
                <a:ea typeface="Lato"/>
                <a:cs typeface="Chulabhorn Likit Text" panose="00000500000000000000" pitchFamily="50" charset="-34"/>
                <a:sym typeface="Lato"/>
              </a:rPr>
              <a:t>. ตัวอย่างหน้าจอระบบโปรแกรมทะเบียนลูกหนี้ใหม่ (</a:t>
            </a:r>
            <a:r>
              <a:rPr lang="en-US" sz="2400" b="1" dirty="0">
                <a:latin typeface="Chulabhorn Likit Text" panose="00000500000000000000" pitchFamily="50" charset="-34"/>
                <a:ea typeface="Lato"/>
                <a:cs typeface="Chulabhorn Likit Text" panose="00000500000000000000" pitchFamily="50" charset="-34"/>
                <a:sym typeface="Lato"/>
              </a:rPr>
              <a:t>Loan Management)</a:t>
            </a:r>
          </a:p>
        </p:txBody>
      </p:sp>
      <p:cxnSp>
        <p:nvCxnSpPr>
          <p:cNvPr id="2" name="Straight Connector 1">
            <a:extLst>
              <a:ext uri="{FF2B5EF4-FFF2-40B4-BE49-F238E27FC236}">
                <a16:creationId xmlns:a16="http://schemas.microsoft.com/office/drawing/2014/main" id="{44C3679C-5875-BB0C-BC13-B63952E78CE2}"/>
              </a:ext>
            </a:extLst>
          </p:cNvPr>
          <p:cNvCxnSpPr/>
          <p:nvPr/>
        </p:nvCxnSpPr>
        <p:spPr>
          <a:xfrm>
            <a:off x="0" y="4967004"/>
            <a:ext cx="10160000" cy="0"/>
          </a:xfrm>
          <a:prstGeom prst="line">
            <a:avLst/>
          </a:prstGeom>
          <a:ln w="19050"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2" name="Picture 11" descr="Logo&#10;&#10;Description automatically generated">
            <a:extLst>
              <a:ext uri="{FF2B5EF4-FFF2-40B4-BE49-F238E27FC236}">
                <a16:creationId xmlns:a16="http://schemas.microsoft.com/office/drawing/2014/main" id="{04D0D066-ECFF-59FA-E5A1-8C1F42F04D82}"/>
              </a:ext>
            </a:extLst>
          </p:cNvPr>
          <p:cNvPicPr>
            <a:picLocks noChangeAspect="1"/>
          </p:cNvPicPr>
          <p:nvPr/>
        </p:nvPicPr>
        <p:blipFill>
          <a:blip r:embed="rId3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8515" y="5037633"/>
            <a:ext cx="613931" cy="627954"/>
          </a:xfrm>
          <a:prstGeom prst="rect">
            <a:avLst/>
          </a:prstGeom>
        </p:spPr>
      </p:pic>
      <p:pic>
        <p:nvPicPr>
          <p:cNvPr id="3" name="Picture 2">
            <a:extLst>
              <a:ext uri="{FF2B5EF4-FFF2-40B4-BE49-F238E27FC236}">
                <a16:creationId xmlns:a16="http://schemas.microsoft.com/office/drawing/2014/main" id="{375A8958-101A-609D-5773-E5B64741C743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28515" y="847167"/>
            <a:ext cx="9923892" cy="3658262"/>
          </a:xfrm>
          <a:prstGeom prst="rect">
            <a:avLst/>
          </a:prstGeom>
          <a:ln w="38100">
            <a:solidFill>
              <a:schemeClr val="accent3">
                <a:lumMod val="60000"/>
                <a:lumOff val="40000"/>
              </a:schemeClr>
            </a:solidFill>
          </a:ln>
        </p:spPr>
      </p:pic>
      <p:sp>
        <p:nvSpPr>
          <p:cNvPr id="13" name="TextBox 12">
            <a:extLst>
              <a:ext uri="{FF2B5EF4-FFF2-40B4-BE49-F238E27FC236}">
                <a16:creationId xmlns:a16="http://schemas.microsoft.com/office/drawing/2014/main" id="{BDC3FE48-C5DF-9495-6766-15BAE6638C0E}"/>
              </a:ext>
            </a:extLst>
          </p:cNvPr>
          <p:cNvSpPr txBox="1"/>
          <p:nvPr/>
        </p:nvSpPr>
        <p:spPr>
          <a:xfrm>
            <a:off x="5549102" y="5067911"/>
            <a:ext cx="4610898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r">
              <a:buSzPct val="25000"/>
            </a:pPr>
            <a:r>
              <a:rPr lang="th-TH" sz="1600" b="1" dirty="0">
                <a:latin typeface="Chulabhorn Likit Text" panose="00000500000000000000" pitchFamily="50" charset="-34"/>
                <a:ea typeface="Lato"/>
                <a:cs typeface="Chulabhorn Likit Text" panose="00000500000000000000" pitchFamily="50" charset="-34"/>
                <a:sym typeface="Lato"/>
              </a:rPr>
              <a:t>โครงการพัฒนาระบบบัญชีการเงินและระบบโปรแกรมทะเบียนลูกหนี้กองทุนพัฒนาบทบาทสตรี</a:t>
            </a:r>
          </a:p>
        </p:txBody>
      </p:sp>
      <p:pic>
        <p:nvPicPr>
          <p:cNvPr id="14" name="Picture 13" descr="Text&#10;&#10;Description automatically generated with medium confidence">
            <a:extLst>
              <a:ext uri="{FF2B5EF4-FFF2-40B4-BE49-F238E27FC236}">
                <a16:creationId xmlns:a16="http://schemas.microsoft.com/office/drawing/2014/main" id="{A6C8F62F-9218-03C3-DC24-E050C54DCAB5}"/>
              </a:ext>
            </a:extLst>
          </p:cNvPr>
          <p:cNvPicPr>
            <a:picLocks noChangeAspect="1"/>
          </p:cNvPicPr>
          <p:nvPr/>
        </p:nvPicPr>
        <p:blipFill>
          <a:blip r:embed="rId5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20662" y="5101768"/>
            <a:ext cx="1828838" cy="499683"/>
          </a:xfrm>
          <a:prstGeom prst="rect">
            <a:avLst/>
          </a:prstGeom>
        </p:spPr>
      </p:pic>
      <p:pic>
        <p:nvPicPr>
          <p:cNvPr id="15" name="Picture 14" descr="Logo&#10;&#10;Description automatically generated">
            <a:extLst>
              <a:ext uri="{FF2B5EF4-FFF2-40B4-BE49-F238E27FC236}">
                <a16:creationId xmlns:a16="http://schemas.microsoft.com/office/drawing/2014/main" id="{6C7B2250-676C-BBFF-5DB1-06C72676B536}"/>
              </a:ext>
            </a:extLst>
          </p:cNvPr>
          <p:cNvPicPr>
            <a:picLocks noChangeAspect="1"/>
          </p:cNvPicPr>
          <p:nvPr/>
        </p:nvPicPr>
        <p:blipFill>
          <a:blip r:embed="rId6" cstate="hqprint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ackgroundRemoval t="2551" b="100000" l="0" r="97927">
                        <a14:foregroundMark x1="14992" y1="47704" x2="14992" y2="47704"/>
                        <a14:foregroundMark x1="42265" y1="52551" x2="42265" y2="52551"/>
                        <a14:foregroundMark x1="51994" y1="46684" x2="51994" y2="46684"/>
                        <a14:foregroundMark x1="34131" y1="27551" x2="34131" y2="27551"/>
                        <a14:foregroundMark x1="69697" y1="39541" x2="69697" y2="39541"/>
                        <a14:backgroundMark x1="39394" y1="54847" x2="39394" y2="54847"/>
                        <a14:backgroundMark x1="42265" y1="51276" x2="42265" y2="51276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727716" y="4949626"/>
            <a:ext cx="1286180" cy="803966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4245626216"/>
      </p:ext>
    </p:extLst>
  </p:cSld>
  <p:clrMapOvr>
    <a:masterClrMapping/>
  </p:clrMapOvr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2" name="Straight Connector 1">
            <a:extLst>
              <a:ext uri="{FF2B5EF4-FFF2-40B4-BE49-F238E27FC236}">
                <a16:creationId xmlns:a16="http://schemas.microsoft.com/office/drawing/2014/main" id="{44C3679C-5875-BB0C-BC13-B63952E78CE2}"/>
              </a:ext>
            </a:extLst>
          </p:cNvPr>
          <p:cNvCxnSpPr/>
          <p:nvPr/>
        </p:nvCxnSpPr>
        <p:spPr>
          <a:xfrm>
            <a:off x="0" y="4967004"/>
            <a:ext cx="10160000" cy="0"/>
          </a:xfrm>
          <a:prstGeom prst="line">
            <a:avLst/>
          </a:prstGeom>
          <a:ln w="19050"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2" name="Picture 11" descr="Logo&#10;&#10;Description automatically generated">
            <a:extLst>
              <a:ext uri="{FF2B5EF4-FFF2-40B4-BE49-F238E27FC236}">
                <a16:creationId xmlns:a16="http://schemas.microsoft.com/office/drawing/2014/main" id="{04D0D066-ECFF-59FA-E5A1-8C1F42F04D82}"/>
              </a:ext>
            </a:extLst>
          </p:cNvPr>
          <p:cNvPicPr>
            <a:picLocks noChangeAspect="1"/>
          </p:cNvPicPr>
          <p:nvPr/>
        </p:nvPicPr>
        <p:blipFill>
          <a:blip r:embed="rId3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8515" y="5037633"/>
            <a:ext cx="613931" cy="627954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FB6B4ED8-653E-3CEA-8E0D-62FB736A774F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28830" y="888395"/>
            <a:ext cx="9764188" cy="3880248"/>
          </a:xfrm>
          <a:prstGeom prst="rect">
            <a:avLst/>
          </a:prstGeom>
          <a:ln w="38100">
            <a:solidFill>
              <a:schemeClr val="accent3">
                <a:lumMod val="60000"/>
                <a:lumOff val="40000"/>
              </a:schemeClr>
            </a:solidFill>
          </a:ln>
        </p:spPr>
      </p:pic>
      <p:sp>
        <p:nvSpPr>
          <p:cNvPr id="13" name="TextBox 12">
            <a:extLst>
              <a:ext uri="{FF2B5EF4-FFF2-40B4-BE49-F238E27FC236}">
                <a16:creationId xmlns:a16="http://schemas.microsoft.com/office/drawing/2014/main" id="{BDC3FE48-C5DF-9495-6766-15BAE6638C0E}"/>
              </a:ext>
            </a:extLst>
          </p:cNvPr>
          <p:cNvSpPr txBox="1"/>
          <p:nvPr/>
        </p:nvSpPr>
        <p:spPr>
          <a:xfrm>
            <a:off x="5549102" y="5067911"/>
            <a:ext cx="4610898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r">
              <a:buSzPct val="25000"/>
            </a:pPr>
            <a:r>
              <a:rPr lang="th-TH" sz="1600" b="1" dirty="0">
                <a:latin typeface="Chulabhorn Likit Text" panose="00000500000000000000" pitchFamily="50" charset="-34"/>
                <a:ea typeface="Lato"/>
                <a:cs typeface="Chulabhorn Likit Text" panose="00000500000000000000" pitchFamily="50" charset="-34"/>
                <a:sym typeface="Lato"/>
              </a:rPr>
              <a:t>โครงการพัฒนาระบบบัญชีการเงินและระบบโปรแกรมทะเบียนลูกหนี้กองทุนพัฒนาบทบาทสตรี</a:t>
            </a:r>
          </a:p>
        </p:txBody>
      </p:sp>
      <p:pic>
        <p:nvPicPr>
          <p:cNvPr id="14" name="Picture 13" descr="Text&#10;&#10;Description automatically generated with medium confidence">
            <a:extLst>
              <a:ext uri="{FF2B5EF4-FFF2-40B4-BE49-F238E27FC236}">
                <a16:creationId xmlns:a16="http://schemas.microsoft.com/office/drawing/2014/main" id="{A6C8F62F-9218-03C3-DC24-E050C54DCAB5}"/>
              </a:ext>
            </a:extLst>
          </p:cNvPr>
          <p:cNvPicPr>
            <a:picLocks noChangeAspect="1"/>
          </p:cNvPicPr>
          <p:nvPr/>
        </p:nvPicPr>
        <p:blipFill>
          <a:blip r:embed="rId5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20662" y="5101768"/>
            <a:ext cx="1828838" cy="499683"/>
          </a:xfrm>
          <a:prstGeom prst="rect">
            <a:avLst/>
          </a:prstGeom>
        </p:spPr>
      </p:pic>
      <p:pic>
        <p:nvPicPr>
          <p:cNvPr id="15" name="Picture 14" descr="Logo&#10;&#10;Description automatically generated">
            <a:extLst>
              <a:ext uri="{FF2B5EF4-FFF2-40B4-BE49-F238E27FC236}">
                <a16:creationId xmlns:a16="http://schemas.microsoft.com/office/drawing/2014/main" id="{6C7B2250-676C-BBFF-5DB1-06C72676B536}"/>
              </a:ext>
            </a:extLst>
          </p:cNvPr>
          <p:cNvPicPr>
            <a:picLocks noChangeAspect="1"/>
          </p:cNvPicPr>
          <p:nvPr/>
        </p:nvPicPr>
        <p:blipFill>
          <a:blip r:embed="rId6" cstate="hqprint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ackgroundRemoval t="2551" b="100000" l="0" r="97927">
                        <a14:foregroundMark x1="14992" y1="47704" x2="14992" y2="47704"/>
                        <a14:foregroundMark x1="42265" y1="52551" x2="42265" y2="52551"/>
                        <a14:foregroundMark x1="51994" y1="46684" x2="51994" y2="46684"/>
                        <a14:foregroundMark x1="34131" y1="27551" x2="34131" y2="27551"/>
                        <a14:foregroundMark x1="69697" y1="39541" x2="69697" y2="39541"/>
                        <a14:backgroundMark x1="39394" y1="54847" x2="39394" y2="54847"/>
                        <a14:backgroundMark x1="42265" y1="51276" x2="42265" y2="51276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727716" y="4949626"/>
            <a:ext cx="1286180" cy="803966"/>
          </a:xfrm>
          <a:prstGeom prst="rect">
            <a:avLst/>
          </a:prstGeom>
          <a:noFill/>
          <a:ln>
            <a:noFill/>
          </a:ln>
        </p:spPr>
      </p:pic>
      <p:sp>
        <p:nvSpPr>
          <p:cNvPr id="16" name="Shape 28">
            <a:extLst>
              <a:ext uri="{FF2B5EF4-FFF2-40B4-BE49-F238E27FC236}">
                <a16:creationId xmlns:a16="http://schemas.microsoft.com/office/drawing/2014/main" id="{6CAE4F2A-FA46-418A-A06E-304A1FC66719}"/>
              </a:ext>
            </a:extLst>
          </p:cNvPr>
          <p:cNvSpPr txBox="1"/>
          <p:nvPr/>
        </p:nvSpPr>
        <p:spPr>
          <a:xfrm>
            <a:off x="128515" y="300190"/>
            <a:ext cx="10023247" cy="412214"/>
          </a:xfrm>
          <a:prstGeom prst="rect">
            <a:avLst/>
          </a:prstGeom>
          <a:noFill/>
          <a:ln>
            <a:noFill/>
          </a:ln>
        </p:spPr>
        <p:txBody>
          <a:bodyPr lIns="76188" tIns="38083" rIns="76188" bIns="38083" anchor="t" anchorCtr="0">
            <a:noAutofit/>
          </a:bodyPr>
          <a:lstStyle/>
          <a:p>
            <a:pPr>
              <a:lnSpc>
                <a:spcPct val="110000"/>
              </a:lnSpc>
              <a:buSzPct val="25000"/>
            </a:pPr>
            <a:r>
              <a:rPr lang="en-US" sz="2400" b="1" dirty="0">
                <a:latin typeface="Chulabhorn Likit Text" panose="00000500000000000000" pitchFamily="50" charset="-34"/>
                <a:ea typeface="Lato"/>
                <a:cs typeface="Chulabhorn Likit Text" panose="00000500000000000000" pitchFamily="50" charset="-34"/>
                <a:sym typeface="Lato"/>
              </a:rPr>
              <a:t>3</a:t>
            </a:r>
            <a:r>
              <a:rPr lang="th-TH" sz="2400" b="1" dirty="0">
                <a:latin typeface="Chulabhorn Likit Text" panose="00000500000000000000" pitchFamily="50" charset="-34"/>
                <a:ea typeface="Lato"/>
                <a:cs typeface="Chulabhorn Likit Text" panose="00000500000000000000" pitchFamily="50" charset="-34"/>
                <a:sym typeface="Lato"/>
              </a:rPr>
              <a:t>. ตัวอย่างหน้าจอระบบโปรแกรมทะเบียนลูกหนี้ใหม่ (</a:t>
            </a:r>
            <a:r>
              <a:rPr lang="en-US" sz="2400" b="1" dirty="0">
                <a:latin typeface="Chulabhorn Likit Text" panose="00000500000000000000" pitchFamily="50" charset="-34"/>
                <a:ea typeface="Lato"/>
                <a:cs typeface="Chulabhorn Likit Text" panose="00000500000000000000" pitchFamily="50" charset="-34"/>
                <a:sym typeface="Lato"/>
              </a:rPr>
              <a:t>Loan Management)</a:t>
            </a:r>
          </a:p>
        </p:txBody>
      </p:sp>
    </p:spTree>
    <p:extLst>
      <p:ext uri="{BB962C8B-B14F-4D97-AF65-F5344CB8AC3E}">
        <p14:creationId xmlns:p14="http://schemas.microsoft.com/office/powerpoint/2010/main" val="3035094041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สี่เหลี่ยมผืนผ้า 7">
            <a:extLst>
              <a:ext uri="{FF2B5EF4-FFF2-40B4-BE49-F238E27FC236}">
                <a16:creationId xmlns:a16="http://schemas.microsoft.com/office/drawing/2014/main" id="{5EBF8325-010C-4714-8148-33F2B0757EC1}"/>
              </a:ext>
            </a:extLst>
          </p:cNvPr>
          <p:cNvSpPr/>
          <p:nvPr/>
        </p:nvSpPr>
        <p:spPr>
          <a:xfrm>
            <a:off x="970104" y="1988781"/>
            <a:ext cx="8023860" cy="1948793"/>
          </a:xfrm>
          <a:prstGeom prst="rect">
            <a:avLst/>
          </a:prstGeom>
          <a:noFill/>
          <a:ln w="57150">
            <a:noFill/>
            <a:prstDash val="solid"/>
          </a:ln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>
              <a:spcAft>
                <a:spcPts val="500"/>
              </a:spcAft>
            </a:pPr>
            <a:r>
              <a:rPr lang="th-TH" sz="2000" dirty="0">
                <a:solidFill>
                  <a:schemeClr val="tx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สำนักงานกองทุนพัฒนาบทบาทสตรี (สกส.) </a:t>
            </a:r>
          </a:p>
          <a:p>
            <a:pPr algn="ctr">
              <a:spcAft>
                <a:spcPts val="500"/>
              </a:spcAft>
            </a:pPr>
            <a:r>
              <a:rPr lang="th-TH" sz="2000" dirty="0">
                <a:solidFill>
                  <a:schemeClr val="tx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ได้จัดทำรายงานการ</a:t>
            </a:r>
            <a:r>
              <a:rPr lang="th-TH" sz="2000" spc="-40" dirty="0">
                <a:solidFill>
                  <a:schemeClr val="tx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ประชุม</a:t>
            </a:r>
            <a:r>
              <a:rPr lang="th-TH" sz="2000" spc="-90" dirty="0">
                <a:solidFill>
                  <a:schemeClr val="tx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คณะกรรมการบริหารกองทุนฯ </a:t>
            </a:r>
          </a:p>
          <a:p>
            <a:pPr algn="ctr">
              <a:spcAft>
                <a:spcPts val="500"/>
              </a:spcAft>
            </a:pPr>
            <a:r>
              <a:rPr lang="th-TH" sz="2000" spc="-90" dirty="0">
                <a:solidFill>
                  <a:schemeClr val="tx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ครั้งที่ 4</a:t>
            </a:r>
            <a:r>
              <a:rPr lang="th-TH" sz="2000" spc="-90" dirty="0" smtClean="0">
                <a:solidFill>
                  <a:schemeClr val="tx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/2566 </a:t>
            </a:r>
            <a:r>
              <a:rPr lang="th-TH" sz="2000" spc="-90" dirty="0">
                <a:solidFill>
                  <a:schemeClr val="tx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เมื่อ</a:t>
            </a:r>
            <a:r>
              <a:rPr lang="th-TH" sz="2000" spc="-90" dirty="0" smtClean="0">
                <a:solidFill>
                  <a:schemeClr val="tx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วันพฤหัสบดีที่ 20 เมษายน </a:t>
            </a:r>
            <a:r>
              <a:rPr lang="th-TH" sz="2000" spc="-90" dirty="0">
                <a:solidFill>
                  <a:schemeClr val="tx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2566 </a:t>
            </a:r>
          </a:p>
          <a:p>
            <a:pPr algn="ctr">
              <a:spcAft>
                <a:spcPts val="500"/>
              </a:spcAft>
            </a:pPr>
            <a:r>
              <a:rPr lang="th-TH" sz="2000" spc="-40" dirty="0">
                <a:solidFill>
                  <a:schemeClr val="tx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และจัดส่งให้</a:t>
            </a:r>
            <a:r>
              <a:rPr lang="th-TH" sz="2000" dirty="0">
                <a:solidFill>
                  <a:schemeClr val="tx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คณะกรรมการบริหารกองทุนฯ ทุกท่านทราบล่วงหน้าเรียบร้อย</a:t>
            </a:r>
            <a:r>
              <a:rPr lang="th-TH" sz="2000" dirty="0" smtClean="0">
                <a:solidFill>
                  <a:schemeClr val="tx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แล้ว</a:t>
            </a:r>
          </a:p>
          <a:p>
            <a:pPr algn="ctr">
              <a:spcAft>
                <a:spcPts val="500"/>
              </a:spcAft>
            </a:pPr>
            <a:r>
              <a:rPr lang="th-TH" sz="2000" dirty="0">
                <a:solidFill>
                  <a:schemeClr val="tx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ปรากฏว่าไม่มีคณะกรรมการฯ แก้ไขหรือให้ข้อมูล</a:t>
            </a:r>
            <a:r>
              <a:rPr lang="th-TH" sz="2000" dirty="0" smtClean="0">
                <a:solidFill>
                  <a:schemeClr val="tx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เพิ่มเติม </a:t>
            </a:r>
            <a:endParaRPr lang="th-TH" sz="2000" dirty="0">
              <a:solidFill>
                <a:schemeClr val="tx1"/>
              </a:solidFill>
              <a:latin typeface="Chulabhorn Likit Text" panose="00000500000000000000" pitchFamily="50" charset="-34"/>
              <a:cs typeface="Chulabhorn Likit Text" panose="00000500000000000000" pitchFamily="50" charset="-34"/>
            </a:endParaRPr>
          </a:p>
        </p:txBody>
      </p:sp>
      <p:sp>
        <p:nvSpPr>
          <p:cNvPr id="3" name="Rectangle 2"/>
          <p:cNvSpPr/>
          <p:nvPr/>
        </p:nvSpPr>
        <p:spPr>
          <a:xfrm>
            <a:off x="811530" y="1668780"/>
            <a:ext cx="8298180" cy="2560320"/>
          </a:xfrm>
          <a:prstGeom prst="rect">
            <a:avLst/>
          </a:prstGeom>
          <a:noFill/>
          <a:ln w="38100">
            <a:solidFill>
              <a:schemeClr val="accent5">
                <a:lumMod val="75000"/>
              </a:schemeClr>
            </a:solidFill>
            <a:prstDash val="lgDashDot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/>
          </a:p>
        </p:txBody>
      </p:sp>
      <p:pic>
        <p:nvPicPr>
          <p:cNvPr id="4" name="Picture 3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492852" y="3756463"/>
            <a:ext cx="1002224" cy="1002224"/>
          </a:xfrm>
          <a:prstGeom prst="rect">
            <a:avLst/>
          </a:prstGeom>
        </p:spPr>
      </p:pic>
      <p:grpSp>
        <p:nvGrpSpPr>
          <p:cNvPr id="42" name="Group 41"/>
          <p:cNvGrpSpPr/>
          <p:nvPr/>
        </p:nvGrpSpPr>
        <p:grpSpPr>
          <a:xfrm>
            <a:off x="-23581" y="-271597"/>
            <a:ext cx="10193050" cy="1541268"/>
            <a:chOff x="-23581" y="-271597"/>
            <a:chExt cx="10193050" cy="1541268"/>
          </a:xfrm>
        </p:grpSpPr>
        <p:grpSp>
          <p:nvGrpSpPr>
            <p:cNvPr id="43" name="กลุ่ม 52">
              <a:extLst>
                <a:ext uri="{FF2B5EF4-FFF2-40B4-BE49-F238E27FC236}">
                  <a16:creationId xmlns:a16="http://schemas.microsoft.com/office/drawing/2014/main" id="{84E5CB32-C22A-40FB-BE79-3F261B775F5E}"/>
                </a:ext>
              </a:extLst>
            </p:cNvPr>
            <p:cNvGrpSpPr/>
            <p:nvPr/>
          </p:nvGrpSpPr>
          <p:grpSpPr>
            <a:xfrm>
              <a:off x="-23581" y="299"/>
              <a:ext cx="10193050" cy="674950"/>
              <a:chOff x="-29746" y="-164554"/>
              <a:chExt cx="9173747" cy="607455"/>
            </a:xfrm>
          </p:grpSpPr>
          <p:sp>
            <p:nvSpPr>
              <p:cNvPr id="48" name="สี่เหลี่ยมผืนผ้า: มุมมน 48">
                <a:extLst>
                  <a:ext uri="{FF2B5EF4-FFF2-40B4-BE49-F238E27FC236}">
                    <a16:creationId xmlns:a16="http://schemas.microsoft.com/office/drawing/2014/main" id="{DCE62B95-9C16-4E87-82CC-AF99B1F01983}"/>
                  </a:ext>
                </a:extLst>
              </p:cNvPr>
              <p:cNvSpPr/>
              <p:nvPr/>
            </p:nvSpPr>
            <p:spPr>
              <a:xfrm>
                <a:off x="5692012" y="65211"/>
                <a:ext cx="3441748" cy="377690"/>
              </a:xfrm>
              <a:prstGeom prst="roundRect">
                <a:avLst/>
              </a:prstGeom>
              <a:gradFill flip="none" rotWithShape="1">
                <a:gsLst>
                  <a:gs pos="0">
                    <a:srgbClr val="8E7300"/>
                  </a:gs>
                  <a:gs pos="51000">
                    <a:srgbClr val="FFFFFF"/>
                  </a:gs>
                  <a:gs pos="76000">
                    <a:srgbClr val="BC9800"/>
                  </a:gs>
                  <a:gs pos="24000">
                    <a:srgbClr val="BC9800"/>
                  </a:gs>
                  <a:gs pos="100000">
                    <a:srgbClr val="9A7D00"/>
                  </a:gs>
                </a:gsLst>
                <a:lin ang="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2000"/>
              </a:p>
            </p:txBody>
          </p:sp>
          <p:sp>
            <p:nvSpPr>
              <p:cNvPr id="49" name="สี่เหลี่ยมผืนผ้า 47">
                <a:extLst>
                  <a:ext uri="{FF2B5EF4-FFF2-40B4-BE49-F238E27FC236}">
                    <a16:creationId xmlns:a16="http://schemas.microsoft.com/office/drawing/2014/main" id="{667204FE-3C1C-4980-AD32-890094B05AFC}"/>
                  </a:ext>
                </a:extLst>
              </p:cNvPr>
              <p:cNvSpPr/>
              <p:nvPr/>
            </p:nvSpPr>
            <p:spPr>
              <a:xfrm>
                <a:off x="-29746" y="-164554"/>
                <a:ext cx="9173747" cy="517884"/>
              </a:xfrm>
              <a:prstGeom prst="rect">
                <a:avLst/>
              </a:prstGeom>
              <a:gradFill flip="none" rotWithShape="1">
                <a:gsLst>
                  <a:gs pos="0">
                    <a:srgbClr val="8E7300"/>
                  </a:gs>
                  <a:gs pos="51000">
                    <a:srgbClr val="FFFFFF"/>
                  </a:gs>
                  <a:gs pos="76000">
                    <a:srgbClr val="BC9800"/>
                  </a:gs>
                  <a:gs pos="24000">
                    <a:srgbClr val="BC9800"/>
                  </a:gs>
                  <a:gs pos="100000">
                    <a:srgbClr val="9A7D00"/>
                  </a:gs>
                </a:gsLst>
                <a:lin ang="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2000"/>
              </a:p>
            </p:txBody>
          </p:sp>
          <p:sp>
            <p:nvSpPr>
              <p:cNvPr id="50" name="แผนผังลำดับงาน: ป้อนข้อมูลด้วยตนเอง 4">
                <a:extLst>
                  <a:ext uri="{FF2B5EF4-FFF2-40B4-BE49-F238E27FC236}">
                    <a16:creationId xmlns:a16="http://schemas.microsoft.com/office/drawing/2014/main" id="{CDB1064D-F2C9-4D02-9722-A4463B75D08B}"/>
                  </a:ext>
                </a:extLst>
              </p:cNvPr>
              <p:cNvSpPr/>
              <p:nvPr/>
            </p:nvSpPr>
            <p:spPr>
              <a:xfrm>
                <a:off x="5883027" y="51469"/>
                <a:ext cx="3260973" cy="301861"/>
              </a:xfrm>
              <a:prstGeom prst="flowChartAlternateProcess">
                <a:avLst/>
              </a:prstGeom>
              <a:solidFill>
                <a:srgbClr val="00206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2000" dirty="0"/>
              </a:p>
            </p:txBody>
          </p:sp>
          <p:sp>
            <p:nvSpPr>
              <p:cNvPr id="51" name="สี่เหลี่ยมผืนผ้า 3">
                <a:extLst>
                  <a:ext uri="{FF2B5EF4-FFF2-40B4-BE49-F238E27FC236}">
                    <a16:creationId xmlns:a16="http://schemas.microsoft.com/office/drawing/2014/main" id="{8493D4F4-6FD8-4552-904E-DB7274115DA0}"/>
                  </a:ext>
                </a:extLst>
              </p:cNvPr>
              <p:cNvSpPr/>
              <p:nvPr/>
            </p:nvSpPr>
            <p:spPr>
              <a:xfrm>
                <a:off x="-29746" y="-164554"/>
                <a:ext cx="9173747" cy="432048"/>
              </a:xfrm>
              <a:prstGeom prst="rect">
                <a:avLst/>
              </a:prstGeom>
              <a:solidFill>
                <a:srgbClr val="00206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2000"/>
              </a:p>
            </p:txBody>
          </p:sp>
        </p:grpSp>
        <p:grpSp>
          <p:nvGrpSpPr>
            <p:cNvPr id="44" name="กลุ่ม 9">
              <a:extLst>
                <a:ext uri="{FF2B5EF4-FFF2-40B4-BE49-F238E27FC236}">
                  <a16:creationId xmlns:a16="http://schemas.microsoft.com/office/drawing/2014/main" id="{D2312BD0-5401-4FDB-9FF3-B1382B3C9639}"/>
                </a:ext>
              </a:extLst>
            </p:cNvPr>
            <p:cNvGrpSpPr/>
            <p:nvPr/>
          </p:nvGrpSpPr>
          <p:grpSpPr>
            <a:xfrm>
              <a:off x="5792566" y="-271597"/>
              <a:ext cx="4376902" cy="1541268"/>
              <a:chOff x="5491686" y="-481268"/>
              <a:chExt cx="3939213" cy="1387141"/>
            </a:xfrm>
          </p:grpSpPr>
          <p:sp>
            <p:nvSpPr>
              <p:cNvPr id="45" name="กล่องข้อความ 8">
                <a:extLst>
                  <a:ext uri="{FF2B5EF4-FFF2-40B4-BE49-F238E27FC236}">
                    <a16:creationId xmlns:a16="http://schemas.microsoft.com/office/drawing/2014/main" id="{BF84CABE-5C70-4013-8958-0D4F9CD0D474}"/>
                  </a:ext>
                </a:extLst>
              </p:cNvPr>
              <p:cNvSpPr txBox="1"/>
              <p:nvPr/>
            </p:nvSpPr>
            <p:spPr>
              <a:xfrm>
                <a:off x="7187022" y="-207941"/>
                <a:ext cx="2243877" cy="473668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lnSpc>
                    <a:spcPct val="120000"/>
                  </a:lnSpc>
                </a:pPr>
                <a:r>
                  <a:rPr lang="en-US" sz="1200" b="1" dirty="0">
                    <a:solidFill>
                      <a:schemeClr val="bg1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Chulabhorn Likit Text" panose="00000500000000000000" pitchFamily="50" charset="-34"/>
                    <a:cs typeface="Chulabhorn Likit Text" panose="00000500000000000000" pitchFamily="50" charset="-34"/>
                  </a:rPr>
                  <a:t>60 </a:t>
                </a:r>
                <a:r>
                  <a:rPr lang="th-TH" sz="1200" b="1" dirty="0">
                    <a:solidFill>
                      <a:schemeClr val="bg1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Chulabhorn Likit Text" panose="00000500000000000000" pitchFamily="50" charset="-34"/>
                    <a:cs typeface="Chulabhorn Likit Text" panose="00000500000000000000" pitchFamily="50" charset="-34"/>
                  </a:rPr>
                  <a:t>ปี กรมการพัฒนาชุมชน</a:t>
                </a:r>
              </a:p>
              <a:p>
                <a:pPr>
                  <a:lnSpc>
                    <a:spcPct val="120000"/>
                  </a:lnSpc>
                </a:pPr>
                <a:r>
                  <a:rPr lang="th-TH" sz="1200" b="1" dirty="0">
                    <a:solidFill>
                      <a:schemeClr val="bg1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Chulabhorn Likit Text" panose="00000500000000000000" pitchFamily="50" charset="-34"/>
                    <a:cs typeface="Chulabhorn Likit Text" panose="00000500000000000000" pitchFamily="50" charset="-34"/>
                  </a:rPr>
                  <a:t>สร้างสรรค์ชุมชน สร้างคน สร้างชาติ</a:t>
                </a:r>
                <a:endParaRPr lang="en-US" sz="1200" b="1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Chulabhorn Likit Text" panose="00000500000000000000" pitchFamily="50" charset="-34"/>
                  <a:cs typeface="Chulabhorn Likit Text" panose="00000500000000000000" pitchFamily="50" charset="-34"/>
                </a:endParaRPr>
              </a:p>
            </p:txBody>
          </p:sp>
          <p:sp>
            <p:nvSpPr>
              <p:cNvPr id="46" name="วงรี 13">
                <a:extLst>
                  <a:ext uri="{FF2B5EF4-FFF2-40B4-BE49-F238E27FC236}">
                    <a16:creationId xmlns:a16="http://schemas.microsoft.com/office/drawing/2014/main" id="{722B5707-C41F-4885-825E-D2676CEE49E1}"/>
                  </a:ext>
                </a:extLst>
              </p:cNvPr>
              <p:cNvSpPr/>
              <p:nvPr/>
            </p:nvSpPr>
            <p:spPr>
              <a:xfrm>
                <a:off x="5491686" y="-481268"/>
                <a:ext cx="1709187" cy="1387141"/>
              </a:xfrm>
              <a:prstGeom prst="ellipse">
                <a:avLst/>
              </a:prstGeom>
              <a:solidFill>
                <a:srgbClr val="FBF7F1"/>
              </a:solidFill>
              <a:ln>
                <a:noFill/>
              </a:ln>
              <a:effectLst>
                <a:softEdge rad="31750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2000"/>
              </a:p>
            </p:txBody>
          </p:sp>
          <p:pic>
            <p:nvPicPr>
              <p:cNvPr id="47" name="รูปภาพ 65">
                <a:extLst>
                  <a:ext uri="{FF2B5EF4-FFF2-40B4-BE49-F238E27FC236}">
                    <a16:creationId xmlns:a16="http://schemas.microsoft.com/office/drawing/2014/main" id="{EF9B53AA-6A14-4E04-B937-D6234A306BD7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r="65168" b="30186"/>
              <a:stretch/>
            </p:blipFill>
            <p:spPr>
              <a:xfrm>
                <a:off x="5978910" y="-202056"/>
                <a:ext cx="857563" cy="565764"/>
              </a:xfrm>
              <a:custGeom>
                <a:avLst/>
                <a:gdLst>
                  <a:gd name="connsiteX0" fmla="*/ 0 w 1500565"/>
                  <a:gd name="connsiteY0" fmla="*/ 0 h 990006"/>
                  <a:gd name="connsiteX1" fmla="*/ 1500565 w 1500565"/>
                  <a:gd name="connsiteY1" fmla="*/ 0 h 990006"/>
                  <a:gd name="connsiteX2" fmla="*/ 1500565 w 1500565"/>
                  <a:gd name="connsiteY2" fmla="*/ 699241 h 990006"/>
                  <a:gd name="connsiteX3" fmla="*/ 1454656 w 1500565"/>
                  <a:gd name="connsiteY3" fmla="*/ 699241 h 990006"/>
                  <a:gd name="connsiteX4" fmla="*/ 1454656 w 1500565"/>
                  <a:gd name="connsiteY4" fmla="*/ 958222 h 990006"/>
                  <a:gd name="connsiteX5" fmla="*/ 1500565 w 1500565"/>
                  <a:gd name="connsiteY5" fmla="*/ 958222 h 990006"/>
                  <a:gd name="connsiteX6" fmla="*/ 1500565 w 1500565"/>
                  <a:gd name="connsiteY6" fmla="*/ 990006 h 990006"/>
                  <a:gd name="connsiteX7" fmla="*/ 0 w 1500565"/>
                  <a:gd name="connsiteY7" fmla="*/ 990006 h 9900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00565" h="990006">
                    <a:moveTo>
                      <a:pt x="0" y="0"/>
                    </a:moveTo>
                    <a:lnTo>
                      <a:pt x="1500565" y="0"/>
                    </a:lnTo>
                    <a:lnTo>
                      <a:pt x="1500565" y="699241"/>
                    </a:lnTo>
                    <a:lnTo>
                      <a:pt x="1454656" y="699241"/>
                    </a:lnTo>
                    <a:lnTo>
                      <a:pt x="1454656" y="958222"/>
                    </a:lnTo>
                    <a:lnTo>
                      <a:pt x="1500565" y="958222"/>
                    </a:lnTo>
                    <a:lnTo>
                      <a:pt x="1500565" y="990006"/>
                    </a:lnTo>
                    <a:lnTo>
                      <a:pt x="0" y="990006"/>
                    </a:lnTo>
                    <a:close/>
                  </a:path>
                </a:pathLst>
              </a:custGeom>
            </p:spPr>
          </p:pic>
        </p:grpSp>
      </p:grpSp>
      <p:sp>
        <p:nvSpPr>
          <p:cNvPr id="36" name="TextBox 35"/>
          <p:cNvSpPr txBox="1"/>
          <p:nvPr/>
        </p:nvSpPr>
        <p:spPr>
          <a:xfrm>
            <a:off x="323439" y="21997"/>
            <a:ext cx="6488935" cy="484748"/>
          </a:xfrm>
          <a:prstGeom prst="rect">
            <a:avLst/>
          </a:prstGeom>
          <a:noFill/>
          <a:ln>
            <a:noFill/>
          </a:ln>
          <a:effectLst>
            <a:outerShdw blurRad="57785" dist="33020" dir="318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brightRoom" dir="t">
              <a:rot lat="0" lon="0" rev="600000"/>
            </a:lightRig>
          </a:scene3d>
          <a:sp3d prstMaterial="metal">
            <a:bevelT w="38100" h="57150" prst="angle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wrap="square" rtlCol="0" anchor="ctr">
            <a:spAutoFit/>
          </a:bodyPr>
          <a:lstStyle/>
          <a:p>
            <a:pPr>
              <a:lnSpc>
                <a:spcPct val="150000"/>
              </a:lnSpc>
            </a:pPr>
            <a:r>
              <a:rPr lang="th-TH" sz="1700" b="1" dirty="0">
                <a:solidFill>
                  <a:schemeClr val="bg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ระเบียบวาระที่ 2 เรื่อง รับรองรายงานการประชุม ครั้งที่ 4</a:t>
            </a:r>
            <a:r>
              <a:rPr lang="th-TH" sz="1700" b="1" dirty="0" smtClean="0">
                <a:solidFill>
                  <a:schemeClr val="bg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/2566</a:t>
            </a:r>
            <a:endParaRPr lang="th-TH" sz="1700" b="1" dirty="0">
              <a:solidFill>
                <a:schemeClr val="bg1"/>
              </a:solidFill>
              <a:latin typeface="Chulabhorn Likit Text" panose="00000500000000000000" pitchFamily="50" charset="-34"/>
              <a:cs typeface="Chulabhorn Likit Text" panose="00000500000000000000" pitchFamily="50" charset="-34"/>
            </a:endParaRPr>
          </a:p>
        </p:txBody>
      </p:sp>
      <p:grpSp>
        <p:nvGrpSpPr>
          <p:cNvPr id="79" name="Group 78"/>
          <p:cNvGrpSpPr/>
          <p:nvPr/>
        </p:nvGrpSpPr>
        <p:grpSpPr>
          <a:xfrm>
            <a:off x="-23583" y="5154909"/>
            <a:ext cx="10183585" cy="694389"/>
            <a:chOff x="-23583" y="5134125"/>
            <a:chExt cx="10183585" cy="715174"/>
          </a:xfrm>
        </p:grpSpPr>
        <p:grpSp>
          <p:nvGrpSpPr>
            <p:cNvPr id="80" name="กลุ่ม 1">
              <a:extLst>
                <a:ext uri="{FF2B5EF4-FFF2-40B4-BE49-F238E27FC236}">
                  <a16:creationId xmlns:a16="http://schemas.microsoft.com/office/drawing/2014/main" id="{58DAA6D8-19A9-434E-BD10-9F227ECAADEE}"/>
                </a:ext>
              </a:extLst>
            </p:cNvPr>
            <p:cNvGrpSpPr/>
            <p:nvPr/>
          </p:nvGrpSpPr>
          <p:grpSpPr>
            <a:xfrm>
              <a:off x="-23583" y="5274993"/>
              <a:ext cx="10183585" cy="470079"/>
              <a:chOff x="-21226" y="4621292"/>
              <a:chExt cx="9165227" cy="561020"/>
            </a:xfrm>
          </p:grpSpPr>
          <p:grpSp>
            <p:nvGrpSpPr>
              <p:cNvPr id="87" name="กลุ่ม 7">
                <a:extLst>
                  <a:ext uri="{FF2B5EF4-FFF2-40B4-BE49-F238E27FC236}">
                    <a16:creationId xmlns:a16="http://schemas.microsoft.com/office/drawing/2014/main" id="{30C28730-7CDF-4231-A774-6A7122EB4AEA}"/>
                  </a:ext>
                </a:extLst>
              </p:cNvPr>
              <p:cNvGrpSpPr/>
              <p:nvPr/>
            </p:nvGrpSpPr>
            <p:grpSpPr>
              <a:xfrm>
                <a:off x="-21226" y="4635401"/>
                <a:ext cx="5133813" cy="546911"/>
                <a:chOff x="-45702" y="6428830"/>
                <a:chExt cx="7109733" cy="450425"/>
              </a:xfrm>
            </p:grpSpPr>
            <p:sp>
              <p:nvSpPr>
                <p:cNvPr id="109" name="รูปแบบอิสระ: รูปร่าง 55">
                  <a:extLst>
                    <a:ext uri="{FF2B5EF4-FFF2-40B4-BE49-F238E27FC236}">
                      <a16:creationId xmlns:a16="http://schemas.microsoft.com/office/drawing/2014/main" id="{447532BC-F1AF-418B-B954-69A21822D4D1}"/>
                    </a:ext>
                  </a:extLst>
                </p:cNvPr>
                <p:cNvSpPr/>
                <p:nvPr/>
              </p:nvSpPr>
              <p:spPr>
                <a:xfrm>
                  <a:off x="-16309" y="6508953"/>
                  <a:ext cx="6875685" cy="339767"/>
                </a:xfrm>
                <a:custGeom>
                  <a:avLst/>
                  <a:gdLst>
                    <a:gd name="connsiteX0" fmla="*/ 0 w 6028447"/>
                    <a:gd name="connsiteY0" fmla="*/ 0 h 339767"/>
                    <a:gd name="connsiteX1" fmla="*/ 6028447 w 6028447"/>
                    <a:gd name="connsiteY1" fmla="*/ 0 h 339767"/>
                    <a:gd name="connsiteX2" fmla="*/ 5679852 w 6028447"/>
                    <a:gd name="connsiteY2" fmla="*/ 339767 h 339767"/>
                    <a:gd name="connsiteX3" fmla="*/ 0 w 6028447"/>
                    <a:gd name="connsiteY3" fmla="*/ 339767 h 339767"/>
                    <a:gd name="connsiteX4" fmla="*/ 0 w 6028447"/>
                    <a:gd name="connsiteY4" fmla="*/ 0 h 3397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028447" h="339767">
                      <a:moveTo>
                        <a:pt x="0" y="0"/>
                      </a:moveTo>
                      <a:lnTo>
                        <a:pt x="6028447" y="0"/>
                      </a:lnTo>
                      <a:lnTo>
                        <a:pt x="5679852" y="339767"/>
                      </a:lnTo>
                      <a:lnTo>
                        <a:pt x="0" y="33976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th-TH" sz="2000" dirty="0"/>
                </a:p>
              </p:txBody>
            </p:sp>
            <p:sp>
              <p:nvSpPr>
                <p:cNvPr id="110" name="รูปแบบอิสระ: รูปร่าง 50">
                  <a:extLst>
                    <a:ext uri="{FF2B5EF4-FFF2-40B4-BE49-F238E27FC236}">
                      <a16:creationId xmlns:a16="http://schemas.microsoft.com/office/drawing/2014/main" id="{72AD55B9-27A4-40A2-86AD-A09FD1FBB379}"/>
                    </a:ext>
                  </a:extLst>
                </p:cNvPr>
                <p:cNvSpPr/>
                <p:nvPr/>
              </p:nvSpPr>
              <p:spPr>
                <a:xfrm>
                  <a:off x="-45702" y="6433550"/>
                  <a:ext cx="7025615" cy="426691"/>
                </a:xfrm>
                <a:custGeom>
                  <a:avLst/>
                  <a:gdLst>
                    <a:gd name="connsiteX0" fmla="*/ 0 w 6123140"/>
                    <a:gd name="connsiteY0" fmla="*/ 0 h 426691"/>
                    <a:gd name="connsiteX1" fmla="*/ 6123140 w 6123140"/>
                    <a:gd name="connsiteY1" fmla="*/ 0 h 426691"/>
                    <a:gd name="connsiteX2" fmla="*/ 6008569 w 6123140"/>
                    <a:gd name="connsiteY2" fmla="*/ 111669 h 426691"/>
                    <a:gd name="connsiteX3" fmla="*/ 5685361 w 6123140"/>
                    <a:gd name="connsiteY3" fmla="*/ 426691 h 426691"/>
                    <a:gd name="connsiteX4" fmla="*/ 5679852 w 6123140"/>
                    <a:gd name="connsiteY4" fmla="*/ 426691 h 426691"/>
                    <a:gd name="connsiteX5" fmla="*/ 6028447 w 6123140"/>
                    <a:gd name="connsiteY5" fmla="*/ 86924 h 426691"/>
                    <a:gd name="connsiteX6" fmla="*/ 0 w 6123140"/>
                    <a:gd name="connsiteY6" fmla="*/ 86924 h 426691"/>
                    <a:gd name="connsiteX7" fmla="*/ 0 w 6123140"/>
                    <a:gd name="connsiteY7" fmla="*/ 0 h 4266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123140" h="426691">
                      <a:moveTo>
                        <a:pt x="0" y="0"/>
                      </a:moveTo>
                      <a:lnTo>
                        <a:pt x="6123140" y="0"/>
                      </a:lnTo>
                      <a:lnTo>
                        <a:pt x="6008569" y="111669"/>
                      </a:lnTo>
                      <a:lnTo>
                        <a:pt x="5685361" y="426691"/>
                      </a:lnTo>
                      <a:lnTo>
                        <a:pt x="5679852" y="426691"/>
                      </a:lnTo>
                      <a:lnTo>
                        <a:pt x="6028447" y="86924"/>
                      </a:lnTo>
                      <a:lnTo>
                        <a:pt x="0" y="8692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>
                  <a:gsLst>
                    <a:gs pos="0">
                      <a:srgbClr val="FBE4AE"/>
                    </a:gs>
                    <a:gs pos="13000">
                      <a:srgbClr val="BD922A"/>
                    </a:gs>
                    <a:gs pos="21001">
                      <a:srgbClr val="BD922A"/>
                    </a:gs>
                    <a:gs pos="63000">
                      <a:srgbClr val="FBE4AE"/>
                    </a:gs>
                    <a:gs pos="67000">
                      <a:srgbClr val="BD922A"/>
                    </a:gs>
                    <a:gs pos="69000">
                      <a:srgbClr val="835E17"/>
                    </a:gs>
                    <a:gs pos="82001">
                      <a:srgbClr val="A28949"/>
                    </a:gs>
                    <a:gs pos="100000">
                      <a:srgbClr val="FAE3B7"/>
                    </a:gs>
                  </a:gsLst>
                  <a:lin ang="0" scaled="1"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th-TH" sz="2000" dirty="0"/>
                </a:p>
              </p:txBody>
            </p:sp>
            <p:sp>
              <p:nvSpPr>
                <p:cNvPr id="111" name="รูปแบบอิสระ: รูปร่าง 49">
                  <a:extLst>
                    <a:ext uri="{FF2B5EF4-FFF2-40B4-BE49-F238E27FC236}">
                      <a16:creationId xmlns:a16="http://schemas.microsoft.com/office/drawing/2014/main" id="{0CC04605-512B-40BA-BB6C-C4CA6329F254}"/>
                    </a:ext>
                  </a:extLst>
                </p:cNvPr>
                <p:cNvSpPr/>
                <p:nvPr/>
              </p:nvSpPr>
              <p:spPr>
                <a:xfrm rot="380166">
                  <a:off x="6515308" y="6428830"/>
                  <a:ext cx="548723" cy="450425"/>
                </a:xfrm>
                <a:custGeom>
                  <a:avLst/>
                  <a:gdLst>
                    <a:gd name="connsiteX0" fmla="*/ 411471 w 524882"/>
                    <a:gd name="connsiteY0" fmla="*/ 0 h 426691"/>
                    <a:gd name="connsiteX1" fmla="*/ 524882 w 524882"/>
                    <a:gd name="connsiteY1" fmla="*/ 0 h 426691"/>
                    <a:gd name="connsiteX2" fmla="*/ 113411 w 524882"/>
                    <a:gd name="connsiteY2" fmla="*/ 426691 h 426691"/>
                    <a:gd name="connsiteX3" fmla="*/ 0 w 524882"/>
                    <a:gd name="connsiteY3" fmla="*/ 426691 h 426691"/>
                    <a:gd name="connsiteX4" fmla="*/ 411471 w 524882"/>
                    <a:gd name="connsiteY4" fmla="*/ 0 h 4266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24882" h="426691">
                      <a:moveTo>
                        <a:pt x="411471" y="0"/>
                      </a:moveTo>
                      <a:lnTo>
                        <a:pt x="524882" y="0"/>
                      </a:lnTo>
                      <a:lnTo>
                        <a:pt x="113411" y="426691"/>
                      </a:lnTo>
                      <a:lnTo>
                        <a:pt x="0" y="426691"/>
                      </a:lnTo>
                      <a:lnTo>
                        <a:pt x="411471" y="0"/>
                      </a:ln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FBE4AE"/>
                    </a:gs>
                    <a:gs pos="13000">
                      <a:srgbClr val="BD922A"/>
                    </a:gs>
                    <a:gs pos="21001">
                      <a:srgbClr val="BD922A"/>
                    </a:gs>
                    <a:gs pos="63000">
                      <a:srgbClr val="FBE4AE"/>
                    </a:gs>
                    <a:gs pos="67000">
                      <a:srgbClr val="BD922A"/>
                    </a:gs>
                    <a:gs pos="69000">
                      <a:srgbClr val="835E17"/>
                    </a:gs>
                    <a:gs pos="82001">
                      <a:srgbClr val="A28949"/>
                    </a:gs>
                    <a:gs pos="100000">
                      <a:srgbClr val="FAE3B7"/>
                    </a:gs>
                  </a:gsLst>
                  <a:path path="circle">
                    <a:fillToRect l="100000" b="100000"/>
                  </a:path>
                  <a:tileRect t="-100000" r="-100000"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th-TH" sz="2000"/>
                </a:p>
              </p:txBody>
            </p:sp>
          </p:grpSp>
          <p:grpSp>
            <p:nvGrpSpPr>
              <p:cNvPr id="88" name="กลุ่ม 4">
                <a:extLst>
                  <a:ext uri="{FF2B5EF4-FFF2-40B4-BE49-F238E27FC236}">
                    <a16:creationId xmlns:a16="http://schemas.microsoft.com/office/drawing/2014/main" id="{33080593-C486-4A4E-A259-28A964353B4D}"/>
                  </a:ext>
                </a:extLst>
              </p:cNvPr>
              <p:cNvGrpSpPr/>
              <p:nvPr/>
            </p:nvGrpSpPr>
            <p:grpSpPr>
              <a:xfrm>
                <a:off x="7524888" y="4621292"/>
                <a:ext cx="1619113" cy="531030"/>
                <a:chOff x="9543115" y="6415804"/>
                <a:chExt cx="2661401" cy="453428"/>
              </a:xfrm>
            </p:grpSpPr>
            <p:sp>
              <p:nvSpPr>
                <p:cNvPr id="89" name="รูปแบบอิสระ: รูปร่าง 38">
                  <a:extLst>
                    <a:ext uri="{FF2B5EF4-FFF2-40B4-BE49-F238E27FC236}">
                      <a16:creationId xmlns:a16="http://schemas.microsoft.com/office/drawing/2014/main" id="{18287458-5345-45BB-A7B2-0AE1DDE4E433}"/>
                    </a:ext>
                  </a:extLst>
                </p:cNvPr>
                <p:cNvSpPr/>
                <p:nvPr/>
              </p:nvSpPr>
              <p:spPr>
                <a:xfrm>
                  <a:off x="9543115" y="6415804"/>
                  <a:ext cx="2661398" cy="441288"/>
                </a:xfrm>
                <a:custGeom>
                  <a:avLst/>
                  <a:gdLst>
                    <a:gd name="connsiteX0" fmla="*/ 437779 w 1373020"/>
                    <a:gd name="connsiteY0" fmla="*/ 0 h 426691"/>
                    <a:gd name="connsiteX1" fmla="*/ 1373020 w 1373020"/>
                    <a:gd name="connsiteY1" fmla="*/ 0 h 426691"/>
                    <a:gd name="connsiteX2" fmla="*/ 1373020 w 1373020"/>
                    <a:gd name="connsiteY2" fmla="*/ 426691 h 426691"/>
                    <a:gd name="connsiteX3" fmla="*/ 0 w 1373020"/>
                    <a:gd name="connsiteY3" fmla="*/ 426691 h 426691"/>
                    <a:gd name="connsiteX4" fmla="*/ 323208 w 1373020"/>
                    <a:gd name="connsiteY4" fmla="*/ 111669 h 426691"/>
                    <a:gd name="connsiteX5" fmla="*/ 437779 w 1373020"/>
                    <a:gd name="connsiteY5" fmla="*/ 0 h 4266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73020" h="426691">
                      <a:moveTo>
                        <a:pt x="437779" y="0"/>
                      </a:moveTo>
                      <a:lnTo>
                        <a:pt x="1373020" y="0"/>
                      </a:lnTo>
                      <a:lnTo>
                        <a:pt x="1373020" y="426691"/>
                      </a:lnTo>
                      <a:lnTo>
                        <a:pt x="0" y="426691"/>
                      </a:lnTo>
                      <a:lnTo>
                        <a:pt x="323208" y="111669"/>
                      </a:lnTo>
                      <a:lnTo>
                        <a:pt x="437779" y="0"/>
                      </a:lnTo>
                      <a:close/>
                    </a:path>
                  </a:pathLst>
                </a:custGeom>
                <a:gradFill>
                  <a:gsLst>
                    <a:gs pos="0">
                      <a:srgbClr val="FBE4AE"/>
                    </a:gs>
                    <a:gs pos="13000">
                      <a:srgbClr val="BD922A"/>
                    </a:gs>
                    <a:gs pos="21001">
                      <a:srgbClr val="BD922A"/>
                    </a:gs>
                    <a:gs pos="63000">
                      <a:srgbClr val="FBE4AE"/>
                    </a:gs>
                    <a:gs pos="67000">
                      <a:srgbClr val="BD922A"/>
                    </a:gs>
                    <a:gs pos="69000">
                      <a:srgbClr val="835E17"/>
                    </a:gs>
                    <a:gs pos="82001">
                      <a:srgbClr val="A28949"/>
                    </a:gs>
                    <a:gs pos="100000">
                      <a:srgbClr val="FAE3B7"/>
                    </a:gs>
                  </a:gsLst>
                  <a:lin ang="0" scaled="1"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th-TH" sz="2000"/>
                </a:p>
              </p:txBody>
            </p:sp>
            <p:sp>
              <p:nvSpPr>
                <p:cNvPr id="90" name="รูปแบบอิสระ: รูปร่าง 31">
                  <a:extLst>
                    <a:ext uri="{FF2B5EF4-FFF2-40B4-BE49-F238E27FC236}">
                      <a16:creationId xmlns:a16="http://schemas.microsoft.com/office/drawing/2014/main" id="{CB515603-CB57-4A48-B8A7-C4BD2C469F4B}"/>
                    </a:ext>
                  </a:extLst>
                </p:cNvPr>
                <p:cNvSpPr/>
                <p:nvPr/>
              </p:nvSpPr>
              <p:spPr>
                <a:xfrm>
                  <a:off x="9543115" y="6510930"/>
                  <a:ext cx="2661401" cy="358302"/>
                </a:xfrm>
                <a:custGeom>
                  <a:avLst/>
                  <a:gdLst>
                    <a:gd name="connsiteX0" fmla="*/ 349528 w 1399340"/>
                    <a:gd name="connsiteY0" fmla="*/ 0 h 340675"/>
                    <a:gd name="connsiteX1" fmla="*/ 1399340 w 1399340"/>
                    <a:gd name="connsiteY1" fmla="*/ 0 h 340675"/>
                    <a:gd name="connsiteX2" fmla="*/ 1399340 w 1399340"/>
                    <a:gd name="connsiteY2" fmla="*/ 340675 h 340675"/>
                    <a:gd name="connsiteX3" fmla="*/ 0 w 1399340"/>
                    <a:gd name="connsiteY3" fmla="*/ 340675 h 340675"/>
                    <a:gd name="connsiteX4" fmla="*/ 349528 w 1399340"/>
                    <a:gd name="connsiteY4" fmla="*/ 0 h 3406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99340" h="340675">
                      <a:moveTo>
                        <a:pt x="349528" y="0"/>
                      </a:moveTo>
                      <a:lnTo>
                        <a:pt x="1399340" y="0"/>
                      </a:lnTo>
                      <a:lnTo>
                        <a:pt x="1399340" y="340675"/>
                      </a:lnTo>
                      <a:lnTo>
                        <a:pt x="0" y="340675"/>
                      </a:lnTo>
                      <a:lnTo>
                        <a:pt x="349528" y="0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th-TH" sz="2000"/>
                </a:p>
              </p:txBody>
            </p:sp>
          </p:grpSp>
        </p:grpSp>
        <p:pic>
          <p:nvPicPr>
            <p:cNvPr id="81" name="Picture 23">
              <a:extLst>
                <a:ext uri="{FF2B5EF4-FFF2-40B4-BE49-F238E27FC236}">
                  <a16:creationId xmlns:a16="http://schemas.microsoft.com/office/drawing/2014/main" id="{A9FCDA38-8F0B-49DF-8F2E-B899B1F3623D}"/>
                </a:ext>
              </a:extLst>
            </p:cNvPr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699853" y="5264104"/>
              <a:ext cx="625615" cy="408428"/>
            </a:xfrm>
            <a:prstGeom prst="rect">
              <a:avLst/>
            </a:prstGeom>
          </p:spPr>
        </p:pic>
        <p:pic>
          <p:nvPicPr>
            <p:cNvPr id="82" name="Picture 24">
              <a:extLst>
                <a:ext uri="{FF2B5EF4-FFF2-40B4-BE49-F238E27FC236}">
                  <a16:creationId xmlns:a16="http://schemas.microsoft.com/office/drawing/2014/main" id="{199745AA-CFB3-443D-A566-E11575BA5223}"/>
                </a:ext>
              </a:extLst>
            </p:cNvPr>
            <p:cNvPicPr>
              <a:picLocks noChangeAspect="1"/>
            </p:cNvPicPr>
            <p:nvPr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440755" y="5252961"/>
              <a:ext cx="384697" cy="433336"/>
            </a:xfrm>
            <a:prstGeom prst="rect">
              <a:avLst/>
            </a:prstGeom>
          </p:spPr>
        </p:pic>
        <p:pic>
          <p:nvPicPr>
            <p:cNvPr id="83" name="Picture 35">
              <a:extLst>
                <a:ext uri="{FF2B5EF4-FFF2-40B4-BE49-F238E27FC236}">
                  <a16:creationId xmlns:a16="http://schemas.microsoft.com/office/drawing/2014/main" id="{9584FECB-F937-4F01-8CDD-C92F98A2F1BC}"/>
                </a:ext>
              </a:extLst>
            </p:cNvPr>
            <p:cNvPicPr>
              <a:picLocks noChangeAspect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882063" y="5338458"/>
              <a:ext cx="373365" cy="309768"/>
            </a:xfrm>
            <a:prstGeom prst="rect">
              <a:avLst/>
            </a:prstGeom>
          </p:spPr>
        </p:pic>
        <p:pic>
          <p:nvPicPr>
            <p:cNvPr id="84" name="Picture 36">
              <a:extLst>
                <a:ext uri="{FF2B5EF4-FFF2-40B4-BE49-F238E27FC236}">
                  <a16:creationId xmlns:a16="http://schemas.microsoft.com/office/drawing/2014/main" id="{62FFD426-AD6C-47DA-99D3-A7217E240C18}"/>
                </a:ext>
              </a:extLst>
            </p:cNvPr>
            <p:cNvPicPr>
              <a:picLocks noChangeAspect="1"/>
            </p:cNvPicPr>
            <p:nvPr/>
          </p:nvPicPr>
          <p:blipFill>
            <a:blip r:embed="rId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345100" y="5340250"/>
              <a:ext cx="281130" cy="303691"/>
            </a:xfrm>
            <a:prstGeom prst="rect">
              <a:avLst/>
            </a:prstGeom>
          </p:spPr>
        </p:pic>
        <p:pic>
          <p:nvPicPr>
            <p:cNvPr id="85" name="Picture 2" descr="C:\Users\Administrator\Desktop\change for good.png"/>
            <p:cNvPicPr>
              <a:picLocks noChangeAspect="1" noChangeArrowheads="1"/>
            </p:cNvPicPr>
            <p:nvPr/>
          </p:nvPicPr>
          <p:blipFill>
            <a:blip r:embed="rId9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606130" y="5281839"/>
              <a:ext cx="890907" cy="501037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86" name="รูปแบบอิสระ: รูปร่าง 49">
              <a:extLst>
                <a:ext uri="{FF2B5EF4-FFF2-40B4-BE49-F238E27FC236}">
                  <a16:creationId xmlns:a16="http://schemas.microsoft.com/office/drawing/2014/main" id="{0CC04605-512B-40BA-BB6C-C4CA6329F254}"/>
                </a:ext>
              </a:extLst>
            </p:cNvPr>
            <p:cNvSpPr/>
            <p:nvPr/>
          </p:nvSpPr>
          <p:spPr>
            <a:xfrm rot="1816843">
              <a:off x="8384884" y="5134125"/>
              <a:ext cx="366819" cy="715174"/>
            </a:xfrm>
            <a:custGeom>
              <a:avLst/>
              <a:gdLst>
                <a:gd name="connsiteX0" fmla="*/ 411471 w 524882"/>
                <a:gd name="connsiteY0" fmla="*/ 0 h 426691"/>
                <a:gd name="connsiteX1" fmla="*/ 524882 w 524882"/>
                <a:gd name="connsiteY1" fmla="*/ 0 h 426691"/>
                <a:gd name="connsiteX2" fmla="*/ 113411 w 524882"/>
                <a:gd name="connsiteY2" fmla="*/ 426691 h 426691"/>
                <a:gd name="connsiteX3" fmla="*/ 0 w 524882"/>
                <a:gd name="connsiteY3" fmla="*/ 426691 h 426691"/>
                <a:gd name="connsiteX4" fmla="*/ 411471 w 524882"/>
                <a:gd name="connsiteY4" fmla="*/ 0 h 426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4882" h="426691">
                  <a:moveTo>
                    <a:pt x="411471" y="0"/>
                  </a:moveTo>
                  <a:lnTo>
                    <a:pt x="524882" y="0"/>
                  </a:lnTo>
                  <a:lnTo>
                    <a:pt x="113411" y="426691"/>
                  </a:lnTo>
                  <a:lnTo>
                    <a:pt x="0" y="426691"/>
                  </a:lnTo>
                  <a:lnTo>
                    <a:pt x="411471" y="0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BE4AE"/>
                </a:gs>
                <a:gs pos="13000">
                  <a:srgbClr val="BD922A"/>
                </a:gs>
                <a:gs pos="21001">
                  <a:srgbClr val="BD922A"/>
                </a:gs>
                <a:gs pos="63000">
                  <a:srgbClr val="FBE4AE"/>
                </a:gs>
                <a:gs pos="67000">
                  <a:srgbClr val="BD922A"/>
                </a:gs>
                <a:gs pos="69000">
                  <a:srgbClr val="835E17"/>
                </a:gs>
                <a:gs pos="82001">
                  <a:srgbClr val="A28949"/>
                </a:gs>
                <a:gs pos="100000">
                  <a:srgbClr val="FAE3B7"/>
                </a:gs>
              </a:gsLst>
              <a:path path="circle">
                <a:fillToRect l="100000" b="100000"/>
              </a:path>
              <a:tileRect t="-100000" r="-10000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th-TH" sz="2000"/>
            </a:p>
          </p:txBody>
        </p:sp>
      </p:grpSp>
      <p:sp>
        <p:nvSpPr>
          <p:cNvPr id="31" name="TextBox 7"/>
          <p:cNvSpPr txBox="1"/>
          <p:nvPr/>
        </p:nvSpPr>
        <p:spPr>
          <a:xfrm>
            <a:off x="216981" y="5442506"/>
            <a:ext cx="5166910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th-TH" sz="1000" b="1" dirty="0">
                <a:solidFill>
                  <a:schemeClr val="bg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เศรษฐกิจฐานรากมั่นคง ชุมชนเข้มแข็งอย่างยั่งยืน ด้วยหลักปรัชญาของเศรษฐกิจพอเพียง</a:t>
            </a:r>
          </a:p>
        </p:txBody>
      </p:sp>
    </p:spTree>
    <p:extLst>
      <p:ext uri="{BB962C8B-B14F-4D97-AF65-F5344CB8AC3E}">
        <p14:creationId xmlns:p14="http://schemas.microsoft.com/office/powerpoint/2010/main" val="2444848441"/>
      </p:ext>
    </p:extLst>
  </p:cSld>
  <p:clrMapOvr>
    <a:masterClrMapping/>
  </p:clrMapOvr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2" name="Straight Connector 1">
            <a:extLst>
              <a:ext uri="{FF2B5EF4-FFF2-40B4-BE49-F238E27FC236}">
                <a16:creationId xmlns:a16="http://schemas.microsoft.com/office/drawing/2014/main" id="{44C3679C-5875-BB0C-BC13-B63952E78CE2}"/>
              </a:ext>
            </a:extLst>
          </p:cNvPr>
          <p:cNvCxnSpPr/>
          <p:nvPr/>
        </p:nvCxnSpPr>
        <p:spPr>
          <a:xfrm>
            <a:off x="0" y="4967004"/>
            <a:ext cx="10160000" cy="0"/>
          </a:xfrm>
          <a:prstGeom prst="line">
            <a:avLst/>
          </a:prstGeom>
          <a:ln w="19050"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2" name="Picture 11" descr="Logo&#10;&#10;Description automatically generated">
            <a:extLst>
              <a:ext uri="{FF2B5EF4-FFF2-40B4-BE49-F238E27FC236}">
                <a16:creationId xmlns:a16="http://schemas.microsoft.com/office/drawing/2014/main" id="{04D0D066-ECFF-59FA-E5A1-8C1F42F04D82}"/>
              </a:ext>
            </a:extLst>
          </p:cNvPr>
          <p:cNvPicPr>
            <a:picLocks noChangeAspect="1"/>
          </p:cNvPicPr>
          <p:nvPr/>
        </p:nvPicPr>
        <p:blipFill>
          <a:blip r:embed="rId3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8515" y="5037633"/>
            <a:ext cx="613931" cy="627954"/>
          </a:xfrm>
          <a:prstGeom prst="rect">
            <a:avLst/>
          </a:prstGeom>
        </p:spPr>
      </p:pic>
      <p:pic>
        <p:nvPicPr>
          <p:cNvPr id="3" name="Picture 2">
            <a:extLst>
              <a:ext uri="{FF2B5EF4-FFF2-40B4-BE49-F238E27FC236}">
                <a16:creationId xmlns:a16="http://schemas.microsoft.com/office/drawing/2014/main" id="{132D23E5-99B7-1453-05FF-08FCD271A6A0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512708" y="732313"/>
            <a:ext cx="9134585" cy="4172412"/>
          </a:xfrm>
          <a:prstGeom prst="rect">
            <a:avLst/>
          </a:prstGeom>
          <a:ln w="38100">
            <a:solidFill>
              <a:schemeClr val="accent3">
                <a:lumMod val="60000"/>
                <a:lumOff val="40000"/>
              </a:schemeClr>
            </a:solidFill>
          </a:ln>
        </p:spPr>
      </p:pic>
      <p:sp>
        <p:nvSpPr>
          <p:cNvPr id="13" name="TextBox 12">
            <a:extLst>
              <a:ext uri="{FF2B5EF4-FFF2-40B4-BE49-F238E27FC236}">
                <a16:creationId xmlns:a16="http://schemas.microsoft.com/office/drawing/2014/main" id="{BDC3FE48-C5DF-9495-6766-15BAE6638C0E}"/>
              </a:ext>
            </a:extLst>
          </p:cNvPr>
          <p:cNvSpPr txBox="1"/>
          <p:nvPr/>
        </p:nvSpPr>
        <p:spPr>
          <a:xfrm>
            <a:off x="5549102" y="5067911"/>
            <a:ext cx="4610898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r">
              <a:buSzPct val="25000"/>
            </a:pPr>
            <a:r>
              <a:rPr lang="th-TH" sz="1600" b="1" dirty="0">
                <a:latin typeface="Chulabhorn Likit Text" panose="00000500000000000000" pitchFamily="50" charset="-34"/>
                <a:ea typeface="Lato"/>
                <a:cs typeface="Chulabhorn Likit Text" panose="00000500000000000000" pitchFamily="50" charset="-34"/>
                <a:sym typeface="Lato"/>
              </a:rPr>
              <a:t>โครงการพัฒนาระบบบัญชีการเงินและระบบโปรแกรมทะเบียนลูกหนี้กองทุนพัฒนาบทบาทสตรี</a:t>
            </a:r>
          </a:p>
        </p:txBody>
      </p:sp>
      <p:pic>
        <p:nvPicPr>
          <p:cNvPr id="14" name="Picture 13" descr="Text&#10;&#10;Description automatically generated with medium confidence">
            <a:extLst>
              <a:ext uri="{FF2B5EF4-FFF2-40B4-BE49-F238E27FC236}">
                <a16:creationId xmlns:a16="http://schemas.microsoft.com/office/drawing/2014/main" id="{A6C8F62F-9218-03C3-DC24-E050C54DCAB5}"/>
              </a:ext>
            </a:extLst>
          </p:cNvPr>
          <p:cNvPicPr>
            <a:picLocks noChangeAspect="1"/>
          </p:cNvPicPr>
          <p:nvPr/>
        </p:nvPicPr>
        <p:blipFill>
          <a:blip r:embed="rId5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20662" y="5101768"/>
            <a:ext cx="1828838" cy="499683"/>
          </a:xfrm>
          <a:prstGeom prst="rect">
            <a:avLst/>
          </a:prstGeom>
        </p:spPr>
      </p:pic>
      <p:pic>
        <p:nvPicPr>
          <p:cNvPr id="15" name="Picture 14" descr="Logo&#10;&#10;Description automatically generated">
            <a:extLst>
              <a:ext uri="{FF2B5EF4-FFF2-40B4-BE49-F238E27FC236}">
                <a16:creationId xmlns:a16="http://schemas.microsoft.com/office/drawing/2014/main" id="{6C7B2250-676C-BBFF-5DB1-06C72676B536}"/>
              </a:ext>
            </a:extLst>
          </p:cNvPr>
          <p:cNvPicPr>
            <a:picLocks noChangeAspect="1"/>
          </p:cNvPicPr>
          <p:nvPr/>
        </p:nvPicPr>
        <p:blipFill>
          <a:blip r:embed="rId6" cstate="hqprint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ackgroundRemoval t="2551" b="100000" l="0" r="97927">
                        <a14:foregroundMark x1="14992" y1="47704" x2="14992" y2="47704"/>
                        <a14:foregroundMark x1="42265" y1="52551" x2="42265" y2="52551"/>
                        <a14:foregroundMark x1="51994" y1="46684" x2="51994" y2="46684"/>
                        <a14:foregroundMark x1="34131" y1="27551" x2="34131" y2="27551"/>
                        <a14:foregroundMark x1="69697" y1="39541" x2="69697" y2="39541"/>
                        <a14:backgroundMark x1="39394" y1="54847" x2="39394" y2="54847"/>
                        <a14:backgroundMark x1="42265" y1="51276" x2="42265" y2="51276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727716" y="4949626"/>
            <a:ext cx="1286180" cy="803966"/>
          </a:xfrm>
          <a:prstGeom prst="rect">
            <a:avLst/>
          </a:prstGeom>
          <a:noFill/>
          <a:ln>
            <a:noFill/>
          </a:ln>
        </p:spPr>
      </p:pic>
      <p:sp>
        <p:nvSpPr>
          <p:cNvPr id="17" name="Shape 28">
            <a:extLst>
              <a:ext uri="{FF2B5EF4-FFF2-40B4-BE49-F238E27FC236}">
                <a16:creationId xmlns:a16="http://schemas.microsoft.com/office/drawing/2014/main" id="{6CAE4F2A-FA46-418A-A06E-304A1FC66719}"/>
              </a:ext>
            </a:extLst>
          </p:cNvPr>
          <p:cNvSpPr txBox="1"/>
          <p:nvPr/>
        </p:nvSpPr>
        <p:spPr>
          <a:xfrm>
            <a:off x="128515" y="185336"/>
            <a:ext cx="10023247" cy="412214"/>
          </a:xfrm>
          <a:prstGeom prst="rect">
            <a:avLst/>
          </a:prstGeom>
          <a:noFill/>
          <a:ln>
            <a:noFill/>
          </a:ln>
        </p:spPr>
        <p:txBody>
          <a:bodyPr lIns="76188" tIns="38083" rIns="76188" bIns="38083" anchor="t" anchorCtr="0">
            <a:noAutofit/>
          </a:bodyPr>
          <a:lstStyle/>
          <a:p>
            <a:pPr>
              <a:lnSpc>
                <a:spcPct val="110000"/>
              </a:lnSpc>
              <a:buSzPct val="25000"/>
            </a:pPr>
            <a:r>
              <a:rPr lang="en-US" sz="2400" b="1" dirty="0">
                <a:latin typeface="Chulabhorn Likit Text" panose="00000500000000000000" pitchFamily="50" charset="-34"/>
                <a:ea typeface="Lato"/>
                <a:cs typeface="Chulabhorn Likit Text" panose="00000500000000000000" pitchFamily="50" charset="-34"/>
                <a:sym typeface="Lato"/>
              </a:rPr>
              <a:t>3</a:t>
            </a:r>
            <a:r>
              <a:rPr lang="th-TH" sz="2400" b="1" dirty="0">
                <a:latin typeface="Chulabhorn Likit Text" panose="00000500000000000000" pitchFamily="50" charset="-34"/>
                <a:ea typeface="Lato"/>
                <a:cs typeface="Chulabhorn Likit Text" panose="00000500000000000000" pitchFamily="50" charset="-34"/>
                <a:sym typeface="Lato"/>
              </a:rPr>
              <a:t>. ตัวอย่างหน้าจอระบบโปรแกรมทะเบียนลูกหนี้ใหม่ (</a:t>
            </a:r>
            <a:r>
              <a:rPr lang="en-US" sz="2400" b="1" dirty="0">
                <a:latin typeface="Chulabhorn Likit Text" panose="00000500000000000000" pitchFamily="50" charset="-34"/>
                <a:ea typeface="Lato"/>
                <a:cs typeface="Chulabhorn Likit Text" panose="00000500000000000000" pitchFamily="50" charset="-34"/>
                <a:sym typeface="Lato"/>
              </a:rPr>
              <a:t>Loan Management)</a:t>
            </a:r>
          </a:p>
        </p:txBody>
      </p:sp>
    </p:spTree>
    <p:extLst>
      <p:ext uri="{BB962C8B-B14F-4D97-AF65-F5344CB8AC3E}">
        <p14:creationId xmlns:p14="http://schemas.microsoft.com/office/powerpoint/2010/main" val="1096570202"/>
      </p:ext>
    </p:extLst>
  </p:cSld>
  <p:clrMapOvr>
    <a:masterClrMapping/>
  </p:clrMapOvr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Shape 28">
            <a:extLst>
              <a:ext uri="{FF2B5EF4-FFF2-40B4-BE49-F238E27FC236}">
                <a16:creationId xmlns:a16="http://schemas.microsoft.com/office/drawing/2014/main" id="{6CAE4F2A-FA46-418A-A06E-304A1FC66719}"/>
              </a:ext>
            </a:extLst>
          </p:cNvPr>
          <p:cNvSpPr txBox="1"/>
          <p:nvPr/>
        </p:nvSpPr>
        <p:spPr>
          <a:xfrm>
            <a:off x="147230" y="221238"/>
            <a:ext cx="9865540" cy="741809"/>
          </a:xfrm>
          <a:prstGeom prst="rect">
            <a:avLst/>
          </a:prstGeom>
          <a:noFill/>
          <a:ln>
            <a:noFill/>
          </a:ln>
        </p:spPr>
        <p:txBody>
          <a:bodyPr lIns="76188" tIns="38083" rIns="76188" bIns="38083" anchor="t" anchorCtr="0">
            <a:noAutofit/>
          </a:bodyPr>
          <a:lstStyle/>
          <a:p>
            <a:pPr>
              <a:buSzPct val="25000"/>
            </a:pPr>
            <a:r>
              <a:rPr lang="en-US" sz="3200" b="1" dirty="0">
                <a:latin typeface="Chulabhorn Likit Text" panose="00000500000000000000" pitchFamily="50" charset="-34"/>
                <a:ea typeface="Lato"/>
                <a:cs typeface="Chulabhorn Likit Text" panose="00000500000000000000" pitchFamily="50" charset="-34"/>
                <a:sym typeface="Lato"/>
              </a:rPr>
              <a:t>4. </a:t>
            </a:r>
            <a:r>
              <a:rPr lang="th-TH" sz="3200" b="1" dirty="0">
                <a:latin typeface="Chulabhorn Likit Text" panose="00000500000000000000" pitchFamily="50" charset="-34"/>
                <a:ea typeface="Lato"/>
                <a:cs typeface="Chulabhorn Likit Text" panose="00000500000000000000" pitchFamily="50" charset="-34"/>
                <a:sym typeface="Lato"/>
              </a:rPr>
              <a:t>แนวทางในการจัดการข้อมูลลูกหนี้</a:t>
            </a:r>
            <a:endParaRPr lang="en-US" sz="3200" b="1" dirty="0">
              <a:latin typeface="Chulabhorn Likit Text" panose="00000500000000000000" pitchFamily="50" charset="-34"/>
              <a:ea typeface="Lato"/>
              <a:cs typeface="Chulabhorn Likit Text" panose="00000500000000000000" pitchFamily="50" charset="-34"/>
              <a:sym typeface="Lato"/>
            </a:endParaRPr>
          </a:p>
        </p:txBody>
      </p:sp>
      <p:cxnSp>
        <p:nvCxnSpPr>
          <p:cNvPr id="2" name="Straight Connector 1">
            <a:extLst>
              <a:ext uri="{FF2B5EF4-FFF2-40B4-BE49-F238E27FC236}">
                <a16:creationId xmlns:a16="http://schemas.microsoft.com/office/drawing/2014/main" id="{44C3679C-5875-BB0C-BC13-B63952E78CE2}"/>
              </a:ext>
            </a:extLst>
          </p:cNvPr>
          <p:cNvCxnSpPr/>
          <p:nvPr/>
        </p:nvCxnSpPr>
        <p:spPr>
          <a:xfrm>
            <a:off x="0" y="4967004"/>
            <a:ext cx="10160000" cy="0"/>
          </a:xfrm>
          <a:prstGeom prst="line">
            <a:avLst/>
          </a:prstGeom>
          <a:ln w="19050"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2" name="Picture 11" descr="Logo&#10;&#10;Description automatically generated">
            <a:extLst>
              <a:ext uri="{FF2B5EF4-FFF2-40B4-BE49-F238E27FC236}">
                <a16:creationId xmlns:a16="http://schemas.microsoft.com/office/drawing/2014/main" id="{04D0D066-ECFF-59FA-E5A1-8C1F42F04D82}"/>
              </a:ext>
            </a:extLst>
          </p:cNvPr>
          <p:cNvPicPr>
            <a:picLocks noChangeAspect="1"/>
          </p:cNvPicPr>
          <p:nvPr/>
        </p:nvPicPr>
        <p:blipFill>
          <a:blip r:embed="rId3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8515" y="5037633"/>
            <a:ext cx="613931" cy="627954"/>
          </a:xfrm>
          <a:prstGeom prst="rect">
            <a:avLst/>
          </a:prstGeom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AC328E05-01C3-4345-FE52-74CF400E0F4B}"/>
              </a:ext>
            </a:extLst>
          </p:cNvPr>
          <p:cNvSpPr txBox="1"/>
          <p:nvPr/>
        </p:nvSpPr>
        <p:spPr>
          <a:xfrm>
            <a:off x="717959" y="828506"/>
            <a:ext cx="9294811" cy="381642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lnSpc>
                <a:spcPct val="110000"/>
              </a:lnSpc>
            </a:pPr>
            <a:r>
              <a:rPr lang="en-US" sz="2000" dirty="0"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4.1. Export </a:t>
            </a:r>
            <a:r>
              <a:rPr lang="th-TH" sz="2000" dirty="0"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ข้อมูลจากฐานข้อมูลลูกหนี้ในระบบ </a:t>
            </a:r>
            <a:r>
              <a:rPr lang="en-US" sz="2000" dirty="0"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SARA </a:t>
            </a:r>
            <a:r>
              <a:rPr lang="th-TH" sz="2000" dirty="0"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ให้อยู่ในรูปแบบไฟล์ </a:t>
            </a:r>
            <a:r>
              <a:rPr lang="en-US" sz="2000" dirty="0"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MS Excel </a:t>
            </a:r>
          </a:p>
          <a:p>
            <a:pPr>
              <a:lnSpc>
                <a:spcPct val="110000"/>
              </a:lnSpc>
            </a:pPr>
            <a:r>
              <a:rPr lang="en-US" sz="2000" dirty="0"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      </a:t>
            </a:r>
            <a:r>
              <a:rPr lang="th-TH" sz="2000" dirty="0"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โดยแยกข้อมูลเป็นรายจังหวัด ประกอบด้วย</a:t>
            </a:r>
          </a:p>
          <a:p>
            <a:pPr>
              <a:lnSpc>
                <a:spcPct val="110000"/>
              </a:lnSpc>
            </a:pPr>
            <a:r>
              <a:rPr lang="en-US" sz="2000" dirty="0"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	</a:t>
            </a:r>
            <a:r>
              <a:rPr lang="th-TH" sz="2000" spc="-20" dirty="0"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1)</a:t>
            </a:r>
            <a:r>
              <a:rPr lang="en-US" sz="2000" spc="-20" dirty="0"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 </a:t>
            </a:r>
            <a:r>
              <a:rPr lang="th-TH" sz="2000" spc="-20" dirty="0"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ข้อมูลผู้ขอกู้ ได้แก่ ชื่อ-นามสกุล เลขบัตรประชาชน ที่อยู่ เบอร์โทรศัพท์ </a:t>
            </a:r>
            <a:r>
              <a:rPr lang="en-US" sz="2000" spc="-20" dirty="0"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email (</a:t>
            </a:r>
            <a:r>
              <a:rPr lang="th-TH" sz="2000" spc="-20" dirty="0"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ถ้ามี)</a:t>
            </a:r>
          </a:p>
          <a:p>
            <a:pPr>
              <a:lnSpc>
                <a:spcPct val="110000"/>
              </a:lnSpc>
            </a:pPr>
            <a:r>
              <a:rPr lang="en-US" sz="2000" dirty="0"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	</a:t>
            </a:r>
            <a:r>
              <a:rPr lang="th-TH" sz="2000" dirty="0"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2)</a:t>
            </a:r>
            <a:r>
              <a:rPr lang="en-US" sz="2000" dirty="0"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 </a:t>
            </a:r>
            <a:r>
              <a:rPr lang="th-TH" sz="2000" dirty="0"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วงเงินที่ขอกู้และอัตราดอกเบี้ย</a:t>
            </a:r>
          </a:p>
          <a:p>
            <a:pPr>
              <a:lnSpc>
                <a:spcPct val="110000"/>
              </a:lnSpc>
            </a:pPr>
            <a:r>
              <a:rPr lang="en-US" sz="2000" dirty="0"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	</a:t>
            </a:r>
            <a:r>
              <a:rPr lang="th-TH" sz="2000" dirty="0"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3)</a:t>
            </a:r>
            <a:r>
              <a:rPr lang="en-US" sz="2000" dirty="0"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 </a:t>
            </a:r>
            <a:r>
              <a:rPr lang="th-TH" sz="2000" dirty="0"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งวดการชำระเงิน</a:t>
            </a:r>
          </a:p>
          <a:p>
            <a:pPr algn="thaiDist">
              <a:lnSpc>
                <a:spcPct val="110000"/>
              </a:lnSpc>
            </a:pPr>
            <a:r>
              <a:rPr lang="en-US" sz="2000" dirty="0"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	</a:t>
            </a:r>
            <a:r>
              <a:rPr lang="th-TH" sz="2000" dirty="0"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4)</a:t>
            </a:r>
            <a:r>
              <a:rPr lang="en-US" sz="2000" dirty="0"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 </a:t>
            </a:r>
            <a:r>
              <a:rPr lang="th-TH" sz="2000" dirty="0"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ประวัติการชำระเงิน</a:t>
            </a:r>
          </a:p>
          <a:p>
            <a:pPr>
              <a:lnSpc>
                <a:spcPct val="110000"/>
              </a:lnSpc>
            </a:pPr>
            <a:r>
              <a:rPr lang="en-US" sz="2000" dirty="0"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	</a:t>
            </a:r>
            <a:r>
              <a:rPr lang="th-TH" sz="2000" dirty="0"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5)</a:t>
            </a:r>
            <a:r>
              <a:rPr lang="en-US" sz="2000" dirty="0"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 </a:t>
            </a:r>
            <a:r>
              <a:rPr lang="th-TH" sz="2000" dirty="0"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การขอปรับโครงสร้างหนี้ตามมาตรการ</a:t>
            </a:r>
            <a:endParaRPr lang="en-US" sz="2000" dirty="0">
              <a:latin typeface="Chulabhorn Likit Text" panose="00000500000000000000" pitchFamily="50" charset="-34"/>
              <a:cs typeface="Chulabhorn Likit Text" panose="00000500000000000000" pitchFamily="50" charset="-34"/>
            </a:endParaRPr>
          </a:p>
          <a:p>
            <a:pPr>
              <a:lnSpc>
                <a:spcPct val="110000"/>
              </a:lnSpc>
            </a:pPr>
            <a:r>
              <a:rPr lang="en-US" sz="2000" dirty="0"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4.2  </a:t>
            </a:r>
            <a:r>
              <a:rPr lang="th-TH" sz="2000" dirty="0"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กองทุนฯ ส่วนกลางดำเนินการส่งข้อมูลให้จังหวัดดำเนินการตรวจสอบจากเอกสารสัญญา</a:t>
            </a:r>
            <a:r>
              <a:rPr lang="th-TH" sz="2000" dirty="0" smtClean="0"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เงินกู้ต้นฉบับ</a:t>
            </a:r>
            <a:r>
              <a:rPr lang="th-TH" sz="2000" dirty="0"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พร้อมเอกสารประกอบสัญญาทั้งหมดที่จัดเก็บอยู่ที่จังหวัด โดยจะต้อง</a:t>
            </a:r>
            <a:r>
              <a:rPr lang="th-TH" sz="2000" spc="-40" dirty="0"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ดำเนินการ</a:t>
            </a:r>
            <a:r>
              <a:rPr lang="th-TH" sz="2000" spc="-40" dirty="0" smtClean="0"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ตรวจสอบตาม</a:t>
            </a:r>
            <a:r>
              <a:rPr lang="th-TH" sz="2000" spc="-40" dirty="0"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ข้อมูลในไฟล์ </a:t>
            </a:r>
            <a:r>
              <a:rPr lang="en-US" sz="2000" spc="-40" dirty="0" smtClean="0"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MS Excel </a:t>
            </a:r>
            <a:r>
              <a:rPr lang="th-TH" sz="2000" spc="-40" dirty="0"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ที่ส่งไป โดยจะต้องดำเนินการแนบหลักฐานดังนี้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BDC3FE48-C5DF-9495-6766-15BAE6638C0E}"/>
              </a:ext>
            </a:extLst>
          </p:cNvPr>
          <p:cNvSpPr txBox="1"/>
          <p:nvPr/>
        </p:nvSpPr>
        <p:spPr>
          <a:xfrm>
            <a:off x="5549102" y="5067911"/>
            <a:ext cx="4610898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r">
              <a:buSzPct val="25000"/>
            </a:pPr>
            <a:r>
              <a:rPr lang="th-TH" sz="1600" b="1" dirty="0">
                <a:latin typeface="Chulabhorn Likit Text" panose="00000500000000000000" pitchFamily="50" charset="-34"/>
                <a:ea typeface="Lato"/>
                <a:cs typeface="Chulabhorn Likit Text" panose="00000500000000000000" pitchFamily="50" charset="-34"/>
                <a:sym typeface="Lato"/>
              </a:rPr>
              <a:t>โครงการพัฒนาระบบบัญชีการเงินและระบบโปรแกรมทะเบียนลูกหนี้กองทุนพัฒนาบทบาทสตรี</a:t>
            </a:r>
          </a:p>
        </p:txBody>
      </p:sp>
      <p:pic>
        <p:nvPicPr>
          <p:cNvPr id="14" name="Picture 13" descr="Text&#10;&#10;Description automatically generated with medium confidence">
            <a:extLst>
              <a:ext uri="{FF2B5EF4-FFF2-40B4-BE49-F238E27FC236}">
                <a16:creationId xmlns:a16="http://schemas.microsoft.com/office/drawing/2014/main" id="{A6C8F62F-9218-03C3-DC24-E050C54DCAB5}"/>
              </a:ext>
            </a:extLst>
          </p:cNvPr>
          <p:cNvPicPr>
            <a:picLocks noChangeAspect="1"/>
          </p:cNvPicPr>
          <p:nvPr/>
        </p:nvPicPr>
        <p:blipFill>
          <a:blip r:embed="rId4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20662" y="5101768"/>
            <a:ext cx="1828838" cy="499683"/>
          </a:xfrm>
          <a:prstGeom prst="rect">
            <a:avLst/>
          </a:prstGeom>
        </p:spPr>
      </p:pic>
      <p:pic>
        <p:nvPicPr>
          <p:cNvPr id="15" name="Picture 14" descr="Logo&#10;&#10;Description automatically generated">
            <a:extLst>
              <a:ext uri="{FF2B5EF4-FFF2-40B4-BE49-F238E27FC236}">
                <a16:creationId xmlns:a16="http://schemas.microsoft.com/office/drawing/2014/main" id="{6C7B2250-676C-BBFF-5DB1-06C72676B536}"/>
              </a:ext>
            </a:extLst>
          </p:cNvPr>
          <p:cNvPicPr>
            <a:picLocks noChangeAspect="1"/>
          </p:cNvPicPr>
          <p:nvPr/>
        </p:nvPicPr>
        <p:blipFill>
          <a:blip r:embed="rId5" cstate="hqprint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2551" b="100000" l="0" r="97927">
                        <a14:foregroundMark x1="14992" y1="47704" x2="14992" y2="47704"/>
                        <a14:foregroundMark x1="42265" y1="52551" x2="42265" y2="52551"/>
                        <a14:foregroundMark x1="51994" y1="46684" x2="51994" y2="46684"/>
                        <a14:foregroundMark x1="34131" y1="27551" x2="34131" y2="27551"/>
                        <a14:foregroundMark x1="69697" y1="39541" x2="69697" y2="39541"/>
                        <a14:backgroundMark x1="39394" y1="54847" x2="39394" y2="54847"/>
                        <a14:backgroundMark x1="42265" y1="51276" x2="42265" y2="51276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727716" y="4949626"/>
            <a:ext cx="1286180" cy="803966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525798500"/>
      </p:ext>
    </p:extLst>
  </p:cSld>
  <p:clrMapOvr>
    <a:masterClrMapping/>
  </p:clrMapOvr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Shape 28">
            <a:extLst>
              <a:ext uri="{FF2B5EF4-FFF2-40B4-BE49-F238E27FC236}">
                <a16:creationId xmlns:a16="http://schemas.microsoft.com/office/drawing/2014/main" id="{6CAE4F2A-FA46-418A-A06E-304A1FC66719}"/>
              </a:ext>
            </a:extLst>
          </p:cNvPr>
          <p:cNvSpPr txBox="1"/>
          <p:nvPr/>
        </p:nvSpPr>
        <p:spPr>
          <a:xfrm>
            <a:off x="294460" y="146586"/>
            <a:ext cx="9865540" cy="741809"/>
          </a:xfrm>
          <a:prstGeom prst="rect">
            <a:avLst/>
          </a:prstGeom>
          <a:noFill/>
          <a:ln>
            <a:noFill/>
          </a:ln>
        </p:spPr>
        <p:txBody>
          <a:bodyPr lIns="76188" tIns="38083" rIns="76188" bIns="38083" anchor="t" anchorCtr="0">
            <a:noAutofit/>
          </a:bodyPr>
          <a:lstStyle/>
          <a:p>
            <a:pPr>
              <a:buSzPct val="25000"/>
            </a:pPr>
            <a:r>
              <a:rPr lang="en-US" sz="3200" b="1" dirty="0">
                <a:latin typeface="Chulabhorn Likit Text" panose="00000500000000000000" pitchFamily="50" charset="-34"/>
                <a:ea typeface="Lato"/>
                <a:cs typeface="Chulabhorn Likit Text" panose="00000500000000000000" pitchFamily="50" charset="-34"/>
                <a:sym typeface="Lato"/>
              </a:rPr>
              <a:t>4. </a:t>
            </a:r>
            <a:r>
              <a:rPr lang="th-TH" sz="3200" b="1" dirty="0">
                <a:latin typeface="Chulabhorn Likit Text" panose="00000500000000000000" pitchFamily="50" charset="-34"/>
                <a:ea typeface="Lato"/>
                <a:cs typeface="Chulabhorn Likit Text" panose="00000500000000000000" pitchFamily="50" charset="-34"/>
                <a:sym typeface="Lato"/>
              </a:rPr>
              <a:t>แนวทางในการจัดการข้อมูลลูกหนี้</a:t>
            </a:r>
            <a:endParaRPr lang="en-US" sz="3200" b="1" dirty="0">
              <a:latin typeface="Chulabhorn Likit Text" panose="00000500000000000000" pitchFamily="50" charset="-34"/>
              <a:ea typeface="Lato"/>
              <a:cs typeface="Chulabhorn Likit Text" panose="00000500000000000000" pitchFamily="50" charset="-34"/>
              <a:sym typeface="Lato"/>
            </a:endParaRPr>
          </a:p>
        </p:txBody>
      </p:sp>
      <p:cxnSp>
        <p:nvCxnSpPr>
          <p:cNvPr id="2" name="Straight Connector 1">
            <a:extLst>
              <a:ext uri="{FF2B5EF4-FFF2-40B4-BE49-F238E27FC236}">
                <a16:creationId xmlns:a16="http://schemas.microsoft.com/office/drawing/2014/main" id="{44C3679C-5875-BB0C-BC13-B63952E78CE2}"/>
              </a:ext>
            </a:extLst>
          </p:cNvPr>
          <p:cNvCxnSpPr/>
          <p:nvPr/>
        </p:nvCxnSpPr>
        <p:spPr>
          <a:xfrm>
            <a:off x="0" y="4967004"/>
            <a:ext cx="10160000" cy="0"/>
          </a:xfrm>
          <a:prstGeom prst="line">
            <a:avLst/>
          </a:prstGeom>
          <a:ln w="19050"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2" name="Picture 11" descr="Logo&#10;&#10;Description automatically generated">
            <a:extLst>
              <a:ext uri="{FF2B5EF4-FFF2-40B4-BE49-F238E27FC236}">
                <a16:creationId xmlns:a16="http://schemas.microsoft.com/office/drawing/2014/main" id="{04D0D066-ECFF-59FA-E5A1-8C1F42F04D82}"/>
              </a:ext>
            </a:extLst>
          </p:cNvPr>
          <p:cNvPicPr>
            <a:picLocks noChangeAspect="1"/>
          </p:cNvPicPr>
          <p:nvPr/>
        </p:nvPicPr>
        <p:blipFill>
          <a:blip r:embed="rId3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8515" y="5037633"/>
            <a:ext cx="613931" cy="627954"/>
          </a:xfrm>
          <a:prstGeom prst="rect">
            <a:avLst/>
          </a:prstGeom>
        </p:spPr>
      </p:pic>
      <p:graphicFrame>
        <p:nvGraphicFramePr>
          <p:cNvPr id="3" name="Table 2">
            <a:extLst>
              <a:ext uri="{FF2B5EF4-FFF2-40B4-BE49-F238E27FC236}">
                <a16:creationId xmlns:a16="http://schemas.microsoft.com/office/drawing/2014/main" id="{C3BE50D5-9AA6-C7D6-0AE9-D6A21CF4BE3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094213135"/>
              </p:ext>
            </p:extLst>
          </p:nvPr>
        </p:nvGraphicFramePr>
        <p:xfrm>
          <a:off x="694246" y="811982"/>
          <a:ext cx="9065968" cy="3945573"/>
        </p:xfrm>
        <a:graphic>
          <a:graphicData uri="http://schemas.openxmlformats.org/drawingml/2006/table">
            <a:tbl>
              <a:tblPr firstRow="1" firstCol="1" bandRow="1">
                <a:tableStyleId>{5C22544A-7EE6-4342-B048-85BDC9FD1C3A}</a:tableStyleId>
              </a:tblPr>
              <a:tblGrid>
                <a:gridCol w="2851340">
                  <a:extLst>
                    <a:ext uri="{9D8B030D-6E8A-4147-A177-3AD203B41FA5}">
                      <a16:colId xmlns:a16="http://schemas.microsoft.com/office/drawing/2014/main" val="2250157042"/>
                    </a:ext>
                  </a:extLst>
                </a:gridCol>
                <a:gridCol w="3573767">
                  <a:extLst>
                    <a:ext uri="{9D8B030D-6E8A-4147-A177-3AD203B41FA5}">
                      <a16:colId xmlns:a16="http://schemas.microsoft.com/office/drawing/2014/main" val="2800836535"/>
                    </a:ext>
                  </a:extLst>
                </a:gridCol>
                <a:gridCol w="2640861">
                  <a:extLst>
                    <a:ext uri="{9D8B030D-6E8A-4147-A177-3AD203B41FA5}">
                      <a16:colId xmlns:a16="http://schemas.microsoft.com/office/drawing/2014/main" val="375566543"/>
                    </a:ext>
                  </a:extLst>
                </a:gridCol>
              </a:tblGrid>
              <a:tr h="298979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th-TH" sz="1400" kern="100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ข้อมูล</a:t>
                      </a:r>
                      <a:endParaRPr lang="en-US" sz="1400" kern="100" dirty="0">
                        <a:solidFill>
                          <a:schemeClr val="tx1"/>
                        </a:solidFill>
                        <a:effectLst/>
                        <a:latin typeface="Chulabhorn Likit Text" panose="00000500000000000000" pitchFamily="50" charset="-34"/>
                        <a:ea typeface="Calibri" panose="020F0502020204030204" pitchFamily="34" charset="0"/>
                        <a:cs typeface="Chulabhorn Likit Text" panose="00000500000000000000" pitchFamily="50" charset="-34"/>
                      </a:endParaRPr>
                    </a:p>
                  </a:txBody>
                  <a:tcPr marL="57150" marR="57150" marT="0" marB="0" anchor="ctr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th-TH" sz="1400" kern="100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ข้อมูลที่ต้องตรวจสอบกับเอกสารสัญญา</a:t>
                      </a:r>
                      <a:endParaRPr lang="en-US" sz="1400" kern="100" dirty="0">
                        <a:solidFill>
                          <a:schemeClr val="tx1"/>
                        </a:solidFill>
                        <a:effectLst/>
                        <a:latin typeface="Chulabhorn Likit Text" panose="00000500000000000000" pitchFamily="50" charset="-34"/>
                        <a:ea typeface="Calibri" panose="020F0502020204030204" pitchFamily="34" charset="0"/>
                        <a:cs typeface="Chulabhorn Likit Text" panose="00000500000000000000" pitchFamily="50" charset="-34"/>
                      </a:endParaRPr>
                    </a:p>
                  </a:txBody>
                  <a:tcPr marL="57150" marR="57150" marT="0" marB="0" anchor="ctr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th-TH" sz="1400" kern="100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หลักฐานที่ต้องแนบเข้าระบบ</a:t>
                      </a:r>
                      <a:endParaRPr lang="en-US" sz="1400" kern="100" dirty="0">
                        <a:solidFill>
                          <a:schemeClr val="tx1"/>
                        </a:solidFill>
                        <a:effectLst/>
                        <a:latin typeface="Chulabhorn Likit Text" panose="00000500000000000000" pitchFamily="50" charset="-34"/>
                        <a:ea typeface="Calibri" panose="020F0502020204030204" pitchFamily="34" charset="0"/>
                        <a:cs typeface="Chulabhorn Likit Text" panose="00000500000000000000" pitchFamily="50" charset="-34"/>
                      </a:endParaRPr>
                    </a:p>
                  </a:txBody>
                  <a:tcPr marL="57150" marR="57150" marT="0" marB="0" anchor="ctr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82610295"/>
                  </a:ext>
                </a:extLst>
              </a:tr>
              <a:tr h="896938">
                <a:tc>
                  <a:txBody>
                    <a:bodyPr/>
                    <a:lstStyle/>
                    <a:p>
                      <a:pPr marL="0" lvl="0" indent="0">
                        <a:lnSpc>
                          <a:spcPct val="107000"/>
                        </a:lnSpc>
                        <a:spcAft>
                          <a:spcPts val="800"/>
                        </a:spcAft>
                        <a:buFont typeface="+mj-lt"/>
                        <a:buNone/>
                      </a:pPr>
                      <a:r>
                        <a:rPr lang="en-US" sz="1400" kern="100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1. </a:t>
                      </a:r>
                      <a:r>
                        <a:rPr lang="th-TH" sz="1400" kern="100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ข้อมูลผู้ขอกู้</a:t>
                      </a:r>
                      <a:endParaRPr lang="en-US" sz="1400" kern="100" dirty="0">
                        <a:solidFill>
                          <a:schemeClr val="tx1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  <a:p>
                      <a:pPr marL="49530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US" sz="1400" kern="100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 </a:t>
                      </a:r>
                      <a:endParaRPr lang="en-US" sz="1400" kern="100" dirty="0">
                        <a:solidFill>
                          <a:schemeClr val="tx1"/>
                        </a:solidFill>
                        <a:effectLst/>
                        <a:latin typeface="Chulabhorn Likit Text" panose="00000500000000000000" pitchFamily="50" charset="-34"/>
                        <a:ea typeface="Calibri" panose="020F0502020204030204" pitchFamily="34" charset="0"/>
                        <a:cs typeface="Chulabhorn Likit Text" panose="00000500000000000000" pitchFamily="50" charset="-34"/>
                      </a:endParaRPr>
                    </a:p>
                  </a:txBody>
                  <a:tcPr marL="57150" marR="57150" marT="0" marB="0" anchor="ctr">
                    <a:solidFill>
                      <a:srgbClr val="CCDED6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th-TH" sz="1400" kern="100" dirty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ชื่อ </a:t>
                      </a:r>
                      <a:r>
                        <a:rPr lang="en-US" sz="1400" kern="100" dirty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-</a:t>
                      </a:r>
                      <a:r>
                        <a:rPr lang="th-TH" sz="1400" kern="100" dirty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นามสกุล </a:t>
                      </a:r>
                      <a:r>
                        <a:rPr lang="th-TH" sz="1400" kern="100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เลขบัตรประชาชน ที่อยู่ เบอร์โทรศัพท์ เลขที่โครงการ เลขที่สัญญาลายเซ็นต์ของผู้กู้และเจ้าหน้าที่</a:t>
                      </a:r>
                      <a:endParaRPr lang="en-US" sz="1400" kern="100" dirty="0">
                        <a:solidFill>
                          <a:schemeClr val="tx1"/>
                        </a:solidFill>
                        <a:effectLst/>
                        <a:latin typeface="Chulabhorn Likit Text" panose="00000500000000000000" pitchFamily="50" charset="-34"/>
                        <a:ea typeface="Calibri" panose="020F0502020204030204" pitchFamily="34" charset="0"/>
                        <a:cs typeface="Chulabhorn Likit Text" panose="00000500000000000000" pitchFamily="50" charset="-34"/>
                      </a:endParaRPr>
                    </a:p>
                  </a:txBody>
                  <a:tcPr marL="57150" marR="57150" marT="0" marB="0" anchor="ctr">
                    <a:solidFill>
                      <a:srgbClr val="CCDED6"/>
                    </a:solidFill>
                  </a:tcPr>
                </a:tc>
                <a:tc rowSpan="3"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th-TH" sz="1400" kern="100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ไฟล์สัญญาเงินกู้และเอกสารประกอบสัญญา</a:t>
                      </a:r>
                      <a:endParaRPr lang="en-US" sz="1400" kern="100" dirty="0">
                        <a:solidFill>
                          <a:schemeClr val="tx1"/>
                        </a:solidFill>
                        <a:effectLst/>
                        <a:latin typeface="Chulabhorn Likit Text" panose="00000500000000000000" pitchFamily="50" charset="-34"/>
                        <a:ea typeface="Calibri" panose="020F0502020204030204" pitchFamily="34" charset="0"/>
                        <a:cs typeface="Chulabhorn Likit Text" panose="00000500000000000000" pitchFamily="50" charset="-34"/>
                      </a:endParaRPr>
                    </a:p>
                  </a:txBody>
                  <a:tcPr marL="57150" marR="57150" marT="0" marB="0" anchor="ctr"/>
                </a:tc>
                <a:extLst>
                  <a:ext uri="{0D108BD9-81ED-4DB2-BD59-A6C34878D82A}">
                    <a16:rowId xmlns:a16="http://schemas.microsoft.com/office/drawing/2014/main" val="3958009121"/>
                  </a:ext>
                </a:extLst>
              </a:tr>
              <a:tr h="682625">
                <a:tc>
                  <a:txBody>
                    <a:bodyPr/>
                    <a:lstStyle/>
                    <a:p>
                      <a:pPr marL="0" lvl="0" indent="0">
                        <a:lnSpc>
                          <a:spcPct val="107000"/>
                        </a:lnSpc>
                        <a:spcAft>
                          <a:spcPts val="800"/>
                        </a:spcAft>
                        <a:buFont typeface="+mj-lt"/>
                        <a:buNone/>
                      </a:pPr>
                      <a:r>
                        <a:rPr lang="en-US" sz="1400" kern="100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2. </a:t>
                      </a:r>
                      <a:r>
                        <a:rPr lang="th-TH" sz="1400" kern="100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วงเงินที่ขอกู้และอัตราดอกเบี้ย</a:t>
                      </a:r>
                      <a:endParaRPr lang="en-US" sz="1400" kern="100" dirty="0">
                        <a:solidFill>
                          <a:schemeClr val="tx1"/>
                        </a:solidFill>
                        <a:effectLst/>
                        <a:latin typeface="Chulabhorn Likit Text" panose="00000500000000000000" pitchFamily="50" charset="-34"/>
                        <a:ea typeface="Calibri" panose="020F0502020204030204" pitchFamily="34" charset="0"/>
                        <a:cs typeface="Chulabhorn Likit Text" panose="00000500000000000000" pitchFamily="50" charset="-34"/>
                      </a:endParaRPr>
                    </a:p>
                  </a:txBody>
                  <a:tcPr marL="57150" marR="57150" marT="0" marB="0" anchor="ctr">
                    <a:solidFill>
                      <a:srgbClr val="E7EFEC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th-TH" sz="1400" kern="100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จำนวนเงินที่กู้</a:t>
                      </a:r>
                      <a:endParaRPr lang="en-US" sz="1400" kern="100" dirty="0">
                        <a:solidFill>
                          <a:schemeClr val="tx1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  <a:p>
                      <a:pPr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th-TH" sz="1400" kern="100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อัตราดอกเบี้ย</a:t>
                      </a:r>
                      <a:endParaRPr lang="en-US" sz="1400" kern="100" dirty="0">
                        <a:solidFill>
                          <a:schemeClr val="tx1"/>
                        </a:solidFill>
                        <a:effectLst/>
                        <a:latin typeface="Chulabhorn Likit Text" panose="00000500000000000000" pitchFamily="50" charset="-34"/>
                        <a:ea typeface="Calibri" panose="020F0502020204030204" pitchFamily="34" charset="0"/>
                        <a:cs typeface="Chulabhorn Likit Text" panose="00000500000000000000" pitchFamily="50" charset="-34"/>
                      </a:endParaRPr>
                    </a:p>
                  </a:txBody>
                  <a:tcPr marL="57150" marR="57150" marT="0" marB="0" anchor="ctr"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694304064"/>
                  </a:ext>
                </a:extLst>
              </a:tr>
              <a:tr h="682625">
                <a:tc>
                  <a:txBody>
                    <a:bodyPr/>
                    <a:lstStyle/>
                    <a:p>
                      <a:pPr marL="0" lvl="0" indent="0">
                        <a:lnSpc>
                          <a:spcPct val="107000"/>
                        </a:lnSpc>
                        <a:spcAft>
                          <a:spcPts val="800"/>
                        </a:spcAft>
                        <a:buFont typeface="+mj-lt"/>
                        <a:buNone/>
                      </a:pPr>
                      <a:r>
                        <a:rPr lang="en-US" sz="1400" kern="100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3. </a:t>
                      </a:r>
                      <a:r>
                        <a:rPr lang="th-TH" sz="1400" kern="100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งวดการชำระเงิน</a:t>
                      </a:r>
                      <a:endParaRPr lang="en-US" sz="1400" kern="100" dirty="0">
                        <a:solidFill>
                          <a:schemeClr val="tx1"/>
                        </a:solidFill>
                        <a:effectLst/>
                        <a:latin typeface="Chulabhorn Likit Text" panose="00000500000000000000" pitchFamily="50" charset="-34"/>
                        <a:ea typeface="Calibri" panose="020F0502020204030204" pitchFamily="34" charset="0"/>
                        <a:cs typeface="Chulabhorn Likit Text" panose="00000500000000000000" pitchFamily="50" charset="-34"/>
                      </a:endParaRPr>
                    </a:p>
                  </a:txBody>
                  <a:tcPr marL="57150" marR="57150" marT="0" marB="0" anchor="ctr">
                    <a:solidFill>
                      <a:srgbClr val="CCDED6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th-TH" sz="1400" kern="100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จำนวนงวดการชำระเงิน</a:t>
                      </a:r>
                      <a:endParaRPr lang="en-US" sz="1400" kern="100" dirty="0">
                        <a:solidFill>
                          <a:schemeClr val="tx1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  <a:p>
                      <a:pPr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th-TH" sz="1400" kern="100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จำนวนเงินที่ต้องชำระในแต่ละงวด</a:t>
                      </a:r>
                      <a:endParaRPr lang="en-US" sz="1400" kern="100" dirty="0">
                        <a:solidFill>
                          <a:schemeClr val="tx1"/>
                        </a:solidFill>
                        <a:effectLst/>
                        <a:latin typeface="Chulabhorn Likit Text" panose="00000500000000000000" pitchFamily="50" charset="-34"/>
                        <a:ea typeface="Calibri" panose="020F0502020204030204" pitchFamily="34" charset="0"/>
                        <a:cs typeface="Chulabhorn Likit Text" panose="00000500000000000000" pitchFamily="50" charset="-34"/>
                      </a:endParaRPr>
                    </a:p>
                  </a:txBody>
                  <a:tcPr marL="57150" marR="57150" marT="0" marB="0" anchor="ctr"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87357121"/>
                  </a:ext>
                </a:extLst>
              </a:tr>
              <a:tr h="682625">
                <a:tc>
                  <a:txBody>
                    <a:bodyPr/>
                    <a:lstStyle/>
                    <a:p>
                      <a:pPr marL="0" lvl="0" indent="0">
                        <a:lnSpc>
                          <a:spcPct val="107000"/>
                        </a:lnSpc>
                        <a:spcAft>
                          <a:spcPts val="800"/>
                        </a:spcAft>
                        <a:buFont typeface="+mj-lt"/>
                        <a:buNone/>
                      </a:pPr>
                      <a:r>
                        <a:rPr lang="en-US" sz="1400" kern="100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4. </a:t>
                      </a:r>
                      <a:r>
                        <a:rPr lang="th-TH" sz="1400" kern="100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ประวัติการชำระเงิน</a:t>
                      </a:r>
                      <a:endParaRPr lang="en-US" sz="1400" kern="100" dirty="0">
                        <a:solidFill>
                          <a:schemeClr val="tx1"/>
                        </a:solidFill>
                        <a:effectLst/>
                        <a:latin typeface="Chulabhorn Likit Text" panose="00000500000000000000" pitchFamily="50" charset="-34"/>
                        <a:ea typeface="Calibri" panose="020F0502020204030204" pitchFamily="34" charset="0"/>
                        <a:cs typeface="Chulabhorn Likit Text" panose="00000500000000000000" pitchFamily="50" charset="-34"/>
                      </a:endParaRPr>
                    </a:p>
                  </a:txBody>
                  <a:tcPr marL="57150" marR="57150" marT="0" marB="0" anchor="ctr">
                    <a:solidFill>
                      <a:srgbClr val="E7EFEC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th-TH" sz="1400" kern="100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ตรวจสอบจากใบเสร็จรับเงิน</a:t>
                      </a:r>
                      <a:r>
                        <a:rPr lang="en-US" sz="1400" kern="100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/</a:t>
                      </a:r>
                      <a:r>
                        <a:rPr lang="th-TH" sz="1400" kern="100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หลักฐานการจ่ายเงิน</a:t>
                      </a:r>
                      <a:endParaRPr lang="en-US" sz="1400" kern="100" dirty="0">
                        <a:solidFill>
                          <a:schemeClr val="tx1"/>
                        </a:solidFill>
                        <a:effectLst/>
                        <a:latin typeface="Chulabhorn Likit Text" panose="00000500000000000000" pitchFamily="50" charset="-34"/>
                        <a:ea typeface="Calibri" panose="020F0502020204030204" pitchFamily="34" charset="0"/>
                        <a:cs typeface="Chulabhorn Likit Text" panose="00000500000000000000" pitchFamily="50" charset="-34"/>
                      </a:endParaRPr>
                    </a:p>
                  </a:txBody>
                  <a:tcPr marL="57150" marR="57150" marT="0" marB="0" anchor="ctr"/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th-TH" sz="1400" kern="100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ไฟล์ใบเสร็จที่ดำเนินการชำระ</a:t>
                      </a:r>
                      <a:endParaRPr lang="en-US" sz="1400" kern="100" dirty="0">
                        <a:solidFill>
                          <a:schemeClr val="tx1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  <a:p>
                      <a:pPr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th-TH" sz="1400" kern="100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ไฟล์รายการเดินบัญชีในระบบของธนาคาร</a:t>
                      </a:r>
                      <a:endParaRPr lang="en-US" sz="1400" kern="100" dirty="0">
                        <a:solidFill>
                          <a:schemeClr val="tx1"/>
                        </a:solidFill>
                        <a:effectLst/>
                        <a:latin typeface="Chulabhorn Likit Text" panose="00000500000000000000" pitchFamily="50" charset="-34"/>
                        <a:ea typeface="Calibri" panose="020F0502020204030204" pitchFamily="34" charset="0"/>
                        <a:cs typeface="Chulabhorn Likit Text" panose="00000500000000000000" pitchFamily="50" charset="-34"/>
                      </a:endParaRPr>
                    </a:p>
                  </a:txBody>
                  <a:tcPr marL="57150" marR="57150" marT="0" marB="0" anchor="ctr"/>
                </a:tc>
                <a:extLst>
                  <a:ext uri="{0D108BD9-81ED-4DB2-BD59-A6C34878D82A}">
                    <a16:rowId xmlns:a16="http://schemas.microsoft.com/office/drawing/2014/main" val="1593494412"/>
                  </a:ext>
                </a:extLst>
              </a:tr>
              <a:tr h="597958">
                <a:tc>
                  <a:txBody>
                    <a:bodyPr/>
                    <a:lstStyle/>
                    <a:p>
                      <a:pPr marL="0" lvl="0" indent="0">
                        <a:lnSpc>
                          <a:spcPct val="107000"/>
                        </a:lnSpc>
                        <a:spcAft>
                          <a:spcPts val="800"/>
                        </a:spcAft>
                        <a:buFont typeface="+mj-lt"/>
                        <a:buNone/>
                      </a:pPr>
                      <a:r>
                        <a:rPr lang="en-US" sz="1400" kern="100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5. </a:t>
                      </a:r>
                      <a:r>
                        <a:rPr lang="th-TH" sz="1400" kern="100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การขอปรับโครงสร้าง</a:t>
                      </a:r>
                      <a:r>
                        <a:rPr lang="th-TH" sz="1400" kern="100" dirty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หนี้</a:t>
                      </a:r>
                      <a:br>
                        <a:rPr lang="th-TH" sz="1400" kern="100" dirty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</a:br>
                      <a:r>
                        <a:rPr lang="th-TH" sz="1400" kern="100" dirty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ตาม</a:t>
                      </a:r>
                      <a:r>
                        <a:rPr lang="th-TH" sz="1400" kern="100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มาตรการ</a:t>
                      </a:r>
                      <a:endParaRPr lang="en-US" sz="1400" kern="100" dirty="0">
                        <a:solidFill>
                          <a:schemeClr val="tx1"/>
                        </a:solidFill>
                        <a:effectLst/>
                        <a:latin typeface="Chulabhorn Likit Text" panose="00000500000000000000" pitchFamily="50" charset="-34"/>
                        <a:ea typeface="Calibri" panose="020F0502020204030204" pitchFamily="34" charset="0"/>
                        <a:cs typeface="Chulabhorn Likit Text" panose="00000500000000000000" pitchFamily="50" charset="-34"/>
                      </a:endParaRPr>
                    </a:p>
                  </a:txBody>
                  <a:tcPr marL="57150" marR="57150" marT="0" marB="0" anchor="ctr">
                    <a:solidFill>
                      <a:srgbClr val="CCDED6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th-TH" sz="1400" kern="100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ชื่อ</a:t>
                      </a:r>
                      <a:r>
                        <a:rPr lang="en-US" sz="1400" kern="100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-</a:t>
                      </a:r>
                      <a:r>
                        <a:rPr lang="th-TH" sz="1400" kern="100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นามสกุล เลขบัตรประชาชน ที่อยู่ เบอร์โทรศัพท์ ลายเซ็นต์ของผู้กู้และเจ้าหน้าที่</a:t>
                      </a:r>
                      <a:endParaRPr lang="en-US" sz="1400" kern="100" dirty="0">
                        <a:solidFill>
                          <a:schemeClr val="tx1"/>
                        </a:solidFill>
                        <a:effectLst/>
                        <a:latin typeface="Chulabhorn Likit Text" panose="00000500000000000000" pitchFamily="50" charset="-34"/>
                        <a:ea typeface="Calibri" panose="020F0502020204030204" pitchFamily="34" charset="0"/>
                        <a:cs typeface="Chulabhorn Likit Text" panose="00000500000000000000" pitchFamily="50" charset="-34"/>
                      </a:endParaRPr>
                    </a:p>
                  </a:txBody>
                  <a:tcPr marL="57150" marR="57150" marT="0" marB="0" anchor="ctr"/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th-TH" sz="1400" kern="100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ไฟล์สัญญาการปรับโครงสร้างหนี้</a:t>
                      </a:r>
                      <a:endParaRPr lang="en-US" sz="1400" kern="100" dirty="0">
                        <a:solidFill>
                          <a:schemeClr val="tx1"/>
                        </a:solidFill>
                        <a:effectLst/>
                        <a:latin typeface="Chulabhorn Likit Text" panose="00000500000000000000" pitchFamily="50" charset="-34"/>
                        <a:ea typeface="Calibri" panose="020F0502020204030204" pitchFamily="34" charset="0"/>
                        <a:cs typeface="Chulabhorn Likit Text" panose="00000500000000000000" pitchFamily="50" charset="-34"/>
                      </a:endParaRPr>
                    </a:p>
                  </a:txBody>
                  <a:tcPr marL="57150" marR="57150" marT="0" marB="0" anchor="ctr"/>
                </a:tc>
                <a:extLst>
                  <a:ext uri="{0D108BD9-81ED-4DB2-BD59-A6C34878D82A}">
                    <a16:rowId xmlns:a16="http://schemas.microsoft.com/office/drawing/2014/main" val="108825897"/>
                  </a:ext>
                </a:extLst>
              </a:tr>
            </a:tbl>
          </a:graphicData>
        </a:graphic>
      </p:graphicFrame>
      <p:sp>
        <p:nvSpPr>
          <p:cNvPr id="13" name="TextBox 12">
            <a:extLst>
              <a:ext uri="{FF2B5EF4-FFF2-40B4-BE49-F238E27FC236}">
                <a16:creationId xmlns:a16="http://schemas.microsoft.com/office/drawing/2014/main" id="{BDC3FE48-C5DF-9495-6766-15BAE6638C0E}"/>
              </a:ext>
            </a:extLst>
          </p:cNvPr>
          <p:cNvSpPr txBox="1"/>
          <p:nvPr/>
        </p:nvSpPr>
        <p:spPr>
          <a:xfrm>
            <a:off x="5549102" y="5067911"/>
            <a:ext cx="4610898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r">
              <a:buSzPct val="25000"/>
            </a:pPr>
            <a:r>
              <a:rPr lang="th-TH" sz="1600" b="1" dirty="0">
                <a:latin typeface="Chulabhorn Likit Text" panose="00000500000000000000" pitchFamily="50" charset="-34"/>
                <a:ea typeface="Lato"/>
                <a:cs typeface="Chulabhorn Likit Text" panose="00000500000000000000" pitchFamily="50" charset="-34"/>
                <a:sym typeface="Lato"/>
              </a:rPr>
              <a:t>โครงการพัฒนาระบบบัญชีการเงินและระบบโปรแกรมทะเบียนลูกหนี้กองทุนพัฒนาบทบาทสตรี</a:t>
            </a:r>
          </a:p>
        </p:txBody>
      </p:sp>
      <p:pic>
        <p:nvPicPr>
          <p:cNvPr id="14" name="Picture 13" descr="Text&#10;&#10;Description automatically generated with medium confidence">
            <a:extLst>
              <a:ext uri="{FF2B5EF4-FFF2-40B4-BE49-F238E27FC236}">
                <a16:creationId xmlns:a16="http://schemas.microsoft.com/office/drawing/2014/main" id="{A6C8F62F-9218-03C3-DC24-E050C54DCAB5}"/>
              </a:ext>
            </a:extLst>
          </p:cNvPr>
          <p:cNvPicPr>
            <a:picLocks noChangeAspect="1"/>
          </p:cNvPicPr>
          <p:nvPr/>
        </p:nvPicPr>
        <p:blipFill>
          <a:blip r:embed="rId4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20662" y="5101768"/>
            <a:ext cx="1828838" cy="499683"/>
          </a:xfrm>
          <a:prstGeom prst="rect">
            <a:avLst/>
          </a:prstGeom>
        </p:spPr>
      </p:pic>
      <p:pic>
        <p:nvPicPr>
          <p:cNvPr id="15" name="Picture 14" descr="Logo&#10;&#10;Description automatically generated">
            <a:extLst>
              <a:ext uri="{FF2B5EF4-FFF2-40B4-BE49-F238E27FC236}">
                <a16:creationId xmlns:a16="http://schemas.microsoft.com/office/drawing/2014/main" id="{6C7B2250-676C-BBFF-5DB1-06C72676B536}"/>
              </a:ext>
            </a:extLst>
          </p:cNvPr>
          <p:cNvPicPr>
            <a:picLocks noChangeAspect="1"/>
          </p:cNvPicPr>
          <p:nvPr/>
        </p:nvPicPr>
        <p:blipFill>
          <a:blip r:embed="rId5" cstate="hqprint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2551" b="100000" l="0" r="97927">
                        <a14:foregroundMark x1="14992" y1="47704" x2="14992" y2="47704"/>
                        <a14:foregroundMark x1="42265" y1="52551" x2="42265" y2="52551"/>
                        <a14:foregroundMark x1="51994" y1="46684" x2="51994" y2="46684"/>
                        <a14:foregroundMark x1="34131" y1="27551" x2="34131" y2="27551"/>
                        <a14:foregroundMark x1="69697" y1="39541" x2="69697" y2="39541"/>
                        <a14:backgroundMark x1="39394" y1="54847" x2="39394" y2="54847"/>
                        <a14:backgroundMark x1="42265" y1="51276" x2="42265" y2="51276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727716" y="4949626"/>
            <a:ext cx="1286180" cy="803966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4195115788"/>
      </p:ext>
    </p:extLst>
  </p:cSld>
  <p:clrMapOvr>
    <a:masterClrMapping/>
  </p:clrMapOvr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Shape 28">
            <a:extLst>
              <a:ext uri="{FF2B5EF4-FFF2-40B4-BE49-F238E27FC236}">
                <a16:creationId xmlns:a16="http://schemas.microsoft.com/office/drawing/2014/main" id="{6CAE4F2A-FA46-418A-A06E-304A1FC66719}"/>
              </a:ext>
            </a:extLst>
          </p:cNvPr>
          <p:cNvSpPr txBox="1"/>
          <p:nvPr/>
        </p:nvSpPr>
        <p:spPr>
          <a:xfrm>
            <a:off x="147230" y="184686"/>
            <a:ext cx="9865540" cy="741809"/>
          </a:xfrm>
          <a:prstGeom prst="rect">
            <a:avLst/>
          </a:prstGeom>
          <a:noFill/>
          <a:ln>
            <a:noFill/>
          </a:ln>
        </p:spPr>
        <p:txBody>
          <a:bodyPr lIns="76188" tIns="38083" rIns="76188" bIns="38083" anchor="t" anchorCtr="0">
            <a:noAutofit/>
          </a:bodyPr>
          <a:lstStyle/>
          <a:p>
            <a:pPr>
              <a:buSzPct val="25000"/>
            </a:pPr>
            <a:r>
              <a:rPr lang="en-US" sz="3200" b="1" dirty="0">
                <a:latin typeface="Chulabhorn Likit Text" panose="00000500000000000000" pitchFamily="50" charset="-34"/>
                <a:ea typeface="Lato"/>
                <a:cs typeface="Chulabhorn Likit Text" panose="00000500000000000000" pitchFamily="50" charset="-34"/>
                <a:sym typeface="Lato"/>
              </a:rPr>
              <a:t>4. </a:t>
            </a:r>
            <a:r>
              <a:rPr lang="th-TH" sz="3200" b="1" dirty="0">
                <a:latin typeface="Chulabhorn Likit Text" panose="00000500000000000000" pitchFamily="50" charset="-34"/>
                <a:ea typeface="Lato"/>
                <a:cs typeface="Chulabhorn Likit Text" panose="00000500000000000000" pitchFamily="50" charset="-34"/>
                <a:sym typeface="Lato"/>
              </a:rPr>
              <a:t>แนวทางในการจัดการข้อมูลลูกหนี้</a:t>
            </a:r>
            <a:endParaRPr lang="en-US" sz="3200" b="1" dirty="0">
              <a:latin typeface="Chulabhorn Likit Text" panose="00000500000000000000" pitchFamily="50" charset="-34"/>
              <a:ea typeface="Lato"/>
              <a:cs typeface="Chulabhorn Likit Text" panose="00000500000000000000" pitchFamily="50" charset="-34"/>
              <a:sym typeface="Lato"/>
            </a:endParaRPr>
          </a:p>
        </p:txBody>
      </p:sp>
      <p:cxnSp>
        <p:nvCxnSpPr>
          <p:cNvPr id="2" name="Straight Connector 1">
            <a:extLst>
              <a:ext uri="{FF2B5EF4-FFF2-40B4-BE49-F238E27FC236}">
                <a16:creationId xmlns:a16="http://schemas.microsoft.com/office/drawing/2014/main" id="{44C3679C-5875-BB0C-BC13-B63952E78CE2}"/>
              </a:ext>
            </a:extLst>
          </p:cNvPr>
          <p:cNvCxnSpPr/>
          <p:nvPr/>
        </p:nvCxnSpPr>
        <p:spPr>
          <a:xfrm>
            <a:off x="0" y="4967004"/>
            <a:ext cx="10160000" cy="0"/>
          </a:xfrm>
          <a:prstGeom prst="line">
            <a:avLst/>
          </a:prstGeom>
          <a:ln w="19050"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2" name="Picture 11" descr="Logo&#10;&#10;Description automatically generated">
            <a:extLst>
              <a:ext uri="{FF2B5EF4-FFF2-40B4-BE49-F238E27FC236}">
                <a16:creationId xmlns:a16="http://schemas.microsoft.com/office/drawing/2014/main" id="{04D0D066-ECFF-59FA-E5A1-8C1F42F04D82}"/>
              </a:ext>
            </a:extLst>
          </p:cNvPr>
          <p:cNvPicPr>
            <a:picLocks noChangeAspect="1"/>
          </p:cNvPicPr>
          <p:nvPr/>
        </p:nvPicPr>
        <p:blipFill>
          <a:blip r:embed="rId3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8515" y="5037633"/>
            <a:ext cx="613931" cy="627954"/>
          </a:xfrm>
          <a:prstGeom prst="rect">
            <a:avLst/>
          </a:prstGeom>
        </p:spPr>
      </p:pic>
      <p:sp>
        <p:nvSpPr>
          <p:cNvPr id="5" name="TextBox 4">
            <a:extLst>
              <a:ext uri="{FF2B5EF4-FFF2-40B4-BE49-F238E27FC236}">
                <a16:creationId xmlns:a16="http://schemas.microsoft.com/office/drawing/2014/main" id="{966E04E9-1B2E-30FE-4117-79B06817742A}"/>
              </a:ext>
            </a:extLst>
          </p:cNvPr>
          <p:cNvSpPr txBox="1"/>
          <p:nvPr/>
        </p:nvSpPr>
        <p:spPr>
          <a:xfrm>
            <a:off x="676896" y="798912"/>
            <a:ext cx="9318200" cy="2957733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en-US"/>
            </a:defPPr>
            <a:lvl1pPr>
              <a:defRPr sz="3200">
                <a:latin typeface="TH Sarabun New" panose="020B0500040200020003" pitchFamily="34" charset="-34"/>
                <a:cs typeface="TH Sarabun New" panose="020B0500040200020003" pitchFamily="34" charset="-34"/>
              </a:defRPr>
            </a:lvl1pPr>
          </a:lstStyle>
          <a:p>
            <a:pPr>
              <a:lnSpc>
                <a:spcPct val="120000"/>
              </a:lnSpc>
            </a:pPr>
            <a:r>
              <a:rPr lang="en-US" sz="2400" dirty="0"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4</a:t>
            </a:r>
            <a:r>
              <a:rPr lang="th-TH" sz="2400" dirty="0" smtClean="0"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.3 ให้</a:t>
            </a:r>
            <a:r>
              <a:rPr lang="th-TH" sz="2400" dirty="0"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จังหวัดดำเนินการตรวจสอบ</a:t>
            </a:r>
            <a:r>
              <a:rPr lang="en-US" sz="2400" dirty="0"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 </a:t>
            </a:r>
            <a:r>
              <a:rPr lang="th-TH" sz="2400" dirty="0"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จากนั้นเจ้าหน้าที่กองทุนฯ ส่วนกลาง </a:t>
            </a:r>
            <a:r>
              <a:rPr lang="th-TH" sz="2400" dirty="0" smtClean="0"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/>
            </a:r>
            <a:br>
              <a:rPr lang="th-TH" sz="2400" dirty="0" smtClean="0">
                <a:latin typeface="Chulabhorn Likit Text" panose="00000500000000000000" pitchFamily="50" charset="-34"/>
                <a:cs typeface="Chulabhorn Likit Text" panose="00000500000000000000" pitchFamily="50" charset="-34"/>
              </a:rPr>
            </a:br>
            <a:r>
              <a:rPr lang="th-TH" sz="2400" dirty="0" smtClean="0"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จัด</a:t>
            </a:r>
            <a:r>
              <a:rPr lang="th-TH" sz="2400" dirty="0"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กลุ่มข้อมูลกลุ่มลูกหนี้</a:t>
            </a:r>
          </a:p>
          <a:p>
            <a:pPr>
              <a:lnSpc>
                <a:spcPct val="120000"/>
              </a:lnSpc>
            </a:pPr>
            <a:r>
              <a:rPr lang="th-TH" sz="2400" dirty="0"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      ตามข้อมูล โดยมีหลักเกณฑ์ ดังนี้</a:t>
            </a:r>
          </a:p>
          <a:p>
            <a:pPr>
              <a:lnSpc>
                <a:spcPct val="120000"/>
              </a:lnSpc>
            </a:pPr>
            <a:r>
              <a:rPr lang="th-TH" sz="2400" dirty="0"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	</a:t>
            </a:r>
            <a:r>
              <a:rPr lang="th-TH" sz="2000" dirty="0">
                <a:solidFill>
                  <a:schemeClr val="accent1">
                    <a:lumMod val="50000"/>
                  </a:schemeClr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1) กลุ่มสีเขียว: ข้อมูลตามสัญญาถูกต้อง หลักฐานแนบเข้าระบบครบถ้วน </a:t>
            </a:r>
          </a:p>
          <a:p>
            <a:pPr>
              <a:lnSpc>
                <a:spcPct val="120000"/>
              </a:lnSpc>
            </a:pPr>
            <a:r>
              <a:rPr lang="th-TH" sz="2000" dirty="0">
                <a:solidFill>
                  <a:schemeClr val="accent6">
                    <a:lumMod val="50000"/>
                  </a:schemeClr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	2) กลุ่มสีเหลือง: ข้อมูลตามสัญญาถูกต้องบางส่วน หลักฐานแนบเข้าระบบมีบางส่วนแต่ยังไม่ครบ </a:t>
            </a:r>
          </a:p>
          <a:p>
            <a:pPr>
              <a:lnSpc>
                <a:spcPct val="120000"/>
              </a:lnSpc>
            </a:pPr>
            <a:r>
              <a:rPr lang="th-TH" sz="2000" dirty="0"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	</a:t>
            </a:r>
            <a:r>
              <a:rPr lang="th-TH" sz="2000" dirty="0">
                <a:solidFill>
                  <a:srgbClr val="C00000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3) กลุ่มสีแดง: ข้อมูลตามสัญญาไม่ถูกต้อง หลักฐานแนบเข้าระบบไม่มี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BDC3FE48-C5DF-9495-6766-15BAE6638C0E}"/>
              </a:ext>
            </a:extLst>
          </p:cNvPr>
          <p:cNvSpPr txBox="1"/>
          <p:nvPr/>
        </p:nvSpPr>
        <p:spPr>
          <a:xfrm>
            <a:off x="5549102" y="5067911"/>
            <a:ext cx="4610898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r">
              <a:buSzPct val="25000"/>
            </a:pPr>
            <a:r>
              <a:rPr lang="th-TH" sz="1600" b="1" dirty="0">
                <a:latin typeface="Chulabhorn Likit Text" panose="00000500000000000000" pitchFamily="50" charset="-34"/>
                <a:ea typeface="Lato"/>
                <a:cs typeface="Chulabhorn Likit Text" panose="00000500000000000000" pitchFamily="50" charset="-34"/>
                <a:sym typeface="Lato"/>
              </a:rPr>
              <a:t>โครงการพัฒนาระบบบัญชีการเงินและระบบโปรแกรมทะเบียนลูกหนี้กองทุนพัฒนาบทบาทสตรี</a:t>
            </a:r>
          </a:p>
        </p:txBody>
      </p:sp>
      <p:pic>
        <p:nvPicPr>
          <p:cNvPr id="14" name="Picture 13" descr="Text&#10;&#10;Description automatically generated with medium confidence">
            <a:extLst>
              <a:ext uri="{FF2B5EF4-FFF2-40B4-BE49-F238E27FC236}">
                <a16:creationId xmlns:a16="http://schemas.microsoft.com/office/drawing/2014/main" id="{A6C8F62F-9218-03C3-DC24-E050C54DCAB5}"/>
              </a:ext>
            </a:extLst>
          </p:cNvPr>
          <p:cNvPicPr>
            <a:picLocks noChangeAspect="1"/>
          </p:cNvPicPr>
          <p:nvPr/>
        </p:nvPicPr>
        <p:blipFill>
          <a:blip r:embed="rId4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20662" y="5101768"/>
            <a:ext cx="1828838" cy="499683"/>
          </a:xfrm>
          <a:prstGeom prst="rect">
            <a:avLst/>
          </a:prstGeom>
        </p:spPr>
      </p:pic>
      <p:pic>
        <p:nvPicPr>
          <p:cNvPr id="15" name="Picture 14" descr="Logo&#10;&#10;Description automatically generated">
            <a:extLst>
              <a:ext uri="{FF2B5EF4-FFF2-40B4-BE49-F238E27FC236}">
                <a16:creationId xmlns:a16="http://schemas.microsoft.com/office/drawing/2014/main" id="{6C7B2250-676C-BBFF-5DB1-06C72676B536}"/>
              </a:ext>
            </a:extLst>
          </p:cNvPr>
          <p:cNvPicPr>
            <a:picLocks noChangeAspect="1"/>
          </p:cNvPicPr>
          <p:nvPr/>
        </p:nvPicPr>
        <p:blipFill>
          <a:blip r:embed="rId5" cstate="hqprint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2551" b="100000" l="0" r="97927">
                        <a14:foregroundMark x1="14992" y1="47704" x2="14992" y2="47704"/>
                        <a14:foregroundMark x1="42265" y1="52551" x2="42265" y2="52551"/>
                        <a14:foregroundMark x1="51994" y1="46684" x2="51994" y2="46684"/>
                        <a14:foregroundMark x1="34131" y1="27551" x2="34131" y2="27551"/>
                        <a14:foregroundMark x1="69697" y1="39541" x2="69697" y2="39541"/>
                        <a14:backgroundMark x1="39394" y1="54847" x2="39394" y2="54847"/>
                        <a14:backgroundMark x1="42265" y1="51276" x2="42265" y2="51276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727716" y="4949626"/>
            <a:ext cx="1286180" cy="803966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252230215"/>
      </p:ext>
    </p:extLst>
  </p:cSld>
  <p:clrMapOvr>
    <a:masterClrMapping/>
  </p:clrMapOvr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Shape 28">
            <a:extLst>
              <a:ext uri="{FF2B5EF4-FFF2-40B4-BE49-F238E27FC236}">
                <a16:creationId xmlns:a16="http://schemas.microsoft.com/office/drawing/2014/main" id="{6CAE4F2A-FA46-418A-A06E-304A1FC66719}"/>
              </a:ext>
            </a:extLst>
          </p:cNvPr>
          <p:cNvSpPr txBox="1"/>
          <p:nvPr/>
        </p:nvSpPr>
        <p:spPr>
          <a:xfrm>
            <a:off x="294460" y="146586"/>
            <a:ext cx="9865540" cy="741809"/>
          </a:xfrm>
          <a:prstGeom prst="rect">
            <a:avLst/>
          </a:prstGeom>
          <a:noFill/>
          <a:ln>
            <a:noFill/>
          </a:ln>
        </p:spPr>
        <p:txBody>
          <a:bodyPr lIns="76188" tIns="38083" rIns="76188" bIns="38083" anchor="t" anchorCtr="0">
            <a:noAutofit/>
          </a:bodyPr>
          <a:lstStyle/>
          <a:p>
            <a:pPr>
              <a:buSzPct val="25000"/>
            </a:pPr>
            <a:r>
              <a:rPr lang="th-TH" sz="3200" b="1" dirty="0">
                <a:latin typeface="Chulabhorn Likit Text" panose="00000500000000000000" pitchFamily="50" charset="-34"/>
                <a:ea typeface="Lato"/>
                <a:cs typeface="Chulabhorn Likit Text" panose="00000500000000000000" pitchFamily="50" charset="-34"/>
                <a:sym typeface="Lato"/>
              </a:rPr>
              <a:t>5. ตัวอย่างการตรวจสอบข้อมูลลูกหนี้</a:t>
            </a:r>
          </a:p>
        </p:txBody>
      </p:sp>
      <p:cxnSp>
        <p:nvCxnSpPr>
          <p:cNvPr id="2" name="Straight Connector 1">
            <a:extLst>
              <a:ext uri="{FF2B5EF4-FFF2-40B4-BE49-F238E27FC236}">
                <a16:creationId xmlns:a16="http://schemas.microsoft.com/office/drawing/2014/main" id="{44C3679C-5875-BB0C-BC13-B63952E78CE2}"/>
              </a:ext>
            </a:extLst>
          </p:cNvPr>
          <p:cNvCxnSpPr/>
          <p:nvPr/>
        </p:nvCxnSpPr>
        <p:spPr>
          <a:xfrm>
            <a:off x="0" y="4967004"/>
            <a:ext cx="10160000" cy="0"/>
          </a:xfrm>
          <a:prstGeom prst="line">
            <a:avLst/>
          </a:prstGeom>
          <a:ln w="19050"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2" name="Picture 11" descr="Logo&#10;&#10;Description automatically generated">
            <a:extLst>
              <a:ext uri="{FF2B5EF4-FFF2-40B4-BE49-F238E27FC236}">
                <a16:creationId xmlns:a16="http://schemas.microsoft.com/office/drawing/2014/main" id="{04D0D066-ECFF-59FA-E5A1-8C1F42F04D82}"/>
              </a:ext>
            </a:extLst>
          </p:cNvPr>
          <p:cNvPicPr>
            <a:picLocks noChangeAspect="1"/>
          </p:cNvPicPr>
          <p:nvPr/>
        </p:nvPicPr>
        <p:blipFill>
          <a:blip r:embed="rId3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8515" y="5037633"/>
            <a:ext cx="613931" cy="627954"/>
          </a:xfrm>
          <a:prstGeom prst="rect">
            <a:avLst/>
          </a:prstGeom>
        </p:spPr>
      </p:pic>
      <p:pic>
        <p:nvPicPr>
          <p:cNvPr id="4" name="Picture 3">
            <a:hlinkClick r:id="rId4"/>
            <a:extLst>
              <a:ext uri="{FF2B5EF4-FFF2-40B4-BE49-F238E27FC236}">
                <a16:creationId xmlns:a16="http://schemas.microsoft.com/office/drawing/2014/main" id="{54310CD6-6FFD-B53A-7DA2-370F3A739802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50000" t="21946" b="50988"/>
          <a:stretch/>
        </p:blipFill>
        <p:spPr>
          <a:xfrm>
            <a:off x="294460" y="842566"/>
            <a:ext cx="9725185" cy="1480606"/>
          </a:xfrm>
          <a:prstGeom prst="rect">
            <a:avLst/>
          </a:prstGeom>
        </p:spPr>
      </p:pic>
      <p:pic>
        <p:nvPicPr>
          <p:cNvPr id="6" name="Picture 5">
            <a:extLst>
              <a:ext uri="{FF2B5EF4-FFF2-40B4-BE49-F238E27FC236}">
                <a16:creationId xmlns:a16="http://schemas.microsoft.com/office/drawing/2014/main" id="{DB71F0E3-6C9A-B849-877B-8A34B5581748}"/>
              </a:ext>
            </a:extLst>
          </p:cNvPr>
          <p:cNvPicPr>
            <a:picLocks noChangeAspect="1"/>
          </p:cNvPicPr>
          <p:nvPr/>
        </p:nvPicPr>
        <p:blipFill rotWithShape="1">
          <a:blip r:embed="rId6"/>
          <a:srcRect l="50000" t="21971" b="39892"/>
          <a:stretch/>
        </p:blipFill>
        <p:spPr>
          <a:xfrm>
            <a:off x="294461" y="2457937"/>
            <a:ext cx="9690899" cy="2078855"/>
          </a:xfrm>
          <a:prstGeom prst="rect">
            <a:avLst/>
          </a:prstGeom>
        </p:spPr>
      </p:pic>
      <p:sp>
        <p:nvSpPr>
          <p:cNvPr id="13" name="TextBox 12">
            <a:extLst>
              <a:ext uri="{FF2B5EF4-FFF2-40B4-BE49-F238E27FC236}">
                <a16:creationId xmlns:a16="http://schemas.microsoft.com/office/drawing/2014/main" id="{BDC3FE48-C5DF-9495-6766-15BAE6638C0E}"/>
              </a:ext>
            </a:extLst>
          </p:cNvPr>
          <p:cNvSpPr txBox="1"/>
          <p:nvPr/>
        </p:nvSpPr>
        <p:spPr>
          <a:xfrm>
            <a:off x="5549102" y="5067911"/>
            <a:ext cx="4610898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r">
              <a:buSzPct val="25000"/>
            </a:pPr>
            <a:r>
              <a:rPr lang="th-TH" sz="1600" b="1" dirty="0">
                <a:latin typeface="Chulabhorn Likit Text" panose="00000500000000000000" pitchFamily="50" charset="-34"/>
                <a:ea typeface="Lato"/>
                <a:cs typeface="Chulabhorn Likit Text" panose="00000500000000000000" pitchFamily="50" charset="-34"/>
                <a:sym typeface="Lato"/>
              </a:rPr>
              <a:t>โครงการพัฒนาระบบบัญชีการเงินและระบบโปรแกรมทะเบียนลูกหนี้กองทุนพัฒนาบทบาทสตรี</a:t>
            </a:r>
          </a:p>
        </p:txBody>
      </p:sp>
      <p:pic>
        <p:nvPicPr>
          <p:cNvPr id="14" name="Picture 13" descr="Text&#10;&#10;Description automatically generated with medium confidence">
            <a:extLst>
              <a:ext uri="{FF2B5EF4-FFF2-40B4-BE49-F238E27FC236}">
                <a16:creationId xmlns:a16="http://schemas.microsoft.com/office/drawing/2014/main" id="{A6C8F62F-9218-03C3-DC24-E050C54DCAB5}"/>
              </a:ext>
            </a:extLst>
          </p:cNvPr>
          <p:cNvPicPr>
            <a:picLocks noChangeAspect="1"/>
          </p:cNvPicPr>
          <p:nvPr/>
        </p:nvPicPr>
        <p:blipFill>
          <a:blip r:embed="rId7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20662" y="5101768"/>
            <a:ext cx="1828838" cy="499683"/>
          </a:xfrm>
          <a:prstGeom prst="rect">
            <a:avLst/>
          </a:prstGeom>
        </p:spPr>
      </p:pic>
      <p:pic>
        <p:nvPicPr>
          <p:cNvPr id="15" name="Picture 14" descr="Logo&#10;&#10;Description automatically generated">
            <a:extLst>
              <a:ext uri="{FF2B5EF4-FFF2-40B4-BE49-F238E27FC236}">
                <a16:creationId xmlns:a16="http://schemas.microsoft.com/office/drawing/2014/main" id="{6C7B2250-676C-BBFF-5DB1-06C72676B536}"/>
              </a:ext>
            </a:extLst>
          </p:cNvPr>
          <p:cNvPicPr>
            <a:picLocks noChangeAspect="1"/>
          </p:cNvPicPr>
          <p:nvPr/>
        </p:nvPicPr>
        <p:blipFill>
          <a:blip r:embed="rId8" cstate="hqprint">
            <a:extLst>
              <a:ext uri="{BEBA8EAE-BF5A-486C-A8C5-ECC9F3942E4B}">
                <a14:imgProps xmlns:a14="http://schemas.microsoft.com/office/drawing/2010/main">
                  <a14:imgLayer r:embed="rId9">
                    <a14:imgEffect>
                      <a14:backgroundRemoval t="2551" b="100000" l="0" r="97927">
                        <a14:foregroundMark x1="14992" y1="47704" x2="14992" y2="47704"/>
                        <a14:foregroundMark x1="42265" y1="52551" x2="42265" y2="52551"/>
                        <a14:foregroundMark x1="51994" y1="46684" x2="51994" y2="46684"/>
                        <a14:foregroundMark x1="34131" y1="27551" x2="34131" y2="27551"/>
                        <a14:foregroundMark x1="69697" y1="39541" x2="69697" y2="39541"/>
                        <a14:backgroundMark x1="39394" y1="54847" x2="39394" y2="54847"/>
                        <a14:backgroundMark x1="42265" y1="51276" x2="42265" y2="51276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727716" y="4949626"/>
            <a:ext cx="1286180" cy="803966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1622136491"/>
      </p:ext>
    </p:extLst>
  </p:cSld>
  <p:clrMapOvr>
    <a:masterClrMapping/>
  </p:clrMapOvr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สี่เหลี่ยมผืนผ้า: มุมมน 24">
            <a:extLst>
              <a:ext uri="{FF2B5EF4-FFF2-40B4-BE49-F238E27FC236}">
                <a16:creationId xmlns:a16="http://schemas.microsoft.com/office/drawing/2014/main" id="{D992C9EC-F489-4262-8A24-43469489E10F}"/>
              </a:ext>
            </a:extLst>
          </p:cNvPr>
          <p:cNvSpPr/>
          <p:nvPr/>
        </p:nvSpPr>
        <p:spPr>
          <a:xfrm>
            <a:off x="338968" y="2782572"/>
            <a:ext cx="9482063" cy="1108710"/>
          </a:xfrm>
          <a:prstGeom prst="roundRect">
            <a:avLst/>
          </a:prstGeom>
          <a:noFill/>
          <a:ln>
            <a:noFill/>
          </a:ln>
          <a:scene3d>
            <a:camera prst="orthographicFront"/>
            <a:lightRig rig="threePt" dir="t"/>
          </a:scene3d>
          <a:sp3d>
            <a:bevelT w="139700" h="139700" prst="divot"/>
          </a:sp3d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rtlCol="0" anchor="t"/>
          <a:lstStyle/>
          <a:p>
            <a:pPr algn="ctr"/>
            <a:r>
              <a:rPr lang="th-TH" sz="2200" b="1" dirty="0">
                <a:ln>
                  <a:solidFill>
                    <a:schemeClr val="tx1"/>
                  </a:solidFill>
                </a:ln>
                <a:solidFill>
                  <a:schemeClr val="tx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ระเบียบวาระที่ </a:t>
            </a:r>
            <a:r>
              <a:rPr lang="th-TH" sz="2200" b="1" dirty="0" smtClean="0">
                <a:ln>
                  <a:solidFill>
                    <a:schemeClr val="tx1"/>
                  </a:solidFill>
                </a:ln>
                <a:solidFill>
                  <a:schemeClr val="tx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5.1 </a:t>
            </a:r>
            <a:r>
              <a:rPr lang="th-TH" sz="2200" b="1" spc="-20" dirty="0" smtClean="0">
                <a:ln>
                  <a:solidFill>
                    <a:schemeClr val="tx1"/>
                  </a:solidFill>
                </a:ln>
                <a:solidFill>
                  <a:schemeClr val="tx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การ</a:t>
            </a:r>
            <a:r>
              <a:rPr lang="th-TH" sz="2200" b="1" spc="-20" dirty="0">
                <a:ln>
                  <a:solidFill>
                    <a:schemeClr val="tx1"/>
                  </a:solidFill>
                </a:ln>
                <a:solidFill>
                  <a:schemeClr val="tx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บริหารจัดการหนี้ของกองทุนพัฒนาบทบาทสตรี</a:t>
            </a:r>
          </a:p>
        </p:txBody>
      </p:sp>
      <p:grpSp>
        <p:nvGrpSpPr>
          <p:cNvPr id="75" name="Group 74"/>
          <p:cNvGrpSpPr/>
          <p:nvPr/>
        </p:nvGrpSpPr>
        <p:grpSpPr>
          <a:xfrm>
            <a:off x="-23583" y="5154909"/>
            <a:ext cx="10183585" cy="694389"/>
            <a:chOff x="-23583" y="5134125"/>
            <a:chExt cx="10183585" cy="715174"/>
          </a:xfrm>
        </p:grpSpPr>
        <p:grpSp>
          <p:nvGrpSpPr>
            <p:cNvPr id="76" name="กลุ่ม 1">
              <a:extLst>
                <a:ext uri="{FF2B5EF4-FFF2-40B4-BE49-F238E27FC236}">
                  <a16:creationId xmlns:a16="http://schemas.microsoft.com/office/drawing/2014/main" id="{58DAA6D8-19A9-434E-BD10-9F227ECAADEE}"/>
                </a:ext>
              </a:extLst>
            </p:cNvPr>
            <p:cNvGrpSpPr/>
            <p:nvPr/>
          </p:nvGrpSpPr>
          <p:grpSpPr>
            <a:xfrm>
              <a:off x="-23583" y="5274993"/>
              <a:ext cx="10183585" cy="470079"/>
              <a:chOff x="-21226" y="4621292"/>
              <a:chExt cx="9165227" cy="561020"/>
            </a:xfrm>
          </p:grpSpPr>
          <p:grpSp>
            <p:nvGrpSpPr>
              <p:cNvPr id="83" name="กลุ่ม 7">
                <a:extLst>
                  <a:ext uri="{FF2B5EF4-FFF2-40B4-BE49-F238E27FC236}">
                    <a16:creationId xmlns:a16="http://schemas.microsoft.com/office/drawing/2014/main" id="{30C28730-7CDF-4231-A774-6A7122EB4AEA}"/>
                  </a:ext>
                </a:extLst>
              </p:cNvPr>
              <p:cNvGrpSpPr/>
              <p:nvPr/>
            </p:nvGrpSpPr>
            <p:grpSpPr>
              <a:xfrm>
                <a:off x="-21226" y="4635401"/>
                <a:ext cx="5133813" cy="546911"/>
                <a:chOff x="-45702" y="6428830"/>
                <a:chExt cx="7109733" cy="450425"/>
              </a:xfrm>
            </p:grpSpPr>
            <p:sp>
              <p:nvSpPr>
                <p:cNvPr id="87" name="รูปแบบอิสระ: รูปร่าง 55">
                  <a:extLst>
                    <a:ext uri="{FF2B5EF4-FFF2-40B4-BE49-F238E27FC236}">
                      <a16:creationId xmlns:a16="http://schemas.microsoft.com/office/drawing/2014/main" id="{447532BC-F1AF-418B-B954-69A21822D4D1}"/>
                    </a:ext>
                  </a:extLst>
                </p:cNvPr>
                <p:cNvSpPr/>
                <p:nvPr/>
              </p:nvSpPr>
              <p:spPr>
                <a:xfrm>
                  <a:off x="-16309" y="6508953"/>
                  <a:ext cx="6875685" cy="339767"/>
                </a:xfrm>
                <a:custGeom>
                  <a:avLst/>
                  <a:gdLst>
                    <a:gd name="connsiteX0" fmla="*/ 0 w 6028447"/>
                    <a:gd name="connsiteY0" fmla="*/ 0 h 339767"/>
                    <a:gd name="connsiteX1" fmla="*/ 6028447 w 6028447"/>
                    <a:gd name="connsiteY1" fmla="*/ 0 h 339767"/>
                    <a:gd name="connsiteX2" fmla="*/ 5679852 w 6028447"/>
                    <a:gd name="connsiteY2" fmla="*/ 339767 h 339767"/>
                    <a:gd name="connsiteX3" fmla="*/ 0 w 6028447"/>
                    <a:gd name="connsiteY3" fmla="*/ 339767 h 339767"/>
                    <a:gd name="connsiteX4" fmla="*/ 0 w 6028447"/>
                    <a:gd name="connsiteY4" fmla="*/ 0 h 3397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028447" h="339767">
                      <a:moveTo>
                        <a:pt x="0" y="0"/>
                      </a:moveTo>
                      <a:lnTo>
                        <a:pt x="6028447" y="0"/>
                      </a:lnTo>
                      <a:lnTo>
                        <a:pt x="5679852" y="339767"/>
                      </a:lnTo>
                      <a:lnTo>
                        <a:pt x="0" y="33976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th-TH" sz="2000" dirty="0"/>
                </a:p>
              </p:txBody>
            </p:sp>
            <p:sp>
              <p:nvSpPr>
                <p:cNvPr id="88" name="รูปแบบอิสระ: รูปร่าง 50">
                  <a:extLst>
                    <a:ext uri="{FF2B5EF4-FFF2-40B4-BE49-F238E27FC236}">
                      <a16:creationId xmlns:a16="http://schemas.microsoft.com/office/drawing/2014/main" id="{72AD55B9-27A4-40A2-86AD-A09FD1FBB379}"/>
                    </a:ext>
                  </a:extLst>
                </p:cNvPr>
                <p:cNvSpPr/>
                <p:nvPr/>
              </p:nvSpPr>
              <p:spPr>
                <a:xfrm>
                  <a:off x="-45702" y="6433550"/>
                  <a:ext cx="7025615" cy="426691"/>
                </a:xfrm>
                <a:custGeom>
                  <a:avLst/>
                  <a:gdLst>
                    <a:gd name="connsiteX0" fmla="*/ 0 w 6123140"/>
                    <a:gd name="connsiteY0" fmla="*/ 0 h 426691"/>
                    <a:gd name="connsiteX1" fmla="*/ 6123140 w 6123140"/>
                    <a:gd name="connsiteY1" fmla="*/ 0 h 426691"/>
                    <a:gd name="connsiteX2" fmla="*/ 6008569 w 6123140"/>
                    <a:gd name="connsiteY2" fmla="*/ 111669 h 426691"/>
                    <a:gd name="connsiteX3" fmla="*/ 5685361 w 6123140"/>
                    <a:gd name="connsiteY3" fmla="*/ 426691 h 426691"/>
                    <a:gd name="connsiteX4" fmla="*/ 5679852 w 6123140"/>
                    <a:gd name="connsiteY4" fmla="*/ 426691 h 426691"/>
                    <a:gd name="connsiteX5" fmla="*/ 6028447 w 6123140"/>
                    <a:gd name="connsiteY5" fmla="*/ 86924 h 426691"/>
                    <a:gd name="connsiteX6" fmla="*/ 0 w 6123140"/>
                    <a:gd name="connsiteY6" fmla="*/ 86924 h 426691"/>
                    <a:gd name="connsiteX7" fmla="*/ 0 w 6123140"/>
                    <a:gd name="connsiteY7" fmla="*/ 0 h 4266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123140" h="426691">
                      <a:moveTo>
                        <a:pt x="0" y="0"/>
                      </a:moveTo>
                      <a:lnTo>
                        <a:pt x="6123140" y="0"/>
                      </a:lnTo>
                      <a:lnTo>
                        <a:pt x="6008569" y="111669"/>
                      </a:lnTo>
                      <a:lnTo>
                        <a:pt x="5685361" y="426691"/>
                      </a:lnTo>
                      <a:lnTo>
                        <a:pt x="5679852" y="426691"/>
                      </a:lnTo>
                      <a:lnTo>
                        <a:pt x="6028447" y="86924"/>
                      </a:lnTo>
                      <a:lnTo>
                        <a:pt x="0" y="8692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>
                  <a:gsLst>
                    <a:gs pos="0">
                      <a:srgbClr val="FBE4AE"/>
                    </a:gs>
                    <a:gs pos="13000">
                      <a:srgbClr val="BD922A"/>
                    </a:gs>
                    <a:gs pos="21001">
                      <a:srgbClr val="BD922A"/>
                    </a:gs>
                    <a:gs pos="63000">
                      <a:srgbClr val="FBE4AE"/>
                    </a:gs>
                    <a:gs pos="67000">
                      <a:srgbClr val="BD922A"/>
                    </a:gs>
                    <a:gs pos="69000">
                      <a:srgbClr val="835E17"/>
                    </a:gs>
                    <a:gs pos="82001">
                      <a:srgbClr val="A28949"/>
                    </a:gs>
                    <a:gs pos="100000">
                      <a:srgbClr val="FAE3B7"/>
                    </a:gs>
                  </a:gsLst>
                  <a:lin ang="0" scaled="1"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th-TH" sz="2000" dirty="0"/>
                </a:p>
              </p:txBody>
            </p:sp>
            <p:sp>
              <p:nvSpPr>
                <p:cNvPr id="89" name="รูปแบบอิสระ: รูปร่าง 49">
                  <a:extLst>
                    <a:ext uri="{FF2B5EF4-FFF2-40B4-BE49-F238E27FC236}">
                      <a16:creationId xmlns:a16="http://schemas.microsoft.com/office/drawing/2014/main" id="{0CC04605-512B-40BA-BB6C-C4CA6329F254}"/>
                    </a:ext>
                  </a:extLst>
                </p:cNvPr>
                <p:cNvSpPr/>
                <p:nvPr/>
              </p:nvSpPr>
              <p:spPr>
                <a:xfrm rot="380166">
                  <a:off x="6515308" y="6428830"/>
                  <a:ext cx="548723" cy="450425"/>
                </a:xfrm>
                <a:custGeom>
                  <a:avLst/>
                  <a:gdLst>
                    <a:gd name="connsiteX0" fmla="*/ 411471 w 524882"/>
                    <a:gd name="connsiteY0" fmla="*/ 0 h 426691"/>
                    <a:gd name="connsiteX1" fmla="*/ 524882 w 524882"/>
                    <a:gd name="connsiteY1" fmla="*/ 0 h 426691"/>
                    <a:gd name="connsiteX2" fmla="*/ 113411 w 524882"/>
                    <a:gd name="connsiteY2" fmla="*/ 426691 h 426691"/>
                    <a:gd name="connsiteX3" fmla="*/ 0 w 524882"/>
                    <a:gd name="connsiteY3" fmla="*/ 426691 h 426691"/>
                    <a:gd name="connsiteX4" fmla="*/ 411471 w 524882"/>
                    <a:gd name="connsiteY4" fmla="*/ 0 h 4266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24882" h="426691">
                      <a:moveTo>
                        <a:pt x="411471" y="0"/>
                      </a:moveTo>
                      <a:lnTo>
                        <a:pt x="524882" y="0"/>
                      </a:lnTo>
                      <a:lnTo>
                        <a:pt x="113411" y="426691"/>
                      </a:lnTo>
                      <a:lnTo>
                        <a:pt x="0" y="426691"/>
                      </a:lnTo>
                      <a:lnTo>
                        <a:pt x="411471" y="0"/>
                      </a:ln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FBE4AE"/>
                    </a:gs>
                    <a:gs pos="13000">
                      <a:srgbClr val="BD922A"/>
                    </a:gs>
                    <a:gs pos="21001">
                      <a:srgbClr val="BD922A"/>
                    </a:gs>
                    <a:gs pos="63000">
                      <a:srgbClr val="FBE4AE"/>
                    </a:gs>
                    <a:gs pos="67000">
                      <a:srgbClr val="BD922A"/>
                    </a:gs>
                    <a:gs pos="69000">
                      <a:srgbClr val="835E17"/>
                    </a:gs>
                    <a:gs pos="82001">
                      <a:srgbClr val="A28949"/>
                    </a:gs>
                    <a:gs pos="100000">
                      <a:srgbClr val="FAE3B7"/>
                    </a:gs>
                  </a:gsLst>
                  <a:path path="circle">
                    <a:fillToRect l="100000" b="100000"/>
                  </a:path>
                  <a:tileRect t="-100000" r="-100000"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th-TH" sz="2000"/>
                </a:p>
              </p:txBody>
            </p:sp>
          </p:grpSp>
          <p:grpSp>
            <p:nvGrpSpPr>
              <p:cNvPr id="84" name="กลุ่ม 4">
                <a:extLst>
                  <a:ext uri="{FF2B5EF4-FFF2-40B4-BE49-F238E27FC236}">
                    <a16:creationId xmlns:a16="http://schemas.microsoft.com/office/drawing/2014/main" id="{33080593-C486-4A4E-A259-28A964353B4D}"/>
                  </a:ext>
                </a:extLst>
              </p:cNvPr>
              <p:cNvGrpSpPr/>
              <p:nvPr/>
            </p:nvGrpSpPr>
            <p:grpSpPr>
              <a:xfrm>
                <a:off x="7524888" y="4621292"/>
                <a:ext cx="1619113" cy="531030"/>
                <a:chOff x="9543115" y="6415804"/>
                <a:chExt cx="2661401" cy="453428"/>
              </a:xfrm>
            </p:grpSpPr>
            <p:sp>
              <p:nvSpPr>
                <p:cNvPr id="85" name="รูปแบบอิสระ: รูปร่าง 38">
                  <a:extLst>
                    <a:ext uri="{FF2B5EF4-FFF2-40B4-BE49-F238E27FC236}">
                      <a16:creationId xmlns:a16="http://schemas.microsoft.com/office/drawing/2014/main" id="{18287458-5345-45BB-A7B2-0AE1DDE4E433}"/>
                    </a:ext>
                  </a:extLst>
                </p:cNvPr>
                <p:cNvSpPr/>
                <p:nvPr/>
              </p:nvSpPr>
              <p:spPr>
                <a:xfrm>
                  <a:off x="9543115" y="6415804"/>
                  <a:ext cx="2661398" cy="441288"/>
                </a:xfrm>
                <a:custGeom>
                  <a:avLst/>
                  <a:gdLst>
                    <a:gd name="connsiteX0" fmla="*/ 437779 w 1373020"/>
                    <a:gd name="connsiteY0" fmla="*/ 0 h 426691"/>
                    <a:gd name="connsiteX1" fmla="*/ 1373020 w 1373020"/>
                    <a:gd name="connsiteY1" fmla="*/ 0 h 426691"/>
                    <a:gd name="connsiteX2" fmla="*/ 1373020 w 1373020"/>
                    <a:gd name="connsiteY2" fmla="*/ 426691 h 426691"/>
                    <a:gd name="connsiteX3" fmla="*/ 0 w 1373020"/>
                    <a:gd name="connsiteY3" fmla="*/ 426691 h 426691"/>
                    <a:gd name="connsiteX4" fmla="*/ 323208 w 1373020"/>
                    <a:gd name="connsiteY4" fmla="*/ 111669 h 426691"/>
                    <a:gd name="connsiteX5" fmla="*/ 437779 w 1373020"/>
                    <a:gd name="connsiteY5" fmla="*/ 0 h 4266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73020" h="426691">
                      <a:moveTo>
                        <a:pt x="437779" y="0"/>
                      </a:moveTo>
                      <a:lnTo>
                        <a:pt x="1373020" y="0"/>
                      </a:lnTo>
                      <a:lnTo>
                        <a:pt x="1373020" y="426691"/>
                      </a:lnTo>
                      <a:lnTo>
                        <a:pt x="0" y="426691"/>
                      </a:lnTo>
                      <a:lnTo>
                        <a:pt x="323208" y="111669"/>
                      </a:lnTo>
                      <a:lnTo>
                        <a:pt x="437779" y="0"/>
                      </a:lnTo>
                      <a:close/>
                    </a:path>
                  </a:pathLst>
                </a:custGeom>
                <a:gradFill>
                  <a:gsLst>
                    <a:gs pos="0">
                      <a:srgbClr val="FBE4AE"/>
                    </a:gs>
                    <a:gs pos="13000">
                      <a:srgbClr val="BD922A"/>
                    </a:gs>
                    <a:gs pos="21001">
                      <a:srgbClr val="BD922A"/>
                    </a:gs>
                    <a:gs pos="63000">
                      <a:srgbClr val="FBE4AE"/>
                    </a:gs>
                    <a:gs pos="67000">
                      <a:srgbClr val="BD922A"/>
                    </a:gs>
                    <a:gs pos="69000">
                      <a:srgbClr val="835E17"/>
                    </a:gs>
                    <a:gs pos="82001">
                      <a:srgbClr val="A28949"/>
                    </a:gs>
                    <a:gs pos="100000">
                      <a:srgbClr val="FAE3B7"/>
                    </a:gs>
                  </a:gsLst>
                  <a:lin ang="0" scaled="1"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th-TH" sz="2000"/>
                </a:p>
              </p:txBody>
            </p:sp>
            <p:sp>
              <p:nvSpPr>
                <p:cNvPr id="86" name="รูปแบบอิสระ: รูปร่าง 31">
                  <a:extLst>
                    <a:ext uri="{FF2B5EF4-FFF2-40B4-BE49-F238E27FC236}">
                      <a16:creationId xmlns:a16="http://schemas.microsoft.com/office/drawing/2014/main" id="{CB515603-CB57-4A48-B8A7-C4BD2C469F4B}"/>
                    </a:ext>
                  </a:extLst>
                </p:cNvPr>
                <p:cNvSpPr/>
                <p:nvPr/>
              </p:nvSpPr>
              <p:spPr>
                <a:xfrm>
                  <a:off x="9543115" y="6510930"/>
                  <a:ext cx="2661401" cy="358302"/>
                </a:xfrm>
                <a:custGeom>
                  <a:avLst/>
                  <a:gdLst>
                    <a:gd name="connsiteX0" fmla="*/ 349528 w 1399340"/>
                    <a:gd name="connsiteY0" fmla="*/ 0 h 340675"/>
                    <a:gd name="connsiteX1" fmla="*/ 1399340 w 1399340"/>
                    <a:gd name="connsiteY1" fmla="*/ 0 h 340675"/>
                    <a:gd name="connsiteX2" fmla="*/ 1399340 w 1399340"/>
                    <a:gd name="connsiteY2" fmla="*/ 340675 h 340675"/>
                    <a:gd name="connsiteX3" fmla="*/ 0 w 1399340"/>
                    <a:gd name="connsiteY3" fmla="*/ 340675 h 340675"/>
                    <a:gd name="connsiteX4" fmla="*/ 349528 w 1399340"/>
                    <a:gd name="connsiteY4" fmla="*/ 0 h 3406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99340" h="340675">
                      <a:moveTo>
                        <a:pt x="349528" y="0"/>
                      </a:moveTo>
                      <a:lnTo>
                        <a:pt x="1399340" y="0"/>
                      </a:lnTo>
                      <a:lnTo>
                        <a:pt x="1399340" y="340675"/>
                      </a:lnTo>
                      <a:lnTo>
                        <a:pt x="0" y="340675"/>
                      </a:lnTo>
                      <a:lnTo>
                        <a:pt x="349528" y="0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th-TH" sz="2000"/>
                </a:p>
              </p:txBody>
            </p:sp>
          </p:grpSp>
        </p:grpSp>
        <p:pic>
          <p:nvPicPr>
            <p:cNvPr id="77" name="Picture 23">
              <a:extLst>
                <a:ext uri="{FF2B5EF4-FFF2-40B4-BE49-F238E27FC236}">
                  <a16:creationId xmlns:a16="http://schemas.microsoft.com/office/drawing/2014/main" id="{A9FCDA38-8F0B-49DF-8F2E-B899B1F3623D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699853" y="5264104"/>
              <a:ext cx="625615" cy="408428"/>
            </a:xfrm>
            <a:prstGeom prst="rect">
              <a:avLst/>
            </a:prstGeom>
          </p:spPr>
        </p:pic>
        <p:pic>
          <p:nvPicPr>
            <p:cNvPr id="78" name="Picture 24">
              <a:extLst>
                <a:ext uri="{FF2B5EF4-FFF2-40B4-BE49-F238E27FC236}">
                  <a16:creationId xmlns:a16="http://schemas.microsoft.com/office/drawing/2014/main" id="{199745AA-CFB3-443D-A566-E11575BA5223}"/>
                </a:ext>
              </a:extLst>
            </p:cNvPr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440755" y="5252961"/>
              <a:ext cx="384697" cy="433336"/>
            </a:xfrm>
            <a:prstGeom prst="rect">
              <a:avLst/>
            </a:prstGeom>
          </p:spPr>
        </p:pic>
        <p:pic>
          <p:nvPicPr>
            <p:cNvPr id="79" name="Picture 35">
              <a:extLst>
                <a:ext uri="{FF2B5EF4-FFF2-40B4-BE49-F238E27FC236}">
                  <a16:creationId xmlns:a16="http://schemas.microsoft.com/office/drawing/2014/main" id="{9584FECB-F937-4F01-8CDD-C92F98A2F1BC}"/>
                </a:ext>
              </a:extLst>
            </p:cNvPr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882063" y="5338458"/>
              <a:ext cx="373365" cy="309768"/>
            </a:xfrm>
            <a:prstGeom prst="rect">
              <a:avLst/>
            </a:prstGeom>
          </p:spPr>
        </p:pic>
        <p:pic>
          <p:nvPicPr>
            <p:cNvPr id="80" name="Picture 36">
              <a:extLst>
                <a:ext uri="{FF2B5EF4-FFF2-40B4-BE49-F238E27FC236}">
                  <a16:creationId xmlns:a16="http://schemas.microsoft.com/office/drawing/2014/main" id="{62FFD426-AD6C-47DA-99D3-A7217E240C18}"/>
                </a:ext>
              </a:extLst>
            </p:cNvPr>
            <p:cNvPicPr>
              <a:picLocks noChangeAspect="1"/>
            </p:cNvPicPr>
            <p:nvPr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345100" y="5340250"/>
              <a:ext cx="281130" cy="303691"/>
            </a:xfrm>
            <a:prstGeom prst="rect">
              <a:avLst/>
            </a:prstGeom>
          </p:spPr>
        </p:pic>
        <p:pic>
          <p:nvPicPr>
            <p:cNvPr id="81" name="Picture 2" descr="C:\Users\Administrator\Desktop\change for good.png"/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606130" y="5281839"/>
              <a:ext cx="890907" cy="501037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82" name="รูปแบบอิสระ: รูปร่าง 49">
              <a:extLst>
                <a:ext uri="{FF2B5EF4-FFF2-40B4-BE49-F238E27FC236}">
                  <a16:creationId xmlns:a16="http://schemas.microsoft.com/office/drawing/2014/main" id="{0CC04605-512B-40BA-BB6C-C4CA6329F254}"/>
                </a:ext>
              </a:extLst>
            </p:cNvPr>
            <p:cNvSpPr/>
            <p:nvPr/>
          </p:nvSpPr>
          <p:spPr>
            <a:xfrm rot="1816843">
              <a:off x="8384884" y="5134125"/>
              <a:ext cx="366819" cy="715174"/>
            </a:xfrm>
            <a:custGeom>
              <a:avLst/>
              <a:gdLst>
                <a:gd name="connsiteX0" fmla="*/ 411471 w 524882"/>
                <a:gd name="connsiteY0" fmla="*/ 0 h 426691"/>
                <a:gd name="connsiteX1" fmla="*/ 524882 w 524882"/>
                <a:gd name="connsiteY1" fmla="*/ 0 h 426691"/>
                <a:gd name="connsiteX2" fmla="*/ 113411 w 524882"/>
                <a:gd name="connsiteY2" fmla="*/ 426691 h 426691"/>
                <a:gd name="connsiteX3" fmla="*/ 0 w 524882"/>
                <a:gd name="connsiteY3" fmla="*/ 426691 h 426691"/>
                <a:gd name="connsiteX4" fmla="*/ 411471 w 524882"/>
                <a:gd name="connsiteY4" fmla="*/ 0 h 426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4882" h="426691">
                  <a:moveTo>
                    <a:pt x="411471" y="0"/>
                  </a:moveTo>
                  <a:lnTo>
                    <a:pt x="524882" y="0"/>
                  </a:lnTo>
                  <a:lnTo>
                    <a:pt x="113411" y="426691"/>
                  </a:lnTo>
                  <a:lnTo>
                    <a:pt x="0" y="426691"/>
                  </a:lnTo>
                  <a:lnTo>
                    <a:pt x="411471" y="0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BE4AE"/>
                </a:gs>
                <a:gs pos="13000">
                  <a:srgbClr val="BD922A"/>
                </a:gs>
                <a:gs pos="21001">
                  <a:srgbClr val="BD922A"/>
                </a:gs>
                <a:gs pos="63000">
                  <a:srgbClr val="FBE4AE"/>
                </a:gs>
                <a:gs pos="67000">
                  <a:srgbClr val="BD922A"/>
                </a:gs>
                <a:gs pos="69000">
                  <a:srgbClr val="835E17"/>
                </a:gs>
                <a:gs pos="82001">
                  <a:srgbClr val="A28949"/>
                </a:gs>
                <a:gs pos="100000">
                  <a:srgbClr val="FAE3B7"/>
                </a:gs>
              </a:gsLst>
              <a:path path="circle">
                <a:fillToRect l="100000" b="100000"/>
              </a:path>
              <a:tileRect t="-100000" r="-10000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th-TH" sz="2000"/>
            </a:p>
          </p:txBody>
        </p:sp>
      </p:grpSp>
      <p:sp>
        <p:nvSpPr>
          <p:cNvPr id="28" name="TextBox 7"/>
          <p:cNvSpPr txBox="1"/>
          <p:nvPr/>
        </p:nvSpPr>
        <p:spPr>
          <a:xfrm>
            <a:off x="216981" y="5442506"/>
            <a:ext cx="5166910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th-TH" sz="1000" b="1" dirty="0">
                <a:solidFill>
                  <a:schemeClr val="bg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เศรษฐกิจฐานรากมั่นคง ชุมชนเข้มแข็งอย่างยั่งยืน ด้วยหลักปรัชญาของเศรษฐกิจพอเพียง</a:t>
            </a:r>
          </a:p>
        </p:txBody>
      </p:sp>
      <p:grpSp>
        <p:nvGrpSpPr>
          <p:cNvPr id="29" name="Group 28"/>
          <p:cNvGrpSpPr/>
          <p:nvPr/>
        </p:nvGrpSpPr>
        <p:grpSpPr>
          <a:xfrm>
            <a:off x="-23581" y="-271597"/>
            <a:ext cx="10216630" cy="1541268"/>
            <a:chOff x="-23581" y="-271597"/>
            <a:chExt cx="10216630" cy="1541268"/>
          </a:xfrm>
        </p:grpSpPr>
        <p:grpSp>
          <p:nvGrpSpPr>
            <p:cNvPr id="30" name="Group 29"/>
            <p:cNvGrpSpPr/>
            <p:nvPr/>
          </p:nvGrpSpPr>
          <p:grpSpPr>
            <a:xfrm>
              <a:off x="-23581" y="-271597"/>
              <a:ext cx="10193050" cy="1541268"/>
              <a:chOff x="-23581" y="-271597"/>
              <a:chExt cx="10193050" cy="1541268"/>
            </a:xfrm>
          </p:grpSpPr>
          <p:grpSp>
            <p:nvGrpSpPr>
              <p:cNvPr id="32" name="กลุ่ม 52">
                <a:extLst>
                  <a:ext uri="{FF2B5EF4-FFF2-40B4-BE49-F238E27FC236}">
                    <a16:creationId xmlns:a16="http://schemas.microsoft.com/office/drawing/2014/main" id="{84E5CB32-C22A-40FB-BE79-3F261B775F5E}"/>
                  </a:ext>
                </a:extLst>
              </p:cNvPr>
              <p:cNvGrpSpPr/>
              <p:nvPr/>
            </p:nvGrpSpPr>
            <p:grpSpPr>
              <a:xfrm>
                <a:off x="-23581" y="299"/>
                <a:ext cx="10193050" cy="674950"/>
                <a:chOff x="-29746" y="-164554"/>
                <a:chExt cx="9173747" cy="607455"/>
              </a:xfrm>
            </p:grpSpPr>
            <p:sp>
              <p:nvSpPr>
                <p:cNvPr id="36" name="สี่เหลี่ยมผืนผ้า: มุมมน 48">
                  <a:extLst>
                    <a:ext uri="{FF2B5EF4-FFF2-40B4-BE49-F238E27FC236}">
                      <a16:creationId xmlns:a16="http://schemas.microsoft.com/office/drawing/2014/main" id="{DCE62B95-9C16-4E87-82CC-AF99B1F01983}"/>
                    </a:ext>
                  </a:extLst>
                </p:cNvPr>
                <p:cNvSpPr/>
                <p:nvPr/>
              </p:nvSpPr>
              <p:spPr>
                <a:xfrm>
                  <a:off x="5692012" y="65211"/>
                  <a:ext cx="3441748" cy="377690"/>
                </a:xfrm>
                <a:prstGeom prst="roundRect">
                  <a:avLst/>
                </a:prstGeom>
                <a:gradFill flip="none" rotWithShape="1">
                  <a:gsLst>
                    <a:gs pos="0">
                      <a:srgbClr val="8E7300"/>
                    </a:gs>
                    <a:gs pos="51000">
                      <a:srgbClr val="FFFFFF"/>
                    </a:gs>
                    <a:gs pos="76000">
                      <a:srgbClr val="BC9800"/>
                    </a:gs>
                    <a:gs pos="24000">
                      <a:srgbClr val="BC9800"/>
                    </a:gs>
                    <a:gs pos="100000">
                      <a:srgbClr val="9A7D00"/>
                    </a:gs>
                  </a:gsLst>
                  <a:lin ang="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2000"/>
                </a:p>
              </p:txBody>
            </p:sp>
            <p:sp>
              <p:nvSpPr>
                <p:cNvPr id="37" name="สี่เหลี่ยมผืนผ้า 47">
                  <a:extLst>
                    <a:ext uri="{FF2B5EF4-FFF2-40B4-BE49-F238E27FC236}">
                      <a16:creationId xmlns:a16="http://schemas.microsoft.com/office/drawing/2014/main" id="{667204FE-3C1C-4980-AD32-890094B05AFC}"/>
                    </a:ext>
                  </a:extLst>
                </p:cNvPr>
                <p:cNvSpPr/>
                <p:nvPr/>
              </p:nvSpPr>
              <p:spPr>
                <a:xfrm>
                  <a:off x="-29746" y="-164554"/>
                  <a:ext cx="9173747" cy="517884"/>
                </a:xfrm>
                <a:prstGeom prst="rect">
                  <a:avLst/>
                </a:prstGeom>
                <a:gradFill flip="none" rotWithShape="1">
                  <a:gsLst>
                    <a:gs pos="0">
                      <a:srgbClr val="8E7300"/>
                    </a:gs>
                    <a:gs pos="51000">
                      <a:srgbClr val="FFFFFF"/>
                    </a:gs>
                    <a:gs pos="76000">
                      <a:srgbClr val="BC9800"/>
                    </a:gs>
                    <a:gs pos="24000">
                      <a:srgbClr val="BC9800"/>
                    </a:gs>
                    <a:gs pos="100000">
                      <a:srgbClr val="9A7D00"/>
                    </a:gs>
                  </a:gsLst>
                  <a:lin ang="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2000"/>
                </a:p>
              </p:txBody>
            </p:sp>
            <p:sp>
              <p:nvSpPr>
                <p:cNvPr id="38" name="แผนผังลำดับงาน: ป้อนข้อมูลด้วยตนเอง 4">
                  <a:extLst>
                    <a:ext uri="{FF2B5EF4-FFF2-40B4-BE49-F238E27FC236}">
                      <a16:creationId xmlns:a16="http://schemas.microsoft.com/office/drawing/2014/main" id="{CDB1064D-F2C9-4D02-9722-A4463B75D08B}"/>
                    </a:ext>
                  </a:extLst>
                </p:cNvPr>
                <p:cNvSpPr/>
                <p:nvPr/>
              </p:nvSpPr>
              <p:spPr>
                <a:xfrm>
                  <a:off x="5883027" y="51469"/>
                  <a:ext cx="3260973" cy="301861"/>
                </a:xfrm>
                <a:prstGeom prst="flowChartAlternateProcess">
                  <a:avLst/>
                </a:prstGeom>
                <a:solidFill>
                  <a:srgbClr val="00206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2000" dirty="0"/>
                </a:p>
              </p:txBody>
            </p:sp>
            <p:sp>
              <p:nvSpPr>
                <p:cNvPr id="39" name="สี่เหลี่ยมผืนผ้า 3">
                  <a:extLst>
                    <a:ext uri="{FF2B5EF4-FFF2-40B4-BE49-F238E27FC236}">
                      <a16:creationId xmlns:a16="http://schemas.microsoft.com/office/drawing/2014/main" id="{8493D4F4-6FD8-4552-904E-DB7274115DA0}"/>
                    </a:ext>
                  </a:extLst>
                </p:cNvPr>
                <p:cNvSpPr/>
                <p:nvPr/>
              </p:nvSpPr>
              <p:spPr>
                <a:xfrm>
                  <a:off x="-29746" y="-164554"/>
                  <a:ext cx="9173747" cy="432048"/>
                </a:xfrm>
                <a:prstGeom prst="rect">
                  <a:avLst/>
                </a:prstGeom>
                <a:solidFill>
                  <a:srgbClr val="00206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2000"/>
                </a:p>
              </p:txBody>
            </p:sp>
          </p:grpSp>
          <p:grpSp>
            <p:nvGrpSpPr>
              <p:cNvPr id="33" name="กลุ่ม 9">
                <a:extLst>
                  <a:ext uri="{FF2B5EF4-FFF2-40B4-BE49-F238E27FC236}">
                    <a16:creationId xmlns:a16="http://schemas.microsoft.com/office/drawing/2014/main" id="{D2312BD0-5401-4FDB-9FF3-B1382B3C9639}"/>
                  </a:ext>
                </a:extLst>
              </p:cNvPr>
              <p:cNvGrpSpPr/>
              <p:nvPr/>
            </p:nvGrpSpPr>
            <p:grpSpPr>
              <a:xfrm>
                <a:off x="5792566" y="-271597"/>
                <a:ext cx="1899096" cy="1541268"/>
                <a:chOff x="5491686" y="-481268"/>
                <a:chExt cx="1709187" cy="1387141"/>
              </a:xfrm>
            </p:grpSpPr>
            <p:sp>
              <p:nvSpPr>
                <p:cNvPr id="34" name="วงรี 13">
                  <a:extLst>
                    <a:ext uri="{FF2B5EF4-FFF2-40B4-BE49-F238E27FC236}">
                      <a16:creationId xmlns:a16="http://schemas.microsoft.com/office/drawing/2014/main" id="{722B5707-C41F-4885-825E-D2676CEE49E1}"/>
                    </a:ext>
                  </a:extLst>
                </p:cNvPr>
                <p:cNvSpPr/>
                <p:nvPr/>
              </p:nvSpPr>
              <p:spPr>
                <a:xfrm>
                  <a:off x="5491686" y="-481268"/>
                  <a:ext cx="1709187" cy="1387141"/>
                </a:xfrm>
                <a:prstGeom prst="ellipse">
                  <a:avLst/>
                </a:prstGeom>
                <a:solidFill>
                  <a:srgbClr val="FBF7F1"/>
                </a:solidFill>
                <a:ln>
                  <a:noFill/>
                </a:ln>
                <a:effectLst>
                  <a:softEdge rad="3175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2000"/>
                </a:p>
              </p:txBody>
            </p:sp>
            <p:pic>
              <p:nvPicPr>
                <p:cNvPr id="35" name="รูปภาพ 65">
                  <a:extLst>
                    <a:ext uri="{FF2B5EF4-FFF2-40B4-BE49-F238E27FC236}">
                      <a16:creationId xmlns:a16="http://schemas.microsoft.com/office/drawing/2014/main" id="{EF9B53AA-6A14-4E04-B937-D6234A306BD7}"/>
                    </a:ext>
                  </a:extLst>
                </p:cNvPr>
                <p:cNvPicPr>
                  <a:picLocks noChangeAspect="1"/>
                </p:cNvPicPr>
                <p:nvPr/>
              </p:nvPicPr>
              <p:blipFill rotWithShape="1">
                <a:blip r:embed="rId8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r="65168" b="30186"/>
                <a:stretch/>
              </p:blipFill>
              <p:spPr>
                <a:xfrm>
                  <a:off x="5978910" y="-202056"/>
                  <a:ext cx="857563" cy="565764"/>
                </a:xfrm>
                <a:custGeom>
                  <a:avLst/>
                  <a:gdLst>
                    <a:gd name="connsiteX0" fmla="*/ 0 w 1500565"/>
                    <a:gd name="connsiteY0" fmla="*/ 0 h 990006"/>
                    <a:gd name="connsiteX1" fmla="*/ 1500565 w 1500565"/>
                    <a:gd name="connsiteY1" fmla="*/ 0 h 990006"/>
                    <a:gd name="connsiteX2" fmla="*/ 1500565 w 1500565"/>
                    <a:gd name="connsiteY2" fmla="*/ 699241 h 990006"/>
                    <a:gd name="connsiteX3" fmla="*/ 1454656 w 1500565"/>
                    <a:gd name="connsiteY3" fmla="*/ 699241 h 990006"/>
                    <a:gd name="connsiteX4" fmla="*/ 1454656 w 1500565"/>
                    <a:gd name="connsiteY4" fmla="*/ 958222 h 990006"/>
                    <a:gd name="connsiteX5" fmla="*/ 1500565 w 1500565"/>
                    <a:gd name="connsiteY5" fmla="*/ 958222 h 990006"/>
                    <a:gd name="connsiteX6" fmla="*/ 1500565 w 1500565"/>
                    <a:gd name="connsiteY6" fmla="*/ 990006 h 990006"/>
                    <a:gd name="connsiteX7" fmla="*/ 0 w 1500565"/>
                    <a:gd name="connsiteY7" fmla="*/ 990006 h 9900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00565" h="990006">
                      <a:moveTo>
                        <a:pt x="0" y="0"/>
                      </a:moveTo>
                      <a:lnTo>
                        <a:pt x="1500565" y="0"/>
                      </a:lnTo>
                      <a:lnTo>
                        <a:pt x="1500565" y="699241"/>
                      </a:lnTo>
                      <a:lnTo>
                        <a:pt x="1454656" y="699241"/>
                      </a:lnTo>
                      <a:lnTo>
                        <a:pt x="1454656" y="958222"/>
                      </a:lnTo>
                      <a:lnTo>
                        <a:pt x="1500565" y="958222"/>
                      </a:lnTo>
                      <a:lnTo>
                        <a:pt x="1500565" y="990006"/>
                      </a:lnTo>
                      <a:lnTo>
                        <a:pt x="0" y="990006"/>
                      </a:lnTo>
                      <a:close/>
                    </a:path>
                  </a:pathLst>
                </a:custGeom>
              </p:spPr>
            </p:pic>
          </p:grpSp>
        </p:grpSp>
        <p:sp>
          <p:nvSpPr>
            <p:cNvPr id="31" name="กล่องข้อความ 8">
              <a:extLst>
                <a:ext uri="{FF2B5EF4-FFF2-40B4-BE49-F238E27FC236}">
                  <a16:creationId xmlns:a16="http://schemas.microsoft.com/office/drawing/2014/main" id="{BF84CABE-5C70-4013-8958-0D4F9CD0D474}"/>
                </a:ext>
              </a:extLst>
            </p:cNvPr>
            <p:cNvSpPr txBox="1"/>
            <p:nvPr/>
          </p:nvSpPr>
          <p:spPr>
            <a:xfrm>
              <a:off x="7699853" y="30291"/>
              <a:ext cx="2493196" cy="52629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lnSpc>
                  <a:spcPct val="120000"/>
                </a:lnSpc>
              </a:pPr>
              <a:r>
                <a:rPr lang="en-US" sz="1200" b="1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Chulabhorn Likit Text" panose="00000500000000000000" pitchFamily="50" charset="-34"/>
                  <a:cs typeface="Chulabhorn Likit Text" panose="00000500000000000000" pitchFamily="50" charset="-34"/>
                </a:rPr>
                <a:t>60 </a:t>
              </a:r>
              <a:r>
                <a:rPr lang="th-TH" sz="1200" b="1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Chulabhorn Likit Text" panose="00000500000000000000" pitchFamily="50" charset="-34"/>
                  <a:cs typeface="Chulabhorn Likit Text" panose="00000500000000000000" pitchFamily="50" charset="-34"/>
                </a:rPr>
                <a:t>ปี กรมการพัฒนาชุมชน</a:t>
              </a:r>
            </a:p>
            <a:p>
              <a:pPr>
                <a:lnSpc>
                  <a:spcPct val="120000"/>
                </a:lnSpc>
              </a:pPr>
              <a:r>
                <a:rPr lang="th-TH" sz="1200" b="1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Chulabhorn Likit Text" panose="00000500000000000000" pitchFamily="50" charset="-34"/>
                  <a:cs typeface="Chulabhorn Likit Text" panose="00000500000000000000" pitchFamily="50" charset="-34"/>
                </a:rPr>
                <a:t>สร้างสรรค์ชุมชน สร้างคน สร้างชาติ</a:t>
              </a:r>
              <a:endParaRPr lang="en-US" sz="12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hulabhorn Likit Text" panose="00000500000000000000" pitchFamily="50" charset="-34"/>
                <a:cs typeface="Chulabhorn Likit Text" panose="00000500000000000000" pitchFamily="50" charset="-34"/>
              </a:endParaRPr>
            </a:p>
          </p:txBody>
        </p:sp>
      </p:grpSp>
      <p:sp>
        <p:nvSpPr>
          <p:cNvPr id="40" name="TextBox 39"/>
          <p:cNvSpPr txBox="1"/>
          <p:nvPr/>
        </p:nvSpPr>
        <p:spPr>
          <a:xfrm>
            <a:off x="1075652" y="44209"/>
            <a:ext cx="3617682" cy="431657"/>
          </a:xfrm>
          <a:prstGeom prst="rect">
            <a:avLst/>
          </a:prstGeom>
          <a:noFill/>
          <a:ln>
            <a:noFill/>
          </a:ln>
          <a:effectLst>
            <a:outerShdw blurRad="57785" dist="33020" dir="318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brightRoom" dir="t">
              <a:rot lat="0" lon="0" rev="600000"/>
            </a:lightRig>
          </a:scene3d>
          <a:sp3d prstMaterial="metal">
            <a:bevelT w="38100" h="57150" prst="angle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>
              <a:lnSpc>
                <a:spcPct val="130000"/>
              </a:lnSpc>
            </a:pPr>
            <a:r>
              <a:rPr lang="th-TH" b="1" dirty="0">
                <a:solidFill>
                  <a:schemeClr val="bg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ระเบียบวาระที่ 5 เรื่อง เพื่อพิจารณา</a:t>
            </a:r>
          </a:p>
        </p:txBody>
      </p:sp>
    </p:spTree>
    <p:extLst>
      <p:ext uri="{BB962C8B-B14F-4D97-AF65-F5344CB8AC3E}">
        <p14:creationId xmlns:p14="http://schemas.microsoft.com/office/powerpoint/2010/main" val="390391927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51" name="ตัวเชื่อมต่อตรง 50">
            <a:extLst>
              <a:ext uri="{FF2B5EF4-FFF2-40B4-BE49-F238E27FC236}">
                <a16:creationId xmlns:a16="http://schemas.microsoft.com/office/drawing/2014/main" id="{D3335C1E-9519-DC69-31BB-B8EC2A88C0F6}"/>
              </a:ext>
            </a:extLst>
          </p:cNvPr>
          <p:cNvCxnSpPr>
            <a:cxnSpLocks/>
          </p:cNvCxnSpPr>
          <p:nvPr/>
        </p:nvCxnSpPr>
        <p:spPr>
          <a:xfrm>
            <a:off x="8734637" y="2340088"/>
            <a:ext cx="0" cy="234648"/>
          </a:xfrm>
          <a:prstGeom prst="line">
            <a:avLst/>
          </a:prstGeom>
          <a:solidFill>
            <a:srgbClr val="92D050"/>
          </a:solidFill>
          <a:ln w="57150">
            <a:solidFill>
              <a:srgbClr val="002060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" name="ตัวเชื่อมต่อตรง 33"/>
          <p:cNvCxnSpPr>
            <a:cxnSpLocks/>
          </p:cNvCxnSpPr>
          <p:nvPr/>
        </p:nvCxnSpPr>
        <p:spPr>
          <a:xfrm>
            <a:off x="9119216" y="2550094"/>
            <a:ext cx="0" cy="197363"/>
          </a:xfrm>
          <a:prstGeom prst="line">
            <a:avLst/>
          </a:prstGeom>
          <a:solidFill>
            <a:srgbClr val="92D050"/>
          </a:solidFill>
          <a:ln w="57150">
            <a:solidFill>
              <a:srgbClr val="002060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" name="สี่เหลี่ยมผืนผ้า 19">
            <a:extLst>
              <a:ext uri="{FF2B5EF4-FFF2-40B4-BE49-F238E27FC236}">
                <a16:creationId xmlns:a16="http://schemas.microsoft.com/office/drawing/2014/main" id="{A781E517-4637-40C4-B7D4-9F1B3AC17568}"/>
              </a:ext>
            </a:extLst>
          </p:cNvPr>
          <p:cNvSpPr/>
          <p:nvPr/>
        </p:nvSpPr>
        <p:spPr>
          <a:xfrm>
            <a:off x="0" y="-1013"/>
            <a:ext cx="10160000" cy="469644"/>
          </a:xfrm>
          <a:prstGeom prst="rect">
            <a:avLst/>
          </a:prstGeom>
          <a:solidFill>
            <a:srgbClr val="002060"/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 b="1" dirty="0">
              <a:ln>
                <a:solidFill>
                  <a:schemeClr val="bg1"/>
                </a:solidFill>
              </a:ln>
              <a:solidFill>
                <a:schemeClr val="bg1"/>
              </a:solidFill>
              <a:latin typeface="Chulabhorn Likit Text" panose="00000500000000000000" pitchFamily="50" charset="-34"/>
              <a:cs typeface="Chulabhorn Likit Text" panose="00000500000000000000" pitchFamily="50" charset="-34"/>
            </a:endParaRPr>
          </a:p>
          <a:p>
            <a:pPr algn="ctr"/>
            <a:r>
              <a:rPr lang="th-TH" b="1" dirty="0" smtClean="0">
                <a:solidFill>
                  <a:schemeClr val="bg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5.1 </a:t>
            </a:r>
            <a:r>
              <a:rPr lang="th-TH" b="1" dirty="0">
                <a:solidFill>
                  <a:schemeClr val="bg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ผลการบริหารจัดการหนี้ของกองทุนพัฒนาบทบาทสตรี ประจำปีงบประมาณ พ.ศ. 2566</a:t>
            </a:r>
          </a:p>
          <a:p>
            <a:pPr algn="ctr"/>
            <a:endParaRPr lang="th-TH" b="1" dirty="0"/>
          </a:p>
        </p:txBody>
      </p:sp>
      <p:sp>
        <p:nvSpPr>
          <p:cNvPr id="26" name="สี่เหลี่ยมผืนผ้า 25"/>
          <p:cNvSpPr/>
          <p:nvPr/>
        </p:nvSpPr>
        <p:spPr>
          <a:xfrm>
            <a:off x="0" y="468632"/>
            <a:ext cx="10160000" cy="148589"/>
          </a:xfrm>
          <a:prstGeom prst="rect">
            <a:avLst/>
          </a:prstGeom>
          <a:solidFill>
            <a:srgbClr val="FFC000"/>
          </a:solidFill>
          <a:ln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/>
          </a:p>
        </p:txBody>
      </p:sp>
      <p:sp>
        <p:nvSpPr>
          <p:cNvPr id="19" name="สี่เหลี่ยมผืนผ้ามุมมน 18"/>
          <p:cNvSpPr/>
          <p:nvPr/>
        </p:nvSpPr>
        <p:spPr>
          <a:xfrm>
            <a:off x="7056856" y="5312451"/>
            <a:ext cx="2946925" cy="365178"/>
          </a:xfrm>
          <a:prstGeom prst="roundRect">
            <a:avLst/>
          </a:prstGeom>
          <a:solidFill>
            <a:srgbClr val="002060"/>
          </a:solidFill>
          <a:ln w="19050">
            <a:noFill/>
          </a:ln>
          <a:effectLst>
            <a:outerShdw blurRad="149987" dist="250190" dir="8460000" algn="ctr">
              <a:srgbClr val="000000">
                <a:alpha val="28000"/>
              </a:srgbClr>
            </a:outerShdw>
          </a:effectLst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lnSpc>
                <a:spcPct val="150000"/>
              </a:lnSpc>
            </a:pPr>
            <a:r>
              <a:rPr lang="th-TH" sz="1400" dirty="0">
                <a:solidFill>
                  <a:schemeClr val="bg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ข้อมูล ณ วันที่ </a:t>
            </a:r>
            <a:r>
              <a:rPr lang="th-TH" sz="1400" dirty="0" smtClean="0">
                <a:solidFill>
                  <a:schemeClr val="bg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23 พฤษภาคม 2566</a:t>
            </a:r>
            <a:endParaRPr lang="th-TH" sz="1400" dirty="0">
              <a:solidFill>
                <a:schemeClr val="bg1"/>
              </a:solidFill>
              <a:latin typeface="Chulabhorn Likit Text" panose="00000500000000000000" pitchFamily="50" charset="-34"/>
              <a:cs typeface="Chulabhorn Likit Text" panose="00000500000000000000" pitchFamily="50" charset="-34"/>
            </a:endParaRPr>
          </a:p>
        </p:txBody>
      </p:sp>
      <p:graphicFrame>
        <p:nvGraphicFramePr>
          <p:cNvPr id="7" name="Table 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61606754"/>
              </p:ext>
            </p:extLst>
          </p:nvPr>
        </p:nvGraphicFramePr>
        <p:xfrm>
          <a:off x="164243" y="1308625"/>
          <a:ext cx="3250984" cy="3908952"/>
        </p:xfrm>
        <a:graphic>
          <a:graphicData uri="http://schemas.openxmlformats.org/drawingml/2006/table">
            <a:tbl>
              <a:tblPr firstRow="1" bandRow="1">
                <a:effectLst>
                  <a:innerShdw blurRad="63500" dist="50800" dir="8100000">
                    <a:prstClr val="black">
                      <a:alpha val="50000"/>
                    </a:prstClr>
                  </a:innerShdw>
                </a:effectLst>
                <a:tableStyleId>{5C22544A-7EE6-4342-B048-85BDC9FD1C3A}</a:tableStyleId>
              </a:tblPr>
              <a:tblGrid>
                <a:gridCol w="1542637">
                  <a:extLst>
                    <a:ext uri="{9D8B030D-6E8A-4147-A177-3AD203B41FA5}">
                      <a16:colId xmlns:a16="http://schemas.microsoft.com/office/drawing/2014/main" val="60828630"/>
                    </a:ext>
                  </a:extLst>
                </a:gridCol>
                <a:gridCol w="1708347">
                  <a:extLst>
                    <a:ext uri="{9D8B030D-6E8A-4147-A177-3AD203B41FA5}">
                      <a16:colId xmlns:a16="http://schemas.microsoft.com/office/drawing/2014/main" val="274901648"/>
                    </a:ext>
                  </a:extLst>
                </a:gridCol>
              </a:tblGrid>
              <a:tr h="1633798">
                <a:tc>
                  <a:txBody>
                    <a:bodyPr/>
                    <a:lstStyle/>
                    <a:p>
                      <a:pPr algn="ctr">
                        <a:lnSpc>
                          <a:spcPct val="120000"/>
                        </a:lnSpc>
                      </a:pPr>
                      <a:r>
                        <a:rPr lang="th-TH" sz="1150" b="1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เงินทุนหมุนเวียน</a:t>
                      </a:r>
                    </a:p>
                    <a:p>
                      <a:pPr algn="ctr">
                        <a:lnSpc>
                          <a:spcPct val="120000"/>
                        </a:lnSpc>
                      </a:pPr>
                      <a:r>
                        <a:rPr lang="th-TH" sz="1150" b="1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สำหรับปล่อยกู้</a:t>
                      </a:r>
                    </a:p>
                    <a:p>
                      <a:pPr algn="ctr">
                        <a:lnSpc>
                          <a:spcPct val="120000"/>
                        </a:lnSpc>
                      </a:pPr>
                      <a:r>
                        <a:rPr lang="th-TH" sz="1150" b="1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เป็นยอดสะสม</a:t>
                      </a:r>
                      <a:r>
                        <a:rPr lang="th-TH" sz="1150" b="1" baseline="0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</a:t>
                      </a:r>
                      <a:br>
                        <a:rPr lang="th-TH" sz="1150" b="1" baseline="0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</a:br>
                      <a:r>
                        <a:rPr lang="th-TH" sz="1150" b="1" baseline="0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รวมทั้งสิ้น</a:t>
                      </a:r>
                    </a:p>
                    <a:p>
                      <a:pPr algn="ctr">
                        <a:lnSpc>
                          <a:spcPct val="120000"/>
                        </a:lnSpc>
                      </a:pPr>
                      <a:r>
                        <a:rPr lang="th-TH" sz="1150" b="1" baseline="0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(ปี 2556 - 2565)</a:t>
                      </a:r>
                      <a:endParaRPr lang="th-TH" sz="1150" b="1" dirty="0">
                        <a:solidFill>
                          <a:schemeClr val="tx1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109728" marR="109728" marT="54864" marB="54864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DAD9">
                        <a:alpha val="8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th-TH" sz="1150" b="1" i="0" u="none" strike="noStrike" spc="-30" baseline="0" dirty="0">
                        <a:solidFill>
                          <a:schemeClr val="tx1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  <a:p>
                      <a:pPr algn="ctr" fontAlgn="ctr"/>
                      <a:r>
                        <a:rPr lang="th-TH" sz="1150" b="1" i="0" u="none" strike="noStrike" spc="-30" baseline="0" dirty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16,410,066,840.69 บาท</a:t>
                      </a:r>
                      <a:endParaRPr lang="th-TH" sz="1150" b="1" i="0" u="none" strike="noStrike" spc="-30" baseline="0" dirty="0">
                        <a:solidFill>
                          <a:schemeClr val="tx1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DAD9">
                        <a:alpha val="8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37598374"/>
                  </a:ext>
                </a:extLst>
              </a:tr>
              <a:tr h="940863">
                <a:tc>
                  <a:txBody>
                    <a:bodyPr/>
                    <a:lstStyle/>
                    <a:p>
                      <a:pPr algn="ctr">
                        <a:lnSpc>
                          <a:spcPct val="120000"/>
                        </a:lnSpc>
                      </a:pPr>
                      <a:r>
                        <a:rPr lang="th-TH" sz="1150" b="1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รับชำระคืน</a:t>
                      </a:r>
                    </a:p>
                    <a:p>
                      <a:pPr algn="ctr">
                        <a:lnSpc>
                          <a:spcPct val="120000"/>
                        </a:lnSpc>
                      </a:pPr>
                      <a:r>
                        <a:rPr lang="th-TH" sz="1150" b="1" spc="-90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(ณ</a:t>
                      </a:r>
                      <a:r>
                        <a:rPr lang="th-TH" sz="1150" b="1" spc="-90" baseline="0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วันที่ </a:t>
                      </a:r>
                      <a:r>
                        <a:rPr lang="th-TH" sz="1150" b="1" spc="-90" baseline="0" dirty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23 พ.ค. </a:t>
                      </a:r>
                      <a:r>
                        <a:rPr lang="th-TH" sz="1150" b="1" spc="-90" baseline="0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2566)</a:t>
                      </a:r>
                      <a:endParaRPr lang="th-TH" sz="1150" b="1" spc="-90" dirty="0">
                        <a:solidFill>
                          <a:schemeClr val="tx1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5DA">
                        <a:alpha val="8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150" b="1" i="0" u="none" strike="noStrike" spc="-30" baseline="0" dirty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12,810,094,761.58 บาท </a:t>
                      </a:r>
                      <a:endParaRPr lang="th-TH" sz="1150" b="1" i="0" u="none" strike="noStrike" spc="-30" baseline="0" dirty="0">
                        <a:solidFill>
                          <a:schemeClr val="tx1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5DA">
                        <a:alpha val="8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72314620"/>
                  </a:ext>
                </a:extLst>
              </a:tr>
              <a:tr h="1334291">
                <a:tc>
                  <a:txBody>
                    <a:bodyPr/>
                    <a:lstStyle/>
                    <a:p>
                      <a:pPr algn="ctr">
                        <a:lnSpc>
                          <a:spcPct val="120000"/>
                        </a:lnSpc>
                      </a:pPr>
                      <a:r>
                        <a:rPr lang="th-TH" sz="1150" b="1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ยอดหนี้คงเหลือ</a:t>
                      </a:r>
                    </a:p>
                    <a:p>
                      <a:pPr marL="0" marR="0" indent="0" algn="ctr" defTabSz="914400" rtl="0" eaLnBrk="1" fontAlgn="auto" latinLnBrk="0" hangingPunct="1">
                        <a:lnSpc>
                          <a:spcPct val="12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h-TH" sz="1150" b="1" spc="-90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(ณ</a:t>
                      </a:r>
                      <a:r>
                        <a:rPr lang="th-TH" sz="1150" b="1" spc="-90" baseline="0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วันที่ </a:t>
                      </a:r>
                      <a:r>
                        <a:rPr lang="th-TH" sz="1150" b="1" spc="-90" baseline="0" dirty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23 พ.ค. 2566)</a:t>
                      </a:r>
                      <a:endParaRPr lang="th-TH" sz="1150" b="1" spc="-90" dirty="0">
                        <a:solidFill>
                          <a:schemeClr val="tx1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6D2C4">
                        <a:alpha val="7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150" b="1" i="0" u="none" strike="noStrike" baseline="0" dirty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3,599,972,079.11 </a:t>
                      </a:r>
                      <a:r>
                        <a:rPr lang="th-TH" sz="115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บาท </a:t>
                      </a:r>
                      <a:endParaRPr lang="th-TH" sz="1150" b="1" i="0" u="none" strike="noStrike" dirty="0">
                        <a:solidFill>
                          <a:schemeClr val="tx1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6D2C4">
                        <a:alpha val="7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99252482"/>
                  </a:ext>
                </a:extLst>
              </a:tr>
            </a:tbl>
          </a:graphicData>
        </a:graphic>
      </p:graphicFrame>
      <p:cxnSp>
        <p:nvCxnSpPr>
          <p:cNvPr id="15" name="ตัวเชื่อมต่อตรง 37">
            <a:extLst>
              <a:ext uri="{FF2B5EF4-FFF2-40B4-BE49-F238E27FC236}">
                <a16:creationId xmlns:a16="http://schemas.microsoft.com/office/drawing/2014/main" id="{59F8F964-F519-2F08-7F1B-93D93C249E49}"/>
              </a:ext>
            </a:extLst>
          </p:cNvPr>
          <p:cNvCxnSpPr>
            <a:cxnSpLocks/>
          </p:cNvCxnSpPr>
          <p:nvPr/>
        </p:nvCxnSpPr>
        <p:spPr>
          <a:xfrm>
            <a:off x="5744811" y="4007210"/>
            <a:ext cx="0" cy="188209"/>
          </a:xfrm>
          <a:prstGeom prst="line">
            <a:avLst/>
          </a:prstGeom>
          <a:solidFill>
            <a:srgbClr val="92D050"/>
          </a:solidFill>
          <a:ln w="57150">
            <a:solidFill>
              <a:srgbClr val="002060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48" name="กลุ่ม 47">
            <a:extLst>
              <a:ext uri="{FF2B5EF4-FFF2-40B4-BE49-F238E27FC236}">
                <a16:creationId xmlns:a16="http://schemas.microsoft.com/office/drawing/2014/main" id="{E6EB328C-E784-00A8-5C46-1941F1F13D05}"/>
              </a:ext>
            </a:extLst>
          </p:cNvPr>
          <p:cNvGrpSpPr/>
          <p:nvPr/>
        </p:nvGrpSpPr>
        <p:grpSpPr>
          <a:xfrm>
            <a:off x="3632683" y="701714"/>
            <a:ext cx="6382980" cy="4538943"/>
            <a:chOff x="3618395" y="730751"/>
            <a:chExt cx="6382980" cy="4538943"/>
          </a:xfrm>
        </p:grpSpPr>
        <p:cxnSp>
          <p:nvCxnSpPr>
            <p:cNvPr id="45" name="ตัวเชื่อมต่อตรง 44">
              <a:extLst>
                <a:ext uri="{FF2B5EF4-FFF2-40B4-BE49-F238E27FC236}">
                  <a16:creationId xmlns:a16="http://schemas.microsoft.com/office/drawing/2014/main" id="{1A394A33-4E98-22B3-DD77-2DBCCFEE2DB2}"/>
                </a:ext>
              </a:extLst>
            </p:cNvPr>
            <p:cNvCxnSpPr/>
            <p:nvPr/>
          </p:nvCxnSpPr>
          <p:spPr>
            <a:xfrm flipH="1">
              <a:off x="6846292" y="1754593"/>
              <a:ext cx="1" cy="328148"/>
            </a:xfrm>
            <a:prstGeom prst="line">
              <a:avLst/>
            </a:prstGeom>
            <a:solidFill>
              <a:srgbClr val="92D050"/>
            </a:solidFill>
            <a:ln w="57150">
              <a:solidFill>
                <a:srgbClr val="002060"/>
              </a:solidFill>
              <a:prstDash val="soli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6" name="Group 5"/>
            <p:cNvGrpSpPr/>
            <p:nvPr/>
          </p:nvGrpSpPr>
          <p:grpSpPr>
            <a:xfrm>
              <a:off x="3637018" y="730751"/>
              <a:ext cx="6364357" cy="4538943"/>
              <a:chOff x="3470758" y="424047"/>
              <a:chExt cx="6364357" cy="4538943"/>
            </a:xfrm>
          </p:grpSpPr>
          <p:cxnSp>
            <p:nvCxnSpPr>
              <p:cNvPr id="23" name="ตัวเชื่อมต่อตรง 37"/>
              <p:cNvCxnSpPr>
                <a:cxnSpLocks/>
              </p:cNvCxnSpPr>
              <p:nvPr/>
            </p:nvCxnSpPr>
            <p:spPr>
              <a:xfrm>
                <a:off x="7851168" y="3729543"/>
                <a:ext cx="0" cy="159516"/>
              </a:xfrm>
              <a:prstGeom prst="line">
                <a:avLst/>
              </a:prstGeom>
              <a:solidFill>
                <a:srgbClr val="92D050"/>
              </a:solidFill>
              <a:ln w="57150">
                <a:solidFill>
                  <a:srgbClr val="002060"/>
                </a:solidFill>
                <a:prstDash val="soli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5" name="Group 4"/>
              <p:cNvGrpSpPr/>
              <p:nvPr/>
            </p:nvGrpSpPr>
            <p:grpSpPr>
              <a:xfrm>
                <a:off x="3470758" y="424047"/>
                <a:ext cx="6364357" cy="4538943"/>
                <a:chOff x="1775308" y="466816"/>
                <a:chExt cx="6364357" cy="4538943"/>
              </a:xfrm>
            </p:grpSpPr>
            <p:sp>
              <p:nvSpPr>
                <p:cNvPr id="36" name="สี่เหลี่ยมผืนผ้ามุมมน 29"/>
                <p:cNvSpPr/>
                <p:nvPr/>
              </p:nvSpPr>
              <p:spPr>
                <a:xfrm>
                  <a:off x="6192799" y="2506672"/>
                  <a:ext cx="1946866" cy="1040671"/>
                </a:xfrm>
                <a:prstGeom prst="roundRect">
                  <a:avLst/>
                </a:prstGeom>
                <a:solidFill>
                  <a:schemeClr val="accent1">
                    <a:lumMod val="20000"/>
                    <a:lumOff val="80000"/>
                    <a:alpha val="80000"/>
                  </a:schemeClr>
                </a:solidFill>
                <a:ln>
                  <a:noFill/>
                </a:ln>
                <a:effectLst>
                  <a:outerShdw blurRad="57785" dist="33020" dir="3180000" algn="ctr">
                    <a:srgbClr val="000000">
                      <a:alpha val="30000"/>
                    </a:srgbClr>
                  </a:outerShdw>
                </a:effectLst>
                <a:scene3d>
                  <a:camera prst="orthographicFront">
                    <a:rot lat="0" lon="0" rev="0"/>
                  </a:camera>
                  <a:lightRig rig="brightRoom" dir="t">
                    <a:rot lat="0" lon="0" rev="600000"/>
                  </a:lightRig>
                </a:scene3d>
                <a:sp3d prstMaterial="metal">
                  <a:bevelT w="38100" h="57150" prst="angle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>
                    <a:lnSpc>
                      <a:spcPct val="130000"/>
                    </a:lnSpc>
                  </a:pPr>
                  <a:r>
                    <a:rPr lang="th-TH" sz="1250" b="1" dirty="0">
                      <a:solidFill>
                        <a:schemeClr val="tx1"/>
                      </a:solidFill>
                      <a:effectLst>
                        <a:outerShdw blurRad="38100" dist="38100" dir="2700000" algn="tl">
                          <a:srgbClr val="000000">
                            <a:alpha val="43137"/>
                          </a:srgbClr>
                        </a:outerShdw>
                      </a:effectLst>
                      <a:latin typeface="Chulabhorn Likit Text" panose="00000500000000000000" pitchFamily="50" charset="-34"/>
                      <a:cs typeface="Chulabhorn Likit Text" panose="00000500000000000000" pitchFamily="50" charset="-34"/>
                    </a:rPr>
                    <a:t> </a:t>
                  </a:r>
                  <a:r>
                    <a:rPr lang="th-TH" sz="1250" b="1" dirty="0">
                      <a:solidFill>
                        <a:schemeClr val="tx1"/>
                      </a:solidFill>
                      <a:latin typeface="Chulabhorn Likit Text" panose="00000500000000000000" pitchFamily="50" charset="-34"/>
                      <a:cs typeface="Chulabhorn Likit Text" panose="00000500000000000000" pitchFamily="50" charset="-34"/>
                    </a:rPr>
                    <a:t>หนี้ดำเนินคดี</a:t>
                  </a:r>
                  <a:endParaRPr lang="en-US" sz="1250" b="1" dirty="0">
                    <a:solidFill>
                      <a:schemeClr val="tx1"/>
                    </a:solidFill>
                    <a:latin typeface="Chulabhorn Likit Text" panose="00000500000000000000" pitchFamily="50" charset="-34"/>
                    <a:cs typeface="Chulabhorn Likit Text" panose="00000500000000000000" pitchFamily="50" charset="-34"/>
                  </a:endParaRPr>
                </a:p>
                <a:p>
                  <a:pPr algn="ctr">
                    <a:lnSpc>
                      <a:spcPct val="130000"/>
                    </a:lnSpc>
                  </a:pPr>
                  <a:r>
                    <a:rPr lang="th-TH" sz="1250" b="1" dirty="0">
                      <a:solidFill>
                        <a:schemeClr val="tx1"/>
                      </a:solidFill>
                      <a:latin typeface="Chulabhorn Likit Text" panose="00000500000000000000" pitchFamily="50" charset="-34"/>
                      <a:cs typeface="Chulabhorn Likit Text" panose="00000500000000000000" pitchFamily="50" charset="-34"/>
                    </a:rPr>
                    <a:t>  </a:t>
                  </a:r>
                  <a:r>
                    <a:rPr lang="th-TH" sz="1250" b="1" dirty="0" smtClean="0">
                      <a:solidFill>
                        <a:schemeClr val="tx1"/>
                      </a:solidFill>
                      <a:latin typeface="Chulabhorn Likit Text" panose="00000500000000000000" pitchFamily="50" charset="-34"/>
                      <a:cs typeface="Chulabhorn Likit Text" panose="00000500000000000000" pitchFamily="50" charset="-34"/>
                    </a:rPr>
                    <a:t> 145,821,148.17 บาท</a:t>
                  </a:r>
                  <a:endParaRPr lang="en-GB" sz="1250" b="1" dirty="0">
                    <a:solidFill>
                      <a:schemeClr val="tx1"/>
                    </a:solidFill>
                    <a:latin typeface="Chulabhorn Likit Text" panose="00000500000000000000" pitchFamily="50" charset="-34"/>
                    <a:cs typeface="Chulabhorn Likit Text" panose="00000500000000000000" pitchFamily="50" charset="-34"/>
                  </a:endParaRPr>
                </a:p>
                <a:p>
                  <a:pPr algn="ctr">
                    <a:lnSpc>
                      <a:spcPct val="130000"/>
                    </a:lnSpc>
                  </a:pPr>
                  <a:r>
                    <a:rPr lang="th-TH" sz="1250" b="1" dirty="0">
                      <a:solidFill>
                        <a:schemeClr val="tx1"/>
                      </a:solidFill>
                      <a:latin typeface="Chulabhorn Likit Text" panose="00000500000000000000" pitchFamily="50" charset="-34"/>
                      <a:cs typeface="Chulabhorn Likit Text" panose="00000500000000000000" pitchFamily="50" charset="-34"/>
                    </a:rPr>
                    <a:t>(ร้อยละ </a:t>
                  </a:r>
                  <a:r>
                    <a:rPr lang="th-TH" sz="1250" b="1" dirty="0" smtClean="0">
                      <a:solidFill>
                        <a:schemeClr val="tx1"/>
                      </a:solidFill>
                      <a:latin typeface="Chulabhorn Likit Text" panose="00000500000000000000" pitchFamily="50" charset="-34"/>
                      <a:cs typeface="Chulabhorn Likit Text" panose="00000500000000000000" pitchFamily="50" charset="-34"/>
                    </a:rPr>
                    <a:t>3.22)</a:t>
                  </a:r>
                  <a:endParaRPr lang="en-US" sz="1250" b="1" dirty="0">
                    <a:solidFill>
                      <a:schemeClr val="tx1"/>
                    </a:solidFill>
                    <a:latin typeface="Chulabhorn Likit Text" panose="00000500000000000000" pitchFamily="50" charset="-34"/>
                    <a:cs typeface="Chulabhorn Likit Text" panose="00000500000000000000" pitchFamily="50" charset="-34"/>
                  </a:endParaRPr>
                </a:p>
              </p:txBody>
            </p:sp>
            <p:grpSp>
              <p:nvGrpSpPr>
                <p:cNvPr id="4" name="Group 3"/>
                <p:cNvGrpSpPr/>
                <p:nvPr/>
              </p:nvGrpSpPr>
              <p:grpSpPr>
                <a:xfrm>
                  <a:off x="1775308" y="466816"/>
                  <a:ext cx="5496065" cy="4538943"/>
                  <a:chOff x="1775308" y="466816"/>
                  <a:chExt cx="5496065" cy="4538943"/>
                </a:xfrm>
              </p:grpSpPr>
              <p:cxnSp>
                <p:nvCxnSpPr>
                  <p:cNvPr id="24" name="ตัวเชื่อมต่อตรง 23"/>
                  <p:cNvCxnSpPr>
                    <a:cxnSpLocks/>
                  </p:cNvCxnSpPr>
                  <p:nvPr/>
                </p:nvCxnSpPr>
                <p:spPr>
                  <a:xfrm>
                    <a:off x="4981407" y="3547343"/>
                    <a:ext cx="0" cy="253613"/>
                  </a:xfrm>
                  <a:prstGeom prst="line">
                    <a:avLst/>
                  </a:prstGeom>
                  <a:solidFill>
                    <a:srgbClr val="92D050"/>
                  </a:solidFill>
                  <a:ln w="57150">
                    <a:solidFill>
                      <a:srgbClr val="002060"/>
                    </a:solidFill>
                    <a:prstDash val="soli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27" name="กลุ่ม 26"/>
                  <p:cNvGrpSpPr/>
                  <p:nvPr/>
                </p:nvGrpSpPr>
                <p:grpSpPr>
                  <a:xfrm>
                    <a:off x="1775308" y="466816"/>
                    <a:ext cx="5496065" cy="4538943"/>
                    <a:chOff x="-104472" y="800240"/>
                    <a:chExt cx="9309299" cy="4556458"/>
                  </a:xfrm>
                  <a:solidFill>
                    <a:srgbClr val="92D050"/>
                  </a:solidFill>
                </p:grpSpPr>
                <p:cxnSp>
                  <p:nvCxnSpPr>
                    <p:cNvPr id="34" name="ตัวเชื่อมต่อตรง 33"/>
                    <p:cNvCxnSpPr>
                      <a:cxnSpLocks/>
                    </p:cNvCxnSpPr>
                    <p:nvPr/>
                  </p:nvCxnSpPr>
                  <p:spPr>
                    <a:xfrm>
                      <a:off x="2196527" y="2627293"/>
                      <a:ext cx="0" cy="210020"/>
                    </a:xfrm>
                    <a:prstGeom prst="line">
                      <a:avLst/>
                    </a:prstGeom>
                    <a:grpFill/>
                    <a:ln w="57150">
                      <a:solidFill>
                        <a:srgbClr val="002060"/>
                      </a:solidFill>
                      <a:prstDash val="solid"/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sp>
                  <p:nvSpPr>
                    <p:cNvPr id="29" name="สี่เหลี่ยมผืนผ้ามุมมน 28"/>
                    <p:cNvSpPr/>
                    <p:nvPr/>
                  </p:nvSpPr>
                  <p:spPr>
                    <a:xfrm>
                      <a:off x="-104472" y="2843688"/>
                      <a:ext cx="3447289" cy="1066809"/>
                    </a:xfrm>
                    <a:prstGeom prst="roundRect">
                      <a:avLst/>
                    </a:prstGeom>
                    <a:solidFill>
                      <a:srgbClr val="F6F4D2">
                        <a:alpha val="90000"/>
                      </a:srgbClr>
                    </a:solidFill>
                    <a:ln>
                      <a:noFill/>
                    </a:ln>
                    <a:effectLst>
                      <a:outerShdw blurRad="57785" dist="33020" dir="3180000" algn="ctr">
                        <a:srgbClr val="000000">
                          <a:alpha val="30000"/>
                        </a:srgbClr>
                      </a:outerShdw>
                    </a:effectLst>
                    <a:scene3d>
                      <a:camera prst="orthographicFront">
                        <a:rot lat="0" lon="0" rev="0"/>
                      </a:camera>
                      <a:lightRig rig="brightRoom" dir="t">
                        <a:rot lat="0" lon="0" rev="600000"/>
                      </a:lightRig>
                    </a:scene3d>
                    <a:sp3d prstMaterial="metal">
                      <a:bevelT w="38100" h="57150" prst="angle"/>
                    </a:sp3d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>
                        <a:lnSpc>
                          <a:spcPct val="130000"/>
                        </a:lnSpc>
                      </a:pPr>
                      <a:r>
                        <a:rPr lang="th-TH" sz="1250" b="1" dirty="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</a:t>
                      </a:r>
                      <a:r>
                        <a:rPr lang="th-TH" sz="1250" b="1" dirty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หนี้ยังไม่ถึงกำหนดชำระ</a:t>
                      </a:r>
                      <a:endParaRPr lang="en-US" sz="1250" b="1" dirty="0">
                        <a:solidFill>
                          <a:schemeClr val="tx1"/>
                        </a:solidFill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  <a:p>
                      <a:pPr algn="ctr">
                        <a:lnSpc>
                          <a:spcPct val="130000"/>
                        </a:lnSpc>
                      </a:pPr>
                      <a:r>
                        <a:rPr lang="th-TH" sz="1250" b="1" dirty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2,348,631,299.37 </a:t>
                      </a:r>
                      <a:r>
                        <a:rPr lang="th-TH" sz="1250" b="1" dirty="0" smtClean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บาท</a:t>
                      </a:r>
                      <a:endParaRPr lang="en-GB" sz="1250" b="1" dirty="0">
                        <a:solidFill>
                          <a:schemeClr val="tx1"/>
                        </a:solidFill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  <a:p>
                      <a:pPr algn="ctr">
                        <a:lnSpc>
                          <a:spcPct val="130000"/>
                        </a:lnSpc>
                      </a:pPr>
                      <a:r>
                        <a:rPr lang="th-TH" sz="1250" b="1" dirty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(ร้อยละ </a:t>
                      </a:r>
                      <a:r>
                        <a:rPr lang="en-US" sz="1250" b="1" dirty="0" smtClean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51.</a:t>
                      </a:r>
                      <a:r>
                        <a:rPr lang="th-TH" sz="1250" b="1" dirty="0" smtClean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80)</a:t>
                      </a:r>
                      <a:endParaRPr lang="th-TH" sz="1250" b="1" dirty="0">
                        <a:solidFill>
                          <a:schemeClr val="tx1"/>
                        </a:solidFill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p:txBody>
                </p:sp>
                <p:sp>
                  <p:nvSpPr>
                    <p:cNvPr id="30" name="สี่เหลี่ยมผืนผ้ามุมมน 29"/>
                    <p:cNvSpPr/>
                    <p:nvPr/>
                  </p:nvSpPr>
                  <p:spPr>
                    <a:xfrm>
                      <a:off x="3484610" y="2830124"/>
                      <a:ext cx="3710997" cy="1062530"/>
                    </a:xfrm>
                    <a:prstGeom prst="roundRect">
                      <a:avLst/>
                    </a:prstGeom>
                    <a:solidFill>
                      <a:srgbClr val="FFCDCE">
                        <a:alpha val="80000"/>
                      </a:srgbClr>
                    </a:solidFill>
                    <a:ln>
                      <a:noFill/>
                    </a:ln>
                    <a:effectLst>
                      <a:outerShdw blurRad="57785" dist="33020" dir="3180000" algn="ctr">
                        <a:srgbClr val="000000">
                          <a:alpha val="30000"/>
                        </a:srgbClr>
                      </a:outerShdw>
                    </a:effectLst>
                    <a:scene3d>
                      <a:camera prst="orthographicFront">
                        <a:rot lat="0" lon="0" rev="0"/>
                      </a:camera>
                      <a:lightRig rig="brightRoom" dir="t">
                        <a:rot lat="0" lon="0" rev="600000"/>
                      </a:lightRig>
                    </a:scene3d>
                    <a:sp3d prstMaterial="metal">
                      <a:bevelT w="38100" h="57150" prst="angle"/>
                    </a:sp3d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>
                        <a:lnSpc>
                          <a:spcPct val="130000"/>
                        </a:lnSpc>
                      </a:pPr>
                      <a:r>
                        <a:rPr lang="th-TH" sz="1250" b="1" dirty="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</a:t>
                      </a:r>
                      <a:r>
                        <a:rPr lang="th-TH" sz="1250" b="1" dirty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หนี้เกินกำหนดชำระ</a:t>
                      </a:r>
                      <a:endParaRPr lang="en-US" sz="1250" b="1" dirty="0">
                        <a:solidFill>
                          <a:schemeClr val="tx1"/>
                        </a:solidFill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  <a:p>
                      <a:pPr algn="ctr">
                        <a:lnSpc>
                          <a:spcPct val="130000"/>
                        </a:lnSpc>
                      </a:pPr>
                      <a:r>
                        <a:rPr lang="th-TH" sz="1250" b="1" dirty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 1,105,519,631.57 </a:t>
                      </a:r>
                      <a:r>
                        <a:rPr lang="th-TH" sz="1250" b="1" dirty="0" smtClean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บาท</a:t>
                      </a:r>
                      <a:endParaRPr lang="en-GB" sz="1250" b="1" dirty="0" smtClean="0">
                        <a:solidFill>
                          <a:schemeClr val="tx1"/>
                        </a:solidFill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  <a:p>
                      <a:pPr algn="ctr">
                        <a:lnSpc>
                          <a:spcPct val="130000"/>
                        </a:lnSpc>
                      </a:pPr>
                      <a:r>
                        <a:rPr lang="th-TH" sz="1250" b="1" spc="-50" dirty="0" smtClean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(คิดเป็นร้อยละ 24.39)</a:t>
                      </a:r>
                      <a:endParaRPr lang="en-US" sz="1250" b="1" dirty="0">
                        <a:solidFill>
                          <a:schemeClr val="tx1"/>
                        </a:solidFill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p:txBody>
                </p:sp>
                <p:sp>
                  <p:nvSpPr>
                    <p:cNvPr id="31" name="สี่เหลี่ยมผืนผ้ามุมมน 30"/>
                    <p:cNvSpPr/>
                    <p:nvPr/>
                  </p:nvSpPr>
                  <p:spPr>
                    <a:xfrm>
                      <a:off x="1539950" y="4289887"/>
                      <a:ext cx="3745638" cy="1066811"/>
                    </a:xfrm>
                    <a:prstGeom prst="roundRect">
                      <a:avLst/>
                    </a:prstGeom>
                    <a:solidFill>
                      <a:srgbClr val="F2E5FF"/>
                    </a:solidFill>
                    <a:ln w="38100">
                      <a:noFill/>
                    </a:ln>
                    <a:effectLst>
                      <a:outerShdw blurRad="57785" dist="33020" dir="3180000" algn="ctr">
                        <a:srgbClr val="000000">
                          <a:alpha val="30000"/>
                        </a:srgbClr>
                      </a:outerShdw>
                    </a:effectLst>
                    <a:scene3d>
                      <a:camera prst="orthographicFront">
                        <a:rot lat="0" lon="0" rev="0"/>
                      </a:camera>
                      <a:lightRig rig="brightRoom" dir="t">
                        <a:rot lat="0" lon="0" rev="600000"/>
                      </a:lightRig>
                    </a:scene3d>
                    <a:sp3d prstMaterial="metal">
                      <a:bevelT w="38100" h="57150" prst="angle"/>
                    </a:sp3d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r>
                        <a:rPr lang="th-TH" sz="1250" b="1" dirty="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</a:t>
                      </a:r>
                    </a:p>
                    <a:p>
                      <a:pPr algn="ctr"/>
                      <a:endParaRPr lang="th-TH" sz="1250" b="1" dirty="0">
                        <a:solidFill>
                          <a:schemeClr val="tx1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  <a:p>
                      <a:pPr algn="ctr"/>
                      <a:endParaRPr lang="th-TH" sz="1250" b="1" dirty="0">
                        <a:solidFill>
                          <a:schemeClr val="tx1"/>
                        </a:solidFill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  <a:p>
                      <a:pPr algn="ctr">
                        <a:lnSpc>
                          <a:spcPct val="120000"/>
                        </a:lnSpc>
                        <a:spcBef>
                          <a:spcPts val="400"/>
                        </a:spcBef>
                      </a:pPr>
                      <a:r>
                        <a:rPr lang="th-TH" sz="1250" b="1" dirty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หนี้กองทุนเดิม</a:t>
                      </a:r>
                    </a:p>
                    <a:p>
                      <a:pPr algn="ctr">
                        <a:lnSpc>
                          <a:spcPct val="120000"/>
                        </a:lnSpc>
                      </a:pPr>
                      <a:r>
                        <a:rPr lang="th-TH" sz="1250" b="1" dirty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378,947,349.50 </a:t>
                      </a:r>
                      <a:r>
                        <a:rPr lang="th-TH" sz="1250" b="1" dirty="0" smtClean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บาท</a:t>
                      </a:r>
                      <a:endParaRPr lang="en-GB" sz="1250" b="1" dirty="0">
                        <a:solidFill>
                          <a:schemeClr val="tx1"/>
                        </a:solidFill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  <a:p>
                      <a:pPr algn="ctr">
                        <a:lnSpc>
                          <a:spcPct val="120000"/>
                        </a:lnSpc>
                      </a:pPr>
                      <a:r>
                        <a:rPr lang="th-TH" sz="1250" b="1" dirty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(ร้อยละ </a:t>
                      </a:r>
                      <a:r>
                        <a:rPr lang="th-TH" sz="1250" b="1" dirty="0" smtClean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8.36)</a:t>
                      </a:r>
                      <a:endParaRPr lang="en-US" sz="1250" b="1" dirty="0">
                        <a:solidFill>
                          <a:schemeClr val="tx1"/>
                        </a:solidFill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  <a:p>
                      <a:pPr algn="ctr">
                        <a:lnSpc>
                          <a:spcPct val="150000"/>
                        </a:lnSpc>
                      </a:pPr>
                      <a:endParaRPr lang="en-US" sz="1250" b="1" dirty="0">
                        <a:solidFill>
                          <a:schemeClr val="tx1"/>
                        </a:solidFill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  <a:p>
                      <a:pPr algn="ctr"/>
                      <a:endParaRPr lang="en-US" sz="1250" b="1" dirty="0">
                        <a:solidFill>
                          <a:schemeClr val="tx1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  <a:p>
                      <a:pPr algn="ctr"/>
                      <a:endParaRPr lang="th-TH" sz="1250" b="1" dirty="0">
                        <a:solidFill>
                          <a:schemeClr val="tx1"/>
                        </a:solidFill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p:txBody>
                </p:sp>
                <p:sp>
                  <p:nvSpPr>
                    <p:cNvPr id="32" name="สี่เหลี่ยมผืนผ้ามุมมน 31"/>
                    <p:cNvSpPr/>
                    <p:nvPr/>
                  </p:nvSpPr>
                  <p:spPr>
                    <a:xfrm>
                      <a:off x="5639762" y="4278623"/>
                      <a:ext cx="3565065" cy="1066811"/>
                    </a:xfrm>
                    <a:prstGeom prst="roundRect">
                      <a:avLst/>
                    </a:prstGeom>
                    <a:solidFill>
                      <a:schemeClr val="accent5">
                        <a:lumMod val="20000"/>
                        <a:lumOff val="80000"/>
                      </a:schemeClr>
                    </a:solidFill>
                    <a:ln w="38100">
                      <a:noFill/>
                    </a:ln>
                    <a:effectLst>
                      <a:outerShdw blurRad="57785" dist="33020" dir="3180000" algn="ctr">
                        <a:srgbClr val="000000">
                          <a:alpha val="30000"/>
                        </a:srgbClr>
                      </a:outerShdw>
                    </a:effectLst>
                    <a:scene3d>
                      <a:camera prst="orthographicFront">
                        <a:rot lat="0" lon="0" rev="0"/>
                      </a:camera>
                      <a:lightRig rig="brightRoom" dir="t">
                        <a:rot lat="0" lon="0" rev="600000"/>
                      </a:lightRig>
                    </a:scene3d>
                    <a:sp3d prstMaterial="metal">
                      <a:bevelT w="38100" h="57150" prst="angle"/>
                    </a:sp3d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r>
                        <a:rPr lang="th-TH" sz="1250" b="1" dirty="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</a:t>
                      </a:r>
                    </a:p>
                    <a:p>
                      <a:pPr algn="ctr">
                        <a:lnSpc>
                          <a:spcPct val="120000"/>
                        </a:lnSpc>
                      </a:pPr>
                      <a:r>
                        <a:rPr lang="th-TH" sz="1250" b="1" dirty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หนี้กองทุนใหม่     </a:t>
                      </a:r>
                      <a:r>
                        <a:rPr lang="th-TH" sz="1250" b="1" dirty="0" smtClean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726,572,282.07 บาท</a:t>
                      </a:r>
                      <a:endParaRPr lang="en-GB" sz="1250" b="1" dirty="0">
                        <a:solidFill>
                          <a:schemeClr val="tx1"/>
                        </a:solidFill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  <a:p>
                      <a:pPr algn="ctr">
                        <a:lnSpc>
                          <a:spcPct val="120000"/>
                        </a:lnSpc>
                      </a:pPr>
                      <a:r>
                        <a:rPr lang="th-TH" sz="1250" b="1" dirty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(ร้อยละ </a:t>
                      </a:r>
                      <a:r>
                        <a:rPr lang="en-US" sz="1250" b="1" dirty="0" smtClean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16.03</a:t>
                      </a:r>
                      <a:r>
                        <a:rPr lang="th-TH" sz="1250" b="1" dirty="0" smtClean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)</a:t>
                      </a:r>
                      <a:endParaRPr lang="en-US" sz="1250" b="1" dirty="0">
                        <a:solidFill>
                          <a:schemeClr val="tx1"/>
                        </a:solidFill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  <a:p>
                      <a:pPr algn="ctr"/>
                      <a:endParaRPr lang="th-TH" sz="1250" b="1" dirty="0">
                        <a:solidFill>
                          <a:schemeClr val="tx1"/>
                        </a:solidFill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p:txBody>
                </p:sp>
                <p:sp>
                  <p:nvSpPr>
                    <p:cNvPr id="28" name="สี่เหลี่ยมผืนผ้ามุมมน 27"/>
                    <p:cNvSpPr/>
                    <p:nvPr/>
                  </p:nvSpPr>
                  <p:spPr>
                    <a:xfrm>
                      <a:off x="3537201" y="800240"/>
                      <a:ext cx="3465132" cy="1048279"/>
                    </a:xfrm>
                    <a:prstGeom prst="roundRect">
                      <a:avLst/>
                    </a:prstGeom>
                    <a:solidFill>
                      <a:srgbClr val="FFFFD5"/>
                    </a:solidFill>
                    <a:ln>
                      <a:noFill/>
                    </a:ln>
                    <a:effectLst>
                      <a:outerShdw blurRad="57785" dist="33020" dir="3180000" algn="ctr">
                        <a:srgbClr val="000000">
                          <a:alpha val="30000"/>
                        </a:srgbClr>
                      </a:outerShdw>
                    </a:effectLst>
                    <a:scene3d>
                      <a:camera prst="orthographicFront">
                        <a:rot lat="0" lon="0" rev="0"/>
                      </a:camera>
                      <a:lightRig rig="brightRoom" dir="t">
                        <a:rot lat="0" lon="0" rev="600000"/>
                      </a:lightRig>
                    </a:scene3d>
                    <a:sp3d prstMaterial="metal">
                      <a:bevelT w="38100" h="57150" prst="angle"/>
                    </a:sp3d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r>
                        <a:rPr lang="th-TH" sz="1250" b="1" dirty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</a:t>
                      </a:r>
                    </a:p>
                    <a:p>
                      <a:pPr algn="ctr">
                        <a:lnSpc>
                          <a:spcPct val="130000"/>
                        </a:lnSpc>
                      </a:pPr>
                      <a:r>
                        <a:rPr lang="th-TH" sz="1250" b="1" dirty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ยอดลูกหนี้คงเหลือ</a:t>
                      </a:r>
                      <a:endParaRPr lang="en-US" sz="1250" b="1" dirty="0">
                        <a:solidFill>
                          <a:schemeClr val="tx1"/>
                        </a:solidFill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  <a:p>
                      <a:pPr algn="ctr">
                        <a:lnSpc>
                          <a:spcPct val="130000"/>
                        </a:lnSpc>
                      </a:pPr>
                      <a:r>
                        <a:rPr lang="th-TH" sz="1250" b="1" dirty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(ณ วันที่ 1 ต.ค. 65)</a:t>
                      </a:r>
                      <a:endParaRPr lang="en-US" sz="1250" b="1" dirty="0">
                        <a:solidFill>
                          <a:schemeClr val="tx1"/>
                        </a:solidFill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  <a:p>
                      <a:pPr algn="ctr">
                        <a:lnSpc>
                          <a:spcPct val="130000"/>
                        </a:lnSpc>
                      </a:pPr>
                      <a:r>
                        <a:rPr lang="th-TH" sz="1250" b="1" dirty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</a:t>
                      </a:r>
                      <a:r>
                        <a:rPr lang="th-TH" sz="1250" b="1" dirty="0" smtClean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4,533,286,233.35 บาท</a:t>
                      </a:r>
                      <a:endParaRPr lang="en-GB" sz="1250" b="1" dirty="0">
                        <a:solidFill>
                          <a:schemeClr val="tx1"/>
                        </a:solidFill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  <a:p>
                      <a:pPr algn="ctr">
                        <a:lnSpc>
                          <a:spcPct val="130000"/>
                        </a:lnSpc>
                      </a:pPr>
                      <a:endParaRPr lang="th-TH" sz="1250" dirty="0">
                        <a:solidFill>
                          <a:schemeClr val="tx1"/>
                        </a:solidFill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p:txBody>
                </p:sp>
                <p:cxnSp>
                  <p:nvCxnSpPr>
                    <p:cNvPr id="33" name="ตัวเชื่อมต่อตรง 32"/>
                    <p:cNvCxnSpPr>
                      <a:cxnSpLocks/>
                    </p:cNvCxnSpPr>
                    <p:nvPr/>
                  </p:nvCxnSpPr>
                  <p:spPr>
                    <a:xfrm>
                      <a:off x="2171352" y="2655753"/>
                      <a:ext cx="7033475" cy="21946"/>
                    </a:xfrm>
                    <a:prstGeom prst="line">
                      <a:avLst/>
                    </a:prstGeom>
                    <a:grpFill/>
                    <a:ln w="57150">
                      <a:solidFill>
                        <a:srgbClr val="002060"/>
                      </a:solidFill>
                      <a:prstDash val="solid"/>
                    </a:ln>
                  </p:spPr>
                  <p:style>
                    <a:lnRef idx="1">
                      <a:schemeClr val="dk1"/>
                    </a:lnRef>
                    <a:fillRef idx="0">
                      <a:schemeClr val="dk1"/>
                    </a:fillRef>
                    <a:effectRef idx="0">
                      <a:schemeClr val="dk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7" name="ตัวเชื่อมต่อตรง 36"/>
                    <p:cNvCxnSpPr>
                      <a:cxnSpLocks/>
                    </p:cNvCxnSpPr>
                    <p:nvPr/>
                  </p:nvCxnSpPr>
                  <p:spPr>
                    <a:xfrm>
                      <a:off x="3390766" y="4141730"/>
                      <a:ext cx="3972378" cy="0"/>
                    </a:xfrm>
                    <a:prstGeom prst="line">
                      <a:avLst/>
                    </a:prstGeom>
                    <a:grpFill/>
                    <a:ln w="57150">
                      <a:solidFill>
                        <a:srgbClr val="002060"/>
                      </a:solidFill>
                      <a:prstDash val="solid"/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</p:grpSp>
        </p:grpSp>
        <p:cxnSp>
          <p:nvCxnSpPr>
            <p:cNvPr id="46" name="ตัวเชื่อมต่อตรง 45">
              <a:extLst>
                <a:ext uri="{FF2B5EF4-FFF2-40B4-BE49-F238E27FC236}">
                  <a16:creationId xmlns:a16="http://schemas.microsoft.com/office/drawing/2014/main" id="{C5330703-FA2F-7287-807D-ECD005952CBB}"/>
                </a:ext>
              </a:extLst>
            </p:cNvPr>
            <p:cNvCxnSpPr>
              <a:cxnSpLocks/>
            </p:cNvCxnSpPr>
            <p:nvPr/>
          </p:nvCxnSpPr>
          <p:spPr>
            <a:xfrm>
              <a:off x="5662266" y="2045439"/>
              <a:ext cx="2295238" cy="16572"/>
            </a:xfrm>
            <a:prstGeom prst="line">
              <a:avLst/>
            </a:prstGeom>
            <a:solidFill>
              <a:srgbClr val="92D050"/>
            </a:solidFill>
            <a:ln w="57150">
              <a:solidFill>
                <a:srgbClr val="002060"/>
              </a:solidFill>
              <a:prstDash val="solid"/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sp>
          <p:nvSpPr>
            <p:cNvPr id="2" name="สี่เหลี่ยมผืนผ้ามุมมน 27">
              <a:extLst>
                <a:ext uri="{FF2B5EF4-FFF2-40B4-BE49-F238E27FC236}">
                  <a16:creationId xmlns:a16="http://schemas.microsoft.com/office/drawing/2014/main" id="{7383D712-2CD8-D5D3-7918-1941D64EC3D8}"/>
                </a:ext>
              </a:extLst>
            </p:cNvPr>
            <p:cNvSpPr/>
            <p:nvPr/>
          </p:nvSpPr>
          <p:spPr>
            <a:xfrm>
              <a:off x="3618395" y="1352348"/>
              <a:ext cx="2045760" cy="1135432"/>
            </a:xfrm>
            <a:prstGeom prst="roundRect">
              <a:avLst/>
            </a:prstGeom>
            <a:solidFill>
              <a:schemeClr val="accent2">
                <a:lumMod val="20000"/>
                <a:lumOff val="80000"/>
              </a:schemeClr>
            </a:solidFill>
            <a:ln>
              <a:noFill/>
            </a:ln>
            <a:effectLst>
              <a:outerShdw blurRad="57785" dist="33020" dir="3180000" algn="ctr">
                <a:srgbClr val="000000">
                  <a:alpha val="30000"/>
                </a:srgbClr>
              </a:outerShdw>
            </a:effectLst>
            <a:scene3d>
              <a:camera prst="orthographicFront">
                <a:rot lat="0" lon="0" rev="0"/>
              </a:camera>
              <a:lightRig rig="brightRoom" dir="t">
                <a:rot lat="0" lon="0" rev="600000"/>
              </a:lightRig>
            </a:scene3d>
            <a:sp3d prstMaterial="metal">
              <a:bevelT w="38100" h="57150" prst="angle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lnSpc>
                  <a:spcPct val="130000"/>
                </a:lnSpc>
              </a:pPr>
              <a:r>
                <a:rPr lang="th-TH" sz="1250" b="1" dirty="0">
                  <a:solidFill>
                    <a:schemeClr val="tx1"/>
                  </a:solidFill>
                  <a:latin typeface="Chulabhorn Likit Text" panose="00000500000000000000" pitchFamily="50" charset="-34"/>
                  <a:cs typeface="Chulabhorn Likit Text" panose="00000500000000000000" pitchFamily="50" charset="-34"/>
                </a:rPr>
                <a:t> เงินรับชำระคืน</a:t>
              </a:r>
              <a:br>
                <a:rPr lang="th-TH" sz="1250" b="1" dirty="0">
                  <a:solidFill>
                    <a:schemeClr val="tx1"/>
                  </a:solidFill>
                  <a:latin typeface="Chulabhorn Likit Text" panose="00000500000000000000" pitchFamily="50" charset="-34"/>
                  <a:cs typeface="Chulabhorn Likit Text" panose="00000500000000000000" pitchFamily="50" charset="-34"/>
                </a:rPr>
              </a:br>
              <a:r>
                <a:rPr lang="th-TH" sz="1250" b="1" dirty="0">
                  <a:solidFill>
                    <a:schemeClr val="tx1"/>
                  </a:solidFill>
                  <a:latin typeface="Chulabhorn Likit Text" panose="00000500000000000000" pitchFamily="50" charset="-34"/>
                  <a:cs typeface="Chulabhorn Likit Text" panose="00000500000000000000" pitchFamily="50" charset="-34"/>
                </a:rPr>
                <a:t>ในปีบัญชี 2566</a:t>
              </a:r>
              <a:endParaRPr lang="en-US" sz="1250" b="1" dirty="0">
                <a:solidFill>
                  <a:schemeClr val="tx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endParaRPr>
            </a:p>
            <a:p>
              <a:pPr algn="ctr">
                <a:lnSpc>
                  <a:spcPct val="130000"/>
                </a:lnSpc>
              </a:pPr>
              <a:r>
                <a:rPr lang="th-TH" sz="1250" b="1" dirty="0" smtClean="0">
                  <a:solidFill>
                    <a:schemeClr val="tx1"/>
                  </a:solidFill>
                  <a:latin typeface="Chulabhorn Likit Text" panose="00000500000000000000" pitchFamily="50" charset="-34"/>
                  <a:cs typeface="Chulabhorn Likit Text" panose="00000500000000000000" pitchFamily="50" charset="-34"/>
                </a:rPr>
                <a:t>933,314,154.24 บาท</a:t>
              </a:r>
              <a:endParaRPr lang="en-GB" sz="1250" b="1" dirty="0">
                <a:solidFill>
                  <a:schemeClr val="tx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endParaRPr>
            </a:p>
            <a:p>
              <a:pPr algn="ctr">
                <a:lnSpc>
                  <a:spcPct val="130000"/>
                </a:lnSpc>
              </a:pPr>
              <a:r>
                <a:rPr lang="th-TH" sz="1250" b="1" dirty="0">
                  <a:solidFill>
                    <a:schemeClr val="tx1"/>
                  </a:solidFill>
                  <a:latin typeface="Chulabhorn Likit Text" panose="00000500000000000000" pitchFamily="50" charset="-34"/>
                  <a:cs typeface="Chulabhorn Likit Text" panose="00000500000000000000" pitchFamily="50" charset="-34"/>
                </a:rPr>
                <a:t>ร้อยละ </a:t>
              </a:r>
              <a:r>
                <a:rPr lang="th-TH" sz="1250" b="1" dirty="0" smtClean="0">
                  <a:solidFill>
                    <a:schemeClr val="tx1"/>
                  </a:solidFill>
                  <a:latin typeface="Chulabhorn Likit Text" panose="00000500000000000000" pitchFamily="50" charset="-34"/>
                  <a:cs typeface="Chulabhorn Likit Text" panose="00000500000000000000" pitchFamily="50" charset="-34"/>
                </a:rPr>
                <a:t>20.59</a:t>
              </a:r>
              <a:endParaRPr lang="th-TH" sz="1250" dirty="0">
                <a:solidFill>
                  <a:schemeClr val="tx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endParaRPr>
            </a:p>
          </p:txBody>
        </p:sp>
        <p:sp>
          <p:nvSpPr>
            <p:cNvPr id="3" name="สี่เหลี่ยมผืนผ้ามุมมน 27">
              <a:extLst>
                <a:ext uri="{FF2B5EF4-FFF2-40B4-BE49-F238E27FC236}">
                  <a16:creationId xmlns:a16="http://schemas.microsoft.com/office/drawing/2014/main" id="{64697FB7-E0A2-4C59-B2D6-0BD0EFA7383B}"/>
                </a:ext>
              </a:extLst>
            </p:cNvPr>
            <p:cNvSpPr/>
            <p:nvPr/>
          </p:nvSpPr>
          <p:spPr>
            <a:xfrm>
              <a:off x="7955615" y="1337662"/>
              <a:ext cx="2045760" cy="1044245"/>
            </a:xfrm>
            <a:prstGeom prst="roundRect">
              <a:avLst/>
            </a:prstGeom>
            <a:solidFill>
              <a:srgbClr val="EDDBC9"/>
            </a:solidFill>
            <a:ln>
              <a:noFill/>
            </a:ln>
            <a:effectLst>
              <a:outerShdw blurRad="57785" dist="33020" dir="3180000" algn="ctr">
                <a:srgbClr val="000000">
                  <a:alpha val="30000"/>
                </a:srgbClr>
              </a:outerShdw>
            </a:effectLst>
            <a:scene3d>
              <a:camera prst="orthographicFront">
                <a:rot lat="0" lon="0" rev="0"/>
              </a:camera>
              <a:lightRig rig="brightRoom" dir="t">
                <a:rot lat="0" lon="0" rev="600000"/>
              </a:lightRig>
            </a:scene3d>
            <a:sp3d prstMaterial="metal">
              <a:bevelT w="38100" h="57150" prst="angle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lnSpc>
                  <a:spcPct val="130000"/>
                </a:lnSpc>
              </a:pPr>
              <a:r>
                <a:rPr lang="th-TH" sz="1250" b="1" dirty="0">
                  <a:solidFill>
                    <a:schemeClr val="tx1"/>
                  </a:solidFill>
                  <a:latin typeface="Chulabhorn Likit Text" panose="00000500000000000000" pitchFamily="50" charset="-34"/>
                  <a:cs typeface="Chulabhorn Likit Text" panose="00000500000000000000" pitchFamily="50" charset="-34"/>
                </a:rPr>
                <a:t> </a:t>
              </a:r>
            </a:p>
            <a:p>
              <a:pPr algn="ctr">
                <a:lnSpc>
                  <a:spcPct val="130000"/>
                </a:lnSpc>
              </a:pPr>
              <a:r>
                <a:rPr lang="th-TH" sz="1250" b="1" dirty="0">
                  <a:solidFill>
                    <a:schemeClr val="tx1"/>
                  </a:solidFill>
                  <a:latin typeface="Chulabhorn Likit Text" panose="00000500000000000000" pitchFamily="50" charset="-34"/>
                  <a:cs typeface="Chulabhorn Likit Text" panose="00000500000000000000" pitchFamily="50" charset="-34"/>
                </a:rPr>
                <a:t>ยอดลูกหนี้คงเหลือ</a:t>
              </a:r>
              <a:endParaRPr lang="en-US" sz="1250" b="1" dirty="0">
                <a:solidFill>
                  <a:schemeClr val="tx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endParaRPr>
            </a:p>
            <a:p>
              <a:pPr algn="ctr">
                <a:lnSpc>
                  <a:spcPct val="130000"/>
                </a:lnSpc>
              </a:pPr>
              <a:r>
                <a:rPr lang="th-TH" sz="1250" b="1" dirty="0">
                  <a:solidFill>
                    <a:schemeClr val="tx1"/>
                  </a:solidFill>
                  <a:latin typeface="Chulabhorn Likit Text" panose="00000500000000000000" pitchFamily="50" charset="-34"/>
                  <a:cs typeface="Chulabhorn Likit Text" panose="00000500000000000000" pitchFamily="50" charset="-34"/>
                </a:rPr>
                <a:t>(ณ วันที่ </a:t>
              </a:r>
              <a:r>
                <a:rPr lang="th-TH" sz="1250" b="1" dirty="0" smtClean="0">
                  <a:solidFill>
                    <a:schemeClr val="tx1"/>
                  </a:solidFill>
                  <a:latin typeface="Chulabhorn Likit Text" panose="00000500000000000000" pitchFamily="50" charset="-34"/>
                  <a:cs typeface="Chulabhorn Likit Text" panose="00000500000000000000" pitchFamily="50" charset="-34"/>
                </a:rPr>
                <a:t>23 พ.ค. </a:t>
              </a:r>
              <a:r>
                <a:rPr lang="th-TH" sz="1250" b="1" dirty="0">
                  <a:solidFill>
                    <a:schemeClr val="tx1"/>
                  </a:solidFill>
                  <a:latin typeface="Chulabhorn Likit Text" panose="00000500000000000000" pitchFamily="50" charset="-34"/>
                  <a:cs typeface="Chulabhorn Likit Text" panose="00000500000000000000" pitchFamily="50" charset="-34"/>
                </a:rPr>
                <a:t>66)</a:t>
              </a:r>
              <a:endParaRPr lang="en-US" sz="1250" b="1" dirty="0">
                <a:solidFill>
                  <a:schemeClr val="tx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endParaRPr>
            </a:p>
            <a:p>
              <a:pPr algn="ctr">
                <a:lnSpc>
                  <a:spcPct val="130000"/>
                </a:lnSpc>
              </a:pPr>
              <a:r>
                <a:rPr lang="th-TH" sz="1250" b="1" dirty="0">
                  <a:solidFill>
                    <a:schemeClr val="tx1"/>
                  </a:solidFill>
                  <a:latin typeface="Chulabhorn Likit Text" panose="00000500000000000000" pitchFamily="50" charset="-34"/>
                  <a:cs typeface="Chulabhorn Likit Text" panose="00000500000000000000" pitchFamily="50" charset="-34"/>
                </a:rPr>
                <a:t>  </a:t>
              </a:r>
              <a:r>
                <a:rPr lang="th-TH" sz="1250" b="1" spc="-20" dirty="0">
                  <a:solidFill>
                    <a:schemeClr val="tx1"/>
                  </a:solidFill>
                  <a:latin typeface="Chulabhorn Likit Text" panose="00000500000000000000" pitchFamily="50" charset="-34"/>
                  <a:cs typeface="Chulabhorn Likit Text" panose="00000500000000000000" pitchFamily="50" charset="-34"/>
                </a:rPr>
                <a:t> 3,599,972,079.11 </a:t>
              </a:r>
              <a:r>
                <a:rPr lang="th-TH" sz="1250" b="1" spc="-20" dirty="0" smtClean="0">
                  <a:solidFill>
                    <a:schemeClr val="tx1"/>
                  </a:solidFill>
                  <a:latin typeface="Chulabhorn Likit Text" panose="00000500000000000000" pitchFamily="50" charset="-34"/>
                  <a:cs typeface="Chulabhorn Likit Text" panose="00000500000000000000" pitchFamily="50" charset="-34"/>
                </a:rPr>
                <a:t>บาท</a:t>
              </a:r>
              <a:br>
                <a:rPr lang="th-TH" sz="1250" b="1" spc="-20" dirty="0" smtClean="0">
                  <a:solidFill>
                    <a:schemeClr val="tx1"/>
                  </a:solidFill>
                  <a:latin typeface="Chulabhorn Likit Text" panose="00000500000000000000" pitchFamily="50" charset="-34"/>
                  <a:cs typeface="Chulabhorn Likit Text" panose="00000500000000000000" pitchFamily="50" charset="-34"/>
                </a:rPr>
              </a:br>
              <a:r>
                <a:rPr lang="th-TH" sz="1250" b="1" spc="-20" dirty="0" smtClean="0">
                  <a:solidFill>
                    <a:schemeClr val="tx1"/>
                  </a:solidFill>
                  <a:latin typeface="Chulabhorn Likit Text" panose="00000500000000000000" pitchFamily="50" charset="-34"/>
                  <a:cs typeface="Chulabhorn Likit Text" panose="00000500000000000000" pitchFamily="50" charset="-34"/>
                </a:rPr>
                <a:t>(ร้อยละ 79.41)</a:t>
              </a:r>
              <a:endParaRPr lang="en-GB" sz="1250" b="1" spc="-20" dirty="0">
                <a:solidFill>
                  <a:schemeClr val="tx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endParaRPr>
            </a:p>
            <a:p>
              <a:pPr algn="ctr">
                <a:lnSpc>
                  <a:spcPct val="130000"/>
                </a:lnSpc>
              </a:pPr>
              <a:endParaRPr lang="th-TH" sz="1250" dirty="0">
                <a:solidFill>
                  <a:schemeClr val="tx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endParaRPr>
            </a:p>
          </p:txBody>
        </p:sp>
      </p:grpSp>
      <p:cxnSp>
        <p:nvCxnSpPr>
          <p:cNvPr id="35" name="ตัวเชื่อมต่อตรง 23"/>
          <p:cNvCxnSpPr>
            <a:cxnSpLocks/>
          </p:cNvCxnSpPr>
          <p:nvPr/>
        </p:nvCxnSpPr>
        <p:spPr>
          <a:xfrm>
            <a:off x="6857405" y="2571956"/>
            <a:ext cx="0" cy="149810"/>
          </a:xfrm>
          <a:prstGeom prst="line">
            <a:avLst/>
          </a:prstGeom>
          <a:solidFill>
            <a:srgbClr val="92D050"/>
          </a:solidFill>
          <a:ln w="57150">
            <a:solidFill>
              <a:srgbClr val="002060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6669162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8" name="ตาราง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116292466"/>
              </p:ext>
            </p:extLst>
          </p:nvPr>
        </p:nvGraphicFramePr>
        <p:xfrm>
          <a:off x="76201" y="1046601"/>
          <a:ext cx="9996238" cy="3966894"/>
        </p:xfrm>
        <a:graphic>
          <a:graphicData uri="http://schemas.openxmlformats.org/drawingml/2006/table">
            <a:tbl>
              <a:tblPr/>
              <a:tblGrid>
                <a:gridCol w="894098">
                  <a:extLst>
                    <a:ext uri="{9D8B030D-6E8A-4147-A177-3AD203B41FA5}">
                      <a16:colId xmlns:a16="http://schemas.microsoft.com/office/drawing/2014/main" val="3125126047"/>
                    </a:ext>
                  </a:extLst>
                </a:gridCol>
                <a:gridCol w="1084668">
                  <a:extLst>
                    <a:ext uri="{9D8B030D-6E8A-4147-A177-3AD203B41FA5}">
                      <a16:colId xmlns:a16="http://schemas.microsoft.com/office/drawing/2014/main" val="1418771933"/>
                    </a:ext>
                  </a:extLst>
                </a:gridCol>
                <a:gridCol w="487080">
                  <a:extLst>
                    <a:ext uri="{9D8B030D-6E8A-4147-A177-3AD203B41FA5}">
                      <a16:colId xmlns:a16="http://schemas.microsoft.com/office/drawing/2014/main" val="2057177651"/>
                    </a:ext>
                  </a:extLst>
                </a:gridCol>
                <a:gridCol w="1079217">
                  <a:extLst>
                    <a:ext uri="{9D8B030D-6E8A-4147-A177-3AD203B41FA5}">
                      <a16:colId xmlns:a16="http://schemas.microsoft.com/office/drawing/2014/main" val="957574008"/>
                    </a:ext>
                  </a:extLst>
                </a:gridCol>
                <a:gridCol w="1195959">
                  <a:extLst>
                    <a:ext uri="{9D8B030D-6E8A-4147-A177-3AD203B41FA5}">
                      <a16:colId xmlns:a16="http://schemas.microsoft.com/office/drawing/2014/main" val="1312961181"/>
                    </a:ext>
                  </a:extLst>
                </a:gridCol>
                <a:gridCol w="489010">
                  <a:extLst>
                    <a:ext uri="{9D8B030D-6E8A-4147-A177-3AD203B41FA5}">
                      <a16:colId xmlns:a16="http://schemas.microsoft.com/office/drawing/2014/main" val="4118119843"/>
                    </a:ext>
                  </a:extLst>
                </a:gridCol>
                <a:gridCol w="989393">
                  <a:extLst>
                    <a:ext uri="{9D8B030D-6E8A-4147-A177-3AD203B41FA5}">
                      <a16:colId xmlns:a16="http://schemas.microsoft.com/office/drawing/2014/main" val="3522815322"/>
                    </a:ext>
                  </a:extLst>
                </a:gridCol>
                <a:gridCol w="1038624">
                  <a:extLst>
                    <a:ext uri="{9D8B030D-6E8A-4147-A177-3AD203B41FA5}">
                      <a16:colId xmlns:a16="http://schemas.microsoft.com/office/drawing/2014/main" val="3943140953"/>
                    </a:ext>
                  </a:extLst>
                </a:gridCol>
                <a:gridCol w="997024">
                  <a:extLst>
                    <a:ext uri="{9D8B030D-6E8A-4147-A177-3AD203B41FA5}">
                      <a16:colId xmlns:a16="http://schemas.microsoft.com/office/drawing/2014/main" val="3158303927"/>
                    </a:ext>
                  </a:extLst>
                </a:gridCol>
                <a:gridCol w="1059911">
                  <a:extLst>
                    <a:ext uri="{9D8B030D-6E8A-4147-A177-3AD203B41FA5}">
                      <a16:colId xmlns:a16="http://schemas.microsoft.com/office/drawing/2014/main" val="3184049775"/>
                    </a:ext>
                  </a:extLst>
                </a:gridCol>
                <a:gridCol w="681254">
                  <a:extLst>
                    <a:ext uri="{9D8B030D-6E8A-4147-A177-3AD203B41FA5}">
                      <a16:colId xmlns:a16="http://schemas.microsoft.com/office/drawing/2014/main" val="410671966"/>
                    </a:ext>
                  </a:extLst>
                </a:gridCol>
              </a:tblGrid>
              <a:tr h="209745">
                <a:tc gridSpan="11">
                  <a:txBody>
                    <a:bodyPr/>
                    <a:lstStyle/>
                    <a:p>
                      <a:pPr algn="r" fontAlgn="ctr"/>
                      <a:r>
                        <a:rPr lang="th-TH" sz="1200" b="1" i="0" u="none" strike="noStrike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ข้อมูล ณ วันที่ </a:t>
                      </a:r>
                      <a:r>
                        <a:rPr lang="th-TH" sz="12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23</a:t>
                      </a:r>
                      <a:r>
                        <a:rPr lang="th-TH" sz="1200" b="1" i="0" u="none" strike="noStrike" baseline="0" dirty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พ.ค.</a:t>
                      </a:r>
                      <a:r>
                        <a:rPr lang="th-TH" sz="12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</a:t>
                      </a:r>
                      <a:r>
                        <a:rPr lang="th-TH" sz="1200" b="1" i="0" u="none" strike="noStrike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2566</a:t>
                      </a:r>
                    </a:p>
                  </a:txBody>
                  <a:tcPr marL="6999" marR="6999" marT="699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184168580"/>
                  </a:ext>
                </a:extLst>
              </a:tr>
              <a:tr h="250802">
                <a:tc rowSpan="2">
                  <a:txBody>
                    <a:bodyPr/>
                    <a:lstStyle/>
                    <a:p>
                      <a:pPr algn="ctr" fontAlgn="ctr">
                        <a:lnSpc>
                          <a:spcPct val="150000"/>
                        </a:lnSpc>
                      </a:pPr>
                      <a:r>
                        <a:rPr lang="th-TH" sz="1200" b="1" i="0" u="none" strike="noStrike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ปีบัญชี</a:t>
                      </a:r>
                      <a:endParaRPr lang="th-TH" sz="1200" b="1" i="0" u="none" strike="noStrike" dirty="0">
                        <a:solidFill>
                          <a:schemeClr val="tx1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6999" marR="6999" marT="699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0D6DF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th-TH" sz="1200" b="1" i="0" u="none" strike="noStrike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วงเงินกู้</a:t>
                      </a:r>
                      <a:endParaRPr lang="th-TH" sz="1200" b="1" i="0" u="none" strike="noStrike" dirty="0">
                        <a:solidFill>
                          <a:schemeClr val="tx1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6999" marR="6999" marT="699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1C9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fontAlgn="ctr"/>
                      <a:endParaRPr lang="th-TH" sz="1200" b="1" i="0" u="none" strike="noStrike" smtClean="0">
                        <a:solidFill>
                          <a:schemeClr val="tx1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  <a:p>
                      <a:pPr algn="ctr" fontAlgn="ctr"/>
                      <a:endParaRPr lang="th-TH" sz="1200" b="1" i="0" u="none" strike="noStrike" smtClean="0">
                        <a:solidFill>
                          <a:schemeClr val="tx1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  <a:p>
                      <a:pPr algn="ctr" fontAlgn="ctr"/>
                      <a:r>
                        <a:rPr lang="th-TH" sz="1200" b="1" i="0" u="none" strike="noStrike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ลูกหนี้คงเหลือ</a:t>
                      </a:r>
                    </a:p>
                    <a:p>
                      <a:pPr algn="ctr" fontAlgn="ctr"/>
                      <a:r>
                        <a:rPr lang="th-TH" sz="1200" b="1" i="0" u="none" strike="noStrike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 ต.ค. 65</a:t>
                      </a:r>
                      <a:endParaRPr lang="th-TH" sz="1200" b="1" i="0" u="none" strike="noStrike" dirty="0">
                        <a:solidFill>
                          <a:schemeClr val="tx1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6999" marR="6999" marT="699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D5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fontAlgn="ctr"/>
                      <a:endParaRPr lang="th-TH" sz="1200" b="1" i="0" u="none" strike="noStrike" smtClean="0">
                        <a:solidFill>
                          <a:schemeClr val="tx1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  <a:p>
                      <a:pPr algn="ctr" fontAlgn="ctr"/>
                      <a:r>
                        <a:rPr lang="th-TH" sz="1200" b="1" i="0" u="none" strike="noStrike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ชำระคืน</a:t>
                      </a:r>
                      <a:endParaRPr lang="th-TH" sz="1200" b="1" i="0" u="none" strike="noStrike" dirty="0">
                        <a:solidFill>
                          <a:schemeClr val="tx1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6999" marR="6999" marT="699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DD7DA"/>
                    </a:solidFill>
                  </a:tcPr>
                </a:tc>
                <a:tc gridSpan="5">
                  <a:txBody>
                    <a:bodyPr/>
                    <a:lstStyle/>
                    <a:p>
                      <a:pPr algn="ctr" fontAlgn="ctr"/>
                      <a:r>
                        <a:rPr lang="th-TH" sz="12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ลูกหนี้คงเหลือ 23 พ.ค. 66</a:t>
                      </a:r>
                      <a:endParaRPr lang="th-TH" sz="1200" b="1" i="0" u="none" strike="noStrike" dirty="0">
                        <a:solidFill>
                          <a:schemeClr val="tx1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6999" marR="6999" marT="699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7DEE8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fontAlgn="ctr">
                        <a:lnSpc>
                          <a:spcPct val="120000"/>
                        </a:lnSpc>
                      </a:pPr>
                      <a:r>
                        <a:rPr lang="th-TH" sz="1050" b="1" i="0" u="none" strike="noStrike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ร้อยละ</a:t>
                      </a:r>
                      <a:br>
                        <a:rPr lang="th-TH" sz="1050" b="1" i="0" u="none" strike="noStrike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</a:br>
                      <a:r>
                        <a:rPr lang="th-TH" sz="1050" b="1" i="0" u="none" strike="noStrike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ของหนี้เกิน</a:t>
                      </a:r>
                      <a:br>
                        <a:rPr lang="th-TH" sz="1050" b="1" i="0" u="none" strike="noStrike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</a:br>
                      <a:r>
                        <a:rPr lang="th-TH" sz="1050" b="1" i="0" u="none" strike="noStrike" spc="-50" baseline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กำหนดชำระ</a:t>
                      </a:r>
                      <a:br>
                        <a:rPr lang="th-TH" sz="1050" b="1" i="0" u="none" strike="noStrike" spc="-50" baseline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</a:br>
                      <a:r>
                        <a:rPr lang="th-TH" sz="1050" b="1" i="0" u="none" strike="noStrike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(ฐานจากลูกหนี้คงเหลือ ณ 1 ต.ค. 65)</a:t>
                      </a:r>
                      <a:endParaRPr lang="th-TH" sz="1050" b="1" i="0" u="none" strike="noStrike" dirty="0">
                        <a:solidFill>
                          <a:schemeClr val="tx1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6999" marR="6999" marT="699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0EFC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89166920"/>
                  </a:ext>
                </a:extLst>
              </a:tr>
              <a:tr h="1389500">
                <a:tc v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200" b="1" i="0" u="none" strike="noStrike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จำนวนเงิน</a:t>
                      </a:r>
                      <a:endParaRPr lang="th-TH" sz="1200" b="1" i="0" u="none" strike="noStrike" dirty="0">
                        <a:solidFill>
                          <a:schemeClr val="tx1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6999" marR="6999" marT="699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1C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200" b="1" i="0" u="none" strike="noStrike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สัญญา</a:t>
                      </a:r>
                      <a:endParaRPr lang="th-TH" sz="1200" b="1" i="0" u="none" strike="noStrike" dirty="0">
                        <a:solidFill>
                          <a:schemeClr val="tx1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6999" marR="6999" marT="699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1C9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200" b="1" i="0" u="none" strike="noStrike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สัญญา</a:t>
                      </a:r>
                      <a:endParaRPr lang="th-TH" sz="1200" b="1" i="0" u="none" strike="noStrike" dirty="0">
                        <a:solidFill>
                          <a:schemeClr val="tx1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6999" marR="6999" marT="699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5E3D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200" b="1" i="0" u="none" strike="noStrike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ลูกหนี้คงเหลือ</a:t>
                      </a:r>
                      <a:endParaRPr lang="th-TH" sz="1200" b="1" i="0" u="none" strike="noStrike" dirty="0">
                        <a:solidFill>
                          <a:schemeClr val="tx1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6999" marR="6999" marT="699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5E3D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200" b="1" i="0" u="none" strike="noStrike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หนี้ยังไม่ถึง</a:t>
                      </a:r>
                      <a:br>
                        <a:rPr lang="th-TH" sz="1200" b="1" i="0" u="none" strike="noStrike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</a:br>
                      <a:r>
                        <a:rPr lang="th-TH" sz="1200" b="1" i="0" u="none" strike="noStrike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กำหนดชำระ</a:t>
                      </a:r>
                      <a:endParaRPr lang="th-TH" sz="1200" b="1" i="0" u="none" strike="noStrike" dirty="0">
                        <a:solidFill>
                          <a:schemeClr val="tx1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6999" marR="6999" marT="699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200" b="1" i="0" u="none" strike="noStrike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ดำเนินคดี</a:t>
                      </a:r>
                      <a:endParaRPr lang="th-TH" sz="1200" b="1" i="0" u="none" strike="noStrike" dirty="0">
                        <a:solidFill>
                          <a:schemeClr val="tx1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6999" marR="6999" marT="699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6B8B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200" b="1" i="0" u="none" strike="noStrike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หนี้เกิน</a:t>
                      </a:r>
                      <a:br>
                        <a:rPr lang="th-TH" sz="1200" b="1" i="0" u="none" strike="noStrike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</a:br>
                      <a:r>
                        <a:rPr lang="th-TH" sz="1200" b="1" i="0" u="none" strike="noStrike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กำหนดชำระ</a:t>
                      </a:r>
                      <a:endParaRPr lang="th-TH" sz="1200" b="1" i="0" u="none" strike="noStrike" dirty="0">
                        <a:solidFill>
                          <a:schemeClr val="tx1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6999" marR="6999" marT="699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14110537"/>
                  </a:ext>
                </a:extLst>
              </a:tr>
              <a:tr h="587098"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0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กองทุนเก่า</a:t>
                      </a:r>
                      <a:br>
                        <a:rPr lang="th-TH" sz="10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</a:br>
                      <a:r>
                        <a:rPr lang="th-TH" sz="10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(2556 - 2559)</a:t>
                      </a:r>
                      <a:endParaRPr lang="th-TH" sz="100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AE4E9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th-TH" sz="1000" b="1" i="0" u="none" strike="noStrike" spc="-30" baseline="0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</a:t>
                      </a:r>
                      <a:r>
                        <a:rPr lang="th-TH" sz="1000" b="1" i="0" u="none" strike="noStrike" spc="-30" baseline="0" dirty="0" smtClean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7,777,613,430.69 </a:t>
                      </a:r>
                      <a:endParaRPr lang="th-TH" sz="1000" b="1" i="0" u="none" strike="noStrike" spc="-30" baseline="0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1E6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000" b="1" i="0" u="none" strike="noStrike" spc="-30" baseline="0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95,450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1E6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th-TH" sz="1000" b="1" i="0" u="none" strike="noStrike" spc="-30" baseline="0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959,903,129.98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D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th-TH" sz="1000" b="1" i="0" u="none" strike="noStrike" spc="-30" baseline="0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</a:t>
                      </a:r>
                      <a:r>
                        <a:rPr lang="th-TH" sz="1000" b="1" i="0" u="none" strike="noStrike" spc="-30" baseline="0" dirty="0" smtClean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6,893,029,896.63 </a:t>
                      </a:r>
                      <a:endParaRPr lang="th-TH" sz="1000" b="1" i="0" u="none" strike="noStrike" spc="-30" baseline="0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DE2E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000" b="1" i="0" u="none" strike="noStrike" spc="-30" baseline="0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13,333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CE9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th-TH" sz="1000" b="1" i="0" u="none" strike="noStrike" spc="-30" baseline="0" dirty="0" smtClean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884,583,534.06 </a:t>
                      </a:r>
                      <a:endParaRPr lang="th-TH" sz="1000" b="1" i="0" u="none" strike="noStrike" spc="-30" baseline="0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CE9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th-TH" sz="1000" b="1" i="0" u="none" strike="noStrike" spc="-30" baseline="0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</a:t>
                      </a:r>
                      <a:r>
                        <a:rPr lang="th-TH" sz="1000" b="1" i="0" u="none" strike="noStrike" spc="-30" baseline="0" dirty="0" smtClean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394,928,125.04 </a:t>
                      </a:r>
                      <a:endParaRPr lang="th-TH" sz="1000" b="1" i="0" u="none" strike="noStrike" spc="-30" baseline="0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th-TH" sz="1000" b="1" i="0" u="none" strike="noStrike" spc="-30" baseline="0" dirty="0" smtClean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110,708,059.52 </a:t>
                      </a:r>
                      <a:endParaRPr lang="th-TH" sz="1000" b="1" i="0" u="none" strike="noStrike" spc="-30" baseline="0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DCD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th-TH" sz="1000" b="1" i="0" u="none" strike="noStrike" spc="-30" baseline="0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</a:t>
                      </a:r>
                      <a:r>
                        <a:rPr lang="th-TH" sz="1000" b="1" i="0" u="none" strike="noStrike" spc="-30" baseline="0" dirty="0" smtClean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378,947,349.50 </a:t>
                      </a:r>
                      <a:endParaRPr lang="th-TH" sz="1000" b="1" i="0" u="none" strike="noStrike" spc="-30" baseline="0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CE6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000" b="1" i="0" u="none" strike="noStrike" spc="-30" baseline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8.36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30398776"/>
                  </a:ext>
                </a:extLst>
              </a:tr>
              <a:tr h="780262"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0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กองทุนใหม่</a:t>
                      </a:r>
                      <a:br>
                        <a:rPr lang="th-TH" sz="10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</a:br>
                      <a:r>
                        <a:rPr lang="th-TH" sz="10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(2560 - 2565)</a:t>
                      </a:r>
                      <a:endParaRPr lang="th-TH" sz="100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AE4E9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th-TH" sz="1000" b="1" i="0" u="none" strike="noStrike" spc="-30" baseline="0" dirty="0" smtClean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8,632,453,410.00 </a:t>
                      </a:r>
                      <a:endParaRPr lang="th-TH" sz="1000" b="1" i="0" u="none" strike="noStrike" spc="-30" baseline="0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1E6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000" b="1" i="0" u="none" strike="noStrike" spc="-30" baseline="0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66,905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1E6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th-TH" sz="1000" b="1" i="0" u="none" strike="noStrike" spc="-30" baseline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3,573,383,103.37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D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th-TH" sz="1000" b="1" i="0" u="none" strike="noStrike" spc="-30" baseline="0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</a:t>
                      </a:r>
                      <a:r>
                        <a:rPr lang="th-TH" sz="1000" b="1" i="0" u="none" strike="noStrike" spc="-30" baseline="0" dirty="0" smtClean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5,917,064,864.95 </a:t>
                      </a:r>
                      <a:endParaRPr lang="th-TH" sz="1000" b="1" i="0" u="none" strike="noStrike" spc="-30" baseline="0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DE2E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000" b="1" i="0" u="none" strike="noStrike" spc="-30" baseline="0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36,364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CE9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th-TH" sz="1000" b="1" i="0" u="none" strike="noStrike" spc="-70" baseline="0" dirty="0" smtClean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2,715,388,545.05 </a:t>
                      </a:r>
                      <a:endParaRPr lang="th-TH" sz="1000" b="1" i="0" u="none" strike="noStrike" spc="-70" baseline="0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CE9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th-TH" sz="1000" b="1" i="0" u="none" strike="noStrike" spc="-30" baseline="0" dirty="0" smtClean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1,953,703,174.33 </a:t>
                      </a:r>
                      <a:endParaRPr lang="th-TH" sz="1000" b="1" i="0" u="none" strike="noStrike" spc="-30" baseline="0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th-TH" sz="1000" b="1" i="0" u="none" strike="noStrike" spc="-30" baseline="0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</a:t>
                      </a:r>
                      <a:r>
                        <a:rPr lang="th-TH" sz="1000" b="1" i="0" u="none" strike="noStrike" spc="-30" baseline="0" dirty="0" smtClean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35,113,088.65 </a:t>
                      </a:r>
                      <a:endParaRPr lang="th-TH" sz="1000" b="1" i="0" u="none" strike="noStrike" spc="-30" baseline="0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DCD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th-TH" sz="1000" b="1" i="0" u="none" strike="noStrike" spc="-30" baseline="0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</a:t>
                      </a:r>
                      <a:r>
                        <a:rPr lang="th-TH" sz="1000" b="1" i="0" u="none" strike="noStrike" spc="-30" baseline="0" dirty="0" smtClean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726,572,282.07 </a:t>
                      </a:r>
                      <a:endParaRPr lang="th-TH" sz="1000" b="1" i="0" u="none" strike="noStrike" spc="-30" baseline="0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CE6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000" b="1" i="0" u="none" strike="noStrike" spc="-30" baseline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16.03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11850897"/>
                  </a:ext>
                </a:extLst>
              </a:tr>
              <a:tr h="749487"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000" b="1" i="0" u="none" strike="noStrike" smtClean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รวม</a:t>
                      </a:r>
                      <a:endParaRPr lang="th-TH" sz="100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0D6DF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th-TH" sz="1000" b="1" i="0" u="none" strike="noStrike" spc="-70" baseline="0" dirty="0" smtClean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16,410,066,840.69</a:t>
                      </a:r>
                      <a:r>
                        <a:rPr lang="th-TH" sz="1000" b="1" i="0" u="none" strike="noStrike" spc="-50" baseline="0" dirty="0" smtClean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</a:t>
                      </a:r>
                      <a:endParaRPr lang="th-TH" sz="1000" b="1" i="0" u="none" strike="noStrike" spc="-50" baseline="0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1C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000" b="1" i="0" u="none" strike="noStrike" spc="-50" baseline="0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162,355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1C9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th-TH" sz="1000" b="1" i="0" u="none" strike="noStrike" spc="-30" baseline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4,533,286,233.35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D5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th-TH" sz="1000" b="1" i="0" u="none" strike="noStrike" spc="-30" baseline="0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</a:t>
                      </a:r>
                      <a:r>
                        <a:rPr lang="th-TH" sz="1000" b="1" i="0" u="none" strike="noStrike" spc="-30" baseline="0" dirty="0" smtClean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12,810,094,761.58 </a:t>
                      </a:r>
                      <a:endParaRPr lang="th-TH" sz="1000" b="1" i="0" u="none" strike="noStrike" spc="-30" baseline="0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DD7D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000" b="1" i="0" u="none" strike="noStrike" spc="-30" baseline="0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49,697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5E3DE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th-TH" sz="1000" b="1" i="0" u="none" strike="noStrike" spc="-40" baseline="0" dirty="0" smtClean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3,599,972,079.11 </a:t>
                      </a:r>
                      <a:endParaRPr lang="th-TH" sz="1000" b="1" i="0" u="none" strike="noStrike" spc="-40" baseline="0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5E3DE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th-TH" sz="1000" b="1" i="0" u="none" strike="noStrike" spc="-30" baseline="0" dirty="0" smtClean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2,348,631,299.37 </a:t>
                      </a:r>
                      <a:endParaRPr lang="th-TH" sz="1000" b="1" i="0" u="none" strike="noStrike" spc="-30" baseline="0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th-TH" sz="1000" b="1" i="0" u="none" strike="noStrike" spc="-30" baseline="0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</a:t>
                      </a:r>
                      <a:r>
                        <a:rPr lang="th-TH" sz="1000" b="1" i="0" u="none" strike="noStrike" spc="-30" baseline="0" dirty="0" smtClean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145,821,148.17 </a:t>
                      </a:r>
                      <a:endParaRPr lang="th-TH" sz="1000" b="1" i="0" u="none" strike="noStrike" spc="-30" baseline="0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6B8B7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th-TH" sz="1000" b="1" i="0" u="none" strike="noStrike" spc="-30" baseline="0" dirty="0" smtClean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1,105,519,631.57 </a:t>
                      </a:r>
                      <a:endParaRPr lang="th-TH" sz="1000" b="1" i="0" u="none" strike="noStrike" spc="-30" baseline="0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000" b="1" i="0" u="none" strike="noStrike" spc="-30" baseline="0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24.39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0EFC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52302783"/>
                  </a:ext>
                </a:extLst>
              </a:tr>
            </a:tbl>
          </a:graphicData>
        </a:graphic>
      </p:graphicFrame>
      <p:sp>
        <p:nvSpPr>
          <p:cNvPr id="7" name="สี่เหลี่ยมผืนผ้า 19">
            <a:extLst>
              <a:ext uri="{FF2B5EF4-FFF2-40B4-BE49-F238E27FC236}">
                <a16:creationId xmlns:a16="http://schemas.microsoft.com/office/drawing/2014/main" id="{A781E517-4637-40C4-B7D4-9F1B3AC17568}"/>
              </a:ext>
            </a:extLst>
          </p:cNvPr>
          <p:cNvSpPr/>
          <p:nvPr/>
        </p:nvSpPr>
        <p:spPr>
          <a:xfrm>
            <a:off x="0" y="-1013"/>
            <a:ext cx="10160000" cy="469644"/>
          </a:xfrm>
          <a:prstGeom prst="rect">
            <a:avLst/>
          </a:prstGeom>
          <a:solidFill>
            <a:srgbClr val="002060"/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 dirty="0"/>
          </a:p>
        </p:txBody>
      </p:sp>
      <p:sp>
        <p:nvSpPr>
          <p:cNvPr id="8" name="สี่เหลี่ยมผืนผ้า 25"/>
          <p:cNvSpPr/>
          <p:nvPr/>
        </p:nvSpPr>
        <p:spPr>
          <a:xfrm>
            <a:off x="0" y="468632"/>
            <a:ext cx="10160000" cy="148589"/>
          </a:xfrm>
          <a:prstGeom prst="rect">
            <a:avLst/>
          </a:prstGeom>
          <a:solidFill>
            <a:srgbClr val="FFC000"/>
          </a:solidFill>
          <a:ln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/>
          </a:p>
        </p:txBody>
      </p:sp>
      <p:sp>
        <p:nvSpPr>
          <p:cNvPr id="27" name="Rectangle 114"/>
          <p:cNvSpPr/>
          <p:nvPr/>
        </p:nvSpPr>
        <p:spPr>
          <a:xfrm>
            <a:off x="451831" y="76200"/>
            <a:ext cx="8920769" cy="468631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t"/>
          <a:lstStyle/>
          <a:p>
            <a:pPr algn="ctr">
              <a:defRPr/>
            </a:pPr>
            <a:r>
              <a:rPr lang="th-TH" sz="1833" b="1" dirty="0">
                <a:solidFill>
                  <a:schemeClr val="bg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การบริหารจัดการหนี้เกินกำหนดชำระ (แยกดำเนินคดี)  ปี 2556 - 2565</a:t>
            </a:r>
            <a:endParaRPr lang="en-US" sz="1833" b="1" dirty="0">
              <a:solidFill>
                <a:schemeClr val="bg1"/>
              </a:solidFill>
              <a:latin typeface="Chulabhorn Likit Text" panose="00000500000000000000" pitchFamily="50" charset="-34"/>
              <a:cs typeface="Chulabhorn Likit Text" panose="00000500000000000000" pitchFamily="50" charset="-34"/>
            </a:endParaRPr>
          </a:p>
        </p:txBody>
      </p:sp>
    </p:spTree>
    <p:extLst>
      <p:ext uri="{BB962C8B-B14F-4D97-AF65-F5344CB8AC3E}">
        <p14:creationId xmlns:p14="http://schemas.microsoft.com/office/powerpoint/2010/main" val="376497814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ตาราง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080276702"/>
              </p:ext>
            </p:extLst>
          </p:nvPr>
        </p:nvGraphicFramePr>
        <p:xfrm>
          <a:off x="0" y="606205"/>
          <a:ext cx="10153534" cy="5118807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86249">
                  <a:extLst>
                    <a:ext uri="{9D8B030D-6E8A-4147-A177-3AD203B41FA5}">
                      <a16:colId xmlns:a16="http://schemas.microsoft.com/office/drawing/2014/main" val="1630948032"/>
                    </a:ext>
                  </a:extLst>
                </a:gridCol>
                <a:gridCol w="723626">
                  <a:extLst>
                    <a:ext uri="{9D8B030D-6E8A-4147-A177-3AD203B41FA5}">
                      <a16:colId xmlns:a16="http://schemas.microsoft.com/office/drawing/2014/main" val="3101460004"/>
                    </a:ext>
                  </a:extLst>
                </a:gridCol>
                <a:gridCol w="1112303">
                  <a:extLst>
                    <a:ext uri="{9D8B030D-6E8A-4147-A177-3AD203B41FA5}">
                      <a16:colId xmlns:a16="http://schemas.microsoft.com/office/drawing/2014/main" val="2035488076"/>
                    </a:ext>
                  </a:extLst>
                </a:gridCol>
                <a:gridCol w="1161090">
                  <a:extLst>
                    <a:ext uri="{9D8B030D-6E8A-4147-A177-3AD203B41FA5}">
                      <a16:colId xmlns:a16="http://schemas.microsoft.com/office/drawing/2014/main" val="2032447378"/>
                    </a:ext>
                  </a:extLst>
                </a:gridCol>
                <a:gridCol w="1161090">
                  <a:extLst>
                    <a:ext uri="{9D8B030D-6E8A-4147-A177-3AD203B41FA5}">
                      <a16:colId xmlns:a16="http://schemas.microsoft.com/office/drawing/2014/main" val="726747450"/>
                    </a:ext>
                  </a:extLst>
                </a:gridCol>
                <a:gridCol w="1112304">
                  <a:extLst>
                    <a:ext uri="{9D8B030D-6E8A-4147-A177-3AD203B41FA5}">
                      <a16:colId xmlns:a16="http://schemas.microsoft.com/office/drawing/2014/main" val="202237379"/>
                    </a:ext>
                  </a:extLst>
                </a:gridCol>
                <a:gridCol w="1122060">
                  <a:extLst>
                    <a:ext uri="{9D8B030D-6E8A-4147-A177-3AD203B41FA5}">
                      <a16:colId xmlns:a16="http://schemas.microsoft.com/office/drawing/2014/main" val="246568643"/>
                    </a:ext>
                  </a:extLst>
                </a:gridCol>
                <a:gridCol w="995220">
                  <a:extLst>
                    <a:ext uri="{9D8B030D-6E8A-4147-A177-3AD203B41FA5}">
                      <a16:colId xmlns:a16="http://schemas.microsoft.com/office/drawing/2014/main" val="2889303155"/>
                    </a:ext>
                  </a:extLst>
                </a:gridCol>
                <a:gridCol w="1014733">
                  <a:extLst>
                    <a:ext uri="{9D8B030D-6E8A-4147-A177-3AD203B41FA5}">
                      <a16:colId xmlns:a16="http://schemas.microsoft.com/office/drawing/2014/main" val="4286912854"/>
                    </a:ext>
                  </a:extLst>
                </a:gridCol>
                <a:gridCol w="1264859">
                  <a:extLst>
                    <a:ext uri="{9D8B030D-6E8A-4147-A177-3AD203B41FA5}">
                      <a16:colId xmlns:a16="http://schemas.microsoft.com/office/drawing/2014/main" val="1831641637"/>
                    </a:ext>
                  </a:extLst>
                </a:gridCol>
              </a:tblGrid>
              <a:tr h="319549">
                <a:tc rowSpan="2">
                  <a:txBody>
                    <a:bodyPr/>
                    <a:lstStyle/>
                    <a:p>
                      <a:pPr marL="0" marR="0" lvl="0" indent="0" algn="ctr" defTabSz="761970" rtl="0" eaLnBrk="1" fontAlgn="ctr" latinLnBrk="0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th-TH" sz="1200" b="1" i="0" u="none" strike="noStrike" dirty="0">
                        <a:solidFill>
                          <a:schemeClr val="tx1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  <a:p>
                      <a:pPr marL="0" marR="0" lvl="0" indent="0" algn="ctr" defTabSz="761970" rtl="0" eaLnBrk="1" fontAlgn="ctr" latinLnBrk="0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h-TH" sz="1200" b="1" i="0" u="none" strike="noStrike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ลำดับ</a:t>
                      </a:r>
                    </a:p>
                    <a:p>
                      <a:pPr algn="ctr" fontAlgn="ctr">
                        <a:lnSpc>
                          <a:spcPct val="150000"/>
                        </a:lnSpc>
                      </a:pPr>
                      <a:endParaRPr lang="th-TH" sz="1200" b="1" i="0" u="none" strike="noStrike" dirty="0">
                        <a:solidFill>
                          <a:schemeClr val="tx1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fontAlgn="ctr">
                        <a:lnSpc>
                          <a:spcPct val="150000"/>
                        </a:lnSpc>
                      </a:pPr>
                      <a:r>
                        <a:rPr lang="th-TH" sz="1200" b="1" i="0" u="none" strike="noStrike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จังหวัด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 gridSpan="8">
                  <a:txBody>
                    <a:bodyPr/>
                    <a:lstStyle/>
                    <a:p>
                      <a:pPr algn="ctr" fontAlgn="ctr">
                        <a:lnSpc>
                          <a:spcPct val="100000"/>
                        </a:lnSpc>
                      </a:pPr>
                      <a:r>
                        <a:rPr lang="th-TH" sz="1400" b="1" i="0" u="none" strike="noStrike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รวมทั้งหมด 2556 - 2565 (ข้อมูล ณ</a:t>
                      </a:r>
                      <a:r>
                        <a:rPr lang="th-TH" sz="1400" b="1" i="0" u="none" strike="noStrike" baseline="0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</a:t>
                      </a:r>
                      <a:r>
                        <a:rPr lang="th-TH" sz="1400" b="1" i="0" u="none" strike="noStrike" baseline="0" dirty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วันที่ 23 พ.ค</a:t>
                      </a:r>
                      <a:r>
                        <a:rPr lang="th-TH" sz="14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. </a:t>
                      </a:r>
                      <a:r>
                        <a:rPr lang="th-TH" sz="1400" b="1" i="0" u="none" strike="noStrike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66)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42508092"/>
                  </a:ext>
                </a:extLst>
              </a:tr>
              <a:tr h="1593752">
                <a:tc v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50000"/>
                        </a:lnSpc>
                      </a:pPr>
                      <a:r>
                        <a:rPr lang="th-TH" sz="1200" b="1" i="0" u="none" strike="noStrike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เงินที่อนุมัติ </a:t>
                      </a:r>
                      <a:br>
                        <a:rPr lang="th-TH" sz="1200" b="1" i="0" u="none" strike="noStrike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</a:br>
                      <a:r>
                        <a:rPr lang="th-TH" sz="1200" b="1" i="0" u="none" strike="noStrike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2556 - 2565</a:t>
                      </a:r>
                      <a:endParaRPr lang="en-US" sz="1200" b="1" i="0" u="none" strike="noStrike" dirty="0">
                        <a:solidFill>
                          <a:schemeClr val="tx1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50000"/>
                        </a:lnSpc>
                      </a:pPr>
                      <a:r>
                        <a:rPr lang="th-TH" sz="1200" b="1" i="0" u="none" strike="noStrike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ลูกหนี้คงเหลือ</a:t>
                      </a:r>
                    </a:p>
                    <a:p>
                      <a:pPr algn="ctr" fontAlgn="ctr">
                        <a:lnSpc>
                          <a:spcPct val="150000"/>
                        </a:lnSpc>
                      </a:pPr>
                      <a:r>
                        <a:rPr lang="th-TH" sz="1200" b="1" i="0" u="none" strike="noStrike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ณ 1 ต.ค. 65</a:t>
                      </a:r>
                      <a:endParaRPr lang="en-US" sz="1200" b="1" i="0" u="none" strike="noStrike" dirty="0">
                        <a:solidFill>
                          <a:schemeClr val="tx1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50000"/>
                        </a:lnSpc>
                      </a:pPr>
                      <a:r>
                        <a:rPr lang="th-TH" sz="1200" b="1" i="0" u="none" strike="noStrike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ชำระคืน</a:t>
                      </a:r>
                      <a:br>
                        <a:rPr lang="th-TH" sz="1200" b="1" i="0" u="none" strike="noStrike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</a:br>
                      <a:endParaRPr lang="en-US" sz="1200" b="1" i="0" u="none" strike="noStrike" dirty="0">
                        <a:solidFill>
                          <a:schemeClr val="tx1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50000"/>
                        </a:lnSpc>
                      </a:pPr>
                      <a:r>
                        <a:rPr lang="th-TH" sz="1200" b="1" i="0" u="none" strike="noStrike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ลูกหนี้คงเหลือ</a:t>
                      </a:r>
                      <a:br>
                        <a:rPr lang="th-TH" sz="1200" b="1" i="0" u="none" strike="noStrike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</a:br>
                      <a:endParaRPr lang="en-US" sz="1200" b="1" i="0" u="none" strike="noStrike" dirty="0">
                        <a:solidFill>
                          <a:schemeClr val="tx1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50000"/>
                        </a:lnSpc>
                      </a:pPr>
                      <a:r>
                        <a:rPr lang="th-TH" sz="1200" b="1" i="0" u="none" strike="noStrike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หนี้ยังไม่ถึง</a:t>
                      </a:r>
                      <a:br>
                        <a:rPr lang="th-TH" sz="1200" b="1" i="0" u="none" strike="noStrike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</a:br>
                      <a:r>
                        <a:rPr lang="th-TH" sz="1200" b="1" i="0" u="none" strike="noStrike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กำหนดชำระ</a:t>
                      </a:r>
                      <a:br>
                        <a:rPr lang="th-TH" sz="1200" b="1" i="0" u="none" strike="noStrike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</a:br>
                      <a:endParaRPr lang="en-US" sz="1200" b="1" i="0" u="none" strike="noStrike" dirty="0">
                        <a:solidFill>
                          <a:schemeClr val="tx1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50000"/>
                        </a:lnSpc>
                      </a:pPr>
                      <a:endParaRPr lang="th-TH" sz="1200" b="1" i="0" u="none" strike="noStrike" dirty="0">
                        <a:solidFill>
                          <a:schemeClr val="tx1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  <a:p>
                      <a:pPr algn="ctr" fontAlgn="ctr">
                        <a:lnSpc>
                          <a:spcPct val="100000"/>
                        </a:lnSpc>
                      </a:pPr>
                      <a:endParaRPr lang="th-TH" sz="1200" b="1" i="0" u="none" strike="noStrike" dirty="0">
                        <a:solidFill>
                          <a:schemeClr val="tx1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  <a:p>
                      <a:pPr algn="ctr" fontAlgn="ctr">
                        <a:lnSpc>
                          <a:spcPct val="100000"/>
                        </a:lnSpc>
                      </a:pPr>
                      <a:endParaRPr lang="th-TH" sz="1200" b="1" i="0" u="none" strike="noStrike" dirty="0">
                        <a:solidFill>
                          <a:schemeClr val="tx1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  <a:p>
                      <a:pPr algn="ctr" fontAlgn="ctr">
                        <a:lnSpc>
                          <a:spcPct val="100000"/>
                        </a:lnSpc>
                      </a:pPr>
                      <a:r>
                        <a:rPr lang="th-TH" sz="1200" b="1" i="0" u="none" strike="noStrike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ดำเนินคดี</a:t>
                      </a:r>
                      <a:endParaRPr lang="en-US" sz="1200" b="1" i="0" u="none" strike="noStrike" dirty="0">
                        <a:solidFill>
                          <a:schemeClr val="tx1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9525" marR="9525" marT="9525" marB="0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50000"/>
                        </a:lnSpc>
                      </a:pPr>
                      <a:r>
                        <a:rPr lang="th-TH" sz="1200" b="1" i="0" u="none" strike="noStrike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หนี้เกิน</a:t>
                      </a:r>
                      <a:br>
                        <a:rPr lang="th-TH" sz="1200" b="1" i="0" u="none" strike="noStrike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</a:br>
                      <a:r>
                        <a:rPr lang="th-TH" sz="1200" b="1" i="0" u="none" strike="noStrike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กำหนดชำระ</a:t>
                      </a:r>
                      <a:br>
                        <a:rPr lang="th-TH" sz="1200" b="1" i="0" u="none" strike="noStrike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</a:br>
                      <a:endParaRPr lang="en-US" sz="1200" b="1" i="0" u="none" strike="noStrike" dirty="0">
                        <a:solidFill>
                          <a:schemeClr val="tx1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50000"/>
                        </a:lnSpc>
                      </a:pPr>
                      <a:r>
                        <a:rPr lang="th-TH" sz="1200" b="1" i="0" u="none" strike="noStrike" spc="0" baseline="0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ร้อยละ</a:t>
                      </a:r>
                      <a:br>
                        <a:rPr lang="th-TH" sz="1200" b="1" i="0" u="none" strike="noStrike" spc="0" baseline="0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</a:br>
                      <a:r>
                        <a:rPr lang="th-TH" sz="1200" b="1" i="0" u="none" strike="noStrike" spc="0" baseline="0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ของหนี้เกิน</a:t>
                      </a:r>
                      <a:br>
                        <a:rPr lang="th-TH" sz="1200" b="1" i="0" u="none" strike="noStrike" spc="0" baseline="0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</a:br>
                      <a:r>
                        <a:rPr lang="th-TH" sz="1200" b="1" i="0" u="none" strike="noStrike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กำหนดชำระ</a:t>
                      </a:r>
                      <a:br>
                        <a:rPr lang="th-TH" sz="1200" b="1" i="0" u="none" strike="noStrike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</a:br>
                      <a:r>
                        <a:rPr lang="th-TH" sz="1200" b="1" i="0" u="none" strike="noStrike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(ฐานจากลูกหนี้คงเหลือ)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1934452"/>
                  </a:ext>
                </a:extLst>
              </a:tr>
              <a:tr h="319549"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05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h-TH" sz="105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นราธิวาส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5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132,509,924.00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5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63,009,231.54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5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75,448,106.14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5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57,061,817.86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5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54,970,016.89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5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879,928.59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5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1,211,872.38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5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1.92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65130893"/>
                  </a:ext>
                </a:extLst>
              </a:tr>
              <a:tr h="319549"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05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2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h-TH" sz="105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อ่างทอง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5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169,847,655.00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5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46,968,436.45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5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131,481,930.88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5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38,365,724.12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5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27,596,539.42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5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7,996,483.15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5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2,772,701.55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5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5.90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94582032"/>
                  </a:ext>
                </a:extLst>
              </a:tr>
              <a:tr h="319549"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05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3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  <a:alpha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h-TH" sz="105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ลพบุรี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  <a:alpha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5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169,592,702.00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  <a:alpha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5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56,592,210.28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  <a:alpha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5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123,837,996.62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  <a:alpha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5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45,754,705.38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  <a:alpha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5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40,559,920.26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  <a:alpha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5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0.00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  <a:alpha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5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5,194,785.12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  <a:alpha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5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9.18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  <a:alpha val="9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90808893"/>
                  </a:ext>
                </a:extLst>
              </a:tr>
              <a:tr h="319549"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05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4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h-TH" sz="105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สิงห์บุรี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5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108,981,237.00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5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37,115,686.47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5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74,391,681.55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5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34,589,555.45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5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31,048,809.26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5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50,000.00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5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3,490,746.19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5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9.41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65485161"/>
                  </a:ext>
                </a:extLst>
              </a:tr>
              <a:tr h="319549"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05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5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  <a:alpha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h-TH" sz="105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ชัยภูมิ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  <a:alpha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5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412,404,824.00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  <a:alpha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5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49,513,240.56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  <a:alpha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5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377,084,765.48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  <a:alpha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5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35,320,058.52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  <a:alpha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5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29,028,117.38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  <a:alpha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5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1,579,605.29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  <a:alpha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5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4,712,335.85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  <a:alpha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5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9.52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  <a:alpha val="9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24069562"/>
                  </a:ext>
                </a:extLst>
              </a:tr>
              <a:tr h="319549"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05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6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h-TH" sz="105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สระแก้ว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5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189,778,438.00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5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35,952,745.93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5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163,076,164.11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5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26,702,273.89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5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23,175,185.83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5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0.00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5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3,527,088.06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5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9.81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03655652"/>
                  </a:ext>
                </a:extLst>
              </a:tr>
              <a:tr h="319549"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05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7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  <a:alpha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h-TH" sz="105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เชียงราย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  <a:alpha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5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281,142,803.00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  <a:alpha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5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64,094,636.47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  <a:alpha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5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242,171,104.46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  <a:alpha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5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38,971,698.54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  <a:alpha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5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31,874,377.63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  <a:alpha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5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583,054.00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  <a:alpha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5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6,514,266.91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  <a:alpha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5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10.16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  <a:alpha val="9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66452409"/>
                  </a:ext>
                </a:extLst>
              </a:tr>
              <a:tr h="319549"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05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8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h-TH" sz="105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พระนคร</a:t>
                      </a:r>
                      <a:r>
                        <a:rPr lang="th-TH" sz="105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ศรี</a:t>
                      </a:r>
                      <a:br>
                        <a:rPr lang="th-TH" sz="105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</a:br>
                      <a:r>
                        <a:rPr lang="th-TH" sz="105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อยุธยา</a:t>
                      </a:r>
                      <a:endParaRPr lang="th-TH" sz="105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5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167,018,951.00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5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57,228,896.90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5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119,414,668.90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5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47,604,282.10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5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37,360,948.20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5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3,923,317.52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5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6,320,016.38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5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11.04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46036521"/>
                  </a:ext>
                </a:extLst>
              </a:tr>
              <a:tr h="319549"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05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9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  <a:alpha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h-TH" sz="105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อุทัยธานี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  <a:alpha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5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140,632,865.00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  <a:alpha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5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45,943,981.18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  <a:alpha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5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108,949,072.33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  <a:alpha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5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31,683,792.67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  <a:alpha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5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25,982,423.31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  <a:alpha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5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419,968.00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  <a:alpha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5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5,281,401.36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  <a:alpha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5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11.50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  <a:alpha val="9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10491998"/>
                  </a:ext>
                </a:extLst>
              </a:tr>
              <a:tr h="319549"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05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10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h-TH" sz="105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ตาก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5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184,696,931.00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5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48,227,202.96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5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149,962,895.37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5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34,734,035.63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5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28,319,618.32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5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708,904.43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5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5,705,512.88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5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11.83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271706610"/>
                  </a:ext>
                </a:extLst>
              </a:tr>
            </a:tbl>
          </a:graphicData>
        </a:graphic>
      </p:graphicFrame>
      <p:sp>
        <p:nvSpPr>
          <p:cNvPr id="8" name="สี่เหลี่ยมผืนผ้า 7">
            <a:extLst>
              <a:ext uri="{FF2B5EF4-FFF2-40B4-BE49-F238E27FC236}">
                <a16:creationId xmlns:a16="http://schemas.microsoft.com/office/drawing/2014/main" id="{A781E517-4637-40C4-B7D4-9F1B3AC17568}"/>
              </a:ext>
            </a:extLst>
          </p:cNvPr>
          <p:cNvSpPr/>
          <p:nvPr/>
        </p:nvSpPr>
        <p:spPr>
          <a:xfrm>
            <a:off x="-6463" y="-13815"/>
            <a:ext cx="10160000" cy="469644"/>
          </a:xfrm>
          <a:prstGeom prst="rect">
            <a:avLst/>
          </a:prstGeom>
          <a:solidFill>
            <a:srgbClr val="002060"/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ctr">
              <a:lnSpc>
                <a:spcPct val="130000"/>
              </a:lnSpc>
            </a:pPr>
            <a:r>
              <a:rPr lang="th-TH" sz="2200" b="1" dirty="0">
                <a:solidFill>
                  <a:schemeClr val="bg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ผลการจัดอันดับการบริหารหนี้ของจังหวัด ประจำปีงบประมาณ พ.ศ. 2566</a:t>
            </a:r>
            <a:endParaRPr lang="th-TH" dirty="0"/>
          </a:p>
        </p:txBody>
      </p:sp>
      <p:sp>
        <p:nvSpPr>
          <p:cNvPr id="12" name="สี่เหลี่ยมผืนผ้า 11"/>
          <p:cNvSpPr/>
          <p:nvPr/>
        </p:nvSpPr>
        <p:spPr>
          <a:xfrm>
            <a:off x="0" y="457615"/>
            <a:ext cx="10160000" cy="148589"/>
          </a:xfrm>
          <a:prstGeom prst="rect">
            <a:avLst/>
          </a:prstGeom>
          <a:solidFill>
            <a:srgbClr val="FFC000"/>
          </a:solidFill>
          <a:ln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/>
          </a:p>
        </p:txBody>
      </p:sp>
    </p:spTree>
    <p:extLst>
      <p:ext uri="{BB962C8B-B14F-4D97-AF65-F5344CB8AC3E}">
        <p14:creationId xmlns:p14="http://schemas.microsoft.com/office/powerpoint/2010/main" val="270373588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ตาราง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346568446"/>
              </p:ext>
            </p:extLst>
          </p:nvPr>
        </p:nvGraphicFramePr>
        <p:xfrm>
          <a:off x="0" y="629355"/>
          <a:ext cx="10153534" cy="5030672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86249">
                  <a:extLst>
                    <a:ext uri="{9D8B030D-6E8A-4147-A177-3AD203B41FA5}">
                      <a16:colId xmlns:a16="http://schemas.microsoft.com/office/drawing/2014/main" val="1630948032"/>
                    </a:ext>
                  </a:extLst>
                </a:gridCol>
                <a:gridCol w="723626">
                  <a:extLst>
                    <a:ext uri="{9D8B030D-6E8A-4147-A177-3AD203B41FA5}">
                      <a16:colId xmlns:a16="http://schemas.microsoft.com/office/drawing/2014/main" val="3101460004"/>
                    </a:ext>
                  </a:extLst>
                </a:gridCol>
                <a:gridCol w="1112303">
                  <a:extLst>
                    <a:ext uri="{9D8B030D-6E8A-4147-A177-3AD203B41FA5}">
                      <a16:colId xmlns:a16="http://schemas.microsoft.com/office/drawing/2014/main" val="2035488076"/>
                    </a:ext>
                  </a:extLst>
                </a:gridCol>
                <a:gridCol w="1161090">
                  <a:extLst>
                    <a:ext uri="{9D8B030D-6E8A-4147-A177-3AD203B41FA5}">
                      <a16:colId xmlns:a16="http://schemas.microsoft.com/office/drawing/2014/main" val="2032447378"/>
                    </a:ext>
                  </a:extLst>
                </a:gridCol>
                <a:gridCol w="1161090">
                  <a:extLst>
                    <a:ext uri="{9D8B030D-6E8A-4147-A177-3AD203B41FA5}">
                      <a16:colId xmlns:a16="http://schemas.microsoft.com/office/drawing/2014/main" val="726747450"/>
                    </a:ext>
                  </a:extLst>
                </a:gridCol>
                <a:gridCol w="1112304">
                  <a:extLst>
                    <a:ext uri="{9D8B030D-6E8A-4147-A177-3AD203B41FA5}">
                      <a16:colId xmlns:a16="http://schemas.microsoft.com/office/drawing/2014/main" val="202237379"/>
                    </a:ext>
                  </a:extLst>
                </a:gridCol>
                <a:gridCol w="1122060">
                  <a:extLst>
                    <a:ext uri="{9D8B030D-6E8A-4147-A177-3AD203B41FA5}">
                      <a16:colId xmlns:a16="http://schemas.microsoft.com/office/drawing/2014/main" val="246568643"/>
                    </a:ext>
                  </a:extLst>
                </a:gridCol>
                <a:gridCol w="995220">
                  <a:extLst>
                    <a:ext uri="{9D8B030D-6E8A-4147-A177-3AD203B41FA5}">
                      <a16:colId xmlns:a16="http://schemas.microsoft.com/office/drawing/2014/main" val="2889303155"/>
                    </a:ext>
                  </a:extLst>
                </a:gridCol>
                <a:gridCol w="1014733">
                  <a:extLst>
                    <a:ext uri="{9D8B030D-6E8A-4147-A177-3AD203B41FA5}">
                      <a16:colId xmlns:a16="http://schemas.microsoft.com/office/drawing/2014/main" val="4286912854"/>
                    </a:ext>
                  </a:extLst>
                </a:gridCol>
                <a:gridCol w="1264859">
                  <a:extLst>
                    <a:ext uri="{9D8B030D-6E8A-4147-A177-3AD203B41FA5}">
                      <a16:colId xmlns:a16="http://schemas.microsoft.com/office/drawing/2014/main" val="1831641637"/>
                    </a:ext>
                  </a:extLst>
                </a:gridCol>
              </a:tblGrid>
              <a:tr h="314663">
                <a:tc rowSpan="2">
                  <a:txBody>
                    <a:bodyPr/>
                    <a:lstStyle/>
                    <a:p>
                      <a:pPr marL="0" marR="0" lvl="0" indent="0" algn="ctr" defTabSz="761970" rtl="0" eaLnBrk="1" fontAlgn="ctr" latinLnBrk="0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th-TH" sz="1200" b="1" i="0" u="none" strike="noStrike" dirty="0">
                        <a:solidFill>
                          <a:schemeClr val="tx1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  <a:p>
                      <a:pPr marL="0" marR="0" lvl="0" indent="0" algn="ctr" defTabSz="761970" rtl="0" eaLnBrk="1" fontAlgn="ctr" latinLnBrk="0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h-TH" sz="1200" b="1" i="0" u="none" strike="noStrike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ลำดับ</a:t>
                      </a:r>
                    </a:p>
                    <a:p>
                      <a:pPr algn="ctr" fontAlgn="ctr">
                        <a:lnSpc>
                          <a:spcPct val="150000"/>
                        </a:lnSpc>
                      </a:pPr>
                      <a:endParaRPr lang="th-TH" sz="1200" b="1" i="0" u="none" strike="noStrike" dirty="0">
                        <a:solidFill>
                          <a:schemeClr val="tx1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fontAlgn="ctr">
                        <a:lnSpc>
                          <a:spcPct val="150000"/>
                        </a:lnSpc>
                      </a:pPr>
                      <a:r>
                        <a:rPr lang="th-TH" sz="1200" b="1" i="0" u="none" strike="noStrike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จังหวัด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 gridSpan="8">
                  <a:txBody>
                    <a:bodyPr/>
                    <a:lstStyle/>
                    <a:p>
                      <a:pPr algn="ctr" fontAlgn="ctr">
                        <a:lnSpc>
                          <a:spcPct val="100000"/>
                        </a:lnSpc>
                      </a:pPr>
                      <a:r>
                        <a:rPr lang="th-TH" sz="14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รวมทั้งหมด 2556 - 2565 (ข้อมูล ณ</a:t>
                      </a:r>
                      <a:r>
                        <a:rPr lang="th-TH" sz="1400" b="1" i="0" u="none" strike="noStrike" baseline="0" dirty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วันที่ 23 พ.ค</a:t>
                      </a:r>
                      <a:r>
                        <a:rPr lang="th-TH" sz="14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. 66)</a:t>
                      </a:r>
                      <a:endParaRPr lang="th-TH" sz="1400" b="1" i="0" u="none" strike="noStrike" dirty="0">
                        <a:solidFill>
                          <a:schemeClr val="tx1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42508092"/>
                  </a:ext>
                </a:extLst>
              </a:tr>
              <a:tr h="1569379">
                <a:tc v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50000"/>
                        </a:lnSpc>
                      </a:pPr>
                      <a:r>
                        <a:rPr lang="th-TH" sz="1200" b="1" i="0" u="none" strike="noStrike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เงินที่อนุมัติ </a:t>
                      </a:r>
                      <a:br>
                        <a:rPr lang="th-TH" sz="1200" b="1" i="0" u="none" strike="noStrike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</a:br>
                      <a:r>
                        <a:rPr lang="th-TH" sz="1200" b="1" i="0" u="none" strike="noStrike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2556 - 2565</a:t>
                      </a:r>
                      <a:endParaRPr lang="en-US" sz="1200" b="1" i="0" u="none" strike="noStrike" dirty="0">
                        <a:solidFill>
                          <a:schemeClr val="tx1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50000"/>
                        </a:lnSpc>
                      </a:pPr>
                      <a:r>
                        <a:rPr lang="th-TH" sz="1200" b="1" i="0" u="none" strike="noStrike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ลูกหนี้คงเหลือ</a:t>
                      </a:r>
                    </a:p>
                    <a:p>
                      <a:pPr algn="ctr" fontAlgn="ctr">
                        <a:lnSpc>
                          <a:spcPct val="150000"/>
                        </a:lnSpc>
                      </a:pPr>
                      <a:r>
                        <a:rPr lang="th-TH" sz="1200" b="1" i="0" u="none" strike="noStrike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ณ 1 ต.ค. 65</a:t>
                      </a:r>
                      <a:endParaRPr lang="en-US" sz="1200" b="1" i="0" u="none" strike="noStrike" dirty="0">
                        <a:solidFill>
                          <a:schemeClr val="tx1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50000"/>
                        </a:lnSpc>
                      </a:pPr>
                      <a:r>
                        <a:rPr lang="th-TH" sz="1200" b="1" i="0" u="none" strike="noStrike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ชำระคืน</a:t>
                      </a:r>
                      <a:br>
                        <a:rPr lang="th-TH" sz="1200" b="1" i="0" u="none" strike="noStrike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</a:br>
                      <a:endParaRPr lang="en-US" sz="1200" b="1" i="0" u="none" strike="noStrike" dirty="0">
                        <a:solidFill>
                          <a:schemeClr val="tx1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50000"/>
                        </a:lnSpc>
                      </a:pPr>
                      <a:r>
                        <a:rPr lang="th-TH" sz="1200" b="1" i="0" u="none" strike="noStrike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ลูกหนี้คงเหลือ</a:t>
                      </a:r>
                      <a:br>
                        <a:rPr lang="th-TH" sz="1200" b="1" i="0" u="none" strike="noStrike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</a:br>
                      <a:endParaRPr lang="en-US" sz="1200" b="1" i="0" u="none" strike="noStrike" dirty="0">
                        <a:solidFill>
                          <a:schemeClr val="tx1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50000"/>
                        </a:lnSpc>
                      </a:pPr>
                      <a:r>
                        <a:rPr lang="th-TH" sz="1200" b="1" i="0" u="none" strike="noStrike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หนี้ยังไม่ถึง</a:t>
                      </a:r>
                      <a:br>
                        <a:rPr lang="th-TH" sz="1200" b="1" i="0" u="none" strike="noStrike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</a:br>
                      <a:r>
                        <a:rPr lang="th-TH" sz="1200" b="1" i="0" u="none" strike="noStrike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กำหนดชำระ</a:t>
                      </a:r>
                      <a:br>
                        <a:rPr lang="th-TH" sz="1200" b="1" i="0" u="none" strike="noStrike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</a:br>
                      <a:endParaRPr lang="en-US" sz="1200" b="1" i="0" u="none" strike="noStrike" dirty="0">
                        <a:solidFill>
                          <a:schemeClr val="tx1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50000"/>
                        </a:lnSpc>
                      </a:pPr>
                      <a:endParaRPr lang="th-TH" sz="1200" b="1" i="0" u="none" strike="noStrike" dirty="0">
                        <a:solidFill>
                          <a:schemeClr val="tx1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  <a:p>
                      <a:pPr algn="ctr" fontAlgn="ctr">
                        <a:lnSpc>
                          <a:spcPct val="100000"/>
                        </a:lnSpc>
                      </a:pPr>
                      <a:endParaRPr lang="th-TH" sz="1200" b="1" i="0" u="none" strike="noStrike" dirty="0">
                        <a:solidFill>
                          <a:schemeClr val="tx1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  <a:p>
                      <a:pPr algn="ctr" fontAlgn="ctr">
                        <a:lnSpc>
                          <a:spcPct val="100000"/>
                        </a:lnSpc>
                      </a:pPr>
                      <a:endParaRPr lang="th-TH" sz="1200" b="1" i="0" u="none" strike="noStrike" dirty="0">
                        <a:solidFill>
                          <a:schemeClr val="tx1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  <a:p>
                      <a:pPr algn="ctr" fontAlgn="ctr">
                        <a:lnSpc>
                          <a:spcPct val="100000"/>
                        </a:lnSpc>
                      </a:pPr>
                      <a:r>
                        <a:rPr lang="th-TH" sz="1200" b="1" i="0" u="none" strike="noStrike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ดำเนินคดี</a:t>
                      </a:r>
                      <a:endParaRPr lang="en-US" sz="1200" b="1" i="0" u="none" strike="noStrike" dirty="0">
                        <a:solidFill>
                          <a:schemeClr val="tx1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9525" marR="9525" marT="9525" marB="0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50000"/>
                        </a:lnSpc>
                      </a:pPr>
                      <a:r>
                        <a:rPr lang="th-TH" sz="1200" b="1" i="0" u="none" strike="noStrike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หนี้เกิน</a:t>
                      </a:r>
                      <a:br>
                        <a:rPr lang="th-TH" sz="1200" b="1" i="0" u="none" strike="noStrike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</a:br>
                      <a:r>
                        <a:rPr lang="th-TH" sz="1200" b="1" i="0" u="none" strike="noStrike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กำหนดชำระ</a:t>
                      </a:r>
                      <a:br>
                        <a:rPr lang="th-TH" sz="1200" b="1" i="0" u="none" strike="noStrike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</a:br>
                      <a:endParaRPr lang="en-US" sz="1200" b="1" i="0" u="none" strike="noStrike" dirty="0">
                        <a:solidFill>
                          <a:schemeClr val="tx1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50000"/>
                        </a:lnSpc>
                      </a:pPr>
                      <a:r>
                        <a:rPr lang="th-TH" sz="1200" b="1" i="0" u="none" strike="noStrike" spc="0" baseline="0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ร้อยละ</a:t>
                      </a:r>
                      <a:br>
                        <a:rPr lang="th-TH" sz="1200" b="1" i="0" u="none" strike="noStrike" spc="0" baseline="0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</a:br>
                      <a:r>
                        <a:rPr lang="th-TH" sz="1200" b="1" i="0" u="none" strike="noStrike" spc="0" baseline="0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ของหนี้เกิน</a:t>
                      </a:r>
                      <a:br>
                        <a:rPr lang="th-TH" sz="1200" b="1" i="0" u="none" strike="noStrike" spc="0" baseline="0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</a:br>
                      <a:r>
                        <a:rPr lang="th-TH" sz="1200" b="1" i="0" u="none" strike="noStrike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กำหนดชำระ</a:t>
                      </a:r>
                      <a:br>
                        <a:rPr lang="th-TH" sz="1200" b="1" i="0" u="none" strike="noStrike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</a:br>
                      <a:r>
                        <a:rPr lang="th-TH" sz="1200" b="1" i="0" u="none" strike="noStrike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(ฐานจากลูกหนี้คงเหลือ)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1934452"/>
                  </a:ext>
                </a:extLst>
              </a:tr>
              <a:tr h="314663"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05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11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h-TH" sz="105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สุโขทัย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5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254,761,415.00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5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51,936,172.82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5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219,299,159.48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5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35,462,255.52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5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28,752,222.54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5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0.00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5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6,710,032.98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5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12.92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65130893"/>
                  </a:ext>
                </a:extLst>
              </a:tr>
              <a:tr h="314663"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05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12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h-TH" sz="105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ราชบุรี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5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220,098,056.00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5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52,552,679.61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5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182,462,814.60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5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37,635,241.40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5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29,794,914.82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5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839,913.00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5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7,000,413.58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5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13.32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94582032"/>
                  </a:ext>
                </a:extLst>
              </a:tr>
              <a:tr h="314663"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05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13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  <a:alpha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h-TH" sz="950" b="1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ประจวบคีรีขันธ์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  <a:alpha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5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142,410,770.00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  <a:alpha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5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43,786,157.99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  <a:alpha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5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107,514,666.43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  <a:alpha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5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34,896,103.57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  <a:alpha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5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24,303,600.83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  <a:alpha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5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4,572,422.79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  <a:alpha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5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6,020,079.95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  <a:alpha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5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13.75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  <a:alpha val="9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90808893"/>
                  </a:ext>
                </a:extLst>
              </a:tr>
              <a:tr h="314663"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05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14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h-TH" sz="105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กาญจนบุรี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5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265,690,519.00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5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51,470,845.49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5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230,280,134.57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5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35,410,384.43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5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26,790,450.08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5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1,367,421.04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5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7,252,513.31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5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14.09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65485161"/>
                  </a:ext>
                </a:extLst>
              </a:tr>
              <a:tr h="314663"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05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15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  <a:alpha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h-TH" sz="105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สุรินทร์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  <a:alpha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5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332,788,065.00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  <a:alpha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5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93,371,879.84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  <a:alpha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5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266,115,908.81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  <a:alpha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5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66,672,156.19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  <a:alpha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5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52,381,342.11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  <a:alpha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5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935,188.00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  <a:alpha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5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13,355,626.08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  <a:alpha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5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14.30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  <a:alpha val="9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24069562"/>
                  </a:ext>
                </a:extLst>
              </a:tr>
              <a:tr h="314663"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05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16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h-TH" sz="105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แพร่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5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169,829,500.00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5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35,666,888.15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5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145,139,904.76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5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24,689,595.24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5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19,424,717.03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5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38,908.00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5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5,225,970.21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5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14.65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03655652"/>
                  </a:ext>
                </a:extLst>
              </a:tr>
              <a:tr h="314663"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05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17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  <a:alpha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h-TH" sz="105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พะเยา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  <a:alpha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5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185,681,515.00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  <a:alpha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5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28,138,106.41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  <a:alpha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5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164,975,400.03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  <a:alpha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5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20,706,114.97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  <a:alpha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5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15,206,795.43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  <a:alpha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5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1,290,000.00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  <a:alpha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5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4,209,319.54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  <a:alpha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5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14.96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  <a:alpha val="9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66452409"/>
                  </a:ext>
                </a:extLst>
              </a:tr>
              <a:tr h="314663"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05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18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h-TH" sz="105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ขอนแก่น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5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319,046,962.00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5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73,753,155.69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5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264,983,728.76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5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54,063,233.24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5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42,237,128.34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5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730,473.00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5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11,095,631.90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5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15.04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46036521"/>
                  </a:ext>
                </a:extLst>
              </a:tr>
              <a:tr h="314663"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05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19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  <a:alpha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h-TH" sz="105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เพชรบูรณ์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  <a:alpha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5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310,169,615.00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  <a:alpha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5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38,380,170.52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  <a:alpha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5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285,826,429.47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  <a:alpha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5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24,343,185.53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  <a:alpha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5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18,422,467.81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  <a:alpha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5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0.00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  <a:alpha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5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5,920,717.72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  <a:alpha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5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15.43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  <a:alpha val="9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10491998"/>
                  </a:ext>
                </a:extLst>
              </a:tr>
              <a:tr h="314663"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05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20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h-TH" sz="105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แม่ฮ่องสอน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5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183,302,513.00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5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47,312,509.41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5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146,846,751.78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5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36,455,761.22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5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28,981,814.89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5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0.00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5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7,473,946.33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5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15.80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271706610"/>
                  </a:ext>
                </a:extLst>
              </a:tr>
            </a:tbl>
          </a:graphicData>
        </a:graphic>
      </p:graphicFrame>
      <p:sp>
        <p:nvSpPr>
          <p:cNvPr id="8" name="สี่เหลี่ยมผืนผ้า 7">
            <a:extLst>
              <a:ext uri="{FF2B5EF4-FFF2-40B4-BE49-F238E27FC236}">
                <a16:creationId xmlns:a16="http://schemas.microsoft.com/office/drawing/2014/main" id="{A781E517-4637-40C4-B7D4-9F1B3AC17568}"/>
              </a:ext>
            </a:extLst>
          </p:cNvPr>
          <p:cNvSpPr/>
          <p:nvPr/>
        </p:nvSpPr>
        <p:spPr>
          <a:xfrm>
            <a:off x="-6463" y="-13815"/>
            <a:ext cx="10160000" cy="469644"/>
          </a:xfrm>
          <a:prstGeom prst="rect">
            <a:avLst/>
          </a:prstGeom>
          <a:solidFill>
            <a:srgbClr val="002060"/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ctr">
              <a:lnSpc>
                <a:spcPct val="130000"/>
              </a:lnSpc>
            </a:pPr>
            <a:r>
              <a:rPr lang="th-TH" sz="2200" b="1" dirty="0">
                <a:solidFill>
                  <a:schemeClr val="bg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ผลการจัดอันดับการบริหารหนี้ของจังหวัด ประจำปีงบประมาณ พ.ศ. 2566 (ต่อ)</a:t>
            </a:r>
            <a:endParaRPr lang="th-TH" dirty="0"/>
          </a:p>
        </p:txBody>
      </p:sp>
      <p:sp>
        <p:nvSpPr>
          <p:cNvPr id="12" name="สี่เหลี่ยมผืนผ้า 11"/>
          <p:cNvSpPr/>
          <p:nvPr/>
        </p:nvSpPr>
        <p:spPr>
          <a:xfrm>
            <a:off x="0" y="457615"/>
            <a:ext cx="10160000" cy="148589"/>
          </a:xfrm>
          <a:prstGeom prst="rect">
            <a:avLst/>
          </a:prstGeom>
          <a:solidFill>
            <a:srgbClr val="FFC000"/>
          </a:solidFill>
          <a:ln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/>
          </a:p>
        </p:txBody>
      </p:sp>
    </p:spTree>
    <p:extLst>
      <p:ext uri="{BB962C8B-B14F-4D97-AF65-F5344CB8AC3E}">
        <p14:creationId xmlns:p14="http://schemas.microsoft.com/office/powerpoint/2010/main" val="186062187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สี่เหลี่ยมผืนผ้า: มุมมน 24">
            <a:extLst>
              <a:ext uri="{FF2B5EF4-FFF2-40B4-BE49-F238E27FC236}">
                <a16:creationId xmlns:a16="http://schemas.microsoft.com/office/drawing/2014/main" id="{D992C9EC-F489-4262-8A24-43469489E10F}"/>
              </a:ext>
            </a:extLst>
          </p:cNvPr>
          <p:cNvSpPr/>
          <p:nvPr/>
        </p:nvSpPr>
        <p:spPr>
          <a:xfrm>
            <a:off x="445846" y="2567827"/>
            <a:ext cx="9022702" cy="730958"/>
          </a:xfrm>
          <a:prstGeom prst="roundRect">
            <a:avLst/>
          </a:prstGeom>
          <a:noFill/>
          <a:ln>
            <a:noFill/>
          </a:ln>
          <a:scene3d>
            <a:camera prst="orthographicFront"/>
            <a:lightRig rig="threePt" dir="t"/>
          </a:scene3d>
          <a:sp3d>
            <a:bevelT w="139700" h="139700" prst="divot"/>
          </a:sp3d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rtlCol="0" anchor="t"/>
          <a:lstStyle/>
          <a:p>
            <a:pPr algn="ctr">
              <a:lnSpc>
                <a:spcPct val="150000"/>
              </a:lnSpc>
              <a:spcAft>
                <a:spcPts val="600"/>
              </a:spcAft>
            </a:pPr>
            <a:r>
              <a:rPr lang="th-TH" sz="2200" b="1" dirty="0">
                <a:ln>
                  <a:solidFill>
                    <a:schemeClr val="tx1"/>
                  </a:solidFill>
                </a:ln>
                <a:solidFill>
                  <a:schemeClr val="tx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ระเบียบวาระที่ 3.1 เรื่องสืบเนื่องจากการประชุม</a:t>
            </a:r>
          </a:p>
        </p:txBody>
      </p:sp>
      <p:grpSp>
        <p:nvGrpSpPr>
          <p:cNvPr id="46" name="Group 45"/>
          <p:cNvGrpSpPr/>
          <p:nvPr/>
        </p:nvGrpSpPr>
        <p:grpSpPr>
          <a:xfrm>
            <a:off x="-23581" y="-271597"/>
            <a:ext cx="10193050" cy="1541268"/>
            <a:chOff x="-23581" y="-271597"/>
            <a:chExt cx="10193050" cy="1541268"/>
          </a:xfrm>
        </p:grpSpPr>
        <p:grpSp>
          <p:nvGrpSpPr>
            <p:cNvPr id="47" name="กลุ่ม 52">
              <a:extLst>
                <a:ext uri="{FF2B5EF4-FFF2-40B4-BE49-F238E27FC236}">
                  <a16:creationId xmlns:a16="http://schemas.microsoft.com/office/drawing/2014/main" id="{84E5CB32-C22A-40FB-BE79-3F261B775F5E}"/>
                </a:ext>
              </a:extLst>
            </p:cNvPr>
            <p:cNvGrpSpPr/>
            <p:nvPr/>
          </p:nvGrpSpPr>
          <p:grpSpPr>
            <a:xfrm>
              <a:off x="-23581" y="299"/>
              <a:ext cx="10193050" cy="674950"/>
              <a:chOff x="-29746" y="-164554"/>
              <a:chExt cx="9173747" cy="607455"/>
            </a:xfrm>
          </p:grpSpPr>
          <p:sp>
            <p:nvSpPr>
              <p:cNvPr id="52" name="สี่เหลี่ยมผืนผ้า: มุมมน 48">
                <a:extLst>
                  <a:ext uri="{FF2B5EF4-FFF2-40B4-BE49-F238E27FC236}">
                    <a16:creationId xmlns:a16="http://schemas.microsoft.com/office/drawing/2014/main" id="{DCE62B95-9C16-4E87-82CC-AF99B1F01983}"/>
                  </a:ext>
                </a:extLst>
              </p:cNvPr>
              <p:cNvSpPr/>
              <p:nvPr/>
            </p:nvSpPr>
            <p:spPr>
              <a:xfrm>
                <a:off x="5692012" y="65211"/>
                <a:ext cx="3441748" cy="377690"/>
              </a:xfrm>
              <a:prstGeom prst="roundRect">
                <a:avLst/>
              </a:prstGeom>
              <a:gradFill flip="none" rotWithShape="1">
                <a:gsLst>
                  <a:gs pos="0">
                    <a:srgbClr val="8E7300"/>
                  </a:gs>
                  <a:gs pos="51000">
                    <a:srgbClr val="FFFFFF"/>
                  </a:gs>
                  <a:gs pos="76000">
                    <a:srgbClr val="BC9800"/>
                  </a:gs>
                  <a:gs pos="24000">
                    <a:srgbClr val="BC9800"/>
                  </a:gs>
                  <a:gs pos="100000">
                    <a:srgbClr val="9A7D00"/>
                  </a:gs>
                </a:gsLst>
                <a:lin ang="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2000"/>
              </a:p>
            </p:txBody>
          </p:sp>
          <p:sp>
            <p:nvSpPr>
              <p:cNvPr id="53" name="สี่เหลี่ยมผืนผ้า 47">
                <a:extLst>
                  <a:ext uri="{FF2B5EF4-FFF2-40B4-BE49-F238E27FC236}">
                    <a16:creationId xmlns:a16="http://schemas.microsoft.com/office/drawing/2014/main" id="{667204FE-3C1C-4980-AD32-890094B05AFC}"/>
                  </a:ext>
                </a:extLst>
              </p:cNvPr>
              <p:cNvSpPr/>
              <p:nvPr/>
            </p:nvSpPr>
            <p:spPr>
              <a:xfrm>
                <a:off x="-29746" y="-164554"/>
                <a:ext cx="9173747" cy="517884"/>
              </a:xfrm>
              <a:prstGeom prst="rect">
                <a:avLst/>
              </a:prstGeom>
              <a:gradFill flip="none" rotWithShape="1">
                <a:gsLst>
                  <a:gs pos="0">
                    <a:srgbClr val="8E7300"/>
                  </a:gs>
                  <a:gs pos="51000">
                    <a:srgbClr val="FFFFFF"/>
                  </a:gs>
                  <a:gs pos="76000">
                    <a:srgbClr val="BC9800"/>
                  </a:gs>
                  <a:gs pos="24000">
                    <a:srgbClr val="BC9800"/>
                  </a:gs>
                  <a:gs pos="100000">
                    <a:srgbClr val="9A7D00"/>
                  </a:gs>
                </a:gsLst>
                <a:lin ang="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2000"/>
              </a:p>
            </p:txBody>
          </p:sp>
          <p:sp>
            <p:nvSpPr>
              <p:cNvPr id="54" name="แผนผังลำดับงาน: ป้อนข้อมูลด้วยตนเอง 4">
                <a:extLst>
                  <a:ext uri="{FF2B5EF4-FFF2-40B4-BE49-F238E27FC236}">
                    <a16:creationId xmlns:a16="http://schemas.microsoft.com/office/drawing/2014/main" id="{CDB1064D-F2C9-4D02-9722-A4463B75D08B}"/>
                  </a:ext>
                </a:extLst>
              </p:cNvPr>
              <p:cNvSpPr/>
              <p:nvPr/>
            </p:nvSpPr>
            <p:spPr>
              <a:xfrm>
                <a:off x="5883027" y="51469"/>
                <a:ext cx="3260973" cy="301861"/>
              </a:xfrm>
              <a:prstGeom prst="flowChartAlternateProcess">
                <a:avLst/>
              </a:prstGeom>
              <a:solidFill>
                <a:srgbClr val="00206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2000" dirty="0"/>
              </a:p>
            </p:txBody>
          </p:sp>
          <p:sp>
            <p:nvSpPr>
              <p:cNvPr id="55" name="สี่เหลี่ยมผืนผ้า 3">
                <a:extLst>
                  <a:ext uri="{FF2B5EF4-FFF2-40B4-BE49-F238E27FC236}">
                    <a16:creationId xmlns:a16="http://schemas.microsoft.com/office/drawing/2014/main" id="{8493D4F4-6FD8-4552-904E-DB7274115DA0}"/>
                  </a:ext>
                </a:extLst>
              </p:cNvPr>
              <p:cNvSpPr/>
              <p:nvPr/>
            </p:nvSpPr>
            <p:spPr>
              <a:xfrm>
                <a:off x="-29746" y="-164554"/>
                <a:ext cx="9173747" cy="432048"/>
              </a:xfrm>
              <a:prstGeom prst="rect">
                <a:avLst/>
              </a:prstGeom>
              <a:solidFill>
                <a:srgbClr val="00206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2000"/>
              </a:p>
            </p:txBody>
          </p:sp>
        </p:grpSp>
        <p:grpSp>
          <p:nvGrpSpPr>
            <p:cNvPr id="48" name="กลุ่ม 9">
              <a:extLst>
                <a:ext uri="{FF2B5EF4-FFF2-40B4-BE49-F238E27FC236}">
                  <a16:creationId xmlns:a16="http://schemas.microsoft.com/office/drawing/2014/main" id="{D2312BD0-5401-4FDB-9FF3-B1382B3C9639}"/>
                </a:ext>
              </a:extLst>
            </p:cNvPr>
            <p:cNvGrpSpPr/>
            <p:nvPr/>
          </p:nvGrpSpPr>
          <p:grpSpPr>
            <a:xfrm>
              <a:off x="5792566" y="-271597"/>
              <a:ext cx="1899096" cy="1541268"/>
              <a:chOff x="5491686" y="-481268"/>
              <a:chExt cx="1709187" cy="1387141"/>
            </a:xfrm>
          </p:grpSpPr>
          <p:sp>
            <p:nvSpPr>
              <p:cNvPr id="50" name="วงรี 13">
                <a:extLst>
                  <a:ext uri="{FF2B5EF4-FFF2-40B4-BE49-F238E27FC236}">
                    <a16:creationId xmlns:a16="http://schemas.microsoft.com/office/drawing/2014/main" id="{722B5707-C41F-4885-825E-D2676CEE49E1}"/>
                  </a:ext>
                </a:extLst>
              </p:cNvPr>
              <p:cNvSpPr/>
              <p:nvPr/>
            </p:nvSpPr>
            <p:spPr>
              <a:xfrm>
                <a:off x="5491686" y="-481268"/>
                <a:ext cx="1709187" cy="1387141"/>
              </a:xfrm>
              <a:prstGeom prst="ellipse">
                <a:avLst/>
              </a:prstGeom>
              <a:solidFill>
                <a:srgbClr val="FBF7F1"/>
              </a:solidFill>
              <a:ln>
                <a:noFill/>
              </a:ln>
              <a:effectLst>
                <a:softEdge rad="31750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2000"/>
              </a:p>
            </p:txBody>
          </p:sp>
          <p:pic>
            <p:nvPicPr>
              <p:cNvPr id="51" name="รูปภาพ 65">
                <a:extLst>
                  <a:ext uri="{FF2B5EF4-FFF2-40B4-BE49-F238E27FC236}">
                    <a16:creationId xmlns:a16="http://schemas.microsoft.com/office/drawing/2014/main" id="{EF9B53AA-6A14-4E04-B937-D6234A306BD7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r="65168" b="30186"/>
              <a:stretch/>
            </p:blipFill>
            <p:spPr>
              <a:xfrm>
                <a:off x="5978910" y="-202056"/>
                <a:ext cx="857563" cy="565764"/>
              </a:xfrm>
              <a:custGeom>
                <a:avLst/>
                <a:gdLst>
                  <a:gd name="connsiteX0" fmla="*/ 0 w 1500565"/>
                  <a:gd name="connsiteY0" fmla="*/ 0 h 990006"/>
                  <a:gd name="connsiteX1" fmla="*/ 1500565 w 1500565"/>
                  <a:gd name="connsiteY1" fmla="*/ 0 h 990006"/>
                  <a:gd name="connsiteX2" fmla="*/ 1500565 w 1500565"/>
                  <a:gd name="connsiteY2" fmla="*/ 699241 h 990006"/>
                  <a:gd name="connsiteX3" fmla="*/ 1454656 w 1500565"/>
                  <a:gd name="connsiteY3" fmla="*/ 699241 h 990006"/>
                  <a:gd name="connsiteX4" fmla="*/ 1454656 w 1500565"/>
                  <a:gd name="connsiteY4" fmla="*/ 958222 h 990006"/>
                  <a:gd name="connsiteX5" fmla="*/ 1500565 w 1500565"/>
                  <a:gd name="connsiteY5" fmla="*/ 958222 h 990006"/>
                  <a:gd name="connsiteX6" fmla="*/ 1500565 w 1500565"/>
                  <a:gd name="connsiteY6" fmla="*/ 990006 h 990006"/>
                  <a:gd name="connsiteX7" fmla="*/ 0 w 1500565"/>
                  <a:gd name="connsiteY7" fmla="*/ 990006 h 9900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00565" h="990006">
                    <a:moveTo>
                      <a:pt x="0" y="0"/>
                    </a:moveTo>
                    <a:lnTo>
                      <a:pt x="1500565" y="0"/>
                    </a:lnTo>
                    <a:lnTo>
                      <a:pt x="1500565" y="699241"/>
                    </a:lnTo>
                    <a:lnTo>
                      <a:pt x="1454656" y="699241"/>
                    </a:lnTo>
                    <a:lnTo>
                      <a:pt x="1454656" y="958222"/>
                    </a:lnTo>
                    <a:lnTo>
                      <a:pt x="1500565" y="958222"/>
                    </a:lnTo>
                    <a:lnTo>
                      <a:pt x="1500565" y="990006"/>
                    </a:lnTo>
                    <a:lnTo>
                      <a:pt x="0" y="990006"/>
                    </a:lnTo>
                    <a:close/>
                  </a:path>
                </a:pathLst>
              </a:custGeom>
            </p:spPr>
          </p:pic>
        </p:grpSp>
      </p:grpSp>
      <p:sp>
        <p:nvSpPr>
          <p:cNvPr id="32" name="TextBox 31"/>
          <p:cNvSpPr txBox="1"/>
          <p:nvPr/>
        </p:nvSpPr>
        <p:spPr>
          <a:xfrm>
            <a:off x="797764" y="6443"/>
            <a:ext cx="4565984" cy="473206"/>
          </a:xfrm>
          <a:prstGeom prst="rect">
            <a:avLst/>
          </a:prstGeom>
          <a:noFill/>
          <a:ln>
            <a:noFill/>
          </a:ln>
          <a:effectLst>
            <a:outerShdw blurRad="57785" dist="33020" dir="318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brightRoom" dir="t">
              <a:rot lat="0" lon="0" rev="600000"/>
            </a:lightRig>
          </a:scene3d>
          <a:sp3d prstMaterial="metal">
            <a:bevelT w="38100" h="57150" prst="angle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th-TH" b="1" dirty="0">
                <a:ln w="0"/>
                <a:solidFill>
                  <a:schemeClr val="bg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ระเบียบวาระที่ 3 เรื่อง สืบเนื่องจากการประชุม</a:t>
            </a:r>
          </a:p>
        </p:txBody>
      </p:sp>
      <p:grpSp>
        <p:nvGrpSpPr>
          <p:cNvPr id="77" name="Group 76"/>
          <p:cNvGrpSpPr/>
          <p:nvPr/>
        </p:nvGrpSpPr>
        <p:grpSpPr>
          <a:xfrm>
            <a:off x="-23583" y="5154909"/>
            <a:ext cx="10183585" cy="694389"/>
            <a:chOff x="-23583" y="5134125"/>
            <a:chExt cx="10183585" cy="715174"/>
          </a:xfrm>
        </p:grpSpPr>
        <p:grpSp>
          <p:nvGrpSpPr>
            <p:cNvPr id="78" name="กลุ่ม 1">
              <a:extLst>
                <a:ext uri="{FF2B5EF4-FFF2-40B4-BE49-F238E27FC236}">
                  <a16:creationId xmlns:a16="http://schemas.microsoft.com/office/drawing/2014/main" id="{58DAA6D8-19A9-434E-BD10-9F227ECAADEE}"/>
                </a:ext>
              </a:extLst>
            </p:cNvPr>
            <p:cNvGrpSpPr/>
            <p:nvPr/>
          </p:nvGrpSpPr>
          <p:grpSpPr>
            <a:xfrm>
              <a:off x="-23583" y="5274993"/>
              <a:ext cx="10183585" cy="470079"/>
              <a:chOff x="-21226" y="4621292"/>
              <a:chExt cx="9165227" cy="561020"/>
            </a:xfrm>
          </p:grpSpPr>
          <p:grpSp>
            <p:nvGrpSpPr>
              <p:cNvPr id="85" name="กลุ่ม 7">
                <a:extLst>
                  <a:ext uri="{FF2B5EF4-FFF2-40B4-BE49-F238E27FC236}">
                    <a16:creationId xmlns:a16="http://schemas.microsoft.com/office/drawing/2014/main" id="{30C28730-7CDF-4231-A774-6A7122EB4AEA}"/>
                  </a:ext>
                </a:extLst>
              </p:cNvPr>
              <p:cNvGrpSpPr/>
              <p:nvPr/>
            </p:nvGrpSpPr>
            <p:grpSpPr>
              <a:xfrm>
                <a:off x="-21226" y="4635401"/>
                <a:ext cx="5133813" cy="546911"/>
                <a:chOff x="-45702" y="6428830"/>
                <a:chExt cx="7109733" cy="450425"/>
              </a:xfrm>
            </p:grpSpPr>
            <p:sp>
              <p:nvSpPr>
                <p:cNvPr id="89" name="รูปแบบอิสระ: รูปร่าง 55">
                  <a:extLst>
                    <a:ext uri="{FF2B5EF4-FFF2-40B4-BE49-F238E27FC236}">
                      <a16:creationId xmlns:a16="http://schemas.microsoft.com/office/drawing/2014/main" id="{447532BC-F1AF-418B-B954-69A21822D4D1}"/>
                    </a:ext>
                  </a:extLst>
                </p:cNvPr>
                <p:cNvSpPr/>
                <p:nvPr/>
              </p:nvSpPr>
              <p:spPr>
                <a:xfrm>
                  <a:off x="-16309" y="6508953"/>
                  <a:ext cx="6875685" cy="339767"/>
                </a:xfrm>
                <a:custGeom>
                  <a:avLst/>
                  <a:gdLst>
                    <a:gd name="connsiteX0" fmla="*/ 0 w 6028447"/>
                    <a:gd name="connsiteY0" fmla="*/ 0 h 339767"/>
                    <a:gd name="connsiteX1" fmla="*/ 6028447 w 6028447"/>
                    <a:gd name="connsiteY1" fmla="*/ 0 h 339767"/>
                    <a:gd name="connsiteX2" fmla="*/ 5679852 w 6028447"/>
                    <a:gd name="connsiteY2" fmla="*/ 339767 h 339767"/>
                    <a:gd name="connsiteX3" fmla="*/ 0 w 6028447"/>
                    <a:gd name="connsiteY3" fmla="*/ 339767 h 339767"/>
                    <a:gd name="connsiteX4" fmla="*/ 0 w 6028447"/>
                    <a:gd name="connsiteY4" fmla="*/ 0 h 3397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028447" h="339767">
                      <a:moveTo>
                        <a:pt x="0" y="0"/>
                      </a:moveTo>
                      <a:lnTo>
                        <a:pt x="6028447" y="0"/>
                      </a:lnTo>
                      <a:lnTo>
                        <a:pt x="5679852" y="339767"/>
                      </a:lnTo>
                      <a:lnTo>
                        <a:pt x="0" y="33976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th-TH" sz="2000" dirty="0"/>
                </a:p>
              </p:txBody>
            </p:sp>
            <p:sp>
              <p:nvSpPr>
                <p:cNvPr id="90" name="รูปแบบอิสระ: รูปร่าง 50">
                  <a:extLst>
                    <a:ext uri="{FF2B5EF4-FFF2-40B4-BE49-F238E27FC236}">
                      <a16:creationId xmlns:a16="http://schemas.microsoft.com/office/drawing/2014/main" id="{72AD55B9-27A4-40A2-86AD-A09FD1FBB379}"/>
                    </a:ext>
                  </a:extLst>
                </p:cNvPr>
                <p:cNvSpPr/>
                <p:nvPr/>
              </p:nvSpPr>
              <p:spPr>
                <a:xfrm>
                  <a:off x="-45702" y="6433550"/>
                  <a:ext cx="7025615" cy="426691"/>
                </a:xfrm>
                <a:custGeom>
                  <a:avLst/>
                  <a:gdLst>
                    <a:gd name="connsiteX0" fmla="*/ 0 w 6123140"/>
                    <a:gd name="connsiteY0" fmla="*/ 0 h 426691"/>
                    <a:gd name="connsiteX1" fmla="*/ 6123140 w 6123140"/>
                    <a:gd name="connsiteY1" fmla="*/ 0 h 426691"/>
                    <a:gd name="connsiteX2" fmla="*/ 6008569 w 6123140"/>
                    <a:gd name="connsiteY2" fmla="*/ 111669 h 426691"/>
                    <a:gd name="connsiteX3" fmla="*/ 5685361 w 6123140"/>
                    <a:gd name="connsiteY3" fmla="*/ 426691 h 426691"/>
                    <a:gd name="connsiteX4" fmla="*/ 5679852 w 6123140"/>
                    <a:gd name="connsiteY4" fmla="*/ 426691 h 426691"/>
                    <a:gd name="connsiteX5" fmla="*/ 6028447 w 6123140"/>
                    <a:gd name="connsiteY5" fmla="*/ 86924 h 426691"/>
                    <a:gd name="connsiteX6" fmla="*/ 0 w 6123140"/>
                    <a:gd name="connsiteY6" fmla="*/ 86924 h 426691"/>
                    <a:gd name="connsiteX7" fmla="*/ 0 w 6123140"/>
                    <a:gd name="connsiteY7" fmla="*/ 0 h 4266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123140" h="426691">
                      <a:moveTo>
                        <a:pt x="0" y="0"/>
                      </a:moveTo>
                      <a:lnTo>
                        <a:pt x="6123140" y="0"/>
                      </a:lnTo>
                      <a:lnTo>
                        <a:pt x="6008569" y="111669"/>
                      </a:lnTo>
                      <a:lnTo>
                        <a:pt x="5685361" y="426691"/>
                      </a:lnTo>
                      <a:lnTo>
                        <a:pt x="5679852" y="426691"/>
                      </a:lnTo>
                      <a:lnTo>
                        <a:pt x="6028447" y="86924"/>
                      </a:lnTo>
                      <a:lnTo>
                        <a:pt x="0" y="8692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>
                  <a:gsLst>
                    <a:gs pos="0">
                      <a:srgbClr val="FBE4AE"/>
                    </a:gs>
                    <a:gs pos="13000">
                      <a:srgbClr val="BD922A"/>
                    </a:gs>
                    <a:gs pos="21001">
                      <a:srgbClr val="BD922A"/>
                    </a:gs>
                    <a:gs pos="63000">
                      <a:srgbClr val="FBE4AE"/>
                    </a:gs>
                    <a:gs pos="67000">
                      <a:srgbClr val="BD922A"/>
                    </a:gs>
                    <a:gs pos="69000">
                      <a:srgbClr val="835E17"/>
                    </a:gs>
                    <a:gs pos="82001">
                      <a:srgbClr val="A28949"/>
                    </a:gs>
                    <a:gs pos="100000">
                      <a:srgbClr val="FAE3B7"/>
                    </a:gs>
                  </a:gsLst>
                  <a:lin ang="0" scaled="1"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th-TH" sz="2000" dirty="0"/>
                </a:p>
              </p:txBody>
            </p:sp>
            <p:sp>
              <p:nvSpPr>
                <p:cNvPr id="91" name="รูปแบบอิสระ: รูปร่าง 49">
                  <a:extLst>
                    <a:ext uri="{FF2B5EF4-FFF2-40B4-BE49-F238E27FC236}">
                      <a16:creationId xmlns:a16="http://schemas.microsoft.com/office/drawing/2014/main" id="{0CC04605-512B-40BA-BB6C-C4CA6329F254}"/>
                    </a:ext>
                  </a:extLst>
                </p:cNvPr>
                <p:cNvSpPr/>
                <p:nvPr/>
              </p:nvSpPr>
              <p:spPr>
                <a:xfrm rot="380166">
                  <a:off x="6515308" y="6428830"/>
                  <a:ext cx="548723" cy="450425"/>
                </a:xfrm>
                <a:custGeom>
                  <a:avLst/>
                  <a:gdLst>
                    <a:gd name="connsiteX0" fmla="*/ 411471 w 524882"/>
                    <a:gd name="connsiteY0" fmla="*/ 0 h 426691"/>
                    <a:gd name="connsiteX1" fmla="*/ 524882 w 524882"/>
                    <a:gd name="connsiteY1" fmla="*/ 0 h 426691"/>
                    <a:gd name="connsiteX2" fmla="*/ 113411 w 524882"/>
                    <a:gd name="connsiteY2" fmla="*/ 426691 h 426691"/>
                    <a:gd name="connsiteX3" fmla="*/ 0 w 524882"/>
                    <a:gd name="connsiteY3" fmla="*/ 426691 h 426691"/>
                    <a:gd name="connsiteX4" fmla="*/ 411471 w 524882"/>
                    <a:gd name="connsiteY4" fmla="*/ 0 h 4266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24882" h="426691">
                      <a:moveTo>
                        <a:pt x="411471" y="0"/>
                      </a:moveTo>
                      <a:lnTo>
                        <a:pt x="524882" y="0"/>
                      </a:lnTo>
                      <a:lnTo>
                        <a:pt x="113411" y="426691"/>
                      </a:lnTo>
                      <a:lnTo>
                        <a:pt x="0" y="426691"/>
                      </a:lnTo>
                      <a:lnTo>
                        <a:pt x="411471" y="0"/>
                      </a:ln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FBE4AE"/>
                    </a:gs>
                    <a:gs pos="13000">
                      <a:srgbClr val="BD922A"/>
                    </a:gs>
                    <a:gs pos="21001">
                      <a:srgbClr val="BD922A"/>
                    </a:gs>
                    <a:gs pos="63000">
                      <a:srgbClr val="FBE4AE"/>
                    </a:gs>
                    <a:gs pos="67000">
                      <a:srgbClr val="BD922A"/>
                    </a:gs>
                    <a:gs pos="69000">
                      <a:srgbClr val="835E17"/>
                    </a:gs>
                    <a:gs pos="82001">
                      <a:srgbClr val="A28949"/>
                    </a:gs>
                    <a:gs pos="100000">
                      <a:srgbClr val="FAE3B7"/>
                    </a:gs>
                  </a:gsLst>
                  <a:path path="circle">
                    <a:fillToRect l="100000" b="100000"/>
                  </a:path>
                  <a:tileRect t="-100000" r="-100000"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th-TH" sz="2000"/>
                </a:p>
              </p:txBody>
            </p:sp>
          </p:grpSp>
          <p:grpSp>
            <p:nvGrpSpPr>
              <p:cNvPr id="86" name="กลุ่ม 4">
                <a:extLst>
                  <a:ext uri="{FF2B5EF4-FFF2-40B4-BE49-F238E27FC236}">
                    <a16:creationId xmlns:a16="http://schemas.microsoft.com/office/drawing/2014/main" id="{33080593-C486-4A4E-A259-28A964353B4D}"/>
                  </a:ext>
                </a:extLst>
              </p:cNvPr>
              <p:cNvGrpSpPr/>
              <p:nvPr/>
            </p:nvGrpSpPr>
            <p:grpSpPr>
              <a:xfrm>
                <a:off x="7524888" y="4621292"/>
                <a:ext cx="1619113" cy="531030"/>
                <a:chOff x="9543115" y="6415804"/>
                <a:chExt cx="2661401" cy="453428"/>
              </a:xfrm>
            </p:grpSpPr>
            <p:sp>
              <p:nvSpPr>
                <p:cNvPr id="87" name="รูปแบบอิสระ: รูปร่าง 38">
                  <a:extLst>
                    <a:ext uri="{FF2B5EF4-FFF2-40B4-BE49-F238E27FC236}">
                      <a16:creationId xmlns:a16="http://schemas.microsoft.com/office/drawing/2014/main" id="{18287458-5345-45BB-A7B2-0AE1DDE4E433}"/>
                    </a:ext>
                  </a:extLst>
                </p:cNvPr>
                <p:cNvSpPr/>
                <p:nvPr/>
              </p:nvSpPr>
              <p:spPr>
                <a:xfrm>
                  <a:off x="9543115" y="6415804"/>
                  <a:ext cx="2661398" cy="441288"/>
                </a:xfrm>
                <a:custGeom>
                  <a:avLst/>
                  <a:gdLst>
                    <a:gd name="connsiteX0" fmla="*/ 437779 w 1373020"/>
                    <a:gd name="connsiteY0" fmla="*/ 0 h 426691"/>
                    <a:gd name="connsiteX1" fmla="*/ 1373020 w 1373020"/>
                    <a:gd name="connsiteY1" fmla="*/ 0 h 426691"/>
                    <a:gd name="connsiteX2" fmla="*/ 1373020 w 1373020"/>
                    <a:gd name="connsiteY2" fmla="*/ 426691 h 426691"/>
                    <a:gd name="connsiteX3" fmla="*/ 0 w 1373020"/>
                    <a:gd name="connsiteY3" fmla="*/ 426691 h 426691"/>
                    <a:gd name="connsiteX4" fmla="*/ 323208 w 1373020"/>
                    <a:gd name="connsiteY4" fmla="*/ 111669 h 426691"/>
                    <a:gd name="connsiteX5" fmla="*/ 437779 w 1373020"/>
                    <a:gd name="connsiteY5" fmla="*/ 0 h 4266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73020" h="426691">
                      <a:moveTo>
                        <a:pt x="437779" y="0"/>
                      </a:moveTo>
                      <a:lnTo>
                        <a:pt x="1373020" y="0"/>
                      </a:lnTo>
                      <a:lnTo>
                        <a:pt x="1373020" y="426691"/>
                      </a:lnTo>
                      <a:lnTo>
                        <a:pt x="0" y="426691"/>
                      </a:lnTo>
                      <a:lnTo>
                        <a:pt x="323208" y="111669"/>
                      </a:lnTo>
                      <a:lnTo>
                        <a:pt x="437779" y="0"/>
                      </a:lnTo>
                      <a:close/>
                    </a:path>
                  </a:pathLst>
                </a:custGeom>
                <a:gradFill>
                  <a:gsLst>
                    <a:gs pos="0">
                      <a:srgbClr val="FBE4AE"/>
                    </a:gs>
                    <a:gs pos="13000">
                      <a:srgbClr val="BD922A"/>
                    </a:gs>
                    <a:gs pos="21001">
                      <a:srgbClr val="BD922A"/>
                    </a:gs>
                    <a:gs pos="63000">
                      <a:srgbClr val="FBE4AE"/>
                    </a:gs>
                    <a:gs pos="67000">
                      <a:srgbClr val="BD922A"/>
                    </a:gs>
                    <a:gs pos="69000">
                      <a:srgbClr val="835E17"/>
                    </a:gs>
                    <a:gs pos="82001">
                      <a:srgbClr val="A28949"/>
                    </a:gs>
                    <a:gs pos="100000">
                      <a:srgbClr val="FAE3B7"/>
                    </a:gs>
                  </a:gsLst>
                  <a:lin ang="0" scaled="1"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th-TH" sz="2000"/>
                </a:p>
              </p:txBody>
            </p:sp>
            <p:sp>
              <p:nvSpPr>
                <p:cNvPr id="88" name="รูปแบบอิสระ: รูปร่าง 31">
                  <a:extLst>
                    <a:ext uri="{FF2B5EF4-FFF2-40B4-BE49-F238E27FC236}">
                      <a16:creationId xmlns:a16="http://schemas.microsoft.com/office/drawing/2014/main" id="{CB515603-CB57-4A48-B8A7-C4BD2C469F4B}"/>
                    </a:ext>
                  </a:extLst>
                </p:cNvPr>
                <p:cNvSpPr/>
                <p:nvPr/>
              </p:nvSpPr>
              <p:spPr>
                <a:xfrm>
                  <a:off x="9543115" y="6510930"/>
                  <a:ext cx="2661401" cy="358302"/>
                </a:xfrm>
                <a:custGeom>
                  <a:avLst/>
                  <a:gdLst>
                    <a:gd name="connsiteX0" fmla="*/ 349528 w 1399340"/>
                    <a:gd name="connsiteY0" fmla="*/ 0 h 340675"/>
                    <a:gd name="connsiteX1" fmla="*/ 1399340 w 1399340"/>
                    <a:gd name="connsiteY1" fmla="*/ 0 h 340675"/>
                    <a:gd name="connsiteX2" fmla="*/ 1399340 w 1399340"/>
                    <a:gd name="connsiteY2" fmla="*/ 340675 h 340675"/>
                    <a:gd name="connsiteX3" fmla="*/ 0 w 1399340"/>
                    <a:gd name="connsiteY3" fmla="*/ 340675 h 340675"/>
                    <a:gd name="connsiteX4" fmla="*/ 349528 w 1399340"/>
                    <a:gd name="connsiteY4" fmla="*/ 0 h 3406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99340" h="340675">
                      <a:moveTo>
                        <a:pt x="349528" y="0"/>
                      </a:moveTo>
                      <a:lnTo>
                        <a:pt x="1399340" y="0"/>
                      </a:lnTo>
                      <a:lnTo>
                        <a:pt x="1399340" y="340675"/>
                      </a:lnTo>
                      <a:lnTo>
                        <a:pt x="0" y="340675"/>
                      </a:lnTo>
                      <a:lnTo>
                        <a:pt x="349528" y="0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th-TH" sz="2000"/>
                </a:p>
              </p:txBody>
            </p:sp>
          </p:grpSp>
        </p:grpSp>
        <p:pic>
          <p:nvPicPr>
            <p:cNvPr id="79" name="Picture 23">
              <a:extLst>
                <a:ext uri="{FF2B5EF4-FFF2-40B4-BE49-F238E27FC236}">
                  <a16:creationId xmlns:a16="http://schemas.microsoft.com/office/drawing/2014/main" id="{A9FCDA38-8F0B-49DF-8F2E-B899B1F3623D}"/>
                </a:ext>
              </a:extLst>
            </p:cNvPr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699853" y="5264104"/>
              <a:ext cx="625615" cy="408428"/>
            </a:xfrm>
            <a:prstGeom prst="rect">
              <a:avLst/>
            </a:prstGeom>
          </p:spPr>
        </p:pic>
        <p:pic>
          <p:nvPicPr>
            <p:cNvPr id="80" name="Picture 24">
              <a:extLst>
                <a:ext uri="{FF2B5EF4-FFF2-40B4-BE49-F238E27FC236}">
                  <a16:creationId xmlns:a16="http://schemas.microsoft.com/office/drawing/2014/main" id="{199745AA-CFB3-443D-A566-E11575BA5223}"/>
                </a:ext>
              </a:extLst>
            </p:cNvPr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440755" y="5252961"/>
              <a:ext cx="384697" cy="433336"/>
            </a:xfrm>
            <a:prstGeom prst="rect">
              <a:avLst/>
            </a:prstGeom>
          </p:spPr>
        </p:pic>
        <p:pic>
          <p:nvPicPr>
            <p:cNvPr id="81" name="Picture 35">
              <a:extLst>
                <a:ext uri="{FF2B5EF4-FFF2-40B4-BE49-F238E27FC236}">
                  <a16:creationId xmlns:a16="http://schemas.microsoft.com/office/drawing/2014/main" id="{9584FECB-F937-4F01-8CDD-C92F98A2F1BC}"/>
                </a:ext>
              </a:extLst>
            </p:cNvPr>
            <p:cNvPicPr>
              <a:picLocks noChangeAspect="1"/>
            </p:cNvPicPr>
            <p:nvPr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882063" y="5338458"/>
              <a:ext cx="373365" cy="309768"/>
            </a:xfrm>
            <a:prstGeom prst="rect">
              <a:avLst/>
            </a:prstGeom>
          </p:spPr>
        </p:pic>
        <p:pic>
          <p:nvPicPr>
            <p:cNvPr id="82" name="Picture 36">
              <a:extLst>
                <a:ext uri="{FF2B5EF4-FFF2-40B4-BE49-F238E27FC236}">
                  <a16:creationId xmlns:a16="http://schemas.microsoft.com/office/drawing/2014/main" id="{62FFD426-AD6C-47DA-99D3-A7217E240C18}"/>
                </a:ext>
              </a:extLst>
            </p:cNvPr>
            <p:cNvPicPr>
              <a:picLocks noChangeAspect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345100" y="5340250"/>
              <a:ext cx="281130" cy="303691"/>
            </a:xfrm>
            <a:prstGeom prst="rect">
              <a:avLst/>
            </a:prstGeom>
          </p:spPr>
        </p:pic>
        <p:pic>
          <p:nvPicPr>
            <p:cNvPr id="83" name="Picture 2" descr="C:\Users\Administrator\Desktop\change for good.png"/>
            <p:cNvPicPr>
              <a:picLocks noChangeAspect="1" noChangeArrowheads="1"/>
            </p:cNvPicPr>
            <p:nvPr/>
          </p:nvPicPr>
          <p:blipFill>
            <a:blip r:embed="rId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606130" y="5281839"/>
              <a:ext cx="890907" cy="501037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84" name="รูปแบบอิสระ: รูปร่าง 49">
              <a:extLst>
                <a:ext uri="{FF2B5EF4-FFF2-40B4-BE49-F238E27FC236}">
                  <a16:creationId xmlns:a16="http://schemas.microsoft.com/office/drawing/2014/main" id="{0CC04605-512B-40BA-BB6C-C4CA6329F254}"/>
                </a:ext>
              </a:extLst>
            </p:cNvPr>
            <p:cNvSpPr/>
            <p:nvPr/>
          </p:nvSpPr>
          <p:spPr>
            <a:xfrm rot="1816843">
              <a:off x="8384884" y="5134125"/>
              <a:ext cx="366819" cy="715174"/>
            </a:xfrm>
            <a:custGeom>
              <a:avLst/>
              <a:gdLst>
                <a:gd name="connsiteX0" fmla="*/ 411471 w 524882"/>
                <a:gd name="connsiteY0" fmla="*/ 0 h 426691"/>
                <a:gd name="connsiteX1" fmla="*/ 524882 w 524882"/>
                <a:gd name="connsiteY1" fmla="*/ 0 h 426691"/>
                <a:gd name="connsiteX2" fmla="*/ 113411 w 524882"/>
                <a:gd name="connsiteY2" fmla="*/ 426691 h 426691"/>
                <a:gd name="connsiteX3" fmla="*/ 0 w 524882"/>
                <a:gd name="connsiteY3" fmla="*/ 426691 h 426691"/>
                <a:gd name="connsiteX4" fmla="*/ 411471 w 524882"/>
                <a:gd name="connsiteY4" fmla="*/ 0 h 426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4882" h="426691">
                  <a:moveTo>
                    <a:pt x="411471" y="0"/>
                  </a:moveTo>
                  <a:lnTo>
                    <a:pt x="524882" y="0"/>
                  </a:lnTo>
                  <a:lnTo>
                    <a:pt x="113411" y="426691"/>
                  </a:lnTo>
                  <a:lnTo>
                    <a:pt x="0" y="426691"/>
                  </a:lnTo>
                  <a:lnTo>
                    <a:pt x="411471" y="0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BE4AE"/>
                </a:gs>
                <a:gs pos="13000">
                  <a:srgbClr val="BD922A"/>
                </a:gs>
                <a:gs pos="21001">
                  <a:srgbClr val="BD922A"/>
                </a:gs>
                <a:gs pos="63000">
                  <a:srgbClr val="FBE4AE"/>
                </a:gs>
                <a:gs pos="67000">
                  <a:srgbClr val="BD922A"/>
                </a:gs>
                <a:gs pos="69000">
                  <a:srgbClr val="835E17"/>
                </a:gs>
                <a:gs pos="82001">
                  <a:srgbClr val="A28949"/>
                </a:gs>
                <a:gs pos="100000">
                  <a:srgbClr val="FAE3B7"/>
                </a:gs>
              </a:gsLst>
              <a:path path="circle">
                <a:fillToRect l="100000" b="100000"/>
              </a:path>
              <a:tileRect t="-100000" r="-10000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th-TH" sz="2000"/>
            </a:p>
          </p:txBody>
        </p:sp>
      </p:grpSp>
      <p:sp>
        <p:nvSpPr>
          <p:cNvPr id="29" name="TextBox 7"/>
          <p:cNvSpPr txBox="1"/>
          <p:nvPr/>
        </p:nvSpPr>
        <p:spPr>
          <a:xfrm>
            <a:off x="216981" y="5442506"/>
            <a:ext cx="5166910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th-TH" sz="1000" b="1" dirty="0">
                <a:solidFill>
                  <a:schemeClr val="bg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เศรษฐกิจฐานรากมั่นคง ชุมชนเข้มแข็งอย่างยั่งยืน ด้วยหลักปรัชญาของเศรษฐกิจพอเพียง</a:t>
            </a:r>
          </a:p>
        </p:txBody>
      </p:sp>
      <p:sp>
        <p:nvSpPr>
          <p:cNvPr id="31" name="กล่องข้อความ 8">
            <a:extLst>
              <a:ext uri="{FF2B5EF4-FFF2-40B4-BE49-F238E27FC236}">
                <a16:creationId xmlns:a16="http://schemas.microsoft.com/office/drawing/2014/main" id="{BF84CABE-5C70-4013-8958-0D4F9CD0D474}"/>
              </a:ext>
            </a:extLst>
          </p:cNvPr>
          <p:cNvSpPr txBox="1"/>
          <p:nvPr/>
        </p:nvSpPr>
        <p:spPr>
          <a:xfrm>
            <a:off x="7676272" y="32100"/>
            <a:ext cx="2493196" cy="5262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ct val="120000"/>
              </a:lnSpc>
            </a:pPr>
            <a:r>
              <a:rPr lang="en-US" sz="12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60 </a:t>
            </a:r>
            <a:r>
              <a:rPr lang="th-TH" sz="12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ปี กรมการพัฒนาชุมชน</a:t>
            </a:r>
          </a:p>
          <a:p>
            <a:pPr>
              <a:lnSpc>
                <a:spcPct val="120000"/>
              </a:lnSpc>
            </a:pPr>
            <a:r>
              <a:rPr lang="th-TH" sz="12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สร้างสรรค์ชุมชน สร้างคน สร้างชาติ</a:t>
            </a:r>
            <a:endParaRPr lang="en-US" sz="1200" b="1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hulabhorn Likit Text" panose="00000500000000000000" pitchFamily="50" charset="-34"/>
              <a:cs typeface="Chulabhorn Likit Text" panose="00000500000000000000" pitchFamily="50" charset="-34"/>
            </a:endParaRPr>
          </a:p>
        </p:txBody>
      </p:sp>
    </p:spTree>
    <p:extLst>
      <p:ext uri="{BB962C8B-B14F-4D97-AF65-F5344CB8AC3E}">
        <p14:creationId xmlns:p14="http://schemas.microsoft.com/office/powerpoint/2010/main" val="101531439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ตาราง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538527734"/>
              </p:ext>
            </p:extLst>
          </p:nvPr>
        </p:nvGraphicFramePr>
        <p:xfrm>
          <a:off x="0" y="606204"/>
          <a:ext cx="10153534" cy="5108797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86249">
                  <a:extLst>
                    <a:ext uri="{9D8B030D-6E8A-4147-A177-3AD203B41FA5}">
                      <a16:colId xmlns:a16="http://schemas.microsoft.com/office/drawing/2014/main" val="1630948032"/>
                    </a:ext>
                  </a:extLst>
                </a:gridCol>
                <a:gridCol w="723626">
                  <a:extLst>
                    <a:ext uri="{9D8B030D-6E8A-4147-A177-3AD203B41FA5}">
                      <a16:colId xmlns:a16="http://schemas.microsoft.com/office/drawing/2014/main" val="3101460004"/>
                    </a:ext>
                  </a:extLst>
                </a:gridCol>
                <a:gridCol w="1112303">
                  <a:extLst>
                    <a:ext uri="{9D8B030D-6E8A-4147-A177-3AD203B41FA5}">
                      <a16:colId xmlns:a16="http://schemas.microsoft.com/office/drawing/2014/main" val="2035488076"/>
                    </a:ext>
                  </a:extLst>
                </a:gridCol>
                <a:gridCol w="1161090">
                  <a:extLst>
                    <a:ext uri="{9D8B030D-6E8A-4147-A177-3AD203B41FA5}">
                      <a16:colId xmlns:a16="http://schemas.microsoft.com/office/drawing/2014/main" val="2032447378"/>
                    </a:ext>
                  </a:extLst>
                </a:gridCol>
                <a:gridCol w="1161090">
                  <a:extLst>
                    <a:ext uri="{9D8B030D-6E8A-4147-A177-3AD203B41FA5}">
                      <a16:colId xmlns:a16="http://schemas.microsoft.com/office/drawing/2014/main" val="726747450"/>
                    </a:ext>
                  </a:extLst>
                </a:gridCol>
                <a:gridCol w="1112304">
                  <a:extLst>
                    <a:ext uri="{9D8B030D-6E8A-4147-A177-3AD203B41FA5}">
                      <a16:colId xmlns:a16="http://schemas.microsoft.com/office/drawing/2014/main" val="202237379"/>
                    </a:ext>
                  </a:extLst>
                </a:gridCol>
                <a:gridCol w="1122060">
                  <a:extLst>
                    <a:ext uri="{9D8B030D-6E8A-4147-A177-3AD203B41FA5}">
                      <a16:colId xmlns:a16="http://schemas.microsoft.com/office/drawing/2014/main" val="246568643"/>
                    </a:ext>
                  </a:extLst>
                </a:gridCol>
                <a:gridCol w="995220">
                  <a:extLst>
                    <a:ext uri="{9D8B030D-6E8A-4147-A177-3AD203B41FA5}">
                      <a16:colId xmlns:a16="http://schemas.microsoft.com/office/drawing/2014/main" val="2889303155"/>
                    </a:ext>
                  </a:extLst>
                </a:gridCol>
                <a:gridCol w="1014733">
                  <a:extLst>
                    <a:ext uri="{9D8B030D-6E8A-4147-A177-3AD203B41FA5}">
                      <a16:colId xmlns:a16="http://schemas.microsoft.com/office/drawing/2014/main" val="4286912854"/>
                    </a:ext>
                  </a:extLst>
                </a:gridCol>
                <a:gridCol w="1264859">
                  <a:extLst>
                    <a:ext uri="{9D8B030D-6E8A-4147-A177-3AD203B41FA5}">
                      <a16:colId xmlns:a16="http://schemas.microsoft.com/office/drawing/2014/main" val="1831641637"/>
                    </a:ext>
                  </a:extLst>
                </a:gridCol>
              </a:tblGrid>
              <a:tr h="322752">
                <a:tc rowSpan="2">
                  <a:txBody>
                    <a:bodyPr/>
                    <a:lstStyle/>
                    <a:p>
                      <a:pPr marL="0" marR="0" lvl="0" indent="0" algn="ctr" defTabSz="761970" rtl="0" eaLnBrk="1" fontAlgn="ctr" latinLnBrk="0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th-TH" sz="1200" b="1" i="0" u="none" strike="noStrike" dirty="0">
                        <a:solidFill>
                          <a:schemeClr val="tx1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  <a:p>
                      <a:pPr marL="0" marR="0" lvl="0" indent="0" algn="ctr" defTabSz="761970" rtl="0" eaLnBrk="1" fontAlgn="ctr" latinLnBrk="0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h-TH" sz="1200" b="1" i="0" u="none" strike="noStrike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ลำดับ</a:t>
                      </a:r>
                    </a:p>
                    <a:p>
                      <a:pPr algn="ctr" fontAlgn="ctr">
                        <a:lnSpc>
                          <a:spcPct val="150000"/>
                        </a:lnSpc>
                      </a:pPr>
                      <a:endParaRPr lang="th-TH" sz="1200" b="1" i="0" u="none" strike="noStrike" dirty="0">
                        <a:solidFill>
                          <a:schemeClr val="tx1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fontAlgn="ctr">
                        <a:lnSpc>
                          <a:spcPct val="150000"/>
                        </a:lnSpc>
                      </a:pPr>
                      <a:r>
                        <a:rPr lang="th-TH" sz="1200" b="1" i="0" u="none" strike="noStrike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จังหวัด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 gridSpan="8">
                  <a:txBody>
                    <a:bodyPr/>
                    <a:lstStyle/>
                    <a:p>
                      <a:pPr algn="ctr" fontAlgn="ctr">
                        <a:lnSpc>
                          <a:spcPct val="100000"/>
                        </a:lnSpc>
                      </a:pPr>
                      <a:r>
                        <a:rPr lang="th-TH" sz="14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รวมทั้งหมด 2556 - 2565 (ข้อมูล ณ</a:t>
                      </a:r>
                      <a:r>
                        <a:rPr lang="th-TH" sz="1400" b="1" i="0" u="none" strike="noStrike" baseline="0" dirty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วันที่ 23 พ.ค</a:t>
                      </a:r>
                      <a:r>
                        <a:rPr lang="th-TH" sz="14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. 66)</a:t>
                      </a:r>
                      <a:endParaRPr lang="th-TH" sz="1400" b="1" i="0" u="none" strike="noStrike" dirty="0">
                        <a:solidFill>
                          <a:schemeClr val="tx1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42508092"/>
                  </a:ext>
                </a:extLst>
              </a:tr>
              <a:tr h="1558525">
                <a:tc v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50000"/>
                        </a:lnSpc>
                      </a:pPr>
                      <a:r>
                        <a:rPr lang="th-TH" sz="1200" b="1" i="0" u="none" strike="noStrike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เงินที่อนุมัติ </a:t>
                      </a:r>
                      <a:br>
                        <a:rPr lang="th-TH" sz="1200" b="1" i="0" u="none" strike="noStrike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</a:br>
                      <a:r>
                        <a:rPr lang="th-TH" sz="1200" b="1" i="0" u="none" strike="noStrike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2556 - 2565</a:t>
                      </a:r>
                      <a:endParaRPr lang="en-US" sz="1200" b="1" i="0" u="none" strike="noStrike" dirty="0">
                        <a:solidFill>
                          <a:schemeClr val="tx1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50000"/>
                        </a:lnSpc>
                      </a:pPr>
                      <a:r>
                        <a:rPr lang="th-TH" sz="1200" b="1" i="0" u="none" strike="noStrike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ลูกหนี้คงเหลือ</a:t>
                      </a:r>
                    </a:p>
                    <a:p>
                      <a:pPr algn="ctr" fontAlgn="ctr">
                        <a:lnSpc>
                          <a:spcPct val="150000"/>
                        </a:lnSpc>
                      </a:pPr>
                      <a:r>
                        <a:rPr lang="th-TH" sz="1200" b="1" i="0" u="none" strike="noStrike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ณ 1 ต.ค. 65</a:t>
                      </a:r>
                      <a:endParaRPr lang="en-US" sz="1200" b="1" i="0" u="none" strike="noStrike" dirty="0">
                        <a:solidFill>
                          <a:schemeClr val="tx1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50000"/>
                        </a:lnSpc>
                      </a:pPr>
                      <a:r>
                        <a:rPr lang="th-TH" sz="1200" b="1" i="0" u="none" strike="noStrike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ชำระคืน</a:t>
                      </a:r>
                      <a:br>
                        <a:rPr lang="th-TH" sz="1200" b="1" i="0" u="none" strike="noStrike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</a:br>
                      <a:endParaRPr lang="en-US" sz="1200" b="1" i="0" u="none" strike="noStrike" dirty="0">
                        <a:solidFill>
                          <a:schemeClr val="tx1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50000"/>
                        </a:lnSpc>
                      </a:pPr>
                      <a:r>
                        <a:rPr lang="th-TH" sz="1200" b="1" i="0" u="none" strike="noStrike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ลูกหนี้คงเหลือ</a:t>
                      </a:r>
                      <a:br>
                        <a:rPr lang="th-TH" sz="1200" b="1" i="0" u="none" strike="noStrike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</a:br>
                      <a:endParaRPr lang="en-US" sz="1200" b="1" i="0" u="none" strike="noStrike" dirty="0">
                        <a:solidFill>
                          <a:schemeClr val="tx1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50000"/>
                        </a:lnSpc>
                      </a:pPr>
                      <a:r>
                        <a:rPr lang="th-TH" sz="1200" b="1" i="0" u="none" strike="noStrike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หนี้ยังไม่ถึง</a:t>
                      </a:r>
                      <a:br>
                        <a:rPr lang="th-TH" sz="1200" b="1" i="0" u="none" strike="noStrike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</a:br>
                      <a:r>
                        <a:rPr lang="th-TH" sz="1200" b="1" i="0" u="none" strike="noStrike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กำหนดชำระ</a:t>
                      </a:r>
                      <a:br>
                        <a:rPr lang="th-TH" sz="1200" b="1" i="0" u="none" strike="noStrike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</a:br>
                      <a:endParaRPr lang="en-US" sz="1200" b="1" i="0" u="none" strike="noStrike" dirty="0">
                        <a:solidFill>
                          <a:schemeClr val="tx1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50000"/>
                        </a:lnSpc>
                      </a:pPr>
                      <a:endParaRPr lang="th-TH" sz="1200" b="1" i="0" u="none" strike="noStrike" dirty="0">
                        <a:solidFill>
                          <a:schemeClr val="tx1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  <a:p>
                      <a:pPr algn="ctr" fontAlgn="ctr">
                        <a:lnSpc>
                          <a:spcPct val="100000"/>
                        </a:lnSpc>
                      </a:pPr>
                      <a:endParaRPr lang="th-TH" sz="1200" b="1" i="0" u="none" strike="noStrike" dirty="0">
                        <a:solidFill>
                          <a:schemeClr val="tx1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  <a:p>
                      <a:pPr algn="ctr" fontAlgn="ctr">
                        <a:lnSpc>
                          <a:spcPct val="100000"/>
                        </a:lnSpc>
                      </a:pPr>
                      <a:endParaRPr lang="th-TH" sz="1200" b="1" i="0" u="none" strike="noStrike" dirty="0">
                        <a:solidFill>
                          <a:schemeClr val="tx1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  <a:p>
                      <a:pPr algn="ctr" fontAlgn="ctr">
                        <a:lnSpc>
                          <a:spcPct val="100000"/>
                        </a:lnSpc>
                      </a:pPr>
                      <a:r>
                        <a:rPr lang="th-TH" sz="1200" b="1" i="0" u="none" strike="noStrike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ดำเนินคดี</a:t>
                      </a:r>
                      <a:endParaRPr lang="en-US" sz="1200" b="1" i="0" u="none" strike="noStrike" dirty="0">
                        <a:solidFill>
                          <a:schemeClr val="tx1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9525" marR="9525" marT="9525" marB="0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50000"/>
                        </a:lnSpc>
                      </a:pPr>
                      <a:r>
                        <a:rPr lang="th-TH" sz="1200" b="1" i="0" u="none" strike="noStrike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หนี้เกิน</a:t>
                      </a:r>
                      <a:br>
                        <a:rPr lang="th-TH" sz="1200" b="1" i="0" u="none" strike="noStrike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</a:br>
                      <a:r>
                        <a:rPr lang="th-TH" sz="1200" b="1" i="0" u="none" strike="noStrike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กำหนดชำระ</a:t>
                      </a:r>
                      <a:br>
                        <a:rPr lang="th-TH" sz="1200" b="1" i="0" u="none" strike="noStrike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</a:br>
                      <a:endParaRPr lang="en-US" sz="1200" b="1" i="0" u="none" strike="noStrike" dirty="0">
                        <a:solidFill>
                          <a:schemeClr val="tx1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50000"/>
                        </a:lnSpc>
                      </a:pPr>
                      <a:r>
                        <a:rPr lang="th-TH" sz="1200" b="1" i="0" u="none" strike="noStrike" spc="0" baseline="0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ร้อยละ</a:t>
                      </a:r>
                      <a:br>
                        <a:rPr lang="th-TH" sz="1200" b="1" i="0" u="none" strike="noStrike" spc="0" baseline="0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</a:br>
                      <a:r>
                        <a:rPr lang="th-TH" sz="1200" b="1" i="0" u="none" strike="noStrike" spc="0" baseline="0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ของหนี้เกิน</a:t>
                      </a:r>
                      <a:br>
                        <a:rPr lang="th-TH" sz="1200" b="1" i="0" u="none" strike="noStrike" spc="0" baseline="0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</a:br>
                      <a:r>
                        <a:rPr lang="th-TH" sz="1200" b="1" i="0" u="none" strike="noStrike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กำหนดชำระ</a:t>
                      </a:r>
                      <a:br>
                        <a:rPr lang="th-TH" sz="1200" b="1" i="0" u="none" strike="noStrike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</a:br>
                      <a:r>
                        <a:rPr lang="th-TH" sz="1200" b="1" i="0" u="none" strike="noStrike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(ฐานจากลูกหนี้คงเหลือ)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1934452"/>
                  </a:ext>
                </a:extLst>
              </a:tr>
              <a:tr h="322752"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05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21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h-TH" sz="105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พิจิตร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5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171,656,575.00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5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55,008,845.83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5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129,838,743.21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5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41,817,831.79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5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32,317,185.19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5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634,921.51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5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8,865,725.09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5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16.12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65130893"/>
                  </a:ext>
                </a:extLst>
              </a:tr>
              <a:tr h="322752"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05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22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h-TH" sz="105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อุบลราชธานี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5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303,621,520.00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5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82,767,193.34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5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239,896,696.70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5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63,724,823.30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5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49,586,653.79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5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787,007.12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5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13,351,162.39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5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16.13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94582032"/>
                  </a:ext>
                </a:extLst>
              </a:tr>
              <a:tr h="322752"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05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23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  <a:alpha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h-TH" sz="105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สระบุรี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  <a:alpha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5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200,490,380.00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  <a:alpha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5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67,313,796.49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  <a:alpha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5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145,729,638.41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  <a:alpha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5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54,760,741.59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  <a:alpha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5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43,374,099.36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  <a:alpha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5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213,670.00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  <a:alpha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5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11,172,972.23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  <a:alpha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5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16.60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  <a:alpha val="9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90808893"/>
                  </a:ext>
                </a:extLst>
              </a:tr>
              <a:tr h="322752"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05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24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h-TH" sz="105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ปัตตานี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5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187,679,452.00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5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70,033,715.76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5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125,772,879.26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5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61,906,572.74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5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47,753,741.02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5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2,503,894.78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5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11,648,936.94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5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16.63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65485161"/>
                  </a:ext>
                </a:extLst>
              </a:tr>
              <a:tr h="322752"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05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25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  <a:alpha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h-TH" sz="105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เชียงใหม่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  <a:alpha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5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281,204,710.00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  <a:alpha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5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60,860,833.44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  <a:alpha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5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242,331,640.79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  <a:alpha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5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38,873,069.21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  <a:alpha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5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26,687,978.00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  <a:alpha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5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1,913,697.47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  <a:alpha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5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10,271,393.74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  <a:alpha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5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16.88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  <a:alpha val="9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24069562"/>
                  </a:ext>
                </a:extLst>
              </a:tr>
              <a:tr h="322752"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05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26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h-TH" sz="105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น่าน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5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215,965,701.00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5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29,182,065.99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5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197,889,448.12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5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18,076,252.88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5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12,908,504.86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5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227,456.67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5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4,940,291.35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5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16.93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03655652"/>
                  </a:ext>
                </a:extLst>
              </a:tr>
              <a:tr h="322752"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05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27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  <a:alpha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h-TH" sz="105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หนองคาย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  <a:alpha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5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248,253,040.00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  <a:alpha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5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80,039,257.45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  <a:alpha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5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178,825,577.69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  <a:alpha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5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69,427,462.31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  <a:alpha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5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55,582,086.40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  <a:alpha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5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0.00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  <a:alpha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5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13,845,375.91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  <a:alpha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5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17.30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  <a:alpha val="9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66452409"/>
                  </a:ext>
                </a:extLst>
              </a:tr>
              <a:tr h="322752"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05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28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h-TH" sz="105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นครนายก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5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118,404,719.00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5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42,594,167.23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5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80,394,369.55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5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38,010,349.45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5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29,368,801.18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5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1,244,971.66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5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7,396,576.61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5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17.37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46036521"/>
                  </a:ext>
                </a:extLst>
              </a:tr>
              <a:tr h="322752"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05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29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  <a:alpha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h-TH" sz="105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ระยอง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  <a:alpha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5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167,818,719.00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  <a:alpha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5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29,331,352.48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  <a:alpha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5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146,224,269.74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  <a:alpha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5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21,594,449.26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  <a:alpha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5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15,228,054.12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  <a:alpha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5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1,258,386.92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  <a:alpha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5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5,108,008.22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  <a:alpha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5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17.41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  <a:alpha val="9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10491998"/>
                  </a:ext>
                </a:extLst>
              </a:tr>
              <a:tr h="322752"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05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30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h-TH" sz="105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ชลบุรี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5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164,289,065.00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5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47,340,856.41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5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129,071,837.43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5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35,217,227.57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5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15,233,944.42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5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11,735,811.35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5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8,247,471.80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5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17.42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271706610"/>
                  </a:ext>
                </a:extLst>
              </a:tr>
            </a:tbl>
          </a:graphicData>
        </a:graphic>
      </p:graphicFrame>
      <p:sp>
        <p:nvSpPr>
          <p:cNvPr id="8" name="สี่เหลี่ยมผืนผ้า 7">
            <a:extLst>
              <a:ext uri="{FF2B5EF4-FFF2-40B4-BE49-F238E27FC236}">
                <a16:creationId xmlns:a16="http://schemas.microsoft.com/office/drawing/2014/main" id="{A781E517-4637-40C4-B7D4-9F1B3AC17568}"/>
              </a:ext>
            </a:extLst>
          </p:cNvPr>
          <p:cNvSpPr/>
          <p:nvPr/>
        </p:nvSpPr>
        <p:spPr>
          <a:xfrm>
            <a:off x="-6463" y="-13815"/>
            <a:ext cx="10160000" cy="469644"/>
          </a:xfrm>
          <a:prstGeom prst="rect">
            <a:avLst/>
          </a:prstGeom>
          <a:solidFill>
            <a:srgbClr val="002060"/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ctr">
              <a:lnSpc>
                <a:spcPct val="130000"/>
              </a:lnSpc>
            </a:pPr>
            <a:r>
              <a:rPr lang="th-TH" sz="2200" b="1" dirty="0">
                <a:solidFill>
                  <a:schemeClr val="bg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ผลการจัดอันดับการบริหารหนี้ของจังหวัด ประจำปีงบประมาณ พ.ศ. 2566 (ต่อ)</a:t>
            </a:r>
            <a:endParaRPr lang="th-TH" dirty="0"/>
          </a:p>
        </p:txBody>
      </p:sp>
      <p:sp>
        <p:nvSpPr>
          <p:cNvPr id="12" name="สี่เหลี่ยมผืนผ้า 11"/>
          <p:cNvSpPr/>
          <p:nvPr/>
        </p:nvSpPr>
        <p:spPr>
          <a:xfrm>
            <a:off x="0" y="457615"/>
            <a:ext cx="10160000" cy="148589"/>
          </a:xfrm>
          <a:prstGeom prst="rect">
            <a:avLst/>
          </a:prstGeom>
          <a:solidFill>
            <a:srgbClr val="FFC000"/>
          </a:solidFill>
          <a:ln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/>
          </a:p>
        </p:txBody>
      </p:sp>
    </p:spTree>
    <p:extLst>
      <p:ext uri="{BB962C8B-B14F-4D97-AF65-F5344CB8AC3E}">
        <p14:creationId xmlns:p14="http://schemas.microsoft.com/office/powerpoint/2010/main" val="13148285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ตาราง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274386093"/>
              </p:ext>
            </p:extLst>
          </p:nvPr>
        </p:nvGraphicFramePr>
        <p:xfrm>
          <a:off x="0" y="606204"/>
          <a:ext cx="10153534" cy="5108797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86249">
                  <a:extLst>
                    <a:ext uri="{9D8B030D-6E8A-4147-A177-3AD203B41FA5}">
                      <a16:colId xmlns:a16="http://schemas.microsoft.com/office/drawing/2014/main" val="1630948032"/>
                    </a:ext>
                  </a:extLst>
                </a:gridCol>
                <a:gridCol w="723626">
                  <a:extLst>
                    <a:ext uri="{9D8B030D-6E8A-4147-A177-3AD203B41FA5}">
                      <a16:colId xmlns:a16="http://schemas.microsoft.com/office/drawing/2014/main" val="3101460004"/>
                    </a:ext>
                  </a:extLst>
                </a:gridCol>
                <a:gridCol w="1112303">
                  <a:extLst>
                    <a:ext uri="{9D8B030D-6E8A-4147-A177-3AD203B41FA5}">
                      <a16:colId xmlns:a16="http://schemas.microsoft.com/office/drawing/2014/main" val="2035488076"/>
                    </a:ext>
                  </a:extLst>
                </a:gridCol>
                <a:gridCol w="1161090">
                  <a:extLst>
                    <a:ext uri="{9D8B030D-6E8A-4147-A177-3AD203B41FA5}">
                      <a16:colId xmlns:a16="http://schemas.microsoft.com/office/drawing/2014/main" val="2032447378"/>
                    </a:ext>
                  </a:extLst>
                </a:gridCol>
                <a:gridCol w="1161090">
                  <a:extLst>
                    <a:ext uri="{9D8B030D-6E8A-4147-A177-3AD203B41FA5}">
                      <a16:colId xmlns:a16="http://schemas.microsoft.com/office/drawing/2014/main" val="726747450"/>
                    </a:ext>
                  </a:extLst>
                </a:gridCol>
                <a:gridCol w="1112304">
                  <a:extLst>
                    <a:ext uri="{9D8B030D-6E8A-4147-A177-3AD203B41FA5}">
                      <a16:colId xmlns:a16="http://schemas.microsoft.com/office/drawing/2014/main" val="202237379"/>
                    </a:ext>
                  </a:extLst>
                </a:gridCol>
                <a:gridCol w="1122060">
                  <a:extLst>
                    <a:ext uri="{9D8B030D-6E8A-4147-A177-3AD203B41FA5}">
                      <a16:colId xmlns:a16="http://schemas.microsoft.com/office/drawing/2014/main" val="246568643"/>
                    </a:ext>
                  </a:extLst>
                </a:gridCol>
                <a:gridCol w="995220">
                  <a:extLst>
                    <a:ext uri="{9D8B030D-6E8A-4147-A177-3AD203B41FA5}">
                      <a16:colId xmlns:a16="http://schemas.microsoft.com/office/drawing/2014/main" val="2889303155"/>
                    </a:ext>
                  </a:extLst>
                </a:gridCol>
                <a:gridCol w="1014733">
                  <a:extLst>
                    <a:ext uri="{9D8B030D-6E8A-4147-A177-3AD203B41FA5}">
                      <a16:colId xmlns:a16="http://schemas.microsoft.com/office/drawing/2014/main" val="4286912854"/>
                    </a:ext>
                  </a:extLst>
                </a:gridCol>
                <a:gridCol w="1264859">
                  <a:extLst>
                    <a:ext uri="{9D8B030D-6E8A-4147-A177-3AD203B41FA5}">
                      <a16:colId xmlns:a16="http://schemas.microsoft.com/office/drawing/2014/main" val="1831641637"/>
                    </a:ext>
                  </a:extLst>
                </a:gridCol>
              </a:tblGrid>
              <a:tr h="322752">
                <a:tc rowSpan="2">
                  <a:txBody>
                    <a:bodyPr/>
                    <a:lstStyle/>
                    <a:p>
                      <a:pPr marL="0" marR="0" lvl="0" indent="0" algn="ctr" defTabSz="761970" rtl="0" eaLnBrk="1" fontAlgn="ctr" latinLnBrk="0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th-TH" sz="1200" b="1" i="0" u="none" strike="noStrike" dirty="0">
                        <a:solidFill>
                          <a:schemeClr val="tx1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  <a:p>
                      <a:pPr marL="0" marR="0" lvl="0" indent="0" algn="ctr" defTabSz="761970" rtl="0" eaLnBrk="1" fontAlgn="ctr" latinLnBrk="0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h-TH" sz="1200" b="1" i="0" u="none" strike="noStrike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ลำดับ</a:t>
                      </a:r>
                    </a:p>
                    <a:p>
                      <a:pPr algn="ctr" fontAlgn="ctr">
                        <a:lnSpc>
                          <a:spcPct val="150000"/>
                        </a:lnSpc>
                      </a:pPr>
                      <a:endParaRPr lang="th-TH" sz="1200" b="1" i="0" u="none" strike="noStrike" dirty="0">
                        <a:solidFill>
                          <a:schemeClr val="tx1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fontAlgn="ctr">
                        <a:lnSpc>
                          <a:spcPct val="150000"/>
                        </a:lnSpc>
                      </a:pPr>
                      <a:r>
                        <a:rPr lang="th-TH" sz="1200" b="1" i="0" u="none" strike="noStrike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จังหวัด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 gridSpan="8">
                  <a:txBody>
                    <a:bodyPr/>
                    <a:lstStyle/>
                    <a:p>
                      <a:pPr algn="ctr" fontAlgn="ctr">
                        <a:lnSpc>
                          <a:spcPct val="100000"/>
                        </a:lnSpc>
                      </a:pPr>
                      <a:r>
                        <a:rPr lang="th-TH" sz="14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รวมทั้งหมด 2556 - 2565 (ข้อมูล ณ</a:t>
                      </a:r>
                      <a:r>
                        <a:rPr lang="th-TH" sz="1400" b="1" i="0" u="none" strike="noStrike" baseline="0" dirty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วันที่ 23 พ.ค</a:t>
                      </a:r>
                      <a:r>
                        <a:rPr lang="th-TH" sz="14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. 66)</a:t>
                      </a:r>
                      <a:endParaRPr lang="th-TH" sz="1400" b="1" i="0" u="none" strike="noStrike" dirty="0">
                        <a:solidFill>
                          <a:schemeClr val="tx1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42508092"/>
                  </a:ext>
                </a:extLst>
              </a:tr>
              <a:tr h="1558525">
                <a:tc v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50000"/>
                        </a:lnSpc>
                      </a:pPr>
                      <a:r>
                        <a:rPr lang="th-TH" sz="1200" b="1" i="0" u="none" strike="noStrike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เงินที่อนุมัติ </a:t>
                      </a:r>
                      <a:br>
                        <a:rPr lang="th-TH" sz="1200" b="1" i="0" u="none" strike="noStrike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</a:br>
                      <a:r>
                        <a:rPr lang="th-TH" sz="1200" b="1" i="0" u="none" strike="noStrike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2556 - 2565</a:t>
                      </a:r>
                      <a:endParaRPr lang="en-US" sz="1200" b="1" i="0" u="none" strike="noStrike" dirty="0">
                        <a:solidFill>
                          <a:schemeClr val="tx1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50000"/>
                        </a:lnSpc>
                      </a:pPr>
                      <a:r>
                        <a:rPr lang="th-TH" sz="1200" b="1" i="0" u="none" strike="noStrike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ลูกหนี้คงเหลือ</a:t>
                      </a:r>
                    </a:p>
                    <a:p>
                      <a:pPr algn="ctr" fontAlgn="ctr">
                        <a:lnSpc>
                          <a:spcPct val="150000"/>
                        </a:lnSpc>
                      </a:pPr>
                      <a:r>
                        <a:rPr lang="th-TH" sz="1200" b="1" i="0" u="none" strike="noStrike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ณ 1 ต.ค. 65</a:t>
                      </a:r>
                      <a:endParaRPr lang="en-US" sz="1200" b="1" i="0" u="none" strike="noStrike" dirty="0">
                        <a:solidFill>
                          <a:schemeClr val="tx1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50000"/>
                        </a:lnSpc>
                      </a:pPr>
                      <a:r>
                        <a:rPr lang="th-TH" sz="1200" b="1" i="0" u="none" strike="noStrike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ชำระคืน</a:t>
                      </a:r>
                      <a:br>
                        <a:rPr lang="th-TH" sz="1200" b="1" i="0" u="none" strike="noStrike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</a:br>
                      <a:endParaRPr lang="en-US" sz="1200" b="1" i="0" u="none" strike="noStrike" dirty="0">
                        <a:solidFill>
                          <a:schemeClr val="tx1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50000"/>
                        </a:lnSpc>
                      </a:pPr>
                      <a:r>
                        <a:rPr lang="th-TH" sz="1200" b="1" i="0" u="none" strike="noStrike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ลูกหนี้คงเหลือ</a:t>
                      </a:r>
                      <a:br>
                        <a:rPr lang="th-TH" sz="1200" b="1" i="0" u="none" strike="noStrike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</a:br>
                      <a:endParaRPr lang="en-US" sz="1200" b="1" i="0" u="none" strike="noStrike" dirty="0">
                        <a:solidFill>
                          <a:schemeClr val="tx1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50000"/>
                        </a:lnSpc>
                      </a:pPr>
                      <a:r>
                        <a:rPr lang="th-TH" sz="1200" b="1" i="0" u="none" strike="noStrike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หนี้ยังไม่ถึง</a:t>
                      </a:r>
                      <a:br>
                        <a:rPr lang="th-TH" sz="1200" b="1" i="0" u="none" strike="noStrike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</a:br>
                      <a:r>
                        <a:rPr lang="th-TH" sz="1200" b="1" i="0" u="none" strike="noStrike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กำหนดชำระ</a:t>
                      </a:r>
                      <a:br>
                        <a:rPr lang="th-TH" sz="1200" b="1" i="0" u="none" strike="noStrike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</a:br>
                      <a:endParaRPr lang="en-US" sz="1200" b="1" i="0" u="none" strike="noStrike" dirty="0">
                        <a:solidFill>
                          <a:schemeClr val="tx1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50000"/>
                        </a:lnSpc>
                      </a:pPr>
                      <a:endParaRPr lang="th-TH" sz="1200" b="1" i="0" u="none" strike="noStrike" dirty="0" smtClean="0">
                        <a:solidFill>
                          <a:schemeClr val="tx1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  <a:p>
                      <a:pPr algn="ctr" fontAlgn="ctr">
                        <a:lnSpc>
                          <a:spcPct val="100000"/>
                        </a:lnSpc>
                      </a:pPr>
                      <a:endParaRPr lang="th-TH" sz="1200" b="1" i="0" u="none" strike="noStrike" dirty="0" smtClean="0">
                        <a:solidFill>
                          <a:schemeClr val="tx1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  <a:p>
                      <a:pPr algn="ctr" fontAlgn="ctr">
                        <a:lnSpc>
                          <a:spcPct val="100000"/>
                        </a:lnSpc>
                      </a:pPr>
                      <a:endParaRPr lang="th-TH" sz="1200" b="1" i="0" u="none" strike="noStrike" dirty="0" smtClean="0">
                        <a:solidFill>
                          <a:schemeClr val="tx1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  <a:p>
                      <a:pPr algn="ctr" fontAlgn="ctr">
                        <a:lnSpc>
                          <a:spcPct val="100000"/>
                        </a:lnSpc>
                      </a:pPr>
                      <a:r>
                        <a:rPr lang="th-TH" sz="12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ดำเนินคดี</a:t>
                      </a:r>
                      <a:endParaRPr lang="en-US" sz="1200" b="1" i="0" u="none" strike="noStrike" dirty="0">
                        <a:solidFill>
                          <a:schemeClr val="tx1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9525" marR="9525" marT="9525" marB="0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50000"/>
                        </a:lnSpc>
                      </a:pPr>
                      <a:r>
                        <a:rPr lang="th-TH" sz="1200" b="1" i="0" u="none" strike="noStrike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หนี้เกิน</a:t>
                      </a:r>
                      <a:br>
                        <a:rPr lang="th-TH" sz="1200" b="1" i="0" u="none" strike="noStrike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</a:br>
                      <a:r>
                        <a:rPr lang="th-TH" sz="1200" b="1" i="0" u="none" strike="noStrike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กำหนดชำระ</a:t>
                      </a:r>
                      <a:br>
                        <a:rPr lang="th-TH" sz="1200" b="1" i="0" u="none" strike="noStrike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</a:br>
                      <a:endParaRPr lang="en-US" sz="1200" b="1" i="0" u="none" strike="noStrike" dirty="0">
                        <a:solidFill>
                          <a:schemeClr val="tx1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50000"/>
                        </a:lnSpc>
                      </a:pPr>
                      <a:r>
                        <a:rPr lang="th-TH" sz="1200" b="1" i="0" u="none" strike="noStrike" spc="0" baseline="0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ร้อยละ</a:t>
                      </a:r>
                      <a:br>
                        <a:rPr lang="th-TH" sz="1200" b="1" i="0" u="none" strike="noStrike" spc="0" baseline="0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</a:br>
                      <a:r>
                        <a:rPr lang="th-TH" sz="1200" b="1" i="0" u="none" strike="noStrike" spc="0" baseline="0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ของหนี้เกิน</a:t>
                      </a:r>
                      <a:br>
                        <a:rPr lang="th-TH" sz="1200" b="1" i="0" u="none" strike="noStrike" spc="0" baseline="0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</a:br>
                      <a:r>
                        <a:rPr lang="th-TH" sz="1200" b="1" i="0" u="none" strike="noStrike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กำหนดชำระ</a:t>
                      </a:r>
                      <a:br>
                        <a:rPr lang="th-TH" sz="1200" b="1" i="0" u="none" strike="noStrike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</a:br>
                      <a:r>
                        <a:rPr lang="th-TH" sz="1200" b="1" i="0" u="none" strike="noStrike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(ฐานจากลูกหนี้คงเหลือ)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1934452"/>
                  </a:ext>
                </a:extLst>
              </a:tr>
              <a:tr h="322752"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31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h-TH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ยโสธร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1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189,249,139.00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1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43,135,160.31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1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156,052,243.96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1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33,196,895.04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1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25,598,002.11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1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0.00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1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7,598,892.93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1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17.62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65130893"/>
                  </a:ext>
                </a:extLst>
              </a:tr>
              <a:tr h="322752"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1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32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h-TH" sz="1100" b="1" i="0" u="none" strike="noStrike" spc="-70" baseline="0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มหาสารคาม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253,621,748.00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1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58,466,428.00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1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208,389,939.00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1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45,231,809.00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1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33,644,931.00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1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1,058,059.00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1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10,528,819.00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1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18.01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94582032"/>
                  </a:ext>
                </a:extLst>
              </a:tr>
              <a:tr h="322752"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1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33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  <a:alpha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h-TH" sz="11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บุรีรัมย์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  <a:alpha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1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347,377,020.00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  <a:alpha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96,992,801.30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  <a:alpha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1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279,969,677.28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  <a:alpha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1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67,407,342.72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  <a:alpha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1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49,060,834.58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  <a:alpha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1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405,500.00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  <a:alpha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1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17,941,008.14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  <a:alpha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1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18.50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  <a:alpha val="9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90808893"/>
                  </a:ext>
                </a:extLst>
              </a:tr>
              <a:tr h="322752"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1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34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h-TH" sz="11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สกลนคร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1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371,691,521.00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1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107,039,989.59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1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284,879,232.39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1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86,812,288.61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65,945,814.81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1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608,703.92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1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20,257,769.88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1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18.93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65485161"/>
                  </a:ext>
                </a:extLst>
              </a:tr>
              <a:tr h="322752"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1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35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  <a:alpha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h-TH" sz="11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กาฬสินธุ์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  <a:alpha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1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273,948,330.00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  <a:alpha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1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73,668,792.27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  <a:alpha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1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214,662,102.35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  <a:alpha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1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59,286,227.65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  <a:alpha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44,988,088.31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  <a:alpha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0.00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  <a:alpha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1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14,298,139.34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  <a:alpha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1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19.41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  <a:alpha val="9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24069562"/>
                  </a:ext>
                </a:extLst>
              </a:tr>
              <a:tr h="322752"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1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36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h-TH" sz="11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สุพรรณบุรี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1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198,996,399.00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1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31,771,857.86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1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176,879,367.50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1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22,117,031.50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15,705,093.53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1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0.00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6,411,937.97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1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20.18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03655652"/>
                  </a:ext>
                </a:extLst>
              </a:tr>
              <a:tr h="322752"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1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37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  <a:alpha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h-TH" sz="11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สมุทรสาคร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  <a:alpha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1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103,687,864.00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  <a:alpha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1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41,574,583.45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  <a:alpha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1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68,521,651.62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  <a:alpha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1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35,166,212.38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  <a:alpha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1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24,082,154.25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  <a:alpha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1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2,645,617.46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  <a:alpha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8,438,440.67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  <a:alpha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20.30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  <a:alpha val="9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66452409"/>
                  </a:ext>
                </a:extLst>
              </a:tr>
              <a:tr h="322752"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1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38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h-TH" sz="11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ตรัง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1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184,153,330.00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1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79,134,483.94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1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118,895,215.98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1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65,258,114.02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1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48,731,205.56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1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280,265.83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1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16,246,642.63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20.53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46036521"/>
                  </a:ext>
                </a:extLst>
              </a:tr>
              <a:tr h="322752"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1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39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  <a:alpha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h-TH" sz="11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ชัยนาท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  <a:alpha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1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216,441,698.00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  <a:alpha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1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68,703,441.60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  <a:alpha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1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158,354,812.25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  <a:alpha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1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58,086,885.75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  <a:alpha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1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42,792,278.91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  <a:alpha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1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1,128,859.56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  <a:alpha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1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14,165,747.28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  <a:alpha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20.62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  <a:alpha val="9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10491998"/>
                  </a:ext>
                </a:extLst>
              </a:tr>
              <a:tr h="322752"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1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40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h-TH" sz="1100" b="1" i="0" u="none" strike="noStrike" spc="-40" baseline="0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กำแพงเพชร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1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271,154,720.00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1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45,973,847.67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1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238,868,194.13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1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32,286,525.87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1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20,166,295.01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1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2,446,386.00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1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9,673,844.86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21.04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271706610"/>
                  </a:ext>
                </a:extLst>
              </a:tr>
            </a:tbl>
          </a:graphicData>
        </a:graphic>
      </p:graphicFrame>
      <p:sp>
        <p:nvSpPr>
          <p:cNvPr id="8" name="สี่เหลี่ยมผืนผ้า 7">
            <a:extLst>
              <a:ext uri="{FF2B5EF4-FFF2-40B4-BE49-F238E27FC236}">
                <a16:creationId xmlns:a16="http://schemas.microsoft.com/office/drawing/2014/main" id="{A781E517-4637-40C4-B7D4-9F1B3AC17568}"/>
              </a:ext>
            </a:extLst>
          </p:cNvPr>
          <p:cNvSpPr/>
          <p:nvPr/>
        </p:nvSpPr>
        <p:spPr>
          <a:xfrm>
            <a:off x="-6463" y="-13815"/>
            <a:ext cx="10160000" cy="469644"/>
          </a:xfrm>
          <a:prstGeom prst="rect">
            <a:avLst/>
          </a:prstGeom>
          <a:solidFill>
            <a:srgbClr val="002060"/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ctr">
              <a:lnSpc>
                <a:spcPct val="130000"/>
              </a:lnSpc>
            </a:pPr>
            <a:r>
              <a:rPr lang="th-TH" sz="2200" b="1" dirty="0">
                <a:solidFill>
                  <a:schemeClr val="bg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ผลการจัดอันดับการบริหารหนี้ของจังหวัด ประจำปีงบประมาณ พ.ศ. 2566 (ต่อ)</a:t>
            </a:r>
            <a:endParaRPr lang="th-TH" dirty="0"/>
          </a:p>
        </p:txBody>
      </p:sp>
      <p:sp>
        <p:nvSpPr>
          <p:cNvPr id="12" name="สี่เหลี่ยมผืนผ้า 11"/>
          <p:cNvSpPr/>
          <p:nvPr/>
        </p:nvSpPr>
        <p:spPr>
          <a:xfrm>
            <a:off x="0" y="457615"/>
            <a:ext cx="10160000" cy="148589"/>
          </a:xfrm>
          <a:prstGeom prst="rect">
            <a:avLst/>
          </a:prstGeom>
          <a:solidFill>
            <a:srgbClr val="FFC000"/>
          </a:solidFill>
          <a:ln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/>
          </a:p>
        </p:txBody>
      </p:sp>
    </p:spTree>
    <p:extLst>
      <p:ext uri="{BB962C8B-B14F-4D97-AF65-F5344CB8AC3E}">
        <p14:creationId xmlns:p14="http://schemas.microsoft.com/office/powerpoint/2010/main" val="179810899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ตาราง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865709487"/>
              </p:ext>
            </p:extLst>
          </p:nvPr>
        </p:nvGraphicFramePr>
        <p:xfrm>
          <a:off x="0" y="606204"/>
          <a:ext cx="10153534" cy="5108797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86249">
                  <a:extLst>
                    <a:ext uri="{9D8B030D-6E8A-4147-A177-3AD203B41FA5}">
                      <a16:colId xmlns:a16="http://schemas.microsoft.com/office/drawing/2014/main" val="1630948032"/>
                    </a:ext>
                  </a:extLst>
                </a:gridCol>
                <a:gridCol w="723626">
                  <a:extLst>
                    <a:ext uri="{9D8B030D-6E8A-4147-A177-3AD203B41FA5}">
                      <a16:colId xmlns:a16="http://schemas.microsoft.com/office/drawing/2014/main" val="3101460004"/>
                    </a:ext>
                  </a:extLst>
                </a:gridCol>
                <a:gridCol w="1112303">
                  <a:extLst>
                    <a:ext uri="{9D8B030D-6E8A-4147-A177-3AD203B41FA5}">
                      <a16:colId xmlns:a16="http://schemas.microsoft.com/office/drawing/2014/main" val="2035488076"/>
                    </a:ext>
                  </a:extLst>
                </a:gridCol>
                <a:gridCol w="1161090">
                  <a:extLst>
                    <a:ext uri="{9D8B030D-6E8A-4147-A177-3AD203B41FA5}">
                      <a16:colId xmlns:a16="http://schemas.microsoft.com/office/drawing/2014/main" val="2032447378"/>
                    </a:ext>
                  </a:extLst>
                </a:gridCol>
                <a:gridCol w="1161090">
                  <a:extLst>
                    <a:ext uri="{9D8B030D-6E8A-4147-A177-3AD203B41FA5}">
                      <a16:colId xmlns:a16="http://schemas.microsoft.com/office/drawing/2014/main" val="726747450"/>
                    </a:ext>
                  </a:extLst>
                </a:gridCol>
                <a:gridCol w="1112304">
                  <a:extLst>
                    <a:ext uri="{9D8B030D-6E8A-4147-A177-3AD203B41FA5}">
                      <a16:colId xmlns:a16="http://schemas.microsoft.com/office/drawing/2014/main" val="202237379"/>
                    </a:ext>
                  </a:extLst>
                </a:gridCol>
                <a:gridCol w="1122060">
                  <a:extLst>
                    <a:ext uri="{9D8B030D-6E8A-4147-A177-3AD203B41FA5}">
                      <a16:colId xmlns:a16="http://schemas.microsoft.com/office/drawing/2014/main" val="246568643"/>
                    </a:ext>
                  </a:extLst>
                </a:gridCol>
                <a:gridCol w="995220">
                  <a:extLst>
                    <a:ext uri="{9D8B030D-6E8A-4147-A177-3AD203B41FA5}">
                      <a16:colId xmlns:a16="http://schemas.microsoft.com/office/drawing/2014/main" val="2889303155"/>
                    </a:ext>
                  </a:extLst>
                </a:gridCol>
                <a:gridCol w="1014733">
                  <a:extLst>
                    <a:ext uri="{9D8B030D-6E8A-4147-A177-3AD203B41FA5}">
                      <a16:colId xmlns:a16="http://schemas.microsoft.com/office/drawing/2014/main" val="4286912854"/>
                    </a:ext>
                  </a:extLst>
                </a:gridCol>
                <a:gridCol w="1264859">
                  <a:extLst>
                    <a:ext uri="{9D8B030D-6E8A-4147-A177-3AD203B41FA5}">
                      <a16:colId xmlns:a16="http://schemas.microsoft.com/office/drawing/2014/main" val="1831641637"/>
                    </a:ext>
                  </a:extLst>
                </a:gridCol>
              </a:tblGrid>
              <a:tr h="322752">
                <a:tc rowSpan="2">
                  <a:txBody>
                    <a:bodyPr/>
                    <a:lstStyle/>
                    <a:p>
                      <a:pPr marL="0" marR="0" lvl="0" indent="0" algn="ctr" defTabSz="761970" rtl="0" eaLnBrk="1" fontAlgn="ctr" latinLnBrk="0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th-TH" sz="1200" b="1" i="0" u="none" strike="noStrike" dirty="0">
                        <a:solidFill>
                          <a:schemeClr val="tx1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  <a:p>
                      <a:pPr marL="0" marR="0" lvl="0" indent="0" algn="ctr" defTabSz="761970" rtl="0" eaLnBrk="1" fontAlgn="ctr" latinLnBrk="0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h-TH" sz="1200" b="1" i="0" u="none" strike="noStrike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ลำดับ</a:t>
                      </a:r>
                    </a:p>
                    <a:p>
                      <a:pPr algn="ctr" fontAlgn="ctr">
                        <a:lnSpc>
                          <a:spcPct val="150000"/>
                        </a:lnSpc>
                      </a:pPr>
                      <a:endParaRPr lang="th-TH" sz="1200" b="1" i="0" u="none" strike="noStrike" dirty="0">
                        <a:solidFill>
                          <a:schemeClr val="tx1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fontAlgn="ctr">
                        <a:lnSpc>
                          <a:spcPct val="150000"/>
                        </a:lnSpc>
                      </a:pPr>
                      <a:r>
                        <a:rPr lang="th-TH" sz="1200" b="1" i="0" u="none" strike="noStrike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จังหวัด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 gridSpan="8">
                  <a:txBody>
                    <a:bodyPr/>
                    <a:lstStyle/>
                    <a:p>
                      <a:pPr algn="ctr" fontAlgn="ctr">
                        <a:lnSpc>
                          <a:spcPct val="100000"/>
                        </a:lnSpc>
                      </a:pPr>
                      <a:r>
                        <a:rPr lang="th-TH" sz="14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รวมทั้งหมด 2556 - 2565 (ข้อมูล ณ</a:t>
                      </a:r>
                      <a:r>
                        <a:rPr lang="th-TH" sz="1400" b="1" i="0" u="none" strike="noStrike" baseline="0" dirty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วันที่ 23 พ.ค</a:t>
                      </a:r>
                      <a:r>
                        <a:rPr lang="th-TH" sz="14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. 66)</a:t>
                      </a:r>
                      <a:endParaRPr lang="th-TH" sz="1400" b="1" i="0" u="none" strike="noStrike" dirty="0">
                        <a:solidFill>
                          <a:schemeClr val="tx1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42508092"/>
                  </a:ext>
                </a:extLst>
              </a:tr>
              <a:tr h="1558525">
                <a:tc v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50000"/>
                        </a:lnSpc>
                      </a:pPr>
                      <a:r>
                        <a:rPr lang="th-TH" sz="1200" b="1" i="0" u="none" strike="noStrike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เงินที่อนุมัติ </a:t>
                      </a:r>
                      <a:br>
                        <a:rPr lang="th-TH" sz="1200" b="1" i="0" u="none" strike="noStrike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</a:br>
                      <a:r>
                        <a:rPr lang="th-TH" sz="1200" b="1" i="0" u="none" strike="noStrike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2556 - 2565</a:t>
                      </a:r>
                      <a:endParaRPr lang="en-US" sz="1200" b="1" i="0" u="none" strike="noStrike" dirty="0">
                        <a:solidFill>
                          <a:schemeClr val="tx1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50000"/>
                        </a:lnSpc>
                      </a:pPr>
                      <a:r>
                        <a:rPr lang="th-TH" sz="1200" b="1" i="0" u="none" strike="noStrike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ลูกหนี้คงเหลือ</a:t>
                      </a:r>
                    </a:p>
                    <a:p>
                      <a:pPr algn="ctr" fontAlgn="ctr">
                        <a:lnSpc>
                          <a:spcPct val="150000"/>
                        </a:lnSpc>
                      </a:pPr>
                      <a:r>
                        <a:rPr lang="th-TH" sz="1200" b="1" i="0" u="none" strike="noStrike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ณ 1 ต.ค. 65</a:t>
                      </a:r>
                      <a:endParaRPr lang="en-US" sz="1200" b="1" i="0" u="none" strike="noStrike" dirty="0">
                        <a:solidFill>
                          <a:schemeClr val="tx1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50000"/>
                        </a:lnSpc>
                      </a:pPr>
                      <a:r>
                        <a:rPr lang="th-TH" sz="1200" b="1" i="0" u="none" strike="noStrike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ชำระคืน</a:t>
                      </a:r>
                      <a:br>
                        <a:rPr lang="th-TH" sz="1200" b="1" i="0" u="none" strike="noStrike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</a:br>
                      <a:endParaRPr lang="en-US" sz="1200" b="1" i="0" u="none" strike="noStrike" dirty="0">
                        <a:solidFill>
                          <a:schemeClr val="tx1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50000"/>
                        </a:lnSpc>
                      </a:pPr>
                      <a:r>
                        <a:rPr lang="th-TH" sz="1200" b="1" i="0" u="none" strike="noStrike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ลูกหนี้คงเหลือ</a:t>
                      </a:r>
                      <a:br>
                        <a:rPr lang="th-TH" sz="1200" b="1" i="0" u="none" strike="noStrike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</a:br>
                      <a:endParaRPr lang="en-US" sz="1200" b="1" i="0" u="none" strike="noStrike" dirty="0">
                        <a:solidFill>
                          <a:schemeClr val="tx1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50000"/>
                        </a:lnSpc>
                      </a:pPr>
                      <a:r>
                        <a:rPr lang="th-TH" sz="1200" b="1" i="0" u="none" strike="noStrike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หนี้ยังไม่ถึง</a:t>
                      </a:r>
                      <a:br>
                        <a:rPr lang="th-TH" sz="1200" b="1" i="0" u="none" strike="noStrike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</a:br>
                      <a:r>
                        <a:rPr lang="th-TH" sz="1200" b="1" i="0" u="none" strike="noStrike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กำหนดชำระ</a:t>
                      </a:r>
                      <a:br>
                        <a:rPr lang="th-TH" sz="1200" b="1" i="0" u="none" strike="noStrike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</a:br>
                      <a:endParaRPr lang="en-US" sz="1200" b="1" i="0" u="none" strike="noStrike" dirty="0">
                        <a:solidFill>
                          <a:schemeClr val="tx1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50000"/>
                        </a:lnSpc>
                      </a:pPr>
                      <a:endParaRPr lang="th-TH" sz="1200" b="1" i="0" u="none" strike="noStrike" dirty="0">
                        <a:solidFill>
                          <a:schemeClr val="tx1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  <a:p>
                      <a:pPr algn="ctr" fontAlgn="ctr">
                        <a:lnSpc>
                          <a:spcPct val="100000"/>
                        </a:lnSpc>
                      </a:pPr>
                      <a:endParaRPr lang="th-TH" sz="1200" b="1" i="0" u="none" strike="noStrike" dirty="0">
                        <a:solidFill>
                          <a:schemeClr val="tx1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  <a:p>
                      <a:pPr algn="ctr" fontAlgn="ctr">
                        <a:lnSpc>
                          <a:spcPct val="100000"/>
                        </a:lnSpc>
                      </a:pPr>
                      <a:endParaRPr lang="th-TH" sz="1200" b="1" i="0" u="none" strike="noStrike" dirty="0">
                        <a:solidFill>
                          <a:schemeClr val="tx1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  <a:p>
                      <a:pPr algn="ctr" fontAlgn="ctr">
                        <a:lnSpc>
                          <a:spcPct val="100000"/>
                        </a:lnSpc>
                      </a:pPr>
                      <a:r>
                        <a:rPr lang="th-TH" sz="1200" b="1" i="0" u="none" strike="noStrike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ดำเนินคดี</a:t>
                      </a:r>
                      <a:endParaRPr lang="en-US" sz="1200" b="1" i="0" u="none" strike="noStrike" dirty="0">
                        <a:solidFill>
                          <a:schemeClr val="tx1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9525" marR="9525" marT="9525" marB="0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50000"/>
                        </a:lnSpc>
                      </a:pPr>
                      <a:r>
                        <a:rPr lang="th-TH" sz="1200" b="1" i="0" u="none" strike="noStrike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หนี้เกิน</a:t>
                      </a:r>
                      <a:br>
                        <a:rPr lang="th-TH" sz="1200" b="1" i="0" u="none" strike="noStrike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</a:br>
                      <a:r>
                        <a:rPr lang="th-TH" sz="1200" b="1" i="0" u="none" strike="noStrike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กำหนดชำระ</a:t>
                      </a:r>
                      <a:br>
                        <a:rPr lang="th-TH" sz="1200" b="1" i="0" u="none" strike="noStrike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</a:br>
                      <a:endParaRPr lang="en-US" sz="1200" b="1" i="0" u="none" strike="noStrike" dirty="0">
                        <a:solidFill>
                          <a:schemeClr val="tx1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50000"/>
                        </a:lnSpc>
                      </a:pPr>
                      <a:r>
                        <a:rPr lang="th-TH" sz="1200" b="1" i="0" u="none" strike="noStrike" spc="0" baseline="0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ร้อยละ</a:t>
                      </a:r>
                      <a:br>
                        <a:rPr lang="th-TH" sz="1200" b="1" i="0" u="none" strike="noStrike" spc="0" baseline="0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</a:br>
                      <a:r>
                        <a:rPr lang="th-TH" sz="1200" b="1" i="0" u="none" strike="noStrike" spc="0" baseline="0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ของหนี้เกิน</a:t>
                      </a:r>
                      <a:br>
                        <a:rPr lang="th-TH" sz="1200" b="1" i="0" u="none" strike="noStrike" spc="0" baseline="0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</a:br>
                      <a:r>
                        <a:rPr lang="th-TH" sz="1200" b="1" i="0" u="none" strike="noStrike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กำหนดชำระ</a:t>
                      </a:r>
                      <a:br>
                        <a:rPr lang="th-TH" sz="1200" b="1" i="0" u="none" strike="noStrike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</a:br>
                      <a:r>
                        <a:rPr lang="th-TH" sz="1200" b="1" i="0" u="none" strike="noStrike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(ฐานจากลูกหนี้คงเหลือ)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1934452"/>
                  </a:ext>
                </a:extLst>
              </a:tr>
              <a:tr h="322752"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41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พิษณุโลก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191,615,425.00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53,653,500.44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152,293,258.59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39,322,166.41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27,595,267.35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363,469.86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11,363,429.20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21.18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65130893"/>
                  </a:ext>
                </a:extLst>
              </a:tr>
              <a:tr h="322752"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42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h-TH" sz="1000" b="1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สมุทรปราการ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168,248,718.00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76,212,270.60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97,463,258.64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70,785,459.36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35,485,029.85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18,959,043.98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16,341,385.53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21.44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94582032"/>
                  </a:ext>
                </a:extLst>
              </a:tr>
              <a:tr h="322752"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43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  <a:alpha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อุตรดิตถ์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  <a:alpha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231,474,140.00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  <a:alpha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45,067,752.74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  <a:alpha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198,974,744.75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  <a:alpha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32,499,395.25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  <a:alpha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22,725,784.09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  <a:alpha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0.00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  <a:alpha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9,773,611.16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  <a:alpha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21.69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  <a:alpha val="9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90808893"/>
                  </a:ext>
                </a:extLst>
              </a:tr>
              <a:tr h="322752"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44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ลำพูน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164,521,225.00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43,388,624.22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129,407,161.63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35,114,063.37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24,591,600.05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831,850.00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9,690,613.32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22.33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65485161"/>
                  </a:ext>
                </a:extLst>
              </a:tr>
              <a:tr h="322752"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45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  <a:alpha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h-TH" sz="1000" b="1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สมุทรสงคราม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  <a:alpha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88,523,258.00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  <a:alpha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31,511,204.29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  <a:alpha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62,161,083.38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  <a:alpha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26,362,174.62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  <a:alpha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16,891,952.44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  <a:alpha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2,231,086.52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  <a:alpha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7,239,135.66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  <a:alpha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22.97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  <a:alpha val="9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24069562"/>
                  </a:ext>
                </a:extLst>
              </a:tr>
              <a:tr h="322752"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46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พัทลุง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113,769,649.00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44,669,620.23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78,927,208.57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34,842,440.43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19,371,011.14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5,114,074.62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10,357,354.67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23.19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03655652"/>
                  </a:ext>
                </a:extLst>
              </a:tr>
              <a:tr h="322752"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47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  <a:alpha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นครสวรรค์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  <a:alpha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282,254,698.00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  <a:alpha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75,628,971.03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  <a:alpha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225,970,601.70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  <a:alpha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56,284,096.30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  <a:alpha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35,339,326.16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  <a:alpha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2,302,514.00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  <a:alpha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18,642,256.14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  <a:alpha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24.65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  <a:alpha val="9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66452409"/>
                  </a:ext>
                </a:extLst>
              </a:tr>
              <a:tr h="322752"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48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เพชรบุรี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116,802,670.00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44,959,882.49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80,804,772.37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35,997,897.63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24,529,627.41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192,871.88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11,275,398.34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25.08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46036521"/>
                  </a:ext>
                </a:extLst>
              </a:tr>
              <a:tr h="322752"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49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  <a:alpha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จันทบุรี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  <a:alpha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140,135,656.75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  <a:alpha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55,625,230.87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  <a:alpha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94,532,705.92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  <a:alpha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45,602,950.83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  <a:alpha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31,217,102.77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  <a:alpha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194,640.00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  <a:alpha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14,191,208.06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  <a:alpha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25.51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  <a:alpha val="9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10491998"/>
                  </a:ext>
                </a:extLst>
              </a:tr>
              <a:tr h="322752"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50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ปราจีนบุรี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181,451,740.00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44,391,002.57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142,656,468.22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38,795,271.78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22,506,167.96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4,950,208.89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11,338,894.93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25.54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271706610"/>
                  </a:ext>
                </a:extLst>
              </a:tr>
            </a:tbl>
          </a:graphicData>
        </a:graphic>
      </p:graphicFrame>
      <p:sp>
        <p:nvSpPr>
          <p:cNvPr id="8" name="สี่เหลี่ยมผืนผ้า 7">
            <a:extLst>
              <a:ext uri="{FF2B5EF4-FFF2-40B4-BE49-F238E27FC236}">
                <a16:creationId xmlns:a16="http://schemas.microsoft.com/office/drawing/2014/main" id="{A781E517-4637-40C4-B7D4-9F1B3AC17568}"/>
              </a:ext>
            </a:extLst>
          </p:cNvPr>
          <p:cNvSpPr/>
          <p:nvPr/>
        </p:nvSpPr>
        <p:spPr>
          <a:xfrm>
            <a:off x="-6463" y="-13815"/>
            <a:ext cx="10160000" cy="469644"/>
          </a:xfrm>
          <a:prstGeom prst="rect">
            <a:avLst/>
          </a:prstGeom>
          <a:solidFill>
            <a:srgbClr val="002060"/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ctr">
              <a:lnSpc>
                <a:spcPct val="130000"/>
              </a:lnSpc>
            </a:pPr>
            <a:r>
              <a:rPr lang="th-TH" sz="2200" b="1" dirty="0">
                <a:solidFill>
                  <a:schemeClr val="bg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ผลการจัดอันดับการบริหารหนี้ของจังหวัด ประจำปีงบประมาณ พ.ศ. 2566 (ต่อ)</a:t>
            </a:r>
            <a:endParaRPr lang="th-TH" dirty="0"/>
          </a:p>
        </p:txBody>
      </p:sp>
      <p:sp>
        <p:nvSpPr>
          <p:cNvPr id="12" name="สี่เหลี่ยมผืนผ้า 11"/>
          <p:cNvSpPr/>
          <p:nvPr/>
        </p:nvSpPr>
        <p:spPr>
          <a:xfrm>
            <a:off x="0" y="457615"/>
            <a:ext cx="10160000" cy="148589"/>
          </a:xfrm>
          <a:prstGeom prst="rect">
            <a:avLst/>
          </a:prstGeom>
          <a:solidFill>
            <a:srgbClr val="FFC000"/>
          </a:solidFill>
          <a:ln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/>
          </a:p>
        </p:txBody>
      </p:sp>
    </p:spTree>
    <p:extLst>
      <p:ext uri="{BB962C8B-B14F-4D97-AF65-F5344CB8AC3E}">
        <p14:creationId xmlns:p14="http://schemas.microsoft.com/office/powerpoint/2010/main" val="357528042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ตาราง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44636977"/>
              </p:ext>
            </p:extLst>
          </p:nvPr>
        </p:nvGraphicFramePr>
        <p:xfrm>
          <a:off x="0" y="606204"/>
          <a:ext cx="10153534" cy="5108797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86249">
                  <a:extLst>
                    <a:ext uri="{9D8B030D-6E8A-4147-A177-3AD203B41FA5}">
                      <a16:colId xmlns:a16="http://schemas.microsoft.com/office/drawing/2014/main" val="1630948032"/>
                    </a:ext>
                  </a:extLst>
                </a:gridCol>
                <a:gridCol w="723626">
                  <a:extLst>
                    <a:ext uri="{9D8B030D-6E8A-4147-A177-3AD203B41FA5}">
                      <a16:colId xmlns:a16="http://schemas.microsoft.com/office/drawing/2014/main" val="3101460004"/>
                    </a:ext>
                  </a:extLst>
                </a:gridCol>
                <a:gridCol w="1112303">
                  <a:extLst>
                    <a:ext uri="{9D8B030D-6E8A-4147-A177-3AD203B41FA5}">
                      <a16:colId xmlns:a16="http://schemas.microsoft.com/office/drawing/2014/main" val="2035488076"/>
                    </a:ext>
                  </a:extLst>
                </a:gridCol>
                <a:gridCol w="1161090">
                  <a:extLst>
                    <a:ext uri="{9D8B030D-6E8A-4147-A177-3AD203B41FA5}">
                      <a16:colId xmlns:a16="http://schemas.microsoft.com/office/drawing/2014/main" val="2032447378"/>
                    </a:ext>
                  </a:extLst>
                </a:gridCol>
                <a:gridCol w="1161090">
                  <a:extLst>
                    <a:ext uri="{9D8B030D-6E8A-4147-A177-3AD203B41FA5}">
                      <a16:colId xmlns:a16="http://schemas.microsoft.com/office/drawing/2014/main" val="726747450"/>
                    </a:ext>
                  </a:extLst>
                </a:gridCol>
                <a:gridCol w="1112304">
                  <a:extLst>
                    <a:ext uri="{9D8B030D-6E8A-4147-A177-3AD203B41FA5}">
                      <a16:colId xmlns:a16="http://schemas.microsoft.com/office/drawing/2014/main" val="202237379"/>
                    </a:ext>
                  </a:extLst>
                </a:gridCol>
                <a:gridCol w="1122060">
                  <a:extLst>
                    <a:ext uri="{9D8B030D-6E8A-4147-A177-3AD203B41FA5}">
                      <a16:colId xmlns:a16="http://schemas.microsoft.com/office/drawing/2014/main" val="246568643"/>
                    </a:ext>
                  </a:extLst>
                </a:gridCol>
                <a:gridCol w="995220">
                  <a:extLst>
                    <a:ext uri="{9D8B030D-6E8A-4147-A177-3AD203B41FA5}">
                      <a16:colId xmlns:a16="http://schemas.microsoft.com/office/drawing/2014/main" val="2889303155"/>
                    </a:ext>
                  </a:extLst>
                </a:gridCol>
                <a:gridCol w="1014733">
                  <a:extLst>
                    <a:ext uri="{9D8B030D-6E8A-4147-A177-3AD203B41FA5}">
                      <a16:colId xmlns:a16="http://schemas.microsoft.com/office/drawing/2014/main" val="4286912854"/>
                    </a:ext>
                  </a:extLst>
                </a:gridCol>
                <a:gridCol w="1264859">
                  <a:extLst>
                    <a:ext uri="{9D8B030D-6E8A-4147-A177-3AD203B41FA5}">
                      <a16:colId xmlns:a16="http://schemas.microsoft.com/office/drawing/2014/main" val="1831641637"/>
                    </a:ext>
                  </a:extLst>
                </a:gridCol>
              </a:tblGrid>
              <a:tr h="322752">
                <a:tc rowSpan="2">
                  <a:txBody>
                    <a:bodyPr/>
                    <a:lstStyle/>
                    <a:p>
                      <a:pPr marL="0" marR="0" lvl="0" indent="0" algn="ctr" defTabSz="761970" rtl="0" eaLnBrk="1" fontAlgn="ctr" latinLnBrk="0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th-TH" sz="1200" b="1" i="0" u="none" strike="noStrike" dirty="0">
                        <a:solidFill>
                          <a:schemeClr val="tx1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  <a:p>
                      <a:pPr marL="0" marR="0" lvl="0" indent="0" algn="ctr" defTabSz="761970" rtl="0" eaLnBrk="1" fontAlgn="ctr" latinLnBrk="0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h-TH" sz="1200" b="1" i="0" u="none" strike="noStrike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ลำดับ</a:t>
                      </a:r>
                    </a:p>
                    <a:p>
                      <a:pPr algn="ctr" fontAlgn="ctr">
                        <a:lnSpc>
                          <a:spcPct val="150000"/>
                        </a:lnSpc>
                      </a:pPr>
                      <a:endParaRPr lang="th-TH" sz="1200" b="1" i="0" u="none" strike="noStrike" dirty="0">
                        <a:solidFill>
                          <a:schemeClr val="tx1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fontAlgn="ctr">
                        <a:lnSpc>
                          <a:spcPct val="150000"/>
                        </a:lnSpc>
                      </a:pPr>
                      <a:r>
                        <a:rPr lang="th-TH" sz="1200" b="1" i="0" u="none" strike="noStrike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จังหวัด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 gridSpan="8">
                  <a:txBody>
                    <a:bodyPr/>
                    <a:lstStyle/>
                    <a:p>
                      <a:pPr algn="ctr" fontAlgn="ctr">
                        <a:lnSpc>
                          <a:spcPct val="100000"/>
                        </a:lnSpc>
                      </a:pPr>
                      <a:r>
                        <a:rPr lang="th-TH" sz="14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รวมทั้งหมด 2556 - 2565 (ข้อมูล ณ</a:t>
                      </a:r>
                      <a:r>
                        <a:rPr lang="th-TH" sz="1400" b="1" i="0" u="none" strike="noStrike" baseline="0" dirty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วันที่ 23 พ.ค</a:t>
                      </a:r>
                      <a:r>
                        <a:rPr lang="th-TH" sz="14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. 66)</a:t>
                      </a:r>
                      <a:endParaRPr lang="th-TH" sz="1400" b="1" i="0" u="none" strike="noStrike" dirty="0">
                        <a:solidFill>
                          <a:schemeClr val="tx1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42508092"/>
                  </a:ext>
                </a:extLst>
              </a:tr>
              <a:tr h="1558525">
                <a:tc v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50000"/>
                        </a:lnSpc>
                      </a:pPr>
                      <a:r>
                        <a:rPr lang="th-TH" sz="1200" b="1" i="0" u="none" strike="noStrike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เงินที่อนุมัติ </a:t>
                      </a:r>
                      <a:br>
                        <a:rPr lang="th-TH" sz="1200" b="1" i="0" u="none" strike="noStrike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</a:br>
                      <a:r>
                        <a:rPr lang="th-TH" sz="1200" b="1" i="0" u="none" strike="noStrike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2556 - 2565</a:t>
                      </a:r>
                      <a:endParaRPr lang="en-US" sz="1200" b="1" i="0" u="none" strike="noStrike" dirty="0">
                        <a:solidFill>
                          <a:schemeClr val="tx1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50000"/>
                        </a:lnSpc>
                      </a:pPr>
                      <a:r>
                        <a:rPr lang="th-TH" sz="1200" b="1" i="0" u="none" strike="noStrike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ลูกหนี้คงเหลือ</a:t>
                      </a:r>
                    </a:p>
                    <a:p>
                      <a:pPr algn="ctr" fontAlgn="ctr">
                        <a:lnSpc>
                          <a:spcPct val="150000"/>
                        </a:lnSpc>
                      </a:pPr>
                      <a:r>
                        <a:rPr lang="th-TH" sz="1200" b="1" i="0" u="none" strike="noStrike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ณ 1 ต.ค. 65</a:t>
                      </a:r>
                      <a:endParaRPr lang="en-US" sz="1200" b="1" i="0" u="none" strike="noStrike" dirty="0">
                        <a:solidFill>
                          <a:schemeClr val="tx1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50000"/>
                        </a:lnSpc>
                      </a:pPr>
                      <a:r>
                        <a:rPr lang="th-TH" sz="1200" b="1" i="0" u="none" strike="noStrike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ชำระคืน</a:t>
                      </a:r>
                      <a:br>
                        <a:rPr lang="th-TH" sz="1200" b="1" i="0" u="none" strike="noStrike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</a:br>
                      <a:endParaRPr lang="en-US" sz="1200" b="1" i="0" u="none" strike="noStrike" dirty="0">
                        <a:solidFill>
                          <a:schemeClr val="tx1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50000"/>
                        </a:lnSpc>
                      </a:pPr>
                      <a:r>
                        <a:rPr lang="th-TH" sz="1200" b="1" i="0" u="none" strike="noStrike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ลูกหนี้คงเหลือ</a:t>
                      </a:r>
                      <a:br>
                        <a:rPr lang="th-TH" sz="1200" b="1" i="0" u="none" strike="noStrike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</a:br>
                      <a:endParaRPr lang="en-US" sz="1200" b="1" i="0" u="none" strike="noStrike" dirty="0">
                        <a:solidFill>
                          <a:schemeClr val="tx1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50000"/>
                        </a:lnSpc>
                      </a:pPr>
                      <a:r>
                        <a:rPr lang="th-TH" sz="1200" b="1" i="0" u="none" strike="noStrike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หนี้ยังไม่ถึง</a:t>
                      </a:r>
                      <a:br>
                        <a:rPr lang="th-TH" sz="1200" b="1" i="0" u="none" strike="noStrike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</a:br>
                      <a:r>
                        <a:rPr lang="th-TH" sz="1200" b="1" i="0" u="none" strike="noStrike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กำหนดชำระ</a:t>
                      </a:r>
                      <a:br>
                        <a:rPr lang="th-TH" sz="1200" b="1" i="0" u="none" strike="noStrike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</a:br>
                      <a:endParaRPr lang="en-US" sz="1200" b="1" i="0" u="none" strike="noStrike" dirty="0">
                        <a:solidFill>
                          <a:schemeClr val="tx1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50000"/>
                        </a:lnSpc>
                      </a:pPr>
                      <a:endParaRPr lang="th-TH" sz="1200" b="1" i="0" u="none" strike="noStrike" dirty="0">
                        <a:solidFill>
                          <a:schemeClr val="tx1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  <a:p>
                      <a:pPr algn="ctr" fontAlgn="ctr">
                        <a:lnSpc>
                          <a:spcPct val="100000"/>
                        </a:lnSpc>
                      </a:pPr>
                      <a:endParaRPr lang="th-TH" sz="1200" b="1" i="0" u="none" strike="noStrike" dirty="0">
                        <a:solidFill>
                          <a:schemeClr val="tx1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  <a:p>
                      <a:pPr algn="ctr" fontAlgn="ctr">
                        <a:lnSpc>
                          <a:spcPct val="100000"/>
                        </a:lnSpc>
                      </a:pPr>
                      <a:endParaRPr lang="th-TH" sz="1200" b="1" i="0" u="none" strike="noStrike" dirty="0">
                        <a:solidFill>
                          <a:schemeClr val="tx1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  <a:p>
                      <a:pPr algn="ctr" fontAlgn="ctr">
                        <a:lnSpc>
                          <a:spcPct val="100000"/>
                        </a:lnSpc>
                      </a:pPr>
                      <a:r>
                        <a:rPr lang="th-TH" sz="1200" b="1" i="0" u="none" strike="noStrike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ดำเนินคดี</a:t>
                      </a:r>
                      <a:endParaRPr lang="en-US" sz="1200" b="1" i="0" u="none" strike="noStrike" dirty="0">
                        <a:solidFill>
                          <a:schemeClr val="tx1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9525" marR="9525" marT="9525" marB="0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50000"/>
                        </a:lnSpc>
                      </a:pPr>
                      <a:r>
                        <a:rPr lang="th-TH" sz="1200" b="1" i="0" u="none" strike="noStrike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หนี้เกิน</a:t>
                      </a:r>
                      <a:br>
                        <a:rPr lang="th-TH" sz="1200" b="1" i="0" u="none" strike="noStrike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</a:br>
                      <a:r>
                        <a:rPr lang="th-TH" sz="1200" b="1" i="0" u="none" strike="noStrike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กำหนดชำระ</a:t>
                      </a:r>
                      <a:br>
                        <a:rPr lang="th-TH" sz="1200" b="1" i="0" u="none" strike="noStrike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</a:br>
                      <a:endParaRPr lang="en-US" sz="1200" b="1" i="0" u="none" strike="noStrike" dirty="0">
                        <a:solidFill>
                          <a:schemeClr val="tx1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50000"/>
                        </a:lnSpc>
                      </a:pPr>
                      <a:r>
                        <a:rPr lang="th-TH" sz="1200" b="1" i="0" u="none" strike="noStrike" spc="0" baseline="0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ร้อยละ</a:t>
                      </a:r>
                      <a:br>
                        <a:rPr lang="th-TH" sz="1200" b="1" i="0" u="none" strike="noStrike" spc="0" baseline="0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</a:br>
                      <a:r>
                        <a:rPr lang="th-TH" sz="1200" b="1" i="0" u="none" strike="noStrike" spc="0" baseline="0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ของหนี้เกิน</a:t>
                      </a:r>
                      <a:br>
                        <a:rPr lang="th-TH" sz="1200" b="1" i="0" u="none" strike="noStrike" spc="0" baseline="0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</a:br>
                      <a:r>
                        <a:rPr lang="th-TH" sz="1200" b="1" i="0" u="none" strike="noStrike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กำหนดชำระ</a:t>
                      </a:r>
                      <a:br>
                        <a:rPr lang="th-TH" sz="1200" b="1" i="0" u="none" strike="noStrike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</a:br>
                      <a:r>
                        <a:rPr lang="th-TH" sz="1200" b="1" i="0" u="none" strike="noStrike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(ฐานจากลูกหนี้คงเหลือ)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1934452"/>
                  </a:ext>
                </a:extLst>
              </a:tr>
              <a:tr h="322752"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51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นครราชสีมา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433,095,200.00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64,589,843.92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389,244,283.80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43,850,916.20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25,535,276.74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1,341,920.76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16,973,718.70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26.28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65130893"/>
                  </a:ext>
                </a:extLst>
              </a:tr>
              <a:tr h="322752"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52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นครพนม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355,450,366.00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67,306,822.44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303,128,346.98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52,322,019.02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34,264,840.34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0.00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18,057,178.68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26.83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94582032"/>
                  </a:ext>
                </a:extLst>
              </a:tr>
              <a:tr h="322752"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53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  <a:alpha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h-TH" sz="950" b="1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นครศรีธรรมราช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  <a:alpha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309,231,400.00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  <a:alpha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99,567,419.16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  <a:alpha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231,944,571.27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  <a:alpha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77,286,828.73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  <a:alpha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46,593,207.22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  <a:alpha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3,799,461.20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  <a:alpha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26,894,160.31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  <a:alpha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27.01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  <a:alpha val="9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90808893"/>
                  </a:ext>
                </a:extLst>
              </a:tr>
              <a:tr h="322752"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54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หนองบัวลำภู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172,759,293.00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64,818,021.03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117,824,915.90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54,934,377.10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35,727,684.34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1,125,829.00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18,080,863.76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27.89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65485161"/>
                  </a:ext>
                </a:extLst>
              </a:tr>
              <a:tr h="322752"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55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  <a:alpha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ศรีสะเกษ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  <a:alpha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378,098,128.00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  <a:alpha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85,158,517.15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  <a:alpha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315,486,231.08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  <a:alpha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62,611,896.92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  <a:alpha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36,893,121.38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  <a:alpha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1,434,179.82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  <a:alpha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24,284,595.72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  <a:alpha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28.52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  <a:alpha val="9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24069562"/>
                  </a:ext>
                </a:extLst>
              </a:tr>
              <a:tr h="322752"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56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ลำปาง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203,184,994.00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65,460,846.88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152,537,068.57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50,647,925.43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29,783,909.08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1,531,531.00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19,332,485.35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29.53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03655652"/>
                  </a:ext>
                </a:extLst>
              </a:tr>
              <a:tr h="322752"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57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  <a:alpha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ตราด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  <a:alpha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169,200,044.00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  <a:alpha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49,174,158.38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  <a:alpha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130,720,922.60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  <a:alpha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38,479,121.40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  <a:alpha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23,279,245.40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  <a:alpha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636,672.07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  <a:alpha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14,563,203.93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  <a:alpha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29.62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  <a:alpha val="9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66452409"/>
                  </a:ext>
                </a:extLst>
              </a:tr>
              <a:tr h="322752"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58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กระบี่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140,004,241.00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63,376,774.66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87,753,372.99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52,250,868.01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27,096,216.04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6,114,269.55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19,040,382.42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30.04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46036521"/>
                  </a:ext>
                </a:extLst>
              </a:tr>
              <a:tr h="322752"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59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  <a:alpha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ระนอง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  <a:alpha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118,798,200.00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  <a:alpha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54,285,543.40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  <a:alpha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70,712,488.15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  <a:alpha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48,085,711.85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  <a:alpha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26,509,540.92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  <a:alpha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5,123,134.24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  <a:alpha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16,453,036.69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  <a:alpha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30.31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  <a:alpha val="9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10491998"/>
                  </a:ext>
                </a:extLst>
              </a:tr>
              <a:tr h="322752"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60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ยะลา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134,219,990.00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63,042,244.11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78,953,185.26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55,266,804.74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33,809,512.99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2,125,696.75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19,331,595.00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30.66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271706610"/>
                  </a:ext>
                </a:extLst>
              </a:tr>
            </a:tbl>
          </a:graphicData>
        </a:graphic>
      </p:graphicFrame>
      <p:sp>
        <p:nvSpPr>
          <p:cNvPr id="8" name="สี่เหลี่ยมผืนผ้า 7">
            <a:extLst>
              <a:ext uri="{FF2B5EF4-FFF2-40B4-BE49-F238E27FC236}">
                <a16:creationId xmlns:a16="http://schemas.microsoft.com/office/drawing/2014/main" id="{A781E517-4637-40C4-B7D4-9F1B3AC17568}"/>
              </a:ext>
            </a:extLst>
          </p:cNvPr>
          <p:cNvSpPr/>
          <p:nvPr/>
        </p:nvSpPr>
        <p:spPr>
          <a:xfrm>
            <a:off x="-6463" y="-13815"/>
            <a:ext cx="10160000" cy="469644"/>
          </a:xfrm>
          <a:prstGeom prst="rect">
            <a:avLst/>
          </a:prstGeom>
          <a:solidFill>
            <a:srgbClr val="002060"/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ctr">
              <a:lnSpc>
                <a:spcPct val="130000"/>
              </a:lnSpc>
            </a:pPr>
            <a:r>
              <a:rPr lang="th-TH" sz="2200" b="1" dirty="0">
                <a:solidFill>
                  <a:schemeClr val="bg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ผลการจัดอันดับการบริหารหนี้ของจังหวัด ประจำปีงบประมาณ พ.ศ. 2566 (ต่อ)</a:t>
            </a:r>
            <a:endParaRPr lang="th-TH" dirty="0"/>
          </a:p>
        </p:txBody>
      </p:sp>
      <p:sp>
        <p:nvSpPr>
          <p:cNvPr id="12" name="สี่เหลี่ยมผืนผ้า 11"/>
          <p:cNvSpPr/>
          <p:nvPr/>
        </p:nvSpPr>
        <p:spPr>
          <a:xfrm>
            <a:off x="0" y="457615"/>
            <a:ext cx="10160000" cy="148589"/>
          </a:xfrm>
          <a:prstGeom prst="rect">
            <a:avLst/>
          </a:prstGeom>
          <a:solidFill>
            <a:srgbClr val="FFC000"/>
          </a:solidFill>
          <a:ln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/>
          </a:p>
        </p:txBody>
      </p:sp>
    </p:spTree>
    <p:extLst>
      <p:ext uri="{BB962C8B-B14F-4D97-AF65-F5344CB8AC3E}">
        <p14:creationId xmlns:p14="http://schemas.microsoft.com/office/powerpoint/2010/main" val="16694311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ตาราง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98541038"/>
              </p:ext>
            </p:extLst>
          </p:nvPr>
        </p:nvGraphicFramePr>
        <p:xfrm>
          <a:off x="0" y="606204"/>
          <a:ext cx="10153534" cy="5108797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86249">
                  <a:extLst>
                    <a:ext uri="{9D8B030D-6E8A-4147-A177-3AD203B41FA5}">
                      <a16:colId xmlns:a16="http://schemas.microsoft.com/office/drawing/2014/main" val="1630948032"/>
                    </a:ext>
                  </a:extLst>
                </a:gridCol>
                <a:gridCol w="723626">
                  <a:extLst>
                    <a:ext uri="{9D8B030D-6E8A-4147-A177-3AD203B41FA5}">
                      <a16:colId xmlns:a16="http://schemas.microsoft.com/office/drawing/2014/main" val="3101460004"/>
                    </a:ext>
                  </a:extLst>
                </a:gridCol>
                <a:gridCol w="1112303">
                  <a:extLst>
                    <a:ext uri="{9D8B030D-6E8A-4147-A177-3AD203B41FA5}">
                      <a16:colId xmlns:a16="http://schemas.microsoft.com/office/drawing/2014/main" val="2035488076"/>
                    </a:ext>
                  </a:extLst>
                </a:gridCol>
                <a:gridCol w="1161090">
                  <a:extLst>
                    <a:ext uri="{9D8B030D-6E8A-4147-A177-3AD203B41FA5}">
                      <a16:colId xmlns:a16="http://schemas.microsoft.com/office/drawing/2014/main" val="2032447378"/>
                    </a:ext>
                  </a:extLst>
                </a:gridCol>
                <a:gridCol w="1161090">
                  <a:extLst>
                    <a:ext uri="{9D8B030D-6E8A-4147-A177-3AD203B41FA5}">
                      <a16:colId xmlns:a16="http://schemas.microsoft.com/office/drawing/2014/main" val="726747450"/>
                    </a:ext>
                  </a:extLst>
                </a:gridCol>
                <a:gridCol w="1112304">
                  <a:extLst>
                    <a:ext uri="{9D8B030D-6E8A-4147-A177-3AD203B41FA5}">
                      <a16:colId xmlns:a16="http://schemas.microsoft.com/office/drawing/2014/main" val="202237379"/>
                    </a:ext>
                  </a:extLst>
                </a:gridCol>
                <a:gridCol w="1122060">
                  <a:extLst>
                    <a:ext uri="{9D8B030D-6E8A-4147-A177-3AD203B41FA5}">
                      <a16:colId xmlns:a16="http://schemas.microsoft.com/office/drawing/2014/main" val="246568643"/>
                    </a:ext>
                  </a:extLst>
                </a:gridCol>
                <a:gridCol w="995220">
                  <a:extLst>
                    <a:ext uri="{9D8B030D-6E8A-4147-A177-3AD203B41FA5}">
                      <a16:colId xmlns:a16="http://schemas.microsoft.com/office/drawing/2014/main" val="2889303155"/>
                    </a:ext>
                  </a:extLst>
                </a:gridCol>
                <a:gridCol w="1014733">
                  <a:extLst>
                    <a:ext uri="{9D8B030D-6E8A-4147-A177-3AD203B41FA5}">
                      <a16:colId xmlns:a16="http://schemas.microsoft.com/office/drawing/2014/main" val="4286912854"/>
                    </a:ext>
                  </a:extLst>
                </a:gridCol>
                <a:gridCol w="1264859">
                  <a:extLst>
                    <a:ext uri="{9D8B030D-6E8A-4147-A177-3AD203B41FA5}">
                      <a16:colId xmlns:a16="http://schemas.microsoft.com/office/drawing/2014/main" val="1831641637"/>
                    </a:ext>
                  </a:extLst>
                </a:gridCol>
              </a:tblGrid>
              <a:tr h="322752">
                <a:tc rowSpan="2">
                  <a:txBody>
                    <a:bodyPr/>
                    <a:lstStyle/>
                    <a:p>
                      <a:pPr marL="0" marR="0" lvl="0" indent="0" algn="ctr" defTabSz="761970" rtl="0" eaLnBrk="1" fontAlgn="ctr" latinLnBrk="0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th-TH" sz="1200" b="1" i="0" u="none" strike="noStrike" dirty="0">
                        <a:solidFill>
                          <a:schemeClr val="tx1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  <a:p>
                      <a:pPr marL="0" marR="0" lvl="0" indent="0" algn="ctr" defTabSz="761970" rtl="0" eaLnBrk="1" fontAlgn="ctr" latinLnBrk="0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h-TH" sz="1200" b="1" i="0" u="none" strike="noStrike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ลำดับ</a:t>
                      </a:r>
                    </a:p>
                    <a:p>
                      <a:pPr algn="ctr" fontAlgn="ctr">
                        <a:lnSpc>
                          <a:spcPct val="150000"/>
                        </a:lnSpc>
                      </a:pPr>
                      <a:endParaRPr lang="th-TH" sz="1200" b="1" i="0" u="none" strike="noStrike" dirty="0">
                        <a:solidFill>
                          <a:schemeClr val="tx1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fontAlgn="ctr">
                        <a:lnSpc>
                          <a:spcPct val="150000"/>
                        </a:lnSpc>
                      </a:pPr>
                      <a:r>
                        <a:rPr lang="th-TH" sz="1200" b="1" i="0" u="none" strike="noStrike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จังหวัด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 gridSpan="8">
                  <a:txBody>
                    <a:bodyPr/>
                    <a:lstStyle/>
                    <a:p>
                      <a:pPr algn="ctr" fontAlgn="ctr">
                        <a:lnSpc>
                          <a:spcPct val="100000"/>
                        </a:lnSpc>
                      </a:pPr>
                      <a:r>
                        <a:rPr lang="th-TH" sz="14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รวมทั้งหมด 2556 - 2565 (ข้อมูล ณ</a:t>
                      </a:r>
                      <a:r>
                        <a:rPr lang="th-TH" sz="1400" b="1" i="0" u="none" strike="noStrike" baseline="0" dirty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วันที่ 23 พ.ค</a:t>
                      </a:r>
                      <a:r>
                        <a:rPr lang="th-TH" sz="14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. 66)</a:t>
                      </a:r>
                      <a:endParaRPr lang="th-TH" sz="1400" b="1" i="0" u="none" strike="noStrike" dirty="0">
                        <a:solidFill>
                          <a:schemeClr val="tx1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42508092"/>
                  </a:ext>
                </a:extLst>
              </a:tr>
              <a:tr h="1558525">
                <a:tc v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50000"/>
                        </a:lnSpc>
                      </a:pPr>
                      <a:r>
                        <a:rPr lang="th-TH" sz="1200" b="1" i="0" u="none" strike="noStrike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เงินที่อนุมัติ </a:t>
                      </a:r>
                      <a:br>
                        <a:rPr lang="th-TH" sz="1200" b="1" i="0" u="none" strike="noStrike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</a:br>
                      <a:r>
                        <a:rPr lang="th-TH" sz="1200" b="1" i="0" u="none" strike="noStrike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2556 - 2565</a:t>
                      </a:r>
                      <a:endParaRPr lang="en-US" sz="1200" b="1" i="0" u="none" strike="noStrike" dirty="0">
                        <a:solidFill>
                          <a:schemeClr val="tx1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50000"/>
                        </a:lnSpc>
                      </a:pPr>
                      <a:r>
                        <a:rPr lang="th-TH" sz="1200" b="1" i="0" u="none" strike="noStrike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ลูกหนี้คงเหลือ</a:t>
                      </a:r>
                    </a:p>
                    <a:p>
                      <a:pPr algn="ctr" fontAlgn="ctr">
                        <a:lnSpc>
                          <a:spcPct val="150000"/>
                        </a:lnSpc>
                      </a:pPr>
                      <a:r>
                        <a:rPr lang="th-TH" sz="1200" b="1" i="0" u="none" strike="noStrike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ณ 1 ต.ค. 65</a:t>
                      </a:r>
                      <a:endParaRPr lang="en-US" sz="1200" b="1" i="0" u="none" strike="noStrike" dirty="0">
                        <a:solidFill>
                          <a:schemeClr val="tx1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50000"/>
                        </a:lnSpc>
                      </a:pPr>
                      <a:r>
                        <a:rPr lang="th-TH" sz="1200" b="1" i="0" u="none" strike="noStrike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ชำระคืน</a:t>
                      </a:r>
                      <a:br>
                        <a:rPr lang="th-TH" sz="1200" b="1" i="0" u="none" strike="noStrike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</a:br>
                      <a:endParaRPr lang="en-US" sz="1200" b="1" i="0" u="none" strike="noStrike" dirty="0">
                        <a:solidFill>
                          <a:schemeClr val="tx1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50000"/>
                        </a:lnSpc>
                      </a:pPr>
                      <a:r>
                        <a:rPr lang="th-TH" sz="1200" b="1" i="0" u="none" strike="noStrike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ลูกหนี้คงเหลือ</a:t>
                      </a:r>
                      <a:br>
                        <a:rPr lang="th-TH" sz="1200" b="1" i="0" u="none" strike="noStrike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</a:br>
                      <a:endParaRPr lang="en-US" sz="1200" b="1" i="0" u="none" strike="noStrike" dirty="0">
                        <a:solidFill>
                          <a:schemeClr val="tx1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50000"/>
                        </a:lnSpc>
                      </a:pPr>
                      <a:r>
                        <a:rPr lang="th-TH" sz="1200" b="1" i="0" u="none" strike="noStrike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หนี้ยังไม่ถึง</a:t>
                      </a:r>
                      <a:br>
                        <a:rPr lang="th-TH" sz="1200" b="1" i="0" u="none" strike="noStrike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</a:br>
                      <a:r>
                        <a:rPr lang="th-TH" sz="1200" b="1" i="0" u="none" strike="noStrike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กำหนดชำระ</a:t>
                      </a:r>
                      <a:br>
                        <a:rPr lang="th-TH" sz="1200" b="1" i="0" u="none" strike="noStrike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</a:br>
                      <a:endParaRPr lang="en-US" sz="1200" b="1" i="0" u="none" strike="noStrike" dirty="0">
                        <a:solidFill>
                          <a:schemeClr val="tx1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50000"/>
                        </a:lnSpc>
                      </a:pPr>
                      <a:endParaRPr lang="th-TH" sz="1200" b="1" i="0" u="none" strike="noStrike" dirty="0">
                        <a:solidFill>
                          <a:schemeClr val="tx1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  <a:p>
                      <a:pPr algn="ctr" fontAlgn="ctr">
                        <a:lnSpc>
                          <a:spcPct val="100000"/>
                        </a:lnSpc>
                      </a:pPr>
                      <a:endParaRPr lang="th-TH" sz="1200" b="1" i="0" u="none" strike="noStrike" dirty="0">
                        <a:solidFill>
                          <a:schemeClr val="tx1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  <a:p>
                      <a:pPr algn="ctr" fontAlgn="ctr">
                        <a:lnSpc>
                          <a:spcPct val="100000"/>
                        </a:lnSpc>
                      </a:pPr>
                      <a:endParaRPr lang="th-TH" sz="1200" b="1" i="0" u="none" strike="noStrike" dirty="0">
                        <a:solidFill>
                          <a:schemeClr val="tx1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  <a:p>
                      <a:pPr algn="ctr" fontAlgn="ctr">
                        <a:lnSpc>
                          <a:spcPct val="100000"/>
                        </a:lnSpc>
                      </a:pPr>
                      <a:r>
                        <a:rPr lang="th-TH" sz="1200" b="1" i="0" u="none" strike="noStrike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ดำเนินคดี</a:t>
                      </a:r>
                      <a:endParaRPr lang="en-US" sz="1200" b="1" i="0" u="none" strike="noStrike" dirty="0">
                        <a:solidFill>
                          <a:schemeClr val="tx1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9525" marR="9525" marT="9525" marB="0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50000"/>
                        </a:lnSpc>
                      </a:pPr>
                      <a:r>
                        <a:rPr lang="th-TH" sz="1200" b="1" i="0" u="none" strike="noStrike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หนี้เกิน</a:t>
                      </a:r>
                      <a:br>
                        <a:rPr lang="th-TH" sz="1200" b="1" i="0" u="none" strike="noStrike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</a:br>
                      <a:r>
                        <a:rPr lang="th-TH" sz="1200" b="1" i="0" u="none" strike="noStrike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กำหนดชำระ</a:t>
                      </a:r>
                      <a:br>
                        <a:rPr lang="th-TH" sz="1200" b="1" i="0" u="none" strike="noStrike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</a:br>
                      <a:endParaRPr lang="en-US" sz="1200" b="1" i="0" u="none" strike="noStrike" dirty="0">
                        <a:solidFill>
                          <a:schemeClr val="tx1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50000"/>
                        </a:lnSpc>
                      </a:pPr>
                      <a:r>
                        <a:rPr lang="th-TH" sz="1200" b="1" i="0" u="none" strike="noStrike" spc="0" baseline="0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ร้อยละ</a:t>
                      </a:r>
                      <a:br>
                        <a:rPr lang="th-TH" sz="1200" b="1" i="0" u="none" strike="noStrike" spc="0" baseline="0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</a:br>
                      <a:r>
                        <a:rPr lang="th-TH" sz="1200" b="1" i="0" u="none" strike="noStrike" spc="0" baseline="0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ของหนี้เกิน</a:t>
                      </a:r>
                      <a:br>
                        <a:rPr lang="th-TH" sz="1200" b="1" i="0" u="none" strike="noStrike" spc="0" baseline="0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</a:br>
                      <a:r>
                        <a:rPr lang="th-TH" sz="1200" b="1" i="0" u="none" strike="noStrike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กำหนดชำระ</a:t>
                      </a:r>
                      <a:br>
                        <a:rPr lang="th-TH" sz="1200" b="1" i="0" u="none" strike="noStrike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</a:br>
                      <a:r>
                        <a:rPr lang="th-TH" sz="1200" b="1" i="0" u="none" strike="noStrike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(ฐานจากลูกหนี้คงเหลือ)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1934452"/>
                  </a:ext>
                </a:extLst>
              </a:tr>
              <a:tr h="322752"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61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ปทุมธานี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142,032,383.00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39,434,910.68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108,988,485.14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33,043,897.86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20,675,374.73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203,276.25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12,165,246.88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30.85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65130893"/>
                  </a:ext>
                </a:extLst>
              </a:tr>
              <a:tr h="322752"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62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สงขลา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297,131,334.00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117,098,919.44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198,449,034.63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98,682,299.37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50,814,470.56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10,610,689.08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37,257,139.73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31.82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94582032"/>
                  </a:ext>
                </a:extLst>
              </a:tr>
              <a:tr h="322752"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63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  <a:alpha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ร้อยเอ็ด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  <a:alpha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346,732,600.00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  <a:alpha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35,060,327.13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  <a:alpha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323,902,021.12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  <a:alpha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22,830,578.88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  <a:alpha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10,260,352.78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  <a:alpha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1,023,874.00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  <a:alpha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11,546,352.10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  <a:alpha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32.93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  <a:alpha val="9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90808893"/>
                  </a:ext>
                </a:extLst>
              </a:tr>
              <a:tr h="322752"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64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นนทบุรี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203,778,443.00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77,470,736.32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134,839,091.37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68,939,351.63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40,449,928.78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2,634,558.78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25,854,864.07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33.37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65485161"/>
                  </a:ext>
                </a:extLst>
              </a:tr>
              <a:tr h="322752"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65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  <a:alpha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อำนาจเจริญ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  <a:alpha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221,205,480.00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  <a:alpha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49,666,267.09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  <a:alpha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177,999,620.16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  <a:alpha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43,205,859.84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  <a:alpha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22,953,866.86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  <a:alpha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2,904,776.75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  <a:alpha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17,347,216.23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  <a:alpha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34.93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  <a:alpha val="9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24069562"/>
                  </a:ext>
                </a:extLst>
              </a:tr>
              <a:tr h="322752"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66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นครปฐม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210,836,300.00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54,883,808.86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169,465,483.51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41,370,816.49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19,536,975.48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2,630,154.56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19,203,686.45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34.99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03655652"/>
                  </a:ext>
                </a:extLst>
              </a:tr>
              <a:tr h="322752"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67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  <a:alpha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ชุมพร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  <a:alpha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164,603,670.00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  <a:alpha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44,209,232.56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  <a:alpha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131,016,692.08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  <a:alpha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33,586,977.92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  <a:alpha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17,998,463.06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  <a:alpha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29,983.44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  <a:alpha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15,558,531.42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  <a:alpha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35.19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  <a:alpha val="9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66452409"/>
                  </a:ext>
                </a:extLst>
              </a:tr>
              <a:tr h="322752"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68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สตูล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113,906,898.00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35,178,473.32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84,065,440.67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29,841,457.33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14,061,210.82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2,969,089.11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12,811,157.40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36.42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46036521"/>
                  </a:ext>
                </a:extLst>
              </a:tr>
              <a:tr h="322752"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69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  <a:alpha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เลย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  <a:alpha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279,416,342.00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  <a:alpha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95,233,665.76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  <a:alpha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196,934,228.67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  <a:alpha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82,482,113.33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  <a:alpha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44,273,524.10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  <a:alpha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1,437,950.00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  <a:alpha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36,770,639.23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  <a:alpha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38.61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  <a:alpha val="9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10491998"/>
                  </a:ext>
                </a:extLst>
              </a:tr>
              <a:tr h="322752"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70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บึงกาฬ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167,586,580.00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59,414,216.12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117,533,610.87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50,052,969.13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26,821,675.29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241,375.34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22,989,918.50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38.69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271706610"/>
                  </a:ext>
                </a:extLst>
              </a:tr>
            </a:tbl>
          </a:graphicData>
        </a:graphic>
      </p:graphicFrame>
      <p:sp>
        <p:nvSpPr>
          <p:cNvPr id="8" name="สี่เหลี่ยมผืนผ้า 7">
            <a:extLst>
              <a:ext uri="{FF2B5EF4-FFF2-40B4-BE49-F238E27FC236}">
                <a16:creationId xmlns:a16="http://schemas.microsoft.com/office/drawing/2014/main" id="{A781E517-4637-40C4-B7D4-9F1B3AC17568}"/>
              </a:ext>
            </a:extLst>
          </p:cNvPr>
          <p:cNvSpPr/>
          <p:nvPr/>
        </p:nvSpPr>
        <p:spPr>
          <a:xfrm>
            <a:off x="-6463" y="-13815"/>
            <a:ext cx="10160000" cy="469644"/>
          </a:xfrm>
          <a:prstGeom prst="rect">
            <a:avLst/>
          </a:prstGeom>
          <a:solidFill>
            <a:srgbClr val="002060"/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ctr">
              <a:lnSpc>
                <a:spcPct val="130000"/>
              </a:lnSpc>
            </a:pPr>
            <a:r>
              <a:rPr lang="th-TH" sz="2200" b="1" dirty="0">
                <a:solidFill>
                  <a:schemeClr val="bg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ผลการจัดอันดับการบริหารหนี้ของจังหวัด ประจำปีงบประมาณ พ.ศ. 2566 (ต่อ)</a:t>
            </a:r>
            <a:endParaRPr lang="th-TH" dirty="0"/>
          </a:p>
        </p:txBody>
      </p:sp>
      <p:sp>
        <p:nvSpPr>
          <p:cNvPr id="12" name="สี่เหลี่ยมผืนผ้า 11"/>
          <p:cNvSpPr/>
          <p:nvPr/>
        </p:nvSpPr>
        <p:spPr>
          <a:xfrm>
            <a:off x="0" y="457615"/>
            <a:ext cx="10160000" cy="148589"/>
          </a:xfrm>
          <a:prstGeom prst="rect">
            <a:avLst/>
          </a:prstGeom>
          <a:solidFill>
            <a:srgbClr val="FFC000"/>
          </a:solidFill>
          <a:ln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/>
          </a:p>
        </p:txBody>
      </p:sp>
    </p:spTree>
    <p:extLst>
      <p:ext uri="{BB962C8B-B14F-4D97-AF65-F5344CB8AC3E}">
        <p14:creationId xmlns:p14="http://schemas.microsoft.com/office/powerpoint/2010/main" val="382510719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ตาราง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004463928"/>
              </p:ext>
            </p:extLst>
          </p:nvPr>
        </p:nvGraphicFramePr>
        <p:xfrm>
          <a:off x="0" y="606199"/>
          <a:ext cx="10153534" cy="4696765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86249">
                  <a:extLst>
                    <a:ext uri="{9D8B030D-6E8A-4147-A177-3AD203B41FA5}">
                      <a16:colId xmlns:a16="http://schemas.microsoft.com/office/drawing/2014/main" val="1630948032"/>
                    </a:ext>
                  </a:extLst>
                </a:gridCol>
                <a:gridCol w="723626">
                  <a:extLst>
                    <a:ext uri="{9D8B030D-6E8A-4147-A177-3AD203B41FA5}">
                      <a16:colId xmlns:a16="http://schemas.microsoft.com/office/drawing/2014/main" val="3101460004"/>
                    </a:ext>
                  </a:extLst>
                </a:gridCol>
                <a:gridCol w="1112303">
                  <a:extLst>
                    <a:ext uri="{9D8B030D-6E8A-4147-A177-3AD203B41FA5}">
                      <a16:colId xmlns:a16="http://schemas.microsoft.com/office/drawing/2014/main" val="2035488076"/>
                    </a:ext>
                  </a:extLst>
                </a:gridCol>
                <a:gridCol w="1161090">
                  <a:extLst>
                    <a:ext uri="{9D8B030D-6E8A-4147-A177-3AD203B41FA5}">
                      <a16:colId xmlns:a16="http://schemas.microsoft.com/office/drawing/2014/main" val="2032447378"/>
                    </a:ext>
                  </a:extLst>
                </a:gridCol>
                <a:gridCol w="1161090">
                  <a:extLst>
                    <a:ext uri="{9D8B030D-6E8A-4147-A177-3AD203B41FA5}">
                      <a16:colId xmlns:a16="http://schemas.microsoft.com/office/drawing/2014/main" val="726747450"/>
                    </a:ext>
                  </a:extLst>
                </a:gridCol>
                <a:gridCol w="1112304">
                  <a:extLst>
                    <a:ext uri="{9D8B030D-6E8A-4147-A177-3AD203B41FA5}">
                      <a16:colId xmlns:a16="http://schemas.microsoft.com/office/drawing/2014/main" val="202237379"/>
                    </a:ext>
                  </a:extLst>
                </a:gridCol>
                <a:gridCol w="1122060">
                  <a:extLst>
                    <a:ext uri="{9D8B030D-6E8A-4147-A177-3AD203B41FA5}">
                      <a16:colId xmlns:a16="http://schemas.microsoft.com/office/drawing/2014/main" val="246568643"/>
                    </a:ext>
                  </a:extLst>
                </a:gridCol>
                <a:gridCol w="995220">
                  <a:extLst>
                    <a:ext uri="{9D8B030D-6E8A-4147-A177-3AD203B41FA5}">
                      <a16:colId xmlns:a16="http://schemas.microsoft.com/office/drawing/2014/main" val="2889303155"/>
                    </a:ext>
                  </a:extLst>
                </a:gridCol>
                <a:gridCol w="1014733">
                  <a:extLst>
                    <a:ext uri="{9D8B030D-6E8A-4147-A177-3AD203B41FA5}">
                      <a16:colId xmlns:a16="http://schemas.microsoft.com/office/drawing/2014/main" val="4286912854"/>
                    </a:ext>
                  </a:extLst>
                </a:gridCol>
                <a:gridCol w="1264859">
                  <a:extLst>
                    <a:ext uri="{9D8B030D-6E8A-4147-A177-3AD203B41FA5}">
                      <a16:colId xmlns:a16="http://schemas.microsoft.com/office/drawing/2014/main" val="1831641637"/>
                    </a:ext>
                  </a:extLst>
                </a:gridCol>
              </a:tblGrid>
              <a:tr h="336907">
                <a:tc rowSpan="2">
                  <a:txBody>
                    <a:bodyPr/>
                    <a:lstStyle/>
                    <a:p>
                      <a:pPr marL="0" marR="0" lvl="0" indent="0" algn="ctr" defTabSz="761970" rtl="0" eaLnBrk="1" fontAlgn="ctr" latinLnBrk="0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th-TH" sz="1200" b="1" i="0" u="none" strike="noStrike" dirty="0">
                        <a:solidFill>
                          <a:schemeClr val="tx1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  <a:p>
                      <a:pPr marL="0" marR="0" lvl="0" indent="0" algn="ctr" defTabSz="761970" rtl="0" eaLnBrk="1" fontAlgn="ctr" latinLnBrk="0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h-TH" sz="1200" b="1" i="0" u="none" strike="noStrike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ลำดับ</a:t>
                      </a:r>
                    </a:p>
                    <a:p>
                      <a:pPr algn="ctr" fontAlgn="ctr">
                        <a:lnSpc>
                          <a:spcPct val="150000"/>
                        </a:lnSpc>
                      </a:pPr>
                      <a:endParaRPr lang="th-TH" sz="1200" b="1" i="0" u="none" strike="noStrike" dirty="0">
                        <a:solidFill>
                          <a:schemeClr val="tx1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fontAlgn="ctr">
                        <a:lnSpc>
                          <a:spcPct val="150000"/>
                        </a:lnSpc>
                      </a:pPr>
                      <a:r>
                        <a:rPr lang="th-TH" sz="1200" b="1" i="0" u="none" strike="noStrike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จังหวัด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 gridSpan="8">
                  <a:txBody>
                    <a:bodyPr/>
                    <a:lstStyle/>
                    <a:p>
                      <a:pPr algn="ctr" fontAlgn="ctr">
                        <a:lnSpc>
                          <a:spcPct val="100000"/>
                        </a:lnSpc>
                      </a:pPr>
                      <a:r>
                        <a:rPr lang="th-TH" sz="14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รวมทั้งหมด 2556 - 2565 (ข้อมูล ณ</a:t>
                      </a:r>
                      <a:r>
                        <a:rPr lang="th-TH" sz="1400" b="1" i="0" u="none" strike="noStrike" baseline="0" dirty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วันที่ 23 พ.ค</a:t>
                      </a:r>
                      <a:r>
                        <a:rPr lang="th-TH" sz="14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. 66)</a:t>
                      </a:r>
                      <a:endParaRPr lang="th-TH" sz="1400" b="1" i="0" u="none" strike="noStrike" dirty="0">
                        <a:solidFill>
                          <a:schemeClr val="tx1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42508092"/>
                  </a:ext>
                </a:extLst>
              </a:tr>
              <a:tr h="1626876">
                <a:tc v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50000"/>
                        </a:lnSpc>
                      </a:pPr>
                      <a:r>
                        <a:rPr lang="th-TH" sz="1200" b="1" i="0" u="none" strike="noStrike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เงินที่อนุมัติ </a:t>
                      </a:r>
                      <a:br>
                        <a:rPr lang="th-TH" sz="1200" b="1" i="0" u="none" strike="noStrike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</a:br>
                      <a:r>
                        <a:rPr lang="th-TH" sz="1200" b="1" i="0" u="none" strike="noStrike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2556 - 2565</a:t>
                      </a:r>
                      <a:endParaRPr lang="en-US" sz="1200" b="1" i="0" u="none" strike="noStrike" dirty="0">
                        <a:solidFill>
                          <a:schemeClr val="tx1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50000"/>
                        </a:lnSpc>
                      </a:pPr>
                      <a:r>
                        <a:rPr lang="th-TH" sz="1200" b="1" i="0" u="none" strike="noStrike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ลูกหนี้คงเหลือ</a:t>
                      </a:r>
                    </a:p>
                    <a:p>
                      <a:pPr algn="ctr" fontAlgn="ctr">
                        <a:lnSpc>
                          <a:spcPct val="150000"/>
                        </a:lnSpc>
                      </a:pPr>
                      <a:r>
                        <a:rPr lang="th-TH" sz="1200" b="1" i="0" u="none" strike="noStrike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ณ 1 ต.ค. 65</a:t>
                      </a:r>
                      <a:endParaRPr lang="en-US" sz="1200" b="1" i="0" u="none" strike="noStrike" dirty="0">
                        <a:solidFill>
                          <a:schemeClr val="tx1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50000"/>
                        </a:lnSpc>
                      </a:pPr>
                      <a:r>
                        <a:rPr lang="th-TH" sz="1200" b="1" i="0" u="none" strike="noStrike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ชำระคืน</a:t>
                      </a:r>
                      <a:br>
                        <a:rPr lang="th-TH" sz="1200" b="1" i="0" u="none" strike="noStrike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</a:br>
                      <a:endParaRPr lang="en-US" sz="1200" b="1" i="0" u="none" strike="noStrike" dirty="0">
                        <a:solidFill>
                          <a:schemeClr val="tx1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50000"/>
                        </a:lnSpc>
                      </a:pPr>
                      <a:r>
                        <a:rPr lang="th-TH" sz="1200" b="1" i="0" u="none" strike="noStrike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ลูกหนี้คงเหลือ</a:t>
                      </a:r>
                      <a:br>
                        <a:rPr lang="th-TH" sz="1200" b="1" i="0" u="none" strike="noStrike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</a:br>
                      <a:endParaRPr lang="en-US" sz="1200" b="1" i="0" u="none" strike="noStrike" dirty="0">
                        <a:solidFill>
                          <a:schemeClr val="tx1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50000"/>
                        </a:lnSpc>
                      </a:pPr>
                      <a:r>
                        <a:rPr lang="th-TH" sz="1200" b="1" i="0" u="none" strike="noStrike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หนี้ยังไม่ถึง</a:t>
                      </a:r>
                      <a:br>
                        <a:rPr lang="th-TH" sz="1200" b="1" i="0" u="none" strike="noStrike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</a:br>
                      <a:r>
                        <a:rPr lang="th-TH" sz="1200" b="1" i="0" u="none" strike="noStrike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กำหนดชำระ</a:t>
                      </a:r>
                      <a:br>
                        <a:rPr lang="th-TH" sz="1200" b="1" i="0" u="none" strike="noStrike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</a:br>
                      <a:endParaRPr lang="en-US" sz="1200" b="1" i="0" u="none" strike="noStrike" dirty="0">
                        <a:solidFill>
                          <a:schemeClr val="tx1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50000"/>
                        </a:lnSpc>
                      </a:pPr>
                      <a:endParaRPr lang="th-TH" sz="1200" b="1" i="0" u="none" strike="noStrike" dirty="0">
                        <a:solidFill>
                          <a:schemeClr val="tx1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  <a:p>
                      <a:pPr algn="ctr" fontAlgn="ctr">
                        <a:lnSpc>
                          <a:spcPct val="100000"/>
                        </a:lnSpc>
                      </a:pPr>
                      <a:endParaRPr lang="th-TH" sz="1200" b="1" i="0" u="none" strike="noStrike" dirty="0">
                        <a:solidFill>
                          <a:schemeClr val="tx1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  <a:p>
                      <a:pPr algn="ctr" fontAlgn="ctr">
                        <a:lnSpc>
                          <a:spcPct val="100000"/>
                        </a:lnSpc>
                      </a:pPr>
                      <a:endParaRPr lang="th-TH" sz="1200" b="1" i="0" u="none" strike="noStrike" dirty="0">
                        <a:solidFill>
                          <a:schemeClr val="tx1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  <a:p>
                      <a:pPr algn="ctr" fontAlgn="ctr">
                        <a:lnSpc>
                          <a:spcPct val="100000"/>
                        </a:lnSpc>
                      </a:pPr>
                      <a:r>
                        <a:rPr lang="th-TH" sz="1200" b="1" i="0" u="none" strike="noStrike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ดำเนินคดี</a:t>
                      </a:r>
                      <a:endParaRPr lang="en-US" sz="1200" b="1" i="0" u="none" strike="noStrike" dirty="0">
                        <a:solidFill>
                          <a:schemeClr val="tx1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9525" marR="9525" marT="9525" marB="0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50000"/>
                        </a:lnSpc>
                      </a:pPr>
                      <a:r>
                        <a:rPr lang="th-TH" sz="1200" b="1" i="0" u="none" strike="noStrike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หนี้เกิน</a:t>
                      </a:r>
                      <a:br>
                        <a:rPr lang="th-TH" sz="1200" b="1" i="0" u="none" strike="noStrike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</a:br>
                      <a:r>
                        <a:rPr lang="th-TH" sz="1200" b="1" i="0" u="none" strike="noStrike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กำหนดชำระ</a:t>
                      </a:r>
                      <a:br>
                        <a:rPr lang="th-TH" sz="1200" b="1" i="0" u="none" strike="noStrike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</a:br>
                      <a:endParaRPr lang="en-US" sz="1200" b="1" i="0" u="none" strike="noStrike" dirty="0">
                        <a:solidFill>
                          <a:schemeClr val="tx1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50000"/>
                        </a:lnSpc>
                      </a:pPr>
                      <a:r>
                        <a:rPr lang="th-TH" sz="1200" b="1" i="0" u="none" strike="noStrike" spc="0" baseline="0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ร้อยละ</a:t>
                      </a:r>
                      <a:br>
                        <a:rPr lang="th-TH" sz="1200" b="1" i="0" u="none" strike="noStrike" spc="0" baseline="0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</a:br>
                      <a:r>
                        <a:rPr lang="th-TH" sz="1200" b="1" i="0" u="none" strike="noStrike" spc="0" baseline="0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ของหนี้เกิน</a:t>
                      </a:r>
                      <a:br>
                        <a:rPr lang="th-TH" sz="1200" b="1" i="0" u="none" strike="noStrike" spc="0" baseline="0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</a:br>
                      <a:r>
                        <a:rPr lang="th-TH" sz="1200" b="1" i="0" u="none" strike="noStrike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กำหนดชำระ</a:t>
                      </a:r>
                      <a:br>
                        <a:rPr lang="th-TH" sz="1200" b="1" i="0" u="none" strike="noStrike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</a:br>
                      <a:r>
                        <a:rPr lang="th-TH" sz="1200" b="1" i="0" u="none" strike="noStrike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(ฐานจากลูกหนี้คงเหลือ)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1934452"/>
                  </a:ext>
                </a:extLst>
              </a:tr>
              <a:tr h="336907"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71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พังงา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132,961,494.00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68,232,432.07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72,956,155.26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60,005,338.74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33,446,193.37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0.00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26,559,145.37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38.92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65130893"/>
                  </a:ext>
                </a:extLst>
              </a:tr>
              <a:tr h="336907"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72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ฉะเชิงเทรา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228,420,235.00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54,588,388.46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186,083,009.90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42,337,225.10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20,274,648.64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200,000.00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21,862,576.46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40.05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94582032"/>
                  </a:ext>
                </a:extLst>
              </a:tr>
              <a:tr h="336907"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73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  <a:alpha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มุกดาหาร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  <a:alpha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178,214,624.00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  <a:alpha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69,277,564.26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  <a:alpha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119,550,474.05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  <a:alpha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58,664,149.95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  <a:alpha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29,336,311.14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  <a:alpha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1,049,504.81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  <a:alpha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28,278,334.00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  <a:alpha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40.82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  <a:alpha val="9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90808893"/>
                  </a:ext>
                </a:extLst>
              </a:tr>
              <a:tr h="336907"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74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ภูเก็ต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102,371,122.00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36,742,981.29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69,846,817.43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32,524,304.57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13,904,846.63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2,983,886.00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15,635,571.94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42.55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65485161"/>
                  </a:ext>
                </a:extLst>
              </a:tr>
              <a:tr h="336907"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75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  <a:alpha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อุดรธานี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  <a:alpha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278,847,880.00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  <a:alpha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85,416,467.65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  <a:alpha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204,534,821.18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  <a:alpha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74,313,058.82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  <a:alpha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32,344,451.22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  <a:alpha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207,725.37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  <a:alpha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41,760,882.23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  <a:alpha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48.89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  <a:alpha val="9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24069562"/>
                  </a:ext>
                </a:extLst>
              </a:tr>
              <a:tr h="374633"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76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สุราษฎร์ธานี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222,637,833.00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90,143,731.85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145,106,680.43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77,531,152.57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29,350,002.32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3,313,054.48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44,868,095.77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49.77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03655652"/>
                  </a:ext>
                </a:extLst>
              </a:tr>
              <a:tr h="336907"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77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  <a:alpha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h-TH" sz="900" b="1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กรุงเทพมหานคร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  <a:alpha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216,453,676.94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  <a:alpha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97,397,554.80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  <a:alpha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126,615,622.85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  <a:alpha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89,838,054.09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  <a:alpha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27,416,423.13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  <a:alpha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0.00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  <a:alpha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62,421,630.96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  <a:alpha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64.09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  <a:alpha val="9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66452409"/>
                  </a:ext>
                </a:extLst>
              </a:tr>
              <a:tr h="336907">
                <a:tc gridSpan="2">
                  <a:txBody>
                    <a:bodyPr/>
                    <a:lstStyle/>
                    <a:p>
                      <a:pPr algn="ctr" fontAlgn="ctr">
                        <a:lnSpc>
                          <a:spcPct val="100000"/>
                        </a:lnSpc>
                      </a:pPr>
                      <a:r>
                        <a:rPr lang="th-TH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รวม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l" fontAlgn="b">
                        <a:lnSpc>
                          <a:spcPct val="150000"/>
                        </a:lnSpc>
                      </a:pPr>
                      <a:endParaRPr lang="th-TH" sz="110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 spc="-60" baseline="0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16,410,066,840.69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 spc="-20" baseline="0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4,533,286,233.35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 spc="-20" baseline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12,810,094,761.58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 spc="-20" baseline="0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3,599,972,079.11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 spc="-20" baseline="0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2,348,631,299.37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 spc="-20" baseline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145,821,148.17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h-TH" sz="1000" b="1" i="0" u="none" strike="noStrike" spc="-40" baseline="0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1,105,519,631.57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1" i="0" u="none" strike="noStrike" spc="-20" baseline="0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24.39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46036521"/>
                  </a:ext>
                </a:extLst>
              </a:tr>
            </a:tbl>
          </a:graphicData>
        </a:graphic>
      </p:graphicFrame>
      <p:sp>
        <p:nvSpPr>
          <p:cNvPr id="8" name="สี่เหลี่ยมผืนผ้า 7">
            <a:extLst>
              <a:ext uri="{FF2B5EF4-FFF2-40B4-BE49-F238E27FC236}">
                <a16:creationId xmlns:a16="http://schemas.microsoft.com/office/drawing/2014/main" id="{A781E517-4637-40C4-B7D4-9F1B3AC17568}"/>
              </a:ext>
            </a:extLst>
          </p:cNvPr>
          <p:cNvSpPr/>
          <p:nvPr/>
        </p:nvSpPr>
        <p:spPr>
          <a:xfrm>
            <a:off x="-6463" y="-13815"/>
            <a:ext cx="10160000" cy="469644"/>
          </a:xfrm>
          <a:prstGeom prst="rect">
            <a:avLst/>
          </a:prstGeom>
          <a:solidFill>
            <a:srgbClr val="002060"/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ctr">
              <a:lnSpc>
                <a:spcPct val="130000"/>
              </a:lnSpc>
            </a:pPr>
            <a:r>
              <a:rPr lang="th-TH" sz="2200" b="1" dirty="0">
                <a:solidFill>
                  <a:schemeClr val="bg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ผลการจัดอันดับการบริหารหนี้ของจังหวัด ประจำปีงบประมาณ พ.ศ. 2566 (ต่อ)</a:t>
            </a:r>
            <a:endParaRPr lang="th-TH" dirty="0"/>
          </a:p>
        </p:txBody>
      </p:sp>
      <p:sp>
        <p:nvSpPr>
          <p:cNvPr id="12" name="สี่เหลี่ยมผืนผ้า 11"/>
          <p:cNvSpPr/>
          <p:nvPr/>
        </p:nvSpPr>
        <p:spPr>
          <a:xfrm>
            <a:off x="0" y="457615"/>
            <a:ext cx="10160000" cy="148589"/>
          </a:xfrm>
          <a:prstGeom prst="rect">
            <a:avLst/>
          </a:prstGeom>
          <a:solidFill>
            <a:srgbClr val="FFC000"/>
          </a:solidFill>
          <a:ln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/>
          </a:p>
        </p:txBody>
      </p:sp>
    </p:spTree>
    <p:extLst>
      <p:ext uri="{BB962C8B-B14F-4D97-AF65-F5344CB8AC3E}">
        <p14:creationId xmlns:p14="http://schemas.microsoft.com/office/powerpoint/2010/main" val="428820170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8" name="ตาราง 2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841035173"/>
              </p:ext>
            </p:extLst>
          </p:nvPr>
        </p:nvGraphicFramePr>
        <p:xfrm>
          <a:off x="319315" y="1080119"/>
          <a:ext cx="9477829" cy="4478853"/>
        </p:xfrm>
        <a:graphic>
          <a:graphicData uri="http://schemas.openxmlformats.org/drawingml/2006/table">
            <a:tbl>
              <a:tblPr>
                <a:tableStyleId>{3C2FFA5D-87B4-456A-9821-1D502468CF0F}</a:tableStyleId>
              </a:tblPr>
              <a:tblGrid>
                <a:gridCol w="1148195">
                  <a:extLst>
                    <a:ext uri="{9D8B030D-6E8A-4147-A177-3AD203B41FA5}">
                      <a16:colId xmlns:a16="http://schemas.microsoft.com/office/drawing/2014/main" val="1590575506"/>
                    </a:ext>
                  </a:extLst>
                </a:gridCol>
                <a:gridCol w="2025000">
                  <a:extLst>
                    <a:ext uri="{9D8B030D-6E8A-4147-A177-3AD203B41FA5}">
                      <a16:colId xmlns:a16="http://schemas.microsoft.com/office/drawing/2014/main" val="3370976641"/>
                    </a:ext>
                  </a:extLst>
                </a:gridCol>
                <a:gridCol w="2526030">
                  <a:extLst>
                    <a:ext uri="{9D8B030D-6E8A-4147-A177-3AD203B41FA5}">
                      <a16:colId xmlns:a16="http://schemas.microsoft.com/office/drawing/2014/main" val="429833301"/>
                    </a:ext>
                  </a:extLst>
                </a:gridCol>
                <a:gridCol w="2546905">
                  <a:extLst>
                    <a:ext uri="{9D8B030D-6E8A-4147-A177-3AD203B41FA5}">
                      <a16:colId xmlns:a16="http://schemas.microsoft.com/office/drawing/2014/main" val="2040568822"/>
                    </a:ext>
                  </a:extLst>
                </a:gridCol>
                <a:gridCol w="1231699">
                  <a:extLst>
                    <a:ext uri="{9D8B030D-6E8A-4147-A177-3AD203B41FA5}">
                      <a16:colId xmlns:a16="http://schemas.microsoft.com/office/drawing/2014/main" val="3690770835"/>
                    </a:ext>
                  </a:extLst>
                </a:gridCol>
              </a:tblGrid>
              <a:tr h="746473">
                <a:tc>
                  <a:txBody>
                    <a:bodyPr/>
                    <a:lstStyle/>
                    <a:p>
                      <a:pPr algn="ctr" fontAlgn="b"/>
                      <a:r>
                        <a:rPr lang="th-TH" sz="1200" b="1" u="none" strike="noStrike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ลำดับ</a:t>
                      </a:r>
                      <a:endParaRPr lang="th-TH" sz="1200" b="1" i="0" u="none" strike="noStrike" dirty="0">
                        <a:solidFill>
                          <a:schemeClr val="tx1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7938" marR="7938" marT="793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200" b="1" u="none" strike="noStrike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จังหวัด</a:t>
                      </a:r>
                      <a:endParaRPr lang="th-TH" sz="1200" b="1" i="0" u="none" strike="noStrike" dirty="0">
                        <a:solidFill>
                          <a:schemeClr val="tx1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7938" marR="7938" marT="793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200" b="1" u="none" strike="noStrike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ร้อยละของหนี้เกิน </a:t>
                      </a:r>
                      <a:br>
                        <a:rPr lang="th-TH" sz="1200" b="1" u="none" strike="noStrike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</a:br>
                      <a:r>
                        <a:rPr lang="th-TH" sz="1200" b="1" u="none" strike="noStrike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(ณ </a:t>
                      </a:r>
                      <a:r>
                        <a:rPr lang="th-TH" sz="1200" b="1" u="none" strike="noStrike" dirty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18</a:t>
                      </a:r>
                      <a:r>
                        <a:rPr lang="th-TH" sz="1200" b="1" u="none" strike="noStrike" baseline="0" dirty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เม</a:t>
                      </a:r>
                      <a:r>
                        <a:rPr lang="th-TH" sz="1200" b="1" u="none" strike="noStrike" dirty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.ย. </a:t>
                      </a:r>
                      <a:r>
                        <a:rPr lang="th-TH" sz="1200" b="1" u="none" strike="noStrike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66) </a:t>
                      </a:r>
                      <a:endParaRPr lang="th-TH" sz="1200" b="1" i="0" u="none" strike="noStrike" dirty="0">
                        <a:solidFill>
                          <a:schemeClr val="tx1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7938" marR="7938" marT="793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200" b="1" u="none" strike="noStrike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ร้อยละของหนี้เกิน </a:t>
                      </a:r>
                      <a:br>
                        <a:rPr lang="th-TH" sz="1200" b="1" u="none" strike="noStrike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</a:br>
                      <a:r>
                        <a:rPr lang="th-TH" sz="1200" b="1" u="none" strike="noStrike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(ณ </a:t>
                      </a:r>
                      <a:r>
                        <a:rPr lang="th-TH" sz="1200" b="1" u="none" strike="noStrike" dirty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23 พ.ค. </a:t>
                      </a:r>
                      <a:r>
                        <a:rPr lang="th-TH" sz="1200" b="1" u="none" strike="noStrike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66) </a:t>
                      </a:r>
                      <a:endParaRPr lang="th-TH" sz="1200" b="1" i="0" u="none" strike="noStrike" dirty="0">
                        <a:solidFill>
                          <a:schemeClr val="tx1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7938" marR="7938" marT="793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200" b="1" u="none" strike="noStrike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เทียบผลต่าง</a:t>
                      </a:r>
                      <a:endParaRPr lang="th-TH" sz="1200" b="1" i="0" u="none" strike="noStrike" dirty="0">
                        <a:solidFill>
                          <a:schemeClr val="tx1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7938" marR="7938" marT="793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18804442"/>
                  </a:ext>
                </a:extLst>
              </a:tr>
              <a:tr h="373238"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h-TH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ยะลา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56.65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30.66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200" b="1" i="0" u="none" strike="noStrike" dirty="0">
                          <a:solidFill>
                            <a:schemeClr val="accent1">
                              <a:lumMod val="50000"/>
                            </a:schemeClr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▼25.99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21972955"/>
                  </a:ext>
                </a:extLst>
              </a:tr>
              <a:tr h="373238"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7EFEC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h-TH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ภูเก็ต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7EFEC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55.38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7EFEC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42.55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7EFEC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200" b="1" i="0" u="none" strike="noStrike" dirty="0">
                          <a:solidFill>
                            <a:schemeClr val="accent1">
                              <a:lumMod val="50000"/>
                            </a:schemeClr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▼12.82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7EFE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15474678"/>
                  </a:ext>
                </a:extLst>
              </a:tr>
              <a:tr h="373238"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h-TH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พังงา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50.77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38.92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200" b="1" i="0" u="none" strike="noStrike" dirty="0">
                          <a:solidFill>
                            <a:schemeClr val="accent1">
                              <a:lumMod val="50000"/>
                            </a:schemeClr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▼11.85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31822647"/>
                  </a:ext>
                </a:extLst>
              </a:tr>
              <a:tr h="373238"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7EFEC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h-TH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ระนอง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7EFEC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40.75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7EFEC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30.31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7EFEC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200" b="1" i="0" u="none" strike="noStrike" dirty="0">
                          <a:solidFill>
                            <a:schemeClr val="accent1">
                              <a:lumMod val="50000"/>
                            </a:schemeClr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▼10.44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7EFE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20197496"/>
                  </a:ext>
                </a:extLst>
              </a:tr>
              <a:tr h="373238"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นครราชสีมา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32.75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26.28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200" b="1" i="0" u="none" strike="noStrike" dirty="0">
                          <a:solidFill>
                            <a:schemeClr val="accent1">
                              <a:lumMod val="50000"/>
                            </a:schemeClr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▼6.47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86598271"/>
                  </a:ext>
                </a:extLst>
              </a:tr>
              <a:tr h="373238"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7EFEC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h-TH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พิษณุโลก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7EFEC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26.48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7EFEC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21.18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7EFEC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200" b="1" i="0" u="none" strike="noStrike" dirty="0">
                          <a:solidFill>
                            <a:schemeClr val="accent1">
                              <a:lumMod val="50000"/>
                            </a:schemeClr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▼5.31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7EFE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71043808"/>
                  </a:ext>
                </a:extLst>
              </a:tr>
              <a:tr h="373238"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สุรินทร์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19.60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14.30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200" b="1" i="0" u="none" strike="noStrike">
                          <a:solidFill>
                            <a:schemeClr val="accent1">
                              <a:lumMod val="50000"/>
                            </a:schemeClr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▼5.30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51190357"/>
                  </a:ext>
                </a:extLst>
              </a:tr>
              <a:tr h="373238"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7EFEC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h-TH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ลพบุรี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7EFEC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14.47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7EFEC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9.18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7EFEC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200" b="1" i="0" u="none" strike="noStrike" dirty="0">
                          <a:solidFill>
                            <a:schemeClr val="accent1">
                              <a:lumMod val="50000"/>
                            </a:schemeClr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▼5.29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7EFE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55179703"/>
                  </a:ext>
                </a:extLst>
              </a:tr>
              <a:tr h="373238"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นราธิวาส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6.27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1.92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200" b="1" i="0" u="none" strike="noStrike" dirty="0">
                          <a:solidFill>
                            <a:schemeClr val="accent1">
                              <a:lumMod val="50000"/>
                            </a:schemeClr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▼4.34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32404907"/>
                  </a:ext>
                </a:extLst>
              </a:tr>
              <a:tr h="373238"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7EFEC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h-TH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ลำปาง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7EFEC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33.81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7EFEC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29.53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7EFEC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200" b="1" i="0" u="none" strike="noStrike" dirty="0">
                          <a:solidFill>
                            <a:schemeClr val="accent1">
                              <a:lumMod val="50000"/>
                            </a:schemeClr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▼4.27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7EFE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19156547"/>
                  </a:ext>
                </a:extLst>
              </a:tr>
            </a:tbl>
          </a:graphicData>
        </a:graphic>
      </p:graphicFrame>
      <p:sp>
        <p:nvSpPr>
          <p:cNvPr id="31" name="สี่เหลี่ยมผืนผ้ามุมมน 31"/>
          <p:cNvSpPr/>
          <p:nvPr/>
        </p:nvSpPr>
        <p:spPr>
          <a:xfrm>
            <a:off x="7705403" y="667451"/>
            <a:ext cx="2454598" cy="343859"/>
          </a:xfrm>
          <a:prstGeom prst="rect">
            <a:avLst/>
          </a:prstGeom>
          <a:solidFill>
            <a:schemeClr val="accent2">
              <a:lumMod val="20000"/>
              <a:lumOff val="80000"/>
              <a:alpha val="80000"/>
            </a:schemeClr>
          </a:solidFill>
          <a:ln w="15875">
            <a:noFill/>
          </a:ln>
          <a:effectLst/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 fontAlgn="ctr"/>
            <a:r>
              <a:rPr lang="th-TH" sz="1333" b="1" dirty="0">
                <a:solidFill>
                  <a:srgbClr val="002060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ข้อมูล ณ วันที่ </a:t>
            </a:r>
            <a:r>
              <a:rPr lang="th-TH" sz="1333" b="1" dirty="0" smtClean="0">
                <a:solidFill>
                  <a:srgbClr val="002060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23 พ.ค. </a:t>
            </a:r>
            <a:r>
              <a:rPr lang="th-TH" sz="1333" b="1" dirty="0">
                <a:solidFill>
                  <a:srgbClr val="002060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2566</a:t>
            </a:r>
          </a:p>
        </p:txBody>
      </p:sp>
      <p:sp>
        <p:nvSpPr>
          <p:cNvPr id="34" name="สี่เหลี่ยมผืนผ้า 7">
            <a:extLst>
              <a:ext uri="{FF2B5EF4-FFF2-40B4-BE49-F238E27FC236}">
                <a16:creationId xmlns:a16="http://schemas.microsoft.com/office/drawing/2014/main" id="{A781E517-4637-40C4-B7D4-9F1B3AC17568}"/>
              </a:ext>
            </a:extLst>
          </p:cNvPr>
          <p:cNvSpPr/>
          <p:nvPr/>
        </p:nvSpPr>
        <p:spPr>
          <a:xfrm>
            <a:off x="-6463" y="-13815"/>
            <a:ext cx="10160000" cy="469644"/>
          </a:xfrm>
          <a:prstGeom prst="rect">
            <a:avLst/>
          </a:prstGeom>
          <a:solidFill>
            <a:srgbClr val="002060"/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ctr">
              <a:lnSpc>
                <a:spcPct val="130000"/>
              </a:lnSpc>
            </a:pPr>
            <a:endParaRPr lang="th-TH" dirty="0"/>
          </a:p>
        </p:txBody>
      </p:sp>
      <p:sp>
        <p:nvSpPr>
          <p:cNvPr id="35" name="สี่เหลี่ยมผืนผ้า 11"/>
          <p:cNvSpPr/>
          <p:nvPr/>
        </p:nvSpPr>
        <p:spPr>
          <a:xfrm>
            <a:off x="0" y="457615"/>
            <a:ext cx="10160000" cy="148589"/>
          </a:xfrm>
          <a:prstGeom prst="rect">
            <a:avLst/>
          </a:prstGeom>
          <a:solidFill>
            <a:srgbClr val="FFC000"/>
          </a:solidFill>
          <a:ln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/>
          </a:p>
        </p:txBody>
      </p:sp>
      <p:sp>
        <p:nvSpPr>
          <p:cNvPr id="32" name="Rectangle 114"/>
          <p:cNvSpPr/>
          <p:nvPr/>
        </p:nvSpPr>
        <p:spPr>
          <a:xfrm>
            <a:off x="-6463" y="35050"/>
            <a:ext cx="10034657" cy="436017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r>
              <a:rPr lang="th-TH" sz="1667" b="1" dirty="0">
                <a:solidFill>
                  <a:schemeClr val="bg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จังหวัดที่มีหนี้เกินกำหนดชำระลดลง เทียบ วันที่ </a:t>
            </a:r>
            <a:r>
              <a:rPr lang="th-TH" sz="1667" b="1" dirty="0" smtClean="0">
                <a:solidFill>
                  <a:schemeClr val="bg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18 เมษายน กับ วันที่ 23 พฤษภาคม </a:t>
            </a:r>
            <a:r>
              <a:rPr lang="th-TH" sz="1667" b="1" dirty="0">
                <a:solidFill>
                  <a:schemeClr val="bg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2566 </a:t>
            </a:r>
            <a:endParaRPr lang="en-US" sz="1667" b="1" dirty="0">
              <a:solidFill>
                <a:schemeClr val="bg1"/>
              </a:solidFill>
              <a:latin typeface="Chulabhorn Likit Text" panose="00000500000000000000" pitchFamily="50" charset="-34"/>
              <a:cs typeface="Chulabhorn Likit Text" panose="00000500000000000000" pitchFamily="50" charset="-34"/>
            </a:endParaRPr>
          </a:p>
        </p:txBody>
      </p:sp>
    </p:spTree>
    <p:extLst>
      <p:ext uri="{BB962C8B-B14F-4D97-AF65-F5344CB8AC3E}">
        <p14:creationId xmlns:p14="http://schemas.microsoft.com/office/powerpoint/2010/main" val="2474415331"/>
      </p:ext>
    </p:extLst>
  </p:cSld>
  <p:clrMapOvr>
    <a:masterClrMapping/>
  </p:clrMapOvr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8" name="ตาราง 2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344534665"/>
              </p:ext>
            </p:extLst>
          </p:nvPr>
        </p:nvGraphicFramePr>
        <p:xfrm>
          <a:off x="319315" y="1080119"/>
          <a:ext cx="9477829" cy="4478853"/>
        </p:xfrm>
        <a:graphic>
          <a:graphicData uri="http://schemas.openxmlformats.org/drawingml/2006/table">
            <a:tbl>
              <a:tblPr>
                <a:tableStyleId>{3C2FFA5D-87B4-456A-9821-1D502468CF0F}</a:tableStyleId>
              </a:tblPr>
              <a:tblGrid>
                <a:gridCol w="1148195">
                  <a:extLst>
                    <a:ext uri="{9D8B030D-6E8A-4147-A177-3AD203B41FA5}">
                      <a16:colId xmlns:a16="http://schemas.microsoft.com/office/drawing/2014/main" val="1590575506"/>
                    </a:ext>
                  </a:extLst>
                </a:gridCol>
                <a:gridCol w="2025000">
                  <a:extLst>
                    <a:ext uri="{9D8B030D-6E8A-4147-A177-3AD203B41FA5}">
                      <a16:colId xmlns:a16="http://schemas.microsoft.com/office/drawing/2014/main" val="3370976641"/>
                    </a:ext>
                  </a:extLst>
                </a:gridCol>
                <a:gridCol w="2526030">
                  <a:extLst>
                    <a:ext uri="{9D8B030D-6E8A-4147-A177-3AD203B41FA5}">
                      <a16:colId xmlns:a16="http://schemas.microsoft.com/office/drawing/2014/main" val="429833301"/>
                    </a:ext>
                  </a:extLst>
                </a:gridCol>
                <a:gridCol w="2546905">
                  <a:extLst>
                    <a:ext uri="{9D8B030D-6E8A-4147-A177-3AD203B41FA5}">
                      <a16:colId xmlns:a16="http://schemas.microsoft.com/office/drawing/2014/main" val="2040568822"/>
                    </a:ext>
                  </a:extLst>
                </a:gridCol>
                <a:gridCol w="1231699">
                  <a:extLst>
                    <a:ext uri="{9D8B030D-6E8A-4147-A177-3AD203B41FA5}">
                      <a16:colId xmlns:a16="http://schemas.microsoft.com/office/drawing/2014/main" val="3690770835"/>
                    </a:ext>
                  </a:extLst>
                </a:gridCol>
              </a:tblGrid>
              <a:tr h="746473">
                <a:tc>
                  <a:txBody>
                    <a:bodyPr/>
                    <a:lstStyle/>
                    <a:p>
                      <a:pPr algn="ctr" fontAlgn="b"/>
                      <a:r>
                        <a:rPr lang="th-TH" sz="1200" b="1" u="none" strike="noStrike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ลำดับ</a:t>
                      </a:r>
                      <a:endParaRPr lang="th-TH" sz="1200" b="1" i="0" u="none" strike="noStrike" dirty="0">
                        <a:solidFill>
                          <a:schemeClr val="tx1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7938" marR="7938" marT="793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200" b="1" u="none" strike="noStrike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จังหวัด</a:t>
                      </a:r>
                      <a:endParaRPr lang="th-TH" sz="1200" b="1" i="0" u="none" strike="noStrike" dirty="0">
                        <a:solidFill>
                          <a:schemeClr val="tx1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7938" marR="7938" marT="793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200" b="1" u="none" strike="noStrike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ร้อยละของหนี้เกิน </a:t>
                      </a:r>
                      <a:br>
                        <a:rPr lang="th-TH" sz="1200" b="1" u="none" strike="noStrike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</a:br>
                      <a:r>
                        <a:rPr lang="th-TH" sz="1200" b="1" u="none" strike="noStrike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(ณ </a:t>
                      </a:r>
                      <a:r>
                        <a:rPr lang="th-TH" sz="1200" b="1" u="none" strike="noStrike" dirty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18</a:t>
                      </a:r>
                      <a:r>
                        <a:rPr lang="th-TH" sz="1200" b="1" u="none" strike="noStrike" baseline="0" dirty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เม</a:t>
                      </a:r>
                      <a:r>
                        <a:rPr lang="th-TH" sz="1200" b="1" u="none" strike="noStrike" dirty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.ย. </a:t>
                      </a:r>
                      <a:r>
                        <a:rPr lang="th-TH" sz="1200" b="1" u="none" strike="noStrike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66) </a:t>
                      </a:r>
                      <a:endParaRPr lang="th-TH" sz="1200" b="1" i="0" u="none" strike="noStrike" dirty="0">
                        <a:solidFill>
                          <a:schemeClr val="tx1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7938" marR="7938" marT="793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200" b="1" u="none" strike="noStrike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ร้อยละของหนี้เกิน </a:t>
                      </a:r>
                      <a:br>
                        <a:rPr lang="th-TH" sz="1200" b="1" u="none" strike="noStrike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</a:br>
                      <a:r>
                        <a:rPr lang="th-TH" sz="1200" b="1" u="none" strike="noStrike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(ณ </a:t>
                      </a:r>
                      <a:r>
                        <a:rPr lang="th-TH" sz="1200" b="1" u="none" strike="noStrike" dirty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23 พ.ค. </a:t>
                      </a:r>
                      <a:r>
                        <a:rPr lang="th-TH" sz="1200" b="1" u="none" strike="noStrike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66) </a:t>
                      </a:r>
                      <a:endParaRPr lang="th-TH" sz="1200" b="1" i="0" u="none" strike="noStrike" dirty="0">
                        <a:solidFill>
                          <a:schemeClr val="tx1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7938" marR="7938" marT="793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200" b="1" u="none" strike="noStrike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เทียบผลต่าง</a:t>
                      </a:r>
                      <a:endParaRPr lang="th-TH" sz="1200" b="1" i="0" u="none" strike="noStrike" dirty="0">
                        <a:solidFill>
                          <a:schemeClr val="tx1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7938" marR="7938" marT="793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18804442"/>
                  </a:ext>
                </a:extLst>
              </a:tr>
              <a:tr h="373238"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บึงกาฬ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42.61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38.69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200" b="1" i="0" u="none" strike="noStrike" dirty="0">
                          <a:solidFill>
                            <a:schemeClr val="accent1">
                              <a:lumMod val="50000"/>
                            </a:schemeClr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▼3.91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21972955"/>
                  </a:ext>
                </a:extLst>
              </a:tr>
              <a:tr h="373238"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7EFEC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ลำพูน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7EFEC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25.89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7EFEC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22.33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7EFEC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200" b="1" i="0" u="none" strike="noStrike" dirty="0">
                          <a:solidFill>
                            <a:schemeClr val="accent1">
                              <a:lumMod val="50000"/>
                            </a:schemeClr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▼3.55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7EFE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15474678"/>
                  </a:ext>
                </a:extLst>
              </a:tr>
              <a:tr h="373238"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ปราจีนบุรี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29.00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25.54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200" b="1" i="0" u="none" strike="noStrike">
                          <a:solidFill>
                            <a:schemeClr val="accent1">
                              <a:lumMod val="50000"/>
                            </a:schemeClr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▼3.46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31822647"/>
                  </a:ext>
                </a:extLst>
              </a:tr>
              <a:tr h="373238"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7EFEC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h-TH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น่าน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7EFEC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19.99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7EFEC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16.93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7EFEC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200" b="1" i="0" u="none" strike="noStrike" dirty="0">
                          <a:solidFill>
                            <a:schemeClr val="accent1">
                              <a:lumMod val="50000"/>
                            </a:schemeClr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▼3.07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7EFE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20197496"/>
                  </a:ext>
                </a:extLst>
              </a:tr>
              <a:tr h="373238"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ปทุมธานี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33.83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30.85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200" b="1" i="0" u="none" strike="noStrike">
                          <a:solidFill>
                            <a:schemeClr val="accent1">
                              <a:lumMod val="50000"/>
                            </a:schemeClr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▼2.98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86598271"/>
                  </a:ext>
                </a:extLst>
              </a:tr>
              <a:tr h="373238"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7EFEC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ตราด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7EFEC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32.07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7EFEC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29.62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7EFEC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200" b="1" i="0" u="none" strike="noStrike" dirty="0">
                          <a:solidFill>
                            <a:schemeClr val="accent1">
                              <a:lumMod val="50000"/>
                            </a:schemeClr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▼2.46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7EFE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71043808"/>
                  </a:ext>
                </a:extLst>
              </a:tr>
              <a:tr h="373238"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ร้อยเอ็ด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35.22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32.93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200" b="1" i="0" u="none" strike="noStrike" dirty="0">
                          <a:solidFill>
                            <a:schemeClr val="accent1">
                              <a:lumMod val="50000"/>
                            </a:schemeClr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▼2.28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51190357"/>
                  </a:ext>
                </a:extLst>
              </a:tr>
              <a:tr h="373238"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7EFEC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ชัยนาท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7EFEC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22.77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7EFEC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20.62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7EFEC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200" b="1" i="0" u="none" strike="noStrike" dirty="0">
                          <a:solidFill>
                            <a:schemeClr val="accent1">
                              <a:lumMod val="50000"/>
                            </a:schemeClr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▼2.15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7EFE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55179703"/>
                  </a:ext>
                </a:extLst>
              </a:tr>
              <a:tr h="373238"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ฉะเชิงเทรา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42.08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40.05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200" b="1" i="0" u="none" strike="noStrike" dirty="0">
                          <a:solidFill>
                            <a:schemeClr val="accent1">
                              <a:lumMod val="50000"/>
                            </a:schemeClr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▼2.03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32404907"/>
                  </a:ext>
                </a:extLst>
              </a:tr>
              <a:tr h="373238"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20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7EFEC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กระบี่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7EFEC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32.08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7EFEC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30.04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7EFEC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200" b="1" i="0" u="none" strike="noStrike" dirty="0">
                          <a:solidFill>
                            <a:schemeClr val="accent1">
                              <a:lumMod val="50000"/>
                            </a:schemeClr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▼2.03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7EFE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19156547"/>
                  </a:ext>
                </a:extLst>
              </a:tr>
            </a:tbl>
          </a:graphicData>
        </a:graphic>
      </p:graphicFrame>
      <p:sp>
        <p:nvSpPr>
          <p:cNvPr id="31" name="สี่เหลี่ยมผืนผ้ามุมมน 31"/>
          <p:cNvSpPr/>
          <p:nvPr/>
        </p:nvSpPr>
        <p:spPr>
          <a:xfrm>
            <a:off x="7705403" y="667451"/>
            <a:ext cx="2454598" cy="343859"/>
          </a:xfrm>
          <a:prstGeom prst="rect">
            <a:avLst/>
          </a:prstGeom>
          <a:solidFill>
            <a:schemeClr val="accent2">
              <a:lumMod val="20000"/>
              <a:lumOff val="80000"/>
              <a:alpha val="80000"/>
            </a:schemeClr>
          </a:solidFill>
          <a:ln w="15875">
            <a:noFill/>
          </a:ln>
          <a:effectLst/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 fontAlgn="ctr"/>
            <a:r>
              <a:rPr lang="th-TH" sz="1333" b="1" dirty="0">
                <a:solidFill>
                  <a:srgbClr val="002060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ข้อมูล ณ วันที่ </a:t>
            </a:r>
            <a:r>
              <a:rPr lang="th-TH" sz="1333" b="1" dirty="0" smtClean="0">
                <a:solidFill>
                  <a:srgbClr val="002060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23 พ.ค. </a:t>
            </a:r>
            <a:r>
              <a:rPr lang="th-TH" sz="1333" b="1" dirty="0">
                <a:solidFill>
                  <a:srgbClr val="002060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2566</a:t>
            </a:r>
          </a:p>
        </p:txBody>
      </p:sp>
      <p:sp>
        <p:nvSpPr>
          <p:cNvPr id="34" name="สี่เหลี่ยมผืนผ้า 7">
            <a:extLst>
              <a:ext uri="{FF2B5EF4-FFF2-40B4-BE49-F238E27FC236}">
                <a16:creationId xmlns:a16="http://schemas.microsoft.com/office/drawing/2014/main" id="{A781E517-4637-40C4-B7D4-9F1B3AC17568}"/>
              </a:ext>
            </a:extLst>
          </p:cNvPr>
          <p:cNvSpPr/>
          <p:nvPr/>
        </p:nvSpPr>
        <p:spPr>
          <a:xfrm>
            <a:off x="-6463" y="-13815"/>
            <a:ext cx="10160000" cy="469644"/>
          </a:xfrm>
          <a:prstGeom prst="rect">
            <a:avLst/>
          </a:prstGeom>
          <a:solidFill>
            <a:srgbClr val="002060"/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ctr">
              <a:lnSpc>
                <a:spcPct val="130000"/>
              </a:lnSpc>
            </a:pPr>
            <a:endParaRPr lang="th-TH" dirty="0"/>
          </a:p>
        </p:txBody>
      </p:sp>
      <p:sp>
        <p:nvSpPr>
          <p:cNvPr id="35" name="สี่เหลี่ยมผืนผ้า 11"/>
          <p:cNvSpPr/>
          <p:nvPr/>
        </p:nvSpPr>
        <p:spPr>
          <a:xfrm>
            <a:off x="0" y="457615"/>
            <a:ext cx="10160000" cy="148589"/>
          </a:xfrm>
          <a:prstGeom prst="rect">
            <a:avLst/>
          </a:prstGeom>
          <a:solidFill>
            <a:srgbClr val="FFC000"/>
          </a:solidFill>
          <a:ln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/>
          </a:p>
        </p:txBody>
      </p:sp>
      <p:sp>
        <p:nvSpPr>
          <p:cNvPr id="32" name="Rectangle 114"/>
          <p:cNvSpPr/>
          <p:nvPr/>
        </p:nvSpPr>
        <p:spPr>
          <a:xfrm>
            <a:off x="-6463" y="35050"/>
            <a:ext cx="10034657" cy="436017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r>
              <a:rPr lang="th-TH" sz="1667" b="1" dirty="0">
                <a:solidFill>
                  <a:schemeClr val="bg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จังหวัดที่มีหนี้เกินกำหนดชำระลดลง เทียบ วันที่ </a:t>
            </a:r>
            <a:r>
              <a:rPr lang="th-TH" sz="1667" b="1" dirty="0" smtClean="0">
                <a:solidFill>
                  <a:schemeClr val="bg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18 เมษายน กับ วันที่ 23 พฤษภาคม 2566 (ต่อ) </a:t>
            </a:r>
            <a:endParaRPr lang="en-US" sz="1667" b="1" dirty="0">
              <a:solidFill>
                <a:schemeClr val="bg1"/>
              </a:solidFill>
              <a:latin typeface="Chulabhorn Likit Text" panose="00000500000000000000" pitchFamily="50" charset="-34"/>
              <a:cs typeface="Chulabhorn Likit Text" panose="00000500000000000000" pitchFamily="50" charset="-34"/>
            </a:endParaRPr>
          </a:p>
        </p:txBody>
      </p:sp>
    </p:spTree>
    <p:extLst>
      <p:ext uri="{BB962C8B-B14F-4D97-AF65-F5344CB8AC3E}">
        <p14:creationId xmlns:p14="http://schemas.microsoft.com/office/powerpoint/2010/main" val="238917792"/>
      </p:ext>
    </p:extLst>
  </p:cSld>
  <p:clrMapOvr>
    <a:masterClrMapping/>
  </p:clrMapOvr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8" name="ตาราง 2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761576667"/>
              </p:ext>
            </p:extLst>
          </p:nvPr>
        </p:nvGraphicFramePr>
        <p:xfrm>
          <a:off x="319315" y="1080119"/>
          <a:ext cx="9477829" cy="4478853"/>
        </p:xfrm>
        <a:graphic>
          <a:graphicData uri="http://schemas.openxmlformats.org/drawingml/2006/table">
            <a:tbl>
              <a:tblPr>
                <a:tableStyleId>{3C2FFA5D-87B4-456A-9821-1D502468CF0F}</a:tableStyleId>
              </a:tblPr>
              <a:tblGrid>
                <a:gridCol w="1148195">
                  <a:extLst>
                    <a:ext uri="{9D8B030D-6E8A-4147-A177-3AD203B41FA5}">
                      <a16:colId xmlns:a16="http://schemas.microsoft.com/office/drawing/2014/main" val="1590575506"/>
                    </a:ext>
                  </a:extLst>
                </a:gridCol>
                <a:gridCol w="2025000">
                  <a:extLst>
                    <a:ext uri="{9D8B030D-6E8A-4147-A177-3AD203B41FA5}">
                      <a16:colId xmlns:a16="http://schemas.microsoft.com/office/drawing/2014/main" val="3370976641"/>
                    </a:ext>
                  </a:extLst>
                </a:gridCol>
                <a:gridCol w="2526030">
                  <a:extLst>
                    <a:ext uri="{9D8B030D-6E8A-4147-A177-3AD203B41FA5}">
                      <a16:colId xmlns:a16="http://schemas.microsoft.com/office/drawing/2014/main" val="429833301"/>
                    </a:ext>
                  </a:extLst>
                </a:gridCol>
                <a:gridCol w="2546905">
                  <a:extLst>
                    <a:ext uri="{9D8B030D-6E8A-4147-A177-3AD203B41FA5}">
                      <a16:colId xmlns:a16="http://schemas.microsoft.com/office/drawing/2014/main" val="2040568822"/>
                    </a:ext>
                  </a:extLst>
                </a:gridCol>
                <a:gridCol w="1231699">
                  <a:extLst>
                    <a:ext uri="{9D8B030D-6E8A-4147-A177-3AD203B41FA5}">
                      <a16:colId xmlns:a16="http://schemas.microsoft.com/office/drawing/2014/main" val="3690770835"/>
                    </a:ext>
                  </a:extLst>
                </a:gridCol>
              </a:tblGrid>
              <a:tr h="746473">
                <a:tc>
                  <a:txBody>
                    <a:bodyPr/>
                    <a:lstStyle/>
                    <a:p>
                      <a:pPr algn="ctr" fontAlgn="b"/>
                      <a:r>
                        <a:rPr lang="th-TH" sz="1200" b="1" u="none" strike="noStrike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ลำดับ</a:t>
                      </a:r>
                      <a:endParaRPr lang="th-TH" sz="1200" b="1" i="0" u="none" strike="noStrike" dirty="0">
                        <a:solidFill>
                          <a:schemeClr val="tx1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7938" marR="7938" marT="793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200" b="1" u="none" strike="noStrike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จังหวัด</a:t>
                      </a:r>
                      <a:endParaRPr lang="th-TH" sz="1200" b="1" i="0" u="none" strike="noStrike" dirty="0">
                        <a:solidFill>
                          <a:schemeClr val="tx1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7938" marR="7938" marT="793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200" b="1" u="none" strike="noStrike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ร้อยละของหนี้เกิน </a:t>
                      </a:r>
                      <a:br>
                        <a:rPr lang="th-TH" sz="1200" b="1" u="none" strike="noStrike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</a:br>
                      <a:r>
                        <a:rPr lang="th-TH" sz="1200" b="1" u="none" strike="noStrike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(ณ </a:t>
                      </a:r>
                      <a:r>
                        <a:rPr lang="th-TH" sz="1200" b="1" u="none" strike="noStrike" dirty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18</a:t>
                      </a:r>
                      <a:r>
                        <a:rPr lang="th-TH" sz="1200" b="1" u="none" strike="noStrike" baseline="0" dirty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เม</a:t>
                      </a:r>
                      <a:r>
                        <a:rPr lang="th-TH" sz="1200" b="1" u="none" strike="noStrike" dirty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.ย. </a:t>
                      </a:r>
                      <a:r>
                        <a:rPr lang="th-TH" sz="1200" b="1" u="none" strike="noStrike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66) </a:t>
                      </a:r>
                      <a:endParaRPr lang="th-TH" sz="1200" b="1" i="0" u="none" strike="noStrike" dirty="0">
                        <a:solidFill>
                          <a:schemeClr val="tx1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7938" marR="7938" marT="793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200" b="1" u="none" strike="noStrike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ร้อยละของหนี้เกิน </a:t>
                      </a:r>
                      <a:br>
                        <a:rPr lang="th-TH" sz="1200" b="1" u="none" strike="noStrike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</a:br>
                      <a:r>
                        <a:rPr lang="th-TH" sz="1200" b="1" u="none" strike="noStrike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(ณ </a:t>
                      </a:r>
                      <a:r>
                        <a:rPr lang="th-TH" sz="1200" b="1" u="none" strike="noStrike" dirty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23 พ.ค. </a:t>
                      </a:r>
                      <a:r>
                        <a:rPr lang="th-TH" sz="1200" b="1" u="none" strike="noStrike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66) </a:t>
                      </a:r>
                      <a:endParaRPr lang="th-TH" sz="1200" b="1" i="0" u="none" strike="noStrike" dirty="0">
                        <a:solidFill>
                          <a:schemeClr val="tx1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7938" marR="7938" marT="793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200" b="1" u="none" strike="noStrike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เทียบผลต่าง</a:t>
                      </a:r>
                      <a:endParaRPr lang="th-TH" sz="1200" b="1" i="0" u="none" strike="noStrike" dirty="0">
                        <a:solidFill>
                          <a:schemeClr val="tx1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7938" marR="7938" marT="793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18804442"/>
                  </a:ext>
                </a:extLst>
              </a:tr>
              <a:tr h="373238"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21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ปัตตานี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18.49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16.63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200" b="1" i="0" u="none" strike="noStrike" dirty="0">
                          <a:solidFill>
                            <a:schemeClr val="accent1">
                              <a:lumMod val="50000"/>
                            </a:schemeClr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▼1.86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21972955"/>
                  </a:ext>
                </a:extLst>
              </a:tr>
              <a:tr h="373238"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22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7EFEC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h-TH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สระบุรี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7EFEC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18.31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7EFEC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16.60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7EFEC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200" b="1" i="0" u="none" strike="noStrike" dirty="0">
                          <a:solidFill>
                            <a:schemeClr val="accent1">
                              <a:lumMod val="50000"/>
                            </a:schemeClr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▼1.71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7EFE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15474678"/>
                  </a:ext>
                </a:extLst>
              </a:tr>
              <a:tr h="373238"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23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ขอนแก่น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16.72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15.04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200" b="1" i="0" u="none" strike="noStrike" dirty="0">
                          <a:solidFill>
                            <a:schemeClr val="accent1">
                              <a:lumMod val="50000"/>
                            </a:schemeClr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▼1.68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31822647"/>
                  </a:ext>
                </a:extLst>
              </a:tr>
              <a:tr h="373238"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24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7EFEC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เชียงราย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7EFEC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11.82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7EFEC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10.16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7EFEC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200" b="1" i="0" u="none" strike="noStrike" dirty="0">
                          <a:solidFill>
                            <a:schemeClr val="accent1">
                              <a:lumMod val="50000"/>
                            </a:schemeClr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▼1.66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7EFE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20197496"/>
                  </a:ext>
                </a:extLst>
              </a:tr>
              <a:tr h="373238"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25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ประจวบคีรีขันธ์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15.34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13.75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200" b="1" i="0" u="none" strike="noStrike" dirty="0">
                          <a:solidFill>
                            <a:schemeClr val="accent1">
                              <a:lumMod val="50000"/>
                            </a:schemeClr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▼1.60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86598271"/>
                  </a:ext>
                </a:extLst>
              </a:tr>
              <a:tr h="373238"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26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7EFEC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ชุมพร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7EFEC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36.67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7EFEC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35.19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7EFEC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200" b="1" i="0" u="none" strike="noStrike" dirty="0">
                          <a:solidFill>
                            <a:schemeClr val="accent1">
                              <a:lumMod val="50000"/>
                            </a:schemeClr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▼1.48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7EFE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71043808"/>
                  </a:ext>
                </a:extLst>
              </a:tr>
              <a:tr h="373238"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27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ตาก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13.25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11.83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200" b="1" i="0" u="none" strike="noStrike" dirty="0">
                          <a:solidFill>
                            <a:schemeClr val="accent1">
                              <a:lumMod val="50000"/>
                            </a:schemeClr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▼1.42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51190357"/>
                  </a:ext>
                </a:extLst>
              </a:tr>
              <a:tr h="373238"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28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7EFEC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สิงห์บุรี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7EFEC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10.73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7EFEC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9.41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7EFEC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200" b="1" i="0" u="none" strike="noStrike" dirty="0">
                          <a:solidFill>
                            <a:schemeClr val="accent1">
                              <a:lumMod val="50000"/>
                            </a:schemeClr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▼1.33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7EFE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55179703"/>
                  </a:ext>
                </a:extLst>
              </a:tr>
              <a:tr h="373238"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29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อ่างทอง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7.10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5.90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200" b="1" i="0" u="none" strike="noStrike" dirty="0">
                          <a:solidFill>
                            <a:schemeClr val="accent1">
                              <a:lumMod val="50000"/>
                            </a:schemeClr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▼1.20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32404907"/>
                  </a:ext>
                </a:extLst>
              </a:tr>
              <a:tr h="373238"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30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7EFEC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สระแก้ว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7EFEC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10.90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7EFEC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9.81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7EFEC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200" b="1" i="0" u="none" strike="noStrike" dirty="0">
                          <a:solidFill>
                            <a:schemeClr val="accent1">
                              <a:lumMod val="50000"/>
                            </a:schemeClr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▼1.09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7EFE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19156547"/>
                  </a:ext>
                </a:extLst>
              </a:tr>
            </a:tbl>
          </a:graphicData>
        </a:graphic>
      </p:graphicFrame>
      <p:sp>
        <p:nvSpPr>
          <p:cNvPr id="31" name="สี่เหลี่ยมผืนผ้ามุมมน 31"/>
          <p:cNvSpPr/>
          <p:nvPr/>
        </p:nvSpPr>
        <p:spPr>
          <a:xfrm>
            <a:off x="7705403" y="667451"/>
            <a:ext cx="2454598" cy="343859"/>
          </a:xfrm>
          <a:prstGeom prst="rect">
            <a:avLst/>
          </a:prstGeom>
          <a:solidFill>
            <a:schemeClr val="accent2">
              <a:lumMod val="20000"/>
              <a:lumOff val="80000"/>
              <a:alpha val="80000"/>
            </a:schemeClr>
          </a:solidFill>
          <a:ln w="15875">
            <a:noFill/>
          </a:ln>
          <a:effectLst/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 fontAlgn="ctr"/>
            <a:r>
              <a:rPr lang="th-TH" sz="1333" b="1" dirty="0">
                <a:solidFill>
                  <a:srgbClr val="002060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ข้อมูล ณ วันที่ </a:t>
            </a:r>
            <a:r>
              <a:rPr lang="th-TH" sz="1333" b="1" dirty="0" smtClean="0">
                <a:solidFill>
                  <a:srgbClr val="002060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23 พ.ค. </a:t>
            </a:r>
            <a:r>
              <a:rPr lang="th-TH" sz="1333" b="1" dirty="0">
                <a:solidFill>
                  <a:srgbClr val="002060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2566</a:t>
            </a:r>
          </a:p>
        </p:txBody>
      </p:sp>
      <p:sp>
        <p:nvSpPr>
          <p:cNvPr id="34" name="สี่เหลี่ยมผืนผ้า 7">
            <a:extLst>
              <a:ext uri="{FF2B5EF4-FFF2-40B4-BE49-F238E27FC236}">
                <a16:creationId xmlns:a16="http://schemas.microsoft.com/office/drawing/2014/main" id="{A781E517-4637-40C4-B7D4-9F1B3AC17568}"/>
              </a:ext>
            </a:extLst>
          </p:cNvPr>
          <p:cNvSpPr/>
          <p:nvPr/>
        </p:nvSpPr>
        <p:spPr>
          <a:xfrm>
            <a:off x="-6463" y="-13815"/>
            <a:ext cx="10160000" cy="469644"/>
          </a:xfrm>
          <a:prstGeom prst="rect">
            <a:avLst/>
          </a:prstGeom>
          <a:solidFill>
            <a:srgbClr val="002060"/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ctr">
              <a:lnSpc>
                <a:spcPct val="130000"/>
              </a:lnSpc>
            </a:pPr>
            <a:endParaRPr lang="th-TH" dirty="0"/>
          </a:p>
        </p:txBody>
      </p:sp>
      <p:sp>
        <p:nvSpPr>
          <p:cNvPr id="35" name="สี่เหลี่ยมผืนผ้า 11"/>
          <p:cNvSpPr/>
          <p:nvPr/>
        </p:nvSpPr>
        <p:spPr>
          <a:xfrm>
            <a:off x="0" y="457615"/>
            <a:ext cx="10160000" cy="148589"/>
          </a:xfrm>
          <a:prstGeom prst="rect">
            <a:avLst/>
          </a:prstGeom>
          <a:solidFill>
            <a:srgbClr val="FFC000"/>
          </a:solidFill>
          <a:ln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/>
          </a:p>
        </p:txBody>
      </p:sp>
      <p:sp>
        <p:nvSpPr>
          <p:cNvPr id="32" name="Rectangle 114"/>
          <p:cNvSpPr/>
          <p:nvPr/>
        </p:nvSpPr>
        <p:spPr>
          <a:xfrm>
            <a:off x="-6463" y="35050"/>
            <a:ext cx="10034657" cy="436017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r>
              <a:rPr lang="th-TH" sz="1667" b="1" dirty="0">
                <a:solidFill>
                  <a:schemeClr val="bg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จังหวัดที่มีหนี้เกินกำหนดชำระลดลง เทียบ วันที่ 18 เมษายน กับ วันที่ 23 พฤษภาคม 2566 (ต่อ) </a:t>
            </a:r>
            <a:endParaRPr lang="en-US" sz="1667" b="1" dirty="0">
              <a:solidFill>
                <a:schemeClr val="bg1"/>
              </a:solidFill>
              <a:latin typeface="Chulabhorn Likit Text" panose="00000500000000000000" pitchFamily="50" charset="-34"/>
              <a:cs typeface="Chulabhorn Likit Text" panose="00000500000000000000" pitchFamily="50" charset="-34"/>
            </a:endParaRPr>
          </a:p>
        </p:txBody>
      </p:sp>
    </p:spTree>
    <p:extLst>
      <p:ext uri="{BB962C8B-B14F-4D97-AF65-F5344CB8AC3E}">
        <p14:creationId xmlns:p14="http://schemas.microsoft.com/office/powerpoint/2010/main" val="2075274191"/>
      </p:ext>
    </p:extLst>
  </p:cSld>
  <p:clrMapOvr>
    <a:masterClrMapping/>
  </p:clrMapOvr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8" name="ตาราง 2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714569921"/>
              </p:ext>
            </p:extLst>
          </p:nvPr>
        </p:nvGraphicFramePr>
        <p:xfrm>
          <a:off x="319315" y="1080119"/>
          <a:ext cx="9477829" cy="4478853"/>
        </p:xfrm>
        <a:graphic>
          <a:graphicData uri="http://schemas.openxmlformats.org/drawingml/2006/table">
            <a:tbl>
              <a:tblPr>
                <a:tableStyleId>{3C2FFA5D-87B4-456A-9821-1D502468CF0F}</a:tableStyleId>
              </a:tblPr>
              <a:tblGrid>
                <a:gridCol w="1148195">
                  <a:extLst>
                    <a:ext uri="{9D8B030D-6E8A-4147-A177-3AD203B41FA5}">
                      <a16:colId xmlns:a16="http://schemas.microsoft.com/office/drawing/2014/main" val="1590575506"/>
                    </a:ext>
                  </a:extLst>
                </a:gridCol>
                <a:gridCol w="2025000">
                  <a:extLst>
                    <a:ext uri="{9D8B030D-6E8A-4147-A177-3AD203B41FA5}">
                      <a16:colId xmlns:a16="http://schemas.microsoft.com/office/drawing/2014/main" val="3370976641"/>
                    </a:ext>
                  </a:extLst>
                </a:gridCol>
                <a:gridCol w="2526030">
                  <a:extLst>
                    <a:ext uri="{9D8B030D-6E8A-4147-A177-3AD203B41FA5}">
                      <a16:colId xmlns:a16="http://schemas.microsoft.com/office/drawing/2014/main" val="429833301"/>
                    </a:ext>
                  </a:extLst>
                </a:gridCol>
                <a:gridCol w="2546905">
                  <a:extLst>
                    <a:ext uri="{9D8B030D-6E8A-4147-A177-3AD203B41FA5}">
                      <a16:colId xmlns:a16="http://schemas.microsoft.com/office/drawing/2014/main" val="2040568822"/>
                    </a:ext>
                  </a:extLst>
                </a:gridCol>
                <a:gridCol w="1231699">
                  <a:extLst>
                    <a:ext uri="{9D8B030D-6E8A-4147-A177-3AD203B41FA5}">
                      <a16:colId xmlns:a16="http://schemas.microsoft.com/office/drawing/2014/main" val="3690770835"/>
                    </a:ext>
                  </a:extLst>
                </a:gridCol>
              </a:tblGrid>
              <a:tr h="746473">
                <a:tc>
                  <a:txBody>
                    <a:bodyPr/>
                    <a:lstStyle/>
                    <a:p>
                      <a:pPr algn="ctr" fontAlgn="b"/>
                      <a:r>
                        <a:rPr lang="th-TH" sz="1200" b="1" u="none" strike="noStrike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ลำดับ</a:t>
                      </a:r>
                      <a:endParaRPr lang="th-TH" sz="1200" b="1" i="0" u="none" strike="noStrike" dirty="0">
                        <a:solidFill>
                          <a:schemeClr val="tx1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7938" marR="7938" marT="793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200" b="1" u="none" strike="noStrike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จังหวัด</a:t>
                      </a:r>
                      <a:endParaRPr lang="th-TH" sz="1200" b="1" i="0" u="none" strike="noStrike" dirty="0">
                        <a:solidFill>
                          <a:schemeClr val="tx1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7938" marR="7938" marT="793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200" b="1" u="none" strike="noStrike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ร้อยละของหนี้เกิน </a:t>
                      </a:r>
                      <a:br>
                        <a:rPr lang="th-TH" sz="1200" b="1" u="none" strike="noStrike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</a:br>
                      <a:r>
                        <a:rPr lang="th-TH" sz="1200" b="1" u="none" strike="noStrike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(ณ </a:t>
                      </a:r>
                      <a:r>
                        <a:rPr lang="th-TH" sz="1200" b="1" u="none" strike="noStrike" dirty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18</a:t>
                      </a:r>
                      <a:r>
                        <a:rPr lang="th-TH" sz="1200" b="1" u="none" strike="noStrike" baseline="0" dirty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เม</a:t>
                      </a:r>
                      <a:r>
                        <a:rPr lang="th-TH" sz="1200" b="1" u="none" strike="noStrike" dirty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.ย. </a:t>
                      </a:r>
                      <a:r>
                        <a:rPr lang="th-TH" sz="1200" b="1" u="none" strike="noStrike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66) </a:t>
                      </a:r>
                      <a:endParaRPr lang="th-TH" sz="1200" b="1" i="0" u="none" strike="noStrike" dirty="0">
                        <a:solidFill>
                          <a:schemeClr val="tx1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7938" marR="7938" marT="793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200" b="1" u="none" strike="noStrike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ร้อยละของหนี้เกิน </a:t>
                      </a:r>
                      <a:br>
                        <a:rPr lang="th-TH" sz="1200" b="1" u="none" strike="noStrike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</a:br>
                      <a:r>
                        <a:rPr lang="th-TH" sz="1200" b="1" u="none" strike="noStrike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(ณ </a:t>
                      </a:r>
                      <a:r>
                        <a:rPr lang="th-TH" sz="1200" b="1" u="none" strike="noStrike" dirty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23 พ.ค. </a:t>
                      </a:r>
                      <a:r>
                        <a:rPr lang="th-TH" sz="1200" b="1" u="none" strike="noStrike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66) </a:t>
                      </a:r>
                      <a:endParaRPr lang="th-TH" sz="1200" b="1" i="0" u="none" strike="noStrike" dirty="0">
                        <a:solidFill>
                          <a:schemeClr val="tx1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7938" marR="7938" marT="793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200" b="1" u="none" strike="noStrike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เทียบผลต่าง</a:t>
                      </a:r>
                      <a:endParaRPr lang="th-TH" sz="1200" b="1" i="0" u="none" strike="noStrike" dirty="0">
                        <a:solidFill>
                          <a:schemeClr val="tx1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7938" marR="7938" marT="793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18804442"/>
                  </a:ext>
                </a:extLst>
              </a:tr>
              <a:tr h="373238"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31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h-TH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กาญจนบุรี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15.16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14.09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200" b="1" i="0" u="none" strike="noStrike">
                          <a:solidFill>
                            <a:schemeClr val="accent1">
                              <a:lumMod val="50000"/>
                            </a:schemeClr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▼1.07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21972955"/>
                  </a:ext>
                </a:extLst>
              </a:tr>
              <a:tr h="373238"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32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7EFEC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นครสวรรค์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7EFEC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25.65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7EFEC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24.65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7EFEC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200" b="1" i="0" u="none" strike="noStrike">
                          <a:solidFill>
                            <a:schemeClr val="accent1">
                              <a:lumMod val="50000"/>
                            </a:schemeClr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▼1.00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7EFE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15474678"/>
                  </a:ext>
                </a:extLst>
              </a:tr>
              <a:tr h="373238"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33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จันทบุรี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26.45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25.51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200" b="1" i="0" u="none" strike="noStrike">
                          <a:solidFill>
                            <a:schemeClr val="accent1">
                              <a:lumMod val="50000"/>
                            </a:schemeClr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▼0.94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31822647"/>
                  </a:ext>
                </a:extLst>
              </a:tr>
              <a:tr h="373238"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34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7EFEC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สงขลา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7EFEC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32.65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7EFEC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31.82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7EFEC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200" b="1" i="0" u="none" strike="noStrike">
                          <a:solidFill>
                            <a:schemeClr val="accent1">
                              <a:lumMod val="50000"/>
                            </a:schemeClr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▼0.84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7EFE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20197496"/>
                  </a:ext>
                </a:extLst>
              </a:tr>
              <a:tr h="373238"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35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ยโสธร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18.43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17.62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200" b="1" i="0" u="none" strike="noStrike">
                          <a:solidFill>
                            <a:schemeClr val="accent1">
                              <a:lumMod val="50000"/>
                            </a:schemeClr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▼0.82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86598271"/>
                  </a:ext>
                </a:extLst>
              </a:tr>
              <a:tr h="373238"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36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7EFEC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เชียงใหม่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7EFEC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17.63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7EFEC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16.88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7EFEC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200" b="1" i="0" u="none" strike="noStrike">
                          <a:solidFill>
                            <a:schemeClr val="accent1">
                              <a:lumMod val="50000"/>
                            </a:schemeClr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▼0.75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7EFE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71043808"/>
                  </a:ext>
                </a:extLst>
              </a:tr>
              <a:tr h="373238"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37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ชลบุรี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18.14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17.42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200" b="1" i="0" u="none" strike="noStrike">
                          <a:solidFill>
                            <a:schemeClr val="accent1">
                              <a:lumMod val="50000"/>
                            </a:schemeClr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▼0.72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51190357"/>
                  </a:ext>
                </a:extLst>
              </a:tr>
              <a:tr h="373238"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38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7EFEC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กำแพงเพชร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7EFEC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21.62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7EFEC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21.04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7EFEC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200" b="1" i="0" u="none" strike="noStrike" dirty="0">
                          <a:solidFill>
                            <a:schemeClr val="accent1">
                              <a:lumMod val="50000"/>
                            </a:schemeClr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▼0.58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7EFE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55179703"/>
                  </a:ext>
                </a:extLst>
              </a:tr>
              <a:tr h="373238"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39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นครนายก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17.91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17.37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200" b="1" i="0" u="none" strike="noStrike" dirty="0">
                          <a:solidFill>
                            <a:schemeClr val="accent1">
                              <a:lumMod val="50000"/>
                            </a:schemeClr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▼0.54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32404907"/>
                  </a:ext>
                </a:extLst>
              </a:tr>
              <a:tr h="373238"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40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7EFEC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นนทบุรี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7EFEC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33.87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7EFEC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33.37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7EFEC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200" b="1" i="0" u="none" strike="noStrike" dirty="0">
                          <a:solidFill>
                            <a:schemeClr val="accent1">
                              <a:lumMod val="50000"/>
                            </a:schemeClr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▼0.50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7EFE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19156547"/>
                  </a:ext>
                </a:extLst>
              </a:tr>
            </a:tbl>
          </a:graphicData>
        </a:graphic>
      </p:graphicFrame>
      <p:sp>
        <p:nvSpPr>
          <p:cNvPr id="31" name="สี่เหลี่ยมผืนผ้ามุมมน 31"/>
          <p:cNvSpPr/>
          <p:nvPr/>
        </p:nvSpPr>
        <p:spPr>
          <a:xfrm>
            <a:off x="7705403" y="667451"/>
            <a:ext cx="2454598" cy="343859"/>
          </a:xfrm>
          <a:prstGeom prst="rect">
            <a:avLst/>
          </a:prstGeom>
          <a:solidFill>
            <a:schemeClr val="accent2">
              <a:lumMod val="20000"/>
              <a:lumOff val="80000"/>
              <a:alpha val="80000"/>
            </a:schemeClr>
          </a:solidFill>
          <a:ln w="15875">
            <a:noFill/>
          </a:ln>
          <a:effectLst/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 fontAlgn="ctr"/>
            <a:r>
              <a:rPr lang="th-TH" sz="1333" b="1" dirty="0">
                <a:solidFill>
                  <a:srgbClr val="002060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ข้อมูล ณ วันที่ </a:t>
            </a:r>
            <a:r>
              <a:rPr lang="th-TH" sz="1333" b="1" dirty="0" smtClean="0">
                <a:solidFill>
                  <a:srgbClr val="002060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23 พ.ค. </a:t>
            </a:r>
            <a:r>
              <a:rPr lang="th-TH" sz="1333" b="1" dirty="0">
                <a:solidFill>
                  <a:srgbClr val="002060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2566</a:t>
            </a:r>
          </a:p>
        </p:txBody>
      </p:sp>
      <p:sp>
        <p:nvSpPr>
          <p:cNvPr id="34" name="สี่เหลี่ยมผืนผ้า 7">
            <a:extLst>
              <a:ext uri="{FF2B5EF4-FFF2-40B4-BE49-F238E27FC236}">
                <a16:creationId xmlns:a16="http://schemas.microsoft.com/office/drawing/2014/main" id="{A781E517-4637-40C4-B7D4-9F1B3AC17568}"/>
              </a:ext>
            </a:extLst>
          </p:cNvPr>
          <p:cNvSpPr/>
          <p:nvPr/>
        </p:nvSpPr>
        <p:spPr>
          <a:xfrm>
            <a:off x="-6463" y="-13815"/>
            <a:ext cx="10160000" cy="469644"/>
          </a:xfrm>
          <a:prstGeom prst="rect">
            <a:avLst/>
          </a:prstGeom>
          <a:solidFill>
            <a:srgbClr val="002060"/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ctr">
              <a:lnSpc>
                <a:spcPct val="130000"/>
              </a:lnSpc>
            </a:pPr>
            <a:endParaRPr lang="th-TH" dirty="0"/>
          </a:p>
        </p:txBody>
      </p:sp>
      <p:sp>
        <p:nvSpPr>
          <p:cNvPr id="35" name="สี่เหลี่ยมผืนผ้า 11"/>
          <p:cNvSpPr/>
          <p:nvPr/>
        </p:nvSpPr>
        <p:spPr>
          <a:xfrm>
            <a:off x="0" y="457615"/>
            <a:ext cx="10160000" cy="148589"/>
          </a:xfrm>
          <a:prstGeom prst="rect">
            <a:avLst/>
          </a:prstGeom>
          <a:solidFill>
            <a:srgbClr val="FFC000"/>
          </a:solidFill>
          <a:ln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/>
          </a:p>
        </p:txBody>
      </p:sp>
      <p:sp>
        <p:nvSpPr>
          <p:cNvPr id="32" name="Rectangle 114"/>
          <p:cNvSpPr/>
          <p:nvPr/>
        </p:nvSpPr>
        <p:spPr>
          <a:xfrm>
            <a:off x="-6463" y="35050"/>
            <a:ext cx="10034657" cy="436017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r>
              <a:rPr lang="th-TH" sz="1667" b="1" dirty="0">
                <a:solidFill>
                  <a:schemeClr val="bg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จังหวัดที่มีหนี้เกินกำหนดชำระลดลง เทียบ วันที่ 18 เมษายน กับ วันที่ 23 พฤษภาคม 2566 (ต่อ) </a:t>
            </a:r>
            <a:endParaRPr lang="en-US" sz="1667" b="1" dirty="0">
              <a:solidFill>
                <a:schemeClr val="bg1"/>
              </a:solidFill>
              <a:latin typeface="Chulabhorn Likit Text" panose="00000500000000000000" pitchFamily="50" charset="-34"/>
              <a:cs typeface="Chulabhorn Likit Text" panose="00000500000000000000" pitchFamily="50" charset="-34"/>
            </a:endParaRPr>
          </a:p>
        </p:txBody>
      </p:sp>
    </p:spTree>
    <p:extLst>
      <p:ext uri="{BB962C8B-B14F-4D97-AF65-F5344CB8AC3E}">
        <p14:creationId xmlns:p14="http://schemas.microsoft.com/office/powerpoint/2010/main" val="277873500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/>
          <p:cNvGrpSpPr/>
          <p:nvPr/>
        </p:nvGrpSpPr>
        <p:grpSpPr>
          <a:xfrm>
            <a:off x="-23581" y="-271597"/>
            <a:ext cx="10193050" cy="1541268"/>
            <a:chOff x="-23581" y="-271597"/>
            <a:chExt cx="10193050" cy="1541268"/>
          </a:xfrm>
        </p:grpSpPr>
        <p:grpSp>
          <p:nvGrpSpPr>
            <p:cNvPr id="43" name="กลุ่ม 52">
              <a:extLst>
                <a:ext uri="{FF2B5EF4-FFF2-40B4-BE49-F238E27FC236}">
                  <a16:creationId xmlns:a16="http://schemas.microsoft.com/office/drawing/2014/main" id="{84E5CB32-C22A-40FB-BE79-3F261B775F5E}"/>
                </a:ext>
              </a:extLst>
            </p:cNvPr>
            <p:cNvGrpSpPr/>
            <p:nvPr/>
          </p:nvGrpSpPr>
          <p:grpSpPr>
            <a:xfrm>
              <a:off x="-23581" y="299"/>
              <a:ext cx="10193050" cy="674950"/>
              <a:chOff x="-29746" y="-164554"/>
              <a:chExt cx="9173747" cy="607455"/>
            </a:xfrm>
          </p:grpSpPr>
          <p:sp>
            <p:nvSpPr>
              <p:cNvPr id="48" name="สี่เหลี่ยมผืนผ้า: มุมมน 48">
                <a:extLst>
                  <a:ext uri="{FF2B5EF4-FFF2-40B4-BE49-F238E27FC236}">
                    <a16:creationId xmlns:a16="http://schemas.microsoft.com/office/drawing/2014/main" id="{DCE62B95-9C16-4E87-82CC-AF99B1F01983}"/>
                  </a:ext>
                </a:extLst>
              </p:cNvPr>
              <p:cNvSpPr/>
              <p:nvPr/>
            </p:nvSpPr>
            <p:spPr>
              <a:xfrm>
                <a:off x="5692012" y="65211"/>
                <a:ext cx="3441748" cy="377690"/>
              </a:xfrm>
              <a:prstGeom prst="roundRect">
                <a:avLst/>
              </a:prstGeom>
              <a:gradFill flip="none" rotWithShape="1">
                <a:gsLst>
                  <a:gs pos="0">
                    <a:srgbClr val="8E7300"/>
                  </a:gs>
                  <a:gs pos="51000">
                    <a:srgbClr val="FFFFFF"/>
                  </a:gs>
                  <a:gs pos="76000">
                    <a:srgbClr val="BC9800"/>
                  </a:gs>
                  <a:gs pos="24000">
                    <a:srgbClr val="BC9800"/>
                  </a:gs>
                  <a:gs pos="100000">
                    <a:srgbClr val="9A7D00"/>
                  </a:gs>
                </a:gsLst>
                <a:lin ang="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2000"/>
              </a:p>
            </p:txBody>
          </p:sp>
          <p:sp>
            <p:nvSpPr>
              <p:cNvPr id="49" name="สี่เหลี่ยมผืนผ้า 47">
                <a:extLst>
                  <a:ext uri="{FF2B5EF4-FFF2-40B4-BE49-F238E27FC236}">
                    <a16:creationId xmlns:a16="http://schemas.microsoft.com/office/drawing/2014/main" id="{667204FE-3C1C-4980-AD32-890094B05AFC}"/>
                  </a:ext>
                </a:extLst>
              </p:cNvPr>
              <p:cNvSpPr/>
              <p:nvPr/>
            </p:nvSpPr>
            <p:spPr>
              <a:xfrm>
                <a:off x="-29746" y="-164554"/>
                <a:ext cx="9173747" cy="517884"/>
              </a:xfrm>
              <a:prstGeom prst="rect">
                <a:avLst/>
              </a:prstGeom>
              <a:gradFill flip="none" rotWithShape="1">
                <a:gsLst>
                  <a:gs pos="0">
                    <a:srgbClr val="8E7300"/>
                  </a:gs>
                  <a:gs pos="51000">
                    <a:srgbClr val="FFFFFF"/>
                  </a:gs>
                  <a:gs pos="76000">
                    <a:srgbClr val="BC9800"/>
                  </a:gs>
                  <a:gs pos="24000">
                    <a:srgbClr val="BC9800"/>
                  </a:gs>
                  <a:gs pos="100000">
                    <a:srgbClr val="9A7D00"/>
                  </a:gs>
                </a:gsLst>
                <a:lin ang="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2000"/>
              </a:p>
            </p:txBody>
          </p:sp>
          <p:sp>
            <p:nvSpPr>
              <p:cNvPr id="50" name="แผนผังลำดับงาน: ป้อนข้อมูลด้วยตนเอง 4">
                <a:extLst>
                  <a:ext uri="{FF2B5EF4-FFF2-40B4-BE49-F238E27FC236}">
                    <a16:creationId xmlns:a16="http://schemas.microsoft.com/office/drawing/2014/main" id="{CDB1064D-F2C9-4D02-9722-A4463B75D08B}"/>
                  </a:ext>
                </a:extLst>
              </p:cNvPr>
              <p:cNvSpPr/>
              <p:nvPr/>
            </p:nvSpPr>
            <p:spPr>
              <a:xfrm>
                <a:off x="5883027" y="51469"/>
                <a:ext cx="3260973" cy="301861"/>
              </a:xfrm>
              <a:prstGeom prst="flowChartAlternateProcess">
                <a:avLst/>
              </a:prstGeom>
              <a:solidFill>
                <a:srgbClr val="00206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2000" dirty="0"/>
              </a:p>
            </p:txBody>
          </p:sp>
          <p:sp>
            <p:nvSpPr>
              <p:cNvPr id="51" name="สี่เหลี่ยมผืนผ้า 3">
                <a:extLst>
                  <a:ext uri="{FF2B5EF4-FFF2-40B4-BE49-F238E27FC236}">
                    <a16:creationId xmlns:a16="http://schemas.microsoft.com/office/drawing/2014/main" id="{8493D4F4-6FD8-4552-904E-DB7274115DA0}"/>
                  </a:ext>
                </a:extLst>
              </p:cNvPr>
              <p:cNvSpPr/>
              <p:nvPr/>
            </p:nvSpPr>
            <p:spPr>
              <a:xfrm>
                <a:off x="-29746" y="-164554"/>
                <a:ext cx="9173747" cy="432048"/>
              </a:xfrm>
              <a:prstGeom prst="rect">
                <a:avLst/>
              </a:prstGeom>
              <a:solidFill>
                <a:srgbClr val="00206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2000"/>
              </a:p>
            </p:txBody>
          </p:sp>
        </p:grpSp>
        <p:grpSp>
          <p:nvGrpSpPr>
            <p:cNvPr id="44" name="กลุ่ม 9">
              <a:extLst>
                <a:ext uri="{FF2B5EF4-FFF2-40B4-BE49-F238E27FC236}">
                  <a16:creationId xmlns:a16="http://schemas.microsoft.com/office/drawing/2014/main" id="{D2312BD0-5401-4FDB-9FF3-B1382B3C9639}"/>
                </a:ext>
              </a:extLst>
            </p:cNvPr>
            <p:cNvGrpSpPr/>
            <p:nvPr/>
          </p:nvGrpSpPr>
          <p:grpSpPr>
            <a:xfrm>
              <a:off x="5792566" y="-271597"/>
              <a:ext cx="1899096" cy="1541268"/>
              <a:chOff x="5491686" y="-481268"/>
              <a:chExt cx="1709187" cy="1387141"/>
            </a:xfrm>
          </p:grpSpPr>
          <p:sp>
            <p:nvSpPr>
              <p:cNvPr id="46" name="วงรี 13">
                <a:extLst>
                  <a:ext uri="{FF2B5EF4-FFF2-40B4-BE49-F238E27FC236}">
                    <a16:creationId xmlns:a16="http://schemas.microsoft.com/office/drawing/2014/main" id="{722B5707-C41F-4885-825E-D2676CEE49E1}"/>
                  </a:ext>
                </a:extLst>
              </p:cNvPr>
              <p:cNvSpPr/>
              <p:nvPr/>
            </p:nvSpPr>
            <p:spPr>
              <a:xfrm>
                <a:off x="5491686" y="-481268"/>
                <a:ext cx="1709187" cy="1387141"/>
              </a:xfrm>
              <a:prstGeom prst="ellipse">
                <a:avLst/>
              </a:prstGeom>
              <a:solidFill>
                <a:srgbClr val="FBF7F1"/>
              </a:solidFill>
              <a:ln>
                <a:noFill/>
              </a:ln>
              <a:effectLst>
                <a:softEdge rad="31750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2000"/>
              </a:p>
            </p:txBody>
          </p:sp>
          <p:pic>
            <p:nvPicPr>
              <p:cNvPr id="47" name="รูปภาพ 65">
                <a:extLst>
                  <a:ext uri="{FF2B5EF4-FFF2-40B4-BE49-F238E27FC236}">
                    <a16:creationId xmlns:a16="http://schemas.microsoft.com/office/drawing/2014/main" id="{EF9B53AA-6A14-4E04-B937-D6234A306BD7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r="65168" b="30186"/>
              <a:stretch/>
            </p:blipFill>
            <p:spPr>
              <a:xfrm>
                <a:off x="5978910" y="-202056"/>
                <a:ext cx="857563" cy="565764"/>
              </a:xfrm>
              <a:custGeom>
                <a:avLst/>
                <a:gdLst>
                  <a:gd name="connsiteX0" fmla="*/ 0 w 1500565"/>
                  <a:gd name="connsiteY0" fmla="*/ 0 h 990006"/>
                  <a:gd name="connsiteX1" fmla="*/ 1500565 w 1500565"/>
                  <a:gd name="connsiteY1" fmla="*/ 0 h 990006"/>
                  <a:gd name="connsiteX2" fmla="*/ 1500565 w 1500565"/>
                  <a:gd name="connsiteY2" fmla="*/ 699241 h 990006"/>
                  <a:gd name="connsiteX3" fmla="*/ 1454656 w 1500565"/>
                  <a:gd name="connsiteY3" fmla="*/ 699241 h 990006"/>
                  <a:gd name="connsiteX4" fmla="*/ 1454656 w 1500565"/>
                  <a:gd name="connsiteY4" fmla="*/ 958222 h 990006"/>
                  <a:gd name="connsiteX5" fmla="*/ 1500565 w 1500565"/>
                  <a:gd name="connsiteY5" fmla="*/ 958222 h 990006"/>
                  <a:gd name="connsiteX6" fmla="*/ 1500565 w 1500565"/>
                  <a:gd name="connsiteY6" fmla="*/ 990006 h 990006"/>
                  <a:gd name="connsiteX7" fmla="*/ 0 w 1500565"/>
                  <a:gd name="connsiteY7" fmla="*/ 990006 h 9900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00565" h="990006">
                    <a:moveTo>
                      <a:pt x="0" y="0"/>
                    </a:moveTo>
                    <a:lnTo>
                      <a:pt x="1500565" y="0"/>
                    </a:lnTo>
                    <a:lnTo>
                      <a:pt x="1500565" y="699241"/>
                    </a:lnTo>
                    <a:lnTo>
                      <a:pt x="1454656" y="699241"/>
                    </a:lnTo>
                    <a:lnTo>
                      <a:pt x="1454656" y="958222"/>
                    </a:lnTo>
                    <a:lnTo>
                      <a:pt x="1500565" y="958222"/>
                    </a:lnTo>
                    <a:lnTo>
                      <a:pt x="1500565" y="990006"/>
                    </a:lnTo>
                    <a:lnTo>
                      <a:pt x="0" y="990006"/>
                    </a:lnTo>
                    <a:close/>
                  </a:path>
                </a:pathLst>
              </a:custGeom>
            </p:spPr>
          </p:pic>
        </p:grpSp>
      </p:grpSp>
      <p:sp>
        <p:nvSpPr>
          <p:cNvPr id="32" name="TextBox 31"/>
          <p:cNvSpPr txBox="1"/>
          <p:nvPr/>
        </p:nvSpPr>
        <p:spPr>
          <a:xfrm>
            <a:off x="797764" y="6443"/>
            <a:ext cx="4565984" cy="473206"/>
          </a:xfrm>
          <a:prstGeom prst="rect">
            <a:avLst/>
          </a:prstGeom>
          <a:noFill/>
          <a:ln>
            <a:noFill/>
          </a:ln>
          <a:effectLst>
            <a:outerShdw blurRad="57785" dist="33020" dir="318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brightRoom" dir="t">
              <a:rot lat="0" lon="0" rev="600000"/>
            </a:lightRig>
          </a:scene3d>
          <a:sp3d prstMaterial="metal">
            <a:bevelT w="38100" h="57150" prst="angle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th-TH" b="1" dirty="0">
                <a:ln w="0"/>
                <a:solidFill>
                  <a:schemeClr val="bg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ระเบียบวาระที่ 3 เรื่อง สืบเนื่องจากการประชุม</a:t>
            </a:r>
          </a:p>
        </p:txBody>
      </p:sp>
      <p:graphicFrame>
        <p:nvGraphicFramePr>
          <p:cNvPr id="2" name="Table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707659385"/>
              </p:ext>
            </p:extLst>
          </p:nvPr>
        </p:nvGraphicFramePr>
        <p:xfrm>
          <a:off x="254684" y="783951"/>
          <a:ext cx="9702158" cy="4454558"/>
        </p:xfrm>
        <a:graphic>
          <a:graphicData uri="http://schemas.openxmlformats.org/drawingml/2006/table">
            <a:tbl>
              <a:tblPr firstRow="1" firstCol="1" bandRow="1">
                <a:tableStyleId>{5C22544A-7EE6-4342-B048-85BDC9FD1C3A}</a:tableStyleId>
              </a:tblPr>
              <a:tblGrid>
                <a:gridCol w="4726064">
                  <a:extLst>
                    <a:ext uri="{9D8B030D-6E8A-4147-A177-3AD203B41FA5}">
                      <a16:colId xmlns:a16="http://schemas.microsoft.com/office/drawing/2014/main" val="2931929888"/>
                    </a:ext>
                  </a:extLst>
                </a:gridCol>
                <a:gridCol w="4976094">
                  <a:extLst>
                    <a:ext uri="{9D8B030D-6E8A-4147-A177-3AD203B41FA5}">
                      <a16:colId xmlns:a16="http://schemas.microsoft.com/office/drawing/2014/main" val="4135339946"/>
                    </a:ext>
                  </a:extLst>
                </a:gridCol>
              </a:tblGrid>
              <a:tr h="985489">
                <a:tc gridSpan="2">
                  <a:txBody>
                    <a:bodyPr/>
                    <a:lstStyle/>
                    <a:p>
                      <a:pPr algn="ctr">
                        <a:lnSpc>
                          <a:spcPct val="130000"/>
                        </a:lnSpc>
                      </a:pPr>
                      <a:r>
                        <a:rPr lang="th-TH" sz="1600" b="1" i="0" u="sng" kern="1200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ระเบียบวาระที่ </a:t>
                      </a:r>
                      <a:r>
                        <a:rPr lang="en-US" sz="1600" b="1" i="0" u="sng" kern="1200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4  </a:t>
                      </a:r>
                      <a:r>
                        <a:rPr lang="th-TH" sz="1600" b="1" i="0" u="sng" kern="1200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เรื่องเพื่อทราบ</a:t>
                      </a:r>
                      <a:endParaRPr lang="en-US" sz="1600" b="1" i="0" u="sng" kern="1200" dirty="0">
                        <a:solidFill>
                          <a:schemeClr val="tx1"/>
                        </a:solidFill>
                        <a:effectLst/>
                        <a:latin typeface="Chulabhorn Likit Text" panose="00000500000000000000" pitchFamily="50" charset="-34"/>
                        <a:ea typeface="+mn-ea"/>
                        <a:cs typeface="Chulabhorn Likit Text" panose="00000500000000000000" pitchFamily="50" charset="-34"/>
                      </a:endParaRPr>
                    </a:p>
                    <a:p>
                      <a:pPr algn="ctr">
                        <a:lnSpc>
                          <a:spcPct val="130000"/>
                        </a:lnSpc>
                        <a:spcAft>
                          <a:spcPts val="200"/>
                        </a:spcAft>
                      </a:pPr>
                      <a:r>
                        <a:rPr lang="th-TH" sz="1400" b="1" kern="1200" spc="-30" baseline="0" dirty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4.2 รายงานผลการดำเนินงานการประเมินผลการดำเนินงานทุนหมุนเวียน ประจำปีบัญชี 2566 กองทุนพัฒนาบทบาทสตรี </a:t>
                      </a:r>
                      <a:br>
                        <a:rPr lang="th-TH" sz="1400" b="1" kern="1200" spc="-30" baseline="0" dirty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</a:br>
                      <a:r>
                        <a:rPr lang="th-TH" sz="1400" b="1" kern="1200" spc="-30" baseline="0" dirty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กรมการพัฒนาชุมชน</a:t>
                      </a:r>
                      <a:endParaRPr lang="en-US" sz="1400" b="1" kern="1200" spc="-30" baseline="0" dirty="0">
                        <a:solidFill>
                          <a:schemeClr val="tx1"/>
                        </a:solidFill>
                        <a:effectLst/>
                        <a:latin typeface="Chulabhorn Likit Text" panose="00000500000000000000" pitchFamily="50" charset="-34"/>
                        <a:ea typeface="+mn-ea"/>
                        <a:cs typeface="Chulabhorn Likit Text" panose="00000500000000000000" pitchFamily="50" charset="-34"/>
                      </a:endParaRPr>
                    </a:p>
                  </a:txBody>
                  <a:tcPr marL="68580" marR="68580" marT="0" marB="0"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81180162"/>
                  </a:ext>
                </a:extLst>
              </a:tr>
              <a:tr h="377103">
                <a:tc>
                  <a:txBody>
                    <a:bodyPr/>
                    <a:lstStyle/>
                    <a:p>
                      <a:pPr algn="ctr">
                        <a:lnSpc>
                          <a:spcPct val="150000"/>
                        </a:lnSpc>
                        <a:spcAft>
                          <a:spcPts val="0"/>
                        </a:spcAft>
                        <a:tabLst>
                          <a:tab pos="1170305" algn="l"/>
                        </a:tabLst>
                      </a:pPr>
                      <a:r>
                        <a:rPr lang="th-TH" sz="1500" b="1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เรื่อง</a:t>
                      </a:r>
                      <a:endParaRPr lang="en-US" sz="1500" b="1" dirty="0">
                        <a:solidFill>
                          <a:schemeClr val="tx1"/>
                        </a:solidFill>
                        <a:effectLst/>
                        <a:latin typeface="Chulabhorn Likit Text" panose="00000500000000000000" pitchFamily="50" charset="-34"/>
                        <a:ea typeface="Calibri" panose="020F0502020204030204" pitchFamily="34" charset="0"/>
                        <a:cs typeface="Chulabhorn Likit Text" panose="00000500000000000000" pitchFamily="50" charset="-34"/>
                      </a:endParaRPr>
                    </a:p>
                  </a:txBody>
                  <a:tcPr marL="68580" marR="68580" marT="0" marB="0"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BE4C1">
                        <a:alpha val="8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50000"/>
                        </a:lnSpc>
                        <a:spcAft>
                          <a:spcPts val="0"/>
                        </a:spcAft>
                        <a:tabLst>
                          <a:tab pos="1170305" algn="l"/>
                        </a:tabLst>
                      </a:pPr>
                      <a:r>
                        <a:rPr lang="th-TH" sz="1500" b="1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ผลการดำเนินการ</a:t>
                      </a:r>
                      <a:endParaRPr lang="en-US" sz="1500" b="1" dirty="0">
                        <a:solidFill>
                          <a:schemeClr val="tx1"/>
                        </a:solidFill>
                        <a:effectLst/>
                        <a:latin typeface="Chulabhorn Likit Text" panose="00000500000000000000" pitchFamily="50" charset="-34"/>
                        <a:ea typeface="Calibri" panose="020F0502020204030204" pitchFamily="34" charset="0"/>
                        <a:cs typeface="Chulabhorn Likit Text" panose="00000500000000000000" pitchFamily="50" charset="-34"/>
                      </a:endParaRPr>
                    </a:p>
                  </a:txBody>
                  <a:tcPr marL="68580" marR="68580" marT="0" marB="0"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F0D0">
                        <a:alpha val="8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48157069"/>
                  </a:ext>
                </a:extLst>
              </a:tr>
              <a:tr h="3091966">
                <a:tc>
                  <a:txBody>
                    <a:bodyPr/>
                    <a:lstStyle/>
                    <a:p>
                      <a:pPr algn="thaiDist">
                        <a:lnSpc>
                          <a:spcPct val="150000"/>
                        </a:lnSpc>
                      </a:pPr>
                      <a:r>
                        <a:rPr lang="th-TH" sz="1500" b="1" u="sng" kern="1200" spc="-70" baseline="0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ที่ประชุมได้ร่วมพิจารณาและมีข้อเสนอแนะ/ข้อสังเกต ดังนี้</a:t>
                      </a:r>
                      <a:endParaRPr lang="en-US" sz="1500" b="1" kern="1200" spc="-70" baseline="0" dirty="0">
                        <a:solidFill>
                          <a:schemeClr val="tx1"/>
                        </a:solidFill>
                        <a:effectLst/>
                        <a:latin typeface="Chulabhorn Likit Text" panose="00000500000000000000" pitchFamily="50" charset="-34"/>
                        <a:ea typeface="+mn-ea"/>
                        <a:cs typeface="Chulabhorn Likit Text" panose="00000500000000000000" pitchFamily="50" charset="-34"/>
                      </a:endParaRPr>
                    </a:p>
                    <a:p>
                      <a:pPr algn="thaiDist">
                        <a:lnSpc>
                          <a:spcPct val="130000"/>
                        </a:lnSpc>
                        <a:spcAft>
                          <a:spcPts val="2000"/>
                        </a:spcAft>
                        <a:tabLst>
                          <a:tab pos="463550" algn="l"/>
                        </a:tabLst>
                      </a:pPr>
                      <a:r>
                        <a:rPr lang="th-TH" sz="1500" b="0" kern="1200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       </a:t>
                      </a:r>
                      <a:r>
                        <a:rPr lang="th-TH" sz="1500" b="0" kern="1200" dirty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   1</a:t>
                      </a:r>
                      <a:r>
                        <a:rPr lang="th-TH" sz="1500" b="0" kern="1200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. </a:t>
                      </a:r>
                      <a:r>
                        <a:rPr lang="th-TH" sz="1500" b="0" kern="1200" dirty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ควรติดตามการดำเนินการตามตัวชี้วัดที่ 3.3</a:t>
                      </a:r>
                      <a:br>
                        <a:rPr lang="th-TH" sz="1500" b="0" kern="1200" dirty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</a:br>
                      <a:r>
                        <a:rPr lang="th-TH" sz="1500" b="0" kern="1200" dirty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 ให้ประสบความสำเร็จ ในการปรับปรุงกระบวนการลูกหนี้โครงการ เพื่อให้งบการเงินของกองทุนฯ ได้รับการรับรอง</a:t>
                      </a:r>
                    </a:p>
                    <a:p>
                      <a:pPr algn="thaiDist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th-TH" sz="1500" b="0" kern="1200" dirty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          2. ตรวจสอบค่าคะแนนในรายละเอียดประกอบตัวชี้วัดที่ 4.2 ฝ่ายเลขาฯ ได้ให้ค่าเกณฑ์วัดระดับ 2 ซึ่งตามตัวชี้วัดนี้</a:t>
                      </a:r>
                      <a:r>
                        <a:rPr lang="th-TH" sz="1500" b="0" kern="1200" spc="-50" baseline="0" dirty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จะมีค่าคะแนน 1,3 และ 5 เท่านั้น และฝ่ายเลขาฯ ควรดำเนินการ</a:t>
                      </a:r>
                      <a:r>
                        <a:rPr lang="th-TH" sz="1500" b="0" kern="1200" dirty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ให้มีการประชุมปิดตรวจเพื่อให้ผู้บริหารเข้าร่วมประชุมในการรับทราบปัญหาที่พบจากผลการตรวจสอบ</a:t>
                      </a:r>
                    </a:p>
                  </a:txBody>
                  <a:tcPr marL="68580" marR="68580" marT="0" marB="0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thaiDist" defTabSz="761970" rtl="0" eaLnBrk="1" fontAlgn="auto" latinLnBrk="0" hangingPunct="1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7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h-TH" sz="1400" b="0" kern="1200" dirty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สกส. ได้ดำเนินการประชุมการประชุมร่วมกับสำนักงานการตรวจเงินแผ่นดิน (สตง.)เพื่อหารือถึงความสำเร็จตามเกณฑ์การประเมินผลตัวชี้วัดที่ 3.3 ความสำเร็จในการปรับปรุงกระบวนการบริหารลูกหนี้โครงการเพื่อให้งบการเงินของกองทุนฯ ได้รับการรับรอง เมื่อวัน</a:t>
                      </a:r>
                      <a:r>
                        <a:rPr lang="th-TH" sz="1400" b="0" kern="1200" spc="-40" baseline="0" dirty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พฤหัสบดีที่ 27 เมษายน 2566 และดำเนินงานตามผลการประชุมต่อไป</a:t>
                      </a:r>
                    </a:p>
                    <a:p>
                      <a:pPr marL="0" marR="0" lvl="0" indent="0" algn="thaiDist" defTabSz="761970" rtl="0" eaLnBrk="1" fontAlgn="auto" latinLnBrk="0" hangingPunct="1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h-TH" sz="1400" b="0" kern="1200" dirty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- สกส. ได้ดำเนินการแก้ไขค่าเกณฑ์ระดับ 2 เป็นระดับ 1 ตามที่</a:t>
                      </a:r>
                      <a:br>
                        <a:rPr lang="th-TH" sz="1400" b="0" kern="1200" dirty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</a:br>
                      <a:r>
                        <a:rPr lang="th-TH" sz="1400" b="0" kern="1200" dirty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คณะกรรมการฯ ได้แนะนำเรียบร้อยแล้ว</a:t>
                      </a:r>
                    </a:p>
                    <a:p>
                      <a:pPr marL="0" marR="0" lvl="0" indent="0" algn="thaiDist" defTabSz="761970" rtl="0" eaLnBrk="1" fontAlgn="auto" latinLnBrk="0" hangingPunct="1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5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th-TH" sz="1400" b="0" kern="1200" dirty="0" smtClean="0">
                        <a:solidFill>
                          <a:schemeClr val="tx1"/>
                        </a:solidFill>
                        <a:effectLst/>
                        <a:latin typeface="Chulabhorn Likit Text" panose="00000500000000000000" pitchFamily="50" charset="-34"/>
                        <a:ea typeface="+mn-ea"/>
                        <a:cs typeface="Chulabhorn Likit Text" panose="00000500000000000000" pitchFamily="50" charset="-34"/>
                      </a:endParaRPr>
                    </a:p>
                  </a:txBody>
                  <a:tcPr marL="68580" marR="68580" marT="0" marB="0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  <a:alpha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8913969"/>
                  </a:ext>
                </a:extLst>
              </a:tr>
            </a:tbl>
          </a:graphicData>
        </a:graphic>
      </p:graphicFrame>
      <p:sp>
        <p:nvSpPr>
          <p:cNvPr id="33" name="กล่องข้อความ 8">
            <a:extLst>
              <a:ext uri="{FF2B5EF4-FFF2-40B4-BE49-F238E27FC236}">
                <a16:creationId xmlns:a16="http://schemas.microsoft.com/office/drawing/2014/main" id="{BF84CABE-5C70-4013-8958-0D4F9CD0D474}"/>
              </a:ext>
            </a:extLst>
          </p:cNvPr>
          <p:cNvSpPr txBox="1"/>
          <p:nvPr/>
        </p:nvSpPr>
        <p:spPr>
          <a:xfrm>
            <a:off x="7676272" y="32100"/>
            <a:ext cx="2493196" cy="5262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ct val="120000"/>
              </a:lnSpc>
            </a:pPr>
            <a:r>
              <a:rPr lang="en-US" sz="12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60 </a:t>
            </a:r>
            <a:r>
              <a:rPr lang="th-TH" sz="12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ปี กรมการพัฒนาชุมชน</a:t>
            </a:r>
          </a:p>
          <a:p>
            <a:pPr>
              <a:lnSpc>
                <a:spcPct val="120000"/>
              </a:lnSpc>
            </a:pPr>
            <a:r>
              <a:rPr lang="th-TH" sz="12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สร้างสรรค์ชุมชน สร้างคน สร้างชาติ</a:t>
            </a:r>
            <a:endParaRPr lang="en-US" sz="1200" b="1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hulabhorn Likit Text" panose="00000500000000000000" pitchFamily="50" charset="-34"/>
              <a:cs typeface="Chulabhorn Likit Text" panose="00000500000000000000" pitchFamily="50" charset="-34"/>
            </a:endParaRPr>
          </a:p>
        </p:txBody>
      </p:sp>
      <p:grpSp>
        <p:nvGrpSpPr>
          <p:cNvPr id="34" name="Group 33"/>
          <p:cNvGrpSpPr/>
          <p:nvPr/>
        </p:nvGrpSpPr>
        <p:grpSpPr>
          <a:xfrm>
            <a:off x="-23583" y="5154909"/>
            <a:ext cx="10183585" cy="694389"/>
            <a:chOff x="-23583" y="5134125"/>
            <a:chExt cx="10183585" cy="715174"/>
          </a:xfrm>
        </p:grpSpPr>
        <p:grpSp>
          <p:nvGrpSpPr>
            <p:cNvPr id="35" name="กลุ่ม 1">
              <a:extLst>
                <a:ext uri="{FF2B5EF4-FFF2-40B4-BE49-F238E27FC236}">
                  <a16:creationId xmlns:a16="http://schemas.microsoft.com/office/drawing/2014/main" id="{58DAA6D8-19A9-434E-BD10-9F227ECAADEE}"/>
                </a:ext>
              </a:extLst>
            </p:cNvPr>
            <p:cNvGrpSpPr/>
            <p:nvPr/>
          </p:nvGrpSpPr>
          <p:grpSpPr>
            <a:xfrm>
              <a:off x="-23583" y="5274993"/>
              <a:ext cx="10183585" cy="470079"/>
              <a:chOff x="-21226" y="4621292"/>
              <a:chExt cx="9165227" cy="561020"/>
            </a:xfrm>
          </p:grpSpPr>
          <p:grpSp>
            <p:nvGrpSpPr>
              <p:cNvPr id="52" name="กลุ่ม 7">
                <a:extLst>
                  <a:ext uri="{FF2B5EF4-FFF2-40B4-BE49-F238E27FC236}">
                    <a16:creationId xmlns:a16="http://schemas.microsoft.com/office/drawing/2014/main" id="{30C28730-7CDF-4231-A774-6A7122EB4AEA}"/>
                  </a:ext>
                </a:extLst>
              </p:cNvPr>
              <p:cNvGrpSpPr/>
              <p:nvPr/>
            </p:nvGrpSpPr>
            <p:grpSpPr>
              <a:xfrm>
                <a:off x="-21226" y="4635401"/>
                <a:ext cx="5133813" cy="546911"/>
                <a:chOff x="-45702" y="6428830"/>
                <a:chExt cx="7109733" cy="450425"/>
              </a:xfrm>
            </p:grpSpPr>
            <p:sp>
              <p:nvSpPr>
                <p:cNvPr id="56" name="รูปแบบอิสระ: รูปร่าง 55">
                  <a:extLst>
                    <a:ext uri="{FF2B5EF4-FFF2-40B4-BE49-F238E27FC236}">
                      <a16:creationId xmlns:a16="http://schemas.microsoft.com/office/drawing/2014/main" id="{447532BC-F1AF-418B-B954-69A21822D4D1}"/>
                    </a:ext>
                  </a:extLst>
                </p:cNvPr>
                <p:cNvSpPr/>
                <p:nvPr/>
              </p:nvSpPr>
              <p:spPr>
                <a:xfrm>
                  <a:off x="-16309" y="6508953"/>
                  <a:ext cx="6875685" cy="339767"/>
                </a:xfrm>
                <a:custGeom>
                  <a:avLst/>
                  <a:gdLst>
                    <a:gd name="connsiteX0" fmla="*/ 0 w 6028447"/>
                    <a:gd name="connsiteY0" fmla="*/ 0 h 339767"/>
                    <a:gd name="connsiteX1" fmla="*/ 6028447 w 6028447"/>
                    <a:gd name="connsiteY1" fmla="*/ 0 h 339767"/>
                    <a:gd name="connsiteX2" fmla="*/ 5679852 w 6028447"/>
                    <a:gd name="connsiteY2" fmla="*/ 339767 h 339767"/>
                    <a:gd name="connsiteX3" fmla="*/ 0 w 6028447"/>
                    <a:gd name="connsiteY3" fmla="*/ 339767 h 339767"/>
                    <a:gd name="connsiteX4" fmla="*/ 0 w 6028447"/>
                    <a:gd name="connsiteY4" fmla="*/ 0 h 3397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028447" h="339767">
                      <a:moveTo>
                        <a:pt x="0" y="0"/>
                      </a:moveTo>
                      <a:lnTo>
                        <a:pt x="6028447" y="0"/>
                      </a:lnTo>
                      <a:lnTo>
                        <a:pt x="5679852" y="339767"/>
                      </a:lnTo>
                      <a:lnTo>
                        <a:pt x="0" y="33976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th-TH" sz="2000" dirty="0"/>
                </a:p>
              </p:txBody>
            </p:sp>
            <p:sp>
              <p:nvSpPr>
                <p:cNvPr id="57" name="รูปแบบอิสระ: รูปร่าง 50">
                  <a:extLst>
                    <a:ext uri="{FF2B5EF4-FFF2-40B4-BE49-F238E27FC236}">
                      <a16:creationId xmlns:a16="http://schemas.microsoft.com/office/drawing/2014/main" id="{72AD55B9-27A4-40A2-86AD-A09FD1FBB379}"/>
                    </a:ext>
                  </a:extLst>
                </p:cNvPr>
                <p:cNvSpPr/>
                <p:nvPr/>
              </p:nvSpPr>
              <p:spPr>
                <a:xfrm>
                  <a:off x="-45702" y="6433550"/>
                  <a:ext cx="7025615" cy="426691"/>
                </a:xfrm>
                <a:custGeom>
                  <a:avLst/>
                  <a:gdLst>
                    <a:gd name="connsiteX0" fmla="*/ 0 w 6123140"/>
                    <a:gd name="connsiteY0" fmla="*/ 0 h 426691"/>
                    <a:gd name="connsiteX1" fmla="*/ 6123140 w 6123140"/>
                    <a:gd name="connsiteY1" fmla="*/ 0 h 426691"/>
                    <a:gd name="connsiteX2" fmla="*/ 6008569 w 6123140"/>
                    <a:gd name="connsiteY2" fmla="*/ 111669 h 426691"/>
                    <a:gd name="connsiteX3" fmla="*/ 5685361 w 6123140"/>
                    <a:gd name="connsiteY3" fmla="*/ 426691 h 426691"/>
                    <a:gd name="connsiteX4" fmla="*/ 5679852 w 6123140"/>
                    <a:gd name="connsiteY4" fmla="*/ 426691 h 426691"/>
                    <a:gd name="connsiteX5" fmla="*/ 6028447 w 6123140"/>
                    <a:gd name="connsiteY5" fmla="*/ 86924 h 426691"/>
                    <a:gd name="connsiteX6" fmla="*/ 0 w 6123140"/>
                    <a:gd name="connsiteY6" fmla="*/ 86924 h 426691"/>
                    <a:gd name="connsiteX7" fmla="*/ 0 w 6123140"/>
                    <a:gd name="connsiteY7" fmla="*/ 0 h 4266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123140" h="426691">
                      <a:moveTo>
                        <a:pt x="0" y="0"/>
                      </a:moveTo>
                      <a:lnTo>
                        <a:pt x="6123140" y="0"/>
                      </a:lnTo>
                      <a:lnTo>
                        <a:pt x="6008569" y="111669"/>
                      </a:lnTo>
                      <a:lnTo>
                        <a:pt x="5685361" y="426691"/>
                      </a:lnTo>
                      <a:lnTo>
                        <a:pt x="5679852" y="426691"/>
                      </a:lnTo>
                      <a:lnTo>
                        <a:pt x="6028447" y="86924"/>
                      </a:lnTo>
                      <a:lnTo>
                        <a:pt x="0" y="8692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>
                  <a:gsLst>
                    <a:gs pos="0">
                      <a:srgbClr val="FBE4AE"/>
                    </a:gs>
                    <a:gs pos="13000">
                      <a:srgbClr val="BD922A"/>
                    </a:gs>
                    <a:gs pos="21001">
                      <a:srgbClr val="BD922A"/>
                    </a:gs>
                    <a:gs pos="63000">
                      <a:srgbClr val="FBE4AE"/>
                    </a:gs>
                    <a:gs pos="67000">
                      <a:srgbClr val="BD922A"/>
                    </a:gs>
                    <a:gs pos="69000">
                      <a:srgbClr val="835E17"/>
                    </a:gs>
                    <a:gs pos="82001">
                      <a:srgbClr val="A28949"/>
                    </a:gs>
                    <a:gs pos="100000">
                      <a:srgbClr val="FAE3B7"/>
                    </a:gs>
                  </a:gsLst>
                  <a:lin ang="0" scaled="1"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th-TH" sz="2000" dirty="0"/>
                </a:p>
              </p:txBody>
            </p:sp>
            <p:sp>
              <p:nvSpPr>
                <p:cNvPr id="58" name="รูปแบบอิสระ: รูปร่าง 49">
                  <a:extLst>
                    <a:ext uri="{FF2B5EF4-FFF2-40B4-BE49-F238E27FC236}">
                      <a16:creationId xmlns:a16="http://schemas.microsoft.com/office/drawing/2014/main" id="{0CC04605-512B-40BA-BB6C-C4CA6329F254}"/>
                    </a:ext>
                  </a:extLst>
                </p:cNvPr>
                <p:cNvSpPr/>
                <p:nvPr/>
              </p:nvSpPr>
              <p:spPr>
                <a:xfrm rot="380166">
                  <a:off x="6515308" y="6428830"/>
                  <a:ext cx="548723" cy="450425"/>
                </a:xfrm>
                <a:custGeom>
                  <a:avLst/>
                  <a:gdLst>
                    <a:gd name="connsiteX0" fmla="*/ 411471 w 524882"/>
                    <a:gd name="connsiteY0" fmla="*/ 0 h 426691"/>
                    <a:gd name="connsiteX1" fmla="*/ 524882 w 524882"/>
                    <a:gd name="connsiteY1" fmla="*/ 0 h 426691"/>
                    <a:gd name="connsiteX2" fmla="*/ 113411 w 524882"/>
                    <a:gd name="connsiteY2" fmla="*/ 426691 h 426691"/>
                    <a:gd name="connsiteX3" fmla="*/ 0 w 524882"/>
                    <a:gd name="connsiteY3" fmla="*/ 426691 h 426691"/>
                    <a:gd name="connsiteX4" fmla="*/ 411471 w 524882"/>
                    <a:gd name="connsiteY4" fmla="*/ 0 h 4266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24882" h="426691">
                      <a:moveTo>
                        <a:pt x="411471" y="0"/>
                      </a:moveTo>
                      <a:lnTo>
                        <a:pt x="524882" y="0"/>
                      </a:lnTo>
                      <a:lnTo>
                        <a:pt x="113411" y="426691"/>
                      </a:lnTo>
                      <a:lnTo>
                        <a:pt x="0" y="426691"/>
                      </a:lnTo>
                      <a:lnTo>
                        <a:pt x="411471" y="0"/>
                      </a:ln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FBE4AE"/>
                    </a:gs>
                    <a:gs pos="13000">
                      <a:srgbClr val="BD922A"/>
                    </a:gs>
                    <a:gs pos="21001">
                      <a:srgbClr val="BD922A"/>
                    </a:gs>
                    <a:gs pos="63000">
                      <a:srgbClr val="FBE4AE"/>
                    </a:gs>
                    <a:gs pos="67000">
                      <a:srgbClr val="BD922A"/>
                    </a:gs>
                    <a:gs pos="69000">
                      <a:srgbClr val="835E17"/>
                    </a:gs>
                    <a:gs pos="82001">
                      <a:srgbClr val="A28949"/>
                    </a:gs>
                    <a:gs pos="100000">
                      <a:srgbClr val="FAE3B7"/>
                    </a:gs>
                  </a:gsLst>
                  <a:path path="circle">
                    <a:fillToRect l="100000" b="100000"/>
                  </a:path>
                  <a:tileRect t="-100000" r="-100000"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th-TH" sz="2000"/>
                </a:p>
              </p:txBody>
            </p:sp>
          </p:grpSp>
          <p:grpSp>
            <p:nvGrpSpPr>
              <p:cNvPr id="53" name="กลุ่ม 4">
                <a:extLst>
                  <a:ext uri="{FF2B5EF4-FFF2-40B4-BE49-F238E27FC236}">
                    <a16:creationId xmlns:a16="http://schemas.microsoft.com/office/drawing/2014/main" id="{33080593-C486-4A4E-A259-28A964353B4D}"/>
                  </a:ext>
                </a:extLst>
              </p:cNvPr>
              <p:cNvGrpSpPr/>
              <p:nvPr/>
            </p:nvGrpSpPr>
            <p:grpSpPr>
              <a:xfrm>
                <a:off x="7524888" y="4621292"/>
                <a:ext cx="1619113" cy="531030"/>
                <a:chOff x="9543115" y="6415804"/>
                <a:chExt cx="2661401" cy="453428"/>
              </a:xfrm>
            </p:grpSpPr>
            <p:sp>
              <p:nvSpPr>
                <p:cNvPr id="54" name="รูปแบบอิสระ: รูปร่าง 38">
                  <a:extLst>
                    <a:ext uri="{FF2B5EF4-FFF2-40B4-BE49-F238E27FC236}">
                      <a16:creationId xmlns:a16="http://schemas.microsoft.com/office/drawing/2014/main" id="{18287458-5345-45BB-A7B2-0AE1DDE4E433}"/>
                    </a:ext>
                  </a:extLst>
                </p:cNvPr>
                <p:cNvSpPr/>
                <p:nvPr/>
              </p:nvSpPr>
              <p:spPr>
                <a:xfrm>
                  <a:off x="9543115" y="6415804"/>
                  <a:ext cx="2661398" cy="441288"/>
                </a:xfrm>
                <a:custGeom>
                  <a:avLst/>
                  <a:gdLst>
                    <a:gd name="connsiteX0" fmla="*/ 437779 w 1373020"/>
                    <a:gd name="connsiteY0" fmla="*/ 0 h 426691"/>
                    <a:gd name="connsiteX1" fmla="*/ 1373020 w 1373020"/>
                    <a:gd name="connsiteY1" fmla="*/ 0 h 426691"/>
                    <a:gd name="connsiteX2" fmla="*/ 1373020 w 1373020"/>
                    <a:gd name="connsiteY2" fmla="*/ 426691 h 426691"/>
                    <a:gd name="connsiteX3" fmla="*/ 0 w 1373020"/>
                    <a:gd name="connsiteY3" fmla="*/ 426691 h 426691"/>
                    <a:gd name="connsiteX4" fmla="*/ 323208 w 1373020"/>
                    <a:gd name="connsiteY4" fmla="*/ 111669 h 426691"/>
                    <a:gd name="connsiteX5" fmla="*/ 437779 w 1373020"/>
                    <a:gd name="connsiteY5" fmla="*/ 0 h 4266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73020" h="426691">
                      <a:moveTo>
                        <a:pt x="437779" y="0"/>
                      </a:moveTo>
                      <a:lnTo>
                        <a:pt x="1373020" y="0"/>
                      </a:lnTo>
                      <a:lnTo>
                        <a:pt x="1373020" y="426691"/>
                      </a:lnTo>
                      <a:lnTo>
                        <a:pt x="0" y="426691"/>
                      </a:lnTo>
                      <a:lnTo>
                        <a:pt x="323208" y="111669"/>
                      </a:lnTo>
                      <a:lnTo>
                        <a:pt x="437779" y="0"/>
                      </a:lnTo>
                      <a:close/>
                    </a:path>
                  </a:pathLst>
                </a:custGeom>
                <a:gradFill>
                  <a:gsLst>
                    <a:gs pos="0">
                      <a:srgbClr val="FBE4AE"/>
                    </a:gs>
                    <a:gs pos="13000">
                      <a:srgbClr val="BD922A"/>
                    </a:gs>
                    <a:gs pos="21001">
                      <a:srgbClr val="BD922A"/>
                    </a:gs>
                    <a:gs pos="63000">
                      <a:srgbClr val="FBE4AE"/>
                    </a:gs>
                    <a:gs pos="67000">
                      <a:srgbClr val="BD922A"/>
                    </a:gs>
                    <a:gs pos="69000">
                      <a:srgbClr val="835E17"/>
                    </a:gs>
                    <a:gs pos="82001">
                      <a:srgbClr val="A28949"/>
                    </a:gs>
                    <a:gs pos="100000">
                      <a:srgbClr val="FAE3B7"/>
                    </a:gs>
                  </a:gsLst>
                  <a:lin ang="0" scaled="1"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th-TH" sz="2000"/>
                </a:p>
              </p:txBody>
            </p:sp>
            <p:sp>
              <p:nvSpPr>
                <p:cNvPr id="55" name="รูปแบบอิสระ: รูปร่าง 31">
                  <a:extLst>
                    <a:ext uri="{FF2B5EF4-FFF2-40B4-BE49-F238E27FC236}">
                      <a16:creationId xmlns:a16="http://schemas.microsoft.com/office/drawing/2014/main" id="{CB515603-CB57-4A48-B8A7-C4BD2C469F4B}"/>
                    </a:ext>
                  </a:extLst>
                </p:cNvPr>
                <p:cNvSpPr/>
                <p:nvPr/>
              </p:nvSpPr>
              <p:spPr>
                <a:xfrm>
                  <a:off x="9543115" y="6510930"/>
                  <a:ext cx="2661401" cy="358302"/>
                </a:xfrm>
                <a:custGeom>
                  <a:avLst/>
                  <a:gdLst>
                    <a:gd name="connsiteX0" fmla="*/ 349528 w 1399340"/>
                    <a:gd name="connsiteY0" fmla="*/ 0 h 340675"/>
                    <a:gd name="connsiteX1" fmla="*/ 1399340 w 1399340"/>
                    <a:gd name="connsiteY1" fmla="*/ 0 h 340675"/>
                    <a:gd name="connsiteX2" fmla="*/ 1399340 w 1399340"/>
                    <a:gd name="connsiteY2" fmla="*/ 340675 h 340675"/>
                    <a:gd name="connsiteX3" fmla="*/ 0 w 1399340"/>
                    <a:gd name="connsiteY3" fmla="*/ 340675 h 340675"/>
                    <a:gd name="connsiteX4" fmla="*/ 349528 w 1399340"/>
                    <a:gd name="connsiteY4" fmla="*/ 0 h 3406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99340" h="340675">
                      <a:moveTo>
                        <a:pt x="349528" y="0"/>
                      </a:moveTo>
                      <a:lnTo>
                        <a:pt x="1399340" y="0"/>
                      </a:lnTo>
                      <a:lnTo>
                        <a:pt x="1399340" y="340675"/>
                      </a:lnTo>
                      <a:lnTo>
                        <a:pt x="0" y="340675"/>
                      </a:lnTo>
                      <a:lnTo>
                        <a:pt x="349528" y="0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th-TH" sz="2000"/>
                </a:p>
              </p:txBody>
            </p:sp>
          </p:grpSp>
        </p:grpSp>
        <p:pic>
          <p:nvPicPr>
            <p:cNvPr id="36" name="Picture 23">
              <a:extLst>
                <a:ext uri="{FF2B5EF4-FFF2-40B4-BE49-F238E27FC236}">
                  <a16:creationId xmlns:a16="http://schemas.microsoft.com/office/drawing/2014/main" id="{A9FCDA38-8F0B-49DF-8F2E-B899B1F3623D}"/>
                </a:ext>
              </a:extLst>
            </p:cNvPr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699853" y="5264104"/>
              <a:ext cx="625615" cy="408428"/>
            </a:xfrm>
            <a:prstGeom prst="rect">
              <a:avLst/>
            </a:prstGeom>
          </p:spPr>
        </p:pic>
        <p:pic>
          <p:nvPicPr>
            <p:cNvPr id="37" name="Picture 24">
              <a:extLst>
                <a:ext uri="{FF2B5EF4-FFF2-40B4-BE49-F238E27FC236}">
                  <a16:creationId xmlns:a16="http://schemas.microsoft.com/office/drawing/2014/main" id="{199745AA-CFB3-443D-A566-E11575BA5223}"/>
                </a:ext>
              </a:extLst>
            </p:cNvPr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440755" y="5252961"/>
              <a:ext cx="384697" cy="433336"/>
            </a:xfrm>
            <a:prstGeom prst="rect">
              <a:avLst/>
            </a:prstGeom>
          </p:spPr>
        </p:pic>
        <p:pic>
          <p:nvPicPr>
            <p:cNvPr id="38" name="Picture 35">
              <a:extLst>
                <a:ext uri="{FF2B5EF4-FFF2-40B4-BE49-F238E27FC236}">
                  <a16:creationId xmlns:a16="http://schemas.microsoft.com/office/drawing/2014/main" id="{9584FECB-F937-4F01-8CDD-C92F98A2F1BC}"/>
                </a:ext>
              </a:extLst>
            </p:cNvPr>
            <p:cNvPicPr>
              <a:picLocks noChangeAspect="1"/>
            </p:cNvPicPr>
            <p:nvPr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882063" y="5338458"/>
              <a:ext cx="373365" cy="309768"/>
            </a:xfrm>
            <a:prstGeom prst="rect">
              <a:avLst/>
            </a:prstGeom>
          </p:spPr>
        </p:pic>
        <p:pic>
          <p:nvPicPr>
            <p:cNvPr id="39" name="Picture 36">
              <a:extLst>
                <a:ext uri="{FF2B5EF4-FFF2-40B4-BE49-F238E27FC236}">
                  <a16:creationId xmlns:a16="http://schemas.microsoft.com/office/drawing/2014/main" id="{62FFD426-AD6C-47DA-99D3-A7217E240C18}"/>
                </a:ext>
              </a:extLst>
            </p:cNvPr>
            <p:cNvPicPr>
              <a:picLocks noChangeAspect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345100" y="5340250"/>
              <a:ext cx="281130" cy="303691"/>
            </a:xfrm>
            <a:prstGeom prst="rect">
              <a:avLst/>
            </a:prstGeom>
          </p:spPr>
        </p:pic>
        <p:pic>
          <p:nvPicPr>
            <p:cNvPr id="40" name="Picture 2" descr="C:\Users\Administrator\Desktop\change for good.png"/>
            <p:cNvPicPr>
              <a:picLocks noChangeAspect="1" noChangeArrowheads="1"/>
            </p:cNvPicPr>
            <p:nvPr/>
          </p:nvPicPr>
          <p:blipFill>
            <a:blip r:embed="rId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606130" y="5281839"/>
              <a:ext cx="890907" cy="501037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41" name="รูปแบบอิสระ: รูปร่าง 49">
              <a:extLst>
                <a:ext uri="{FF2B5EF4-FFF2-40B4-BE49-F238E27FC236}">
                  <a16:creationId xmlns:a16="http://schemas.microsoft.com/office/drawing/2014/main" id="{0CC04605-512B-40BA-BB6C-C4CA6329F254}"/>
                </a:ext>
              </a:extLst>
            </p:cNvPr>
            <p:cNvSpPr/>
            <p:nvPr/>
          </p:nvSpPr>
          <p:spPr>
            <a:xfrm rot="1816843">
              <a:off x="8384884" y="5134125"/>
              <a:ext cx="366819" cy="715174"/>
            </a:xfrm>
            <a:custGeom>
              <a:avLst/>
              <a:gdLst>
                <a:gd name="connsiteX0" fmla="*/ 411471 w 524882"/>
                <a:gd name="connsiteY0" fmla="*/ 0 h 426691"/>
                <a:gd name="connsiteX1" fmla="*/ 524882 w 524882"/>
                <a:gd name="connsiteY1" fmla="*/ 0 h 426691"/>
                <a:gd name="connsiteX2" fmla="*/ 113411 w 524882"/>
                <a:gd name="connsiteY2" fmla="*/ 426691 h 426691"/>
                <a:gd name="connsiteX3" fmla="*/ 0 w 524882"/>
                <a:gd name="connsiteY3" fmla="*/ 426691 h 426691"/>
                <a:gd name="connsiteX4" fmla="*/ 411471 w 524882"/>
                <a:gd name="connsiteY4" fmla="*/ 0 h 426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4882" h="426691">
                  <a:moveTo>
                    <a:pt x="411471" y="0"/>
                  </a:moveTo>
                  <a:lnTo>
                    <a:pt x="524882" y="0"/>
                  </a:lnTo>
                  <a:lnTo>
                    <a:pt x="113411" y="426691"/>
                  </a:lnTo>
                  <a:lnTo>
                    <a:pt x="0" y="426691"/>
                  </a:lnTo>
                  <a:lnTo>
                    <a:pt x="411471" y="0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BE4AE"/>
                </a:gs>
                <a:gs pos="13000">
                  <a:srgbClr val="BD922A"/>
                </a:gs>
                <a:gs pos="21001">
                  <a:srgbClr val="BD922A"/>
                </a:gs>
                <a:gs pos="63000">
                  <a:srgbClr val="FBE4AE"/>
                </a:gs>
                <a:gs pos="67000">
                  <a:srgbClr val="BD922A"/>
                </a:gs>
                <a:gs pos="69000">
                  <a:srgbClr val="835E17"/>
                </a:gs>
                <a:gs pos="82001">
                  <a:srgbClr val="A28949"/>
                </a:gs>
                <a:gs pos="100000">
                  <a:srgbClr val="FAE3B7"/>
                </a:gs>
              </a:gsLst>
              <a:path path="circle">
                <a:fillToRect l="100000" b="100000"/>
              </a:path>
              <a:tileRect t="-100000" r="-10000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th-TH" sz="2000"/>
            </a:p>
          </p:txBody>
        </p:sp>
      </p:grpSp>
      <p:sp>
        <p:nvSpPr>
          <p:cNvPr id="59" name="TextBox 7"/>
          <p:cNvSpPr txBox="1"/>
          <p:nvPr/>
        </p:nvSpPr>
        <p:spPr>
          <a:xfrm>
            <a:off x="216981" y="5442506"/>
            <a:ext cx="5166910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th-TH" sz="1000" b="1" dirty="0">
                <a:solidFill>
                  <a:schemeClr val="bg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เศรษฐกิจฐานรากมั่นคง ชุมชนเข้มแข็งอย่างยั่งยืน ด้วยหลักปรัชญาของเศรษฐกิจพอเพียง</a:t>
            </a:r>
          </a:p>
        </p:txBody>
      </p:sp>
    </p:spTree>
    <p:extLst>
      <p:ext uri="{BB962C8B-B14F-4D97-AF65-F5344CB8AC3E}">
        <p14:creationId xmlns:p14="http://schemas.microsoft.com/office/powerpoint/2010/main" val="75578136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8" name="ตาราง 2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070635374"/>
              </p:ext>
            </p:extLst>
          </p:nvPr>
        </p:nvGraphicFramePr>
        <p:xfrm>
          <a:off x="319315" y="1080119"/>
          <a:ext cx="9477829" cy="4478853"/>
        </p:xfrm>
        <a:graphic>
          <a:graphicData uri="http://schemas.openxmlformats.org/drawingml/2006/table">
            <a:tbl>
              <a:tblPr>
                <a:tableStyleId>{3C2FFA5D-87B4-456A-9821-1D502468CF0F}</a:tableStyleId>
              </a:tblPr>
              <a:tblGrid>
                <a:gridCol w="1148195">
                  <a:extLst>
                    <a:ext uri="{9D8B030D-6E8A-4147-A177-3AD203B41FA5}">
                      <a16:colId xmlns:a16="http://schemas.microsoft.com/office/drawing/2014/main" val="1590575506"/>
                    </a:ext>
                  </a:extLst>
                </a:gridCol>
                <a:gridCol w="2025000">
                  <a:extLst>
                    <a:ext uri="{9D8B030D-6E8A-4147-A177-3AD203B41FA5}">
                      <a16:colId xmlns:a16="http://schemas.microsoft.com/office/drawing/2014/main" val="3370976641"/>
                    </a:ext>
                  </a:extLst>
                </a:gridCol>
                <a:gridCol w="2526030">
                  <a:extLst>
                    <a:ext uri="{9D8B030D-6E8A-4147-A177-3AD203B41FA5}">
                      <a16:colId xmlns:a16="http://schemas.microsoft.com/office/drawing/2014/main" val="429833301"/>
                    </a:ext>
                  </a:extLst>
                </a:gridCol>
                <a:gridCol w="2546905">
                  <a:extLst>
                    <a:ext uri="{9D8B030D-6E8A-4147-A177-3AD203B41FA5}">
                      <a16:colId xmlns:a16="http://schemas.microsoft.com/office/drawing/2014/main" val="2040568822"/>
                    </a:ext>
                  </a:extLst>
                </a:gridCol>
                <a:gridCol w="1231699">
                  <a:extLst>
                    <a:ext uri="{9D8B030D-6E8A-4147-A177-3AD203B41FA5}">
                      <a16:colId xmlns:a16="http://schemas.microsoft.com/office/drawing/2014/main" val="3690770835"/>
                    </a:ext>
                  </a:extLst>
                </a:gridCol>
              </a:tblGrid>
              <a:tr h="746473">
                <a:tc>
                  <a:txBody>
                    <a:bodyPr/>
                    <a:lstStyle/>
                    <a:p>
                      <a:pPr algn="ctr" fontAlgn="b"/>
                      <a:r>
                        <a:rPr lang="th-TH" sz="1200" b="1" u="none" strike="noStrike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ลำดับ</a:t>
                      </a:r>
                      <a:endParaRPr lang="th-TH" sz="1200" b="1" i="0" u="none" strike="noStrike" dirty="0">
                        <a:solidFill>
                          <a:schemeClr val="tx1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7938" marR="7938" marT="793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200" b="1" u="none" strike="noStrike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จังหวัด</a:t>
                      </a:r>
                      <a:endParaRPr lang="th-TH" sz="1200" b="1" i="0" u="none" strike="noStrike" dirty="0">
                        <a:solidFill>
                          <a:schemeClr val="tx1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7938" marR="7938" marT="793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200" b="1" u="none" strike="noStrike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ร้อยละของหนี้เกิน </a:t>
                      </a:r>
                      <a:br>
                        <a:rPr lang="th-TH" sz="1200" b="1" u="none" strike="noStrike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</a:br>
                      <a:r>
                        <a:rPr lang="th-TH" sz="1200" b="1" u="none" strike="noStrike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(ณ </a:t>
                      </a:r>
                      <a:r>
                        <a:rPr lang="th-TH" sz="1200" b="1" u="none" strike="noStrike" dirty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18</a:t>
                      </a:r>
                      <a:r>
                        <a:rPr lang="th-TH" sz="1200" b="1" u="none" strike="noStrike" baseline="0" dirty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เม</a:t>
                      </a:r>
                      <a:r>
                        <a:rPr lang="th-TH" sz="1200" b="1" u="none" strike="noStrike" dirty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.ย. </a:t>
                      </a:r>
                      <a:r>
                        <a:rPr lang="th-TH" sz="1200" b="1" u="none" strike="noStrike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66) </a:t>
                      </a:r>
                      <a:endParaRPr lang="th-TH" sz="1200" b="1" i="0" u="none" strike="noStrike" dirty="0">
                        <a:solidFill>
                          <a:schemeClr val="tx1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7938" marR="7938" marT="793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200" b="1" u="none" strike="noStrike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ร้อยละของหนี้เกิน </a:t>
                      </a:r>
                      <a:br>
                        <a:rPr lang="th-TH" sz="1200" b="1" u="none" strike="noStrike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</a:br>
                      <a:r>
                        <a:rPr lang="th-TH" sz="1200" b="1" u="none" strike="noStrike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(ณ </a:t>
                      </a:r>
                      <a:r>
                        <a:rPr lang="th-TH" sz="1200" b="1" u="none" strike="noStrike" dirty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23 พ.ค. </a:t>
                      </a:r>
                      <a:r>
                        <a:rPr lang="th-TH" sz="1200" b="1" u="none" strike="noStrike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66) </a:t>
                      </a:r>
                      <a:endParaRPr lang="th-TH" sz="1200" b="1" i="0" u="none" strike="noStrike" dirty="0">
                        <a:solidFill>
                          <a:schemeClr val="tx1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7938" marR="7938" marT="793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200" b="1" u="none" strike="noStrike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เทียบผลต่าง</a:t>
                      </a:r>
                      <a:endParaRPr lang="th-TH" sz="1200" b="1" i="0" u="none" strike="noStrike" dirty="0">
                        <a:solidFill>
                          <a:schemeClr val="tx1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7938" marR="7938" marT="793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18804442"/>
                  </a:ext>
                </a:extLst>
              </a:tr>
              <a:tr h="373238"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41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พัทลุง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23.66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23.19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200" b="1" i="0" u="none" strike="noStrike" dirty="0">
                          <a:solidFill>
                            <a:schemeClr val="accent1">
                              <a:lumMod val="50000"/>
                            </a:schemeClr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▼0.48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21972955"/>
                  </a:ext>
                </a:extLst>
              </a:tr>
              <a:tr h="373238"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42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7EFEC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h-TH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ชัยภูมิ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7EFEC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9.95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7EFEC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9.52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7EFEC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200" b="1" i="0" u="none" strike="noStrike">
                          <a:solidFill>
                            <a:schemeClr val="accent1">
                              <a:lumMod val="50000"/>
                            </a:schemeClr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▼0.43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7EFE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15474678"/>
                  </a:ext>
                </a:extLst>
              </a:tr>
              <a:tr h="373238"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43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สุพรรณบุรี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20.56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20.18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200" b="1" i="0" u="none" strike="noStrike" dirty="0">
                          <a:solidFill>
                            <a:schemeClr val="accent1">
                              <a:lumMod val="50000"/>
                            </a:schemeClr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▼0.38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31822647"/>
                  </a:ext>
                </a:extLst>
              </a:tr>
              <a:tr h="373238"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44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7EFEC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อำนาจเจริญ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7EFEC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35.18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7EFEC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34.93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7EFEC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200" b="1" i="0" u="none" strike="noStrike" dirty="0">
                          <a:solidFill>
                            <a:schemeClr val="accent1">
                              <a:lumMod val="50000"/>
                            </a:schemeClr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▼0.25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7EFE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20197496"/>
                  </a:ext>
                </a:extLst>
              </a:tr>
              <a:tr h="373238"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45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พระนครศรีอยุธยา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11.16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11.04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200" b="1" i="0" u="none" strike="noStrike" dirty="0">
                          <a:solidFill>
                            <a:schemeClr val="accent1">
                              <a:lumMod val="50000"/>
                            </a:schemeClr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▼0.12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86598271"/>
                  </a:ext>
                </a:extLst>
              </a:tr>
              <a:tr h="373238"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46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7EFEC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อุทัยธานี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7EFEC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11.60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7EFEC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11.50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7EFEC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200" b="1" i="0" u="none" strike="noStrike" dirty="0">
                          <a:solidFill>
                            <a:schemeClr val="accent1">
                              <a:lumMod val="50000"/>
                            </a:schemeClr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▼0.11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7EFE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71043808"/>
                  </a:ext>
                </a:extLst>
              </a:tr>
              <a:tr h="373238"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47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เพชรบุรี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25.12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25.08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200" b="1" i="0" u="none" strike="noStrike" dirty="0">
                          <a:solidFill>
                            <a:schemeClr val="accent1">
                              <a:lumMod val="50000"/>
                            </a:schemeClr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▼0.04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51190357"/>
                  </a:ext>
                </a:extLst>
              </a:tr>
              <a:tr h="373238"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48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7EFEC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ระยอง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7EFEC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17.24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7EFEC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17.41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7EFEC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200" b="1" i="0" u="none" strike="noStrike" dirty="0">
                          <a:solidFill>
                            <a:srgbClr val="C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▲(0.17)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7EFE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55179703"/>
                  </a:ext>
                </a:extLst>
              </a:tr>
              <a:tr h="373238"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49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เลย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38.33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38.61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200" b="1" i="0" u="none" strike="noStrike" dirty="0">
                          <a:solidFill>
                            <a:srgbClr val="C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▲(0.28)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32404907"/>
                  </a:ext>
                </a:extLst>
              </a:tr>
              <a:tr h="373238"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50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7EFEC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ราชบุรี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7EFEC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13.02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7EFEC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13.32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7EFEC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200" b="1" i="0" u="none" strike="noStrike" dirty="0">
                          <a:solidFill>
                            <a:srgbClr val="C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▲(0.30)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7EFE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19156547"/>
                  </a:ext>
                </a:extLst>
              </a:tr>
            </a:tbl>
          </a:graphicData>
        </a:graphic>
      </p:graphicFrame>
      <p:sp>
        <p:nvSpPr>
          <p:cNvPr id="31" name="สี่เหลี่ยมผืนผ้ามุมมน 31"/>
          <p:cNvSpPr/>
          <p:nvPr/>
        </p:nvSpPr>
        <p:spPr>
          <a:xfrm>
            <a:off x="7705403" y="667451"/>
            <a:ext cx="2454598" cy="343859"/>
          </a:xfrm>
          <a:prstGeom prst="rect">
            <a:avLst/>
          </a:prstGeom>
          <a:solidFill>
            <a:schemeClr val="accent2">
              <a:lumMod val="20000"/>
              <a:lumOff val="80000"/>
              <a:alpha val="80000"/>
            </a:schemeClr>
          </a:solidFill>
          <a:ln w="15875">
            <a:noFill/>
          </a:ln>
          <a:effectLst/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 fontAlgn="ctr"/>
            <a:r>
              <a:rPr lang="th-TH" sz="1333" b="1" dirty="0">
                <a:solidFill>
                  <a:srgbClr val="002060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ข้อมูล ณ วันที่ </a:t>
            </a:r>
            <a:r>
              <a:rPr lang="th-TH" sz="1333" b="1" dirty="0" smtClean="0">
                <a:solidFill>
                  <a:srgbClr val="002060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23 พ.ค. </a:t>
            </a:r>
            <a:r>
              <a:rPr lang="th-TH" sz="1333" b="1" dirty="0">
                <a:solidFill>
                  <a:srgbClr val="002060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2566</a:t>
            </a:r>
          </a:p>
        </p:txBody>
      </p:sp>
      <p:sp>
        <p:nvSpPr>
          <p:cNvPr id="34" name="สี่เหลี่ยมผืนผ้า 7">
            <a:extLst>
              <a:ext uri="{FF2B5EF4-FFF2-40B4-BE49-F238E27FC236}">
                <a16:creationId xmlns:a16="http://schemas.microsoft.com/office/drawing/2014/main" id="{A781E517-4637-40C4-B7D4-9F1B3AC17568}"/>
              </a:ext>
            </a:extLst>
          </p:cNvPr>
          <p:cNvSpPr/>
          <p:nvPr/>
        </p:nvSpPr>
        <p:spPr>
          <a:xfrm>
            <a:off x="-6463" y="-13815"/>
            <a:ext cx="10160000" cy="469644"/>
          </a:xfrm>
          <a:prstGeom prst="rect">
            <a:avLst/>
          </a:prstGeom>
          <a:solidFill>
            <a:srgbClr val="002060"/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ctr">
              <a:lnSpc>
                <a:spcPct val="130000"/>
              </a:lnSpc>
            </a:pPr>
            <a:endParaRPr lang="th-TH" dirty="0"/>
          </a:p>
        </p:txBody>
      </p:sp>
      <p:sp>
        <p:nvSpPr>
          <p:cNvPr id="35" name="สี่เหลี่ยมผืนผ้า 11"/>
          <p:cNvSpPr/>
          <p:nvPr/>
        </p:nvSpPr>
        <p:spPr>
          <a:xfrm>
            <a:off x="0" y="457615"/>
            <a:ext cx="10160000" cy="148589"/>
          </a:xfrm>
          <a:prstGeom prst="rect">
            <a:avLst/>
          </a:prstGeom>
          <a:solidFill>
            <a:srgbClr val="FFC000"/>
          </a:solidFill>
          <a:ln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/>
          </a:p>
        </p:txBody>
      </p:sp>
      <p:sp>
        <p:nvSpPr>
          <p:cNvPr id="32" name="Rectangle 114"/>
          <p:cNvSpPr/>
          <p:nvPr/>
        </p:nvSpPr>
        <p:spPr>
          <a:xfrm>
            <a:off x="-6463" y="35050"/>
            <a:ext cx="10034657" cy="436017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r>
              <a:rPr lang="th-TH" sz="1667" b="1" dirty="0">
                <a:solidFill>
                  <a:schemeClr val="bg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จังหวัดที่มีหนี้เกินกำหนดชำระลดลง เทียบ วันที่ 18 เมษายน กับ วันที่ 23 พฤษภาคม 2566 (ต่อ) </a:t>
            </a:r>
            <a:endParaRPr lang="en-US" sz="1667" b="1" dirty="0">
              <a:solidFill>
                <a:schemeClr val="bg1"/>
              </a:solidFill>
              <a:latin typeface="Chulabhorn Likit Text" panose="00000500000000000000" pitchFamily="50" charset="-34"/>
              <a:cs typeface="Chulabhorn Likit Text" panose="00000500000000000000" pitchFamily="50" charset="-34"/>
            </a:endParaRPr>
          </a:p>
        </p:txBody>
      </p:sp>
    </p:spTree>
    <p:extLst>
      <p:ext uri="{BB962C8B-B14F-4D97-AF65-F5344CB8AC3E}">
        <p14:creationId xmlns:p14="http://schemas.microsoft.com/office/powerpoint/2010/main" val="1764532547"/>
      </p:ext>
    </p:extLst>
  </p:cSld>
  <p:clrMapOvr>
    <a:masterClrMapping/>
  </p:clrMapOvr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8" name="ตาราง 2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507727705"/>
              </p:ext>
            </p:extLst>
          </p:nvPr>
        </p:nvGraphicFramePr>
        <p:xfrm>
          <a:off x="319315" y="1080119"/>
          <a:ext cx="9477829" cy="4478853"/>
        </p:xfrm>
        <a:graphic>
          <a:graphicData uri="http://schemas.openxmlformats.org/drawingml/2006/table">
            <a:tbl>
              <a:tblPr>
                <a:tableStyleId>{3C2FFA5D-87B4-456A-9821-1D502468CF0F}</a:tableStyleId>
              </a:tblPr>
              <a:tblGrid>
                <a:gridCol w="1148195">
                  <a:extLst>
                    <a:ext uri="{9D8B030D-6E8A-4147-A177-3AD203B41FA5}">
                      <a16:colId xmlns:a16="http://schemas.microsoft.com/office/drawing/2014/main" val="1590575506"/>
                    </a:ext>
                  </a:extLst>
                </a:gridCol>
                <a:gridCol w="2025000">
                  <a:extLst>
                    <a:ext uri="{9D8B030D-6E8A-4147-A177-3AD203B41FA5}">
                      <a16:colId xmlns:a16="http://schemas.microsoft.com/office/drawing/2014/main" val="3370976641"/>
                    </a:ext>
                  </a:extLst>
                </a:gridCol>
                <a:gridCol w="2526030">
                  <a:extLst>
                    <a:ext uri="{9D8B030D-6E8A-4147-A177-3AD203B41FA5}">
                      <a16:colId xmlns:a16="http://schemas.microsoft.com/office/drawing/2014/main" val="429833301"/>
                    </a:ext>
                  </a:extLst>
                </a:gridCol>
                <a:gridCol w="2546905">
                  <a:extLst>
                    <a:ext uri="{9D8B030D-6E8A-4147-A177-3AD203B41FA5}">
                      <a16:colId xmlns:a16="http://schemas.microsoft.com/office/drawing/2014/main" val="2040568822"/>
                    </a:ext>
                  </a:extLst>
                </a:gridCol>
                <a:gridCol w="1231699">
                  <a:extLst>
                    <a:ext uri="{9D8B030D-6E8A-4147-A177-3AD203B41FA5}">
                      <a16:colId xmlns:a16="http://schemas.microsoft.com/office/drawing/2014/main" val="3690770835"/>
                    </a:ext>
                  </a:extLst>
                </a:gridCol>
              </a:tblGrid>
              <a:tr h="746473">
                <a:tc>
                  <a:txBody>
                    <a:bodyPr/>
                    <a:lstStyle/>
                    <a:p>
                      <a:pPr algn="ctr" fontAlgn="b"/>
                      <a:r>
                        <a:rPr lang="th-TH" sz="1200" b="1" u="none" strike="noStrike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ลำดับ</a:t>
                      </a:r>
                      <a:endParaRPr lang="th-TH" sz="1200" b="1" i="0" u="none" strike="noStrike" dirty="0">
                        <a:solidFill>
                          <a:schemeClr val="tx1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7938" marR="7938" marT="793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200" b="1" u="none" strike="noStrike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จังหวัด</a:t>
                      </a:r>
                      <a:endParaRPr lang="th-TH" sz="1200" b="1" i="0" u="none" strike="noStrike" dirty="0">
                        <a:solidFill>
                          <a:schemeClr val="tx1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7938" marR="7938" marT="793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200" b="1" u="none" strike="noStrike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ร้อยละของหนี้เกิน </a:t>
                      </a:r>
                      <a:br>
                        <a:rPr lang="th-TH" sz="1200" b="1" u="none" strike="noStrike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</a:br>
                      <a:r>
                        <a:rPr lang="th-TH" sz="1200" b="1" u="none" strike="noStrike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(ณ </a:t>
                      </a:r>
                      <a:r>
                        <a:rPr lang="th-TH" sz="1200" b="1" u="none" strike="noStrike" dirty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18</a:t>
                      </a:r>
                      <a:r>
                        <a:rPr lang="th-TH" sz="1200" b="1" u="none" strike="noStrike" baseline="0" dirty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เม</a:t>
                      </a:r>
                      <a:r>
                        <a:rPr lang="th-TH" sz="1200" b="1" u="none" strike="noStrike" dirty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.ย. </a:t>
                      </a:r>
                      <a:r>
                        <a:rPr lang="th-TH" sz="1200" b="1" u="none" strike="noStrike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66) </a:t>
                      </a:r>
                      <a:endParaRPr lang="th-TH" sz="1200" b="1" i="0" u="none" strike="noStrike" dirty="0">
                        <a:solidFill>
                          <a:schemeClr val="tx1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7938" marR="7938" marT="793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200" b="1" u="none" strike="noStrike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ร้อยละของหนี้เกิน </a:t>
                      </a:r>
                      <a:br>
                        <a:rPr lang="th-TH" sz="1200" b="1" u="none" strike="noStrike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</a:br>
                      <a:r>
                        <a:rPr lang="th-TH" sz="1200" b="1" u="none" strike="noStrike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(ณ </a:t>
                      </a:r>
                      <a:r>
                        <a:rPr lang="th-TH" sz="1200" b="1" u="none" strike="noStrike" dirty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23 พ.ค. </a:t>
                      </a:r>
                      <a:r>
                        <a:rPr lang="th-TH" sz="1200" b="1" u="none" strike="noStrike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66) </a:t>
                      </a:r>
                      <a:endParaRPr lang="th-TH" sz="1200" b="1" i="0" u="none" strike="noStrike" dirty="0">
                        <a:solidFill>
                          <a:schemeClr val="tx1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7938" marR="7938" marT="793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200" b="1" u="none" strike="noStrike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เทียบผลต่าง</a:t>
                      </a:r>
                      <a:endParaRPr lang="th-TH" sz="1200" b="1" i="0" u="none" strike="noStrike" dirty="0">
                        <a:solidFill>
                          <a:schemeClr val="tx1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7938" marR="7938" marT="793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18804442"/>
                  </a:ext>
                </a:extLst>
              </a:tr>
              <a:tr h="373238"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51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นครศรีธรรมราช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26.64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27.01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200" b="1" i="0" u="none" strike="noStrike" dirty="0">
                          <a:solidFill>
                            <a:srgbClr val="C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▲(0.37)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21972955"/>
                  </a:ext>
                </a:extLst>
              </a:tr>
              <a:tr h="373238"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52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7EFEC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h-TH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อุตรดิตถ์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7EFEC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21.30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7EFEC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21.69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7EFEC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200" b="1" i="0" u="none" strike="noStrike">
                          <a:solidFill>
                            <a:srgbClr val="C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▲(0.39)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7EFE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15474678"/>
                  </a:ext>
                </a:extLst>
              </a:tr>
              <a:tr h="373238"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53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h-TH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แพร่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14.09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14.65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200" b="1" i="0" u="none" strike="noStrike" dirty="0">
                          <a:solidFill>
                            <a:srgbClr val="C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▲(0.57)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31822647"/>
                  </a:ext>
                </a:extLst>
              </a:tr>
              <a:tr h="373238"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54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7EFEC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พะเยา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7EFEC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14.29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7EFEC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14.96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7EFEC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200" b="1" i="0" u="none" strike="noStrike" dirty="0">
                          <a:solidFill>
                            <a:srgbClr val="C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▲(0.67)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7EFE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20197496"/>
                  </a:ext>
                </a:extLst>
              </a:tr>
              <a:tr h="373238"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55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แม่ฮ่องสอน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15.11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15.80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200" b="1" i="0" u="none" strike="noStrike">
                          <a:solidFill>
                            <a:srgbClr val="C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▲(0.69)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86598271"/>
                  </a:ext>
                </a:extLst>
              </a:tr>
              <a:tr h="373238"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56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7EFEC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กรุงเทพมหานคร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7EFEC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63.34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7EFEC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64.09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7EFEC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200" b="1" i="0" u="none" strike="noStrike" dirty="0">
                          <a:solidFill>
                            <a:srgbClr val="C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▲(0.75)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7EFE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71043808"/>
                  </a:ext>
                </a:extLst>
              </a:tr>
              <a:tr h="373238"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57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สมุทรสงคราม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22.19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22.97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200" b="1" i="0" u="none" strike="noStrike" dirty="0">
                          <a:solidFill>
                            <a:srgbClr val="C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▲(0.78)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51190357"/>
                  </a:ext>
                </a:extLst>
              </a:tr>
              <a:tr h="373238"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58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7EFEC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กาฬสินธุ์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7EFEC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18.60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7EFEC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19.41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7EFEC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200" b="1" i="0" u="none" strike="noStrike" dirty="0">
                          <a:solidFill>
                            <a:srgbClr val="C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▲(0.81)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7EFE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55179703"/>
                  </a:ext>
                </a:extLst>
              </a:tr>
              <a:tr h="373238"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59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เพชรบูรณ์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14.46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15.43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200" b="1" i="0" u="none" strike="noStrike" dirty="0">
                          <a:solidFill>
                            <a:srgbClr val="C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▲(0.96)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32404907"/>
                  </a:ext>
                </a:extLst>
              </a:tr>
              <a:tr h="373238"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60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7EFEC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นครพนม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7EFEC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25.81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7EFEC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26.83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7EFEC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200" b="1" i="0" u="none" strike="noStrike" dirty="0">
                          <a:solidFill>
                            <a:srgbClr val="C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▲(1.02)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7EFE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19156547"/>
                  </a:ext>
                </a:extLst>
              </a:tr>
            </a:tbl>
          </a:graphicData>
        </a:graphic>
      </p:graphicFrame>
      <p:sp>
        <p:nvSpPr>
          <p:cNvPr id="31" name="สี่เหลี่ยมผืนผ้ามุมมน 31"/>
          <p:cNvSpPr/>
          <p:nvPr/>
        </p:nvSpPr>
        <p:spPr>
          <a:xfrm>
            <a:off x="7705403" y="667451"/>
            <a:ext cx="2454598" cy="343859"/>
          </a:xfrm>
          <a:prstGeom prst="rect">
            <a:avLst/>
          </a:prstGeom>
          <a:solidFill>
            <a:schemeClr val="accent2">
              <a:lumMod val="20000"/>
              <a:lumOff val="80000"/>
              <a:alpha val="80000"/>
            </a:schemeClr>
          </a:solidFill>
          <a:ln w="15875">
            <a:noFill/>
          </a:ln>
          <a:effectLst/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 fontAlgn="ctr"/>
            <a:r>
              <a:rPr lang="th-TH" sz="1333" b="1" dirty="0">
                <a:solidFill>
                  <a:srgbClr val="002060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ข้อมูล ณ วันที่ </a:t>
            </a:r>
            <a:r>
              <a:rPr lang="th-TH" sz="1333" b="1" dirty="0" smtClean="0">
                <a:solidFill>
                  <a:srgbClr val="002060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23 พ.ค. </a:t>
            </a:r>
            <a:r>
              <a:rPr lang="th-TH" sz="1333" b="1" dirty="0">
                <a:solidFill>
                  <a:srgbClr val="002060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2566</a:t>
            </a:r>
          </a:p>
        </p:txBody>
      </p:sp>
      <p:sp>
        <p:nvSpPr>
          <p:cNvPr id="34" name="สี่เหลี่ยมผืนผ้า 7">
            <a:extLst>
              <a:ext uri="{FF2B5EF4-FFF2-40B4-BE49-F238E27FC236}">
                <a16:creationId xmlns:a16="http://schemas.microsoft.com/office/drawing/2014/main" id="{A781E517-4637-40C4-B7D4-9F1B3AC17568}"/>
              </a:ext>
            </a:extLst>
          </p:cNvPr>
          <p:cNvSpPr/>
          <p:nvPr/>
        </p:nvSpPr>
        <p:spPr>
          <a:xfrm>
            <a:off x="-6463" y="-13815"/>
            <a:ext cx="10160000" cy="469644"/>
          </a:xfrm>
          <a:prstGeom prst="rect">
            <a:avLst/>
          </a:prstGeom>
          <a:solidFill>
            <a:srgbClr val="002060"/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ctr">
              <a:lnSpc>
                <a:spcPct val="130000"/>
              </a:lnSpc>
            </a:pPr>
            <a:endParaRPr lang="th-TH" dirty="0"/>
          </a:p>
        </p:txBody>
      </p:sp>
      <p:sp>
        <p:nvSpPr>
          <p:cNvPr id="35" name="สี่เหลี่ยมผืนผ้า 11"/>
          <p:cNvSpPr/>
          <p:nvPr/>
        </p:nvSpPr>
        <p:spPr>
          <a:xfrm>
            <a:off x="0" y="457615"/>
            <a:ext cx="10160000" cy="148589"/>
          </a:xfrm>
          <a:prstGeom prst="rect">
            <a:avLst/>
          </a:prstGeom>
          <a:solidFill>
            <a:srgbClr val="FFC000"/>
          </a:solidFill>
          <a:ln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/>
          </a:p>
        </p:txBody>
      </p:sp>
      <p:sp>
        <p:nvSpPr>
          <p:cNvPr id="32" name="Rectangle 114"/>
          <p:cNvSpPr/>
          <p:nvPr/>
        </p:nvSpPr>
        <p:spPr>
          <a:xfrm>
            <a:off x="-6463" y="35050"/>
            <a:ext cx="10034657" cy="436017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r>
              <a:rPr lang="th-TH" sz="1667" b="1" dirty="0">
                <a:solidFill>
                  <a:schemeClr val="bg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จังหวัดที่มีหนี้เกินกำหนดชำระลดลง เทียบ วันที่ 18 เมษายน กับ วันที่ 23 พฤษภาคม 2566 (ต่อ) </a:t>
            </a:r>
            <a:endParaRPr lang="en-US" sz="1667" b="1" dirty="0">
              <a:solidFill>
                <a:schemeClr val="bg1"/>
              </a:solidFill>
              <a:latin typeface="Chulabhorn Likit Text" panose="00000500000000000000" pitchFamily="50" charset="-34"/>
              <a:cs typeface="Chulabhorn Likit Text" panose="00000500000000000000" pitchFamily="50" charset="-34"/>
            </a:endParaRPr>
          </a:p>
        </p:txBody>
      </p:sp>
    </p:spTree>
    <p:extLst>
      <p:ext uri="{BB962C8B-B14F-4D97-AF65-F5344CB8AC3E}">
        <p14:creationId xmlns:p14="http://schemas.microsoft.com/office/powerpoint/2010/main" val="1301851557"/>
      </p:ext>
    </p:extLst>
  </p:cSld>
  <p:clrMapOvr>
    <a:masterClrMapping/>
  </p:clrMapOvr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8" name="ตาราง 2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18142562"/>
              </p:ext>
            </p:extLst>
          </p:nvPr>
        </p:nvGraphicFramePr>
        <p:xfrm>
          <a:off x="319315" y="1080119"/>
          <a:ext cx="9477829" cy="4478853"/>
        </p:xfrm>
        <a:graphic>
          <a:graphicData uri="http://schemas.openxmlformats.org/drawingml/2006/table">
            <a:tbl>
              <a:tblPr>
                <a:tableStyleId>{3C2FFA5D-87B4-456A-9821-1D502468CF0F}</a:tableStyleId>
              </a:tblPr>
              <a:tblGrid>
                <a:gridCol w="1148195">
                  <a:extLst>
                    <a:ext uri="{9D8B030D-6E8A-4147-A177-3AD203B41FA5}">
                      <a16:colId xmlns:a16="http://schemas.microsoft.com/office/drawing/2014/main" val="1590575506"/>
                    </a:ext>
                  </a:extLst>
                </a:gridCol>
                <a:gridCol w="2025000">
                  <a:extLst>
                    <a:ext uri="{9D8B030D-6E8A-4147-A177-3AD203B41FA5}">
                      <a16:colId xmlns:a16="http://schemas.microsoft.com/office/drawing/2014/main" val="3370976641"/>
                    </a:ext>
                  </a:extLst>
                </a:gridCol>
                <a:gridCol w="2526030">
                  <a:extLst>
                    <a:ext uri="{9D8B030D-6E8A-4147-A177-3AD203B41FA5}">
                      <a16:colId xmlns:a16="http://schemas.microsoft.com/office/drawing/2014/main" val="429833301"/>
                    </a:ext>
                  </a:extLst>
                </a:gridCol>
                <a:gridCol w="2546905">
                  <a:extLst>
                    <a:ext uri="{9D8B030D-6E8A-4147-A177-3AD203B41FA5}">
                      <a16:colId xmlns:a16="http://schemas.microsoft.com/office/drawing/2014/main" val="2040568822"/>
                    </a:ext>
                  </a:extLst>
                </a:gridCol>
                <a:gridCol w="1231699">
                  <a:extLst>
                    <a:ext uri="{9D8B030D-6E8A-4147-A177-3AD203B41FA5}">
                      <a16:colId xmlns:a16="http://schemas.microsoft.com/office/drawing/2014/main" val="3690770835"/>
                    </a:ext>
                  </a:extLst>
                </a:gridCol>
              </a:tblGrid>
              <a:tr h="746473">
                <a:tc>
                  <a:txBody>
                    <a:bodyPr/>
                    <a:lstStyle/>
                    <a:p>
                      <a:pPr algn="ctr" fontAlgn="b"/>
                      <a:r>
                        <a:rPr lang="th-TH" sz="1200" b="1" u="none" strike="noStrike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ลำดับ</a:t>
                      </a:r>
                      <a:endParaRPr lang="th-TH" sz="1200" b="1" i="0" u="none" strike="noStrike" dirty="0">
                        <a:solidFill>
                          <a:schemeClr val="tx1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7938" marR="7938" marT="793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200" b="1" u="none" strike="noStrike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จังหวัด</a:t>
                      </a:r>
                      <a:endParaRPr lang="th-TH" sz="1200" b="1" i="0" u="none" strike="noStrike" dirty="0">
                        <a:solidFill>
                          <a:schemeClr val="tx1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7938" marR="7938" marT="793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200" b="1" u="none" strike="noStrike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ร้อยละของหนี้เกิน </a:t>
                      </a:r>
                      <a:br>
                        <a:rPr lang="th-TH" sz="1200" b="1" u="none" strike="noStrike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</a:br>
                      <a:r>
                        <a:rPr lang="th-TH" sz="1200" b="1" u="none" strike="noStrike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(ณ </a:t>
                      </a:r>
                      <a:r>
                        <a:rPr lang="th-TH" sz="1200" b="1" u="none" strike="noStrike" dirty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18</a:t>
                      </a:r>
                      <a:r>
                        <a:rPr lang="th-TH" sz="1200" b="1" u="none" strike="noStrike" baseline="0" dirty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เม</a:t>
                      </a:r>
                      <a:r>
                        <a:rPr lang="th-TH" sz="1200" b="1" u="none" strike="noStrike" dirty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.ย. </a:t>
                      </a:r>
                      <a:r>
                        <a:rPr lang="th-TH" sz="1200" b="1" u="none" strike="noStrike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66) </a:t>
                      </a:r>
                      <a:endParaRPr lang="th-TH" sz="1200" b="1" i="0" u="none" strike="noStrike" dirty="0">
                        <a:solidFill>
                          <a:schemeClr val="tx1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7938" marR="7938" marT="793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200" b="1" u="none" strike="noStrike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ร้อยละของหนี้เกิน </a:t>
                      </a:r>
                      <a:br>
                        <a:rPr lang="th-TH" sz="1200" b="1" u="none" strike="noStrike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</a:br>
                      <a:r>
                        <a:rPr lang="th-TH" sz="1200" b="1" u="none" strike="noStrike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(ณ </a:t>
                      </a:r>
                      <a:r>
                        <a:rPr lang="th-TH" sz="1200" b="1" u="none" strike="noStrike" dirty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23 พ.ค. </a:t>
                      </a:r>
                      <a:r>
                        <a:rPr lang="th-TH" sz="1200" b="1" u="none" strike="noStrike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66) </a:t>
                      </a:r>
                      <a:endParaRPr lang="th-TH" sz="1200" b="1" i="0" u="none" strike="noStrike" dirty="0">
                        <a:solidFill>
                          <a:schemeClr val="tx1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7938" marR="7938" marT="793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200" b="1" u="none" strike="noStrike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เทียบผลต่าง</a:t>
                      </a:r>
                      <a:endParaRPr lang="th-TH" sz="1200" b="1" i="0" u="none" strike="noStrike" dirty="0">
                        <a:solidFill>
                          <a:schemeClr val="tx1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7938" marR="7938" marT="793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18804442"/>
                  </a:ext>
                </a:extLst>
              </a:tr>
              <a:tr h="373238"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61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สกลนคร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17.82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18.93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200" b="1" i="0" u="none" strike="noStrike" dirty="0">
                          <a:solidFill>
                            <a:srgbClr val="C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▲(1.10)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21972955"/>
                  </a:ext>
                </a:extLst>
              </a:tr>
              <a:tr h="373238"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62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7EFEC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h-TH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อุบลราชธานี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7EFEC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15.02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7EFEC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16.13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7EFEC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200" b="1" i="0" u="none" strike="noStrike" dirty="0">
                          <a:solidFill>
                            <a:srgbClr val="C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▲(1.11)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7EFE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15474678"/>
                  </a:ext>
                </a:extLst>
              </a:tr>
              <a:tr h="373238"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63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มหาสารคาม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16.86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18.01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200" b="1" i="0" u="none" strike="noStrike">
                          <a:solidFill>
                            <a:srgbClr val="C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▲(1.15)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31822647"/>
                  </a:ext>
                </a:extLst>
              </a:tr>
              <a:tr h="373238"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64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7EFEC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สุราษฎร์ธานี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7EFEC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48.59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7EFEC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49.77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7EFEC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200" b="1" i="0" u="none" strike="noStrike" dirty="0">
                          <a:solidFill>
                            <a:srgbClr val="C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▲(1.19)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7EFE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20197496"/>
                  </a:ext>
                </a:extLst>
              </a:tr>
              <a:tr h="373238"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65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สุโขทัย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11.69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12.92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200" b="1" i="0" u="none" strike="noStrike" dirty="0">
                          <a:solidFill>
                            <a:srgbClr val="C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▲(1.23)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86598271"/>
                  </a:ext>
                </a:extLst>
              </a:tr>
              <a:tr h="373238"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66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7EFEC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สมุทรปราการ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7EFEC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20.04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7EFEC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21.44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7EFEC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200" b="1" i="0" u="none" strike="noStrike" dirty="0">
                          <a:solidFill>
                            <a:srgbClr val="C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▲(1.40)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7EFE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71043808"/>
                  </a:ext>
                </a:extLst>
              </a:tr>
              <a:tr h="373238"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67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พิจิตร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14.68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16.12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200" b="1" i="0" u="none" strike="noStrike">
                          <a:solidFill>
                            <a:srgbClr val="C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▲(1.44)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51190357"/>
                  </a:ext>
                </a:extLst>
              </a:tr>
              <a:tr h="373238"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68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7EFEC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อุดรธานี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7EFEC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47.37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7EFEC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48.89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7EFEC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200" b="1" i="0" u="none" strike="noStrike" dirty="0">
                          <a:solidFill>
                            <a:srgbClr val="C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▲(1.52)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7EFE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55179703"/>
                  </a:ext>
                </a:extLst>
              </a:tr>
              <a:tr h="373238"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69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สตูล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34.81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36.42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200" b="1" i="0" u="none" strike="noStrike" dirty="0">
                          <a:solidFill>
                            <a:srgbClr val="C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▲(1.60)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32404907"/>
                  </a:ext>
                </a:extLst>
              </a:tr>
              <a:tr h="373238"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70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7EFEC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หนองบัวลำภู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7EFEC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26.15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7EFEC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27.89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7EFEC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200" b="1" i="0" u="none" strike="noStrike" dirty="0">
                          <a:solidFill>
                            <a:srgbClr val="C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▲(1.75)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7EFE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19156547"/>
                  </a:ext>
                </a:extLst>
              </a:tr>
            </a:tbl>
          </a:graphicData>
        </a:graphic>
      </p:graphicFrame>
      <p:sp>
        <p:nvSpPr>
          <p:cNvPr id="31" name="สี่เหลี่ยมผืนผ้ามุมมน 31"/>
          <p:cNvSpPr/>
          <p:nvPr/>
        </p:nvSpPr>
        <p:spPr>
          <a:xfrm>
            <a:off x="7705403" y="667451"/>
            <a:ext cx="2454598" cy="343859"/>
          </a:xfrm>
          <a:prstGeom prst="rect">
            <a:avLst/>
          </a:prstGeom>
          <a:solidFill>
            <a:schemeClr val="accent2">
              <a:lumMod val="20000"/>
              <a:lumOff val="80000"/>
              <a:alpha val="80000"/>
            </a:schemeClr>
          </a:solidFill>
          <a:ln w="15875">
            <a:noFill/>
          </a:ln>
          <a:effectLst/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 fontAlgn="ctr"/>
            <a:r>
              <a:rPr lang="th-TH" sz="1333" b="1" dirty="0">
                <a:solidFill>
                  <a:srgbClr val="002060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ข้อมูล ณ วันที่ </a:t>
            </a:r>
            <a:r>
              <a:rPr lang="th-TH" sz="1333" b="1" dirty="0" smtClean="0">
                <a:solidFill>
                  <a:srgbClr val="002060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23 พ.ค. </a:t>
            </a:r>
            <a:r>
              <a:rPr lang="th-TH" sz="1333" b="1" dirty="0">
                <a:solidFill>
                  <a:srgbClr val="002060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2566</a:t>
            </a:r>
          </a:p>
        </p:txBody>
      </p:sp>
      <p:sp>
        <p:nvSpPr>
          <p:cNvPr id="34" name="สี่เหลี่ยมผืนผ้า 7">
            <a:extLst>
              <a:ext uri="{FF2B5EF4-FFF2-40B4-BE49-F238E27FC236}">
                <a16:creationId xmlns:a16="http://schemas.microsoft.com/office/drawing/2014/main" id="{A781E517-4637-40C4-B7D4-9F1B3AC17568}"/>
              </a:ext>
            </a:extLst>
          </p:cNvPr>
          <p:cNvSpPr/>
          <p:nvPr/>
        </p:nvSpPr>
        <p:spPr>
          <a:xfrm>
            <a:off x="-6463" y="-13815"/>
            <a:ext cx="10160000" cy="469644"/>
          </a:xfrm>
          <a:prstGeom prst="rect">
            <a:avLst/>
          </a:prstGeom>
          <a:solidFill>
            <a:srgbClr val="002060"/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ctr">
              <a:lnSpc>
                <a:spcPct val="130000"/>
              </a:lnSpc>
            </a:pPr>
            <a:endParaRPr lang="th-TH" dirty="0"/>
          </a:p>
        </p:txBody>
      </p:sp>
      <p:sp>
        <p:nvSpPr>
          <p:cNvPr id="35" name="สี่เหลี่ยมผืนผ้า 11"/>
          <p:cNvSpPr/>
          <p:nvPr/>
        </p:nvSpPr>
        <p:spPr>
          <a:xfrm>
            <a:off x="0" y="457615"/>
            <a:ext cx="10160000" cy="148589"/>
          </a:xfrm>
          <a:prstGeom prst="rect">
            <a:avLst/>
          </a:prstGeom>
          <a:solidFill>
            <a:srgbClr val="FFC000"/>
          </a:solidFill>
          <a:ln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/>
          </a:p>
        </p:txBody>
      </p:sp>
      <p:sp>
        <p:nvSpPr>
          <p:cNvPr id="32" name="Rectangle 114"/>
          <p:cNvSpPr/>
          <p:nvPr/>
        </p:nvSpPr>
        <p:spPr>
          <a:xfrm>
            <a:off x="-6463" y="35050"/>
            <a:ext cx="10034657" cy="436017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r>
              <a:rPr lang="th-TH" sz="1667" b="1" dirty="0">
                <a:solidFill>
                  <a:schemeClr val="bg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จังหวัดที่มีหนี้เกินกำหนดชำระลดลง เทียบ วันที่ 18 เมษายน กับ วันที่ 23 พฤษภาคม 2566 (ต่อ) </a:t>
            </a:r>
            <a:endParaRPr lang="en-US" sz="1667" b="1" dirty="0">
              <a:solidFill>
                <a:schemeClr val="bg1"/>
              </a:solidFill>
              <a:latin typeface="Chulabhorn Likit Text" panose="00000500000000000000" pitchFamily="50" charset="-34"/>
              <a:cs typeface="Chulabhorn Likit Text" panose="00000500000000000000" pitchFamily="50" charset="-34"/>
            </a:endParaRPr>
          </a:p>
        </p:txBody>
      </p:sp>
    </p:spTree>
    <p:extLst>
      <p:ext uri="{BB962C8B-B14F-4D97-AF65-F5344CB8AC3E}">
        <p14:creationId xmlns:p14="http://schemas.microsoft.com/office/powerpoint/2010/main" val="4282888590"/>
      </p:ext>
    </p:extLst>
  </p:cSld>
  <p:clrMapOvr>
    <a:masterClrMapping/>
  </p:clrMapOvr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8" name="ตาราง 2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27269933"/>
              </p:ext>
            </p:extLst>
          </p:nvPr>
        </p:nvGraphicFramePr>
        <p:xfrm>
          <a:off x="230415" y="1334119"/>
          <a:ext cx="9477829" cy="3923678"/>
        </p:xfrm>
        <a:graphic>
          <a:graphicData uri="http://schemas.openxmlformats.org/drawingml/2006/table">
            <a:tbl>
              <a:tblPr>
                <a:tableStyleId>{3C2FFA5D-87B4-456A-9821-1D502468CF0F}</a:tableStyleId>
              </a:tblPr>
              <a:tblGrid>
                <a:gridCol w="1148195">
                  <a:extLst>
                    <a:ext uri="{9D8B030D-6E8A-4147-A177-3AD203B41FA5}">
                      <a16:colId xmlns:a16="http://schemas.microsoft.com/office/drawing/2014/main" val="1590575506"/>
                    </a:ext>
                  </a:extLst>
                </a:gridCol>
                <a:gridCol w="2025000">
                  <a:extLst>
                    <a:ext uri="{9D8B030D-6E8A-4147-A177-3AD203B41FA5}">
                      <a16:colId xmlns:a16="http://schemas.microsoft.com/office/drawing/2014/main" val="3370976641"/>
                    </a:ext>
                  </a:extLst>
                </a:gridCol>
                <a:gridCol w="2526030">
                  <a:extLst>
                    <a:ext uri="{9D8B030D-6E8A-4147-A177-3AD203B41FA5}">
                      <a16:colId xmlns:a16="http://schemas.microsoft.com/office/drawing/2014/main" val="429833301"/>
                    </a:ext>
                  </a:extLst>
                </a:gridCol>
                <a:gridCol w="2546905">
                  <a:extLst>
                    <a:ext uri="{9D8B030D-6E8A-4147-A177-3AD203B41FA5}">
                      <a16:colId xmlns:a16="http://schemas.microsoft.com/office/drawing/2014/main" val="2040568822"/>
                    </a:ext>
                  </a:extLst>
                </a:gridCol>
                <a:gridCol w="1231699">
                  <a:extLst>
                    <a:ext uri="{9D8B030D-6E8A-4147-A177-3AD203B41FA5}">
                      <a16:colId xmlns:a16="http://schemas.microsoft.com/office/drawing/2014/main" val="3690770835"/>
                    </a:ext>
                  </a:extLst>
                </a:gridCol>
              </a:tblGrid>
              <a:tr h="784734">
                <a:tc>
                  <a:txBody>
                    <a:bodyPr/>
                    <a:lstStyle/>
                    <a:p>
                      <a:pPr algn="ctr" fontAlgn="b"/>
                      <a:r>
                        <a:rPr lang="th-TH" sz="1200" b="1" u="none" strike="noStrike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ลำดับ</a:t>
                      </a:r>
                      <a:endParaRPr lang="th-TH" sz="1200" b="1" i="0" u="none" strike="noStrike" dirty="0">
                        <a:solidFill>
                          <a:schemeClr val="tx1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7938" marR="7938" marT="793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200" b="1" u="none" strike="noStrike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จังหวัด</a:t>
                      </a:r>
                      <a:endParaRPr lang="th-TH" sz="1200" b="1" i="0" u="none" strike="noStrike" dirty="0">
                        <a:solidFill>
                          <a:schemeClr val="tx1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7938" marR="7938" marT="793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200" b="1" u="none" strike="noStrike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ร้อยละของหนี้เกิน </a:t>
                      </a:r>
                      <a:br>
                        <a:rPr lang="th-TH" sz="1200" b="1" u="none" strike="noStrike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</a:br>
                      <a:r>
                        <a:rPr lang="th-TH" sz="1200" b="1" u="none" strike="noStrike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(ณ </a:t>
                      </a:r>
                      <a:r>
                        <a:rPr lang="th-TH" sz="1200" b="1" u="none" strike="noStrike" dirty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18</a:t>
                      </a:r>
                      <a:r>
                        <a:rPr lang="th-TH" sz="1200" b="1" u="none" strike="noStrike" baseline="0" dirty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เม</a:t>
                      </a:r>
                      <a:r>
                        <a:rPr lang="th-TH" sz="1200" b="1" u="none" strike="noStrike" dirty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.ย. </a:t>
                      </a:r>
                      <a:r>
                        <a:rPr lang="th-TH" sz="1200" b="1" u="none" strike="noStrike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66) </a:t>
                      </a:r>
                      <a:endParaRPr lang="th-TH" sz="1200" b="1" i="0" u="none" strike="noStrike" dirty="0">
                        <a:solidFill>
                          <a:schemeClr val="tx1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7938" marR="7938" marT="793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200" b="1" u="none" strike="noStrike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ร้อยละของหนี้เกิน </a:t>
                      </a:r>
                      <a:br>
                        <a:rPr lang="th-TH" sz="1200" b="1" u="none" strike="noStrike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</a:br>
                      <a:r>
                        <a:rPr lang="th-TH" sz="1200" b="1" u="none" strike="noStrike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(ณ </a:t>
                      </a:r>
                      <a:r>
                        <a:rPr lang="th-TH" sz="1200" b="1" u="none" strike="noStrike" dirty="0" smtClean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23 พ.ค. </a:t>
                      </a:r>
                      <a:r>
                        <a:rPr lang="th-TH" sz="1200" b="1" u="none" strike="noStrike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66) </a:t>
                      </a:r>
                      <a:endParaRPr lang="th-TH" sz="1200" b="1" i="0" u="none" strike="noStrike" dirty="0">
                        <a:solidFill>
                          <a:schemeClr val="tx1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7938" marR="7938" marT="793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200" b="1" u="none" strike="noStrike" dirty="0">
                          <a:solidFill>
                            <a:schemeClr val="tx1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เทียบผลต่าง</a:t>
                      </a:r>
                      <a:endParaRPr lang="th-TH" sz="1200" b="1" i="0" u="none" strike="noStrike" dirty="0">
                        <a:solidFill>
                          <a:schemeClr val="tx1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7938" marR="7938" marT="793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18804442"/>
                  </a:ext>
                </a:extLst>
              </a:tr>
              <a:tr h="392368"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71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h-TH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บุรีรัมย์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16.65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18.50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200" b="1" i="0" u="none" strike="noStrike" dirty="0">
                          <a:solidFill>
                            <a:srgbClr val="C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▲(1.85)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21972955"/>
                  </a:ext>
                </a:extLst>
              </a:tr>
              <a:tr h="392368"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72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7EFEC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นครปฐม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7EFEC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32.61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7EFEC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34.99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7EFEC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200" b="1" i="0" u="none" strike="noStrike" dirty="0">
                          <a:solidFill>
                            <a:srgbClr val="C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▲(2.38)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7EFE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15474678"/>
                  </a:ext>
                </a:extLst>
              </a:tr>
              <a:tr h="392368"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73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หนองคาย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14.91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17.30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200" b="1" i="0" u="none" strike="noStrike" dirty="0">
                          <a:solidFill>
                            <a:srgbClr val="C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▲(2.39)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31822647"/>
                  </a:ext>
                </a:extLst>
              </a:tr>
              <a:tr h="392368"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74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7EFEC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ตรัง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7EFEC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18.12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7EFEC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20.53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7EFEC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200" b="1" i="0" u="none" strike="noStrike" dirty="0">
                          <a:solidFill>
                            <a:srgbClr val="C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▲(2.41)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7EFE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20197496"/>
                  </a:ext>
                </a:extLst>
              </a:tr>
              <a:tr h="392368"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75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สมุทรสาคร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17.86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20.30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200" b="1" i="0" u="none" strike="noStrike" dirty="0">
                          <a:solidFill>
                            <a:srgbClr val="C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▲(2.44)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86598271"/>
                  </a:ext>
                </a:extLst>
              </a:tr>
              <a:tr h="392368"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76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7EFEC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ศรีสะเกษ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7EFEC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25.38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7EFEC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28.52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7EFEC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200" b="1" i="0" u="none" strike="noStrike" dirty="0">
                          <a:solidFill>
                            <a:srgbClr val="C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▲(3.13)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7EFE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71043808"/>
                  </a:ext>
                </a:extLst>
              </a:tr>
              <a:tr h="392368">
                <a:tc>
                  <a:txBody>
                    <a:bodyPr/>
                    <a:lstStyle/>
                    <a:p>
                      <a:pPr algn="ctr" fontAlgn="ctr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77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มุกดาหาร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37.41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40.82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200" b="1" i="0" u="none" strike="noStrike" dirty="0">
                          <a:solidFill>
                            <a:srgbClr val="C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▲(3.41)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51190357"/>
                  </a:ext>
                </a:extLst>
              </a:tr>
              <a:tr h="392368"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th-TH" sz="14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รวม</a:t>
                      </a:r>
                      <a:endParaRPr lang="th-TH" sz="140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l" fontAlgn="b"/>
                      <a:endParaRPr lang="th-TH" sz="1200" b="1" i="0" u="none" strike="noStrike" dirty="0">
                        <a:solidFill>
                          <a:srgbClr val="000000"/>
                        </a:solidFill>
                        <a:effectLst/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7EFEC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25.62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24.39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400" b="1" i="0" u="none" strike="noStrike" dirty="0">
                          <a:solidFill>
                            <a:schemeClr val="accent1">
                              <a:lumMod val="50000"/>
                            </a:schemeClr>
                          </a:solidFill>
                          <a:effectLst/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▼1.23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55179703"/>
                  </a:ext>
                </a:extLst>
              </a:tr>
            </a:tbl>
          </a:graphicData>
        </a:graphic>
      </p:graphicFrame>
      <p:sp>
        <p:nvSpPr>
          <p:cNvPr id="31" name="สี่เหลี่ยมผืนผ้ามุมมน 31"/>
          <p:cNvSpPr/>
          <p:nvPr/>
        </p:nvSpPr>
        <p:spPr>
          <a:xfrm>
            <a:off x="7253646" y="839885"/>
            <a:ext cx="2454598" cy="343859"/>
          </a:xfrm>
          <a:prstGeom prst="rect">
            <a:avLst/>
          </a:prstGeom>
          <a:solidFill>
            <a:schemeClr val="accent2">
              <a:lumMod val="20000"/>
              <a:lumOff val="80000"/>
              <a:alpha val="80000"/>
            </a:schemeClr>
          </a:solidFill>
          <a:ln w="15875">
            <a:noFill/>
          </a:ln>
          <a:effectLst/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 fontAlgn="ctr"/>
            <a:r>
              <a:rPr lang="th-TH" sz="1333" b="1" dirty="0">
                <a:solidFill>
                  <a:srgbClr val="002060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ข้อมูล ณ วันที่ </a:t>
            </a:r>
            <a:r>
              <a:rPr lang="th-TH" sz="1333" b="1" dirty="0" smtClean="0">
                <a:solidFill>
                  <a:srgbClr val="002060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23 พ.ค. </a:t>
            </a:r>
            <a:r>
              <a:rPr lang="th-TH" sz="1333" b="1" dirty="0">
                <a:solidFill>
                  <a:srgbClr val="002060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2566</a:t>
            </a:r>
          </a:p>
        </p:txBody>
      </p:sp>
      <p:sp>
        <p:nvSpPr>
          <p:cNvPr id="34" name="สี่เหลี่ยมผืนผ้า 7">
            <a:extLst>
              <a:ext uri="{FF2B5EF4-FFF2-40B4-BE49-F238E27FC236}">
                <a16:creationId xmlns:a16="http://schemas.microsoft.com/office/drawing/2014/main" id="{A781E517-4637-40C4-B7D4-9F1B3AC17568}"/>
              </a:ext>
            </a:extLst>
          </p:cNvPr>
          <p:cNvSpPr/>
          <p:nvPr/>
        </p:nvSpPr>
        <p:spPr>
          <a:xfrm>
            <a:off x="-6463" y="-13815"/>
            <a:ext cx="10160000" cy="469644"/>
          </a:xfrm>
          <a:prstGeom prst="rect">
            <a:avLst/>
          </a:prstGeom>
          <a:solidFill>
            <a:srgbClr val="002060"/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ctr">
              <a:lnSpc>
                <a:spcPct val="130000"/>
              </a:lnSpc>
            </a:pPr>
            <a:endParaRPr lang="th-TH" dirty="0"/>
          </a:p>
        </p:txBody>
      </p:sp>
      <p:sp>
        <p:nvSpPr>
          <p:cNvPr id="35" name="สี่เหลี่ยมผืนผ้า 11"/>
          <p:cNvSpPr/>
          <p:nvPr/>
        </p:nvSpPr>
        <p:spPr>
          <a:xfrm>
            <a:off x="0" y="457615"/>
            <a:ext cx="10160000" cy="148589"/>
          </a:xfrm>
          <a:prstGeom prst="rect">
            <a:avLst/>
          </a:prstGeom>
          <a:solidFill>
            <a:srgbClr val="FFC000"/>
          </a:solidFill>
          <a:ln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/>
          </a:p>
        </p:txBody>
      </p:sp>
      <p:sp>
        <p:nvSpPr>
          <p:cNvPr id="32" name="Rectangle 114"/>
          <p:cNvSpPr/>
          <p:nvPr/>
        </p:nvSpPr>
        <p:spPr>
          <a:xfrm>
            <a:off x="-6463" y="35050"/>
            <a:ext cx="10034657" cy="436017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r>
              <a:rPr lang="th-TH" sz="1667" b="1" dirty="0">
                <a:solidFill>
                  <a:schemeClr val="bg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จังหวัดที่มีหนี้เกินกำหนดชำระลดลง เทียบ วันที่ 18 เมษายน กับ วันที่ 23 พฤษภาคม 2566 (ต่อ) </a:t>
            </a:r>
            <a:endParaRPr lang="en-US" sz="1667" b="1" dirty="0">
              <a:solidFill>
                <a:schemeClr val="bg1"/>
              </a:solidFill>
              <a:latin typeface="Chulabhorn Likit Text" panose="00000500000000000000" pitchFamily="50" charset="-34"/>
              <a:cs typeface="Chulabhorn Likit Text" panose="00000500000000000000" pitchFamily="50" charset="-34"/>
            </a:endParaRPr>
          </a:p>
        </p:txBody>
      </p:sp>
    </p:spTree>
    <p:extLst>
      <p:ext uri="{BB962C8B-B14F-4D97-AF65-F5344CB8AC3E}">
        <p14:creationId xmlns:p14="http://schemas.microsoft.com/office/powerpoint/2010/main" val="1165761857"/>
      </p:ext>
    </p:extLst>
  </p:cSld>
  <p:clrMapOvr>
    <a:masterClrMapping/>
  </p:clrMapOvr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สี่เหลี่ยมผืนผ้า: มุมมน 24">
            <a:extLst>
              <a:ext uri="{FF2B5EF4-FFF2-40B4-BE49-F238E27FC236}">
                <a16:creationId xmlns:a16="http://schemas.microsoft.com/office/drawing/2014/main" id="{D992C9EC-F489-4262-8A24-43469489E10F}"/>
              </a:ext>
            </a:extLst>
          </p:cNvPr>
          <p:cNvSpPr/>
          <p:nvPr/>
        </p:nvSpPr>
        <p:spPr>
          <a:xfrm>
            <a:off x="-1909" y="2353243"/>
            <a:ext cx="10160000" cy="1139258"/>
          </a:xfrm>
          <a:prstGeom prst="roundRect">
            <a:avLst/>
          </a:prstGeom>
          <a:noFill/>
          <a:ln>
            <a:noFill/>
          </a:ln>
          <a:scene3d>
            <a:camera prst="orthographicFront"/>
            <a:lightRig rig="threePt" dir="t"/>
          </a:scene3d>
          <a:sp3d>
            <a:bevelT w="139700" h="139700" prst="divot"/>
          </a:sp3d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rtlCol="0" anchor="t"/>
          <a:lstStyle/>
          <a:p>
            <a:pPr algn="ctr">
              <a:lnSpc>
                <a:spcPct val="150000"/>
              </a:lnSpc>
            </a:pPr>
            <a:r>
              <a:rPr lang="th-TH" sz="1900" b="1" dirty="0">
                <a:ln>
                  <a:solidFill>
                    <a:schemeClr val="tx1"/>
                  </a:solidFill>
                </a:ln>
                <a:solidFill>
                  <a:schemeClr val="tx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ระเบียบวาระที่ 5.2 รายงานผลการดำเนินงานตามตัวชี้วัดที่ 4.2 การตรวจสอบภายใน </a:t>
            </a:r>
            <a:r>
              <a:rPr lang="th-TH" sz="1900" b="1" dirty="0" smtClean="0">
                <a:ln>
                  <a:solidFill>
                    <a:schemeClr val="tx1"/>
                  </a:solidFill>
                </a:ln>
                <a:solidFill>
                  <a:schemeClr val="tx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/>
            </a:r>
            <a:br>
              <a:rPr lang="th-TH" sz="1900" b="1" dirty="0" smtClean="0">
                <a:ln>
                  <a:solidFill>
                    <a:schemeClr val="tx1"/>
                  </a:solidFill>
                </a:ln>
                <a:solidFill>
                  <a:schemeClr val="tx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</a:br>
            <a:r>
              <a:rPr lang="th-TH" sz="1900" b="1" dirty="0" smtClean="0">
                <a:ln>
                  <a:solidFill>
                    <a:schemeClr val="tx1"/>
                  </a:solidFill>
                </a:ln>
                <a:solidFill>
                  <a:schemeClr val="tx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(</a:t>
            </a:r>
            <a:r>
              <a:rPr lang="th-TH" sz="1900" b="1" dirty="0">
                <a:ln>
                  <a:solidFill>
                    <a:schemeClr val="tx1"/>
                  </a:solidFill>
                </a:ln>
                <a:solidFill>
                  <a:schemeClr val="tx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กรณีที่ 3 ทุน</a:t>
            </a:r>
            <a:r>
              <a:rPr lang="th-TH" sz="1900" b="1" dirty="0" smtClean="0">
                <a:ln>
                  <a:solidFill>
                    <a:schemeClr val="tx1"/>
                  </a:solidFill>
                </a:ln>
                <a:solidFill>
                  <a:schemeClr val="tx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หมุนเวียนที่</a:t>
            </a:r>
            <a:r>
              <a:rPr lang="th-TH" sz="1900" b="1" dirty="0">
                <a:ln>
                  <a:solidFill>
                    <a:schemeClr val="tx1"/>
                  </a:solidFill>
                </a:ln>
                <a:solidFill>
                  <a:schemeClr val="tx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ใช้หน่วยตรวจสอบภายในจากหน่วยงานต้นสังกัด) 	</a:t>
            </a:r>
          </a:p>
          <a:p>
            <a:pPr algn="ctr">
              <a:lnSpc>
                <a:spcPct val="150000"/>
              </a:lnSpc>
            </a:pPr>
            <a:endParaRPr lang="en-GB" sz="2000" b="1" dirty="0">
              <a:ln>
                <a:solidFill>
                  <a:schemeClr val="tx1"/>
                </a:solidFill>
              </a:ln>
              <a:solidFill>
                <a:schemeClr val="tx1"/>
              </a:solidFill>
              <a:latin typeface="Chulabhorn Likit Text" panose="00000500000000000000" pitchFamily="50" charset="-34"/>
              <a:cs typeface="Chulabhorn Likit Text" panose="00000500000000000000" pitchFamily="50" charset="-34"/>
            </a:endParaRPr>
          </a:p>
        </p:txBody>
      </p:sp>
      <p:grpSp>
        <p:nvGrpSpPr>
          <p:cNvPr id="61" name="Group 60"/>
          <p:cNvGrpSpPr/>
          <p:nvPr/>
        </p:nvGrpSpPr>
        <p:grpSpPr>
          <a:xfrm>
            <a:off x="-23581" y="-271597"/>
            <a:ext cx="10193050" cy="1541268"/>
            <a:chOff x="-23581" y="-271597"/>
            <a:chExt cx="10193050" cy="1541268"/>
          </a:xfrm>
        </p:grpSpPr>
        <p:grpSp>
          <p:nvGrpSpPr>
            <p:cNvPr id="62" name="กลุ่ม 52">
              <a:extLst>
                <a:ext uri="{FF2B5EF4-FFF2-40B4-BE49-F238E27FC236}">
                  <a16:creationId xmlns:a16="http://schemas.microsoft.com/office/drawing/2014/main" id="{84E5CB32-C22A-40FB-BE79-3F261B775F5E}"/>
                </a:ext>
              </a:extLst>
            </p:cNvPr>
            <p:cNvGrpSpPr/>
            <p:nvPr/>
          </p:nvGrpSpPr>
          <p:grpSpPr>
            <a:xfrm>
              <a:off x="-23581" y="299"/>
              <a:ext cx="10193050" cy="674950"/>
              <a:chOff x="-29746" y="-164554"/>
              <a:chExt cx="9173747" cy="607455"/>
            </a:xfrm>
          </p:grpSpPr>
          <p:sp>
            <p:nvSpPr>
              <p:cNvPr id="67" name="สี่เหลี่ยมผืนผ้า: มุมมน 48">
                <a:extLst>
                  <a:ext uri="{FF2B5EF4-FFF2-40B4-BE49-F238E27FC236}">
                    <a16:creationId xmlns:a16="http://schemas.microsoft.com/office/drawing/2014/main" id="{DCE62B95-9C16-4E87-82CC-AF99B1F01983}"/>
                  </a:ext>
                </a:extLst>
              </p:cNvPr>
              <p:cNvSpPr/>
              <p:nvPr/>
            </p:nvSpPr>
            <p:spPr>
              <a:xfrm>
                <a:off x="5692012" y="65211"/>
                <a:ext cx="3441748" cy="377690"/>
              </a:xfrm>
              <a:prstGeom prst="roundRect">
                <a:avLst/>
              </a:prstGeom>
              <a:gradFill flip="none" rotWithShape="1">
                <a:gsLst>
                  <a:gs pos="0">
                    <a:srgbClr val="8E7300"/>
                  </a:gs>
                  <a:gs pos="51000">
                    <a:srgbClr val="FFFFFF"/>
                  </a:gs>
                  <a:gs pos="76000">
                    <a:srgbClr val="BC9800"/>
                  </a:gs>
                  <a:gs pos="24000">
                    <a:srgbClr val="BC9800"/>
                  </a:gs>
                  <a:gs pos="100000">
                    <a:srgbClr val="9A7D00"/>
                  </a:gs>
                </a:gsLst>
                <a:lin ang="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2000"/>
              </a:p>
            </p:txBody>
          </p:sp>
          <p:sp>
            <p:nvSpPr>
              <p:cNvPr id="68" name="สี่เหลี่ยมผืนผ้า 47">
                <a:extLst>
                  <a:ext uri="{FF2B5EF4-FFF2-40B4-BE49-F238E27FC236}">
                    <a16:creationId xmlns:a16="http://schemas.microsoft.com/office/drawing/2014/main" id="{667204FE-3C1C-4980-AD32-890094B05AFC}"/>
                  </a:ext>
                </a:extLst>
              </p:cNvPr>
              <p:cNvSpPr/>
              <p:nvPr/>
            </p:nvSpPr>
            <p:spPr>
              <a:xfrm>
                <a:off x="-29746" y="-164554"/>
                <a:ext cx="9173747" cy="517884"/>
              </a:xfrm>
              <a:prstGeom prst="rect">
                <a:avLst/>
              </a:prstGeom>
              <a:gradFill flip="none" rotWithShape="1">
                <a:gsLst>
                  <a:gs pos="0">
                    <a:srgbClr val="8E7300"/>
                  </a:gs>
                  <a:gs pos="51000">
                    <a:srgbClr val="FFFFFF"/>
                  </a:gs>
                  <a:gs pos="76000">
                    <a:srgbClr val="BC9800"/>
                  </a:gs>
                  <a:gs pos="24000">
                    <a:srgbClr val="BC9800"/>
                  </a:gs>
                  <a:gs pos="100000">
                    <a:srgbClr val="9A7D00"/>
                  </a:gs>
                </a:gsLst>
                <a:lin ang="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2000"/>
              </a:p>
            </p:txBody>
          </p:sp>
          <p:sp>
            <p:nvSpPr>
              <p:cNvPr id="69" name="แผนผังลำดับงาน: ป้อนข้อมูลด้วยตนเอง 4">
                <a:extLst>
                  <a:ext uri="{FF2B5EF4-FFF2-40B4-BE49-F238E27FC236}">
                    <a16:creationId xmlns:a16="http://schemas.microsoft.com/office/drawing/2014/main" id="{CDB1064D-F2C9-4D02-9722-A4463B75D08B}"/>
                  </a:ext>
                </a:extLst>
              </p:cNvPr>
              <p:cNvSpPr/>
              <p:nvPr/>
            </p:nvSpPr>
            <p:spPr>
              <a:xfrm>
                <a:off x="5883027" y="51469"/>
                <a:ext cx="3260973" cy="301861"/>
              </a:xfrm>
              <a:prstGeom prst="flowChartAlternateProcess">
                <a:avLst/>
              </a:prstGeom>
              <a:solidFill>
                <a:srgbClr val="00206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2000" dirty="0"/>
              </a:p>
            </p:txBody>
          </p:sp>
          <p:sp>
            <p:nvSpPr>
              <p:cNvPr id="70" name="สี่เหลี่ยมผืนผ้า 3">
                <a:extLst>
                  <a:ext uri="{FF2B5EF4-FFF2-40B4-BE49-F238E27FC236}">
                    <a16:creationId xmlns:a16="http://schemas.microsoft.com/office/drawing/2014/main" id="{8493D4F4-6FD8-4552-904E-DB7274115DA0}"/>
                  </a:ext>
                </a:extLst>
              </p:cNvPr>
              <p:cNvSpPr/>
              <p:nvPr/>
            </p:nvSpPr>
            <p:spPr>
              <a:xfrm>
                <a:off x="-29746" y="-164554"/>
                <a:ext cx="9173747" cy="432048"/>
              </a:xfrm>
              <a:prstGeom prst="rect">
                <a:avLst/>
              </a:prstGeom>
              <a:solidFill>
                <a:srgbClr val="00206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2000"/>
              </a:p>
            </p:txBody>
          </p:sp>
        </p:grpSp>
        <p:grpSp>
          <p:nvGrpSpPr>
            <p:cNvPr id="63" name="กลุ่ม 9">
              <a:extLst>
                <a:ext uri="{FF2B5EF4-FFF2-40B4-BE49-F238E27FC236}">
                  <a16:creationId xmlns:a16="http://schemas.microsoft.com/office/drawing/2014/main" id="{D2312BD0-5401-4FDB-9FF3-B1382B3C9639}"/>
                </a:ext>
              </a:extLst>
            </p:cNvPr>
            <p:cNvGrpSpPr/>
            <p:nvPr/>
          </p:nvGrpSpPr>
          <p:grpSpPr>
            <a:xfrm>
              <a:off x="5792566" y="-271597"/>
              <a:ext cx="1899096" cy="1541268"/>
              <a:chOff x="5491686" y="-481268"/>
              <a:chExt cx="1709187" cy="1387141"/>
            </a:xfrm>
          </p:grpSpPr>
          <p:sp>
            <p:nvSpPr>
              <p:cNvPr id="65" name="วงรี 13">
                <a:extLst>
                  <a:ext uri="{FF2B5EF4-FFF2-40B4-BE49-F238E27FC236}">
                    <a16:creationId xmlns:a16="http://schemas.microsoft.com/office/drawing/2014/main" id="{722B5707-C41F-4885-825E-D2676CEE49E1}"/>
                  </a:ext>
                </a:extLst>
              </p:cNvPr>
              <p:cNvSpPr/>
              <p:nvPr/>
            </p:nvSpPr>
            <p:spPr>
              <a:xfrm>
                <a:off x="5491686" y="-481268"/>
                <a:ext cx="1709187" cy="1387141"/>
              </a:xfrm>
              <a:prstGeom prst="ellipse">
                <a:avLst/>
              </a:prstGeom>
              <a:solidFill>
                <a:srgbClr val="FBF7F1"/>
              </a:solidFill>
              <a:ln>
                <a:noFill/>
              </a:ln>
              <a:effectLst>
                <a:softEdge rad="31750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2000"/>
              </a:p>
            </p:txBody>
          </p:sp>
          <p:pic>
            <p:nvPicPr>
              <p:cNvPr id="66" name="รูปภาพ 65">
                <a:extLst>
                  <a:ext uri="{FF2B5EF4-FFF2-40B4-BE49-F238E27FC236}">
                    <a16:creationId xmlns:a16="http://schemas.microsoft.com/office/drawing/2014/main" id="{EF9B53AA-6A14-4E04-B937-D6234A306BD7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r="65168" b="30186"/>
              <a:stretch/>
            </p:blipFill>
            <p:spPr>
              <a:xfrm>
                <a:off x="5978910" y="-202056"/>
                <a:ext cx="857563" cy="565764"/>
              </a:xfrm>
              <a:custGeom>
                <a:avLst/>
                <a:gdLst>
                  <a:gd name="connsiteX0" fmla="*/ 0 w 1500565"/>
                  <a:gd name="connsiteY0" fmla="*/ 0 h 990006"/>
                  <a:gd name="connsiteX1" fmla="*/ 1500565 w 1500565"/>
                  <a:gd name="connsiteY1" fmla="*/ 0 h 990006"/>
                  <a:gd name="connsiteX2" fmla="*/ 1500565 w 1500565"/>
                  <a:gd name="connsiteY2" fmla="*/ 699241 h 990006"/>
                  <a:gd name="connsiteX3" fmla="*/ 1454656 w 1500565"/>
                  <a:gd name="connsiteY3" fmla="*/ 699241 h 990006"/>
                  <a:gd name="connsiteX4" fmla="*/ 1454656 w 1500565"/>
                  <a:gd name="connsiteY4" fmla="*/ 958222 h 990006"/>
                  <a:gd name="connsiteX5" fmla="*/ 1500565 w 1500565"/>
                  <a:gd name="connsiteY5" fmla="*/ 958222 h 990006"/>
                  <a:gd name="connsiteX6" fmla="*/ 1500565 w 1500565"/>
                  <a:gd name="connsiteY6" fmla="*/ 990006 h 990006"/>
                  <a:gd name="connsiteX7" fmla="*/ 0 w 1500565"/>
                  <a:gd name="connsiteY7" fmla="*/ 990006 h 9900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00565" h="990006">
                    <a:moveTo>
                      <a:pt x="0" y="0"/>
                    </a:moveTo>
                    <a:lnTo>
                      <a:pt x="1500565" y="0"/>
                    </a:lnTo>
                    <a:lnTo>
                      <a:pt x="1500565" y="699241"/>
                    </a:lnTo>
                    <a:lnTo>
                      <a:pt x="1454656" y="699241"/>
                    </a:lnTo>
                    <a:lnTo>
                      <a:pt x="1454656" y="958222"/>
                    </a:lnTo>
                    <a:lnTo>
                      <a:pt x="1500565" y="958222"/>
                    </a:lnTo>
                    <a:lnTo>
                      <a:pt x="1500565" y="990006"/>
                    </a:lnTo>
                    <a:lnTo>
                      <a:pt x="0" y="990006"/>
                    </a:lnTo>
                    <a:close/>
                  </a:path>
                </a:pathLst>
              </a:custGeom>
            </p:spPr>
          </p:pic>
        </p:grpSp>
      </p:grpSp>
      <p:grpSp>
        <p:nvGrpSpPr>
          <p:cNvPr id="74" name="Group 73"/>
          <p:cNvGrpSpPr/>
          <p:nvPr/>
        </p:nvGrpSpPr>
        <p:grpSpPr>
          <a:xfrm>
            <a:off x="-23583" y="5154909"/>
            <a:ext cx="10183585" cy="694389"/>
            <a:chOff x="-23583" y="5134125"/>
            <a:chExt cx="10183585" cy="715174"/>
          </a:xfrm>
        </p:grpSpPr>
        <p:grpSp>
          <p:nvGrpSpPr>
            <p:cNvPr id="75" name="กลุ่ม 1">
              <a:extLst>
                <a:ext uri="{FF2B5EF4-FFF2-40B4-BE49-F238E27FC236}">
                  <a16:creationId xmlns:a16="http://schemas.microsoft.com/office/drawing/2014/main" id="{58DAA6D8-19A9-434E-BD10-9F227ECAADEE}"/>
                </a:ext>
              </a:extLst>
            </p:cNvPr>
            <p:cNvGrpSpPr/>
            <p:nvPr/>
          </p:nvGrpSpPr>
          <p:grpSpPr>
            <a:xfrm>
              <a:off x="-23583" y="5274993"/>
              <a:ext cx="10183585" cy="470079"/>
              <a:chOff x="-21226" y="4621292"/>
              <a:chExt cx="9165227" cy="561020"/>
            </a:xfrm>
          </p:grpSpPr>
          <p:grpSp>
            <p:nvGrpSpPr>
              <p:cNvPr id="82" name="กลุ่ม 7">
                <a:extLst>
                  <a:ext uri="{FF2B5EF4-FFF2-40B4-BE49-F238E27FC236}">
                    <a16:creationId xmlns:a16="http://schemas.microsoft.com/office/drawing/2014/main" id="{30C28730-7CDF-4231-A774-6A7122EB4AEA}"/>
                  </a:ext>
                </a:extLst>
              </p:cNvPr>
              <p:cNvGrpSpPr/>
              <p:nvPr/>
            </p:nvGrpSpPr>
            <p:grpSpPr>
              <a:xfrm>
                <a:off x="-21226" y="4635401"/>
                <a:ext cx="5133813" cy="546911"/>
                <a:chOff x="-45702" y="6428830"/>
                <a:chExt cx="7109733" cy="450425"/>
              </a:xfrm>
            </p:grpSpPr>
            <p:sp>
              <p:nvSpPr>
                <p:cNvPr id="86" name="รูปแบบอิสระ: รูปร่าง 55">
                  <a:extLst>
                    <a:ext uri="{FF2B5EF4-FFF2-40B4-BE49-F238E27FC236}">
                      <a16:creationId xmlns:a16="http://schemas.microsoft.com/office/drawing/2014/main" id="{447532BC-F1AF-418B-B954-69A21822D4D1}"/>
                    </a:ext>
                  </a:extLst>
                </p:cNvPr>
                <p:cNvSpPr/>
                <p:nvPr/>
              </p:nvSpPr>
              <p:spPr>
                <a:xfrm>
                  <a:off x="-16309" y="6508953"/>
                  <a:ext cx="6875685" cy="339767"/>
                </a:xfrm>
                <a:custGeom>
                  <a:avLst/>
                  <a:gdLst>
                    <a:gd name="connsiteX0" fmla="*/ 0 w 6028447"/>
                    <a:gd name="connsiteY0" fmla="*/ 0 h 339767"/>
                    <a:gd name="connsiteX1" fmla="*/ 6028447 w 6028447"/>
                    <a:gd name="connsiteY1" fmla="*/ 0 h 339767"/>
                    <a:gd name="connsiteX2" fmla="*/ 5679852 w 6028447"/>
                    <a:gd name="connsiteY2" fmla="*/ 339767 h 339767"/>
                    <a:gd name="connsiteX3" fmla="*/ 0 w 6028447"/>
                    <a:gd name="connsiteY3" fmla="*/ 339767 h 339767"/>
                    <a:gd name="connsiteX4" fmla="*/ 0 w 6028447"/>
                    <a:gd name="connsiteY4" fmla="*/ 0 h 3397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028447" h="339767">
                      <a:moveTo>
                        <a:pt x="0" y="0"/>
                      </a:moveTo>
                      <a:lnTo>
                        <a:pt x="6028447" y="0"/>
                      </a:lnTo>
                      <a:lnTo>
                        <a:pt x="5679852" y="339767"/>
                      </a:lnTo>
                      <a:lnTo>
                        <a:pt x="0" y="33976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th-TH" sz="2000" dirty="0"/>
                </a:p>
              </p:txBody>
            </p:sp>
            <p:sp>
              <p:nvSpPr>
                <p:cNvPr id="87" name="รูปแบบอิสระ: รูปร่าง 50">
                  <a:extLst>
                    <a:ext uri="{FF2B5EF4-FFF2-40B4-BE49-F238E27FC236}">
                      <a16:creationId xmlns:a16="http://schemas.microsoft.com/office/drawing/2014/main" id="{72AD55B9-27A4-40A2-86AD-A09FD1FBB379}"/>
                    </a:ext>
                  </a:extLst>
                </p:cNvPr>
                <p:cNvSpPr/>
                <p:nvPr/>
              </p:nvSpPr>
              <p:spPr>
                <a:xfrm>
                  <a:off x="-45702" y="6433550"/>
                  <a:ext cx="7025615" cy="426691"/>
                </a:xfrm>
                <a:custGeom>
                  <a:avLst/>
                  <a:gdLst>
                    <a:gd name="connsiteX0" fmla="*/ 0 w 6123140"/>
                    <a:gd name="connsiteY0" fmla="*/ 0 h 426691"/>
                    <a:gd name="connsiteX1" fmla="*/ 6123140 w 6123140"/>
                    <a:gd name="connsiteY1" fmla="*/ 0 h 426691"/>
                    <a:gd name="connsiteX2" fmla="*/ 6008569 w 6123140"/>
                    <a:gd name="connsiteY2" fmla="*/ 111669 h 426691"/>
                    <a:gd name="connsiteX3" fmla="*/ 5685361 w 6123140"/>
                    <a:gd name="connsiteY3" fmla="*/ 426691 h 426691"/>
                    <a:gd name="connsiteX4" fmla="*/ 5679852 w 6123140"/>
                    <a:gd name="connsiteY4" fmla="*/ 426691 h 426691"/>
                    <a:gd name="connsiteX5" fmla="*/ 6028447 w 6123140"/>
                    <a:gd name="connsiteY5" fmla="*/ 86924 h 426691"/>
                    <a:gd name="connsiteX6" fmla="*/ 0 w 6123140"/>
                    <a:gd name="connsiteY6" fmla="*/ 86924 h 426691"/>
                    <a:gd name="connsiteX7" fmla="*/ 0 w 6123140"/>
                    <a:gd name="connsiteY7" fmla="*/ 0 h 4266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123140" h="426691">
                      <a:moveTo>
                        <a:pt x="0" y="0"/>
                      </a:moveTo>
                      <a:lnTo>
                        <a:pt x="6123140" y="0"/>
                      </a:lnTo>
                      <a:lnTo>
                        <a:pt x="6008569" y="111669"/>
                      </a:lnTo>
                      <a:lnTo>
                        <a:pt x="5685361" y="426691"/>
                      </a:lnTo>
                      <a:lnTo>
                        <a:pt x="5679852" y="426691"/>
                      </a:lnTo>
                      <a:lnTo>
                        <a:pt x="6028447" y="86924"/>
                      </a:lnTo>
                      <a:lnTo>
                        <a:pt x="0" y="8692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>
                  <a:gsLst>
                    <a:gs pos="0">
                      <a:srgbClr val="FBE4AE"/>
                    </a:gs>
                    <a:gs pos="13000">
                      <a:srgbClr val="BD922A"/>
                    </a:gs>
                    <a:gs pos="21001">
                      <a:srgbClr val="BD922A"/>
                    </a:gs>
                    <a:gs pos="63000">
                      <a:srgbClr val="FBE4AE"/>
                    </a:gs>
                    <a:gs pos="67000">
                      <a:srgbClr val="BD922A"/>
                    </a:gs>
                    <a:gs pos="69000">
                      <a:srgbClr val="835E17"/>
                    </a:gs>
                    <a:gs pos="82001">
                      <a:srgbClr val="A28949"/>
                    </a:gs>
                    <a:gs pos="100000">
                      <a:srgbClr val="FAE3B7"/>
                    </a:gs>
                  </a:gsLst>
                  <a:lin ang="0" scaled="1"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th-TH" sz="2000" dirty="0"/>
                </a:p>
              </p:txBody>
            </p:sp>
            <p:sp>
              <p:nvSpPr>
                <p:cNvPr id="88" name="รูปแบบอิสระ: รูปร่าง 49">
                  <a:extLst>
                    <a:ext uri="{FF2B5EF4-FFF2-40B4-BE49-F238E27FC236}">
                      <a16:creationId xmlns:a16="http://schemas.microsoft.com/office/drawing/2014/main" id="{0CC04605-512B-40BA-BB6C-C4CA6329F254}"/>
                    </a:ext>
                  </a:extLst>
                </p:cNvPr>
                <p:cNvSpPr/>
                <p:nvPr/>
              </p:nvSpPr>
              <p:spPr>
                <a:xfrm rot="380166">
                  <a:off x="6515308" y="6428830"/>
                  <a:ext cx="548723" cy="450425"/>
                </a:xfrm>
                <a:custGeom>
                  <a:avLst/>
                  <a:gdLst>
                    <a:gd name="connsiteX0" fmla="*/ 411471 w 524882"/>
                    <a:gd name="connsiteY0" fmla="*/ 0 h 426691"/>
                    <a:gd name="connsiteX1" fmla="*/ 524882 w 524882"/>
                    <a:gd name="connsiteY1" fmla="*/ 0 h 426691"/>
                    <a:gd name="connsiteX2" fmla="*/ 113411 w 524882"/>
                    <a:gd name="connsiteY2" fmla="*/ 426691 h 426691"/>
                    <a:gd name="connsiteX3" fmla="*/ 0 w 524882"/>
                    <a:gd name="connsiteY3" fmla="*/ 426691 h 426691"/>
                    <a:gd name="connsiteX4" fmla="*/ 411471 w 524882"/>
                    <a:gd name="connsiteY4" fmla="*/ 0 h 4266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24882" h="426691">
                      <a:moveTo>
                        <a:pt x="411471" y="0"/>
                      </a:moveTo>
                      <a:lnTo>
                        <a:pt x="524882" y="0"/>
                      </a:lnTo>
                      <a:lnTo>
                        <a:pt x="113411" y="426691"/>
                      </a:lnTo>
                      <a:lnTo>
                        <a:pt x="0" y="426691"/>
                      </a:lnTo>
                      <a:lnTo>
                        <a:pt x="411471" y="0"/>
                      </a:ln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FBE4AE"/>
                    </a:gs>
                    <a:gs pos="13000">
                      <a:srgbClr val="BD922A"/>
                    </a:gs>
                    <a:gs pos="21001">
                      <a:srgbClr val="BD922A"/>
                    </a:gs>
                    <a:gs pos="63000">
                      <a:srgbClr val="FBE4AE"/>
                    </a:gs>
                    <a:gs pos="67000">
                      <a:srgbClr val="BD922A"/>
                    </a:gs>
                    <a:gs pos="69000">
                      <a:srgbClr val="835E17"/>
                    </a:gs>
                    <a:gs pos="82001">
                      <a:srgbClr val="A28949"/>
                    </a:gs>
                    <a:gs pos="100000">
                      <a:srgbClr val="FAE3B7"/>
                    </a:gs>
                  </a:gsLst>
                  <a:path path="circle">
                    <a:fillToRect l="100000" b="100000"/>
                  </a:path>
                  <a:tileRect t="-100000" r="-100000"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th-TH" sz="2000"/>
                </a:p>
              </p:txBody>
            </p:sp>
          </p:grpSp>
          <p:grpSp>
            <p:nvGrpSpPr>
              <p:cNvPr id="83" name="กลุ่ม 4">
                <a:extLst>
                  <a:ext uri="{FF2B5EF4-FFF2-40B4-BE49-F238E27FC236}">
                    <a16:creationId xmlns:a16="http://schemas.microsoft.com/office/drawing/2014/main" id="{33080593-C486-4A4E-A259-28A964353B4D}"/>
                  </a:ext>
                </a:extLst>
              </p:cNvPr>
              <p:cNvGrpSpPr/>
              <p:nvPr/>
            </p:nvGrpSpPr>
            <p:grpSpPr>
              <a:xfrm>
                <a:off x="7524888" y="4621292"/>
                <a:ext cx="1619113" cy="531030"/>
                <a:chOff x="9543115" y="6415804"/>
                <a:chExt cx="2661401" cy="453428"/>
              </a:xfrm>
            </p:grpSpPr>
            <p:sp>
              <p:nvSpPr>
                <p:cNvPr id="84" name="รูปแบบอิสระ: รูปร่าง 38">
                  <a:extLst>
                    <a:ext uri="{FF2B5EF4-FFF2-40B4-BE49-F238E27FC236}">
                      <a16:creationId xmlns:a16="http://schemas.microsoft.com/office/drawing/2014/main" id="{18287458-5345-45BB-A7B2-0AE1DDE4E433}"/>
                    </a:ext>
                  </a:extLst>
                </p:cNvPr>
                <p:cNvSpPr/>
                <p:nvPr/>
              </p:nvSpPr>
              <p:spPr>
                <a:xfrm>
                  <a:off x="9543115" y="6415804"/>
                  <a:ext cx="2661398" cy="441288"/>
                </a:xfrm>
                <a:custGeom>
                  <a:avLst/>
                  <a:gdLst>
                    <a:gd name="connsiteX0" fmla="*/ 437779 w 1373020"/>
                    <a:gd name="connsiteY0" fmla="*/ 0 h 426691"/>
                    <a:gd name="connsiteX1" fmla="*/ 1373020 w 1373020"/>
                    <a:gd name="connsiteY1" fmla="*/ 0 h 426691"/>
                    <a:gd name="connsiteX2" fmla="*/ 1373020 w 1373020"/>
                    <a:gd name="connsiteY2" fmla="*/ 426691 h 426691"/>
                    <a:gd name="connsiteX3" fmla="*/ 0 w 1373020"/>
                    <a:gd name="connsiteY3" fmla="*/ 426691 h 426691"/>
                    <a:gd name="connsiteX4" fmla="*/ 323208 w 1373020"/>
                    <a:gd name="connsiteY4" fmla="*/ 111669 h 426691"/>
                    <a:gd name="connsiteX5" fmla="*/ 437779 w 1373020"/>
                    <a:gd name="connsiteY5" fmla="*/ 0 h 4266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73020" h="426691">
                      <a:moveTo>
                        <a:pt x="437779" y="0"/>
                      </a:moveTo>
                      <a:lnTo>
                        <a:pt x="1373020" y="0"/>
                      </a:lnTo>
                      <a:lnTo>
                        <a:pt x="1373020" y="426691"/>
                      </a:lnTo>
                      <a:lnTo>
                        <a:pt x="0" y="426691"/>
                      </a:lnTo>
                      <a:lnTo>
                        <a:pt x="323208" y="111669"/>
                      </a:lnTo>
                      <a:lnTo>
                        <a:pt x="437779" y="0"/>
                      </a:lnTo>
                      <a:close/>
                    </a:path>
                  </a:pathLst>
                </a:custGeom>
                <a:gradFill>
                  <a:gsLst>
                    <a:gs pos="0">
                      <a:srgbClr val="FBE4AE"/>
                    </a:gs>
                    <a:gs pos="13000">
                      <a:srgbClr val="BD922A"/>
                    </a:gs>
                    <a:gs pos="21001">
                      <a:srgbClr val="BD922A"/>
                    </a:gs>
                    <a:gs pos="63000">
                      <a:srgbClr val="FBE4AE"/>
                    </a:gs>
                    <a:gs pos="67000">
                      <a:srgbClr val="BD922A"/>
                    </a:gs>
                    <a:gs pos="69000">
                      <a:srgbClr val="835E17"/>
                    </a:gs>
                    <a:gs pos="82001">
                      <a:srgbClr val="A28949"/>
                    </a:gs>
                    <a:gs pos="100000">
                      <a:srgbClr val="FAE3B7"/>
                    </a:gs>
                  </a:gsLst>
                  <a:lin ang="0" scaled="1"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th-TH" sz="2000"/>
                </a:p>
              </p:txBody>
            </p:sp>
            <p:sp>
              <p:nvSpPr>
                <p:cNvPr id="85" name="รูปแบบอิสระ: รูปร่าง 31">
                  <a:extLst>
                    <a:ext uri="{FF2B5EF4-FFF2-40B4-BE49-F238E27FC236}">
                      <a16:creationId xmlns:a16="http://schemas.microsoft.com/office/drawing/2014/main" id="{CB515603-CB57-4A48-B8A7-C4BD2C469F4B}"/>
                    </a:ext>
                  </a:extLst>
                </p:cNvPr>
                <p:cNvSpPr/>
                <p:nvPr/>
              </p:nvSpPr>
              <p:spPr>
                <a:xfrm>
                  <a:off x="9543115" y="6510930"/>
                  <a:ext cx="2661401" cy="358302"/>
                </a:xfrm>
                <a:custGeom>
                  <a:avLst/>
                  <a:gdLst>
                    <a:gd name="connsiteX0" fmla="*/ 349528 w 1399340"/>
                    <a:gd name="connsiteY0" fmla="*/ 0 h 340675"/>
                    <a:gd name="connsiteX1" fmla="*/ 1399340 w 1399340"/>
                    <a:gd name="connsiteY1" fmla="*/ 0 h 340675"/>
                    <a:gd name="connsiteX2" fmla="*/ 1399340 w 1399340"/>
                    <a:gd name="connsiteY2" fmla="*/ 340675 h 340675"/>
                    <a:gd name="connsiteX3" fmla="*/ 0 w 1399340"/>
                    <a:gd name="connsiteY3" fmla="*/ 340675 h 340675"/>
                    <a:gd name="connsiteX4" fmla="*/ 349528 w 1399340"/>
                    <a:gd name="connsiteY4" fmla="*/ 0 h 3406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99340" h="340675">
                      <a:moveTo>
                        <a:pt x="349528" y="0"/>
                      </a:moveTo>
                      <a:lnTo>
                        <a:pt x="1399340" y="0"/>
                      </a:lnTo>
                      <a:lnTo>
                        <a:pt x="1399340" y="340675"/>
                      </a:lnTo>
                      <a:lnTo>
                        <a:pt x="0" y="340675"/>
                      </a:lnTo>
                      <a:lnTo>
                        <a:pt x="349528" y="0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th-TH" sz="2000"/>
                </a:p>
              </p:txBody>
            </p:sp>
          </p:grpSp>
        </p:grpSp>
        <p:pic>
          <p:nvPicPr>
            <p:cNvPr id="76" name="Picture 23">
              <a:extLst>
                <a:ext uri="{FF2B5EF4-FFF2-40B4-BE49-F238E27FC236}">
                  <a16:creationId xmlns:a16="http://schemas.microsoft.com/office/drawing/2014/main" id="{A9FCDA38-8F0B-49DF-8F2E-B899B1F3623D}"/>
                </a:ext>
              </a:extLst>
            </p:cNvPr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699853" y="5264104"/>
              <a:ext cx="625615" cy="408428"/>
            </a:xfrm>
            <a:prstGeom prst="rect">
              <a:avLst/>
            </a:prstGeom>
          </p:spPr>
        </p:pic>
        <p:pic>
          <p:nvPicPr>
            <p:cNvPr id="77" name="Picture 24">
              <a:extLst>
                <a:ext uri="{FF2B5EF4-FFF2-40B4-BE49-F238E27FC236}">
                  <a16:creationId xmlns:a16="http://schemas.microsoft.com/office/drawing/2014/main" id="{199745AA-CFB3-443D-A566-E11575BA5223}"/>
                </a:ext>
              </a:extLst>
            </p:cNvPr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440755" y="5252961"/>
              <a:ext cx="384697" cy="433336"/>
            </a:xfrm>
            <a:prstGeom prst="rect">
              <a:avLst/>
            </a:prstGeom>
          </p:spPr>
        </p:pic>
        <p:pic>
          <p:nvPicPr>
            <p:cNvPr id="78" name="Picture 35">
              <a:extLst>
                <a:ext uri="{FF2B5EF4-FFF2-40B4-BE49-F238E27FC236}">
                  <a16:creationId xmlns:a16="http://schemas.microsoft.com/office/drawing/2014/main" id="{9584FECB-F937-4F01-8CDD-C92F98A2F1BC}"/>
                </a:ext>
              </a:extLst>
            </p:cNvPr>
            <p:cNvPicPr>
              <a:picLocks noChangeAspect="1"/>
            </p:cNvPicPr>
            <p:nvPr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882063" y="5338458"/>
              <a:ext cx="373365" cy="309768"/>
            </a:xfrm>
            <a:prstGeom prst="rect">
              <a:avLst/>
            </a:prstGeom>
          </p:spPr>
        </p:pic>
        <p:pic>
          <p:nvPicPr>
            <p:cNvPr id="79" name="Picture 36">
              <a:extLst>
                <a:ext uri="{FF2B5EF4-FFF2-40B4-BE49-F238E27FC236}">
                  <a16:creationId xmlns:a16="http://schemas.microsoft.com/office/drawing/2014/main" id="{62FFD426-AD6C-47DA-99D3-A7217E240C18}"/>
                </a:ext>
              </a:extLst>
            </p:cNvPr>
            <p:cNvPicPr>
              <a:picLocks noChangeAspect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345100" y="5340250"/>
              <a:ext cx="281130" cy="303691"/>
            </a:xfrm>
            <a:prstGeom prst="rect">
              <a:avLst/>
            </a:prstGeom>
          </p:spPr>
        </p:pic>
        <p:pic>
          <p:nvPicPr>
            <p:cNvPr id="80" name="Picture 2" descr="C:\Users\Administrator\Desktop\change for good.png"/>
            <p:cNvPicPr>
              <a:picLocks noChangeAspect="1" noChangeArrowheads="1"/>
            </p:cNvPicPr>
            <p:nvPr/>
          </p:nvPicPr>
          <p:blipFill>
            <a:blip r:embed="rId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606130" y="5281839"/>
              <a:ext cx="890907" cy="501037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81" name="รูปแบบอิสระ: รูปร่าง 49">
              <a:extLst>
                <a:ext uri="{FF2B5EF4-FFF2-40B4-BE49-F238E27FC236}">
                  <a16:creationId xmlns:a16="http://schemas.microsoft.com/office/drawing/2014/main" id="{0CC04605-512B-40BA-BB6C-C4CA6329F254}"/>
                </a:ext>
              </a:extLst>
            </p:cNvPr>
            <p:cNvSpPr/>
            <p:nvPr/>
          </p:nvSpPr>
          <p:spPr>
            <a:xfrm rot="1816843">
              <a:off x="8384884" y="5134125"/>
              <a:ext cx="366819" cy="715174"/>
            </a:xfrm>
            <a:custGeom>
              <a:avLst/>
              <a:gdLst>
                <a:gd name="connsiteX0" fmla="*/ 411471 w 524882"/>
                <a:gd name="connsiteY0" fmla="*/ 0 h 426691"/>
                <a:gd name="connsiteX1" fmla="*/ 524882 w 524882"/>
                <a:gd name="connsiteY1" fmla="*/ 0 h 426691"/>
                <a:gd name="connsiteX2" fmla="*/ 113411 w 524882"/>
                <a:gd name="connsiteY2" fmla="*/ 426691 h 426691"/>
                <a:gd name="connsiteX3" fmla="*/ 0 w 524882"/>
                <a:gd name="connsiteY3" fmla="*/ 426691 h 426691"/>
                <a:gd name="connsiteX4" fmla="*/ 411471 w 524882"/>
                <a:gd name="connsiteY4" fmla="*/ 0 h 426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4882" h="426691">
                  <a:moveTo>
                    <a:pt x="411471" y="0"/>
                  </a:moveTo>
                  <a:lnTo>
                    <a:pt x="524882" y="0"/>
                  </a:lnTo>
                  <a:lnTo>
                    <a:pt x="113411" y="426691"/>
                  </a:lnTo>
                  <a:lnTo>
                    <a:pt x="0" y="426691"/>
                  </a:lnTo>
                  <a:lnTo>
                    <a:pt x="411471" y="0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BE4AE"/>
                </a:gs>
                <a:gs pos="13000">
                  <a:srgbClr val="BD922A"/>
                </a:gs>
                <a:gs pos="21001">
                  <a:srgbClr val="BD922A"/>
                </a:gs>
                <a:gs pos="63000">
                  <a:srgbClr val="FBE4AE"/>
                </a:gs>
                <a:gs pos="67000">
                  <a:srgbClr val="BD922A"/>
                </a:gs>
                <a:gs pos="69000">
                  <a:srgbClr val="835E17"/>
                </a:gs>
                <a:gs pos="82001">
                  <a:srgbClr val="A28949"/>
                </a:gs>
                <a:gs pos="100000">
                  <a:srgbClr val="FAE3B7"/>
                </a:gs>
              </a:gsLst>
              <a:path path="circle">
                <a:fillToRect l="100000" b="100000"/>
              </a:path>
              <a:tileRect t="-100000" r="-10000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th-TH" sz="2000"/>
            </a:p>
          </p:txBody>
        </p:sp>
      </p:grpSp>
      <p:sp>
        <p:nvSpPr>
          <p:cNvPr id="28" name="TextBox 7"/>
          <p:cNvSpPr txBox="1"/>
          <p:nvPr/>
        </p:nvSpPr>
        <p:spPr>
          <a:xfrm>
            <a:off x="216981" y="5442506"/>
            <a:ext cx="5166910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th-TH" sz="1000" b="1" dirty="0">
                <a:solidFill>
                  <a:schemeClr val="bg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เศรษฐกิจฐานรากมั่นคง ชุมชนเข้มแข็งอย่างยั่งยืน ด้วยหลักปรัชญาของเศรษฐกิจพอเพียง</a:t>
            </a:r>
          </a:p>
        </p:txBody>
      </p:sp>
      <p:sp>
        <p:nvSpPr>
          <p:cNvPr id="30" name="กล่องข้อความ 8">
            <a:extLst>
              <a:ext uri="{FF2B5EF4-FFF2-40B4-BE49-F238E27FC236}">
                <a16:creationId xmlns:a16="http://schemas.microsoft.com/office/drawing/2014/main" id="{BF84CABE-5C70-4013-8958-0D4F9CD0D474}"/>
              </a:ext>
            </a:extLst>
          </p:cNvPr>
          <p:cNvSpPr txBox="1"/>
          <p:nvPr/>
        </p:nvSpPr>
        <p:spPr>
          <a:xfrm>
            <a:off x="7676272" y="32100"/>
            <a:ext cx="2493196" cy="5262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ct val="120000"/>
              </a:lnSpc>
            </a:pPr>
            <a:r>
              <a:rPr lang="en-US" sz="12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60 </a:t>
            </a:r>
            <a:r>
              <a:rPr lang="th-TH" sz="12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ปี กรมการพัฒนาชุมชน</a:t>
            </a:r>
          </a:p>
          <a:p>
            <a:pPr>
              <a:lnSpc>
                <a:spcPct val="120000"/>
              </a:lnSpc>
            </a:pPr>
            <a:r>
              <a:rPr lang="th-TH" sz="12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สร้างสรรค์ชุมชน สร้างคน สร้างชาติ</a:t>
            </a:r>
            <a:endParaRPr lang="en-US" sz="1200" b="1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hulabhorn Likit Text" panose="00000500000000000000" pitchFamily="50" charset="-34"/>
              <a:cs typeface="Chulabhorn Likit Text" panose="00000500000000000000" pitchFamily="50" charset="-34"/>
            </a:endParaRPr>
          </a:p>
        </p:txBody>
      </p:sp>
    </p:spTree>
    <p:extLst>
      <p:ext uri="{BB962C8B-B14F-4D97-AF65-F5344CB8AC3E}">
        <p14:creationId xmlns:p14="http://schemas.microsoft.com/office/powerpoint/2010/main" val="332797195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สี่เหลี่ยมผืนผ้า 6"/>
          <p:cNvSpPr/>
          <p:nvPr/>
        </p:nvSpPr>
        <p:spPr>
          <a:xfrm>
            <a:off x="4945063" y="2840567"/>
            <a:ext cx="1944688" cy="31750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76200" tIns="38100" rIns="76200" bIns="381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th-TH" sz="1500"/>
          </a:p>
        </p:txBody>
      </p:sp>
      <p:sp>
        <p:nvSpPr>
          <p:cNvPr id="3" name="AutoShape 4" descr="กองทุนพัฒนาบทบาทสตรีนครพนม - Posts | Facebook"/>
          <p:cNvSpPr>
            <a:spLocks noChangeAspect="1" noChangeArrowheads="1"/>
          </p:cNvSpPr>
          <p:nvPr/>
        </p:nvSpPr>
        <p:spPr bwMode="auto">
          <a:xfrm>
            <a:off x="1428750" y="-177271"/>
            <a:ext cx="254000" cy="254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76200" tIns="38100" rIns="76200" bIns="38100" numCol="1" anchor="t" anchorCtr="0" compatLnSpc="1">
            <a:prstTxWarp prst="textNoShape">
              <a:avLst/>
            </a:prstTxWarp>
          </a:bodyPr>
          <a:lstStyle/>
          <a:p>
            <a:endParaRPr lang="th-TH" sz="1500"/>
          </a:p>
        </p:txBody>
      </p:sp>
      <p:sp>
        <p:nvSpPr>
          <p:cNvPr id="4" name="AutoShape 6" descr="กองทุนพัฒนาบทบาทสตรีนครพนม - Posts | Facebook"/>
          <p:cNvSpPr>
            <a:spLocks noChangeAspect="1" noChangeArrowheads="1"/>
          </p:cNvSpPr>
          <p:nvPr/>
        </p:nvSpPr>
        <p:spPr bwMode="auto">
          <a:xfrm>
            <a:off x="1555750" y="-50271"/>
            <a:ext cx="254000" cy="254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76200" tIns="38100" rIns="76200" bIns="38100" numCol="1" anchor="t" anchorCtr="0" compatLnSpc="1">
            <a:prstTxWarp prst="textNoShape">
              <a:avLst/>
            </a:prstTxWarp>
          </a:bodyPr>
          <a:lstStyle/>
          <a:p>
            <a:endParaRPr lang="th-TH" sz="1500"/>
          </a:p>
        </p:txBody>
      </p:sp>
      <p:sp>
        <p:nvSpPr>
          <p:cNvPr id="5" name="AutoShape 8" descr="กองทุนพัฒนาบทบาทสตรีนครพนม - Posts | Facebook"/>
          <p:cNvSpPr>
            <a:spLocks noChangeAspect="1" noChangeArrowheads="1"/>
          </p:cNvSpPr>
          <p:nvPr/>
        </p:nvSpPr>
        <p:spPr bwMode="auto">
          <a:xfrm>
            <a:off x="1682750" y="76729"/>
            <a:ext cx="254000" cy="254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76200" tIns="38100" rIns="76200" bIns="38100" numCol="1" anchor="t" anchorCtr="0" compatLnSpc="1">
            <a:prstTxWarp prst="textNoShape">
              <a:avLst/>
            </a:prstTxWarp>
          </a:bodyPr>
          <a:lstStyle/>
          <a:p>
            <a:endParaRPr lang="th-TH" sz="1500"/>
          </a:p>
        </p:txBody>
      </p:sp>
      <p:sp>
        <p:nvSpPr>
          <p:cNvPr id="6" name="AutoShape 10" descr="กองทุนพัฒนาบทบาทสตรีนครพนม - Posts | Facebook"/>
          <p:cNvSpPr>
            <a:spLocks noChangeAspect="1" noChangeArrowheads="1"/>
          </p:cNvSpPr>
          <p:nvPr/>
        </p:nvSpPr>
        <p:spPr bwMode="auto">
          <a:xfrm>
            <a:off x="1809750" y="203729"/>
            <a:ext cx="254000" cy="254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76200" tIns="38100" rIns="76200" bIns="38100" numCol="1" anchor="t" anchorCtr="0" compatLnSpc="1">
            <a:prstTxWarp prst="textNoShape">
              <a:avLst/>
            </a:prstTxWarp>
          </a:bodyPr>
          <a:lstStyle/>
          <a:p>
            <a:endParaRPr lang="th-TH" sz="1500"/>
          </a:p>
        </p:txBody>
      </p:sp>
      <p:sp>
        <p:nvSpPr>
          <p:cNvPr id="8" name="AutoShape 2" descr="ดาวน์โหลดโลโก้กรมการพัฒนาชุมชน ปี 2562 - สำนักงานพัฒนาชุมชนจังหวัดร้อยเอ็ด"/>
          <p:cNvSpPr>
            <a:spLocks noChangeAspect="1" noChangeArrowheads="1"/>
          </p:cNvSpPr>
          <p:nvPr/>
        </p:nvSpPr>
        <p:spPr bwMode="auto">
          <a:xfrm>
            <a:off x="1936750" y="330729"/>
            <a:ext cx="254000" cy="254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76200" tIns="38100" rIns="76200" bIns="38100" numCol="1" anchor="t" anchorCtr="0" compatLnSpc="1">
            <a:prstTxWarp prst="textNoShape">
              <a:avLst/>
            </a:prstTxWarp>
          </a:bodyPr>
          <a:lstStyle/>
          <a:p>
            <a:endParaRPr lang="th-TH" sz="1500"/>
          </a:p>
        </p:txBody>
      </p:sp>
      <p:pic>
        <p:nvPicPr>
          <p:cNvPr id="2054" name="Picture 6" descr="โลโก้กรมการพัฒนาชุมชน (Version2560) - สำนักงานพัฒนาชุมชนจังหวัดหนองคาย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59753" y="-3503207"/>
            <a:ext cx="900000" cy="900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9" name="Rectangle 8"/>
          <p:cNvSpPr/>
          <p:nvPr/>
        </p:nvSpPr>
        <p:spPr>
          <a:xfrm>
            <a:off x="1555750" y="952839"/>
            <a:ext cx="7251650" cy="1010661"/>
          </a:xfrm>
          <a:prstGeom prst="rect">
            <a:avLst/>
          </a:prstGeom>
          <a:solidFill>
            <a:srgbClr val="E6CDB4"/>
          </a:solidFill>
        </p:spPr>
        <p:txBody>
          <a:bodyPr wrap="square">
            <a:spAutoFit/>
          </a:bodyPr>
          <a:lstStyle/>
          <a:p>
            <a:pPr algn="thaiDist">
              <a:lnSpc>
                <a:spcPct val="120000"/>
              </a:lnSpc>
              <a:spcBef>
                <a:spcPts val="500"/>
              </a:spcBef>
              <a:tabLst>
                <a:tab pos="225416" algn="l"/>
              </a:tabLst>
            </a:pPr>
            <a:r>
              <a:rPr lang="th-TH" sz="2000" b="1" dirty="0">
                <a:latin typeface="Chulabhorn Likit Text" panose="00000500000000000000" pitchFamily="50" charset="-34"/>
                <a:ea typeface="Calibri" panose="020F0502020204030204" pitchFamily="34" charset="0"/>
                <a:cs typeface="Chulabhorn Likit Text" panose="00000500000000000000" pitchFamily="50" charset="-34"/>
              </a:rPr>
              <a:t>ขอบเขตการตรวจสอบ </a:t>
            </a:r>
            <a:endParaRPr lang="en-US" sz="2000" dirty="0">
              <a:latin typeface="Chulabhorn Likit Text" panose="00000500000000000000" pitchFamily="50" charset="-34"/>
              <a:ea typeface="Calibri" panose="020F0502020204030204" pitchFamily="34" charset="0"/>
              <a:cs typeface="Chulabhorn Likit Text" panose="00000500000000000000" pitchFamily="50" charset="-34"/>
            </a:endParaRPr>
          </a:p>
          <a:p>
            <a:pPr indent="75139" algn="thaiDist">
              <a:lnSpc>
                <a:spcPct val="107000"/>
              </a:lnSpc>
            </a:pPr>
            <a:r>
              <a:rPr lang="th-TH" sz="1667" spc="-42" dirty="0">
                <a:latin typeface="Chulabhorn Likit Text" panose="00000500000000000000" pitchFamily="50" charset="-34"/>
                <a:ea typeface="Calibri" panose="020F0502020204030204" pitchFamily="34" charset="0"/>
                <a:cs typeface="Chulabhorn Likit Text" panose="00000500000000000000" pitchFamily="50" charset="-34"/>
              </a:rPr>
              <a:t>         </a:t>
            </a:r>
            <a:r>
              <a:rPr lang="th-TH" sz="1667" spc="-58" dirty="0">
                <a:latin typeface="Chulabhorn Likit Text" panose="00000500000000000000" pitchFamily="50" charset="-34"/>
                <a:ea typeface="Calibri" panose="020F0502020204030204" pitchFamily="34" charset="0"/>
                <a:cs typeface="Chulabhorn Likit Text" panose="00000500000000000000" pitchFamily="50" charset="-34"/>
              </a:rPr>
              <a:t>ตรวจสอบเอกสารหลักฐานการจ่ายเงินยืม การอนุมัติให้ยืมเงิน </a:t>
            </a:r>
            <a:r>
              <a:rPr lang="th-TH" sz="1667" spc="-58" dirty="0">
                <a:latin typeface="Chulabhorn Likit Text" panose="00000500000000000000" pitchFamily="50" charset="-34"/>
                <a:ea typeface="Cordia New" panose="020B0304020202020204" pitchFamily="34" charset="-34"/>
                <a:cs typeface="Chulabhorn Likit Text" panose="00000500000000000000" pitchFamily="50" charset="-34"/>
              </a:rPr>
              <a:t>การส่งใช้คืนเงินยืม</a:t>
            </a:r>
            <a:r>
              <a:rPr lang="th-TH" sz="1667" spc="-58" dirty="0">
                <a:latin typeface="Chulabhorn Likit Text" panose="00000500000000000000" pitchFamily="50" charset="-34"/>
                <a:ea typeface="Calibri" panose="020F0502020204030204" pitchFamily="34" charset="0"/>
                <a:cs typeface="Chulabhorn Likit Text" panose="00000500000000000000" pitchFamily="50" charset="-34"/>
              </a:rPr>
              <a:t> </a:t>
            </a:r>
            <a:r>
              <a:rPr lang="th-TH" sz="1667" spc="-25" dirty="0">
                <a:latin typeface="Chulabhorn Likit Text" panose="00000500000000000000" pitchFamily="50" charset="-34"/>
                <a:ea typeface="Calibri" panose="020F0502020204030204" pitchFamily="34" charset="0"/>
                <a:cs typeface="Chulabhorn Likit Text" panose="00000500000000000000" pitchFamily="50" charset="-34"/>
              </a:rPr>
              <a:t>ปีงบประมาณ พ.ศ. 2565 - 2566 (ตุลาคม 2564 -</a:t>
            </a:r>
            <a:r>
              <a:rPr lang="th-TH" sz="1667" dirty="0">
                <a:latin typeface="Chulabhorn Likit Text" panose="00000500000000000000" pitchFamily="50" charset="-34"/>
                <a:ea typeface="Calibri" panose="020F0502020204030204" pitchFamily="34" charset="0"/>
                <a:cs typeface="Chulabhorn Likit Text" panose="00000500000000000000" pitchFamily="50" charset="-34"/>
              </a:rPr>
              <a:t> ธันวาคม 2565)  </a:t>
            </a:r>
            <a:endParaRPr lang="en-US" sz="1667" dirty="0">
              <a:latin typeface="Chulabhorn Likit Text" panose="00000500000000000000" pitchFamily="50" charset="-34"/>
              <a:ea typeface="Calibri" panose="020F0502020204030204" pitchFamily="34" charset="0"/>
              <a:cs typeface="Chulabhorn Likit Text" panose="00000500000000000000" pitchFamily="50" charset="-34"/>
            </a:endParaRPr>
          </a:p>
        </p:txBody>
      </p:sp>
      <p:sp>
        <p:nvSpPr>
          <p:cNvPr id="10" name="Rectangle 9"/>
          <p:cNvSpPr/>
          <p:nvPr/>
        </p:nvSpPr>
        <p:spPr>
          <a:xfrm>
            <a:off x="1555750" y="2143359"/>
            <a:ext cx="7251650" cy="2862322"/>
          </a:xfrm>
          <a:prstGeom prst="rect">
            <a:avLst/>
          </a:prstGeom>
          <a:solidFill>
            <a:srgbClr val="FFFFF3"/>
          </a:solidFill>
        </p:spPr>
        <p:txBody>
          <a:bodyPr wrap="square">
            <a:spAutoFit/>
          </a:bodyPr>
          <a:lstStyle/>
          <a:p>
            <a:pPr algn="thaiDist">
              <a:lnSpc>
                <a:spcPct val="120000"/>
              </a:lnSpc>
              <a:spcBef>
                <a:spcPts val="500"/>
              </a:spcBef>
            </a:pPr>
            <a:r>
              <a:rPr lang="th-TH" sz="1500" b="1" dirty="0">
                <a:latin typeface="Chulabhorn Likit Text" panose="00000500000000000000" pitchFamily="50" charset="-34"/>
                <a:ea typeface="Calibri" panose="020F0502020204030204" pitchFamily="34" charset="0"/>
                <a:cs typeface="Chulabhorn Likit Text" panose="00000500000000000000" pitchFamily="50" charset="-34"/>
              </a:rPr>
              <a:t>วิธีการตรวจสอบ</a:t>
            </a:r>
            <a:endParaRPr lang="en-US" sz="1500" dirty="0">
              <a:latin typeface="Chulabhorn Likit Text" panose="00000500000000000000" pitchFamily="50" charset="-34"/>
              <a:ea typeface="Calibri" panose="020F0502020204030204" pitchFamily="34" charset="0"/>
              <a:cs typeface="Chulabhorn Likit Text" panose="00000500000000000000" pitchFamily="50" charset="-34"/>
            </a:endParaRPr>
          </a:p>
          <a:p>
            <a:pPr algn="thaiDist">
              <a:lnSpc>
                <a:spcPct val="120000"/>
              </a:lnSpc>
              <a:tabLst>
                <a:tab pos="375164" algn="l"/>
                <a:tab pos="675190" algn="l"/>
                <a:tab pos="750328" algn="l"/>
                <a:tab pos="1047708" algn="l"/>
              </a:tabLst>
            </a:pPr>
            <a:r>
              <a:rPr lang="th-TH" sz="1500" dirty="0">
                <a:latin typeface="Chulabhorn Likit Text" panose="00000500000000000000" pitchFamily="50" charset="-34"/>
                <a:ea typeface="Calibri" panose="020F0502020204030204" pitchFamily="34" charset="0"/>
                <a:cs typeface="Chulabhorn Likit Text" panose="00000500000000000000" pitchFamily="50" charset="-34"/>
              </a:rPr>
              <a:t>1. ตรวจสอบ</a:t>
            </a:r>
            <a:r>
              <a:rPr lang="th-TH" sz="1500" spc="-42" dirty="0">
                <a:latin typeface="Chulabhorn Likit Text" panose="00000500000000000000" pitchFamily="50" charset="-34"/>
                <a:ea typeface="Calibri" panose="020F0502020204030204" pitchFamily="34" charset="0"/>
                <a:cs typeface="Chulabhorn Likit Text" panose="00000500000000000000" pitchFamily="50" charset="-34"/>
              </a:rPr>
              <a:t>เอกสารหลักฐานการจ่ายเงินยืม ได้แก่ สัญญายืมเงิน การอนุมัติให้ยืมเงิน  </a:t>
            </a:r>
            <a:r>
              <a:rPr lang="th-TH" sz="1500" spc="-42" dirty="0">
                <a:latin typeface="Chulabhorn Likit Text" panose="00000500000000000000" pitchFamily="50" charset="-34"/>
                <a:ea typeface="Cordia New" panose="020B0304020202020204" pitchFamily="34" charset="-34"/>
                <a:cs typeface="Chulabhorn Likit Text" panose="00000500000000000000" pitchFamily="50" charset="-34"/>
              </a:rPr>
              <a:t>การส่งใช้เงินยืม </a:t>
            </a:r>
            <a:r>
              <a:rPr lang="th-TH" sz="1500" dirty="0">
                <a:latin typeface="Chulabhorn Likit Text" panose="00000500000000000000" pitchFamily="50" charset="-34"/>
                <a:ea typeface="Times New Roman" panose="02020603050405020304" pitchFamily="18" charset="0"/>
                <a:cs typeface="Chulabhorn Likit Text" panose="00000500000000000000" pitchFamily="50" charset="-34"/>
              </a:rPr>
              <a:t>ว่าเอกสารใบสำคัญ/หลักฐานประกอบในขั้นตอนต่าง ๆ ถูกต้องครบถ้วน และมีการปฏิบัติตามระเบียบฯ</a:t>
            </a:r>
            <a:endParaRPr lang="en-US" sz="1500" dirty="0">
              <a:latin typeface="Chulabhorn Likit Text" panose="00000500000000000000" pitchFamily="50" charset="-34"/>
              <a:ea typeface="Calibri" panose="020F0502020204030204" pitchFamily="34" charset="0"/>
              <a:cs typeface="Chulabhorn Likit Text" panose="00000500000000000000" pitchFamily="50" charset="-34"/>
            </a:endParaRPr>
          </a:p>
          <a:p>
            <a:pPr algn="thaiDist">
              <a:lnSpc>
                <a:spcPct val="120000"/>
              </a:lnSpc>
              <a:tabLst>
                <a:tab pos="375164" algn="l"/>
                <a:tab pos="675190" algn="l"/>
                <a:tab pos="750328" algn="l"/>
                <a:tab pos="1047708" algn="l"/>
              </a:tabLst>
            </a:pPr>
            <a:endParaRPr lang="th-TH" sz="1500" dirty="0">
              <a:latin typeface="Chulabhorn Likit Text" panose="00000500000000000000" pitchFamily="50" charset="-34"/>
              <a:ea typeface="Calibri" panose="020F0502020204030204" pitchFamily="34" charset="0"/>
              <a:cs typeface="Chulabhorn Likit Text" panose="00000500000000000000" pitchFamily="50" charset="-34"/>
            </a:endParaRPr>
          </a:p>
          <a:p>
            <a:pPr algn="thaiDist">
              <a:lnSpc>
                <a:spcPct val="120000"/>
              </a:lnSpc>
              <a:tabLst>
                <a:tab pos="375164" algn="l"/>
                <a:tab pos="675190" algn="l"/>
                <a:tab pos="750328" algn="l"/>
                <a:tab pos="1047708" algn="l"/>
              </a:tabLst>
            </a:pPr>
            <a:r>
              <a:rPr lang="th-TH" sz="1500" dirty="0">
                <a:latin typeface="Chulabhorn Likit Text" panose="00000500000000000000" pitchFamily="50" charset="-34"/>
                <a:ea typeface="Calibri" panose="020F0502020204030204" pitchFamily="34" charset="0"/>
                <a:cs typeface="Chulabhorn Likit Text" panose="00000500000000000000" pitchFamily="50" charset="-34"/>
              </a:rPr>
              <a:t>2. </a:t>
            </a:r>
            <a:r>
              <a:rPr lang="th-TH" sz="1500" dirty="0">
                <a:latin typeface="Chulabhorn Likit Text" panose="00000500000000000000" pitchFamily="50" charset="-34"/>
                <a:ea typeface="Times New Roman" panose="02020603050405020304" pitchFamily="18" charset="0"/>
                <a:cs typeface="Chulabhorn Likit Text" panose="00000500000000000000" pitchFamily="50" charset="-34"/>
              </a:rPr>
              <a:t>สอบทานระบบการควบคุมภายใน ของการมอบอำนาจ </a:t>
            </a:r>
            <a:r>
              <a:rPr lang="th-TH" sz="1500" dirty="0">
                <a:latin typeface="Chulabhorn Likit Text" panose="00000500000000000000" pitchFamily="50" charset="-34"/>
                <a:ea typeface="Cordia New" panose="020B0304020202020204" pitchFamily="34" charset="-34"/>
                <a:cs typeface="Chulabhorn Likit Text" panose="00000500000000000000" pitchFamily="50" charset="-34"/>
              </a:rPr>
              <a:t>การอนุมัติเงินยืม การรับชำระ</a:t>
            </a:r>
            <a:r>
              <a:rPr lang="th-TH" sz="1500" dirty="0" smtClean="0">
                <a:latin typeface="Chulabhorn Likit Text" panose="00000500000000000000" pitchFamily="50" charset="-34"/>
                <a:ea typeface="Cordia New" panose="020B0304020202020204" pitchFamily="34" charset="-34"/>
                <a:cs typeface="Chulabhorn Likit Text" panose="00000500000000000000" pitchFamily="50" charset="-34"/>
              </a:rPr>
              <a:t>คืน</a:t>
            </a:r>
            <a:br>
              <a:rPr lang="th-TH" sz="1500" dirty="0" smtClean="0">
                <a:latin typeface="Chulabhorn Likit Text" panose="00000500000000000000" pitchFamily="50" charset="-34"/>
                <a:ea typeface="Cordia New" panose="020B0304020202020204" pitchFamily="34" charset="-34"/>
                <a:cs typeface="Chulabhorn Likit Text" panose="00000500000000000000" pitchFamily="50" charset="-34"/>
              </a:rPr>
            </a:br>
            <a:r>
              <a:rPr lang="th-TH" sz="1500" dirty="0" smtClean="0">
                <a:latin typeface="Chulabhorn Likit Text" panose="00000500000000000000" pitchFamily="50" charset="-34"/>
                <a:ea typeface="Cordia New" panose="020B0304020202020204" pitchFamily="34" charset="-34"/>
                <a:cs typeface="Chulabhorn Likit Text" panose="00000500000000000000" pitchFamily="50" charset="-34"/>
              </a:rPr>
              <a:t>เงิน</a:t>
            </a:r>
            <a:r>
              <a:rPr lang="th-TH" sz="1500" dirty="0">
                <a:latin typeface="Chulabhorn Likit Text" panose="00000500000000000000" pitchFamily="50" charset="-34"/>
                <a:ea typeface="Cordia New" panose="020B0304020202020204" pitchFamily="34" charset="-34"/>
                <a:cs typeface="Chulabhorn Likit Text" panose="00000500000000000000" pitchFamily="50" charset="-34"/>
              </a:rPr>
              <a:t>ยืม และการติดตามการชำระคืนเงินยืม รวมถึงการจัดเก็บเอกสาร หลักฐาน</a:t>
            </a:r>
            <a:r>
              <a:rPr lang="th-TH" sz="1500" dirty="0">
                <a:latin typeface="Chulabhorn Likit Text" panose="00000500000000000000" pitchFamily="50" charset="-34"/>
                <a:ea typeface="Calibri" panose="020F0502020204030204" pitchFamily="34" charset="0"/>
                <a:cs typeface="Chulabhorn Likit Text" panose="00000500000000000000" pitchFamily="50" charset="-34"/>
              </a:rPr>
              <a:t> ว่ามีความเพียงพอเหมาะสม และมีการปฏิบัติตามมาตรการ หรือแนวทางที่กำหนด</a:t>
            </a:r>
          </a:p>
          <a:p>
            <a:pPr algn="thaiDist">
              <a:lnSpc>
                <a:spcPct val="120000"/>
              </a:lnSpc>
              <a:tabLst>
                <a:tab pos="375164" algn="l"/>
                <a:tab pos="675190" algn="l"/>
                <a:tab pos="750328" algn="l"/>
                <a:tab pos="1047708" algn="l"/>
              </a:tabLst>
            </a:pPr>
            <a:endParaRPr lang="en-US" sz="1500" dirty="0">
              <a:latin typeface="Chulabhorn Likit Text" panose="00000500000000000000" pitchFamily="50" charset="-34"/>
              <a:ea typeface="Calibri" panose="020F0502020204030204" pitchFamily="34" charset="0"/>
              <a:cs typeface="Chulabhorn Likit Text" panose="00000500000000000000" pitchFamily="50" charset="-34"/>
            </a:endParaRPr>
          </a:p>
          <a:p>
            <a:pPr>
              <a:lnSpc>
                <a:spcPct val="120000"/>
              </a:lnSpc>
            </a:pPr>
            <a:r>
              <a:rPr lang="th-TH" sz="1500" dirty="0">
                <a:latin typeface="Chulabhorn Likit Text" panose="00000500000000000000" pitchFamily="50" charset="-34"/>
                <a:ea typeface="Calibri" panose="020F0502020204030204" pitchFamily="34" charset="0"/>
                <a:cs typeface="Chulabhorn Likit Text" panose="00000500000000000000" pitchFamily="50" charset="-34"/>
              </a:rPr>
              <a:t>3. </a:t>
            </a:r>
            <a:r>
              <a:rPr lang="th-TH" sz="1500" spc="-17" dirty="0">
                <a:latin typeface="Chulabhorn Likit Text" panose="00000500000000000000" pitchFamily="50" charset="-34"/>
                <a:ea typeface="Times New Roman" panose="02020603050405020304" pitchFamily="18" charset="0"/>
                <a:cs typeface="Chulabhorn Likit Text" panose="00000500000000000000" pitchFamily="50" charset="-34"/>
              </a:rPr>
              <a:t>สอบถามเจ้าหน้าที่ผู้เกี่ยวข้อง</a:t>
            </a:r>
            <a:endParaRPr lang="th-TH" sz="1500" dirty="0">
              <a:latin typeface="Chulabhorn Likit Text" panose="00000500000000000000" pitchFamily="50" charset="-34"/>
              <a:cs typeface="Chulabhorn Likit Text" panose="00000500000000000000" pitchFamily="50" charset="-34"/>
            </a:endParaRPr>
          </a:p>
        </p:txBody>
      </p:sp>
      <p:grpSp>
        <p:nvGrpSpPr>
          <p:cNvPr id="11" name="Group 10"/>
          <p:cNvGrpSpPr/>
          <p:nvPr/>
        </p:nvGrpSpPr>
        <p:grpSpPr>
          <a:xfrm>
            <a:off x="-23581" y="-271597"/>
            <a:ext cx="10193050" cy="1541268"/>
            <a:chOff x="-23581" y="-271597"/>
            <a:chExt cx="10193050" cy="1541268"/>
          </a:xfrm>
        </p:grpSpPr>
        <p:grpSp>
          <p:nvGrpSpPr>
            <p:cNvPr id="12" name="กลุ่ม 52">
              <a:extLst>
                <a:ext uri="{FF2B5EF4-FFF2-40B4-BE49-F238E27FC236}">
                  <a16:creationId xmlns:a16="http://schemas.microsoft.com/office/drawing/2014/main" id="{84E5CB32-C22A-40FB-BE79-3F261B775F5E}"/>
                </a:ext>
              </a:extLst>
            </p:cNvPr>
            <p:cNvGrpSpPr/>
            <p:nvPr/>
          </p:nvGrpSpPr>
          <p:grpSpPr>
            <a:xfrm>
              <a:off x="-23581" y="299"/>
              <a:ext cx="10193050" cy="674950"/>
              <a:chOff x="-29746" y="-164554"/>
              <a:chExt cx="9173747" cy="607455"/>
            </a:xfrm>
          </p:grpSpPr>
          <p:sp>
            <p:nvSpPr>
              <p:cNvPr id="16" name="สี่เหลี่ยมผืนผ้า: มุมมน 48">
                <a:extLst>
                  <a:ext uri="{FF2B5EF4-FFF2-40B4-BE49-F238E27FC236}">
                    <a16:creationId xmlns:a16="http://schemas.microsoft.com/office/drawing/2014/main" id="{DCE62B95-9C16-4E87-82CC-AF99B1F01983}"/>
                  </a:ext>
                </a:extLst>
              </p:cNvPr>
              <p:cNvSpPr/>
              <p:nvPr/>
            </p:nvSpPr>
            <p:spPr>
              <a:xfrm>
                <a:off x="5692012" y="65211"/>
                <a:ext cx="3441748" cy="377690"/>
              </a:xfrm>
              <a:prstGeom prst="roundRect">
                <a:avLst/>
              </a:prstGeom>
              <a:gradFill flip="none" rotWithShape="1">
                <a:gsLst>
                  <a:gs pos="0">
                    <a:srgbClr val="8E7300"/>
                  </a:gs>
                  <a:gs pos="51000">
                    <a:srgbClr val="FFFFFF"/>
                  </a:gs>
                  <a:gs pos="76000">
                    <a:srgbClr val="BC9800"/>
                  </a:gs>
                  <a:gs pos="24000">
                    <a:srgbClr val="BC9800"/>
                  </a:gs>
                  <a:gs pos="100000">
                    <a:srgbClr val="9A7D00"/>
                  </a:gs>
                </a:gsLst>
                <a:lin ang="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2000"/>
              </a:p>
            </p:txBody>
          </p:sp>
          <p:sp>
            <p:nvSpPr>
              <p:cNvPr id="17" name="สี่เหลี่ยมผืนผ้า 47">
                <a:extLst>
                  <a:ext uri="{FF2B5EF4-FFF2-40B4-BE49-F238E27FC236}">
                    <a16:creationId xmlns:a16="http://schemas.microsoft.com/office/drawing/2014/main" id="{667204FE-3C1C-4980-AD32-890094B05AFC}"/>
                  </a:ext>
                </a:extLst>
              </p:cNvPr>
              <p:cNvSpPr/>
              <p:nvPr/>
            </p:nvSpPr>
            <p:spPr>
              <a:xfrm>
                <a:off x="-29746" y="-164554"/>
                <a:ext cx="9173747" cy="517884"/>
              </a:xfrm>
              <a:prstGeom prst="rect">
                <a:avLst/>
              </a:prstGeom>
              <a:gradFill flip="none" rotWithShape="1">
                <a:gsLst>
                  <a:gs pos="0">
                    <a:srgbClr val="8E7300"/>
                  </a:gs>
                  <a:gs pos="51000">
                    <a:srgbClr val="FFFFFF"/>
                  </a:gs>
                  <a:gs pos="76000">
                    <a:srgbClr val="BC9800"/>
                  </a:gs>
                  <a:gs pos="24000">
                    <a:srgbClr val="BC9800"/>
                  </a:gs>
                  <a:gs pos="100000">
                    <a:srgbClr val="9A7D00"/>
                  </a:gs>
                </a:gsLst>
                <a:lin ang="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2000"/>
              </a:p>
            </p:txBody>
          </p:sp>
          <p:sp>
            <p:nvSpPr>
              <p:cNvPr id="18" name="แผนผังลำดับงาน: ป้อนข้อมูลด้วยตนเอง 4">
                <a:extLst>
                  <a:ext uri="{FF2B5EF4-FFF2-40B4-BE49-F238E27FC236}">
                    <a16:creationId xmlns:a16="http://schemas.microsoft.com/office/drawing/2014/main" id="{CDB1064D-F2C9-4D02-9722-A4463B75D08B}"/>
                  </a:ext>
                </a:extLst>
              </p:cNvPr>
              <p:cNvSpPr/>
              <p:nvPr/>
            </p:nvSpPr>
            <p:spPr>
              <a:xfrm>
                <a:off x="5883027" y="51469"/>
                <a:ext cx="3260973" cy="301861"/>
              </a:xfrm>
              <a:prstGeom prst="flowChartAlternateProcess">
                <a:avLst/>
              </a:prstGeom>
              <a:solidFill>
                <a:srgbClr val="00206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2000" dirty="0"/>
              </a:p>
            </p:txBody>
          </p:sp>
          <p:sp>
            <p:nvSpPr>
              <p:cNvPr id="19" name="สี่เหลี่ยมผืนผ้า 3">
                <a:extLst>
                  <a:ext uri="{FF2B5EF4-FFF2-40B4-BE49-F238E27FC236}">
                    <a16:creationId xmlns:a16="http://schemas.microsoft.com/office/drawing/2014/main" id="{8493D4F4-6FD8-4552-904E-DB7274115DA0}"/>
                  </a:ext>
                </a:extLst>
              </p:cNvPr>
              <p:cNvSpPr/>
              <p:nvPr/>
            </p:nvSpPr>
            <p:spPr>
              <a:xfrm>
                <a:off x="-29746" y="-164554"/>
                <a:ext cx="9173747" cy="432048"/>
              </a:xfrm>
              <a:prstGeom prst="rect">
                <a:avLst/>
              </a:prstGeom>
              <a:solidFill>
                <a:srgbClr val="00206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2000"/>
              </a:p>
            </p:txBody>
          </p:sp>
        </p:grpSp>
        <p:grpSp>
          <p:nvGrpSpPr>
            <p:cNvPr id="13" name="กลุ่ม 9">
              <a:extLst>
                <a:ext uri="{FF2B5EF4-FFF2-40B4-BE49-F238E27FC236}">
                  <a16:creationId xmlns:a16="http://schemas.microsoft.com/office/drawing/2014/main" id="{D2312BD0-5401-4FDB-9FF3-B1382B3C9639}"/>
                </a:ext>
              </a:extLst>
            </p:cNvPr>
            <p:cNvGrpSpPr/>
            <p:nvPr/>
          </p:nvGrpSpPr>
          <p:grpSpPr>
            <a:xfrm>
              <a:off x="5792566" y="-271597"/>
              <a:ext cx="1899096" cy="1541268"/>
              <a:chOff x="5491686" y="-481268"/>
              <a:chExt cx="1709187" cy="1387141"/>
            </a:xfrm>
          </p:grpSpPr>
          <p:sp>
            <p:nvSpPr>
              <p:cNvPr id="14" name="วงรี 13">
                <a:extLst>
                  <a:ext uri="{FF2B5EF4-FFF2-40B4-BE49-F238E27FC236}">
                    <a16:creationId xmlns:a16="http://schemas.microsoft.com/office/drawing/2014/main" id="{722B5707-C41F-4885-825E-D2676CEE49E1}"/>
                  </a:ext>
                </a:extLst>
              </p:cNvPr>
              <p:cNvSpPr/>
              <p:nvPr/>
            </p:nvSpPr>
            <p:spPr>
              <a:xfrm>
                <a:off x="5491686" y="-481268"/>
                <a:ext cx="1709187" cy="1387141"/>
              </a:xfrm>
              <a:prstGeom prst="ellipse">
                <a:avLst/>
              </a:prstGeom>
              <a:solidFill>
                <a:srgbClr val="FBF7F1"/>
              </a:solidFill>
              <a:ln>
                <a:noFill/>
              </a:ln>
              <a:effectLst>
                <a:softEdge rad="31750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2000"/>
              </a:p>
            </p:txBody>
          </p:sp>
          <p:pic>
            <p:nvPicPr>
              <p:cNvPr id="15" name="รูปภาพ 65">
                <a:extLst>
                  <a:ext uri="{FF2B5EF4-FFF2-40B4-BE49-F238E27FC236}">
                    <a16:creationId xmlns:a16="http://schemas.microsoft.com/office/drawing/2014/main" id="{EF9B53AA-6A14-4E04-B937-D6234A306BD7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r="65168" b="30186"/>
              <a:stretch/>
            </p:blipFill>
            <p:spPr>
              <a:xfrm>
                <a:off x="5978910" y="-202056"/>
                <a:ext cx="857563" cy="565764"/>
              </a:xfrm>
              <a:custGeom>
                <a:avLst/>
                <a:gdLst>
                  <a:gd name="connsiteX0" fmla="*/ 0 w 1500565"/>
                  <a:gd name="connsiteY0" fmla="*/ 0 h 990006"/>
                  <a:gd name="connsiteX1" fmla="*/ 1500565 w 1500565"/>
                  <a:gd name="connsiteY1" fmla="*/ 0 h 990006"/>
                  <a:gd name="connsiteX2" fmla="*/ 1500565 w 1500565"/>
                  <a:gd name="connsiteY2" fmla="*/ 699241 h 990006"/>
                  <a:gd name="connsiteX3" fmla="*/ 1454656 w 1500565"/>
                  <a:gd name="connsiteY3" fmla="*/ 699241 h 990006"/>
                  <a:gd name="connsiteX4" fmla="*/ 1454656 w 1500565"/>
                  <a:gd name="connsiteY4" fmla="*/ 958222 h 990006"/>
                  <a:gd name="connsiteX5" fmla="*/ 1500565 w 1500565"/>
                  <a:gd name="connsiteY5" fmla="*/ 958222 h 990006"/>
                  <a:gd name="connsiteX6" fmla="*/ 1500565 w 1500565"/>
                  <a:gd name="connsiteY6" fmla="*/ 990006 h 990006"/>
                  <a:gd name="connsiteX7" fmla="*/ 0 w 1500565"/>
                  <a:gd name="connsiteY7" fmla="*/ 990006 h 9900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00565" h="990006">
                    <a:moveTo>
                      <a:pt x="0" y="0"/>
                    </a:moveTo>
                    <a:lnTo>
                      <a:pt x="1500565" y="0"/>
                    </a:lnTo>
                    <a:lnTo>
                      <a:pt x="1500565" y="699241"/>
                    </a:lnTo>
                    <a:lnTo>
                      <a:pt x="1454656" y="699241"/>
                    </a:lnTo>
                    <a:lnTo>
                      <a:pt x="1454656" y="958222"/>
                    </a:lnTo>
                    <a:lnTo>
                      <a:pt x="1500565" y="958222"/>
                    </a:lnTo>
                    <a:lnTo>
                      <a:pt x="1500565" y="990006"/>
                    </a:lnTo>
                    <a:lnTo>
                      <a:pt x="0" y="990006"/>
                    </a:lnTo>
                    <a:close/>
                  </a:path>
                </a:pathLst>
              </a:custGeom>
            </p:spPr>
          </p:pic>
        </p:grpSp>
      </p:grpSp>
      <p:grpSp>
        <p:nvGrpSpPr>
          <p:cNvPr id="20" name="Group 19"/>
          <p:cNvGrpSpPr/>
          <p:nvPr/>
        </p:nvGrpSpPr>
        <p:grpSpPr>
          <a:xfrm>
            <a:off x="-23583" y="5154909"/>
            <a:ext cx="10183585" cy="694389"/>
            <a:chOff x="-23583" y="5134125"/>
            <a:chExt cx="10183585" cy="715174"/>
          </a:xfrm>
        </p:grpSpPr>
        <p:grpSp>
          <p:nvGrpSpPr>
            <p:cNvPr id="21" name="กลุ่ม 1">
              <a:extLst>
                <a:ext uri="{FF2B5EF4-FFF2-40B4-BE49-F238E27FC236}">
                  <a16:creationId xmlns:a16="http://schemas.microsoft.com/office/drawing/2014/main" id="{58DAA6D8-19A9-434E-BD10-9F227ECAADEE}"/>
                </a:ext>
              </a:extLst>
            </p:cNvPr>
            <p:cNvGrpSpPr/>
            <p:nvPr/>
          </p:nvGrpSpPr>
          <p:grpSpPr>
            <a:xfrm>
              <a:off x="-23583" y="5274993"/>
              <a:ext cx="10183585" cy="470079"/>
              <a:chOff x="-21226" y="4621292"/>
              <a:chExt cx="9165227" cy="561020"/>
            </a:xfrm>
          </p:grpSpPr>
          <p:grpSp>
            <p:nvGrpSpPr>
              <p:cNvPr id="28" name="กลุ่ม 7">
                <a:extLst>
                  <a:ext uri="{FF2B5EF4-FFF2-40B4-BE49-F238E27FC236}">
                    <a16:creationId xmlns:a16="http://schemas.microsoft.com/office/drawing/2014/main" id="{30C28730-7CDF-4231-A774-6A7122EB4AEA}"/>
                  </a:ext>
                </a:extLst>
              </p:cNvPr>
              <p:cNvGrpSpPr/>
              <p:nvPr/>
            </p:nvGrpSpPr>
            <p:grpSpPr>
              <a:xfrm>
                <a:off x="-21226" y="4635401"/>
                <a:ext cx="5133813" cy="546911"/>
                <a:chOff x="-45702" y="6428830"/>
                <a:chExt cx="7109733" cy="450425"/>
              </a:xfrm>
            </p:grpSpPr>
            <p:sp>
              <p:nvSpPr>
                <p:cNvPr id="32" name="รูปแบบอิสระ: รูปร่าง 55">
                  <a:extLst>
                    <a:ext uri="{FF2B5EF4-FFF2-40B4-BE49-F238E27FC236}">
                      <a16:creationId xmlns:a16="http://schemas.microsoft.com/office/drawing/2014/main" id="{447532BC-F1AF-418B-B954-69A21822D4D1}"/>
                    </a:ext>
                  </a:extLst>
                </p:cNvPr>
                <p:cNvSpPr/>
                <p:nvPr/>
              </p:nvSpPr>
              <p:spPr>
                <a:xfrm>
                  <a:off x="-16309" y="6508953"/>
                  <a:ext cx="6875685" cy="339767"/>
                </a:xfrm>
                <a:custGeom>
                  <a:avLst/>
                  <a:gdLst>
                    <a:gd name="connsiteX0" fmla="*/ 0 w 6028447"/>
                    <a:gd name="connsiteY0" fmla="*/ 0 h 339767"/>
                    <a:gd name="connsiteX1" fmla="*/ 6028447 w 6028447"/>
                    <a:gd name="connsiteY1" fmla="*/ 0 h 339767"/>
                    <a:gd name="connsiteX2" fmla="*/ 5679852 w 6028447"/>
                    <a:gd name="connsiteY2" fmla="*/ 339767 h 339767"/>
                    <a:gd name="connsiteX3" fmla="*/ 0 w 6028447"/>
                    <a:gd name="connsiteY3" fmla="*/ 339767 h 339767"/>
                    <a:gd name="connsiteX4" fmla="*/ 0 w 6028447"/>
                    <a:gd name="connsiteY4" fmla="*/ 0 h 3397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028447" h="339767">
                      <a:moveTo>
                        <a:pt x="0" y="0"/>
                      </a:moveTo>
                      <a:lnTo>
                        <a:pt x="6028447" y="0"/>
                      </a:lnTo>
                      <a:lnTo>
                        <a:pt x="5679852" y="339767"/>
                      </a:lnTo>
                      <a:lnTo>
                        <a:pt x="0" y="33976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th-TH" sz="2000" dirty="0"/>
                </a:p>
              </p:txBody>
            </p:sp>
            <p:sp>
              <p:nvSpPr>
                <p:cNvPr id="33" name="รูปแบบอิสระ: รูปร่าง 50">
                  <a:extLst>
                    <a:ext uri="{FF2B5EF4-FFF2-40B4-BE49-F238E27FC236}">
                      <a16:creationId xmlns:a16="http://schemas.microsoft.com/office/drawing/2014/main" id="{72AD55B9-27A4-40A2-86AD-A09FD1FBB379}"/>
                    </a:ext>
                  </a:extLst>
                </p:cNvPr>
                <p:cNvSpPr/>
                <p:nvPr/>
              </p:nvSpPr>
              <p:spPr>
                <a:xfrm>
                  <a:off x="-45702" y="6433550"/>
                  <a:ext cx="7025615" cy="426691"/>
                </a:xfrm>
                <a:custGeom>
                  <a:avLst/>
                  <a:gdLst>
                    <a:gd name="connsiteX0" fmla="*/ 0 w 6123140"/>
                    <a:gd name="connsiteY0" fmla="*/ 0 h 426691"/>
                    <a:gd name="connsiteX1" fmla="*/ 6123140 w 6123140"/>
                    <a:gd name="connsiteY1" fmla="*/ 0 h 426691"/>
                    <a:gd name="connsiteX2" fmla="*/ 6008569 w 6123140"/>
                    <a:gd name="connsiteY2" fmla="*/ 111669 h 426691"/>
                    <a:gd name="connsiteX3" fmla="*/ 5685361 w 6123140"/>
                    <a:gd name="connsiteY3" fmla="*/ 426691 h 426691"/>
                    <a:gd name="connsiteX4" fmla="*/ 5679852 w 6123140"/>
                    <a:gd name="connsiteY4" fmla="*/ 426691 h 426691"/>
                    <a:gd name="connsiteX5" fmla="*/ 6028447 w 6123140"/>
                    <a:gd name="connsiteY5" fmla="*/ 86924 h 426691"/>
                    <a:gd name="connsiteX6" fmla="*/ 0 w 6123140"/>
                    <a:gd name="connsiteY6" fmla="*/ 86924 h 426691"/>
                    <a:gd name="connsiteX7" fmla="*/ 0 w 6123140"/>
                    <a:gd name="connsiteY7" fmla="*/ 0 h 4266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123140" h="426691">
                      <a:moveTo>
                        <a:pt x="0" y="0"/>
                      </a:moveTo>
                      <a:lnTo>
                        <a:pt x="6123140" y="0"/>
                      </a:lnTo>
                      <a:lnTo>
                        <a:pt x="6008569" y="111669"/>
                      </a:lnTo>
                      <a:lnTo>
                        <a:pt x="5685361" y="426691"/>
                      </a:lnTo>
                      <a:lnTo>
                        <a:pt x="5679852" y="426691"/>
                      </a:lnTo>
                      <a:lnTo>
                        <a:pt x="6028447" y="86924"/>
                      </a:lnTo>
                      <a:lnTo>
                        <a:pt x="0" y="8692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>
                  <a:gsLst>
                    <a:gs pos="0">
                      <a:srgbClr val="FBE4AE"/>
                    </a:gs>
                    <a:gs pos="13000">
                      <a:srgbClr val="BD922A"/>
                    </a:gs>
                    <a:gs pos="21001">
                      <a:srgbClr val="BD922A"/>
                    </a:gs>
                    <a:gs pos="63000">
                      <a:srgbClr val="FBE4AE"/>
                    </a:gs>
                    <a:gs pos="67000">
                      <a:srgbClr val="BD922A"/>
                    </a:gs>
                    <a:gs pos="69000">
                      <a:srgbClr val="835E17"/>
                    </a:gs>
                    <a:gs pos="82001">
                      <a:srgbClr val="A28949"/>
                    </a:gs>
                    <a:gs pos="100000">
                      <a:srgbClr val="FAE3B7"/>
                    </a:gs>
                  </a:gsLst>
                  <a:lin ang="0" scaled="1"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th-TH" sz="2000" dirty="0"/>
                </a:p>
              </p:txBody>
            </p:sp>
            <p:sp>
              <p:nvSpPr>
                <p:cNvPr id="34" name="รูปแบบอิสระ: รูปร่าง 49">
                  <a:extLst>
                    <a:ext uri="{FF2B5EF4-FFF2-40B4-BE49-F238E27FC236}">
                      <a16:creationId xmlns:a16="http://schemas.microsoft.com/office/drawing/2014/main" id="{0CC04605-512B-40BA-BB6C-C4CA6329F254}"/>
                    </a:ext>
                  </a:extLst>
                </p:cNvPr>
                <p:cNvSpPr/>
                <p:nvPr/>
              </p:nvSpPr>
              <p:spPr>
                <a:xfrm rot="380166">
                  <a:off x="6515308" y="6428830"/>
                  <a:ext cx="548723" cy="450425"/>
                </a:xfrm>
                <a:custGeom>
                  <a:avLst/>
                  <a:gdLst>
                    <a:gd name="connsiteX0" fmla="*/ 411471 w 524882"/>
                    <a:gd name="connsiteY0" fmla="*/ 0 h 426691"/>
                    <a:gd name="connsiteX1" fmla="*/ 524882 w 524882"/>
                    <a:gd name="connsiteY1" fmla="*/ 0 h 426691"/>
                    <a:gd name="connsiteX2" fmla="*/ 113411 w 524882"/>
                    <a:gd name="connsiteY2" fmla="*/ 426691 h 426691"/>
                    <a:gd name="connsiteX3" fmla="*/ 0 w 524882"/>
                    <a:gd name="connsiteY3" fmla="*/ 426691 h 426691"/>
                    <a:gd name="connsiteX4" fmla="*/ 411471 w 524882"/>
                    <a:gd name="connsiteY4" fmla="*/ 0 h 4266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24882" h="426691">
                      <a:moveTo>
                        <a:pt x="411471" y="0"/>
                      </a:moveTo>
                      <a:lnTo>
                        <a:pt x="524882" y="0"/>
                      </a:lnTo>
                      <a:lnTo>
                        <a:pt x="113411" y="426691"/>
                      </a:lnTo>
                      <a:lnTo>
                        <a:pt x="0" y="426691"/>
                      </a:lnTo>
                      <a:lnTo>
                        <a:pt x="411471" y="0"/>
                      </a:ln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FBE4AE"/>
                    </a:gs>
                    <a:gs pos="13000">
                      <a:srgbClr val="BD922A"/>
                    </a:gs>
                    <a:gs pos="21001">
                      <a:srgbClr val="BD922A"/>
                    </a:gs>
                    <a:gs pos="63000">
                      <a:srgbClr val="FBE4AE"/>
                    </a:gs>
                    <a:gs pos="67000">
                      <a:srgbClr val="BD922A"/>
                    </a:gs>
                    <a:gs pos="69000">
                      <a:srgbClr val="835E17"/>
                    </a:gs>
                    <a:gs pos="82001">
                      <a:srgbClr val="A28949"/>
                    </a:gs>
                    <a:gs pos="100000">
                      <a:srgbClr val="FAE3B7"/>
                    </a:gs>
                  </a:gsLst>
                  <a:path path="circle">
                    <a:fillToRect l="100000" b="100000"/>
                  </a:path>
                  <a:tileRect t="-100000" r="-100000"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th-TH" sz="2000"/>
                </a:p>
              </p:txBody>
            </p:sp>
          </p:grpSp>
          <p:grpSp>
            <p:nvGrpSpPr>
              <p:cNvPr id="29" name="กลุ่ม 4">
                <a:extLst>
                  <a:ext uri="{FF2B5EF4-FFF2-40B4-BE49-F238E27FC236}">
                    <a16:creationId xmlns:a16="http://schemas.microsoft.com/office/drawing/2014/main" id="{33080593-C486-4A4E-A259-28A964353B4D}"/>
                  </a:ext>
                </a:extLst>
              </p:cNvPr>
              <p:cNvGrpSpPr/>
              <p:nvPr/>
            </p:nvGrpSpPr>
            <p:grpSpPr>
              <a:xfrm>
                <a:off x="7524888" y="4621292"/>
                <a:ext cx="1619113" cy="531030"/>
                <a:chOff x="9543115" y="6415804"/>
                <a:chExt cx="2661401" cy="453428"/>
              </a:xfrm>
            </p:grpSpPr>
            <p:sp>
              <p:nvSpPr>
                <p:cNvPr id="30" name="รูปแบบอิสระ: รูปร่าง 38">
                  <a:extLst>
                    <a:ext uri="{FF2B5EF4-FFF2-40B4-BE49-F238E27FC236}">
                      <a16:creationId xmlns:a16="http://schemas.microsoft.com/office/drawing/2014/main" id="{18287458-5345-45BB-A7B2-0AE1DDE4E433}"/>
                    </a:ext>
                  </a:extLst>
                </p:cNvPr>
                <p:cNvSpPr/>
                <p:nvPr/>
              </p:nvSpPr>
              <p:spPr>
                <a:xfrm>
                  <a:off x="9543115" y="6415804"/>
                  <a:ext cx="2661398" cy="441288"/>
                </a:xfrm>
                <a:custGeom>
                  <a:avLst/>
                  <a:gdLst>
                    <a:gd name="connsiteX0" fmla="*/ 437779 w 1373020"/>
                    <a:gd name="connsiteY0" fmla="*/ 0 h 426691"/>
                    <a:gd name="connsiteX1" fmla="*/ 1373020 w 1373020"/>
                    <a:gd name="connsiteY1" fmla="*/ 0 h 426691"/>
                    <a:gd name="connsiteX2" fmla="*/ 1373020 w 1373020"/>
                    <a:gd name="connsiteY2" fmla="*/ 426691 h 426691"/>
                    <a:gd name="connsiteX3" fmla="*/ 0 w 1373020"/>
                    <a:gd name="connsiteY3" fmla="*/ 426691 h 426691"/>
                    <a:gd name="connsiteX4" fmla="*/ 323208 w 1373020"/>
                    <a:gd name="connsiteY4" fmla="*/ 111669 h 426691"/>
                    <a:gd name="connsiteX5" fmla="*/ 437779 w 1373020"/>
                    <a:gd name="connsiteY5" fmla="*/ 0 h 4266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73020" h="426691">
                      <a:moveTo>
                        <a:pt x="437779" y="0"/>
                      </a:moveTo>
                      <a:lnTo>
                        <a:pt x="1373020" y="0"/>
                      </a:lnTo>
                      <a:lnTo>
                        <a:pt x="1373020" y="426691"/>
                      </a:lnTo>
                      <a:lnTo>
                        <a:pt x="0" y="426691"/>
                      </a:lnTo>
                      <a:lnTo>
                        <a:pt x="323208" y="111669"/>
                      </a:lnTo>
                      <a:lnTo>
                        <a:pt x="437779" y="0"/>
                      </a:lnTo>
                      <a:close/>
                    </a:path>
                  </a:pathLst>
                </a:custGeom>
                <a:gradFill>
                  <a:gsLst>
                    <a:gs pos="0">
                      <a:srgbClr val="FBE4AE"/>
                    </a:gs>
                    <a:gs pos="13000">
                      <a:srgbClr val="BD922A"/>
                    </a:gs>
                    <a:gs pos="21001">
                      <a:srgbClr val="BD922A"/>
                    </a:gs>
                    <a:gs pos="63000">
                      <a:srgbClr val="FBE4AE"/>
                    </a:gs>
                    <a:gs pos="67000">
                      <a:srgbClr val="BD922A"/>
                    </a:gs>
                    <a:gs pos="69000">
                      <a:srgbClr val="835E17"/>
                    </a:gs>
                    <a:gs pos="82001">
                      <a:srgbClr val="A28949"/>
                    </a:gs>
                    <a:gs pos="100000">
                      <a:srgbClr val="FAE3B7"/>
                    </a:gs>
                  </a:gsLst>
                  <a:lin ang="0" scaled="1"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th-TH" sz="2000"/>
                </a:p>
              </p:txBody>
            </p:sp>
            <p:sp>
              <p:nvSpPr>
                <p:cNvPr id="31" name="รูปแบบอิสระ: รูปร่าง 31">
                  <a:extLst>
                    <a:ext uri="{FF2B5EF4-FFF2-40B4-BE49-F238E27FC236}">
                      <a16:creationId xmlns:a16="http://schemas.microsoft.com/office/drawing/2014/main" id="{CB515603-CB57-4A48-B8A7-C4BD2C469F4B}"/>
                    </a:ext>
                  </a:extLst>
                </p:cNvPr>
                <p:cNvSpPr/>
                <p:nvPr/>
              </p:nvSpPr>
              <p:spPr>
                <a:xfrm>
                  <a:off x="9543115" y="6510930"/>
                  <a:ext cx="2661401" cy="358302"/>
                </a:xfrm>
                <a:custGeom>
                  <a:avLst/>
                  <a:gdLst>
                    <a:gd name="connsiteX0" fmla="*/ 349528 w 1399340"/>
                    <a:gd name="connsiteY0" fmla="*/ 0 h 340675"/>
                    <a:gd name="connsiteX1" fmla="*/ 1399340 w 1399340"/>
                    <a:gd name="connsiteY1" fmla="*/ 0 h 340675"/>
                    <a:gd name="connsiteX2" fmla="*/ 1399340 w 1399340"/>
                    <a:gd name="connsiteY2" fmla="*/ 340675 h 340675"/>
                    <a:gd name="connsiteX3" fmla="*/ 0 w 1399340"/>
                    <a:gd name="connsiteY3" fmla="*/ 340675 h 340675"/>
                    <a:gd name="connsiteX4" fmla="*/ 349528 w 1399340"/>
                    <a:gd name="connsiteY4" fmla="*/ 0 h 3406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99340" h="340675">
                      <a:moveTo>
                        <a:pt x="349528" y="0"/>
                      </a:moveTo>
                      <a:lnTo>
                        <a:pt x="1399340" y="0"/>
                      </a:lnTo>
                      <a:lnTo>
                        <a:pt x="1399340" y="340675"/>
                      </a:lnTo>
                      <a:lnTo>
                        <a:pt x="0" y="340675"/>
                      </a:lnTo>
                      <a:lnTo>
                        <a:pt x="349528" y="0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th-TH" sz="2000"/>
                </a:p>
              </p:txBody>
            </p:sp>
          </p:grpSp>
        </p:grpSp>
        <p:pic>
          <p:nvPicPr>
            <p:cNvPr id="22" name="Picture 23">
              <a:extLst>
                <a:ext uri="{FF2B5EF4-FFF2-40B4-BE49-F238E27FC236}">
                  <a16:creationId xmlns:a16="http://schemas.microsoft.com/office/drawing/2014/main" id="{A9FCDA38-8F0B-49DF-8F2E-B899B1F3623D}"/>
                </a:ext>
              </a:extLst>
            </p:cNvPr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699853" y="5264104"/>
              <a:ext cx="625615" cy="408428"/>
            </a:xfrm>
            <a:prstGeom prst="rect">
              <a:avLst/>
            </a:prstGeom>
          </p:spPr>
        </p:pic>
        <p:pic>
          <p:nvPicPr>
            <p:cNvPr id="23" name="Picture 24">
              <a:extLst>
                <a:ext uri="{FF2B5EF4-FFF2-40B4-BE49-F238E27FC236}">
                  <a16:creationId xmlns:a16="http://schemas.microsoft.com/office/drawing/2014/main" id="{199745AA-CFB3-443D-A566-E11575BA5223}"/>
                </a:ext>
              </a:extLst>
            </p:cNvPr>
            <p:cNvPicPr>
              <a:picLocks noChangeAspect="1"/>
            </p:cNvPicPr>
            <p:nvPr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440755" y="5252961"/>
              <a:ext cx="384697" cy="433336"/>
            </a:xfrm>
            <a:prstGeom prst="rect">
              <a:avLst/>
            </a:prstGeom>
          </p:spPr>
        </p:pic>
        <p:pic>
          <p:nvPicPr>
            <p:cNvPr id="24" name="Picture 35">
              <a:extLst>
                <a:ext uri="{FF2B5EF4-FFF2-40B4-BE49-F238E27FC236}">
                  <a16:creationId xmlns:a16="http://schemas.microsoft.com/office/drawing/2014/main" id="{9584FECB-F937-4F01-8CDD-C92F98A2F1BC}"/>
                </a:ext>
              </a:extLst>
            </p:cNvPr>
            <p:cNvPicPr>
              <a:picLocks noChangeAspect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882063" y="5338458"/>
              <a:ext cx="373365" cy="309768"/>
            </a:xfrm>
            <a:prstGeom prst="rect">
              <a:avLst/>
            </a:prstGeom>
          </p:spPr>
        </p:pic>
        <p:pic>
          <p:nvPicPr>
            <p:cNvPr id="25" name="Picture 36">
              <a:extLst>
                <a:ext uri="{FF2B5EF4-FFF2-40B4-BE49-F238E27FC236}">
                  <a16:creationId xmlns:a16="http://schemas.microsoft.com/office/drawing/2014/main" id="{62FFD426-AD6C-47DA-99D3-A7217E240C18}"/>
                </a:ext>
              </a:extLst>
            </p:cNvPr>
            <p:cNvPicPr>
              <a:picLocks noChangeAspect="1"/>
            </p:cNvPicPr>
            <p:nvPr/>
          </p:nvPicPr>
          <p:blipFill>
            <a:blip r:embed="rId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345100" y="5340250"/>
              <a:ext cx="281130" cy="303691"/>
            </a:xfrm>
            <a:prstGeom prst="rect">
              <a:avLst/>
            </a:prstGeom>
          </p:spPr>
        </p:pic>
        <p:pic>
          <p:nvPicPr>
            <p:cNvPr id="26" name="Picture 2" descr="C:\Users\Administrator\Desktop\change for good.png"/>
            <p:cNvPicPr>
              <a:picLocks noChangeAspect="1" noChangeArrowheads="1"/>
            </p:cNvPicPr>
            <p:nvPr/>
          </p:nvPicPr>
          <p:blipFill>
            <a:blip r:embed="rId9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606130" y="5281839"/>
              <a:ext cx="890907" cy="501037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27" name="รูปแบบอิสระ: รูปร่าง 49">
              <a:extLst>
                <a:ext uri="{FF2B5EF4-FFF2-40B4-BE49-F238E27FC236}">
                  <a16:creationId xmlns:a16="http://schemas.microsoft.com/office/drawing/2014/main" id="{0CC04605-512B-40BA-BB6C-C4CA6329F254}"/>
                </a:ext>
              </a:extLst>
            </p:cNvPr>
            <p:cNvSpPr/>
            <p:nvPr/>
          </p:nvSpPr>
          <p:spPr>
            <a:xfrm rot="1816843">
              <a:off x="8384884" y="5134125"/>
              <a:ext cx="366819" cy="715174"/>
            </a:xfrm>
            <a:custGeom>
              <a:avLst/>
              <a:gdLst>
                <a:gd name="connsiteX0" fmla="*/ 411471 w 524882"/>
                <a:gd name="connsiteY0" fmla="*/ 0 h 426691"/>
                <a:gd name="connsiteX1" fmla="*/ 524882 w 524882"/>
                <a:gd name="connsiteY1" fmla="*/ 0 h 426691"/>
                <a:gd name="connsiteX2" fmla="*/ 113411 w 524882"/>
                <a:gd name="connsiteY2" fmla="*/ 426691 h 426691"/>
                <a:gd name="connsiteX3" fmla="*/ 0 w 524882"/>
                <a:gd name="connsiteY3" fmla="*/ 426691 h 426691"/>
                <a:gd name="connsiteX4" fmla="*/ 411471 w 524882"/>
                <a:gd name="connsiteY4" fmla="*/ 0 h 426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4882" h="426691">
                  <a:moveTo>
                    <a:pt x="411471" y="0"/>
                  </a:moveTo>
                  <a:lnTo>
                    <a:pt x="524882" y="0"/>
                  </a:lnTo>
                  <a:lnTo>
                    <a:pt x="113411" y="426691"/>
                  </a:lnTo>
                  <a:lnTo>
                    <a:pt x="0" y="426691"/>
                  </a:lnTo>
                  <a:lnTo>
                    <a:pt x="411471" y="0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BE4AE"/>
                </a:gs>
                <a:gs pos="13000">
                  <a:srgbClr val="BD922A"/>
                </a:gs>
                <a:gs pos="21001">
                  <a:srgbClr val="BD922A"/>
                </a:gs>
                <a:gs pos="63000">
                  <a:srgbClr val="FBE4AE"/>
                </a:gs>
                <a:gs pos="67000">
                  <a:srgbClr val="BD922A"/>
                </a:gs>
                <a:gs pos="69000">
                  <a:srgbClr val="835E17"/>
                </a:gs>
                <a:gs pos="82001">
                  <a:srgbClr val="A28949"/>
                </a:gs>
                <a:gs pos="100000">
                  <a:srgbClr val="FAE3B7"/>
                </a:gs>
              </a:gsLst>
              <a:path path="circle">
                <a:fillToRect l="100000" b="100000"/>
              </a:path>
              <a:tileRect t="-100000" r="-10000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th-TH" sz="2000"/>
            </a:p>
          </p:txBody>
        </p:sp>
      </p:grpSp>
      <p:sp>
        <p:nvSpPr>
          <p:cNvPr id="35" name="TextBox 7"/>
          <p:cNvSpPr txBox="1"/>
          <p:nvPr/>
        </p:nvSpPr>
        <p:spPr>
          <a:xfrm>
            <a:off x="216981" y="5442506"/>
            <a:ext cx="5166910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th-TH" sz="1000" b="1" dirty="0">
                <a:solidFill>
                  <a:schemeClr val="bg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เศรษฐกิจฐานรากมั่นคง ชุมชนเข้มแข็งอย่างยั่งยืน ด้วยหลักปรัชญาของเศรษฐกิจพอเพียง</a:t>
            </a:r>
          </a:p>
        </p:txBody>
      </p:sp>
      <p:sp>
        <p:nvSpPr>
          <p:cNvPr id="36" name="กล่องข้อความ 8">
            <a:extLst>
              <a:ext uri="{FF2B5EF4-FFF2-40B4-BE49-F238E27FC236}">
                <a16:creationId xmlns:a16="http://schemas.microsoft.com/office/drawing/2014/main" id="{BF84CABE-5C70-4013-8958-0D4F9CD0D474}"/>
              </a:ext>
            </a:extLst>
          </p:cNvPr>
          <p:cNvSpPr txBox="1"/>
          <p:nvPr/>
        </p:nvSpPr>
        <p:spPr>
          <a:xfrm>
            <a:off x="7676272" y="32100"/>
            <a:ext cx="2493196" cy="5262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ct val="120000"/>
              </a:lnSpc>
            </a:pPr>
            <a:r>
              <a:rPr lang="en-US" sz="12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60 </a:t>
            </a:r>
            <a:r>
              <a:rPr lang="th-TH" sz="12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ปี กรมการพัฒนาชุมชน</a:t>
            </a:r>
          </a:p>
          <a:p>
            <a:pPr>
              <a:lnSpc>
                <a:spcPct val="120000"/>
              </a:lnSpc>
            </a:pPr>
            <a:r>
              <a:rPr lang="th-TH" sz="12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สร้างสรรค์ชุมชน สร้างคน สร้างชาติ</a:t>
            </a:r>
            <a:endParaRPr lang="en-US" sz="1200" b="1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hulabhorn Likit Text" panose="00000500000000000000" pitchFamily="50" charset="-34"/>
              <a:cs typeface="Chulabhorn Likit Text" panose="00000500000000000000" pitchFamily="50" charset="-34"/>
            </a:endParaRPr>
          </a:p>
        </p:txBody>
      </p:sp>
      <p:sp>
        <p:nvSpPr>
          <p:cNvPr id="37" name="สี่เหลี่ยมผืนผ้า: มุมมน 24">
            <a:extLst>
              <a:ext uri="{FF2B5EF4-FFF2-40B4-BE49-F238E27FC236}">
                <a16:creationId xmlns:a16="http://schemas.microsoft.com/office/drawing/2014/main" id="{D992C9EC-F489-4262-8A24-43469489E10F}"/>
              </a:ext>
            </a:extLst>
          </p:cNvPr>
          <p:cNvSpPr/>
          <p:nvPr/>
        </p:nvSpPr>
        <p:spPr>
          <a:xfrm>
            <a:off x="216982" y="2670"/>
            <a:ext cx="5129590" cy="572348"/>
          </a:xfrm>
          <a:prstGeom prst="roundRect">
            <a:avLst/>
          </a:prstGeom>
          <a:noFill/>
          <a:ln>
            <a:noFill/>
          </a:ln>
          <a:scene3d>
            <a:camera prst="orthographicFront"/>
            <a:lightRig rig="threePt" dir="t"/>
          </a:scene3d>
          <a:sp3d>
            <a:bevelT w="139700" h="139700" prst="divot"/>
          </a:sp3d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rtlCol="0" anchor="t"/>
          <a:lstStyle/>
          <a:p>
            <a:pPr>
              <a:lnSpc>
                <a:spcPct val="110000"/>
              </a:lnSpc>
            </a:pPr>
            <a:r>
              <a:rPr lang="th-TH" sz="1100" b="1" dirty="0" smtClean="0">
                <a:solidFill>
                  <a:schemeClr val="bg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5.2 </a:t>
            </a:r>
            <a:r>
              <a:rPr lang="th-TH" sz="1100" b="1" dirty="0">
                <a:solidFill>
                  <a:schemeClr val="bg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รายงานผลการดำเนินงานตามตัวชี้วัดที่ 4.2 การตรวจสอบภายใน </a:t>
            </a:r>
            <a:r>
              <a:rPr lang="th-TH" sz="1100" b="1" dirty="0" smtClean="0">
                <a:solidFill>
                  <a:schemeClr val="bg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/>
            </a:r>
            <a:br>
              <a:rPr lang="th-TH" sz="1100" b="1" dirty="0" smtClean="0">
                <a:solidFill>
                  <a:schemeClr val="bg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</a:br>
            <a:r>
              <a:rPr lang="th-TH" sz="1100" b="1" dirty="0" smtClean="0">
                <a:solidFill>
                  <a:schemeClr val="bg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(</a:t>
            </a:r>
            <a:r>
              <a:rPr lang="th-TH" sz="1100" b="1" dirty="0">
                <a:solidFill>
                  <a:schemeClr val="bg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กรณีที่ 3 ทุน</a:t>
            </a:r>
            <a:r>
              <a:rPr lang="th-TH" sz="1100" b="1" dirty="0" smtClean="0">
                <a:solidFill>
                  <a:schemeClr val="bg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หมุนเวียนที่</a:t>
            </a:r>
            <a:r>
              <a:rPr lang="th-TH" sz="1100" b="1" dirty="0">
                <a:solidFill>
                  <a:schemeClr val="bg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ใช้หน่วยตรวจสอบภายในจากหน่วยงานต้นสังกัด) 	</a:t>
            </a:r>
          </a:p>
          <a:p>
            <a:pPr>
              <a:lnSpc>
                <a:spcPct val="110000"/>
              </a:lnSpc>
            </a:pPr>
            <a:endParaRPr lang="en-GB" sz="1100" b="1" dirty="0">
              <a:solidFill>
                <a:schemeClr val="bg1"/>
              </a:solidFill>
              <a:latin typeface="Chulabhorn Likit Text" panose="00000500000000000000" pitchFamily="50" charset="-34"/>
              <a:cs typeface="Chulabhorn Likit Text" panose="00000500000000000000" pitchFamily="50" charset="-34"/>
            </a:endParaRPr>
          </a:p>
        </p:txBody>
      </p:sp>
    </p:spTree>
    <p:extLst>
      <p:ext uri="{BB962C8B-B14F-4D97-AF65-F5344CB8AC3E}">
        <p14:creationId xmlns:p14="http://schemas.microsoft.com/office/powerpoint/2010/main" val="412381048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สี่เหลี่ยมผืนผ้า 6"/>
          <p:cNvSpPr/>
          <p:nvPr/>
        </p:nvSpPr>
        <p:spPr>
          <a:xfrm>
            <a:off x="4945063" y="2840567"/>
            <a:ext cx="1944688" cy="31750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76200" tIns="38100" rIns="76200" bIns="381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th-TH" sz="1500"/>
          </a:p>
        </p:txBody>
      </p:sp>
      <p:sp>
        <p:nvSpPr>
          <p:cNvPr id="2" name="สี่เหลี่ยมผืนผ้า 1"/>
          <p:cNvSpPr/>
          <p:nvPr/>
        </p:nvSpPr>
        <p:spPr>
          <a:xfrm>
            <a:off x="1135063" y="931449"/>
            <a:ext cx="7620000" cy="812530"/>
          </a:xfrm>
          <a:prstGeom prst="rect">
            <a:avLst/>
          </a:prstGeom>
          <a:solidFill>
            <a:schemeClr val="accent5">
              <a:lumMod val="20000"/>
              <a:lumOff val="80000"/>
            </a:schemeClr>
          </a:solidFill>
        </p:spPr>
        <p:txBody>
          <a:bodyPr wrap="square">
            <a:spAutoFit/>
          </a:bodyPr>
          <a:lstStyle/>
          <a:p>
            <a:pPr algn="ctr">
              <a:lnSpc>
                <a:spcPct val="120000"/>
              </a:lnSpc>
            </a:pPr>
            <a:endParaRPr lang="th-TH" sz="300" b="1" dirty="0">
              <a:latin typeface="Chulabhorn Likit Text" panose="00000500000000000000" pitchFamily="50" charset="-34"/>
              <a:cs typeface="Chulabhorn Likit Text" panose="00000500000000000000" pitchFamily="50" charset="-34"/>
            </a:endParaRPr>
          </a:p>
          <a:p>
            <a:pPr algn="ctr">
              <a:lnSpc>
                <a:spcPct val="120000"/>
              </a:lnSpc>
            </a:pPr>
            <a:r>
              <a:rPr lang="th-TH" dirty="0"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การ</a:t>
            </a:r>
            <a:r>
              <a:rPr lang="th-TH" dirty="0" smtClean="0"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ตรวจสอบตาม</a:t>
            </a:r>
            <a:r>
              <a:rPr lang="th-TH" dirty="0"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แผนการตรวจสอบประจำปีงบประมาณ พ.ศ. 2566 </a:t>
            </a:r>
          </a:p>
          <a:p>
            <a:pPr algn="ctr">
              <a:lnSpc>
                <a:spcPct val="120000"/>
              </a:lnSpc>
            </a:pPr>
            <a:r>
              <a:rPr lang="th-TH" dirty="0"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ด้านการเงิน และการปฏิบัติตามกฎระเบียบ </a:t>
            </a:r>
            <a:r>
              <a:rPr lang="th-TH" dirty="0" smtClean="0"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(</a:t>
            </a:r>
            <a:r>
              <a:rPr lang="en-US" dirty="0"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Financial &amp; Compliance</a:t>
            </a:r>
            <a:r>
              <a:rPr lang="th-TH" dirty="0"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)</a:t>
            </a:r>
            <a:endParaRPr lang="th-TH" sz="1400" b="1" dirty="0">
              <a:latin typeface="Chulabhorn Likit Text" panose="00000500000000000000" pitchFamily="50" charset="-34"/>
              <a:cs typeface="Chulabhorn Likit Text" panose="00000500000000000000" pitchFamily="50" charset="-34"/>
            </a:endParaRPr>
          </a:p>
        </p:txBody>
      </p:sp>
      <p:sp>
        <p:nvSpPr>
          <p:cNvPr id="3" name="AutoShape 4" descr="กองทุนพัฒนาบทบาทสตรีนครพนม - Posts | Facebook"/>
          <p:cNvSpPr>
            <a:spLocks noChangeAspect="1" noChangeArrowheads="1"/>
          </p:cNvSpPr>
          <p:nvPr/>
        </p:nvSpPr>
        <p:spPr bwMode="auto">
          <a:xfrm>
            <a:off x="1428750" y="-177271"/>
            <a:ext cx="254000" cy="254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76200" tIns="38100" rIns="76200" bIns="38100" numCol="1" anchor="t" anchorCtr="0" compatLnSpc="1">
            <a:prstTxWarp prst="textNoShape">
              <a:avLst/>
            </a:prstTxWarp>
          </a:bodyPr>
          <a:lstStyle/>
          <a:p>
            <a:endParaRPr lang="th-TH" sz="1500"/>
          </a:p>
        </p:txBody>
      </p:sp>
      <p:sp>
        <p:nvSpPr>
          <p:cNvPr id="4" name="AutoShape 6" descr="กองทุนพัฒนาบทบาทสตรีนครพนม - Posts | Facebook"/>
          <p:cNvSpPr>
            <a:spLocks noChangeAspect="1" noChangeArrowheads="1"/>
          </p:cNvSpPr>
          <p:nvPr/>
        </p:nvSpPr>
        <p:spPr bwMode="auto">
          <a:xfrm>
            <a:off x="1555750" y="-50271"/>
            <a:ext cx="254000" cy="254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76200" tIns="38100" rIns="76200" bIns="38100" numCol="1" anchor="t" anchorCtr="0" compatLnSpc="1">
            <a:prstTxWarp prst="textNoShape">
              <a:avLst/>
            </a:prstTxWarp>
          </a:bodyPr>
          <a:lstStyle/>
          <a:p>
            <a:endParaRPr lang="th-TH" sz="1500"/>
          </a:p>
        </p:txBody>
      </p:sp>
      <p:sp>
        <p:nvSpPr>
          <p:cNvPr id="5" name="AutoShape 8" descr="กองทุนพัฒนาบทบาทสตรีนครพนม - Posts | Facebook"/>
          <p:cNvSpPr>
            <a:spLocks noChangeAspect="1" noChangeArrowheads="1"/>
          </p:cNvSpPr>
          <p:nvPr/>
        </p:nvSpPr>
        <p:spPr bwMode="auto">
          <a:xfrm>
            <a:off x="1682750" y="76729"/>
            <a:ext cx="254000" cy="254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76200" tIns="38100" rIns="76200" bIns="38100" numCol="1" anchor="t" anchorCtr="0" compatLnSpc="1">
            <a:prstTxWarp prst="textNoShape">
              <a:avLst/>
            </a:prstTxWarp>
          </a:bodyPr>
          <a:lstStyle/>
          <a:p>
            <a:endParaRPr lang="th-TH" sz="1500"/>
          </a:p>
        </p:txBody>
      </p:sp>
      <p:sp>
        <p:nvSpPr>
          <p:cNvPr id="6" name="AutoShape 10" descr="กองทุนพัฒนาบทบาทสตรีนครพนม - Posts | Facebook"/>
          <p:cNvSpPr>
            <a:spLocks noChangeAspect="1" noChangeArrowheads="1"/>
          </p:cNvSpPr>
          <p:nvPr/>
        </p:nvSpPr>
        <p:spPr bwMode="auto">
          <a:xfrm>
            <a:off x="1809750" y="203729"/>
            <a:ext cx="254000" cy="254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76200" tIns="38100" rIns="76200" bIns="38100" numCol="1" anchor="t" anchorCtr="0" compatLnSpc="1">
            <a:prstTxWarp prst="textNoShape">
              <a:avLst/>
            </a:prstTxWarp>
          </a:bodyPr>
          <a:lstStyle/>
          <a:p>
            <a:endParaRPr lang="th-TH" sz="1500"/>
          </a:p>
        </p:txBody>
      </p:sp>
      <p:sp>
        <p:nvSpPr>
          <p:cNvPr id="8" name="AutoShape 2" descr="ดาวน์โหลดโลโก้กรมการพัฒนาชุมชน ปี 2562 - สำนักงานพัฒนาชุมชนจังหวัดร้อยเอ็ด"/>
          <p:cNvSpPr>
            <a:spLocks noChangeAspect="1" noChangeArrowheads="1"/>
          </p:cNvSpPr>
          <p:nvPr/>
        </p:nvSpPr>
        <p:spPr bwMode="auto">
          <a:xfrm>
            <a:off x="1936750" y="330729"/>
            <a:ext cx="254000" cy="254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76200" tIns="38100" rIns="76200" bIns="38100" numCol="1" anchor="t" anchorCtr="0" compatLnSpc="1">
            <a:prstTxWarp prst="textNoShape">
              <a:avLst/>
            </a:prstTxWarp>
          </a:bodyPr>
          <a:lstStyle/>
          <a:p>
            <a:endParaRPr lang="th-TH" sz="1500"/>
          </a:p>
        </p:txBody>
      </p:sp>
      <p:pic>
        <p:nvPicPr>
          <p:cNvPr id="2054" name="Picture 6" descr="โลโก้กรมการพัฒนาชุมชน (Version2560) - สำนักงานพัฒนาชุมชนจังหวัดหนองคาย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59753" y="-3503207"/>
            <a:ext cx="900000" cy="900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aphicFrame>
        <p:nvGraphicFramePr>
          <p:cNvPr id="12" name="Diagram 11"/>
          <p:cNvGraphicFramePr/>
          <p:nvPr>
            <p:extLst>
              <p:ext uri="{D42A27DB-BD31-4B8C-83A1-F6EECF244321}">
                <p14:modId xmlns:p14="http://schemas.microsoft.com/office/powerpoint/2010/main" val="3903051367"/>
              </p:ext>
            </p:extLst>
          </p:nvPr>
        </p:nvGraphicFramePr>
        <p:xfrm>
          <a:off x="1257301" y="1818091"/>
          <a:ext cx="7619999" cy="2467005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4" r:lo="rId5" r:qs="rId6" r:cs="rId7"/>
          </a:graphicData>
        </a:graphic>
      </p:graphicFrame>
      <p:graphicFrame>
        <p:nvGraphicFramePr>
          <p:cNvPr id="13" name="Diagram 12"/>
          <p:cNvGraphicFramePr/>
          <p:nvPr>
            <p:extLst>
              <p:ext uri="{D42A27DB-BD31-4B8C-83A1-F6EECF244321}">
                <p14:modId xmlns:p14="http://schemas.microsoft.com/office/powerpoint/2010/main" val="1361051740"/>
              </p:ext>
            </p:extLst>
          </p:nvPr>
        </p:nvGraphicFramePr>
        <p:xfrm>
          <a:off x="1257301" y="4171302"/>
          <a:ext cx="7835899" cy="1256106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9" r:lo="rId10" r:qs="rId11" r:cs="rId12"/>
          </a:graphicData>
        </a:graphic>
      </p:graphicFrame>
      <p:grpSp>
        <p:nvGrpSpPr>
          <p:cNvPr id="14" name="Group 13"/>
          <p:cNvGrpSpPr/>
          <p:nvPr/>
        </p:nvGrpSpPr>
        <p:grpSpPr>
          <a:xfrm>
            <a:off x="-23581" y="-271597"/>
            <a:ext cx="10193050" cy="1541268"/>
            <a:chOff x="-23581" y="-271597"/>
            <a:chExt cx="10193050" cy="1541268"/>
          </a:xfrm>
        </p:grpSpPr>
        <p:grpSp>
          <p:nvGrpSpPr>
            <p:cNvPr id="15" name="กลุ่ม 52">
              <a:extLst>
                <a:ext uri="{FF2B5EF4-FFF2-40B4-BE49-F238E27FC236}">
                  <a16:creationId xmlns:a16="http://schemas.microsoft.com/office/drawing/2014/main" id="{84E5CB32-C22A-40FB-BE79-3F261B775F5E}"/>
                </a:ext>
              </a:extLst>
            </p:cNvPr>
            <p:cNvGrpSpPr/>
            <p:nvPr/>
          </p:nvGrpSpPr>
          <p:grpSpPr>
            <a:xfrm>
              <a:off x="-23581" y="299"/>
              <a:ext cx="10193050" cy="674950"/>
              <a:chOff x="-29746" y="-164554"/>
              <a:chExt cx="9173747" cy="607455"/>
            </a:xfrm>
          </p:grpSpPr>
          <p:sp>
            <p:nvSpPr>
              <p:cNvPr id="19" name="สี่เหลี่ยมผืนผ้า: มุมมน 48">
                <a:extLst>
                  <a:ext uri="{FF2B5EF4-FFF2-40B4-BE49-F238E27FC236}">
                    <a16:creationId xmlns:a16="http://schemas.microsoft.com/office/drawing/2014/main" id="{DCE62B95-9C16-4E87-82CC-AF99B1F01983}"/>
                  </a:ext>
                </a:extLst>
              </p:cNvPr>
              <p:cNvSpPr/>
              <p:nvPr/>
            </p:nvSpPr>
            <p:spPr>
              <a:xfrm>
                <a:off x="5692012" y="65211"/>
                <a:ext cx="3441748" cy="377690"/>
              </a:xfrm>
              <a:prstGeom prst="roundRect">
                <a:avLst/>
              </a:prstGeom>
              <a:gradFill flip="none" rotWithShape="1">
                <a:gsLst>
                  <a:gs pos="0">
                    <a:srgbClr val="8E7300"/>
                  </a:gs>
                  <a:gs pos="51000">
                    <a:srgbClr val="FFFFFF"/>
                  </a:gs>
                  <a:gs pos="76000">
                    <a:srgbClr val="BC9800"/>
                  </a:gs>
                  <a:gs pos="24000">
                    <a:srgbClr val="BC9800"/>
                  </a:gs>
                  <a:gs pos="100000">
                    <a:srgbClr val="9A7D00"/>
                  </a:gs>
                </a:gsLst>
                <a:lin ang="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2000"/>
              </a:p>
            </p:txBody>
          </p:sp>
          <p:sp>
            <p:nvSpPr>
              <p:cNvPr id="20" name="สี่เหลี่ยมผืนผ้า 47">
                <a:extLst>
                  <a:ext uri="{FF2B5EF4-FFF2-40B4-BE49-F238E27FC236}">
                    <a16:creationId xmlns:a16="http://schemas.microsoft.com/office/drawing/2014/main" id="{667204FE-3C1C-4980-AD32-890094B05AFC}"/>
                  </a:ext>
                </a:extLst>
              </p:cNvPr>
              <p:cNvSpPr/>
              <p:nvPr/>
            </p:nvSpPr>
            <p:spPr>
              <a:xfrm>
                <a:off x="-29746" y="-164554"/>
                <a:ext cx="9173747" cy="517884"/>
              </a:xfrm>
              <a:prstGeom prst="rect">
                <a:avLst/>
              </a:prstGeom>
              <a:gradFill flip="none" rotWithShape="1">
                <a:gsLst>
                  <a:gs pos="0">
                    <a:srgbClr val="8E7300"/>
                  </a:gs>
                  <a:gs pos="51000">
                    <a:srgbClr val="FFFFFF"/>
                  </a:gs>
                  <a:gs pos="76000">
                    <a:srgbClr val="BC9800"/>
                  </a:gs>
                  <a:gs pos="24000">
                    <a:srgbClr val="BC9800"/>
                  </a:gs>
                  <a:gs pos="100000">
                    <a:srgbClr val="9A7D00"/>
                  </a:gs>
                </a:gsLst>
                <a:lin ang="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2000"/>
              </a:p>
            </p:txBody>
          </p:sp>
          <p:sp>
            <p:nvSpPr>
              <p:cNvPr id="21" name="แผนผังลำดับงาน: ป้อนข้อมูลด้วยตนเอง 4">
                <a:extLst>
                  <a:ext uri="{FF2B5EF4-FFF2-40B4-BE49-F238E27FC236}">
                    <a16:creationId xmlns:a16="http://schemas.microsoft.com/office/drawing/2014/main" id="{CDB1064D-F2C9-4D02-9722-A4463B75D08B}"/>
                  </a:ext>
                </a:extLst>
              </p:cNvPr>
              <p:cNvSpPr/>
              <p:nvPr/>
            </p:nvSpPr>
            <p:spPr>
              <a:xfrm>
                <a:off x="5883027" y="51469"/>
                <a:ext cx="3260973" cy="301861"/>
              </a:xfrm>
              <a:prstGeom prst="flowChartAlternateProcess">
                <a:avLst/>
              </a:prstGeom>
              <a:solidFill>
                <a:srgbClr val="00206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2000" dirty="0"/>
              </a:p>
            </p:txBody>
          </p:sp>
          <p:sp>
            <p:nvSpPr>
              <p:cNvPr id="22" name="สี่เหลี่ยมผืนผ้า 3">
                <a:extLst>
                  <a:ext uri="{FF2B5EF4-FFF2-40B4-BE49-F238E27FC236}">
                    <a16:creationId xmlns:a16="http://schemas.microsoft.com/office/drawing/2014/main" id="{8493D4F4-6FD8-4552-904E-DB7274115DA0}"/>
                  </a:ext>
                </a:extLst>
              </p:cNvPr>
              <p:cNvSpPr/>
              <p:nvPr/>
            </p:nvSpPr>
            <p:spPr>
              <a:xfrm>
                <a:off x="-29746" y="-164554"/>
                <a:ext cx="9173747" cy="432048"/>
              </a:xfrm>
              <a:prstGeom prst="rect">
                <a:avLst/>
              </a:prstGeom>
              <a:solidFill>
                <a:srgbClr val="00206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2000"/>
              </a:p>
            </p:txBody>
          </p:sp>
        </p:grpSp>
        <p:grpSp>
          <p:nvGrpSpPr>
            <p:cNvPr id="16" name="กลุ่ม 9">
              <a:extLst>
                <a:ext uri="{FF2B5EF4-FFF2-40B4-BE49-F238E27FC236}">
                  <a16:creationId xmlns:a16="http://schemas.microsoft.com/office/drawing/2014/main" id="{D2312BD0-5401-4FDB-9FF3-B1382B3C9639}"/>
                </a:ext>
              </a:extLst>
            </p:cNvPr>
            <p:cNvGrpSpPr/>
            <p:nvPr/>
          </p:nvGrpSpPr>
          <p:grpSpPr>
            <a:xfrm>
              <a:off x="5792566" y="-271597"/>
              <a:ext cx="1899096" cy="1541268"/>
              <a:chOff x="5491686" y="-481268"/>
              <a:chExt cx="1709187" cy="1387141"/>
            </a:xfrm>
          </p:grpSpPr>
          <p:sp>
            <p:nvSpPr>
              <p:cNvPr id="17" name="วงรี 13">
                <a:extLst>
                  <a:ext uri="{FF2B5EF4-FFF2-40B4-BE49-F238E27FC236}">
                    <a16:creationId xmlns:a16="http://schemas.microsoft.com/office/drawing/2014/main" id="{722B5707-C41F-4885-825E-D2676CEE49E1}"/>
                  </a:ext>
                </a:extLst>
              </p:cNvPr>
              <p:cNvSpPr/>
              <p:nvPr/>
            </p:nvSpPr>
            <p:spPr>
              <a:xfrm>
                <a:off x="5491686" y="-481268"/>
                <a:ext cx="1709187" cy="1387141"/>
              </a:xfrm>
              <a:prstGeom prst="ellipse">
                <a:avLst/>
              </a:prstGeom>
              <a:solidFill>
                <a:srgbClr val="FBF7F1"/>
              </a:solidFill>
              <a:ln>
                <a:noFill/>
              </a:ln>
              <a:effectLst>
                <a:softEdge rad="31750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2000"/>
              </a:p>
            </p:txBody>
          </p:sp>
          <p:pic>
            <p:nvPicPr>
              <p:cNvPr id="18" name="รูปภาพ 65">
                <a:extLst>
                  <a:ext uri="{FF2B5EF4-FFF2-40B4-BE49-F238E27FC236}">
                    <a16:creationId xmlns:a16="http://schemas.microsoft.com/office/drawing/2014/main" id="{EF9B53AA-6A14-4E04-B937-D6234A306BD7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1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r="65168" b="30186"/>
              <a:stretch/>
            </p:blipFill>
            <p:spPr>
              <a:xfrm>
                <a:off x="5978910" y="-202056"/>
                <a:ext cx="857563" cy="565764"/>
              </a:xfrm>
              <a:custGeom>
                <a:avLst/>
                <a:gdLst>
                  <a:gd name="connsiteX0" fmla="*/ 0 w 1500565"/>
                  <a:gd name="connsiteY0" fmla="*/ 0 h 990006"/>
                  <a:gd name="connsiteX1" fmla="*/ 1500565 w 1500565"/>
                  <a:gd name="connsiteY1" fmla="*/ 0 h 990006"/>
                  <a:gd name="connsiteX2" fmla="*/ 1500565 w 1500565"/>
                  <a:gd name="connsiteY2" fmla="*/ 699241 h 990006"/>
                  <a:gd name="connsiteX3" fmla="*/ 1454656 w 1500565"/>
                  <a:gd name="connsiteY3" fmla="*/ 699241 h 990006"/>
                  <a:gd name="connsiteX4" fmla="*/ 1454656 w 1500565"/>
                  <a:gd name="connsiteY4" fmla="*/ 958222 h 990006"/>
                  <a:gd name="connsiteX5" fmla="*/ 1500565 w 1500565"/>
                  <a:gd name="connsiteY5" fmla="*/ 958222 h 990006"/>
                  <a:gd name="connsiteX6" fmla="*/ 1500565 w 1500565"/>
                  <a:gd name="connsiteY6" fmla="*/ 990006 h 990006"/>
                  <a:gd name="connsiteX7" fmla="*/ 0 w 1500565"/>
                  <a:gd name="connsiteY7" fmla="*/ 990006 h 9900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00565" h="990006">
                    <a:moveTo>
                      <a:pt x="0" y="0"/>
                    </a:moveTo>
                    <a:lnTo>
                      <a:pt x="1500565" y="0"/>
                    </a:lnTo>
                    <a:lnTo>
                      <a:pt x="1500565" y="699241"/>
                    </a:lnTo>
                    <a:lnTo>
                      <a:pt x="1454656" y="699241"/>
                    </a:lnTo>
                    <a:lnTo>
                      <a:pt x="1454656" y="958222"/>
                    </a:lnTo>
                    <a:lnTo>
                      <a:pt x="1500565" y="958222"/>
                    </a:lnTo>
                    <a:lnTo>
                      <a:pt x="1500565" y="990006"/>
                    </a:lnTo>
                    <a:lnTo>
                      <a:pt x="0" y="990006"/>
                    </a:lnTo>
                    <a:close/>
                  </a:path>
                </a:pathLst>
              </a:custGeom>
            </p:spPr>
          </p:pic>
        </p:grpSp>
      </p:grpSp>
      <p:grpSp>
        <p:nvGrpSpPr>
          <p:cNvPr id="23" name="Group 22"/>
          <p:cNvGrpSpPr/>
          <p:nvPr/>
        </p:nvGrpSpPr>
        <p:grpSpPr>
          <a:xfrm>
            <a:off x="-23583" y="5154909"/>
            <a:ext cx="10183585" cy="694389"/>
            <a:chOff x="-23583" y="5134125"/>
            <a:chExt cx="10183585" cy="715174"/>
          </a:xfrm>
        </p:grpSpPr>
        <p:grpSp>
          <p:nvGrpSpPr>
            <p:cNvPr id="24" name="กลุ่ม 1">
              <a:extLst>
                <a:ext uri="{FF2B5EF4-FFF2-40B4-BE49-F238E27FC236}">
                  <a16:creationId xmlns:a16="http://schemas.microsoft.com/office/drawing/2014/main" id="{58DAA6D8-19A9-434E-BD10-9F227ECAADEE}"/>
                </a:ext>
              </a:extLst>
            </p:cNvPr>
            <p:cNvGrpSpPr/>
            <p:nvPr/>
          </p:nvGrpSpPr>
          <p:grpSpPr>
            <a:xfrm>
              <a:off x="-23583" y="5274993"/>
              <a:ext cx="10183585" cy="470079"/>
              <a:chOff x="-21226" y="4621292"/>
              <a:chExt cx="9165227" cy="561020"/>
            </a:xfrm>
          </p:grpSpPr>
          <p:grpSp>
            <p:nvGrpSpPr>
              <p:cNvPr id="31" name="กลุ่ม 7">
                <a:extLst>
                  <a:ext uri="{FF2B5EF4-FFF2-40B4-BE49-F238E27FC236}">
                    <a16:creationId xmlns:a16="http://schemas.microsoft.com/office/drawing/2014/main" id="{30C28730-7CDF-4231-A774-6A7122EB4AEA}"/>
                  </a:ext>
                </a:extLst>
              </p:cNvPr>
              <p:cNvGrpSpPr/>
              <p:nvPr/>
            </p:nvGrpSpPr>
            <p:grpSpPr>
              <a:xfrm>
                <a:off x="-21226" y="4635401"/>
                <a:ext cx="5133813" cy="546911"/>
                <a:chOff x="-45702" y="6428830"/>
                <a:chExt cx="7109733" cy="450425"/>
              </a:xfrm>
            </p:grpSpPr>
            <p:sp>
              <p:nvSpPr>
                <p:cNvPr id="35" name="รูปแบบอิสระ: รูปร่าง 55">
                  <a:extLst>
                    <a:ext uri="{FF2B5EF4-FFF2-40B4-BE49-F238E27FC236}">
                      <a16:creationId xmlns:a16="http://schemas.microsoft.com/office/drawing/2014/main" id="{447532BC-F1AF-418B-B954-69A21822D4D1}"/>
                    </a:ext>
                  </a:extLst>
                </p:cNvPr>
                <p:cNvSpPr/>
                <p:nvPr/>
              </p:nvSpPr>
              <p:spPr>
                <a:xfrm>
                  <a:off x="-16309" y="6508953"/>
                  <a:ext cx="6875685" cy="339767"/>
                </a:xfrm>
                <a:custGeom>
                  <a:avLst/>
                  <a:gdLst>
                    <a:gd name="connsiteX0" fmla="*/ 0 w 6028447"/>
                    <a:gd name="connsiteY0" fmla="*/ 0 h 339767"/>
                    <a:gd name="connsiteX1" fmla="*/ 6028447 w 6028447"/>
                    <a:gd name="connsiteY1" fmla="*/ 0 h 339767"/>
                    <a:gd name="connsiteX2" fmla="*/ 5679852 w 6028447"/>
                    <a:gd name="connsiteY2" fmla="*/ 339767 h 339767"/>
                    <a:gd name="connsiteX3" fmla="*/ 0 w 6028447"/>
                    <a:gd name="connsiteY3" fmla="*/ 339767 h 339767"/>
                    <a:gd name="connsiteX4" fmla="*/ 0 w 6028447"/>
                    <a:gd name="connsiteY4" fmla="*/ 0 h 3397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028447" h="339767">
                      <a:moveTo>
                        <a:pt x="0" y="0"/>
                      </a:moveTo>
                      <a:lnTo>
                        <a:pt x="6028447" y="0"/>
                      </a:lnTo>
                      <a:lnTo>
                        <a:pt x="5679852" y="339767"/>
                      </a:lnTo>
                      <a:lnTo>
                        <a:pt x="0" y="33976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th-TH" sz="2000" dirty="0"/>
                </a:p>
              </p:txBody>
            </p:sp>
            <p:sp>
              <p:nvSpPr>
                <p:cNvPr id="36" name="รูปแบบอิสระ: รูปร่าง 50">
                  <a:extLst>
                    <a:ext uri="{FF2B5EF4-FFF2-40B4-BE49-F238E27FC236}">
                      <a16:creationId xmlns:a16="http://schemas.microsoft.com/office/drawing/2014/main" id="{72AD55B9-27A4-40A2-86AD-A09FD1FBB379}"/>
                    </a:ext>
                  </a:extLst>
                </p:cNvPr>
                <p:cNvSpPr/>
                <p:nvPr/>
              </p:nvSpPr>
              <p:spPr>
                <a:xfrm>
                  <a:off x="-45702" y="6433550"/>
                  <a:ext cx="7025615" cy="426691"/>
                </a:xfrm>
                <a:custGeom>
                  <a:avLst/>
                  <a:gdLst>
                    <a:gd name="connsiteX0" fmla="*/ 0 w 6123140"/>
                    <a:gd name="connsiteY0" fmla="*/ 0 h 426691"/>
                    <a:gd name="connsiteX1" fmla="*/ 6123140 w 6123140"/>
                    <a:gd name="connsiteY1" fmla="*/ 0 h 426691"/>
                    <a:gd name="connsiteX2" fmla="*/ 6008569 w 6123140"/>
                    <a:gd name="connsiteY2" fmla="*/ 111669 h 426691"/>
                    <a:gd name="connsiteX3" fmla="*/ 5685361 w 6123140"/>
                    <a:gd name="connsiteY3" fmla="*/ 426691 h 426691"/>
                    <a:gd name="connsiteX4" fmla="*/ 5679852 w 6123140"/>
                    <a:gd name="connsiteY4" fmla="*/ 426691 h 426691"/>
                    <a:gd name="connsiteX5" fmla="*/ 6028447 w 6123140"/>
                    <a:gd name="connsiteY5" fmla="*/ 86924 h 426691"/>
                    <a:gd name="connsiteX6" fmla="*/ 0 w 6123140"/>
                    <a:gd name="connsiteY6" fmla="*/ 86924 h 426691"/>
                    <a:gd name="connsiteX7" fmla="*/ 0 w 6123140"/>
                    <a:gd name="connsiteY7" fmla="*/ 0 h 4266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123140" h="426691">
                      <a:moveTo>
                        <a:pt x="0" y="0"/>
                      </a:moveTo>
                      <a:lnTo>
                        <a:pt x="6123140" y="0"/>
                      </a:lnTo>
                      <a:lnTo>
                        <a:pt x="6008569" y="111669"/>
                      </a:lnTo>
                      <a:lnTo>
                        <a:pt x="5685361" y="426691"/>
                      </a:lnTo>
                      <a:lnTo>
                        <a:pt x="5679852" y="426691"/>
                      </a:lnTo>
                      <a:lnTo>
                        <a:pt x="6028447" y="86924"/>
                      </a:lnTo>
                      <a:lnTo>
                        <a:pt x="0" y="8692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>
                  <a:gsLst>
                    <a:gs pos="0">
                      <a:srgbClr val="FBE4AE"/>
                    </a:gs>
                    <a:gs pos="13000">
                      <a:srgbClr val="BD922A"/>
                    </a:gs>
                    <a:gs pos="21001">
                      <a:srgbClr val="BD922A"/>
                    </a:gs>
                    <a:gs pos="63000">
                      <a:srgbClr val="FBE4AE"/>
                    </a:gs>
                    <a:gs pos="67000">
                      <a:srgbClr val="BD922A"/>
                    </a:gs>
                    <a:gs pos="69000">
                      <a:srgbClr val="835E17"/>
                    </a:gs>
                    <a:gs pos="82001">
                      <a:srgbClr val="A28949"/>
                    </a:gs>
                    <a:gs pos="100000">
                      <a:srgbClr val="FAE3B7"/>
                    </a:gs>
                  </a:gsLst>
                  <a:lin ang="0" scaled="1"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th-TH" sz="2000" dirty="0"/>
                </a:p>
              </p:txBody>
            </p:sp>
            <p:sp>
              <p:nvSpPr>
                <p:cNvPr id="37" name="รูปแบบอิสระ: รูปร่าง 49">
                  <a:extLst>
                    <a:ext uri="{FF2B5EF4-FFF2-40B4-BE49-F238E27FC236}">
                      <a16:creationId xmlns:a16="http://schemas.microsoft.com/office/drawing/2014/main" id="{0CC04605-512B-40BA-BB6C-C4CA6329F254}"/>
                    </a:ext>
                  </a:extLst>
                </p:cNvPr>
                <p:cNvSpPr/>
                <p:nvPr/>
              </p:nvSpPr>
              <p:spPr>
                <a:xfrm rot="380166">
                  <a:off x="6515308" y="6428830"/>
                  <a:ext cx="548723" cy="450425"/>
                </a:xfrm>
                <a:custGeom>
                  <a:avLst/>
                  <a:gdLst>
                    <a:gd name="connsiteX0" fmla="*/ 411471 w 524882"/>
                    <a:gd name="connsiteY0" fmla="*/ 0 h 426691"/>
                    <a:gd name="connsiteX1" fmla="*/ 524882 w 524882"/>
                    <a:gd name="connsiteY1" fmla="*/ 0 h 426691"/>
                    <a:gd name="connsiteX2" fmla="*/ 113411 w 524882"/>
                    <a:gd name="connsiteY2" fmla="*/ 426691 h 426691"/>
                    <a:gd name="connsiteX3" fmla="*/ 0 w 524882"/>
                    <a:gd name="connsiteY3" fmla="*/ 426691 h 426691"/>
                    <a:gd name="connsiteX4" fmla="*/ 411471 w 524882"/>
                    <a:gd name="connsiteY4" fmla="*/ 0 h 4266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24882" h="426691">
                      <a:moveTo>
                        <a:pt x="411471" y="0"/>
                      </a:moveTo>
                      <a:lnTo>
                        <a:pt x="524882" y="0"/>
                      </a:lnTo>
                      <a:lnTo>
                        <a:pt x="113411" y="426691"/>
                      </a:lnTo>
                      <a:lnTo>
                        <a:pt x="0" y="426691"/>
                      </a:lnTo>
                      <a:lnTo>
                        <a:pt x="411471" y="0"/>
                      </a:ln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FBE4AE"/>
                    </a:gs>
                    <a:gs pos="13000">
                      <a:srgbClr val="BD922A"/>
                    </a:gs>
                    <a:gs pos="21001">
                      <a:srgbClr val="BD922A"/>
                    </a:gs>
                    <a:gs pos="63000">
                      <a:srgbClr val="FBE4AE"/>
                    </a:gs>
                    <a:gs pos="67000">
                      <a:srgbClr val="BD922A"/>
                    </a:gs>
                    <a:gs pos="69000">
                      <a:srgbClr val="835E17"/>
                    </a:gs>
                    <a:gs pos="82001">
                      <a:srgbClr val="A28949"/>
                    </a:gs>
                    <a:gs pos="100000">
                      <a:srgbClr val="FAE3B7"/>
                    </a:gs>
                  </a:gsLst>
                  <a:path path="circle">
                    <a:fillToRect l="100000" b="100000"/>
                  </a:path>
                  <a:tileRect t="-100000" r="-100000"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th-TH" sz="2000"/>
                </a:p>
              </p:txBody>
            </p:sp>
          </p:grpSp>
          <p:grpSp>
            <p:nvGrpSpPr>
              <p:cNvPr id="32" name="กลุ่ม 4">
                <a:extLst>
                  <a:ext uri="{FF2B5EF4-FFF2-40B4-BE49-F238E27FC236}">
                    <a16:creationId xmlns:a16="http://schemas.microsoft.com/office/drawing/2014/main" id="{33080593-C486-4A4E-A259-28A964353B4D}"/>
                  </a:ext>
                </a:extLst>
              </p:cNvPr>
              <p:cNvGrpSpPr/>
              <p:nvPr/>
            </p:nvGrpSpPr>
            <p:grpSpPr>
              <a:xfrm>
                <a:off x="7524888" y="4621292"/>
                <a:ext cx="1619113" cy="531030"/>
                <a:chOff x="9543115" y="6415804"/>
                <a:chExt cx="2661401" cy="453428"/>
              </a:xfrm>
            </p:grpSpPr>
            <p:sp>
              <p:nvSpPr>
                <p:cNvPr id="33" name="รูปแบบอิสระ: รูปร่าง 38">
                  <a:extLst>
                    <a:ext uri="{FF2B5EF4-FFF2-40B4-BE49-F238E27FC236}">
                      <a16:creationId xmlns:a16="http://schemas.microsoft.com/office/drawing/2014/main" id="{18287458-5345-45BB-A7B2-0AE1DDE4E433}"/>
                    </a:ext>
                  </a:extLst>
                </p:cNvPr>
                <p:cNvSpPr/>
                <p:nvPr/>
              </p:nvSpPr>
              <p:spPr>
                <a:xfrm>
                  <a:off x="9543115" y="6415804"/>
                  <a:ext cx="2661398" cy="441288"/>
                </a:xfrm>
                <a:custGeom>
                  <a:avLst/>
                  <a:gdLst>
                    <a:gd name="connsiteX0" fmla="*/ 437779 w 1373020"/>
                    <a:gd name="connsiteY0" fmla="*/ 0 h 426691"/>
                    <a:gd name="connsiteX1" fmla="*/ 1373020 w 1373020"/>
                    <a:gd name="connsiteY1" fmla="*/ 0 h 426691"/>
                    <a:gd name="connsiteX2" fmla="*/ 1373020 w 1373020"/>
                    <a:gd name="connsiteY2" fmla="*/ 426691 h 426691"/>
                    <a:gd name="connsiteX3" fmla="*/ 0 w 1373020"/>
                    <a:gd name="connsiteY3" fmla="*/ 426691 h 426691"/>
                    <a:gd name="connsiteX4" fmla="*/ 323208 w 1373020"/>
                    <a:gd name="connsiteY4" fmla="*/ 111669 h 426691"/>
                    <a:gd name="connsiteX5" fmla="*/ 437779 w 1373020"/>
                    <a:gd name="connsiteY5" fmla="*/ 0 h 4266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73020" h="426691">
                      <a:moveTo>
                        <a:pt x="437779" y="0"/>
                      </a:moveTo>
                      <a:lnTo>
                        <a:pt x="1373020" y="0"/>
                      </a:lnTo>
                      <a:lnTo>
                        <a:pt x="1373020" y="426691"/>
                      </a:lnTo>
                      <a:lnTo>
                        <a:pt x="0" y="426691"/>
                      </a:lnTo>
                      <a:lnTo>
                        <a:pt x="323208" y="111669"/>
                      </a:lnTo>
                      <a:lnTo>
                        <a:pt x="437779" y="0"/>
                      </a:lnTo>
                      <a:close/>
                    </a:path>
                  </a:pathLst>
                </a:custGeom>
                <a:gradFill>
                  <a:gsLst>
                    <a:gs pos="0">
                      <a:srgbClr val="FBE4AE"/>
                    </a:gs>
                    <a:gs pos="13000">
                      <a:srgbClr val="BD922A"/>
                    </a:gs>
                    <a:gs pos="21001">
                      <a:srgbClr val="BD922A"/>
                    </a:gs>
                    <a:gs pos="63000">
                      <a:srgbClr val="FBE4AE"/>
                    </a:gs>
                    <a:gs pos="67000">
                      <a:srgbClr val="BD922A"/>
                    </a:gs>
                    <a:gs pos="69000">
                      <a:srgbClr val="835E17"/>
                    </a:gs>
                    <a:gs pos="82001">
                      <a:srgbClr val="A28949"/>
                    </a:gs>
                    <a:gs pos="100000">
                      <a:srgbClr val="FAE3B7"/>
                    </a:gs>
                  </a:gsLst>
                  <a:lin ang="0" scaled="1"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th-TH" sz="2000"/>
                </a:p>
              </p:txBody>
            </p:sp>
            <p:sp>
              <p:nvSpPr>
                <p:cNvPr id="34" name="รูปแบบอิสระ: รูปร่าง 31">
                  <a:extLst>
                    <a:ext uri="{FF2B5EF4-FFF2-40B4-BE49-F238E27FC236}">
                      <a16:creationId xmlns:a16="http://schemas.microsoft.com/office/drawing/2014/main" id="{CB515603-CB57-4A48-B8A7-C4BD2C469F4B}"/>
                    </a:ext>
                  </a:extLst>
                </p:cNvPr>
                <p:cNvSpPr/>
                <p:nvPr/>
              </p:nvSpPr>
              <p:spPr>
                <a:xfrm>
                  <a:off x="9543115" y="6510930"/>
                  <a:ext cx="2661401" cy="358302"/>
                </a:xfrm>
                <a:custGeom>
                  <a:avLst/>
                  <a:gdLst>
                    <a:gd name="connsiteX0" fmla="*/ 349528 w 1399340"/>
                    <a:gd name="connsiteY0" fmla="*/ 0 h 340675"/>
                    <a:gd name="connsiteX1" fmla="*/ 1399340 w 1399340"/>
                    <a:gd name="connsiteY1" fmla="*/ 0 h 340675"/>
                    <a:gd name="connsiteX2" fmla="*/ 1399340 w 1399340"/>
                    <a:gd name="connsiteY2" fmla="*/ 340675 h 340675"/>
                    <a:gd name="connsiteX3" fmla="*/ 0 w 1399340"/>
                    <a:gd name="connsiteY3" fmla="*/ 340675 h 340675"/>
                    <a:gd name="connsiteX4" fmla="*/ 349528 w 1399340"/>
                    <a:gd name="connsiteY4" fmla="*/ 0 h 3406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99340" h="340675">
                      <a:moveTo>
                        <a:pt x="349528" y="0"/>
                      </a:moveTo>
                      <a:lnTo>
                        <a:pt x="1399340" y="0"/>
                      </a:lnTo>
                      <a:lnTo>
                        <a:pt x="1399340" y="340675"/>
                      </a:lnTo>
                      <a:lnTo>
                        <a:pt x="0" y="340675"/>
                      </a:lnTo>
                      <a:lnTo>
                        <a:pt x="349528" y="0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th-TH" sz="2000"/>
                </a:p>
              </p:txBody>
            </p:sp>
          </p:grpSp>
        </p:grpSp>
        <p:pic>
          <p:nvPicPr>
            <p:cNvPr id="25" name="Picture 23">
              <a:extLst>
                <a:ext uri="{FF2B5EF4-FFF2-40B4-BE49-F238E27FC236}">
                  <a16:creationId xmlns:a16="http://schemas.microsoft.com/office/drawing/2014/main" id="{A9FCDA38-8F0B-49DF-8F2E-B899B1F3623D}"/>
                </a:ext>
              </a:extLst>
            </p:cNvPr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699853" y="5264104"/>
              <a:ext cx="625615" cy="408428"/>
            </a:xfrm>
            <a:prstGeom prst="rect">
              <a:avLst/>
            </a:prstGeom>
          </p:spPr>
        </p:pic>
        <p:pic>
          <p:nvPicPr>
            <p:cNvPr id="26" name="Picture 24">
              <a:extLst>
                <a:ext uri="{FF2B5EF4-FFF2-40B4-BE49-F238E27FC236}">
                  <a16:creationId xmlns:a16="http://schemas.microsoft.com/office/drawing/2014/main" id="{199745AA-CFB3-443D-A566-E11575BA5223}"/>
                </a:ext>
              </a:extLst>
            </p:cNvPr>
            <p:cNvPicPr>
              <a:picLocks noChangeAspect="1"/>
            </p:cNvPicPr>
            <p:nvPr/>
          </p:nvPicPr>
          <p:blipFill>
            <a:blip r:embed="rId1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440755" y="5252961"/>
              <a:ext cx="384697" cy="433336"/>
            </a:xfrm>
            <a:prstGeom prst="rect">
              <a:avLst/>
            </a:prstGeom>
          </p:spPr>
        </p:pic>
        <p:pic>
          <p:nvPicPr>
            <p:cNvPr id="27" name="Picture 35">
              <a:extLst>
                <a:ext uri="{FF2B5EF4-FFF2-40B4-BE49-F238E27FC236}">
                  <a16:creationId xmlns:a16="http://schemas.microsoft.com/office/drawing/2014/main" id="{9584FECB-F937-4F01-8CDD-C92F98A2F1BC}"/>
                </a:ext>
              </a:extLst>
            </p:cNvPr>
            <p:cNvPicPr>
              <a:picLocks noChangeAspect="1"/>
            </p:cNvPicPr>
            <p:nvPr/>
          </p:nvPicPr>
          <p:blipFill>
            <a:blip r:embed="rId1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882063" y="5338458"/>
              <a:ext cx="373365" cy="309768"/>
            </a:xfrm>
            <a:prstGeom prst="rect">
              <a:avLst/>
            </a:prstGeom>
          </p:spPr>
        </p:pic>
        <p:pic>
          <p:nvPicPr>
            <p:cNvPr id="28" name="Picture 36">
              <a:extLst>
                <a:ext uri="{FF2B5EF4-FFF2-40B4-BE49-F238E27FC236}">
                  <a16:creationId xmlns:a16="http://schemas.microsoft.com/office/drawing/2014/main" id="{62FFD426-AD6C-47DA-99D3-A7217E240C18}"/>
                </a:ext>
              </a:extLst>
            </p:cNvPr>
            <p:cNvPicPr>
              <a:picLocks noChangeAspect="1"/>
            </p:cNvPicPr>
            <p:nvPr/>
          </p:nvPicPr>
          <p:blipFill>
            <a:blip r:embed="rId1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345100" y="5340250"/>
              <a:ext cx="281130" cy="303691"/>
            </a:xfrm>
            <a:prstGeom prst="rect">
              <a:avLst/>
            </a:prstGeom>
          </p:spPr>
        </p:pic>
        <p:pic>
          <p:nvPicPr>
            <p:cNvPr id="29" name="Picture 2" descr="C:\Users\Administrator\Desktop\change for good.png"/>
            <p:cNvPicPr>
              <a:picLocks noChangeAspect="1" noChangeArrowheads="1"/>
            </p:cNvPicPr>
            <p:nvPr/>
          </p:nvPicPr>
          <p:blipFill>
            <a:blip r:embed="rId19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606130" y="5281839"/>
              <a:ext cx="890907" cy="501037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30" name="รูปแบบอิสระ: รูปร่าง 49">
              <a:extLst>
                <a:ext uri="{FF2B5EF4-FFF2-40B4-BE49-F238E27FC236}">
                  <a16:creationId xmlns:a16="http://schemas.microsoft.com/office/drawing/2014/main" id="{0CC04605-512B-40BA-BB6C-C4CA6329F254}"/>
                </a:ext>
              </a:extLst>
            </p:cNvPr>
            <p:cNvSpPr/>
            <p:nvPr/>
          </p:nvSpPr>
          <p:spPr>
            <a:xfrm rot="1816843">
              <a:off x="8384884" y="5134125"/>
              <a:ext cx="366819" cy="715174"/>
            </a:xfrm>
            <a:custGeom>
              <a:avLst/>
              <a:gdLst>
                <a:gd name="connsiteX0" fmla="*/ 411471 w 524882"/>
                <a:gd name="connsiteY0" fmla="*/ 0 h 426691"/>
                <a:gd name="connsiteX1" fmla="*/ 524882 w 524882"/>
                <a:gd name="connsiteY1" fmla="*/ 0 h 426691"/>
                <a:gd name="connsiteX2" fmla="*/ 113411 w 524882"/>
                <a:gd name="connsiteY2" fmla="*/ 426691 h 426691"/>
                <a:gd name="connsiteX3" fmla="*/ 0 w 524882"/>
                <a:gd name="connsiteY3" fmla="*/ 426691 h 426691"/>
                <a:gd name="connsiteX4" fmla="*/ 411471 w 524882"/>
                <a:gd name="connsiteY4" fmla="*/ 0 h 426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4882" h="426691">
                  <a:moveTo>
                    <a:pt x="411471" y="0"/>
                  </a:moveTo>
                  <a:lnTo>
                    <a:pt x="524882" y="0"/>
                  </a:lnTo>
                  <a:lnTo>
                    <a:pt x="113411" y="426691"/>
                  </a:lnTo>
                  <a:lnTo>
                    <a:pt x="0" y="426691"/>
                  </a:lnTo>
                  <a:lnTo>
                    <a:pt x="411471" y="0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BE4AE"/>
                </a:gs>
                <a:gs pos="13000">
                  <a:srgbClr val="BD922A"/>
                </a:gs>
                <a:gs pos="21001">
                  <a:srgbClr val="BD922A"/>
                </a:gs>
                <a:gs pos="63000">
                  <a:srgbClr val="FBE4AE"/>
                </a:gs>
                <a:gs pos="67000">
                  <a:srgbClr val="BD922A"/>
                </a:gs>
                <a:gs pos="69000">
                  <a:srgbClr val="835E17"/>
                </a:gs>
                <a:gs pos="82001">
                  <a:srgbClr val="A28949"/>
                </a:gs>
                <a:gs pos="100000">
                  <a:srgbClr val="FAE3B7"/>
                </a:gs>
              </a:gsLst>
              <a:path path="circle">
                <a:fillToRect l="100000" b="100000"/>
              </a:path>
              <a:tileRect t="-100000" r="-10000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th-TH" sz="2000"/>
            </a:p>
          </p:txBody>
        </p:sp>
      </p:grpSp>
      <p:sp>
        <p:nvSpPr>
          <p:cNvPr id="38" name="กล่องข้อความ 8">
            <a:extLst>
              <a:ext uri="{FF2B5EF4-FFF2-40B4-BE49-F238E27FC236}">
                <a16:creationId xmlns:a16="http://schemas.microsoft.com/office/drawing/2014/main" id="{BF84CABE-5C70-4013-8958-0D4F9CD0D474}"/>
              </a:ext>
            </a:extLst>
          </p:cNvPr>
          <p:cNvSpPr txBox="1"/>
          <p:nvPr/>
        </p:nvSpPr>
        <p:spPr>
          <a:xfrm>
            <a:off x="7676272" y="32100"/>
            <a:ext cx="2493196" cy="5262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ct val="120000"/>
              </a:lnSpc>
            </a:pPr>
            <a:r>
              <a:rPr lang="en-US" sz="12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60 </a:t>
            </a:r>
            <a:r>
              <a:rPr lang="th-TH" sz="12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ปี กรมการพัฒนา</a:t>
            </a:r>
            <a:r>
              <a:rPr lang="th-TH" sz="1200" b="1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ชุมชน</a:t>
            </a:r>
            <a:endParaRPr lang="th-TH" sz="1200" b="1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hulabhorn Likit Text" panose="00000500000000000000" pitchFamily="50" charset="-34"/>
              <a:cs typeface="Chulabhorn Likit Text" panose="00000500000000000000" pitchFamily="50" charset="-34"/>
            </a:endParaRPr>
          </a:p>
          <a:p>
            <a:pPr>
              <a:lnSpc>
                <a:spcPct val="120000"/>
              </a:lnSpc>
            </a:pPr>
            <a:r>
              <a:rPr lang="th-TH" sz="12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สร้างสรรค์ชุมชน สร้างคน สร้างชาติ</a:t>
            </a:r>
            <a:endParaRPr lang="en-US" sz="1200" b="1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hulabhorn Likit Text" panose="00000500000000000000" pitchFamily="50" charset="-34"/>
              <a:cs typeface="Chulabhorn Likit Text" panose="00000500000000000000" pitchFamily="50" charset="-34"/>
            </a:endParaRPr>
          </a:p>
        </p:txBody>
      </p:sp>
      <p:sp>
        <p:nvSpPr>
          <p:cNvPr id="39" name="สี่เหลี่ยมผืนผ้า: มุมมน 24">
            <a:extLst>
              <a:ext uri="{FF2B5EF4-FFF2-40B4-BE49-F238E27FC236}">
                <a16:creationId xmlns:a16="http://schemas.microsoft.com/office/drawing/2014/main" id="{D992C9EC-F489-4262-8A24-43469489E10F}"/>
              </a:ext>
            </a:extLst>
          </p:cNvPr>
          <p:cNvSpPr/>
          <p:nvPr/>
        </p:nvSpPr>
        <p:spPr>
          <a:xfrm>
            <a:off x="216982" y="2670"/>
            <a:ext cx="5129590" cy="572348"/>
          </a:xfrm>
          <a:prstGeom prst="roundRect">
            <a:avLst/>
          </a:prstGeom>
          <a:noFill/>
          <a:ln>
            <a:noFill/>
          </a:ln>
          <a:scene3d>
            <a:camera prst="orthographicFront"/>
            <a:lightRig rig="threePt" dir="t"/>
          </a:scene3d>
          <a:sp3d>
            <a:bevelT w="139700" h="139700" prst="divot"/>
          </a:sp3d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rtlCol="0" anchor="t"/>
          <a:lstStyle/>
          <a:p>
            <a:pPr>
              <a:lnSpc>
                <a:spcPct val="110000"/>
              </a:lnSpc>
            </a:pPr>
            <a:r>
              <a:rPr lang="th-TH" sz="1100" b="1" dirty="0" smtClean="0">
                <a:solidFill>
                  <a:schemeClr val="bg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5.2 </a:t>
            </a:r>
            <a:r>
              <a:rPr lang="th-TH" sz="1100" b="1" dirty="0">
                <a:solidFill>
                  <a:schemeClr val="bg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รายงานผลการดำเนินงานตามตัวชี้วัดที่ 4.2 การตรวจสอบภายใน </a:t>
            </a:r>
            <a:r>
              <a:rPr lang="th-TH" sz="1100" b="1" dirty="0" smtClean="0">
                <a:solidFill>
                  <a:schemeClr val="bg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/>
            </a:r>
            <a:br>
              <a:rPr lang="th-TH" sz="1100" b="1" dirty="0" smtClean="0">
                <a:solidFill>
                  <a:schemeClr val="bg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</a:br>
            <a:r>
              <a:rPr lang="th-TH" sz="1100" b="1" dirty="0" smtClean="0">
                <a:solidFill>
                  <a:schemeClr val="bg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(</a:t>
            </a:r>
            <a:r>
              <a:rPr lang="th-TH" sz="1100" b="1" dirty="0">
                <a:solidFill>
                  <a:schemeClr val="bg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กรณีที่ 3 ทุน</a:t>
            </a:r>
            <a:r>
              <a:rPr lang="th-TH" sz="1100" b="1" dirty="0" smtClean="0">
                <a:solidFill>
                  <a:schemeClr val="bg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หมุนเวียนที่</a:t>
            </a:r>
            <a:r>
              <a:rPr lang="th-TH" sz="1100" b="1" dirty="0">
                <a:solidFill>
                  <a:schemeClr val="bg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ใช้หน่วยตรวจสอบภายในจากหน่วยงานต้นสังกัด) 	</a:t>
            </a:r>
          </a:p>
          <a:p>
            <a:pPr>
              <a:lnSpc>
                <a:spcPct val="110000"/>
              </a:lnSpc>
            </a:pPr>
            <a:endParaRPr lang="en-GB" sz="1100" b="1" dirty="0">
              <a:solidFill>
                <a:schemeClr val="bg1"/>
              </a:solidFill>
              <a:latin typeface="Chulabhorn Likit Text" panose="00000500000000000000" pitchFamily="50" charset="-34"/>
              <a:cs typeface="Chulabhorn Likit Text" panose="00000500000000000000" pitchFamily="50" charset="-34"/>
            </a:endParaRPr>
          </a:p>
        </p:txBody>
      </p:sp>
      <p:sp>
        <p:nvSpPr>
          <p:cNvPr id="40" name="TextBox 7"/>
          <p:cNvSpPr txBox="1"/>
          <p:nvPr/>
        </p:nvSpPr>
        <p:spPr>
          <a:xfrm>
            <a:off x="216981" y="5442506"/>
            <a:ext cx="5166910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th-TH" sz="1000" b="1" dirty="0">
                <a:solidFill>
                  <a:schemeClr val="bg1"/>
                </a:solidFill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เศรษฐกิจฐานรากมั่นคง ชุมชนเข้มแข็งอย่างยั่งยืน ด้วยหลักปรัชญาของเศรษฐกิจพอเพียง</a:t>
            </a:r>
          </a:p>
        </p:txBody>
      </p:sp>
    </p:spTree>
    <p:extLst>
      <p:ext uri="{BB962C8B-B14F-4D97-AF65-F5344CB8AC3E}">
        <p14:creationId xmlns:p14="http://schemas.microsoft.com/office/powerpoint/2010/main" val="263756726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/>
          <p:cNvPicPr>
            <a:picLocks noChangeAspect="1"/>
          </p:cNvPicPr>
          <p:nvPr/>
        </p:nvPicPr>
        <p:blipFill rotWithShape="1">
          <a:blip r:embed="rId2"/>
          <a:srcRect l="26375" t="14721" r="7476" b="5480"/>
          <a:stretch/>
        </p:blipFill>
        <p:spPr>
          <a:xfrm>
            <a:off x="1309490" y="14367"/>
            <a:ext cx="7560840" cy="570063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4249370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353884" y="120931"/>
            <a:ext cx="7620000" cy="415231"/>
          </a:xfrm>
          <a:solidFill>
            <a:schemeClr val="accent5">
              <a:lumMod val="20000"/>
              <a:lumOff val="80000"/>
            </a:schemeClr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txBody>
          <a:bodyPr>
            <a:normAutofit/>
          </a:bodyPr>
          <a:lstStyle/>
          <a:p>
            <a:pPr lvl="0" algn="ctr"/>
            <a:r>
              <a:rPr lang="th-TH" sz="2000" b="1" dirty="0"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ลูกหนี้เงินยืมราชการ (โครงการฝึกอบรม)</a:t>
            </a:r>
          </a:p>
        </p:txBody>
      </p:sp>
      <p:sp>
        <p:nvSpPr>
          <p:cNvPr id="5" name="Rectangle 4"/>
          <p:cNvSpPr/>
          <p:nvPr/>
        </p:nvSpPr>
        <p:spPr>
          <a:xfrm>
            <a:off x="1206619" y="534781"/>
            <a:ext cx="7622549" cy="67095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20000"/>
              </a:lnSpc>
            </a:pPr>
            <a:r>
              <a:rPr lang="th-TH" sz="1600" b="1" dirty="0">
                <a:latin typeface="Chulabhorn Likit Text" panose="00000500000000000000" pitchFamily="50" charset="-34"/>
                <a:ea typeface="Calibri" panose="020F0502020204030204" pitchFamily="34" charset="0"/>
                <a:cs typeface="Chulabhorn Likit Text" panose="00000500000000000000" pitchFamily="50" charset="-34"/>
              </a:rPr>
              <a:t>สุ่มตรวจเอกสารสัญญายืมเงิน และการส่งใช้เงินยืม </a:t>
            </a:r>
          </a:p>
          <a:p>
            <a:pPr algn="ctr">
              <a:lnSpc>
                <a:spcPct val="120000"/>
              </a:lnSpc>
            </a:pPr>
            <a:r>
              <a:rPr lang="th-TH" sz="1600" spc="-25" dirty="0">
                <a:latin typeface="Chulabhorn Likit Text" panose="00000500000000000000" pitchFamily="50" charset="-34"/>
                <a:ea typeface="Calibri" panose="020F0502020204030204" pitchFamily="34" charset="0"/>
                <a:cs typeface="Chulabhorn Likit Text" panose="00000500000000000000" pitchFamily="50" charset="-34"/>
              </a:rPr>
              <a:t>ปีงบประมาณ พ.ศ. 2565 - 2566 (ตุลาคม 2564 -</a:t>
            </a:r>
            <a:r>
              <a:rPr lang="th-TH" sz="1600" dirty="0">
                <a:latin typeface="Chulabhorn Likit Text" panose="00000500000000000000" pitchFamily="50" charset="-34"/>
                <a:ea typeface="Calibri" panose="020F0502020204030204" pitchFamily="34" charset="0"/>
                <a:cs typeface="Chulabhorn Likit Text" panose="00000500000000000000" pitchFamily="50" charset="-34"/>
              </a:rPr>
              <a:t> ธันวาคม 2565)</a:t>
            </a:r>
            <a:r>
              <a:rPr lang="th-TH" sz="1600" dirty="0">
                <a:latin typeface="Chulabhorn Likit Text" panose="00000500000000000000" pitchFamily="50" charset="-34"/>
                <a:ea typeface="Cordia New" panose="020B0304020202020204" pitchFamily="34" charset="-34"/>
                <a:cs typeface="Chulabhorn Likit Text" panose="00000500000000000000" pitchFamily="50" charset="-34"/>
              </a:rPr>
              <a:t> จำนวน 8 ฉบับ</a:t>
            </a:r>
            <a:endParaRPr lang="en-US" sz="1600" dirty="0">
              <a:latin typeface="Chulabhorn Likit Text" panose="00000500000000000000" pitchFamily="50" charset="-34"/>
              <a:ea typeface="Calibri" panose="020F0502020204030204" pitchFamily="34" charset="0"/>
              <a:cs typeface="Chulabhorn Likit Text" panose="00000500000000000000" pitchFamily="50" charset="-34"/>
            </a:endParaRPr>
          </a:p>
        </p:txBody>
      </p:sp>
      <p:graphicFrame>
        <p:nvGraphicFramePr>
          <p:cNvPr id="7" name="Table 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83568669"/>
              </p:ext>
            </p:extLst>
          </p:nvPr>
        </p:nvGraphicFramePr>
        <p:xfrm>
          <a:off x="673100" y="1205734"/>
          <a:ext cx="8445499" cy="4306069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76763">
                  <a:extLst>
                    <a:ext uri="{9D8B030D-6E8A-4147-A177-3AD203B41FA5}">
                      <a16:colId xmlns:a16="http://schemas.microsoft.com/office/drawing/2014/main" val="3108521650"/>
                    </a:ext>
                  </a:extLst>
                </a:gridCol>
                <a:gridCol w="1713297">
                  <a:extLst>
                    <a:ext uri="{9D8B030D-6E8A-4147-A177-3AD203B41FA5}">
                      <a16:colId xmlns:a16="http://schemas.microsoft.com/office/drawing/2014/main" val="527238799"/>
                    </a:ext>
                  </a:extLst>
                </a:gridCol>
                <a:gridCol w="4694859">
                  <a:extLst>
                    <a:ext uri="{9D8B030D-6E8A-4147-A177-3AD203B41FA5}">
                      <a16:colId xmlns:a16="http://schemas.microsoft.com/office/drawing/2014/main" val="3450925108"/>
                    </a:ext>
                  </a:extLst>
                </a:gridCol>
                <a:gridCol w="1560580">
                  <a:extLst>
                    <a:ext uri="{9D8B030D-6E8A-4147-A177-3AD203B41FA5}">
                      <a16:colId xmlns:a16="http://schemas.microsoft.com/office/drawing/2014/main" val="866527698"/>
                    </a:ext>
                  </a:extLst>
                </a:gridCol>
              </a:tblGrid>
              <a:tr h="493061">
                <a:tc>
                  <a:txBody>
                    <a:bodyPr/>
                    <a:lstStyle/>
                    <a:p>
                      <a:pPr algn="ctr"/>
                      <a:r>
                        <a:rPr lang="th-TH" sz="1300" dirty="0" smtClean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ที่</a:t>
                      </a:r>
                      <a:endParaRPr lang="th-TH" sz="1300" dirty="0">
                        <a:solidFill>
                          <a:schemeClr val="tx1"/>
                        </a:solidFill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76200" marR="76200" marT="38100" marB="38100" anchor="ctr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th-TH" sz="1300" dirty="0" smtClean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เลขที่สัญญายืมเงิน</a:t>
                      </a:r>
                      <a:endParaRPr lang="th-TH" sz="1300" dirty="0">
                        <a:solidFill>
                          <a:schemeClr val="tx1"/>
                        </a:solidFill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76200" marR="76200" marT="38100" marB="38100" anchor="ctr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th-TH" sz="1300" dirty="0" smtClean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โครงการ</a:t>
                      </a:r>
                      <a:endParaRPr lang="th-TH" sz="1300" dirty="0">
                        <a:solidFill>
                          <a:schemeClr val="tx1"/>
                        </a:solidFill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76200" marR="76200" marT="38100" marB="38100" anchor="ctr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th-TH" sz="1300" dirty="0" smtClean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จำนวนเงิน</a:t>
                      </a:r>
                      <a:endParaRPr lang="th-TH" sz="1300" dirty="0">
                        <a:solidFill>
                          <a:schemeClr val="tx1"/>
                        </a:solidFill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76200" marR="76200" marT="38100" marB="38100" anchor="ctr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69609629"/>
                  </a:ext>
                </a:extLst>
              </a:tr>
              <a:tr h="476626">
                <a:tc>
                  <a:txBody>
                    <a:bodyPr/>
                    <a:lstStyle/>
                    <a:p>
                      <a:pPr algn="ctr"/>
                      <a:r>
                        <a:rPr lang="th-TH" sz="1200" dirty="0" smtClean="0"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1.</a:t>
                      </a:r>
                      <a:endParaRPr lang="th-TH" sz="1200" dirty="0"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76200" marR="76200" marT="38100" marB="38100"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th-TH" sz="1200" dirty="0" smtClean="0">
                          <a:latin typeface="Chulabhorn Likit Text" panose="00000500000000000000" pitchFamily="50" charset="-34"/>
                          <a:ea typeface="Cordia New" panose="020B0304020202020204" pitchFamily="34" charset="-34"/>
                          <a:cs typeface="Chulabhorn Likit Text" panose="00000500000000000000" pitchFamily="50" charset="-34"/>
                        </a:rPr>
                        <a:t>4/2565 </a:t>
                      </a:r>
                    </a:p>
                    <a:p>
                      <a:r>
                        <a:rPr lang="th-TH" sz="1200" dirty="0" smtClean="0">
                          <a:latin typeface="Chulabhorn Likit Text" panose="00000500000000000000" pitchFamily="50" charset="-34"/>
                          <a:ea typeface="Cordia New" panose="020B0304020202020204" pitchFamily="34" charset="-34"/>
                          <a:cs typeface="Chulabhorn Likit Text" panose="00000500000000000000" pitchFamily="50" charset="-34"/>
                        </a:rPr>
                        <a:t>ลว.</a:t>
                      </a:r>
                      <a:r>
                        <a:rPr lang="th-TH" sz="1200" dirty="0" smtClean="0">
                          <a:latin typeface="Chulabhorn Likit Text" panose="00000500000000000000" pitchFamily="50" charset="-34"/>
                          <a:ea typeface="Calibri" panose="020F0502020204030204" pitchFamily="34" charset="0"/>
                          <a:cs typeface="Chulabhorn Likit Text" panose="00000500000000000000" pitchFamily="50" charset="-34"/>
                        </a:rPr>
                        <a:t> 21 ธ.ค. 64 </a:t>
                      </a:r>
                      <a:endParaRPr lang="th-TH" sz="1200" dirty="0"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76200" marR="76200" marT="38100" marB="38100"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th-TH" sz="1200" dirty="0" smtClean="0">
                          <a:latin typeface="Chulabhorn Likit Text" panose="00000500000000000000" pitchFamily="50" charset="-34"/>
                          <a:ea typeface="Calibri" panose="020F0502020204030204" pitchFamily="34" charset="0"/>
                          <a:cs typeface="Chulabhorn Likit Text" panose="00000500000000000000" pitchFamily="50" charset="-34"/>
                        </a:rPr>
                        <a:t>กองทุนพัฒนาบทบาทสตรี สร้างความมั่นคงด้านอาชีพ สู่ความเข้มแข็ง</a:t>
                      </a:r>
                      <a:br>
                        <a:rPr lang="th-TH" sz="1200" dirty="0" smtClean="0">
                          <a:latin typeface="Chulabhorn Likit Text" panose="00000500000000000000" pitchFamily="50" charset="-34"/>
                          <a:ea typeface="Calibri" panose="020F0502020204030204" pitchFamily="34" charset="0"/>
                          <a:cs typeface="Chulabhorn Likit Text" panose="00000500000000000000" pitchFamily="50" charset="-34"/>
                        </a:rPr>
                      </a:br>
                      <a:r>
                        <a:rPr lang="th-TH" sz="1200" dirty="0" smtClean="0">
                          <a:latin typeface="Chulabhorn Likit Text" panose="00000500000000000000" pitchFamily="50" charset="-34"/>
                          <a:ea typeface="Calibri" panose="020F0502020204030204" pitchFamily="34" charset="0"/>
                          <a:cs typeface="Chulabhorn Likit Text" panose="00000500000000000000" pitchFamily="50" charset="-34"/>
                        </a:rPr>
                        <a:t>ในชุมชน</a:t>
                      </a:r>
                      <a:endParaRPr lang="th-TH" sz="1200" dirty="0"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76200" marR="76200" marT="38100" marB="38100"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th-TH" sz="1200" spc="-30" dirty="0" smtClean="0">
                          <a:latin typeface="Chulabhorn Likit Text" panose="00000500000000000000" pitchFamily="50" charset="-34"/>
                          <a:ea typeface="Calibri" panose="020F0502020204030204" pitchFamily="34" charset="0"/>
                          <a:cs typeface="Chulabhorn Likit Text" panose="00000500000000000000" pitchFamily="50" charset="-34"/>
                        </a:rPr>
                        <a:t>3,207,000</a:t>
                      </a:r>
                      <a:endParaRPr lang="th-TH" sz="1200" dirty="0"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76200" marR="76200" marT="38100" marB="38100">
                    <a:solidFill>
                      <a:srgbClr val="FFFF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97409894"/>
                  </a:ext>
                </a:extLst>
              </a:tr>
              <a:tr h="476626">
                <a:tc>
                  <a:txBody>
                    <a:bodyPr/>
                    <a:lstStyle/>
                    <a:p>
                      <a:pPr algn="ctr"/>
                      <a:r>
                        <a:rPr lang="th-TH" sz="1200" dirty="0" smtClean="0"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2.</a:t>
                      </a:r>
                      <a:endParaRPr lang="th-TH" sz="1200" dirty="0"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76200" marR="76200" marT="38100" marB="38100">
                    <a:solidFill>
                      <a:srgbClr val="D9E7E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th-TH" sz="1200" dirty="0" smtClean="0">
                          <a:latin typeface="Chulabhorn Likit Text" panose="00000500000000000000" pitchFamily="50" charset="-34"/>
                          <a:ea typeface="Cordia New" panose="020B0304020202020204" pitchFamily="34" charset="-34"/>
                          <a:cs typeface="Chulabhorn Likit Text" panose="00000500000000000000" pitchFamily="50" charset="-34"/>
                        </a:rPr>
                        <a:t>7/2565 </a:t>
                      </a:r>
                    </a:p>
                    <a:p>
                      <a:r>
                        <a:rPr lang="th-TH" sz="1200" dirty="0" smtClean="0">
                          <a:latin typeface="Chulabhorn Likit Text" panose="00000500000000000000" pitchFamily="50" charset="-34"/>
                          <a:ea typeface="Cordia New" panose="020B0304020202020204" pitchFamily="34" charset="-34"/>
                          <a:cs typeface="Chulabhorn Likit Text" panose="00000500000000000000" pitchFamily="50" charset="-34"/>
                        </a:rPr>
                        <a:t>ลว. </a:t>
                      </a:r>
                      <a:r>
                        <a:rPr lang="th-TH" sz="1200" dirty="0" smtClean="0">
                          <a:latin typeface="Chulabhorn Likit Text" panose="00000500000000000000" pitchFamily="50" charset="-34"/>
                          <a:ea typeface="Calibri" panose="020F0502020204030204" pitchFamily="34" charset="0"/>
                          <a:cs typeface="Chulabhorn Likit Text" panose="00000500000000000000" pitchFamily="50" charset="-34"/>
                        </a:rPr>
                        <a:t>23 ก.พ. 65</a:t>
                      </a:r>
                      <a:endParaRPr lang="th-TH" sz="1200" dirty="0"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76200" marR="76200" marT="38100" marB="38100">
                    <a:solidFill>
                      <a:srgbClr val="D9E7E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th-TH" sz="1200" dirty="0" smtClean="0">
                          <a:latin typeface="Chulabhorn Likit Text" panose="00000500000000000000" pitchFamily="50" charset="-34"/>
                          <a:ea typeface="Calibri" panose="020F0502020204030204" pitchFamily="34" charset="0"/>
                          <a:cs typeface="Chulabhorn Likit Text" panose="00000500000000000000" pitchFamily="50" charset="-34"/>
                        </a:rPr>
                        <a:t>ประชุมเชิงปฏิบัติการทบทวนและจัดทำแผนปฏิบัติราชการระยะยาว 5 ปี (พ.ศ. 2566-2570) ฯ</a:t>
                      </a:r>
                      <a:endParaRPr lang="th-TH" sz="1200" dirty="0"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76200" marR="76200" marT="38100" marB="38100">
                    <a:solidFill>
                      <a:srgbClr val="D9E7E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th-TH" sz="1200" spc="-30" dirty="0" smtClean="0">
                          <a:latin typeface="Chulabhorn Likit Text" panose="00000500000000000000" pitchFamily="50" charset="-34"/>
                          <a:ea typeface="Cordia New" panose="020B0304020202020204" pitchFamily="34" charset="-34"/>
                          <a:cs typeface="Chulabhorn Likit Text" panose="00000500000000000000" pitchFamily="50" charset="-34"/>
                        </a:rPr>
                        <a:t>402,440</a:t>
                      </a:r>
                      <a:endParaRPr lang="th-TH" sz="1200" dirty="0"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76200" marR="76200" marT="38100" marB="38100">
                    <a:solidFill>
                      <a:srgbClr val="D9E7E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14673864"/>
                  </a:ext>
                </a:extLst>
              </a:tr>
              <a:tr h="476626">
                <a:tc>
                  <a:txBody>
                    <a:bodyPr/>
                    <a:lstStyle/>
                    <a:p>
                      <a:pPr algn="ctr"/>
                      <a:r>
                        <a:rPr lang="th-TH" sz="1200" dirty="0" smtClean="0"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3.</a:t>
                      </a:r>
                      <a:endParaRPr lang="th-TH" sz="1200" dirty="0"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76200" marR="76200" marT="38100" marB="38100"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th-TH" sz="1200" dirty="0" smtClean="0">
                          <a:latin typeface="Chulabhorn Likit Text" panose="00000500000000000000" pitchFamily="50" charset="-34"/>
                          <a:ea typeface="Cordia New" panose="020B0304020202020204" pitchFamily="34" charset="-34"/>
                          <a:cs typeface="Chulabhorn Likit Text" panose="00000500000000000000" pitchFamily="50" charset="-34"/>
                        </a:rPr>
                        <a:t>11/2565 </a:t>
                      </a:r>
                    </a:p>
                    <a:p>
                      <a:r>
                        <a:rPr lang="th-TH" sz="1200" dirty="0" smtClean="0">
                          <a:latin typeface="Chulabhorn Likit Text" panose="00000500000000000000" pitchFamily="50" charset="-34"/>
                          <a:ea typeface="Cordia New" panose="020B0304020202020204" pitchFamily="34" charset="-34"/>
                          <a:cs typeface="Chulabhorn Likit Text" panose="00000500000000000000" pitchFamily="50" charset="-34"/>
                        </a:rPr>
                        <a:t>ลว. </a:t>
                      </a:r>
                      <a:r>
                        <a:rPr lang="th-TH" sz="1200" dirty="0" smtClean="0">
                          <a:latin typeface="Chulabhorn Likit Text" panose="00000500000000000000" pitchFamily="50" charset="-34"/>
                          <a:ea typeface="Calibri" panose="020F0502020204030204" pitchFamily="34" charset="0"/>
                          <a:cs typeface="Chulabhorn Likit Text" panose="00000500000000000000" pitchFamily="50" charset="-34"/>
                        </a:rPr>
                        <a:t>21 ม.ค. 65</a:t>
                      </a:r>
                      <a:endParaRPr lang="th-TH" sz="1200" dirty="0"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76200" marR="76200" marT="38100" marB="38100"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th-TH" sz="1200" dirty="0" smtClean="0">
                          <a:latin typeface="Chulabhorn Likit Text" panose="00000500000000000000" pitchFamily="50" charset="-34"/>
                          <a:ea typeface="Calibri" panose="020F0502020204030204" pitchFamily="34" charset="0"/>
                          <a:cs typeface="Chulabhorn Likit Text" panose="00000500000000000000" pitchFamily="50" charset="-34"/>
                        </a:rPr>
                        <a:t>พัฒนาทักษะอาชีพแก่กลุ่มสมาชิกกองทุนพัฒนาบทบาทสตรี</a:t>
                      </a:r>
                      <a:endParaRPr lang="th-TH" sz="1200" dirty="0"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76200" marR="76200" marT="38100" marB="38100"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th-TH" sz="1200" dirty="0" smtClean="0">
                          <a:latin typeface="Chulabhorn Likit Text" panose="00000500000000000000" pitchFamily="50" charset="-34"/>
                          <a:ea typeface="Calibri" panose="020F0502020204030204" pitchFamily="34" charset="0"/>
                          <a:cs typeface="Chulabhorn Likit Text" panose="00000500000000000000" pitchFamily="50" charset="-34"/>
                        </a:rPr>
                        <a:t>39,505</a:t>
                      </a:r>
                      <a:endParaRPr lang="th-TH" sz="1200" dirty="0"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76200" marR="76200" marT="38100" marB="38100">
                    <a:solidFill>
                      <a:srgbClr val="FFFF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23390441"/>
                  </a:ext>
                </a:extLst>
              </a:tr>
              <a:tr h="476626">
                <a:tc>
                  <a:txBody>
                    <a:bodyPr/>
                    <a:lstStyle/>
                    <a:p>
                      <a:pPr algn="ctr"/>
                      <a:r>
                        <a:rPr lang="th-TH" sz="1200" dirty="0" smtClean="0"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4.</a:t>
                      </a:r>
                      <a:endParaRPr lang="th-TH" sz="1200" dirty="0"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76200" marR="76200" marT="38100" marB="38100">
                    <a:solidFill>
                      <a:srgbClr val="D9E7E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th-TH" sz="1200" dirty="0" smtClean="0">
                          <a:latin typeface="Chulabhorn Likit Text" panose="00000500000000000000" pitchFamily="50" charset="-34"/>
                          <a:ea typeface="Cordia New" panose="020B0304020202020204" pitchFamily="34" charset="-34"/>
                          <a:cs typeface="Chulabhorn Likit Text" panose="00000500000000000000" pitchFamily="50" charset="-34"/>
                        </a:rPr>
                        <a:t>13/2565 </a:t>
                      </a:r>
                    </a:p>
                    <a:p>
                      <a:r>
                        <a:rPr lang="th-TH" sz="1200" dirty="0" smtClean="0">
                          <a:latin typeface="Chulabhorn Likit Text" panose="00000500000000000000" pitchFamily="50" charset="-34"/>
                          <a:ea typeface="Cordia New" panose="020B0304020202020204" pitchFamily="34" charset="-34"/>
                          <a:cs typeface="Chulabhorn Likit Text" panose="00000500000000000000" pitchFamily="50" charset="-34"/>
                        </a:rPr>
                        <a:t>ลว.</a:t>
                      </a:r>
                      <a:r>
                        <a:rPr lang="th-TH" sz="1200" dirty="0" smtClean="0">
                          <a:latin typeface="Chulabhorn Likit Text" panose="00000500000000000000" pitchFamily="50" charset="-34"/>
                          <a:ea typeface="Calibri" panose="020F0502020204030204" pitchFamily="34" charset="0"/>
                          <a:cs typeface="Chulabhorn Likit Text" panose="00000500000000000000" pitchFamily="50" charset="-34"/>
                        </a:rPr>
                        <a:t> 10 พ.ค. 65</a:t>
                      </a:r>
                      <a:endParaRPr lang="th-TH" sz="1200" dirty="0"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76200" marR="76200" marT="38100" marB="38100">
                    <a:solidFill>
                      <a:srgbClr val="D9E7E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th-TH" sz="1200" spc="-30" dirty="0" smtClean="0">
                          <a:latin typeface="Chulabhorn Likit Text" panose="00000500000000000000" pitchFamily="50" charset="-34"/>
                          <a:ea typeface="Calibri" panose="020F0502020204030204" pitchFamily="34" charset="0"/>
                          <a:cs typeface="Chulabhorn Likit Text" panose="00000500000000000000" pitchFamily="50" charset="-34"/>
                        </a:rPr>
                        <a:t>ประชุมเชิงปฏิบัติการการเพิ่มประสิทธิภาพการดำเนินงานกองทุนพัฒนาบทบาทสตรี ประจำปีงบประมาณ พ.ศ.2565</a:t>
                      </a:r>
                      <a:endParaRPr lang="th-TH" sz="1200" dirty="0"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76200" marR="76200" marT="38100" marB="38100">
                    <a:solidFill>
                      <a:srgbClr val="D9E7E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th-TH" sz="1200" dirty="0" smtClean="0">
                          <a:latin typeface="Chulabhorn Likit Text" panose="00000500000000000000" pitchFamily="50" charset="-34"/>
                          <a:ea typeface="Calibri" panose="020F0502020204030204" pitchFamily="34" charset="0"/>
                          <a:cs typeface="Chulabhorn Likit Text" panose="00000500000000000000" pitchFamily="50" charset="-34"/>
                        </a:rPr>
                        <a:t>369,350</a:t>
                      </a:r>
                      <a:endParaRPr lang="th-TH" sz="1200" dirty="0"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76200" marR="76200" marT="38100" marB="38100">
                    <a:solidFill>
                      <a:srgbClr val="D9E7E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7685809"/>
                  </a:ext>
                </a:extLst>
              </a:tr>
              <a:tr h="476626">
                <a:tc>
                  <a:txBody>
                    <a:bodyPr/>
                    <a:lstStyle/>
                    <a:p>
                      <a:pPr algn="ctr"/>
                      <a:r>
                        <a:rPr lang="th-TH" sz="1200" dirty="0" smtClean="0"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5.</a:t>
                      </a:r>
                      <a:endParaRPr lang="th-TH" sz="1200" dirty="0"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76200" marR="76200" marT="38100" marB="38100"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th-TH" sz="1200" dirty="0" smtClean="0">
                          <a:latin typeface="Chulabhorn Likit Text" panose="00000500000000000000" pitchFamily="50" charset="-34"/>
                          <a:ea typeface="Cordia New" panose="020B0304020202020204" pitchFamily="34" charset="-34"/>
                          <a:cs typeface="Chulabhorn Likit Text" panose="00000500000000000000" pitchFamily="50" charset="-34"/>
                        </a:rPr>
                        <a:t>15/2565 </a:t>
                      </a:r>
                    </a:p>
                    <a:p>
                      <a:r>
                        <a:rPr lang="th-TH" sz="1200" dirty="0" smtClean="0">
                          <a:latin typeface="Chulabhorn Likit Text" panose="00000500000000000000" pitchFamily="50" charset="-34"/>
                          <a:ea typeface="Cordia New" panose="020B0304020202020204" pitchFamily="34" charset="-34"/>
                          <a:cs typeface="Chulabhorn Likit Text" panose="00000500000000000000" pitchFamily="50" charset="-34"/>
                        </a:rPr>
                        <a:t>ลว.</a:t>
                      </a:r>
                      <a:r>
                        <a:rPr lang="th-TH" sz="1200" dirty="0" smtClean="0">
                          <a:latin typeface="Chulabhorn Likit Text" panose="00000500000000000000" pitchFamily="50" charset="-34"/>
                          <a:ea typeface="Calibri" panose="020F0502020204030204" pitchFamily="34" charset="0"/>
                          <a:cs typeface="Chulabhorn Likit Text" panose="00000500000000000000" pitchFamily="50" charset="-34"/>
                        </a:rPr>
                        <a:t> 2 มิ.ย. 65</a:t>
                      </a:r>
                      <a:endParaRPr lang="th-TH" sz="1200" dirty="0"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76200" marR="76200" marT="38100" marB="38100"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th-TH" sz="1200" dirty="0" smtClean="0">
                          <a:latin typeface="Chulabhorn Likit Text" panose="00000500000000000000" pitchFamily="50" charset="-34"/>
                          <a:ea typeface="Calibri" panose="020F0502020204030204" pitchFamily="34" charset="0"/>
                          <a:cs typeface="Chulabhorn Likit Text" panose="00000500000000000000" pitchFamily="50" charset="-34"/>
                        </a:rPr>
                        <a:t>กองทุนพัฒนาบทบาทสตรี สร้างโอกาสด้านอาชีพ สร้างสรรค์บทบาทสตรีสู่ความเข้มแข็งในชุมชน</a:t>
                      </a:r>
                      <a:endParaRPr lang="th-TH" sz="1200" dirty="0"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76200" marR="76200" marT="38100" marB="38100"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th-TH" sz="1200" dirty="0" smtClean="0">
                          <a:latin typeface="Chulabhorn Likit Text" panose="00000500000000000000" pitchFamily="50" charset="-34"/>
                          <a:ea typeface="Calibri" panose="020F0502020204030204" pitchFamily="34" charset="0"/>
                          <a:cs typeface="Chulabhorn Likit Text" panose="00000500000000000000" pitchFamily="50" charset="-34"/>
                        </a:rPr>
                        <a:t>1,908,770</a:t>
                      </a:r>
                      <a:endParaRPr lang="th-TH" sz="1200" dirty="0"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76200" marR="76200" marT="38100" marB="38100">
                    <a:solidFill>
                      <a:srgbClr val="FFFF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01203201"/>
                  </a:ext>
                </a:extLst>
              </a:tr>
              <a:tr h="476626">
                <a:tc>
                  <a:txBody>
                    <a:bodyPr/>
                    <a:lstStyle/>
                    <a:p>
                      <a:pPr algn="ctr"/>
                      <a:r>
                        <a:rPr lang="th-TH" sz="1200" dirty="0" smtClean="0"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6.</a:t>
                      </a:r>
                      <a:endParaRPr lang="th-TH" sz="1200" dirty="0"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76200" marR="76200" marT="38100" marB="38100">
                    <a:solidFill>
                      <a:srgbClr val="D9E7E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th-TH" sz="1200" dirty="0" smtClean="0">
                          <a:latin typeface="Chulabhorn Likit Text" panose="00000500000000000000" pitchFamily="50" charset="-34"/>
                          <a:ea typeface="Cordia New" panose="020B0304020202020204" pitchFamily="34" charset="-34"/>
                          <a:cs typeface="Chulabhorn Likit Text" panose="00000500000000000000" pitchFamily="50" charset="-34"/>
                        </a:rPr>
                        <a:t>16/2565 </a:t>
                      </a:r>
                      <a:br>
                        <a:rPr lang="th-TH" sz="1200" dirty="0" smtClean="0">
                          <a:latin typeface="Chulabhorn Likit Text" panose="00000500000000000000" pitchFamily="50" charset="-34"/>
                          <a:ea typeface="Cordia New" panose="020B0304020202020204" pitchFamily="34" charset="-34"/>
                          <a:cs typeface="Chulabhorn Likit Text" panose="00000500000000000000" pitchFamily="50" charset="-34"/>
                        </a:rPr>
                      </a:br>
                      <a:r>
                        <a:rPr lang="th-TH" sz="1200" dirty="0" smtClean="0">
                          <a:latin typeface="Chulabhorn Likit Text" panose="00000500000000000000" pitchFamily="50" charset="-34"/>
                          <a:ea typeface="Cordia New" panose="020B0304020202020204" pitchFamily="34" charset="-34"/>
                          <a:cs typeface="Chulabhorn Likit Text" panose="00000500000000000000" pitchFamily="50" charset="-34"/>
                        </a:rPr>
                        <a:t>ลว.</a:t>
                      </a:r>
                      <a:r>
                        <a:rPr lang="th-TH" sz="1200" dirty="0" smtClean="0">
                          <a:latin typeface="Chulabhorn Likit Text" panose="00000500000000000000" pitchFamily="50" charset="-34"/>
                          <a:ea typeface="Calibri" panose="020F0502020204030204" pitchFamily="34" charset="0"/>
                          <a:cs typeface="Chulabhorn Likit Text" panose="00000500000000000000" pitchFamily="50" charset="-34"/>
                        </a:rPr>
                        <a:t> 16 มิ.ย. 65</a:t>
                      </a:r>
                      <a:endParaRPr lang="th-TH" sz="1200" dirty="0"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76200" marR="76200" marT="38100" marB="38100">
                    <a:solidFill>
                      <a:srgbClr val="D9E7E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th-TH" sz="1200" dirty="0" smtClean="0">
                          <a:latin typeface="Chulabhorn Likit Text" panose="00000500000000000000" pitchFamily="50" charset="-34"/>
                          <a:ea typeface="Calibri" panose="020F0502020204030204" pitchFamily="34" charset="0"/>
                          <a:cs typeface="Chulabhorn Likit Text" panose="00000500000000000000" pitchFamily="50" charset="-34"/>
                        </a:rPr>
                        <a:t>ประชุมเชิงปฏิบัติการทบทวนและขับเคลื่อนแผนยุทธศาสตร์การบริหารทรัพยากรบุคคล</a:t>
                      </a:r>
                      <a:endParaRPr lang="th-TH" sz="1200" dirty="0"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76200" marR="76200" marT="38100" marB="38100">
                    <a:solidFill>
                      <a:srgbClr val="D9E7E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th-TH" sz="1200" dirty="0" smtClean="0">
                          <a:latin typeface="Chulabhorn Likit Text" panose="00000500000000000000" pitchFamily="50" charset="-34"/>
                          <a:ea typeface="Calibri" panose="020F0502020204030204" pitchFamily="34" charset="0"/>
                          <a:cs typeface="Chulabhorn Likit Text" panose="00000500000000000000" pitchFamily="50" charset="-34"/>
                        </a:rPr>
                        <a:t>341,660</a:t>
                      </a:r>
                      <a:endParaRPr lang="th-TH" sz="1200" dirty="0"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76200" marR="76200" marT="38100" marB="38100">
                    <a:solidFill>
                      <a:srgbClr val="D9E7E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47295462"/>
                  </a:ext>
                </a:extLst>
              </a:tr>
              <a:tr h="476626">
                <a:tc>
                  <a:txBody>
                    <a:bodyPr/>
                    <a:lstStyle/>
                    <a:p>
                      <a:pPr algn="ctr"/>
                      <a:r>
                        <a:rPr lang="th-TH" sz="1200" dirty="0" smtClean="0"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7.</a:t>
                      </a:r>
                      <a:endParaRPr lang="th-TH" sz="1200" dirty="0"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76200" marR="76200" marT="38100" marB="38100"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th-TH" sz="1200" dirty="0" smtClean="0">
                          <a:latin typeface="Chulabhorn Likit Text" panose="00000500000000000000" pitchFamily="50" charset="-34"/>
                          <a:ea typeface="Cordia New" panose="020B0304020202020204" pitchFamily="34" charset="-34"/>
                          <a:cs typeface="Chulabhorn Likit Text" panose="00000500000000000000" pitchFamily="50" charset="-34"/>
                        </a:rPr>
                        <a:t>22/2565 </a:t>
                      </a:r>
                    </a:p>
                    <a:p>
                      <a:r>
                        <a:rPr lang="th-TH" sz="1200" dirty="0" smtClean="0">
                          <a:latin typeface="Chulabhorn Likit Text" panose="00000500000000000000" pitchFamily="50" charset="-34"/>
                          <a:ea typeface="Cordia New" panose="020B0304020202020204" pitchFamily="34" charset="-34"/>
                          <a:cs typeface="Chulabhorn Likit Text" panose="00000500000000000000" pitchFamily="50" charset="-34"/>
                        </a:rPr>
                        <a:t>ลว.</a:t>
                      </a:r>
                      <a:r>
                        <a:rPr lang="th-TH" sz="1200" dirty="0" smtClean="0">
                          <a:latin typeface="Chulabhorn Likit Text" panose="00000500000000000000" pitchFamily="50" charset="-34"/>
                          <a:ea typeface="Calibri" panose="020F0502020204030204" pitchFamily="34" charset="0"/>
                          <a:cs typeface="Chulabhorn Likit Text" panose="00000500000000000000" pitchFamily="50" charset="-34"/>
                        </a:rPr>
                        <a:t> 30 ส.ค. 65</a:t>
                      </a:r>
                      <a:endParaRPr lang="th-TH" sz="1200" dirty="0"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76200" marR="76200" marT="38100" marB="38100"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th-TH" sz="1200" dirty="0" smtClean="0">
                          <a:latin typeface="Chulabhorn Likit Text" panose="00000500000000000000" pitchFamily="50" charset="-34"/>
                          <a:ea typeface="Calibri" panose="020F0502020204030204" pitchFamily="34" charset="0"/>
                          <a:cs typeface="Chulabhorn Likit Text" panose="00000500000000000000" pitchFamily="50" charset="-34"/>
                        </a:rPr>
                        <a:t>เชิดชูเกียรติคนกองทุนพัฒนาบทบาทสตรี ประจำปี 2565 กิจกรรมที่ 3 เชิดชูเกียรติคนกองทุนพัฒนาบทบาทสตรีดีเด่น</a:t>
                      </a:r>
                      <a:endParaRPr lang="th-TH" sz="1200" dirty="0"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76200" marR="76200" marT="38100" marB="38100">
                    <a:solidFill>
                      <a:srgbClr val="FFFFF3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th-TH" sz="1200" dirty="0" smtClean="0">
                          <a:latin typeface="Chulabhorn Likit Text" panose="00000500000000000000" pitchFamily="50" charset="-34"/>
                          <a:ea typeface="Calibri" panose="020F0502020204030204" pitchFamily="34" charset="0"/>
                          <a:cs typeface="Chulabhorn Likit Text" panose="00000500000000000000" pitchFamily="50" charset="-34"/>
                        </a:rPr>
                        <a:t>510,560</a:t>
                      </a:r>
                      <a:endParaRPr lang="th-TH" sz="1200" dirty="0"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76200" marR="76200" marT="38100" marB="38100">
                    <a:solidFill>
                      <a:srgbClr val="FFFF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30850197"/>
                  </a:ext>
                </a:extLst>
              </a:tr>
              <a:tr h="476626">
                <a:tc>
                  <a:txBody>
                    <a:bodyPr/>
                    <a:lstStyle/>
                    <a:p>
                      <a:pPr algn="ctr"/>
                      <a:r>
                        <a:rPr lang="th-TH" sz="1200" dirty="0" smtClean="0"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8.</a:t>
                      </a:r>
                      <a:endParaRPr lang="th-TH" sz="1200" dirty="0"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76200" marR="76200" marT="38100" marB="38100"/>
                </a:tc>
                <a:tc>
                  <a:txBody>
                    <a:bodyPr/>
                    <a:lstStyle/>
                    <a:p>
                      <a:r>
                        <a:rPr lang="th-TH" sz="1200" dirty="0" smtClean="0">
                          <a:latin typeface="Chulabhorn Likit Text" panose="00000500000000000000" pitchFamily="50" charset="-34"/>
                          <a:ea typeface="Cordia New" panose="020B0304020202020204" pitchFamily="34" charset="-34"/>
                          <a:cs typeface="Chulabhorn Likit Text" panose="00000500000000000000" pitchFamily="50" charset="-34"/>
                        </a:rPr>
                        <a:t>24/2565 </a:t>
                      </a:r>
                    </a:p>
                    <a:p>
                      <a:r>
                        <a:rPr lang="th-TH" sz="1200" dirty="0" smtClean="0">
                          <a:latin typeface="Chulabhorn Likit Text" panose="00000500000000000000" pitchFamily="50" charset="-34"/>
                          <a:ea typeface="Cordia New" panose="020B0304020202020204" pitchFamily="34" charset="-34"/>
                          <a:cs typeface="Chulabhorn Likit Text" panose="00000500000000000000" pitchFamily="50" charset="-34"/>
                        </a:rPr>
                        <a:t>ลว.</a:t>
                      </a:r>
                      <a:r>
                        <a:rPr lang="th-TH" sz="1200" dirty="0" smtClean="0">
                          <a:latin typeface="Chulabhorn Likit Text" panose="00000500000000000000" pitchFamily="50" charset="-34"/>
                          <a:ea typeface="Calibri" panose="020F0502020204030204" pitchFamily="34" charset="0"/>
                          <a:cs typeface="Chulabhorn Likit Text" panose="00000500000000000000" pitchFamily="50" charset="-34"/>
                        </a:rPr>
                        <a:t> 30 ส.ค. 65 </a:t>
                      </a:r>
                      <a:endParaRPr lang="th-TH" sz="1200" dirty="0"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76200" marR="76200" marT="38100" marB="38100"/>
                </a:tc>
                <a:tc>
                  <a:txBody>
                    <a:bodyPr/>
                    <a:lstStyle/>
                    <a:p>
                      <a:r>
                        <a:rPr lang="th-TH" sz="1200" dirty="0" smtClean="0">
                          <a:latin typeface="Chulabhorn Likit Text" panose="00000500000000000000" pitchFamily="50" charset="-34"/>
                          <a:ea typeface="Cordia New" panose="020B0304020202020204" pitchFamily="34" charset="-34"/>
                          <a:cs typeface="Chulabhorn Likit Text" panose="00000500000000000000" pitchFamily="50" charset="-34"/>
                        </a:rPr>
                        <a:t>ประชุมเชิงปฏิบัติการทบทวน</a:t>
                      </a:r>
                      <a:r>
                        <a:rPr lang="th-TH" sz="1200" dirty="0" smtClean="0">
                          <a:latin typeface="Chulabhorn Likit Text" panose="00000500000000000000" pitchFamily="50" charset="-34"/>
                          <a:ea typeface="Calibri" panose="020F0502020204030204" pitchFamily="34" charset="0"/>
                          <a:cs typeface="Chulabhorn Likit Text" panose="00000500000000000000" pitchFamily="50" charset="-34"/>
                        </a:rPr>
                        <a:t>แนวทางการดำเนินงานกองทุนพัฒนาบทบาทสตรี </a:t>
                      </a:r>
                      <a:endParaRPr lang="th-TH" sz="1200" dirty="0"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76200" marR="76200" marT="38100" marB="38100"/>
                </a:tc>
                <a:tc>
                  <a:txBody>
                    <a:bodyPr/>
                    <a:lstStyle/>
                    <a:p>
                      <a:pPr algn="r"/>
                      <a:r>
                        <a:rPr lang="th-TH" sz="1200" dirty="0" smtClean="0">
                          <a:latin typeface="Chulabhorn Likit Text" panose="00000500000000000000" pitchFamily="50" charset="-34"/>
                          <a:ea typeface="Calibri" panose="020F0502020204030204" pitchFamily="34" charset="0"/>
                          <a:cs typeface="Chulabhorn Likit Text" panose="00000500000000000000" pitchFamily="50" charset="-34"/>
                        </a:rPr>
                        <a:t>345,900</a:t>
                      </a:r>
                      <a:endParaRPr lang="th-TH" sz="1200" dirty="0"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76200" marR="76200" marT="38100" marB="38100"/>
                </a:tc>
                <a:extLst>
                  <a:ext uri="{0D108BD9-81ED-4DB2-BD59-A6C34878D82A}">
                    <a16:rowId xmlns:a16="http://schemas.microsoft.com/office/drawing/2014/main" val="532220655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911925175"/>
      </p:ext>
    </p:extLst>
  </p:cSld>
  <p:clrMapOvr>
    <a:masterClrMapping/>
  </p:clrMapOvr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386801" y="158473"/>
            <a:ext cx="5386400" cy="311428"/>
          </a:xfrm>
          <a:solidFill>
            <a:schemeClr val="accent2">
              <a:lumMod val="20000"/>
              <a:lumOff val="80000"/>
            </a:schemeClr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txBody>
          <a:bodyPr>
            <a:normAutofit fontScale="90000"/>
          </a:bodyPr>
          <a:lstStyle/>
          <a:p>
            <a:pPr algn="ctr"/>
            <a:r>
              <a:rPr lang="th-TH" sz="2000" b="1" dirty="0">
                <a:latin typeface="Chulabhorn Likit Text" panose="00000500000000000000" pitchFamily="50" charset="-34"/>
                <a:cs typeface="Chulabhorn Likit Text" panose="00000500000000000000" pitchFamily="50" charset="-34"/>
              </a:rPr>
              <a:t>ข้อตรวจพบ/ข้อสังเกต และข้อเสนอแนะ</a:t>
            </a: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062897816"/>
              </p:ext>
            </p:extLst>
          </p:nvPr>
        </p:nvGraphicFramePr>
        <p:xfrm>
          <a:off x="1419594" y="563428"/>
          <a:ext cx="7320814" cy="5177296"/>
        </p:xfrm>
        <a:graphic>
          <a:graphicData uri="http://schemas.openxmlformats.org/drawingml/2006/table">
            <a:tbl>
              <a:tblPr firstRow="1" bandRow="1">
                <a:tableStyleId>{7DF18680-E054-41AD-8BC1-D1AEF772440D}</a:tableStyleId>
              </a:tblPr>
              <a:tblGrid>
                <a:gridCol w="3660407">
                  <a:extLst>
                    <a:ext uri="{9D8B030D-6E8A-4147-A177-3AD203B41FA5}">
                      <a16:colId xmlns:a16="http://schemas.microsoft.com/office/drawing/2014/main" val="3165780840"/>
                    </a:ext>
                  </a:extLst>
                </a:gridCol>
                <a:gridCol w="3660407">
                  <a:extLst>
                    <a:ext uri="{9D8B030D-6E8A-4147-A177-3AD203B41FA5}">
                      <a16:colId xmlns:a16="http://schemas.microsoft.com/office/drawing/2014/main" val="2025079234"/>
                    </a:ext>
                  </a:extLst>
                </a:gridCol>
              </a:tblGrid>
              <a:tr h="297568">
                <a:tc>
                  <a:txBody>
                    <a:bodyPr/>
                    <a:lstStyle/>
                    <a:p>
                      <a:pPr algn="ctr"/>
                      <a:r>
                        <a:rPr lang="th-TH" sz="1300" dirty="0" smtClean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ข้อตรวจพบ/ข้อสังเกต</a:t>
                      </a:r>
                      <a:endParaRPr lang="th-TH" sz="1300" dirty="0">
                        <a:solidFill>
                          <a:schemeClr val="tx1"/>
                        </a:solidFill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76200" marR="76200" marT="38100" marB="38100" anchor="ctr"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th-TH" sz="1300" dirty="0" smtClean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ข้อเสนอแนะ</a:t>
                      </a:r>
                      <a:endParaRPr lang="th-TH" sz="1300" dirty="0">
                        <a:solidFill>
                          <a:schemeClr val="tx1"/>
                        </a:solidFill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76200" marR="76200" marT="38100" marB="38100" anchor="ctr"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20236864"/>
                  </a:ext>
                </a:extLst>
              </a:tr>
              <a:tr h="482600">
                <a:tc gridSpan="2"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h-TH" sz="1300" b="1" dirty="0" smtClean="0">
                          <a:solidFill>
                            <a:srgbClr val="C00000"/>
                          </a:solidFill>
                          <a:latin typeface="Chulabhorn Likit Text" panose="00000500000000000000" pitchFamily="50" charset="-34"/>
                          <a:ea typeface="Times New Roman" panose="02020603050405020304" pitchFamily="18" charset="0"/>
                          <a:cs typeface="Chulabhorn Likit Text" panose="00000500000000000000" pitchFamily="50" charset="-34"/>
                        </a:rPr>
                        <a:t>ประเด็นที่ </a:t>
                      </a:r>
                      <a:r>
                        <a:rPr lang="en-US" sz="1300" b="1" dirty="0" smtClean="0">
                          <a:solidFill>
                            <a:srgbClr val="C00000"/>
                          </a:solidFill>
                          <a:latin typeface="Chulabhorn Likit Text" panose="00000500000000000000" pitchFamily="50" charset="-34"/>
                          <a:ea typeface="Times New Roman" panose="02020603050405020304" pitchFamily="18" charset="0"/>
                          <a:cs typeface="Chulabhorn Likit Text" panose="00000500000000000000" pitchFamily="50" charset="-34"/>
                        </a:rPr>
                        <a:t>1 </a:t>
                      </a:r>
                      <a:r>
                        <a:rPr lang="th-TH" sz="1300" b="1" dirty="0" smtClean="0">
                          <a:latin typeface="Chulabhorn Likit Text" panose="00000500000000000000" pitchFamily="50" charset="-34"/>
                          <a:ea typeface="Times New Roman" panose="02020603050405020304" pitchFamily="18" charset="0"/>
                          <a:cs typeface="Chulabhorn Likit Text" panose="00000500000000000000" pitchFamily="50" charset="-34"/>
                        </a:rPr>
                        <a:t>การปฏิบัติในเรื่องการจ่ายเงินยืม การอนุมัติให้ยืมเงิน การส่งใช้เงินยืม เป็นไปตามระเบียบ ข้อบังคับ และหลักเกณฑ์ที่เกี่ยวข้อง หลักฐานการส่งใช้เงินยืมมีความครบถ้วน ถูกต้อง </a:t>
                      </a:r>
                      <a:endParaRPr lang="th-TH" sz="1300" b="1" dirty="0" smtClean="0"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76200" marR="76200" marT="38100" marB="38100">
                    <a:solidFill>
                      <a:srgbClr val="E7EFE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th-TH" dirty="0">
                        <a:latin typeface="Chulabhorn Likit Text Light๙" panose="00000400000000000000" pitchFamily="2" charset="-34"/>
                        <a:cs typeface="Chulabhorn Likit Text Light๙" panose="00000400000000000000" pitchFamily="2" charset="-34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547498107"/>
                  </a:ext>
                </a:extLst>
              </a:tr>
              <a:tr h="1498600">
                <a:tc>
                  <a:txBody>
                    <a:bodyPr/>
                    <a:lstStyle/>
                    <a:p>
                      <a:r>
                        <a:rPr lang="th-TH" sz="1200" dirty="0" smtClean="0"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1.</a:t>
                      </a:r>
                      <a:r>
                        <a:rPr lang="th-TH" sz="1200" baseline="0" dirty="0" smtClean="0"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เอกสารประกอบการยืมเงินไม่แนบเอกสารแสดงรายชื่อเจ้าหน้าที่โครงการ รวมถึงในบันทึกขออนุมัติดำเนินการฯ ไม่ระบุ/ไม่แนบรายชื่อเจ้าหน้าที่โครงการ ซึ่งทำให้ในขั้นตอนนี้เจ้าหน้าที่การเงินไม่สามารถตรวจสอบได้ว่า ผู้ยืมเงินเป็นผู้มีสิทธิหรือไม่</a:t>
                      </a:r>
                      <a:endParaRPr lang="th-TH" sz="1200" dirty="0"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76200" marR="76200" marT="38100" marB="38100"/>
                </a:tc>
                <a:tc>
                  <a:txBody>
                    <a:bodyPr/>
                    <a:lstStyle/>
                    <a:p>
                      <a:r>
                        <a:rPr lang="th-TH" sz="1200" dirty="0" smtClean="0"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- ให้แนบรายชื่อเจ้าหน้าที่โครงการฯ</a:t>
                      </a:r>
                    </a:p>
                    <a:p>
                      <a:r>
                        <a:rPr lang="th-TH" sz="1200" dirty="0" smtClean="0"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- ให้ถือปฏิบัติตามระเบียบกระทรวงการคลังว่าด้วยการเบิกเงินจากคลัง</a:t>
                      </a:r>
                      <a:r>
                        <a:rPr lang="th-TH" sz="1200" baseline="0" dirty="0" smtClean="0"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การรับเงิน </a:t>
                      </a:r>
                      <a:r>
                        <a:rPr lang="th-TH" sz="1200" kern="1200" dirty="0" smtClean="0">
                          <a:solidFill>
                            <a:schemeClr val="dk1"/>
                          </a:solidFill>
                          <a:effectLst/>
                          <a:latin typeface="Chulabhorn Likit Text" panose="00000500000000000000" pitchFamily="50" charset="-34"/>
                          <a:ea typeface="+mn-ea"/>
                          <a:cs typeface="Chulabhorn Likit Text" panose="00000500000000000000" pitchFamily="50" charset="-34"/>
                        </a:rPr>
                        <a:t>การจ่ายเงิน การเก็บรักษาเงิน และการนำเงินส่งคลัง พ.ศ. 2562 และที่แก้ไขเพิ่มเติมเติม ข้อ 59 และตามหลักเกณฑ์และวิธีปฏิบัติเกี่ยวกับการเบิกจ่ายเงิน การคลัง และการพัสดุ สำหรับหน่วยงานส่วนกลาง หรือหน่วยงานที่เบิกเงินงบประมาณจากส่วนกลาง กรมการพัฒนาชุมชน พ.ศ. 2563 ข้อ 14 อย่างเคร่งครัด</a:t>
                      </a:r>
                      <a:endParaRPr lang="th-TH" sz="1200" dirty="0"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76200" marR="76200" marT="38100" marB="38100"/>
                </a:tc>
                <a:extLst>
                  <a:ext uri="{0D108BD9-81ED-4DB2-BD59-A6C34878D82A}">
                    <a16:rowId xmlns:a16="http://schemas.microsoft.com/office/drawing/2014/main" val="3370599969"/>
                  </a:ext>
                </a:extLst>
              </a:tr>
              <a:tr h="297568">
                <a:tc>
                  <a:txBody>
                    <a:bodyPr/>
                    <a:lstStyle/>
                    <a:p>
                      <a:r>
                        <a:rPr lang="th-TH" sz="1200" dirty="0" smtClean="0">
                          <a:solidFill>
                            <a:srgbClr val="C00000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2. การส่งใช้เงินยืมไม่ถูกต้อง/ไม่ครบถ้วน</a:t>
                      </a:r>
                      <a:endParaRPr lang="th-TH" sz="1200" dirty="0">
                        <a:solidFill>
                          <a:srgbClr val="C00000"/>
                        </a:solidFill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76200" marR="76200" marT="38100" marB="38100" anchor="ctr">
                    <a:solidFill>
                      <a:srgbClr val="E7EFEC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th-TH" sz="1200" dirty="0" smtClean="0">
                          <a:solidFill>
                            <a:srgbClr val="C00000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สกส.ชี้แจงว่ามีเอกสารครบถ้วนแล้ว</a:t>
                      </a:r>
                      <a:endParaRPr lang="th-TH" sz="1200" dirty="0">
                        <a:solidFill>
                          <a:srgbClr val="C00000"/>
                        </a:solidFill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76200" marR="76200" marT="38100" marB="38100" anchor="ctr">
                    <a:solidFill>
                      <a:srgbClr val="E7EFE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55218793"/>
                  </a:ext>
                </a:extLst>
              </a:tr>
              <a:tr h="609600">
                <a:tc>
                  <a:txBody>
                    <a:bodyPr/>
                    <a:lstStyle/>
                    <a:p>
                      <a:r>
                        <a:rPr lang="th-TH" sz="1200" dirty="0" smtClean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3. การเบิกจ่ายค่าอาหารกลางวันเกินกว่าจำนวนที่ประมาณการไว้ในโครงการ</a:t>
                      </a:r>
                      <a:r>
                        <a:rPr lang="th-TH" sz="1200" baseline="0" dirty="0" smtClean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โดยไม่สามารถระบุได้ว่าจำนวนที่เกินมาคือใคร</a:t>
                      </a:r>
                      <a:endParaRPr lang="th-TH" sz="1200" dirty="0">
                        <a:solidFill>
                          <a:schemeClr val="tx1"/>
                        </a:solidFill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76200" marR="76200" marT="38100" marB="38100"/>
                </a:tc>
                <a:tc>
                  <a:txBody>
                    <a:bodyPr/>
                    <a:lstStyle/>
                    <a:p>
                      <a:r>
                        <a:rPr lang="th-TH" sz="1200" dirty="0" smtClean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- ตรวจสอบข้อมูล ความถูกต้อง และชี้แจงเหตุผล</a:t>
                      </a:r>
                      <a:endParaRPr lang="th-TH" sz="1200" dirty="0">
                        <a:solidFill>
                          <a:schemeClr val="tx1"/>
                        </a:solidFill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76200" marR="76200" marT="38100" marB="38100"/>
                </a:tc>
                <a:extLst>
                  <a:ext uri="{0D108BD9-81ED-4DB2-BD59-A6C34878D82A}">
                    <a16:rowId xmlns:a16="http://schemas.microsoft.com/office/drawing/2014/main" val="441847259"/>
                  </a:ext>
                </a:extLst>
              </a:tr>
              <a:tr h="1727200">
                <a:tc>
                  <a:txBody>
                    <a:bodyPr/>
                    <a:lstStyle/>
                    <a:p>
                      <a:r>
                        <a:rPr lang="th-TH" sz="1200" dirty="0" smtClean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4. การเบิกค่าพาหนะรับจ้าง</a:t>
                      </a:r>
                    </a:p>
                    <a:p>
                      <a:r>
                        <a:rPr lang="th-TH" sz="1200" dirty="0" smtClean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-</a:t>
                      </a:r>
                      <a:r>
                        <a:rPr lang="th-TH" sz="1200" baseline="0" dirty="0" smtClean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เบิกค่ารถแท็กซี่ในอัตราสูงกว่าปกติ โดยไม่รถบุสาเหตุหรือเหตุผล </a:t>
                      </a:r>
                      <a:r>
                        <a:rPr lang="th-TH" sz="1300" baseline="0" dirty="0" smtClean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(</a:t>
                      </a:r>
                      <a:r>
                        <a:rPr lang="th-TH" sz="900" baseline="0" dirty="0" smtClean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ทดสอบการคำนวณเปรียบเทียบระยะทางกับโปรแกรม เมมโมเอท-แอพ</a:t>
                      </a:r>
                      <a:r>
                        <a:rPr lang="th-TH" sz="1300" baseline="0" dirty="0" smtClean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)</a:t>
                      </a:r>
                    </a:p>
                    <a:p>
                      <a:r>
                        <a:rPr lang="th-TH" sz="1200" baseline="0" dirty="0" smtClean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- การระบุเหตุผลความจำเป็นในการเดินทางไม่สอดคล้องตาม พ.ร.ฎ. ค่าใช้จ่ายในการเดินทางไปราชการฯ ม.22</a:t>
                      </a:r>
                    </a:p>
                    <a:p>
                      <a:r>
                        <a:rPr lang="th-TH" sz="1200" baseline="0" dirty="0" smtClean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- ไม่ระบุระยะทางทำให้ไม่สามารถตรวจสอบได้ว่าการเบิกจ่ายฯ เป็นไปด้วยความเหมาะสม ประหยัดหรือไม่</a:t>
                      </a:r>
                    </a:p>
                    <a:p>
                      <a:r>
                        <a:rPr lang="th-TH" sz="1200" baseline="0" dirty="0" smtClean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   - เบิกค่าพาหนะเกิน (จากการคำนวณผิด)</a:t>
                      </a:r>
                      <a:endParaRPr lang="th-TH" sz="1200" dirty="0">
                        <a:solidFill>
                          <a:schemeClr val="tx1"/>
                        </a:solidFill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</a:txBody>
                  <a:tcPr marL="76200" marR="76200" marT="38100" marB="38100">
                    <a:solidFill>
                      <a:srgbClr val="E7EFEC"/>
                    </a:solidFill>
                  </a:tcPr>
                </a:tc>
                <a:tc>
                  <a:txBody>
                    <a:bodyPr/>
                    <a:lstStyle/>
                    <a:p>
                      <a:endParaRPr lang="th-TH" sz="1200" dirty="0" smtClean="0">
                        <a:solidFill>
                          <a:schemeClr val="tx1"/>
                        </a:solidFill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  <a:p>
                      <a:r>
                        <a:rPr lang="th-TH" sz="1200" dirty="0" smtClean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- ให้ชี้แจงเหตุผลประกอบการเบิกค่าพาหนะในใบรับรองการจ่ายเงิน ให้ครบถ้วน และสอดคล้องกับข้อเท็จจริง/สอดคล้องกับ พ.ร.ฎ.ค่าใช้จ่ายในการเดินทางไปราชการฯ</a:t>
                      </a:r>
                      <a:r>
                        <a:rPr lang="th-TH" sz="1200" baseline="0" dirty="0" smtClean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ม.22</a:t>
                      </a:r>
                    </a:p>
                    <a:p>
                      <a:endParaRPr lang="th-TH" sz="1200" baseline="0" dirty="0" smtClean="0">
                        <a:solidFill>
                          <a:schemeClr val="tx1"/>
                        </a:solidFill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  <a:p>
                      <a:endParaRPr lang="th-TH" sz="1200" baseline="0" dirty="0" smtClean="0">
                        <a:solidFill>
                          <a:schemeClr val="tx1"/>
                        </a:solidFill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  <a:p>
                      <a:endParaRPr lang="th-TH" sz="1200" baseline="0" dirty="0" smtClean="0">
                        <a:solidFill>
                          <a:schemeClr val="tx1"/>
                        </a:solidFill>
                        <a:latin typeface="Chulabhorn Likit Text" panose="00000500000000000000" pitchFamily="50" charset="-34"/>
                        <a:cs typeface="Chulabhorn Likit Text" panose="00000500000000000000" pitchFamily="50" charset="-34"/>
                      </a:endParaRPr>
                    </a:p>
                    <a:p>
                      <a:r>
                        <a:rPr lang="th-TH" sz="1200" baseline="0" dirty="0" smtClean="0">
                          <a:solidFill>
                            <a:schemeClr val="tx1"/>
                          </a:solidFill>
                          <a:latin typeface="Chulabhorn Likit Text" panose="00000500000000000000" pitchFamily="50" charset="-34"/>
                          <a:cs typeface="Chulabhorn Likit Text" panose="00000500000000000000" pitchFamily="50" charset="-34"/>
                        </a:rPr>
                        <a:t> - ตรวจสอบข้อมูล ความถูกต้อง และเรียกคืนเงิน</a:t>
                      </a:r>
                    </a:p>
                  </a:txBody>
                  <a:tcPr marL="76200" marR="76200" marT="38100" marB="38100">
                    <a:solidFill>
                      <a:srgbClr val="E7EFE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03563505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4114701867"/>
      </p:ext>
    </p:extLst>
  </p:cSld>
  <p:clrMapOvr>
    <a:masterClrMapping/>
  </p:clrMapOvr>
</p:sld>
</file>

<file path=ppt/theme/theme1.xml><?xml version="1.0" encoding="utf-8"?>
<a:theme xmlns:a="http://schemas.openxmlformats.org/drawingml/2006/main" name="Office Theme">
  <a:themeElements>
    <a:clrScheme name="ธีมของ 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1D9A78"/>
      </a:accent1>
      <a:accent2>
        <a:srgbClr val="8BC145"/>
      </a:accent2>
      <a:accent3>
        <a:srgbClr val="36AFCE"/>
      </a:accent3>
      <a:accent4>
        <a:srgbClr val="1D6FA9"/>
      </a:accent4>
      <a:accent5>
        <a:srgbClr val="B74919"/>
      </a:accent5>
      <a:accent6>
        <a:srgbClr val="F19D19"/>
      </a:accent6>
      <a:hlink>
        <a:srgbClr val="0563C1"/>
      </a:hlink>
      <a:folHlink>
        <a:srgbClr val="954F72"/>
      </a:folHlink>
    </a:clrScheme>
    <a:fontScheme name="ธีมของ 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ธีมของ 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AE6F2518-B084-4896-AF52-66CC2144AA26}"/>
    </a:ext>
  </a:extLst>
</a:theme>
</file>

<file path=ppt/theme/theme2.xml><?xml version="1.0" encoding="utf-8"?>
<a:theme xmlns:a="http://schemas.openxmlformats.org/drawingml/2006/main" name="ธีมของ Offic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ธีมของ Offic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57762</TotalTime>
  <Words>27467</Words>
  <Application>Microsoft Office PowerPoint</Application>
  <PresentationFormat>Custom</PresentationFormat>
  <Paragraphs>7714</Paragraphs>
  <Slides>190</Slides>
  <Notes>113</Notes>
  <HiddenSlides>0</HiddenSlides>
  <MMClips>0</MMClips>
  <ScaleCrop>false</ScaleCrop>
  <HeadingPairs>
    <vt:vector size="6" baseType="variant">
      <vt:variant>
        <vt:lpstr>Fonts Used</vt:lpstr>
      </vt:variant>
      <vt:variant>
        <vt:i4>24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190</vt:i4>
      </vt:variant>
    </vt:vector>
  </HeadingPairs>
  <TitlesOfParts>
    <vt:vector size="215" baseType="lpstr">
      <vt:lpstr>JasmineUPC</vt:lpstr>
      <vt:lpstr>Silom</vt:lpstr>
      <vt:lpstr>Calibri</vt:lpstr>
      <vt:lpstr>Times New Roman</vt:lpstr>
      <vt:lpstr>Malgun Gothic</vt:lpstr>
      <vt:lpstr>Roboto</vt:lpstr>
      <vt:lpstr>Malgun Gothic</vt:lpstr>
      <vt:lpstr>Wingdings 2</vt:lpstr>
      <vt:lpstr>Bai Jamjuree</vt:lpstr>
      <vt:lpstr>Chulabhorn Likit Text Light</vt:lpstr>
      <vt:lpstr>Roboto Condensed</vt:lpstr>
      <vt:lpstr>Fira Sans Extra Condensed Medium</vt:lpstr>
      <vt:lpstr>Calibri Light</vt:lpstr>
      <vt:lpstr>Cordia New</vt:lpstr>
      <vt:lpstr>Chulabhorn Likit Display Medium</vt:lpstr>
      <vt:lpstr>Chulabhorn Likit Text Light๙</vt:lpstr>
      <vt:lpstr>Angsana New</vt:lpstr>
      <vt:lpstr>KodchiangUPC</vt:lpstr>
      <vt:lpstr>Arial</vt:lpstr>
      <vt:lpstr>Batang</vt:lpstr>
      <vt:lpstr>TH SarabunPSK</vt:lpstr>
      <vt:lpstr>Tahoma</vt:lpstr>
      <vt:lpstr>Chulabhorn Likit Text</vt:lpstr>
      <vt:lpstr>Lato</vt:lpstr>
      <vt:lpstr>Office Theme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รายงานผลการดำเนินงานการประเมินผลทุนหมุนเวียน ประจำปีบัญชี 2565 (ฉบับสมบูรณ์) จำนวน 6 ด้าน 15 ตัวชี้วัด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2.1 ประกาศคณะกรรมการบริหารกองทุนพัฒนาบทบาทสตรี เรื่อง หลักเกณฑ์ วิธีการ และเงื่อนไข เกี่ยวกับการลดอัตราดอกเบี้ยเงินกู้และอัตราดอกเบี้ยผิดนัดกองทุนพัฒนาบทบาทสตรี พ.ศ. 2566 </vt:lpstr>
      <vt:lpstr>2.2 ประกาศคณะกรรมการบริหารกองทุนพัฒนาบทบาทสตรี เรื่อง หลักเกณฑ์ วิธีการ และเงื่อนไข เกี่ยวกับการลดอัตราดอกเบี้ยเงินกู้และอัตราดอกเบี้ยผิดนัด กองทุนพัฒนาบทบาทสตรี พ.ศ.2563 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ลูกหนี้เงินยืมราชการ (โครงการฝึกอบรม)</vt:lpstr>
      <vt:lpstr>ข้อตรวจพบ/ข้อสังเกต และข้อเสนอแนะ</vt:lpstr>
      <vt:lpstr>PowerPoint Presentation</vt:lpstr>
      <vt:lpstr>PowerPoint Presentation</vt:lpstr>
      <vt:lpstr>PowerPoint Presentation</vt:lpstr>
      <vt:lpstr>PowerPoint Presentation</vt:lpstr>
      <vt:lpstr>ข้อตรวจพบ/ข้อสังเกต และข้อเสนอแนะ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  ความเป็นมา  การตั้งค่าเผื่อหนี้สงสัยจะสูญ  ของกองทุนพัฒนาบทบาทสตรี    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การดำเนินการตั้งค่าเผื่อหนี้สงสัยจะสูญของกองทุนพัฒนาบทบาทสตรี</vt:lpstr>
      <vt:lpstr>PowerPoint Presentation</vt:lpstr>
      <vt:lpstr>การศึกษาอัตราค่าเผื่อหนี้สงสัยจะสูญ จากหน่วยงานอื่น </vt:lpstr>
      <vt:lpstr>การกำหนดอัตราร้อยละของค่าเผื่อหนี้สงสัยจะสูญของกองทุนพัฒนาบทบาทสตรี</vt:lpstr>
      <vt:lpstr>- ร่าง –  หลักเกณฑ์การตั้งค่าเผื่อหนี้สงสัยจะสูญของกองทุนพัฒนาทบาทสตรี</vt:lpstr>
      <vt:lpstr>PowerPoint Presentation</vt:lpstr>
      <vt:lpstr>PowerPoint Presentation</vt:lpstr>
      <vt:lpstr>PowerPoint Presentation</vt:lpstr>
      <vt:lpstr>สรุปประมาณการตั้งค่าเผื่อหนี้สงสัยจะสูญของกองทุนพัฒนาบทบาทสตรี ระหว่างปี 2556 - ปี 2565</vt:lpstr>
      <vt:lpstr>  เรื่องเพื่อโปรดพิจารณา    </vt:lpstr>
      <vt:lpstr>การกำหนดอัตราร้อยละของค่าเผื่อหนี้สงสัยจะสูญของกองทุนพัฒนาบทบาทสตรี</vt:lpstr>
      <vt:lpstr>2. ร่าง หลักเกณฑ์การตั้งค่าเผื่อหนี้สงสัยจะสูญของกองทุนพัฒนาทบาทสตรี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การวิเคราะห์จุดแข็ง จุดอ่อน โอกาส และอุปสรรค ในงานเทคโนโลยีสารสนเทศ (SWOT Analysis)</vt:lpstr>
      <vt:lpstr>PowerPoint Presentation</vt:lpstr>
      <vt:lpstr>แผนปฏิบัติการดิจิทัล (ระยะยาว)  พ.ศ. 2566 - 2568  กองทุนพัฒนาบทบาทสตรี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แผนปฏิบัติการดิจิทัลประจำปีบัญชี 2567  กองทุนพัฒนาบทบาทสตรี  </vt:lpstr>
      <vt:lpstr>PowerPoint Presentation</vt:lpstr>
      <vt:lpstr>PowerPoint Presentation</vt:lpstr>
      <vt:lpstr>โครงการกิจกรรมตามแผนปฏิบัติการดิจิทัลประจำปีบัญชี 2567</vt:lpstr>
      <vt:lpstr>โครงการกิจกรรมตามแผนปฏิบัติการดิจิทัลประจำปีบัญชี 2567</vt:lpstr>
      <vt:lpstr>โครงการกิจกรรมตามแผนปฏิบัติการดิจิทัลประจำปีบัญชี 2567</vt:lpstr>
      <vt:lpstr>โครงการกิจกรรมตามแผนปฏิบัติการดิจิทัลประจำปีบัญชี 2567</vt:lpstr>
      <vt:lpstr>โครงการกิจกรรมตามแผนปฏิบัติการดิจิทัลประจำปีบัญชี 2567</vt:lpstr>
      <vt:lpstr>โครงการกิจกรรมตามแผนปฏิบัติการดิจิทัลประจำปีบัญชี 2567</vt:lpstr>
      <vt:lpstr>โครงการกิจกรรมตามแผนปฏิบัติการดิจิทัลประจำปีบัญชี 2567</vt:lpstr>
      <vt:lpstr>PowerPoint Presentation</vt:lpstr>
      <vt:lpstr>ขอความเห็นชอบแผนการบริหารทรัพยากรบุคคล ระยะ 5 ปี (พ.ศ. 2566 - 2570) กองทุนพัฒนาบทบาทสตรี กรมการพัฒนาชุมชน (ฉบับปรับปรุง พ.ศ. 2567) และแผนปฏิบัติการฯ ประจำปีบัญชี 2567</vt:lpstr>
      <vt:lpstr>ผลการทบทวนแผนการบริหารทรัพยากรบุคคล ระยะ 5 ปี  (พ.ศ. 2566 - 2570)</vt:lpstr>
      <vt:lpstr>PowerPoint Presentation</vt:lpstr>
      <vt:lpstr>PowerPoint Presentation</vt:lpstr>
      <vt:lpstr>แผนปฏิบัติการ (พ.ศ. 2567) : โครงการหลัก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งานนำเสนอ PowerPoint</dc:title>
  <dc:creator>Administrator</dc:creator>
  <cp:lastModifiedBy>Windows User</cp:lastModifiedBy>
  <cp:revision>4156</cp:revision>
  <cp:lastPrinted>2023-05-25T03:31:51Z</cp:lastPrinted>
  <dcterms:created xsi:type="dcterms:W3CDTF">2021-03-14T09:40:19Z</dcterms:created>
  <dcterms:modified xsi:type="dcterms:W3CDTF">2023-05-25T04:51:34Z</dcterms:modified>
</cp:coreProperties>
</file>